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69" r:id="rId4"/>
    <p:sldId id="270" r:id="rId5"/>
    <p:sldId id="271" r:id="rId6"/>
    <p:sldId id="272" r:id="rId7"/>
    <p:sldId id="273" r:id="rId8"/>
    <p:sldId id="275" r:id="rId9"/>
    <p:sldId id="274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E0061F-BFDE-7175-2EDA-F472504290F4}" v="789" dt="2020-12-24T05:43:13.3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6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11060528" cy="2246769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tr-TR" sz="4000" dirty="0">
                <a:solidFill>
                  <a:srgbClr val="FF6600"/>
                </a:solidFill>
              </a:rPr>
              <a:t>EDA </a:t>
            </a:r>
            <a:r>
              <a:rPr lang="en-US" sz="4000" dirty="0">
                <a:solidFill>
                  <a:srgbClr val="FF6600"/>
                </a:solidFill>
              </a:rPr>
              <a:t>Presentation and proposed modeling technique</a:t>
            </a:r>
            <a:endParaRPr lang="tr-TR" sz="4000" dirty="0">
              <a:solidFill>
                <a:srgbClr val="FF6600"/>
              </a:solidFill>
            </a:endParaRPr>
          </a:p>
          <a:p>
            <a:br>
              <a:rPr lang="en-US" sz="2400" dirty="0"/>
            </a:br>
            <a:r>
              <a:rPr lang="en-US" sz="2400" b="1" dirty="0"/>
              <a:t>Advance NLP : Hate Speech detection using Transformers (Deep Learning)</a:t>
            </a:r>
            <a:endParaRPr lang="tr-TR" sz="2400" b="1" dirty="0"/>
          </a:p>
          <a:p>
            <a:r>
              <a:rPr lang="en-US" sz="2400" b="1" dirty="0"/>
              <a:t>Hiten Chadha</a:t>
            </a:r>
            <a:endParaRPr lang="en-US" sz="2400" dirty="0"/>
          </a:p>
          <a:p>
            <a:r>
              <a:rPr lang="en-US" sz="2400" b="1" dirty="0"/>
              <a:t>21</a:t>
            </a:r>
            <a:r>
              <a:rPr lang="tr-TR" sz="2400" b="1" dirty="0"/>
              <a:t>.08.2022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r>
              <a:rPr lang="tr-TR" sz="3200" dirty="0">
                <a:solidFill>
                  <a:srgbClr val="FF6600"/>
                </a:solidFill>
              </a:rPr>
              <a:t>EDA </a:t>
            </a:r>
            <a:r>
              <a:rPr lang="en-US" sz="3200" dirty="0">
                <a:solidFill>
                  <a:srgbClr val="FF6600"/>
                </a:solidFill>
              </a:rPr>
              <a:t>Presentation</a:t>
            </a:r>
            <a:endParaRPr lang="tr-TR" sz="3200" dirty="0">
              <a:solidFill>
                <a:srgbClr val="FF6600"/>
              </a:solidFill>
            </a:endParaRPr>
          </a:p>
          <a:p>
            <a:pPr algn="just"/>
            <a:r>
              <a:rPr lang="tr-TR" sz="3200" dirty="0">
                <a:solidFill>
                  <a:srgbClr val="FF6600"/>
                </a:solidFill>
              </a:rPr>
              <a:t>        </a:t>
            </a:r>
            <a:r>
              <a:rPr lang="tr-TR" sz="3200" dirty="0" err="1">
                <a:solidFill>
                  <a:srgbClr val="FF6600"/>
                </a:solidFill>
              </a:rPr>
              <a:t>Proposed</a:t>
            </a:r>
            <a:r>
              <a:rPr lang="tr-TR" sz="3200" dirty="0">
                <a:solidFill>
                  <a:srgbClr val="FF6600"/>
                </a:solidFill>
              </a:rPr>
              <a:t> </a:t>
            </a:r>
            <a:r>
              <a:rPr lang="tr-TR" sz="3200" dirty="0" err="1">
                <a:solidFill>
                  <a:srgbClr val="FF6600"/>
                </a:solidFill>
              </a:rPr>
              <a:t>Modeling</a:t>
            </a:r>
            <a:r>
              <a:rPr lang="tr-TR" sz="3200" dirty="0">
                <a:solidFill>
                  <a:srgbClr val="FF6600"/>
                </a:solidFill>
              </a:rPr>
              <a:t> </a:t>
            </a:r>
            <a:r>
              <a:rPr lang="tr-TR" sz="3200" dirty="0" err="1">
                <a:solidFill>
                  <a:srgbClr val="FF6600"/>
                </a:solidFill>
              </a:rPr>
              <a:t>Technique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5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5C5A3-2E84-0849-82EA-36D2326D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133588"/>
            <a:ext cx="11284591" cy="2030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1800" dirty="0"/>
              <a:t>We </a:t>
            </a:r>
            <a:r>
              <a:rPr lang="en-GB" sz="1800" dirty="0"/>
              <a:t>have</a:t>
            </a:r>
            <a:r>
              <a:rPr lang="tr-TR" sz="1800" dirty="0"/>
              <a:t> 31962 and 17197 tweets in the </a:t>
            </a:r>
            <a:r>
              <a:rPr lang="en-US" sz="1800" dirty="0"/>
              <a:t>training</a:t>
            </a:r>
            <a:r>
              <a:rPr lang="tr-TR" sz="1800" dirty="0"/>
              <a:t> and test data set respectively.</a:t>
            </a: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tr-TR" sz="3500" b="1" dirty="0" err="1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Checking</a:t>
            </a:r>
            <a:r>
              <a:rPr lang="tr-TR" sz="3500" b="1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500" b="1" dirty="0" err="1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3500" b="1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500" b="1" dirty="0" err="1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Shape</a:t>
            </a:r>
            <a:r>
              <a:rPr lang="tr-TR" sz="3500" b="1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Training </a:t>
            </a:r>
            <a:r>
              <a:rPr lang="tr-TR" sz="3500" b="1" dirty="0" err="1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tr-TR" sz="3500" b="1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Test Data</a:t>
            </a:r>
            <a:endParaRPr lang="en-US" sz="3500" b="1" dirty="0">
              <a:solidFill>
                <a:srgbClr val="FF66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9658"/>
            <a:ext cx="542925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804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5C5A3-2E84-0849-82EA-36D2326D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5308" y="1560059"/>
            <a:ext cx="3677442" cy="21350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1800" dirty="0" err="1"/>
              <a:t>There</a:t>
            </a:r>
            <a:r>
              <a:rPr lang="tr-TR" sz="1800" dirty="0"/>
              <a:t> </a:t>
            </a:r>
            <a:r>
              <a:rPr lang="tr-TR" sz="1800" dirty="0" err="1"/>
              <a:t>are</a:t>
            </a:r>
            <a:r>
              <a:rPr lang="tr-TR" sz="1800" dirty="0"/>
              <a:t> </a:t>
            </a:r>
            <a:r>
              <a:rPr lang="tr-TR" sz="1800" dirty="0" err="1"/>
              <a:t>no</a:t>
            </a:r>
            <a:r>
              <a:rPr lang="tr-TR" sz="1800" dirty="0"/>
              <a:t> </a:t>
            </a:r>
            <a:r>
              <a:rPr lang="tr-TR" sz="1800" dirty="0" err="1"/>
              <a:t>null</a:t>
            </a:r>
            <a:r>
              <a:rPr lang="tr-TR" sz="1800" dirty="0"/>
              <a:t> data in </a:t>
            </a:r>
            <a:r>
              <a:rPr lang="tr-TR" sz="1800" dirty="0" err="1"/>
              <a:t>the</a:t>
            </a:r>
            <a:r>
              <a:rPr lang="tr-TR" sz="1800" dirty="0"/>
              <a:t> </a:t>
            </a:r>
            <a:r>
              <a:rPr lang="tr-TR" sz="1800" dirty="0" err="1"/>
              <a:t>datasets</a:t>
            </a:r>
            <a:r>
              <a:rPr lang="tr-TR" sz="1800" dirty="0"/>
              <a:t>.</a:t>
            </a: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tr-TR" sz="3500" b="1" dirty="0" err="1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tr-TR" sz="3500" b="1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Data</a:t>
            </a:r>
            <a:endParaRPr lang="en-US" sz="3500" b="1" dirty="0">
              <a:solidFill>
                <a:srgbClr val="FF66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560059"/>
            <a:ext cx="447675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351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5C5A3-2E84-0849-82EA-36D2326D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380695"/>
            <a:ext cx="7698921" cy="11913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1800" dirty="0" err="1"/>
              <a:t>There</a:t>
            </a:r>
            <a:r>
              <a:rPr lang="tr-TR" sz="1800" dirty="0"/>
              <a:t> </a:t>
            </a:r>
            <a:r>
              <a:rPr lang="tr-TR" sz="1800" dirty="0" err="1"/>
              <a:t>are</a:t>
            </a:r>
            <a:r>
              <a:rPr lang="tr-TR" sz="1800" dirty="0"/>
              <a:t> 2242 </a:t>
            </a:r>
            <a:r>
              <a:rPr lang="tr-TR" sz="1800" dirty="0" err="1"/>
              <a:t>hate</a:t>
            </a:r>
            <a:r>
              <a:rPr lang="tr-TR" sz="1800" dirty="0"/>
              <a:t> </a:t>
            </a:r>
            <a:r>
              <a:rPr lang="tr-TR" sz="1800" dirty="0" err="1"/>
              <a:t>speech</a:t>
            </a:r>
            <a:r>
              <a:rPr lang="tr-TR" sz="1800" dirty="0"/>
              <a:t> </a:t>
            </a:r>
            <a:r>
              <a:rPr lang="tr-TR" sz="1800" dirty="0" err="1"/>
              <a:t>tweets</a:t>
            </a:r>
            <a:r>
              <a:rPr lang="tr-TR" sz="1800" dirty="0"/>
              <a:t> (</a:t>
            </a:r>
            <a:r>
              <a:rPr lang="tr-TR" sz="1800" dirty="0" err="1"/>
              <a:t>represented</a:t>
            </a:r>
            <a:r>
              <a:rPr lang="tr-TR" sz="1800" dirty="0"/>
              <a:t> in </a:t>
            </a:r>
            <a:r>
              <a:rPr lang="tr-TR" sz="1800" dirty="0" err="1"/>
              <a:t>yellow</a:t>
            </a:r>
            <a:r>
              <a:rPr lang="tr-TR" sz="1800" dirty="0"/>
              <a:t> </a:t>
            </a:r>
            <a:r>
              <a:rPr lang="tr-TR" sz="1800" dirty="0" err="1"/>
              <a:t>color</a:t>
            </a:r>
            <a:r>
              <a:rPr lang="tr-TR" sz="1800" dirty="0"/>
              <a:t> in </a:t>
            </a:r>
            <a:r>
              <a:rPr lang="tr-TR" sz="1800" dirty="0" err="1"/>
              <a:t>the</a:t>
            </a:r>
            <a:r>
              <a:rPr lang="tr-TR" sz="1800" dirty="0"/>
              <a:t> </a:t>
            </a:r>
            <a:r>
              <a:rPr lang="tr-TR" sz="1800" dirty="0" err="1"/>
              <a:t>given</a:t>
            </a:r>
            <a:r>
              <a:rPr lang="tr-TR" sz="1800" dirty="0"/>
              <a:t> </a:t>
            </a:r>
            <a:r>
              <a:rPr lang="tr-TR" sz="1800" dirty="0" err="1"/>
              <a:t>pie</a:t>
            </a:r>
            <a:r>
              <a:rPr lang="tr-TR" sz="1800" dirty="0"/>
              <a:t> </a:t>
            </a:r>
            <a:r>
              <a:rPr lang="tr-TR" sz="1800" dirty="0" err="1"/>
              <a:t>chart</a:t>
            </a:r>
            <a:r>
              <a:rPr lang="tr-TR" sz="1800" dirty="0"/>
              <a:t>) in </a:t>
            </a:r>
            <a:r>
              <a:rPr lang="tr-TR" sz="1800" dirty="0" err="1"/>
              <a:t>the</a:t>
            </a:r>
            <a:r>
              <a:rPr lang="tr-TR" sz="1800" dirty="0"/>
              <a:t> </a:t>
            </a:r>
            <a:r>
              <a:rPr lang="tr-TR" sz="1800" dirty="0" err="1"/>
              <a:t>training</a:t>
            </a:r>
            <a:r>
              <a:rPr lang="tr-TR" sz="1800" dirty="0"/>
              <a:t> data </a:t>
            </a:r>
            <a:r>
              <a:rPr lang="tr-TR" sz="1800" dirty="0" err="1"/>
              <a:t>and</a:t>
            </a:r>
            <a:r>
              <a:rPr lang="tr-TR" sz="1800" dirty="0"/>
              <a:t> </a:t>
            </a:r>
            <a:r>
              <a:rPr lang="tr-TR" sz="1800" dirty="0" err="1"/>
              <a:t>the</a:t>
            </a:r>
            <a:r>
              <a:rPr lang="tr-TR" sz="1800" dirty="0"/>
              <a:t> rest </a:t>
            </a:r>
            <a:r>
              <a:rPr lang="tr-TR" sz="1800" dirty="0" err="1"/>
              <a:t>contains</a:t>
            </a:r>
            <a:r>
              <a:rPr lang="tr-TR" sz="1800" dirty="0"/>
              <a:t> </a:t>
            </a:r>
            <a:r>
              <a:rPr lang="tr-TR" sz="1800" dirty="0" err="1"/>
              <a:t>no</a:t>
            </a:r>
            <a:r>
              <a:rPr lang="tr-TR" sz="1800" dirty="0"/>
              <a:t> </a:t>
            </a:r>
            <a:r>
              <a:rPr lang="tr-TR" sz="1800" dirty="0" err="1"/>
              <a:t>hate</a:t>
            </a:r>
            <a:r>
              <a:rPr lang="tr-TR" sz="1800" dirty="0"/>
              <a:t> </a:t>
            </a:r>
            <a:r>
              <a:rPr lang="tr-TR" sz="1800" dirty="0" err="1"/>
              <a:t>speech</a:t>
            </a:r>
            <a:r>
              <a:rPr lang="tr-TR" sz="1800" dirty="0"/>
              <a:t>.</a:t>
            </a: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tr-TR" sz="3500" b="1" dirty="0" err="1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Positive</a:t>
            </a:r>
            <a:r>
              <a:rPr lang="tr-TR" sz="3500" b="1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500" b="1" dirty="0" err="1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tr-TR" sz="3500" b="1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500" b="1" dirty="0" err="1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Negative</a:t>
            </a:r>
            <a:r>
              <a:rPr lang="tr-TR" sz="3500" b="1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500" b="1" dirty="0" err="1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Tweets</a:t>
            </a:r>
            <a:endParaRPr lang="en-US" sz="3500" b="1" dirty="0">
              <a:solidFill>
                <a:srgbClr val="FF66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45F489-3294-F1B2-2A4A-AF4278C6F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28" y="1907477"/>
            <a:ext cx="6005080" cy="9373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B7C103-E565-064E-00E0-6371E80B8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5863" y="1834576"/>
            <a:ext cx="3132991" cy="258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921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5C5A3-2E84-0849-82EA-36D2326D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005" y="4427053"/>
            <a:ext cx="7698921" cy="21350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Visual representation of most frequent hate words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tr-TR" sz="3500" b="1" dirty="0" err="1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Most</a:t>
            </a:r>
            <a:r>
              <a:rPr lang="tr-TR" sz="3500" b="1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500" b="1" dirty="0" err="1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Frequent</a:t>
            </a:r>
            <a:r>
              <a:rPr lang="tr-TR" sz="3500" b="1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500" b="1" dirty="0" err="1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Hate</a:t>
            </a:r>
            <a:r>
              <a:rPr lang="tr-TR" sz="3500" b="1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500" b="1" dirty="0" err="1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Words</a:t>
            </a:r>
            <a:endParaRPr lang="en-US" sz="3500" b="1" dirty="0">
              <a:solidFill>
                <a:srgbClr val="FF66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9A29B2-92EC-B3AD-6334-D71F415E1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761" y="1748607"/>
            <a:ext cx="8847587" cy="230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433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5C5A3-2E84-0849-82EA-36D2326D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005" y="4427053"/>
            <a:ext cx="7698921" cy="21350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A</a:t>
            </a:r>
            <a:r>
              <a:rPr lang="tr-TR" sz="1800" dirty="0"/>
              <a:t>verage word lengths for hate speech (</a:t>
            </a:r>
            <a:r>
              <a:rPr lang="en-US" sz="1800" dirty="0"/>
              <a:t>orange</a:t>
            </a:r>
            <a:r>
              <a:rPr lang="tr-TR" sz="1800" dirty="0"/>
              <a:t>) and non hate speech (bl</a:t>
            </a:r>
            <a:r>
              <a:rPr lang="en-US" sz="1800" dirty="0" err="1"/>
              <a:t>ue</a:t>
            </a:r>
            <a:r>
              <a:rPr lang="tr-TR" sz="1800" dirty="0"/>
              <a:t>) tweets. </a:t>
            </a: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tr-TR" sz="3500" b="1" dirty="0" err="1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Average</a:t>
            </a:r>
            <a:r>
              <a:rPr lang="tr-TR" sz="3500" b="1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Word </a:t>
            </a:r>
            <a:r>
              <a:rPr lang="tr-TR" sz="3500" b="1" dirty="0" err="1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Lengths</a:t>
            </a:r>
            <a:endParaRPr lang="en-US" sz="3500" b="1" dirty="0">
              <a:solidFill>
                <a:srgbClr val="FF66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E52698-3016-9A5A-A871-767D83528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824" y="1504745"/>
            <a:ext cx="4008467" cy="278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756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5C5A3-2E84-0849-82EA-36D2326D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2760" y="5928851"/>
            <a:ext cx="7826478" cy="7374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Initial data(black) and after sampling data(orange) for hate and non hate words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 err="1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Undersampling</a:t>
            </a:r>
            <a:r>
              <a:rPr lang="en-US" sz="3500" b="1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3500" b="1" dirty="0" err="1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Overssampling</a:t>
            </a:r>
            <a:r>
              <a:rPr lang="en-US" sz="3500" b="1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ED0D78-8398-1A7E-73D2-7BEC5DC4D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951" y="1624691"/>
            <a:ext cx="8189441" cy="414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360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5C5A3-2E84-0849-82EA-36D2326D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170" y="1945110"/>
            <a:ext cx="7698921" cy="4120953"/>
          </a:xfrm>
        </p:spPr>
        <p:txBody>
          <a:bodyPr>
            <a:noAutofit/>
          </a:bodyPr>
          <a:lstStyle/>
          <a:p>
            <a:r>
              <a:rPr lang="tr-TR" sz="1800" dirty="0"/>
              <a:t>       </a:t>
            </a:r>
            <a:r>
              <a:rPr lang="tr-TR" sz="1800" dirty="0" err="1"/>
              <a:t>XGBClassifier</a:t>
            </a:r>
            <a:endParaRPr lang="tr-TR" sz="1800" dirty="0"/>
          </a:p>
          <a:p>
            <a:r>
              <a:rPr lang="tr-TR" sz="1800" dirty="0"/>
              <a:t>       </a:t>
            </a:r>
            <a:r>
              <a:rPr lang="tr-TR" sz="1800" dirty="0" err="1"/>
              <a:t>LogisticRegression</a:t>
            </a:r>
            <a:endParaRPr lang="tr-TR" sz="1800" dirty="0"/>
          </a:p>
          <a:p>
            <a:r>
              <a:rPr lang="tr-TR" sz="1800" dirty="0"/>
              <a:t>       </a:t>
            </a:r>
            <a:r>
              <a:rPr lang="tr-TR" sz="1800" dirty="0" err="1"/>
              <a:t>MultinomialNB</a:t>
            </a:r>
            <a:endParaRPr lang="tr-TR" sz="1800" dirty="0"/>
          </a:p>
          <a:p>
            <a:r>
              <a:rPr lang="tr-TR" sz="1800" dirty="0"/>
              <a:t>       </a:t>
            </a:r>
            <a:r>
              <a:rPr lang="tr-TR" sz="1800" dirty="0" err="1"/>
              <a:t>SGDClassifier</a:t>
            </a:r>
            <a:endParaRPr lang="tr-TR" sz="1800" dirty="0"/>
          </a:p>
          <a:p>
            <a:r>
              <a:rPr lang="tr-TR" sz="1800" dirty="0"/>
              <a:t>       </a:t>
            </a:r>
            <a:r>
              <a:rPr lang="tr-TR" sz="1800" dirty="0" err="1"/>
              <a:t>DecisionTreeClassifier</a:t>
            </a:r>
            <a:endParaRPr lang="tr-TR" sz="1800" dirty="0"/>
          </a:p>
          <a:p>
            <a:r>
              <a:rPr lang="tr-TR" sz="1800" dirty="0"/>
              <a:t>       </a:t>
            </a:r>
            <a:r>
              <a:rPr lang="tr-TR" sz="1800" dirty="0" err="1"/>
              <a:t>RandomForestClassifier</a:t>
            </a:r>
            <a:endParaRPr lang="tr-TR" sz="1800" dirty="0"/>
          </a:p>
          <a:p>
            <a:r>
              <a:rPr lang="tr-TR" sz="1800" dirty="0"/>
              <a:t>       </a:t>
            </a:r>
            <a:r>
              <a:rPr lang="tr-TR" sz="1800" dirty="0" err="1"/>
              <a:t>KNeighborsClassifier</a:t>
            </a:r>
            <a:endParaRPr lang="tr-TR" sz="1800" dirty="0"/>
          </a:p>
          <a:p>
            <a:r>
              <a:rPr lang="tr-TR" sz="1800" dirty="0"/>
              <a:t>       </a:t>
            </a:r>
            <a:r>
              <a:rPr lang="tr-TR" sz="1800" dirty="0" err="1"/>
              <a:t>LinearSVC</a:t>
            </a:r>
            <a:endParaRPr lang="tr-TR" sz="1800" dirty="0"/>
          </a:p>
          <a:p>
            <a:r>
              <a:rPr lang="tr-TR" sz="1800" dirty="0"/>
              <a:t>       SVC</a:t>
            </a:r>
            <a:endParaRPr lang="tr-TR" sz="1400" dirty="0"/>
          </a:p>
          <a:p>
            <a:r>
              <a:rPr lang="tr-TR" sz="1800" dirty="0"/>
              <a:t>       BERT	</a:t>
            </a:r>
          </a:p>
          <a:p>
            <a:r>
              <a:rPr lang="tr-TR" sz="1800" dirty="0"/>
              <a:t>       </a:t>
            </a:r>
            <a:r>
              <a:rPr lang="tr-TR" sz="1800" dirty="0" err="1"/>
              <a:t>RoBERTa</a:t>
            </a: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tr-TR" sz="3500" b="1" dirty="0" err="1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Recommended</a:t>
            </a:r>
            <a:r>
              <a:rPr lang="tr-TR" sz="3500" b="1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500" b="1" dirty="0" err="1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n-US" sz="3500" b="1" dirty="0">
              <a:solidFill>
                <a:srgbClr val="FF66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244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Glacier Internship</Template>
  <TotalTime>64</TotalTime>
  <Words>186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Teması</vt:lpstr>
      <vt:lpstr>PowerPoint Presentation</vt:lpstr>
      <vt:lpstr>   Agenda</vt:lpstr>
      <vt:lpstr>Checking the Shape of Training and Test Data</vt:lpstr>
      <vt:lpstr>Null Data</vt:lpstr>
      <vt:lpstr>Positive and Negative Tweets</vt:lpstr>
      <vt:lpstr>Most Frequent Hate Words</vt:lpstr>
      <vt:lpstr>Average Word Lengths</vt:lpstr>
      <vt:lpstr>Undersampling and Overssampling results</vt:lpstr>
      <vt:lpstr>Recommended Models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arda basaran</dc:creator>
  <cp:lastModifiedBy>Hiten Chadha</cp:lastModifiedBy>
  <cp:revision>10</cp:revision>
  <dcterms:created xsi:type="dcterms:W3CDTF">2022-08-13T16:30:37Z</dcterms:created>
  <dcterms:modified xsi:type="dcterms:W3CDTF">2022-08-21T14:54:05Z</dcterms:modified>
</cp:coreProperties>
</file>