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ghwWZ4J6pljiWFomEKOfZJd33Z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b874a6d82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b874a6d828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6750925" y="1244477"/>
            <a:ext cx="4645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r-TR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NLP : Hate Speech detection using Machine Learning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 flipH="1">
            <a:off x="0" y="0"/>
            <a:ext cx="6172782" cy="6858000"/>
          </a:xfrm>
          <a:custGeom>
            <a:rect b="b" l="l" r="r" t="t"/>
            <a:pathLst>
              <a:path extrusionOk="0" h="6858000" w="6172782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0" y="0"/>
            <a:ext cx="6024154" cy="6858000"/>
          </a:xfrm>
          <a:custGeom>
            <a:rect b="b" l="l" r="r" t="t"/>
            <a:pathLst>
              <a:path extrusionOk="0" h="6858000" w="6024154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6859766" y="4547909"/>
            <a:ext cx="2254898" cy="555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Hiten Chadha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557312" y="1320680"/>
            <a:ext cx="4645250" cy="5454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Presentation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9"/>
          <p:cNvSpPr/>
          <p:nvPr/>
        </p:nvSpPr>
        <p:spPr>
          <a:xfrm>
            <a:off x="321564" y="320040"/>
            <a:ext cx="11548800" cy="6217800"/>
          </a:xfrm>
          <a:prstGeom prst="rect">
            <a:avLst/>
          </a:prstGeom>
          <a:solidFill>
            <a:schemeClr val="lt1"/>
          </a:solidFill>
          <a:ln cap="sq" cmpd="thinThick" w="1270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118" y="1487775"/>
            <a:ext cx="8390347" cy="2103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7118" y="3952364"/>
            <a:ext cx="7445829" cy="192040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9"/>
          <p:cNvSpPr txBox="1"/>
          <p:nvPr/>
        </p:nvSpPr>
        <p:spPr>
          <a:xfrm>
            <a:off x="448063" y="694475"/>
            <a:ext cx="51858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0000" lnSpcReduction="20000"/>
          </a:bodyPr>
          <a:lstStyle/>
          <a:p>
            <a:pPr indent="-592455" lvl="0" marL="571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tr-T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Cleaning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1"/>
          <p:cNvSpPr/>
          <p:nvPr/>
        </p:nvSpPr>
        <p:spPr>
          <a:xfrm>
            <a:off x="321564" y="320040"/>
            <a:ext cx="11548800" cy="6217800"/>
          </a:xfrm>
          <a:prstGeom prst="rect">
            <a:avLst/>
          </a:prstGeom>
          <a:solidFill>
            <a:schemeClr val="lt1"/>
          </a:solidFill>
          <a:ln cap="sq" cmpd="thinThick" w="1270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050" y="2077325"/>
            <a:ext cx="11035224" cy="283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1"/>
          <p:cNvSpPr txBox="1"/>
          <p:nvPr/>
        </p:nvSpPr>
        <p:spPr>
          <a:xfrm>
            <a:off x="586838" y="1170225"/>
            <a:ext cx="51858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0000" lnSpcReduction="20000"/>
          </a:bodyPr>
          <a:lstStyle/>
          <a:p>
            <a:pPr indent="-592455" lvl="0" marL="571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tr-T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cloud representation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2"/>
          <p:cNvSpPr/>
          <p:nvPr/>
        </p:nvSpPr>
        <p:spPr>
          <a:xfrm>
            <a:off x="321564" y="320040"/>
            <a:ext cx="11548800" cy="6217800"/>
          </a:xfrm>
          <a:prstGeom prst="rect">
            <a:avLst/>
          </a:prstGeom>
          <a:solidFill>
            <a:schemeClr val="lt1"/>
          </a:solidFill>
          <a:ln cap="sq" cmpd="thinThick" w="1270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2"/>
          <p:cNvSpPr txBox="1"/>
          <p:nvPr>
            <p:ph idx="1" type="body"/>
          </p:nvPr>
        </p:nvSpPr>
        <p:spPr>
          <a:xfrm>
            <a:off x="838200" y="1662050"/>
            <a:ext cx="9353700" cy="40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 sz="2400"/>
              <a:t>      Logistic Regression</a:t>
            </a:r>
            <a:endParaRPr sz="2400"/>
          </a:p>
          <a:p>
            <a:pPr indent="-2667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 sz="2400"/>
              <a:t>      MultinomialNB</a:t>
            </a:r>
            <a:endParaRPr sz="2400"/>
          </a:p>
          <a:p>
            <a:pPr indent="-2667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 sz="2400"/>
              <a:t>      SGD Classifier</a:t>
            </a:r>
            <a:endParaRPr sz="2400"/>
          </a:p>
          <a:p>
            <a:pPr indent="-2667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 sz="2400"/>
              <a:t>      DecisionTreeClassifier</a:t>
            </a:r>
            <a:endParaRPr sz="2400"/>
          </a:p>
          <a:p>
            <a:pPr indent="-2667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 sz="2400"/>
              <a:t>      Random Forest Classifier</a:t>
            </a:r>
            <a:endParaRPr sz="2400"/>
          </a:p>
          <a:p>
            <a:pPr indent="-2667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 sz="2400"/>
              <a:t>      KNNeighbors Classifier</a:t>
            </a:r>
            <a:endParaRPr sz="2400"/>
          </a:p>
          <a:p>
            <a:pPr indent="-2667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 sz="2400"/>
              <a:t>      Li</a:t>
            </a:r>
            <a:r>
              <a:rPr lang="tr-TR" sz="2400"/>
              <a:t>near SVC</a:t>
            </a:r>
            <a:endParaRPr sz="2400"/>
          </a:p>
          <a:p>
            <a:pPr indent="-2667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 sz="2400"/>
              <a:t>      Adaboost Classifier</a:t>
            </a:r>
            <a:endParaRPr sz="2400"/>
          </a:p>
        </p:txBody>
      </p:sp>
      <p:sp>
        <p:nvSpPr>
          <p:cNvPr id="196" name="Google Shape;196;p12"/>
          <p:cNvSpPr txBox="1"/>
          <p:nvPr>
            <p:ph type="title"/>
          </p:nvPr>
        </p:nvSpPr>
        <p:spPr>
          <a:xfrm>
            <a:off x="836700" y="32006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500"/>
              <a:buFont typeface="Calibri"/>
              <a:buNone/>
            </a:pPr>
            <a:r>
              <a:rPr lang="tr-TR" sz="4200"/>
              <a:t>ML </a:t>
            </a:r>
            <a:r>
              <a:rPr lang="tr-TR" sz="4200"/>
              <a:t>Models for Training</a:t>
            </a:r>
            <a:endParaRPr sz="4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4"/>
          <p:cNvSpPr/>
          <p:nvPr/>
        </p:nvSpPr>
        <p:spPr>
          <a:xfrm>
            <a:off x="321564" y="320040"/>
            <a:ext cx="11548800" cy="6217800"/>
          </a:xfrm>
          <a:prstGeom prst="rect">
            <a:avLst/>
          </a:prstGeom>
          <a:solidFill>
            <a:schemeClr val="lt1"/>
          </a:solidFill>
          <a:ln cap="sq" cmpd="thinThick" w="1270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4"/>
          <p:cNvSpPr txBox="1"/>
          <p:nvPr>
            <p:ph type="title"/>
          </p:nvPr>
        </p:nvSpPr>
        <p:spPr>
          <a:xfrm>
            <a:off x="538625" y="16036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500"/>
              <a:buFont typeface="Calibri"/>
              <a:buNone/>
            </a:pPr>
            <a:r>
              <a:rPr lang="tr-TR" sz="4200"/>
              <a:t>Model Comparison</a:t>
            </a:r>
            <a:endParaRPr sz="4200"/>
          </a:p>
        </p:txBody>
      </p:sp>
      <p:sp>
        <p:nvSpPr>
          <p:cNvPr descr="data:image/png;base64,iVBORw0KGgoAAAANSUhEUgAAAXcAAAFvCAYAAACxRYsIAAAABHNCSVQICAgIfAhkiAAAAAlwSFlzAAALEgAACxIB0t1+/AAAADh0RVh0U29mdHdhcmUAbWF0cGxvdGxpYiB2ZXJzaW9uMy4yLjIsIGh0dHA6Ly9tYXRwbG90bGliLm9yZy+WH4yJAAAgAElEQVR4nOydd9hcRfXHPye9ASmEQBIggdA7hICEDv7oTaREQDqoIAgqIFIEQaWIVFGkBQHpIlJEei+G3iUgvQURBCyUnN8f37nuZdl39255Cdycz/Pss7t3d+bOnTv3zJkzZ86YuxMEQRCUix4zugBBEARB5wnhHgRBUEJCuAdBEJSQEO5BEAQlJIR7EARBCQnhHgRBUEJ6zegCAMw+++w+ZsyYGV2MIAiCLxT33Xffm+4+vNZvnwvhPmbMGKZMmTKjixEEQfCFwsye7+q3MMsEQRCUkBDuQRAEJSSEexAEQQlpKNzN7Ewze8PMHs0dG2pm15nZ0+l9SDpuZnaimU01s4fNbNnuLHwQBEFQmyKa+9nAulXHDgBucPcFgBvSd4D1gAXSazfg1M4UMwiCIGiGhsLd3W8F3qo6vAkwOX2eDGyaO36Oi7uBwWY2V6cKGwRBEBSjVZv7CHd/NX1+DRiRPo8CXsz976V07FOY2W5mNsXMpkybNq3FYgRBEAS1aHtC1RUQvumg8O5+mruPd/fxw4fX9MEPgiAIWqTVRUyvm9lc7v5qMru8kY6/DMyd+9/odCwICjHmgKtaTvvczzboYEmC4ItNq8L9CmB74Gfp/Q+543ua2QXACsA7OfNNUFJCIAdfNGaGNttQuJvZ74DVgdnN7CXgUCTULzKznYHngS3T368G1gemAv8CduyGMgdBEAQNaCjc3X1SFz+tVeO/DuzRbqGCIJgxtKPRwhdHq50Z+FwEDmuHaIxB8Pkkns0ZS4QfCIIgKCEh3IMgCErIF94sEzTPzDJcnlmuMwhqEcK9ik66SH1e8wqCoHN8XpWIMMsEQRCUkBDuQRAEJSSEexAEQQkJ4R4EQVBCQrgHQRCUkBDuQRAEJSSEexAEQQkJ4R4EQVBCYhFTEARfCGIhX3OE5h4EQVBCQrgHQRCUkBDuQRAEJSSEexAEQQkJ4R4EQVBCQrgHQRCUkBDuQRAEJSSEexAEQQkJ4R4EQVBCQrgHQRCUkBDuQRAEJSSEexAEQQmJwGFBMAOIIFhBdxOaexAEQQkJ4R4EQVBCQrgHQRCUkBDuQRAEJSSEexAEQQkJb5kgKEA73i0QHi7BZ09bmruZ7WNmj5nZo2b2OzPrZ2ZjzeweM5tqZheaWZ9OFTYIgiAoRsvC3cxGAXsB4919caAnsDVwFPALdx8H/APYuRMFDYIgCIrTrs29F9DfzHoBA4BXgTWBS9Lvk4FN2zxHEARB0CQtC3d3fxk4FngBCfV3gPuAt939o/S3l4BRtdKb2W5mNsXMpkybNq3VYgRBEAQ1aMcsMwTYBBgLjAQGAusWTe/up7n7eHcfP3z48FaLEQRBENSgHbPM2sDf3H2au38IXAZMBAYnMw3AaODlNssYBEEQNEk7rpAvACua2QDg38BawBTgJuCrwAXA9sAf2i1kEARdE0HIglq0Y3O/B02c3g88kvI6Ddgf2NfMpgLDgDM6UM4gCIKgCdpaxOTuhwKHVh1+FpjQTr5BEARBe0T4gSAIghISwj0IgqCEhHAPgiAoISHcgyAISkgI9yAIghISwj0IgqCEhHAPgiAoISHcgyAISkgI9yAIghISwj0IgqCEhHAPgiAoISHcgyAISkgI9yAIghISwj0IgqCEhHAPgiAoISHcgyAISkgI9yAIghISwj0IgqCEhHAPgiAoISHcgyAISkgI9yAIghISwj0IgqCEhHAPgiAoISHcgyAISkgI9yAIghISwj0IgqCEhHAPgiAoISHcgyAISkgI9yAIghISwj0IgqCEhHAPgiAoISHcgyAISkhbwt3MBpvZJWb2pJk9YWZfMrOhZnadmT2d3od0qrBBEARBMdrV3E8A/uTuCwNLAU8ABwA3uPsCwA3pexAEQfAZ0rJwN7PZgFWBMwDc/QN3fxvYBJic/jYZ2LTdQgZBEATN0Y7mPhaYBpxlZg+Y2elmNhAY4e6vpv+8Boxot5BBEARBc7Qj3HsBywKnuvsywPtUmWDc3QGvldjMdjOzKWY2Zdq0aW0UIwiCIKimHeH+EvCSu9+Tvl+ChP3rZjYXQHp/o1Zidz/N3ce7+/jhw4e3UYwgCIKgmpaFu7u/BrxoZgulQ2sBjwNXANunY9sDf2irhEEQBEHT9Goz/beB88ysD/AssCPqMC4ys52B54Et2zxHEARB0CRtCXd3fxAYX+OntdrJNwiCIGiPWKEaBEFQQkK4B0EQlJAQ7kEQBCUkhHsQBEEJCeEeBEFQQkK4B0EQlJAQ7kEQBCUkhHsQBEEJCeEeBEFQQkK4B0EQlJAQ7kEQBCUkhHsQBEEJCeEeBEFQQkK4B0EQlJAQ7kEQBCUkhHsQBEEJCeEeBEFQQkK4B0EQlJAQ7kEQBCUkhHsQBEEJCeEeBEFQQkK4B0EQlJAQ7kEQBCUkhHsQBEEJCeEeBEFQQkK4B0EQlJAQ7kEQBCUkhHsQBEEJCeEeBEFQQkK4B0EQlJAQ7kEQBCUkhHsQBEEJCeEeBEFQQtoW7mbW08weMLMr0/exZnaPmU01swvNrE/7xQyCIAiaoROa+97AE7nvRwG/cPdxwD+AnTtwjiAIgqAJ2hLuZjYa2AA4PX03YE3gkvSXycCm7ZwjCIIgaJ52Nffjgf2A6en7MOBtd/8ofX8JGNXmOYIgCIImaVm4m9mGwBvufl+L6XczsylmNmXatGmtFiMIgiCoQTua+0RgYzN7DrgAmWNOAAabWa/0n9HAy7USu/tp7j7e3ccPHz68jWIEQRAE1bQs3N39B+4+2t3HAFsDN7r7NsBNwFfT37YH/tB2KYMgCIKm6A4/9/2Bfc1sKrLBn9EN5wiCIAjq0KvxXxrj7jcDN6fPzwITOpFvEARB0BqxQjUIgqCEhHAPgiAoISHcgyAISkgI9yAIghISwj0IgqCEhHAPgiAoISHcgyAISkgI9yAIghISwj0IgqCEhHAPgiAoISHcgyAISkgI9yAIghISwj0IgqCEhHAPgiAoISHcgyAISkgI9yAIghISwj0IgqCEhHAPgiAoISHcgyAISkgI9yAIghISwj0IgqCEhHAPgiAoISHcgyAISkgI9yAIghISwj0IgqCEhHAPgiAoISHcgyAISkgI9yAIghISwj0IgqCEhHAPgiAoISHcgyAISkgI9yAIghISwj0IgqCEtCzczWxuM7vJzB43s8fMbO90fKiZXWdmT6f3IZ0rbhAEQVCEdjT3j4DvuvuiwIrAHma2KHAAcIO7LwDckL4HQRAEnyEtC3d3f9Xd70+f3wWeAEYBmwCT098mA5u2W8ggCIKgOTpiczezMcAywD3ACHd/Nf30GjCiizS7mdkUM5sybdq0ThQjCIIgSLQt3M1sEHAp8B13/2f+N3d3wGulc/fT3H28u48fPnx4u8UIgiAIcrQl3M2sNxLs57n7Zenw62Y2V/p9LuCN9ooYBEEQNEs73jIGnAE84e7H5X66Atg+fd4e+EPrxQuCIAhaoVcbaScC2wGPmNmD6diBwM+Ai8xsZ+B5YMv2ihgEQRA0S8vC3d1vB6yLn9dqNd8gCIKgfWKFahAEQQkJ4R4EQVBCQrgHQRCUkBDuQRAEJSSEexAEQQkJ4R4EQVBCQrgHQRCUkBDuQRAEJSSEexAEQQkJ4R4EQVBCQrgHQRCUkBDuQRAEJSSEexAEQQkJ4R4EQVBCQrgHQRCUkBDuQRAEJSSEexAEQQkJ4R4EQVBCQrgHQRCUkBDuQRAEJSSEexAEQQkJ4R4EQVBCQrgHQRCUkBDuQRAEJSSEexAEQQkJ4R4EQVBCQrgHQRCUkBDuQRAEJSSEexAEQQkJ4R4EQVBCQrgHQRCUkBDuQRAEJSSEexAEQQnpFuFuZuua2VNmNtXMDuiOcwRBEARd03HhbmY9gVOA9YBFgUlmtminzxMEQRB0TXdo7hOAqe7+rLt/AFwAbNIN5wmCIAi6wNy9sxmafRVY1913Sd+3A1Zw9z2r/rcbsFv6uhDwVEcLUmF24M3PYV6dzm9myKvT+c0MeXU6v5khr07n1+my5ZnX3YfX+qFXN52wIe5+GnBad5/HzKa4+/jPW16dzm9myKvT+c0MeXU6v5khr07n1+myFaU7zDIvA3Pnvo9Ox4IgCILPiO4Q7n8BFjCzsWbWB9gauKIbzhMEQRB0QcfNMu7+kZntCVwL9ATOdPfHOn2eJuik6afTZqTPa9k+r3l1Or+ZIa9O5zcz5NXp/Lrd/FyLjk+oBkEQBDOeWKEaBEFQQkK4B0EQlJAQ7jUwM5vRZegOynpdQRB8mhDuNfAOTkSYWY/0Pr+ZzdWpfFuhE9f1WXYQ2bnMbI7P6pz1MLNlkwdYJ/Ia0Z11mau72c1soSbT5tvsvN1Rvgbnz8o+b/57m3kOaCPt4ma2lpnVXCzUSXJ1v3J6b/naQ7jnMLOeZnaumQ3sVJ7uPj19/DkwpGA5zMwWqPVQZje/GcxszXRdk81s9iwfMyvsLZXKNGu+g0h5dJuAyp3rODObu+6fa5DiHGFm65lZS4tIcoJmMeDgFFKjJXJ5rQgc3kklotbp0vvepPAfTbSdrFw/A1pSSPLtwsyGNZPW3T2V9QwzG9xuPaW89jGzvi1mcQrQG3g/5dedbX66mQ0GzjOz3qkuWjpfCHc+0ejXAHq4+/9uYjs3MvcwDwFeAt7OH6/Dj4EfAheZ2QZpzcBY+ERn0Qy/BK5Erq97mdnpqLPZvOB1rJrKdJ6ZbZaO9Xb36d0loHJ1txAwu7u/2Gwe7v5x+rgzMDjl17vJbLK2MRZ4OOXRq8V2keU1P/BYyqtv1gl1klw76QE8mB1LCkyX5zMzSwJlIPAi8I/seJNFyO7f/sAJZvagmR1vZkvWTVR5FicCb7v729XlK1yAyn8nAku5+3+brWszWwd4193/5O7/gorSYWbrm9l8zeTX4FzZta8K3OnuH2bnS6KoOXnt7jP9i4pL6PeB+4E1gZ4dzH9v1OufBgxt8N8+wOMooubywO0o+NrrSCAs0+S5NwT+mD6PAd4FvgocADwBfL1AHtcAh6DO4LfAwcALwPXA4t18T74O3AF8GxgF9Goyn9HAvcB6Vcebur/AA8AzwHYduLbXUUexdHfUXe48iwLTgdeA7ZtMuwPwX+BiYEyL5x+BlJolgJWAk4BHgb81yhP4ZnoODkvp+7Rw/h7p/QhgMjB3dfsqkMcZwG7pc++qtrkecGg33LdvoU715tT+52gln9Dc+cQw8E3gSWBX4Fgz29E6E674FLRSdzAwxcx+Z2Zbd6FFbAXc4u6PA/8B5kECeARwDrB5kz34tsBD6fN2wG/c/RJ3/xmwL2qgXWKaJxjg7oe7+6XABujhnIg0wkndpHlmI4KPUIe7GnrgtzCzFZsYYs8CvAf8zswuN7MtzKynV7T6uuTqejPgaOA7ZvawmR1tZksXviAqZiJgU+BO4DYze9TMvmdmszSTV5FzpTbUDykt+5jZNDO71syWbZDW3P1sYG30TNxoZleZ2R5m1q/AubM6Wxj4rbs/4u53uvu3gWWAb7j7c/XOj9rYGaiD2B6NOLc0s/6Nzp/haaQCDEPRai8zs73MbK5c+2rEg8CSKb8P07VlbW9dKiasTvJbYGXgXGAV4HQzOzuZa4rT6V7ni/5CD8OawDeAE4BTWswn6917A7MCX0rf50RC9VFgdI10twCvAksBPwX2yP22IXBzM2UAjgJuBc5EkTc3I2mtSJM6IH2uqcki89A0YBAS6JflfpsbaVf9PoP7Mg/wXeDs1Pib0uTQqGVPZJ56Fdi4iXvYF0UuXTR9XwF1tOe1eC0DsjoDvoJCdlzUDXU2BlgLWCh9H5na9FfT9x512uzQlLYf0B9pkPdmeRU8/+SU5mspv95F6jt9HoZWuI9GitERwLFt1se6wB9QrKtC9Y0iOt6AOsjBueN9kSI4pkP3KhtlDEcCfTVkChyBzDS7N5vnTL9CNWdj3BSYBPwb3ci30GTSLO7+RAv59nT3j83sYDSR+iXgXHc/pUG62ZAQ+jqwAHA18EN3f8jMfg485u5nNnltg5GGviYwHzLH3IDs6Gu5++vZf2vkMR7YHVg8vW4DNnf3fyd75Hbuvm2R8hTFzHq4tK49U3m3AdZx9wdNk8DzuftfC6QfgQTUaLTHwGVJ418ifX+7qzxyefUGLgKeBv4PhbN+rdb5CuQ1CM119EAP7dae7LhF8yhwjqzdbYRGbQOBf7j7dmY2xN3/USDt/sgEtjRwrbsf2eRoJ2t3qyFzzP9RMTPcDjzQRVvL0h2J7vtXgSXc/cmkMQ9190Khc3N5fQ0pIYugEcN/0jO2pLvf1iCPbYBLkKJ1JOqU30TPz0LA39x93yLlKYqZXQK8A2wJTHT3h81sFnd/t+nMOtHrfFFfVDSVhYB70FDo7+gmzoEmWAvZ5uqc4wHUuO4Blk/HDgUWrvHfuaq+jwN+hTTNl4GPgUFNnHt/YCdgbO7YWGAf4CbU2UCVBpf7b6/c5wHI5n4eshdflMq0QTfdm9nSeUYhs9J8yMSyGzBrg7TZyOQU4Ccpn0PSscWAgQXOn2lSO6V81gJuTccWAQ4s2jZy5dkHOCZdw5/SseWAr3VDm74BdWLHA/unY3tQYM4AmcFGI2G8Vjr2I2C5oudPnwcDo9LnlVPbOadBuRcE7kId4ONoxDgSzfnM0mQdLICUkR3QSHlgymtCgTz6pXKclrU3ZNr5fmpTS9KhEWuuvCsB16TPD6b3uYDLyY0air5mdpt7Npu+CbJv/Re40aVNLQkc4amGW8pcWu8UNKH1X3f/S7JZbgu8UiPJxWb2lpkdZWbzuPtUd/+Gu8+FGug+7v5ewXP3RPbAdZG3wrFmtiHwb3f/hbuvgSZu6nFg8nLYAZju7pe6+zYpz1uBKe5+VZHyFKXKxn0NerjfdPdn0QO3q7v/s14eXtEwV3b3A5H99vp07MfIllwXr2jRiyKT1hLA79OxdZBG6VZg/iNXnuWAE5HWflk6tikSfB0hlak/anPPA8sCv0k/b4GUly69TkzeSY+hjru3u9+QfpqElIyG50/5nAycDFxgZrcjrXsbUpurUW9ZeTZCisM6aJT6HjJVrOPFtdcsr52As4C/Ao+7vODmQw4Bja7jP2jE8R5wlpkt5+73uvsx7n6guz+c/tMJsrpYCM1v7AXcnY4tjDq1hqPMT9GJnueL/kLD/p2APwNfTseOQr7I7eTbHzXwZ4FfpmO7AJfUSbM26qn/gR6y3WhgqyxQjoWR1ng50kIPBVYpkG42ZJK5Ll3D76nyOunGe7Ig8uj5Pck+DvwA+HWDdJkWNBoJ0p2Au3O/P0wDzb8qv2VRx/AWcqcDzYusnT7XHPXUKhcyM1yAXAznTMfvQjuVdbLueiAF4kFkzx+RruOxAml7pbb/HHBBOrY1lZFGl9dLZbSzdqqz+dIzsAFwPjVGq13c9/2Q+Sar75NpwSsFjTT3BK4CVk/HTiCN4hrVQ3ofjDT1m4FNqttZh+/bEOQd9BSwMRohXkRu3q2p/DpdwC/KK3u4ct9/iTSTndBE5i1oC6tm8x0KzJ8/D7KznofstmcgjTKfpmZDQZ3O28CHwMVNlmM4shUugOz36wKHA28g97gL6p27Rn6jgR1Rh/OXJAD6dvqe5OscOAhN5t4FHIvCSI9vIr+NkFfKGciGeTzwuwLplkZD+KyjWBdNDv4RmSx+2kQZRlV93zflc3pqY7/qYP2tW/V9J2RW+BPq2DdNx3tW/W9WYLHc91mQAjAZmJrqb41aaWu1YzQ6OjR9zrsjHtdFuiWAcbnv+yAXyrvSuS8FRhasg35UzGCzpWt4AZmV9kUa8ZgW6nYzNP/1jU62ezTZvCKVzmQxNNq4GCk2h9Ki+WemnVA1s++gh2wsEuqPo6HgpkiA3eruD3WdQ5f57oj8mF9FXhXXpp8GIre+FzxNolWl2xQJ0KVQY9wQ+XfPiuy9Z7v7YQXLMAGZNEC29XtQo7kxHXsd+Iu7v9XVRJmZjUJa12poiL8y6hT6oIfkfndfvkh5imJaIPUYsu+PTdfQG92XeZC9tssJNdMq0t2BvT2TNmZrIo+UHshP/UJ3f6lBOU4F9kIP8lSkAQ9Fk+29PE3mdjUJncunJxKqG6OFVFejul8pXdcHwH3u/u965SmCmS2IOvGfI4F2AurYhgP/RGa1muYs077HPZFdeiO0uc776D68C7xVq83WKcv8qQy/BU5zdzezy5Cn1bnVk8dmtjEyX05A9/l8d38zTdg78hArtDLYzA5AHWc/ZILqBayPRhFzAye4e939ms1s3fT/KUg5mo6eoW+jNStHuPshxWqjYXmXRs/799G6lqPc/TrTwsd/1no2izLD9lCdkSSf4vvd/Rkz2wJYHdnALwe+763MTFeYjuzRa6Fh+KZoUvXW9P4pO51pOfplyGTwHPAIGgqPQFryQDQf0EwZbkYaf380w7+Hp5W3eboQ7H2QkH0TjTbeT+Ubla7hnCbL05Bkg50fuSp+A3nmrITs5bcB17n7Ow0E6pvIPj7RzG5F8ygneNXm7A3KsTRyl5uOHuyNkXC8BWmST2b/rSfYEwug0UcvtH5hf9RRTKYyt9MpVkGure8jb45jkSnoCuByd7+/TtrByCtkCeTuuha6zluA+1AnVBczm4gUmlfTc/UTZF//oZk9kX67CD65ytoUDmNhd7/CzGZF7ptHm9kbaFL4KXf/oFFHmvIagMxnf0eKwdvpfQrqWD5sdB2JpZAzxeaovS+NOvtrUZ0U9rVvUN4lkMnxcDP7FVKi9jezY5BSdg3w5yLXXjP/mVFzN7PD0AN3ArpxLyMteyWkPb+I3Kaa6jXNbG3kN762mX3V3S8xs6WQkB+PhrtbufvLVemGoEndRZEg6Yke0EeBF5vtbNJk2SwpvzHIBXI00hDuRSaiD7pqMMmF8EcpzV1I430KdTrdEnLAzL4OLOjuB6VRzMtoAnIMmlT9N3CY15lQNrNr3X2dpDGPRA/kJNTJ3YJs+K830LavRNovaBLudTPbBNmNl0YLzL5f8JruQCOJWd39znSfd0IjiXFoDcXhRfJqcJ4BqM2OQ/NE307HJ6IFQFsDe7r7OTXSLo/mg5Y3s13d/TdmNgYJtlVIfubuPrVBGXZDdvUt0Cgnm6fpi0wqj6T/fUJQmdlBqBM6HbXTW9EocyHUOfYFvlVEMJvZ94C/po5iYdRRrYc6r6nA9e5+SYM8RiBX27uSwjGru7+dXGiHunvDSeWimNnPkOnoamARdz86HV8aKQPLu3vDyf8u859JhfvxSINaCS3N/2PyZ54NTWIMcfem9301s/9DLnJ9gPfd/ctVv6/k7ndWHeuBfOCnoEa+HOpoxiIzzn+QOaKQr72Z9XJtdTgE2chPREPzedCwbyXUAb1QJ4/BqUGPRSaR8WiY+ywyX93n7k8XKU9RTD7tKyPN85ZMECXNbgK6J+fVSb8c0tT3Bo5296Vzv01Ai7EOq6fBpntxFBo1TAB2dvfLc7/PjuZqHu3KnJX7b180wnkFCdi18+dOJqSB7n5vV3kUJZXrB2jkMx7ds6fzpgwz6+uKrVItXFdEk3izIvv4ClV5L+nuDxcoQ2/XCs5dkFAegDxNHkGjv/u7GCV+A3mmzY86uyvS8UEpn77ufnd1ui7KcAWaE1kaLXi6PR1fEK3O/rBRZ2pmZyJF4CLXWo6BwAiXtxaN7nszmNkayAy2AfJoOhN51WWxrXq5+0ct5z+TCvelgOOQZnIYGv5MzWySrQ6DUtpFkHZ8F2rcT6IO5K5aeaeh2UHIpPA4Gq4/YVp4NCGV8Tivs/ik6vwroM5iLWRXPzz32zxISHY5l2Ba4LGLu//czFYCHnL395M2sRYarv4se3A6hSly4JHIm+hlpMmdXlRTMrmY7pDS/yvlNQ14tKi9NpfX4ci+egPqYG8FrnL355vMZxbg16jOLkIeUHejoFB13TmbJd23K5CN+iE0x/AIcK9r8VeXi6TS/MqDyATxLzTCuxqZwj4u0JFli59Go3s3BHWQiyHB/Q+XS2qttLOgDnV7NDr8PZrsb1p5MIUK+QEaBV+EnuvritZ1akP3Is+at1Kn8CNkf/83csOtO4JpoqzZQrtdkb39bmRSeiy9XvAGc0MNzzGzCXcz6+dapbYmGnp+gNzEXkTuVzd6ndWPdfJdGtn4XkHC9S9omDkRuSL2ASZVN7T0UC6ONPXFkJ39XXSzb/cmoyGaYmBvgWbZ70K2u5vc/W4z+y7S6LoclSSNaQQyZRyNfKWfSeV5DJmzujTptIKZ9c9pSQchwXIQ8iKYiiblft0gjx7IHHAysl1+mMr6Aronf27UQZpWdV6JTBFDSWEKkDa8KOqkjyl4TePdfUrSzmZFwmFltJx9ELIBX14vj4LnGYK8r/5oihnzHGpLKyKT1ljk3XNfjbSLo9Hi4+gZeBC115WR/X04Msm8UbAsF6I5jjtNIZrfRPdgbnd/vLqDMbOhSYjOier5YTRZvyyq+zPd/ayC5+7jss1vijxQrkF+6gNR+73c3W9pkMeWyGy6eVKEDkaLGfdCE+Kve4MV5kUxrd69B7WH0UgJ/Apqa7OjNSRHt3US75BLzxflhdy0+qNh4MB0bAiVBrFvi/l+Hdk8twa+B8yT+21+qtzUaqTvgYTABDQRdRya4C3s+pfLawxyPVsTTaz9EQnMF9EQs17a1amsKlwSmXZ+joTm8RTwj2+hvNemBr5M1fEeyC3u+Abpx6NRRW8qLntZJ/djNOQd0iCPQWgyHTQXswmV+C+9kdDLYrTU9W1HAuE7qfz7ktwMUQe/RLq/DX2+C9bdcmhksCBazbweKfIoEs5r03XcoM2QQrEZGunk3SHnAtYscP5MQVwGuCd9XhkpN/8EVquT9o+p3lcnFy011fe3gO80UQ/Hp3SLUHErzOLjHEeB2CypLq9DThC/Qe6IC6bftgV+36F7Zqjj6In88Lflk9c3HJAAACAASURBVO7TywArtnuemUpzN8UlWQX1mDehYej1yO3xjfSfPt7ChgxmNsjd3zOzrUkCEvmUX4uGhp/SGnNDs1nQBOCiwB3u/kbSyJZF9udCdre8ySezm6fPY9DDb+5+bVdDdNNOM8ciO/9zyPaYzQUshTShy1zRBjtGmgCdjjS3Mem8p7j7NfXS5dKviTSf8cgn/QFke30UmVXm9WQzrZOHITtxDxSgbCwKXvUwcLU3YYZKo5+BaDLwh+nw+2jIf7u3OdyuOldvZIpZDHVIw9B1TE3nu62r9pMbMa2L6m0MMsvchGLKdDkvUyOvnVHHdRqa97g05bW9u+/aRZpeqG3dhSY970fB2P5Q9Lwpnyyw29No5PUP5AZ6pVfcVgvZr81sJ1QXcyAPsyzu/jnoWTyjmbI1OFcvNEc3Jh36G/JOetDda61gby7/mUm45zGzBdDDsAbq8R9HC4XuaCGvLEhRNpk5O9IcJ6TXnGgByX+r0mXC/Wxkq1wj/fQUWlV3pTe5xDk19F+hydM+aEHEae7+94Lp50GawzJIm/4ICbibOy3U0/k+Yc9NQ/Q9kLfACBT/Zo+CeS2C6nBe5C30d2SWucjd32myXPOiDnEF1Flf7e7HNZNHyifrtBeh4mv922YFWBd5Z+0u2/qvDxolzo+E/eLAj7zGZHwubTbROhgpJMuhNrsw8BUvbq+em0q728PdLzaz44C/e43AYzW+j0SjxA1RuzvLW/AlT8/1EiiS4ljksnuBu1/WIF327E5Ek7g3puM9UBs4E8XWadt9NXeuMe7+nMnbaUVU7yuieZKftHuejg6vvygvNHM+MPd9PuAXFNi4oov8shVxk1EMDNCD1h9p5IvVSTsMaceD0UTYmsin/AmaGJpRWQm4AxJEoCH61UiDuhvqr0ZFk8ur5fJaKNXVT1KZtuiGe5HfKGVs1W/LADsWrPtFqAyhhyGPib2Rt1Dd8MC5MsyFNL8+6XsvNLQfBwzP13OBvOYFfl712+xoyD9nvTxaaHffIq2azbW7vij+TaO0v0F2ZlK6LGjeQvnraXCtw3P1M0d6nxUpTHPVywfN64ypOrY0LYS5QGa4num+ZdE/vw1s1EQ7/A2aGyPl0R91kg3zaKG8l2dtPrWx2ZEcmK8j+Xe6wJ/XV05grY6GVyBN5VAUkKvd/Acjc8Cg9HDckQRF3Z2TkA/84cjtK4s6uBpy52vm/HkhuXvVbz1J9lO6tr8ORnb6C1Kj+wGftBWvhLa76+Q9yco8DngifR6BTEMHN3lfzyVFV0QT2lshE8uwAnlkgu4HwC/S50loIu4nNLHcPJfXT4Ejc/f4/ur70sF6/Asy4c2CRmr/Rj79jTrzPmgSdVgSLLem1+pNXuuvqHQQo9GIeM6s7VeXI3fPVkNmSJDZ7xxSDKYmrj3La1UqNv8haCFcU3Zr5Ap9H7BDrXN06F5l5d2aFGMKOXbcmc69YKfONTNGhdwCbbzbE60YnBeY18xWbzPfdZGNM5ss+T3SmvdpkO5OpPHPBjyVXALXQQ9bYdzdk+fNysB2pl1rFku294/d/cY0FK/p0uayzx+dynsm0lh/ZmbnI/fCZ7xgLO0myKL3bQv8IZmzvo3MIUNNS8nr4pUNhZd39/PNbC1U/z9Ak4RvFcgjq5NVgF+b2SQ0PN4HmTg2LHpBubzWAI4wReJcG9miN7IGuyA1i2mnrPdcPvSHI7vzWDQCHNEg+RpIu/5XSnsZmjjfywpGu0wmoVXc/cJkFvslci7Y0N0fSP+rtv1m37cALk/pdkKuq2+aFiM1yzdQ9NNhqGP7Fqr/VZrIYxCaazrOzG4ws2+k56ftOPsZubyWBh42LZBbM5X5VDTy7ggzjXDPVep7aOLtDjQJtzPSXMa1eYrbkXnnCuAVdz8WTaJ9anI2Cd2vp8mwvu7+jLtPQQ/Z7ajD+UUzJ08Tgu8jz5aLkGvZN4GdTBtc13rIPoHLvjrA3a9wrcLcC3VQq6EG2FFy9+RhVE8Xo82IsyX/Rbfvmw941sy2R/7SxyNNdu1G11zF79CwfFc0sXcFWvz1NPyvjhuSJspuQp4X30XzBr9CI8VC6xWaYBrwhGm5fn90/2dF3iev1U0pZWQwiob6mrsfj1xIP0qdZhH5sBLwmpmtj9rL9Wg0vIt1sf1i7p78GY1yL0drMr6LTGMNO+RcXlkbegYttDsBeMPdl0TzLSObyOtld98cjaLPQZ3fk2myuNOcjRSHk1BbuxXFwPlLx87QqSHAF+WFGv43gAPT91nQBGbhTTByeWVmhf6oYS2ANBbQ0PBuaoRzRTa8udFQ8vfIXW89pMk2XY5cvj2Rljg70ry3QFH1tsmXt076BdAk5B3IlS/vntbUxtRF6y73/XsoCma/dB0PkYsUWCC/XdGDsV36fiAFhvhUhskj0/vaaJce0ND5lhbaw6B0DTtS2exiF7SGotPtef7cvctcNy/Kte+uzHB90WhxOJUw1wORWaZQOOPc9WZxV36Yvu+EAt196vw17vsWpCipqc0+QYHNVGqUZWwqw0+QuWkEWsRVN6/cNfRB5rwtyW1IjeadhnfoXmVtbRSSD7OSNiBJ5X+go22j043t8/jKVerOyCaYF8qr0OIO5lRsjnsDe6XP/UgCmga73qQbuiEyD52WXofRRKjh3LUtgWJ7XIBMKLXK2TC8byr/ZiiQ1DNIc1+1G+5JVqaDgZWqflsxE0510mf3cBg1bMSp/IXjpKd6G5c+z53ex1ERzl2Guq2R13FUJhhnS+9r06Fdq/iknfnXueOroAnRJXLnrRamWb3vTkUY96Uy8bl5C+VZPAksQ9aAS6h0GNX7tGZl/w2wbHYMKSQrAdu2UA87kVNE0rGtgJObaIdHohHfqyjc8B+RM8FsHWzzWZu9hsqeyuPQJPsC1HG8aOl8nczs8/xCWsGzVDwJ9kOTj6NoUytFKzfnS+c4HU1o7VnvBqfP/YH+6fNoNPF2FA0W3FTllzXO45B2uDVyfcwaeOHJ4up6SOnvQC5x3XVfHqKifZ6FNhP51Mbhda77KCqxwxdDncV6FBgB5YTDhlS2N1sdaXwvkIR8wevI8tqGtIk4mv/4c3qYOzbyyZ3rQrSClHTd9yL/8oYdEZr8XwyZZU4h2d2bbHPrpHZ3MUkoIzPIUvXaPpX1A/3QyOEaZOsfW+T8NfLKVnr2REL64PRb/ybyuxd52ZxPJfb/dNKotwP3LO88cHf6/CU053Yaycuuk6/S29xzdsOvIRvox2jV4AbIvreVtxOcR9uSveZaJLMf8lcfA6xrCmFaTY+Ubj/UoG8xs8loxeIl7r6/F4wjA5+YwJsfaUybo4cN4Mu589W815kd2RSTZh8zWzxNzILmD55GWkzHyJ1zQxTT5xkz+xF6mP4FHNqVvTYjd92rASea2Tj0YM+BtOQiE4KZvXZ54EpTMK9JaFL3x2hisCie3tcAzk/tYnvkxXMv6nQ7glfs4cOA19PE8xDUSX2INPguMcWAeQctdNofmeJmB5Y3szkKnD+r+yOQWXEhdN9AvtrTGmSxKaqTOdAz8zAKGfGjRufOX0Z63waZzt5EprhxwAQz29oLxsk3hQ55DZloF3H3i9z9O8gu/qcmytQlnqQ56vCfMbPtUPs4GXVu3+3EefKUXrjnHuAXUayLi1EYz9XQzPg8bZ7iLeAFM/s70oIOQ1r8YK+xAMTlYWDITnka8hR5FMVxfskUwbAVfokEyXhXsP/50YKU32anrpUo1+gGIXPIicDPTSFcf4VcCYvGwS5E7pxPA25mF6Tz7Iwa+lAvEHkveYq8jSaOT0amlf3RStrZ6iSt5mZksrse+IO734xMHq+k8xTpKLJruhNtjXgjimdyDnLz+1Qs/VZJXk/TkWnjEDR5fjAaMS5MZf/Nrvgn0txfQQrO4chDaZgXjyMzDk1c3pbOm8XJOZIu6j5XRzcjLftUtCHF/mgTk8LB1PyTDhILJq+ufqgT/QMy8RS5DnP3B1Eb6o081r5jZj9AI8hCi/+a4HzUqW6DVg+fj5SL2zp8npnKLNMXubZ9m4o99G46EMMh5TUPlQmtP6AY1F0NzWZDwr1P/je0Eq6l/VJRw9wF+VM/kxpRNqnWzD6fA5D2fxJyy5q/lfI0Ue610YM1GCkbfyZtB1cw/crIQ2S/9H1d4IYWytGHtHgE2T+ntnEvlgAmps+LoA0nuqv++lOJkfRNtItRoXuONP/MLHguCgUNxcw6o5Av/6XI2wPkoXRnwXIvjzyweqXn4TZai6PUCzlInIYUKtDEejPbMfbIfV4HKUpnkdsztcP3rFfu80g0EVzYJFX0VerwA9kS6/R5HPCmV+KtLInsafu3kG8WNmAkaqQ9kTlmWnotjELlftBFup3RkOxJpFm/gEw7Te9ulLTKhdFw9JWUZ7ZF1zvV9VCVNgvVugoKsDQBuST+2gvGdWmlvF6Jp5Mtnnne3aeZWX8UvKvQBhaWYqPkvvdDHfjzLo2oXtps+X0WPfFdNJH2GjLdjXNF0uwyVG6NPOdHD+tLyNTxERrFjXH3K4vkUbDM/ZAJZlGkgT+BRqXDkSvpa9XlztX7nMhs0y+V89X0Gg085wrvXGTXo/XRaOR7SJmYDd3Ly939DPt0eIH8+RdG81P3ufvzafn9Vl48AuT/QicgU97H2bWawg/s513Es8nlkbX9ZdDc0pfQ/rq/MrOx7v63ImUpWN7sXF9Co6zZ07myEAcLu/uTdTNp5bxlFu4ZZnYGGvJtgiZVz0V7aba0d2WuoZ6DzAJfQSv9XkEmluu8i8010iKLu9Ek1kJIU34dmYjO84IxUHJl2BHNIdyEtJgeqQz3eYohXyeP7CH5c0r/Z+TBsx0Kt9p2/JM65zwXdYQTUMf4bCrDDV5nDiT3oCyP3Og2QyOlK9HE2gAUP7xLgZwrwyi0K9UzaA4m25rtPjQp2jCOSC6vBdAisNlRZ3EdsivfCzxc75qKkrv2A5E5ZeH0+mt6XeBdhLXNpT0jXeNmqM5fRgrBtV5/K758m1sFbXyyppmtjO7hK2hB1GNeP/b7zaietyOZNJFd+0Jv0vxn2slokfT1dvQMPgu87A1iMuWu5UY0AtmfFD/IzDZAOzp1bEOaZIp9Apn/rkCdkqF5sna39qxNdww7Pg8vKh4Fq6DGtCAaru2KBOk0CixNr5P/YKSdg4T1BkgLfxBNylT/P/Mw2Bg4KHd8caRtnthiOU5AQ8leyKzzNbQAauf0eyPf9vmAR6qOfRkFLmu5fro4V6ZMLIS8cIYju/vmaFh+Iw3iauTu67VoWP9bJEBfTPe1bmjlqnuxP5rQWwwJmLVSeRq60NXI66fI1r4qenj3QpOMLd3XBvV3Ixr1nIBst+siIb1LvXuOTE8Pp883pzZ7HCmee4HzZ3V/JHBSrd8apFsDTcCORCOOJVAneAcFfclzea2V2ujyqGM5ObWBkyjoJ5+e4Zty9TE6fb6T5MrZgXuWtY+t0MrvudDeAtmz+3jR8jb7KvMG2dls+pZo1ns8CoD/G9OmEP/29iZLVkEeFosA/3L3q8zsJhQv4lNau1e0mW2BNc3sFXc/090fRZp205hWQj6KYsd/hDTXe0x7d75dMJvXU5pt3f3c3LFZ26yfT+GpRSOhfCHqcB9z90tNq3XHe4PQvC5tawhapHITit8ywbT35cUUmLjM3YtxaAJ5Z7SV4Q2mCJ3/gop21yC77PfxyA32MBSf5qY0MuhYJE1392QKnIa8YsYjE8R/zewuJKDqsSJwnSniZS93vwq4yrQbWMOt9FLdG5q/2jmZtCYjE0OXbSVXhxNQZ7wyCmv7iJn9FgVSa+Rh87/s0vvGqL4XRiuA9zOzfyHhX3Tyug9wk2nbzffd/SVTCIxZ3P26gnnUL2ylrQ1Bo8QvI9MfKNTx35oob1OU1lsmV6kXoEY/F7JLgjSIlirUzAYmO/c1SEN+H5hu2prtaGTHrMcPkbY0ycweMrNTrcm4NlZxE5yEGvnJZnaemW1sCif6vCfzTk6g1iQ1rD8Ce5vZ48nr4ECkfXaUXLlvTufsj+y9IJtnl8PyJFQysh2XRgL/Ne312gvNM9T1OjCzfslmDYo/8wTSIvc0sx2QhnV9+r2hzTJXv3siDfI5FNtnFbSc/KZGeRTBUlhfV5zv7VFd3QlcYmbHog5+alWZsrSzJrPMrUjr/hfwtpn9ysxOAKa5QtB2KQ+y+nfxPVT3JyFX1NtMHk+10vXK3fdz0AjtHeD91CFvQxPPYu7a/oKUmZFovgQ0mnmkibzeQFspLgq8Y2aHkDqronnUw8yGmOIe4Qo/cRtqa25m30aun03ttNYU3TEcmNEvZE88FFggd2woEiiT0TCwlSXOyyKNc0sUPiALDbsKWub/m/w5c+my4XQP5NUyFDXKJVEExEtbvM67UQCiYWhbunvQRN5mDdLly9MLDU/7o2HyPkgb6nS4geXSPVmHirdST+RC9xayPdZdNESNsKvItHIhGt6fWqAcP051vioV74peyItqMgWjUaZ0J6LVybPnjs2Vjl+ENhzpRN31Q947Z5B2mkrHhyH/6MNI5ig+vdx/4dTud0HmsMw7Zgm0UOdkKtE/i5hWfoxCU+SvOR92o3pF6npo5Lwjn9xt6AwkoE8keZkVqIfl02tA7li2Z/Ff0vuAInmltJmH1mDkabQnUjI6YiZBK2dfQ55rG+eOfwWFSWgpxHjRVyknVM1sPaQ1zYMCNd2MhIihya6n3f29FvIdjLSmVdGChweQ/fN+pDXW9XYxs+8j+/KDaJemS939IWtil/PcBN686AHZxd2fy/0+AXmLvN6V10Nucu3HSOi+ksrzAHpIXipanqJYZaf3nsgv+gUUovW+ZCab7nUmuE2biNyDBPH1aK/Ou9Nvm6BR2ZPewJRkZuNR578ilR17bkIhG/6Z+18Rj5FJaI5jMTQJewGa2KVRW2gW02bNk5Bi8SGyN09GbbnLcqZRypbIHDAKjVRuQorBm15gM5hcmxuMOopsEvMeZM66sE7aZdEWhXMj08RbaKeta1FHUHgS1cyOTNfxWLqGO919qpkNRc/6e95gA+tc298BmYcmoDZwuit4X6F730SZF0BzGxuhzvhG5I32VCfyr3vusgn3ZIceiLwWZkV2yRWQpvwQle23mrrwNGRdFu1K/kZqtJmQeBd5K5zk7i9Xp3PZKtdGw7CdUdTH8ciksovL7t7sda6BNLaeyFvkXrSs+T8FBVMPJJD2Qm5s8yF3uDmB41wLOzpCuid9kVBfHtXjWJJnC9qE+zJ3bxgNMHVq+6JQDR8ju+sZ7v5yo+s2s/nQXMKDycyxHvKgGpvKcEfKq6HrYzIpTHe5cI5A3h9bosVgNyLvj44sTDGFMf4gyy+ZfHZF7fpfaKOOi7pIuzLqrJ8zuWpuSiXC53Ook6y7IXxOIH4PacaHm1ZfH4i0+Kmoozk2X//pP7OhbRtnQyOHhdBq6t5olHlsow455ZXvYLZCI8DZkBnmOuB+d3+1Xh5V+T2NRl3Ppvw2QHMwk9z92qL51Ml/HHKW+FtS4HqjUfYWqFMZjAK0tb2dXpd057BgRrzQDfselSh/fZHAmohiyZzZYr5fQzbDCTV+Wwmt5uxy82kUr/mHVccOAfZvsTyzIG1lEjJ3/BJNVi3dIF02e78qaWOK9N2QRrY5TQTJKljWHVPdrZg7NjvyeNiXBrslIUFwCFUxbpC997doUvObBcpxGVrwMrLq+FA0hD40q4sCeV2U0oyoOr4QskUX9rhpcJ55kUKyBDVMZaldZpuCV5tENkrlXL5GusWBY2guSN0VfHojmAOQkvEbPr2T1sHI5Xe+3LFByBy5FWlD8oLn3hmZHhfMHVsUzZtcTwHTZq7tj6FGxFBkkulIoLBUHz8gmYngE6bQYdTZOLxTr27NfEa80HBzuRrH50Tae0s3D2nHG2U3isoO66MaCdT0v1XQyGE3kl0e2eJqBhjrIo/M7pntGL810oLmQh3MNynuBnZgEooX0UT0xBbr7nZyKwZzddc7vc/SIP3XkE3e8umq/lM3SFSqp3uqjmXl+BK5YG00EO5JON2W/38uryU7XHeHknblyt3/bCXxZtSZG0Fmoq/l0mTCbU5SmN0my7IW6kyXQ54m2Wh4GDITrVv1/wdJ0Saryj8Ede51tz+syusBPjmHVj23MKaJvA5BXmYHprooZPNvIv++yHT0qXzR6KDjUVZrvUrlLWPaxf3fLjtutZvnSLSqr6kNp1O+w5HG8Ef4n8fAR2m4+jLwTTNbql4eriH1D9DN3dfM7kdmhVZ2Uz8RPWiT0QP1KnIpPNXruFVlHg+mwGCPoNHMC2gHm9vN7BjTKtGOYVoJPNDdp+Q8LjJ7/gpmdiKaMKzHzmiy1NPw/MOU9yAz29HM5vXGC9K2Qp0MubaReVR9CByW9whpkNeOpIBSqQ147prmtNZ2EuqKNZASABXvth6uBVZjUejeT5HmMZbytFI3lfHjVN7XkLfWys0UxN1vQKars5Cy8zNUpx8g7fx/QbbMbB3gbXd/NZkk8Iq5a34UdGxgkfOaAsy97u5PZx496VrMzNZL9vO6XidmNiCZSqASfXQi8j3fz8zWNK147QTrIPPtf2rk+S5wQJon6FZKJdyRmeJuqAgQq+wM3w8tcW5loqsP2pFltZRnDzPrnRpYX2TieKY6UU6YjkpC7nq0OvZsFHFw7wJC6X+4bPf90EN7MNpY4eb08+/MrFGwpMydcCvkUXOXy63ty+hB7dtMeQoykOTHnwnNrF7S8VW9jo9zstv2RnMakHZnSnMZ76EFPMsVKMdfgdFm1jd1zL1SviDb9ZDUeRR5Jl5HZjGQG2yP3EM8AZlS2iaV8RY0L4BX3BWzMq5PZZeo6nL3Ax40s83T72aauM86tNWztAXLspTJ5fIpNGfyE2RS3AOZR86qSvIu8HTqTLLOOHOJ/A8a4RSNfjqWiotj71TfPVJ7ehONThoFmlsZmNsUEXNJ5Bu/ATIdDUImn05tp/cw2i5w3kze5K59UTTaKrzbVKuUTbhfivap3CkJQbwS32VLpHU0TdLOr0QLN0a6+3SvzPJvjbw0PuF9k5sAGoq08z+iRQtboHp/ssUbvBRwVxql9HT3x9LxuZH3Qr3ryBrvSuQWrbj7u+5+pbvv1UJ5GvEAMNzMfpiNCnKa8TdRndQk1eE/0ZqCnVPaj9J7di2LIc+LRlyFhMquWT65tjEJdbhF+R2wlJmtlzTi6TmlYRM0v9A26Vp/D2xgZvub2RxZ20sT+nO7+5/Tf6dXpf07Kc66mS2RH10kgf+Ky6Oqnm97Fi56AyT8egCTUz6PU9kG8V7kXprnfrRI7QgzG2Nm/XICeA+aC6V7DbCMmc3v7v9N15qVexvUATbicdTWJqJn8BCTr7kj88yXvUPRT13ea/8FzjGzbcxsTE4R3Bvd026nNN4yVvFKWQfNfL+AtOl/Iq+ZH6JdZp5vMf9hKPrg+siz4gKkwQwEjneFia1Vnj2QH/G3TG54X0MhaV909/VaLMueaDLvEmSa+T7anGIXqwrYVCPtICR8NkALOE4Hfl/AFNEyJnewnyDPmKvQopU1kafRAe5+b4P0K6IJ62eQT/ufkM15L2Qu+2qD9PkgYSegCbVbkVBaEwm6Qvtk5jTnryCt75WUz+PI+2agax/OtsmVe2UkFEaiYGR/QyOHP7lWXNe858k0sx+a53kLTYjOi7T6X7v7tfXaS64Nn4VWV45CbXm/1AbHpJFfV+Ufgp6Z/yL7ez80MTwKeYm93FXaGnntg9ZgXAj8Go2evpKObezuLxTMpzeaTF4WmUgHIQF/VDPlqZN/Vmd9USeyImqr8yDz1VS0qrhp83DTZSmLcM9I9rl50MKKvunzh+jmNYpzXST/2ZBNbUOkUdxaq1FYxX3sCBSp76iq3xd190JL081sYSTAL0amnUFIA52EXLmeQP7GT1vBKIamVZ0bUHEBuyCZejpOEqrDkRvkRGQO+A/aMapoHQxH17s0Gnm8gzqKi72LIG018pjb3V9Mttet0UN3NYq38s9MmBbMa33kSro6agsD0WTj3d6ES16d/DPBPiva1OJdVIfLICF5OfD3JEg+UW77ZATGN5Hw2hBNHN+HJoMbbZ6d5dUbLXY6Jb12dfmWX4oiQP62VgdhCr3wLtLuv4JMZ1nYhF82M2o1s8Hu/nYyi+6OwkT/FXWol3nO1t/gOj6qqqdsm83F3L2pDekLnO9ENFp/Czk8fIxCHNzayfPULUMZhHu6cfO5+1NmdrW7r5+OL1L0wa+Td/aQ7YH8wFdGXjNvV/+nRtqhaPJzESSYH0UTn39rsgwLoJg08yON7TYk1J43swFeIHphLq+JVDYouRjZ4ZdFM/tFhrfNlHsl9DD/ClglK2d6qD5qNAzOdZBrIH/uJ9Ao7ANkkmooRHP3byS6Fy8i89zNrt17mrme2ZF/8tLAIe6+ZDPpmzxXJqC3RatnswBbdyRT1f/+UyfteSjS6NXJ1jzU3R9O/2mmI1sKCfZ5UFvZFLmUruhVi91M4Xu/gjrPCWi0dSZSPpqa70r1vT/qOO9093OTeec/ZjbEm9ixLJdnFjkVd//AzLYCPnT3y5rNq0besyE37AHI0WGxqt8XRebYTtn261IWm/tQZA9/DVg0CUMywW5mB9SzLXZFTjAsgGx7f0JuXB+Z2Ugz+2pqbF6Vbgszmy1pJ99B9spZkMa/t5lt00w5XKFHj075nI5cz04yBV3aMz0E9a4js52uhkYAWyC/8I9Q3T3ZDYJ9VuTudiTSOCdZ2mXKNWl7QDIR1SN7CI5Bro7/RNrnd5A2W4Tsvm+HhMR8SPM/2cwOMrNVC+YDcps7CJkFXjCzcabdoDCzdUyxSTpCTgBsgUwa86ZruMLM9rA091OdLrXZ6UlzXjoJ9swr5AyTZ0lDjyAzG21mO5jZZu7+EBKyd6GVoaOA73ntR3wjNAAAIABJREFUeDR7UomQOprKpi9TTQv5mmE3ZEJ7AM0dHJWu4UrkRdQQM1vZzP6RZMAwT3MtXplvOZbG8aAK4YrndAHyZBtjZneZ2bdSOfqhVbCfiWAHyhEV0t1fR+5Mo5AHxNlmZsjGaMASbVbqdsgbwIHH3f291Avv6u6X5P+YGvtwd3/HzE5B/q6/d/drTCsE16MSFa4hWQfj2kThI9dKw2xD4GVQQ2rkSpixK7KBjkTmEdBCl0XRYqKOkcwctyFN7x9IGO9mZlugDnIhd/9xgzyyjvVjd7/ZzLZGdvargK+Z2ZONtMGcuWAHNPyebtrfdBdkb1/KzAa5+9UFrulRU/z8n6BO8dfIK+I61Eba1v7gE0rFGqhT2z0dnwfZ+bdEysxOXrWSOCe0lwP+app43xS13wfQ6OXsBuefgGLOPAgMTlrymcAdSfNdA81ZfGoiF/ne7+GV2PDnoz1lD0aTzdc3MWpYB22o81LSsAehHZfmBzY0szsbmZfc/fZ0v7cFHjezZ9F8w9lmNjcKwVB3zqcZ3P0xM/shmhdZCvi2mf0c1eXNnTpP0cKU4oVsewumzwPQxOevkZfLp1aVNpn36ihA05+BL6VjJ6ChefV/DblODkAN6kQkjE5DjXtQs9eV3rdEwuNRtCJwQjo+a8F8DGkp66NGtng6fgGwUzfelzmQEjEvEgrfQotI1i6YfhmkdZ6G7MzzILNIoe3cUh6j0r2bWHX8ZuSz/jtSELE6eWQLcBaksiJ0NtRZH428eVralq/OOTdBcyxLUdlKb2JqUzugDTO6Sjs8tZMnqMT2Pwg4Jt+uukh7CjIv9EPzJJenZ+kOpOXWDIiGQmpcn2+7KY9eqEO/igbx+nNpF0M2+w3Rqt/7qn6/h9YWYi2IVnO/ikaGP+nQvcpM3Nmq8fxWerMg236hZ7Vj7eezPFm3XEBF+H2XyvLxWVE0vE4tJR6YHqjXkqA5HLlfzVMnzTZJMA1FWtTuSZAe02IZnk8P2oooRs0rNCmUk1C8CE2qrYo8dx6mwerONu7J1sijA9TZLUUTy91z+W2BvEXGp+8n1hNsVWmzh+4baOHNbqRQA+l+DKJqs5Iu8smE+wWkPV6RTXkbummzhXSOg9CE5qTUxm9DE4r7ICeBWte6LJqTyZe7PzKpLJ7/bxfnfBrFWM++357a/TKoo5w3n3fufwcngXk4VRvWJKH3eBPXvSDqnH6KOuYnkTmtf3oe7263jVJZ39DJNv+L7L6gjumXpE1UPuvXF35CNTeEvRHZkx9A9r6haLu745qZPKrON30ejYTTrGhCdRia8X+1Kk1fpMkBHO65CbdkrlkOrVx7vclrWxx1XFvkfhuHRg+bex23KpM73CJeiXi3KhpRTEda1XneoY0JcufMJvSuSWW8Az2kW6F5iwPdvcsVhbnrHoC8nnojj6OnkultDxSkrSmvFDPbCN2DeYD30IO4DYC7H1Eg/VDkabKYma2J2tt/UCTNnzbbxhqcK9/+vpbK7WiC8mxUp1/13OYmVpmA3hWNRI5J5snepGB63mDrOFNgtmvQRPhNyJvop+5eZKFY5hn1TSTYpiG/+J+mMi3kdVwna+TVEylpCyLFYA4UfG4i2nhnz6J5fVaY2b3IRDcHMiE+iuYNjnfNXXx2zIgepdMv5Gp0N9JYzkCLEpZPx+ZvI19Dtspj0cM0Z4P/D0L2zQeRV8aB5OJIIGFSOE46FU1sbxTD40jkozsYDdlvSL/XjMONfIrPRQ/pZDQ8HkcDE0SH7klv5I2zENL6vpuOX00ugFgXaTMt6EgUgOldUsAq1ME2HGnk8lgYrb49Bo1chuf+Y2j0UnSLt4lowdQ+SMBuhCZZ7+9gvWWa9lbIDHcusEyNul2/Th53oJHdpDbKsSSaDH005bUHNfYqyP1/AFrhnD+2GTIr/QMpE5+K+dRFXvOhUV/+2emBhPw26ZlcuLvbcAt11i+1taORm+by6fh9NNiroDteX3jNPcO0qGIlpOHtbvLj/p27r9hCXpnmOQktzb8M+IG7TzT5nK+GfLRrVl4qyzC04GR55OM6EMXa2LqF8qyOOq7xSOMch7Sii9z90jrpTkhlOBAJSZDtz5B74rHe4bjtuXMbElCHoBC430F1coO7L14w/ePuvkgale3nik9zNtLa72uU3t3dzG5FZoW5kMCahhYd/cqbCLeay28bJLSucPdzTJtVj3D3vYvmVeBcI1MZv44WvG2DtPZbgd28geurmS2GonuugRSB29By+4YThzntf15PC/5MCwN3RCGqt6vV5sxsXzTReVa6T/08jShNrq/reUF3QzM7E/mxn+PuryQvmwlo79Eplvzei+T1WZOcJlYHprr7LaZ1N99399U+88LM6N6ug71mDzQJk4XYPJoWw+nm8jyJir38oHTsWyR7ZtV/F0HayZlo+Jkdnxs9aN8j7XhT8NyW+9wLjQr6IFv5j5BWfFwqW83oesDtuc/3IsEAcie8nIKTW23U39D0nmnR2f6iRdIuhzqkLyHf7uz4oxTcbQd5FF1XdWwjNHrI7Pdd7j5UfT9SG1scGJVdF/IGKaSRFmnD6X1T4OdVv61AgTDCqUx90R6zI1M9/pJiu1Rl518nteM+Vb/3o7L7WL599kexX0ZTiY55CVpNuk2tNl2nDAOQaXVg7tjVqZ5vAPbqzjbb5v1bHpmj1kz3YRZkoinkPNDx8szoCmmjIrOGODeyfd6HJslWS8dXoEEo2Ub5I83nYjQszcL0XgdsUPXfbAS0MDK9vIbCHxxJ2lG9jes7Efm2X47s12siIT8HMtfs10X6iaiz2R2ZI26p+v1hFICsk/ckq4d5gaOQxnhzaui9khBoaBJKgtRQR3oH2tptOPK1/lTHWqcca6Uy7EsTIWGr8sp7K12ehMxvUpsbQYcm7avOeWQSZJslgVkovj4y1xyRnoWT0vMwruo6imyldz6wbfrcN72vAizbRbrdgd/mvs+NAoztjUyj+zRxDTugla+kdjMH0thBI4Pft/Ncd8O9yur1q2iubwpwVTo2hA6HE27m9UVexJRFFjwKmTwOQEPXU83sWHe/x93f7TJ1V5na/yIWboAa1x+RJnGMmd0CPOfaNf5/uCuaoLs/6e77uPucaCi9IPCAmb1q2k2nMC6z0EjkungSsuU9i4bHNyEBdoK7H91F+juQ8JkFdUjjTdvRYdo56DXv/ARP1p52Q7vsnAa87PI13wBYxwsMpz2B1incR8X+OwZ5YjRMnz72QfMfywC7mNnuZvZ/aZK5EF7xkz8Eda7HoTgry6PImu/k2kzLmNlQ02bSvZBJ4ik04tsd2MzMlrdKZMHqtNnxndEcx1ao7vqhRT/zZtfhddZ7pDaXdcTZIp/s/98lRbuscb3jSRuBJ8eBoUjpOAF5+yzujaM2ZryO2jnu/rFrE+vt0m8LopXNTT/X3UhWP9shJeRsUmRatLL4uzOgTGJG93xt9pqGVs3lN+vtj7TtlkwOVLS+80l+tOhBHo9s7Z/SQHJpxiDTw0JVv+9A0qCaLMM4YJ/0uSfSzEbnylXIpJD+uwBwKhpVTKeJjaBbqMNbka33fOTNA/KdrrvzDhXNcRTqIL6HJtcWhk/u8lMnj2zTkn6kjSLSte+CJsbPBIY1eT0LADdWHVsEueh1xHcZCfFxyLQ4JneOvVJ7PrJAHieQM4OkYycDOzRZlnWRy+wySHPeCCk4NZ0BUMd9XtWxQen9PGD7Js7dG0WU/CnqqPrmfrucGeRW2KDM/dEk78rIcyoz2/2JqlH+Z1quGV0xbVbqgNSgD0daaj+kPT5DC77HyORxEDIBXEpa/NFE+kWRN8X9SHP6JgU9MbrI75tohetPUkNve4iXOokV6ZB/bxfn2ATNC9yXvvdHw9UxDdJlndpNSbj/h4pP+UL5/9TJYzSytW+QzvnL9Lk/0kgXb+F6BqX2cBmKkQPq6O/qYJ0tm973R8P7n6FR26yp3FlHVc+ssgnyqtqOihnxdjRiapT2wCRYs8VS30jt+M/IDLVjrTyQfX8UWqB0c3a/0m9rI5/5QusokBluEpr8PgV1xt9HGvEv0zlmmJmjQdlXoxLYbxwaRd03I8v0hfeWScvTD0XDuX8j979n3X2fFvKajDw7bkK9bj/UuM9199ubyGc2ZKP9PhI2G7l2sSmSNvPKWB7Z2k9CD8kINFS/HUVw7BYvl1bJeRh9C3mkbI08Pa5DkfFw913qpM/H8TnV3dc2hVlYA/lc3wZ83Rts5lyV53Jo7mEFZJ56EfixF4yIWJXXUCR4xiBb+P3Im+PKZvOqc465UPvN9rOdD5kcX0LlbnjPTbHaF6Wykvcv7v6tBmmybRv/lF53Aee7+xNmNme+vqrXjJjZaWie6XkU3mINpPHfjUI73+ju5xa8/vVRp7Ir6mg2RpPCbyOvr9O8iSB53U26X8uhSfv/mtn2aMHd34E30LVfM8PK90UW7qlyByDNamVkbrgf+Ks3GTEuLUB6DMWGfjwdWxAN5/8PafPbeNdx2+dCnhQPeIo2mB6aM1CsjUIRCHOuaPuiLQNPTcfnQ8JlpGv3m88lZnaXu38pfR6DtOaH0IrCIsJpIqrvvyOPlq+nBVvnufsKDdJmdbcEEoxXpA6jP3KlWxM4zhXgqVE5svs6DAnLeVFH/QhqJx94h3auz9wOTTFILnb3u81sMNKIl0KxdS6sFqwpbdYpLoEE+iypnHejTvY1T/MC1Wlr5DEynW9ZJLSmo9HPNV5jfiZ1nqejUYebFvtti8w6r6HYS03Zx83sINRmVnEFJuuDTKJjgCs9RcSc0Zji/uyLJo/HIPPpWem3pVGkyce6zqH7+cIFDss9wFuhnn1V5FFxN3BmGzd/C/RQHGFmU5HGfru774eCkq1FbveiDK9MUK2FfOJXMrNnkMveoshGXzi0rFcmniYAK5rZh8AlrpWIR2b/q/ewftbkBOGSwBtm9hUUY+Q5NLxuhqeQpv1ttLfrqsjrooiPdP5eHAI8Y1oxeLYr6mUrkS8PQ14az6B4JKsB93qdrQGbwRSuehlTRMn1gZtSfb4NvG0KbvWJbQrzJKG6NPKqcvQsfIzcUG/P/6+rMuR+2x1Ngt+KOpaF0ajx/9s78zCpqqvr/zbKIAKKOEQFW1SiOCFqiCL4OmvEgRgVFYc4+xkNGPWNGpIYNY44D1FjIhFJokHFeR4gBFDjgEocXiM4YESiiBIDOOzvj3WufSmqq25VF13V1Wc9Tz3dXdV16txb9+6zz95rr705MD3PNXck8vDdJDZ2LNp5XE1jJXdm4x4W0ofRtT/JzN4N4yXUyD8Wen8L40i06F0XnMBTw3d1CNLz+RLZlKqh1XruZjYNGBm8nAGo+fQ85C1kzcynx3sExfiS7WV/VDA0GdEIn8mzJV0J8bAno24zW6GE3joo7tsbuNLdby9xLom3sgMyLKsj4/KQZ2hMUC2YSsyHo0Ya9yBD/R6SXGiSpZFasJOS/mFoe743Yo5MBu7IsnCbpFV/h0Jr76HF/0B0/v6EdgCZ2qmZpJSfdffeJimEdRH74RPgZ16BbjqBnbI2irXvi7jhnZBB/yeKvQ/It+sxs61czeDPQeqGV5mUI3dF8etTvEhzCDNbHZ3v3sDO7t4v5/XB6Bwsdaxm9mvkoZ5tZrchyvB1rqYxt6JF8KqM52EqMAstKPeGOV2JtHzml3NPLyuEXf4/EKf9rRCSeROFIG9Hi+xL3gJ9UguiUEC+Vh/I2E1kaVbKFMoTpuqG4tjp55ZDxuV6dKPtkOd9SVPd+xC/eGB4vgsyBGUnf1ACcHUUN90BsQd+Hl4rWgxSxe9mRbQtvxolBq9BoaRC70lUFs8ih7dPRmYLjY5K4lGB4rad0Pb5BsRoyJxQRUnsO0lx81F4bmLWMUr4rOVRKGkrlEy+ECVxL0+ux5z/7xCO6TeIRTIq5/VbCMySQtdLuPYHo0X0VbTTOoLGcv+rCrx3A5REfBjRF9dNvTaZHNmEIsf+PQLDDeUc9kYGtG+WMVr4Gt8C5YDOD9fbUGTMqz639KPVhWUA3P1DM7sTNb64ChnYjVEmv5weqYvI4aO6PIV7gXtDMi1fnHYiqp57A3ktx5jZ/6Jt7VMu7fVMbe8SBK/9TMR4eBLFeP8SPqtzqQe2rJHyuhtQOGVX4AF3PznkCYZ4gdh0iNOONvWX7QUMDefgfnd/wdXouSg83HXofO1qZuu5QllfmNnXyIufj8I9x2c8vLfR9zrBzO4Ofw9AfTCbjVSse21kpIe6+1tmNgMlEt+msXYg9xpqh2iGDShOfkQY5w2UOO6JVDALwqW7PwXVi7wX3rcD2oH1JoTV8l3HrnZ7J6PwywJvlCvYG1WyvpDlPLh2JQ+m/nZ033VD18ZP3P31LGO1BNz9RZOu/8DwWAuYa9LOX4BURovmdZY1WlVYJsQn1w5Gcx20de+PbtqvUVOMvzRj/B7oy3oj68UUjNJpaIEYiwzwIEQ3PNkzFgqljORJKJRwIjIkQ8PPPbwMlseyRspAPYgSjf9CxTddgQO9SJtDMzsNefY/MSkKbkaQa0bNzZ/3jGyL1JgXoXjnTORB7om2+SOBV9z9xgLv7Yg80rdcHaMws32QFz8EGaExnlHZs8g8k+/8TGB1dz/FpGd0LgrPXODuC4qM0Q7RETdAHvh24edN7n5OkURq8vn9EJ/8mbCwrooE0boj3fz/Zs3xmArk9gI+d/c/ZTwV+cZJrqtrUP5mQrljLStYaHEZktmDUSJ6VaTg2rIKkPlQ7a1D1gfatl2NQiCHhee6oK33OpQZqqBxgeuBwjq3oO3gNGQMivLUUSjiSFRmncypLNW6cIw/zHnusuSYa/GBDEtuM4Ujkb5PXt2b1P9NR0nAYwkKnmhhGITCNEWLVmgsfvouCgkZMkwHoPBGX7RY3EsRXRqUtH4SOQs/RDmPzVHLum+ulwqfvwfQgnYwijPvg2LNPyjyvuXQjvWY1Llrh7RhksY1WeQG7kT5K9DCfCqNvPuSjxeFWTIX2BUZayVy1Car+aBRbmBvUoVlaHEGOWaZlV+X6VyrPYESTupD4aLbKdyklwOzUSZ9u2aMmxj3Y5BHBop3/wAtJNObeN9Pw82/F2JmnIti82MpvdvSmoiFsXm4sR9H3mYSg5wM7Bp+r8hNU6HvJDEOmyNPM93gYWtSgl9NvH+L8P0NQQ0p7kPl2wcRiqwoobtRMOSvoRDHiQQt+PBad9RusdD7VwjvNxQimoTqHh5GibKC72/GeTwCccsn0dhhayqwefoazXPej0KFQ2NQvHwyYhZllnRGOYnXw7HvG+6zcai6uGCupC0+aBRGewxRdtshRtUMpNle9Tkmj1YRcw9x2c7ufmn4+0+ojPx/0U18oJk952WwFzx8Uyic8nJgLyxyyZreYXmaOJvZIJTgBHl69yOJgpuR118qfooYGKPd/aVwvHuiPpEboQbWj4b5tliD3UIwaaDsY2Z3hTm/Bkw0s3GIG3008kgL4TDgNne/38yeRbHLrRGV8ejwnZ5RZB4JDXNLFKIbjTz/TdCCfZeZjXeFh4rVPhyIEmMeQnQN7t4Qvo+TgBPMbKRnZNsUQxJ6cPc/mAq2Fnhjv9BF7v4S5KUxro545Dujzl73h3DSnkiuYF20i8yCrmiBOA4Z9xPd/TUze54Sev22Fbi4993Qbv11FJJdBe2WrjWzjdz9tWrO8RtUe3XJuFr+FJWi90PhmfGp19ZEJ7k5zJTVkEDV8ygUswliERTqM7kKMh4fIO9u9zI/21BoYpWc5/qjUMX3CcqD1JbXfjRwZ/h95TDnHRHd8K4w74K6Kyh0s0bOc53Cd7ojouYVPX/h50WkJJ5pbGA9Ae2Evp1hrD+iXWEfxPcelXpte1L9QSt4HndEjKIbUV6FcJ0nO7VclkxflFwfhcJ1w1hamjfxLguFZPZK/b4zapyesJZGEFQeC90Dbe2BQn7fCr+fjkTpHkO7njWBF6s9xyXmW+0JZDypDYhBcg9Ksk0hxLSDsR/TjLGTGFqSCL0BxVzHpm+AImNsiCiTc8KN11DC5w9JjAZKjLVLvdYjGJxl3jmpjPN2J5JVAFUpjmrmeEsZIkqI96LGFk+i8FbX8Nw1KGx2Adli9xsjnaJHkcNwCY2x53GUKMBV7FhRgdBUVNV5Fgrr/aHA+5KFbAjKZ0wM98IJKBG9UiGDnhpnDbQT6RgWlW1YsqHzBTR2EaoZh6LaD9TN7AYae0asTnBOUGjmumrPMf1oNWyZEAb4Vnjsj+han6Miov09R4a3xLF7I88s4ax/hUS7Zrn7bSWMsxxaIF72jAUMpv6opwI/8SCZYGYd3H2xmQ1E3dl3KOV4ljVMUgsvInGqT81sMkr4zjSzju6+KMMY7d39C5PcwHbh6beQUZ3pRVgiTYx5JloQv0I0vnURi+FhxJ8v2okoNdZ3ER1wMxTO6Q9s7IFB0xykmCBjkCzD9eH59ihfcFeW6zkwW3ZBieNeKLR3nru/WOR9CcOmC6oB6I3CDNOBu9392XKPrZ4RCr7ORbuns939ifD8SijxPtsrwKKqFGreuJtZF3dfYBJE6uXuV4Tnu6Ibd3svEpdtYtwkVrsN8oKeRaGY/sDvPGi6tAQCZ78TYko8kzLy45BWzeiEttZScyoEk9bLzYj29SHaWfQr/K4mx3oGVZSehwpDkk48N3tGkTAzW95DBWfgWK+MGBvPoGrBy9199yJjJAZ35fDUQndfaNKl2ROFxn5f+hEW/MxTUTgxLSsxAZX0357LLU/NsSfqXzARNYqeaaqmHYYWhpI0b8ysO/LeB6Iw0W/cfVyzD7BOEb63wcC1XuHm8pVEazDuhyLmSn+U7Hkg9dp3gPfdfXYZ4yYc3z8AT7v7deH5ASgpNbqYB1RJhAtmfURv6xae/go4yd0/ycozbkmEopnvo0RkD5R7+LOrUUih9yVGajAqkd/PzJ5DMc2zUZjrB55N4KsD8j4PQYvCX5AU70fh9U7AOoUWihzDfjkKAy5E7JMpwAyvkJZMzuf2RDmKLijs8wViYA3wPEnb1DV7IgrFLEDJ689QUnSKu/+nCLc9OdaNaGzAPcEbxfLWAz7yImJjbR1mNhRdq3egKt6qFy3lojV0Yvozusk6AheY2Xgz2z+89msUZywZKS/4U1R4kzz/DLrZ+pQ94/JwFdKsfhwZyQfc/VAPnYtq6SYzoZ27z3b3a9x9exQa+By4O4RamkTqWDYAbjdJvU4PBvQWgpJhkTmkuw81AD9DIYqzgbfN7PzwWQsz7ACS++AEVN15NdJ7WRtRIH9c5P3l4kt3HxzG/zZa2A8P4aql7s3UNXs82k0MR3mGwWiBO8vM1ihyrSTj9kXaNdsDt5jZY2Z2FGriPj98Xs1cc9WEmfUxs8PNrL+ZbRV2h08TcjnAqBA2rinUvOcO38R4G1A8NunC3gt5VPuUMV43DyJUJtnSCegmuRV5Q2OQLsZ/KnIAdYSU97gbSgR+hJhG09w9c1l+MF7rovL+Xujcv4UM6lh3/22R9yce6CMoRHEACmHdbmZjUff5X6VDNhnmdDeito0AnnT3O8zs90g4q9lhutSceyCCwKYopj8B5VaK7kDNbBMUNtk+9VxX5EHOQefzF8XyHmb2Cjpn7yLH6deIzjsnvP/vZRxiXcJURT0QFZq9hBbIrVFYbF20Du5UtQk2gZpbbZrAp6in42fufhlwmanMudydx/AQjumNvqytUSHJBeHv06Nhz4+U9zgKaZd0QgyVnczsE8T2aLL0OhVHPgA4yN2/D/yfqdHBUMQeGZNhHh5CLvchPZXeaPEHxe3vCb9nylOEncCtiNr6JUrcgzzqK7OMkQHtwnyOQkyLgxGF9CzgIjM7OkMy+l0kZfwnlPd4AxmeDxCN974Mhn1j4GNvlIZYYGbnomK814CDzewVr4DqZZ3gVncfDWBmKye7aRMR422vkdqTXNSs555KeA5G29DvosXoSWA8og8uLjRGE+N2RlWuDyBmwkeIgva0u/+zUvOvZwR2wBXufmT4uyNiCX0PuNoLiLelvtcLgX8W89ALjNM+HZc2iTYdi+LPW7r75hnH2QclhV9OFvSQd/kNMsTvu/vQcuZY4DPvQ0n7u1LP/Rm4N18iM+xc+3iQ7w3X8I/QAvQd5PyMQqGa9u7+qwxz+A2ifl6CivBOQCGas1CHqcHNOsg6Qep67Y4W5G2Bv7YGW9EajPstKOm0FjIgC9CFfZm7n9bMz9gJFYysgyRU/4229jUnUlQLSIVkeqPq4J5IhrikxHNIgt6PjMk1qH1aZtW/kFDcC4VxRnojU2Yn5B2/4+5vWBGGUQgNXY+22zNQCf9DSPWxG5Is+MxLaLaScf5DUWhxlLu/b6JA/hX17J2Rm8g0VUSvheQ2TkEGeQZBjRElYv+LWF8Xu/u/KIJw7AeiBO6m6Pu4BlWpdnL3URU63FaNlB26CTkBuwMXuvtfQvL53XzJ71pATRt3ZHD/hjztO1AX9dkmpbi7vQwaUurL2h+1YVtsopH1QTfc894MZcm2ADN7i6Alg6p5P0ff00XIGBa8qELceB5aWIciDfOFqJFGwdi2qTT/ZBQbH47kHk5CHO3LvQyOtqnb04UotPN2GPMxYJK7v1fqeAU+pxvqK7oyon4mTUReRkVERxR5f2903IPQ+boDhWGKSl6krvv1kLe/I2qOMRZ5/kle4kjg9kovaK0ZJn77gyhxPQ3Y0yUTcTlqxjOrmvNrEl4DlVS5D2Rkj0SGY1NUYHELKvn9DrqRS1aKo3Ex64vCO53QAnIKjeXeNaNAV0uP1LnblCA7EP7uhgz07eRICeQZo1v4eScpUSzkgQ5DMfhi87gVacSDmFT3oPDC+YgW2FDCMSWiYr8FDg6/90Yx9q9QQVAlzt0KwM+Rx31wzmsD0SKXVK0WrAhNfQ87o9zEfKBfCd/feFRleQSSL3iCUI0aXi/+yj1yAAAPhklEQVRbxqNeHyindB6i6E5IXSevVntuhR61mlAdCVzqqQazZnY18tC2Qp1wilZB5kGS0DoGGaiFZvYrVMBxkJl95u7Tmj/9usYAoKuZHYDYAnNdYayCoSxTw5NLTL1ol/clRbE+CsnRgu0IwxiHoB0CSD/mBFdTjrNMvSwHIu+7KLyRcrgeoVmEu89ETWDao91IJfBDVIX7EHComfUJn9kFuN7dp6TmtERyLhUK2wvlnTY0s7tdsfnHzeyo3Pfkg/s3xU8bu/vGqfGPAo4zs1fdfYHHJGo+PI/kLaYiRwCU33msajPKgJrjuYdkVmdPlV+bmSGv7FaktVJyRSoswfT4D7CRmd0IfO2qXnwEJUsi8iAYYRBt7j3Edvl/wL5mtkUwhoXe/7G7J0qR881svpk9ama7mRqenOTFS/vno1DMWDObg1hO76Zeb0C6MKUc19eo29DeZraNmW0Skvj/g3Z3lcC+iIF1BQp/bIQWskeBQ8K2v6n5JdfsGYhbvSGSGSCEFlctYR7tgOdCeCfBZGATL0Puoa3A3T9DdQSXAT3M7B2047y0qhMrhmpvHfJsgUYC14TfO6KTmIh79QMeL3PcNQnKiyhRdjHa1neiseS9V7WPv7U8EL/3ZFRZeSNFGhTQGBZIwh8rILXPWSiOWVIzEuS1j6BRlfMWglooGcWugFXDzw7oRr0faYfci7R+KnGeGhCDZwhiW/w95/W/EtQgC4yxMWqODpLJSEI4LwEblDifc1Bi9o+IkjkGJWEhKkCmz1NyjtdHuu0bopDk+tSgkF++Ry2GZSYAV9iSusiJ9zIE0RbLwWGoEm+b8PfPPGS5g6c2w93fbfLdbRipZNxBKOyxAzKolyFd/c28SKGQ+zcl73ub2USX/slFiN/dATE+MsMlzHYlcGUIx5xBY1jHihzPlogj/kK4HqagUE4fVCX6IaoUrgQ6oMrjgaj3wCqmwrnp4Zx1oontfdixGtppzjCz24B/eKMm0seuPqYFZQJStQW4+y/M7LdoB3QAqsb9a/jXmuRrVwPeGOq6EYXPFqNc3/PAS62hDqDm2DKhmORi5KXfjcSfXkBb2THAse7+XBnj9nL3d0PsvgfyGKcj2ts7qFFCsxX/6g2J4TBVVU5EFMjZqOz/O8gTn5VhnHbIkJ2BGDWXhGKadYEVvQUZSsG4jkW681eh+PduyHm4FPjC3e+s4Od1Rca9O+pa1RUxjPoDH7r7odaESFjq712QxMLriGDQGXjY3W8sRvlMxkPtH7/2Rurot4BtPcW3j1jimt8W9QgYGs7VEBSuWxNpH31a1YkWQc0Z9wQhnrgN0p7uh4zxvV5G0Uvqy1rB1ew36fazEfJWZqLy7+i55CCV0Dsa2M3dh6Ve+xFqgjGihPFOQeGU9xHlcE3ESpla4akXmoMhY34ZEhk7xiRZ8Jy7X1HMEy7hcxJZY0OSwxeZ2VpIU2d9ZCiudfdncw20mR2D6Jnno2bXn5rUOLdHxn1amG+T16yp2OxiVHD2aur5Ti4ywZ2InHBlpY65HmBBssLMRiL641Ge0joys3Xc/Z3qzTAbata4wzcezxrAIuRxlKz+GMZJwgqXoAUiqfRbAXGGu7t7QaZGW4eZ9Uf5kHM8VOeZ9NPXcPeRGd6/P0pKvYo42vsCw7yIguSyREgCn4mM5XDUs3ZxBY37RqhGY3fgc3c/OPVaD6Cvu0/O877EGTmExh3SCyg2nrlvgUnMajj63lZEO98bPXDYzWwWokHOjcZ9SZjZioieOwwVN76EFtSplbxGliVq2rhXEoGR8BTaBXyJEiZfmVkfd/+/qk6uRmFm66DKyKeDsfkFSqJOR4m9QcDJXqBC1cx2RY2fOwA9Ew/SzI4Herv7GVnCCpVGasFfHyV290Tsn0crFUs1swbknd+A2FgvoMUtUZr81N1vzjBOByR7PRrln54Bjvcga5xxLqsiSubpyFD9G1jN3XfJDQm1ZZhZX1TgtT8KGY5H7LCvkc4QSKa6JnorFEJbMu5DUcemQ1PPrY/49BXVDqkXmNlwVOb/Pkq6PRhe2g9JLd/jBRpDhMTlKHffL/y9Hupu9bVJL2U8cGayk6omQkx7JFJEfL6C43ZD3vMMFHdvQF70LijM9Uqe+HoD6us7CCV3B6GK3i+RcZ6LFsayDHJIQP8UeMTdb6vG4lqrMLPH0eI3DoUM90JFlVNQnuZzd3+kejPMjrZk3L+NPKjbkHTBv0JYocHdT6ju7GoTwXNfD1Wg7ohi5K8jRtMsL9JExFSe/VlgaByODNKvUq83eAGRsZZEiItvgrRCmt14Ie0Nm3jlc10dxdZCmjxfNrWIhHDJSuhcv4nqO9ZBHvs8dN/Oih53ZWFq/nODu2+Z8/waKPF+QaFdaq2hFqmQywQuIakLUca7p4n++G+kpheRg2C03zGzXij5dzGig22B2uL9w8xOdBV4NIUBKAEI0n6/PjX+j1Ds/XfLYv6lIixQ5dJs842XGPaEdbOpmc1AapD3hdeWMs4hD3QZ4ra/jcIwHZG08VxPiVRFw15x7EioSjZVTCfh2zlmNgkJFh5bxfmVhLo27qm46mrIA52HYp8rooKVme7+QTXnWMMw1H90ONq+jwMws8dQVeTrhQy7qRvTtsBRpj6pHX1JeuHhSGa27pBKiO6CEs7bhTDUMOAMk9xuX89fFbo7KsjqjM7fhojZ9T/AXDN70d0fzPO+iObjLuBiM/u2L929qwsZewPUCurauKc8myuRsdoViSzNTtPUaj3rXQ2kzt1jwGlm9hrwlLvPM+mJF+wp6u5/C9vZI8IYnc1sH3e/x8QZ/tTdX1iWx1BFJAvjaoSmIS4Z3itQgV5DCNHkC6uMQG0GpyHVR8xsU0Tb3S6MvRQPPqIimIko19eZunIlNTbroYW51XjtUMcx95TXvhPwY1chwnR37xcSVheigqioqVEApuKjU1BoZhVUgLMikj39vIRx+iAq5PdRGf4v3f3cys+4NhBolk+g83Ut2jF+CCwsZJQD/fE4d98hT6J1F9TOMF6zyxAmUbzvIhr2FsjgP+ruV1VzXqWibo17AjM7iaBPgxJ6I8xsCKLw7VHd2dUmUmGFlVAlZWck0mXIwP/Ny685WA7xtl9393mVmnMtIeVY9ER5h8OQls4rSCOmoJqgmU0ELnL3BwIf/kDErlnZ3XdextOPYIkam8UoJdPqpEnagnHvCRyHtlUnoZ6Tl6Kb7KZqzq0WkTLsKwM3Ic/lAUQFmw685eXJLbcJpM7fKiiMMt/dJ5mKwA5GejAX5vHKV0J676NROGdftLDuhzpOjUPe4yeRuhiRBXVn3FM3V6Kj8ZWZ7YiKbxahkMLLwNleo+2xqomU1zkCMTZ+jjzH7VAHob+7+8+rOcdaReraWxtVg/4Nee2bI72axbn/m/o7qSY9BVgb6R+NQzvMT1ruKCLqBXVn3OGb4pnhqGHzHETBuxt5RIvdfU4Vp9cqYGbXo93NhNRzA5Bs8kPVm1ntwhp1eEYhGt3LqC/qfoF6u4e7/yzDOKsgj/08lNC7392viUnUiFJQc806mgsz2wIlS79CJcT3Ii77TNSUIBr2IjB1eu8OjDaz04NRx92fiYa9aaRCJWugYrk9UFUjqL6iE3yTpC40zsfufpO7fwuxZwaa2b7RsEeUgrrz3E2SvnPc/byc549EpcQHxXBMYYSS+Q1RxWZflET9AnjC3cdXc261ipyK1H6oOGtDpGX0CaKDHuLur0UPPKIlUI889y2RTCdmlnRy+hJ1XdoTxY6fqtbkWgNc8rIfuKRol0e647ugNncR+bGbmU0BcPfpZnYyirffgYrnbvbQfCYa9oiWQF0Z91RV5Ilmdpu7pwttvjQJV8XkVB6kEqlbowTqlsGwP4FK5i+o7gxrFyF5vxnwMPBLU4/NFxD7ZQ6qzp0X/jd67REtgrqKubu0wddAWhyvmNlUM/shQCj//tRbkfBPCyNpTXcSkqWdippP9wPeNLMrqjWxVoB27n5JMNqfoSYzI5DnvgeSTQai1x7Rcqi7mHsaJiXIkSxZFXle4Xe1XYQCoxcRde8J4BgkM3A+8Ed3n1LF6dUszOxU1MJuGpJG/prGUNa2wGR3v7R6M4xoi6hr456gLVRFNgcpfnZ31DnoccSxHoWUCR9FvTYXFximTcLUSOMwoDfaNbZHBv5pl1Z7Z6CLu3/YhJZMRMQyQZsw7hHFYWarpXMUph6e+yE9lI6eahEXsTRMjU2GoVDn62inOA+YFBlGEdVAXSVUI0qHqZHEMcCaZvYxcHnQjRmLYu8dgaerOMWaRkoK4FjgNHf/e6hQHYr0v58N/xcTqREtirpKqEaUhREopPAUEkk62sw2Q1rruwCbuvt/qje92kaoSO0EzAb6m9ny7j7b3a8F/om6V0VEtDii5x4xwN0HAoT48DTUjHkqWvxzmxZE5MDdF5rZ71F/0xXNbBFSIW1w9+fC/0SvPaJFEY17G0aoC9jGzEYCY4LiYHtEf/wqKg9mh7s/bmbzkZ7ReiixejIsEbqJiGgxxIRqG4epBeHhyOt0YLa7b13dWdU+UkVfqyAu+2DUyPrNqF8UUQuIMfc2Dnef6+6XBpGq7YCpZvaBmU0KHasi8iMp+roQaEAVqvcBk8zsdyFvERFRNUTPPWIphLqAQcDL7v5xtedTyzCz51ANxXikfd8HuBE4xd3HRZZMRLUQY+4RSyHEhydWex61jqBV9DSSR+7p7jOAGWb2A0Jj7IiIaiF67hERJSIVb98INU9uD5wTfnYAern796LXHlFNxJh7RESJCIZ9RRSKMXf/DCVT/42oo78M/xrvr4iqIYZlIiJKQMob3x6Y4e7/BXD358zsH8nf4blIf4yoGqJnERFRGtqHn72AQWY2zsz2MbMeacMeEVFtxJh7RERGhATqPqgBx4vABsjIrwr0QI1gRocwTUREVRE994iI7Dgd6AI86O6vAotQE/bVgZeAedGwR9QKYsw9IiIDzMyAgcCO7p60ajweeBPJDXQCfpH8b2TJRFQb0bhHRGTDnsBcd/846O90QJ76cQBmdj9qxB5FwiJqAjEsExGRDbOAd8ysu7t/EWSQTwUws0Eof/VhNScYEZFGNO4RERkQqk9XBm41s90CO2Z+ePlHqOdsIt0QEVF1RLZMREQJMLPTUIx9OaBr+LkI+HGQTI7x9oiaQDTuERElIMTbNwQ2BroBC9391urOKiJiaUTjHhEREVGHiDH3iIiIiDpENO4RERERdYho3CMiIiLqENG4R0RERNQhonGPiIiIqENE4x4RERFRh4jGPSIiIqIO8f8BIh3qDbNMPRgAAAAASUVORK5CYII=" id="204" name="Google Shape;204;p1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png;base64,iVBORw0KGgoAAAANSUhEUgAAAXcAAAFvCAYAAACxRYsIAAAABHNCSVQICAgIfAhkiAAAAAlwSFlzAAALEgAACxIB0t1+/AAAADh0RVh0U29mdHdhcmUAbWF0cGxvdGxpYiB2ZXJzaW9uMy4yLjIsIGh0dHA6Ly9tYXRwbG90bGliLm9yZy+WH4yJAAAgAElEQVR4nOydd9hcRfXHPye9ASmEQBIggdA7hICEDv7oTaREQDqoIAgqIFIEQaWIVFGkBQHpIlJEei+G3iUgvQURBCyUnN8f37nuZdl39255Cdycz/Pss7t3d+bOnTv3zJkzZ86YuxMEQRCUix4zugBBEARB5wnhHgRBUEJCuAdBEJSQEO5BEAQlJIR7EARBCQnhHgRBUEJ6zegCAMw+++w+ZsyYGV2MIAiCLxT33Xffm+4+vNZvnwvhPmbMGKZMmTKjixEEQfCFwsye7+q3MMsEQRCUkBDuQRAEJSSEexAEQQlpKNzN7Ewze8PMHs0dG2pm15nZ0+l9SDpuZnaimU01s4fNbNnuLHwQBEFQmyKa+9nAulXHDgBucPcFgBvSd4D1gAXSazfg1M4UMwiCIGiGhsLd3W8F3qo6vAkwOX2eDGyaO36Oi7uBwWY2V6cKGwRBEBSjVZv7CHd/NX1+DRiRPo8CXsz976V07FOY2W5mNsXMpkybNq3FYgRBEAS1aHtC1RUQvumg8O5+mruPd/fxw4fX9MEPgiAIWqTVRUyvm9lc7v5qMru8kY6/DMyd+9/odCwICjHmgKtaTvvczzboYEmC4ItNq8L9CmB74Gfp/Q+543ua2QXACsA7OfNNUFJCIAdfNGaGNttQuJvZ74DVgdnN7CXgUCTULzKznYHngS3T368G1gemAv8CduyGMgdBEAQNaCjc3X1SFz+tVeO/DuzRbqGCIJgxtKPRwhdHq50Z+FwEDmuHaIxB8Pkkns0ZS4QfCIIgKCEh3IMgCErIF94sEzTPzDJcnlmuMwhqEcK9ik66SH1e8wqCoHN8XpWIMMsEQRCUkBDuQRAEJSSEexAEQQkJ4R4EQVBCQrgHQRCUkBDuQRAEJSSEexAEQQkJ4R4EQVBCYhFTEARfCGIhX3OE5h4EQVBCQrgHQRCUkBDuQRAEJSSEexAEQQkJ4R4EQVBCQrgHQRCUkBDuQRAEJSSEexAEQQkJ4R4EQVBCQrgHQRCUkBDuQRAEJSSEexAEQQmJwGFBMAOIIFhBdxOaexAEQQkJ4R4EQVBCQrgHQRCUkBDuQRAEJSSEexAEQQkJb5kgKEA73i0QHi7BZ09bmruZ7WNmj5nZo2b2OzPrZ2ZjzeweM5tqZheaWZ9OFTYIgiAoRsvC3cxGAXsB4919caAnsDVwFPALdx8H/APYuRMFDYIgCIrTrs29F9DfzHoBA4BXgTWBS9Lvk4FN2zxHEARB0CQtC3d3fxk4FngBCfV3gPuAt939o/S3l4BRtdKb2W5mNsXMpkybNq3VYgRBEAQ1aMcsMwTYBBgLjAQGAusWTe/up7n7eHcfP3z48FaLEQRBENSgHbPM2sDf3H2au38IXAZMBAYnMw3AaODlNssYBEEQNEk7rpAvACua2QDg38BawBTgJuCrwAXA9sAf2i1kEARdE0HIglq0Y3O/B02c3g88kvI6Ddgf2NfMpgLDgDM6UM4gCIKgCdpaxOTuhwKHVh1+FpjQTr5BEARBe0T4gSAIghISwj0IgqCEhHAPgiAoISHcgyAISkgI9yAIghISwj0IgqCEhHAPgiAoISHcgyAISkgI9yAIghISwj0IgqCEhHAPgiAoISHcgyAISkgI9yAIghISwj0IgqCEhHAPgiAoISHcgyAISkgI9yAIghISwj0IgqCEhHAPgiAoISHcgyAISkgI9yAIghISwj0IgqCEhHAPgiAoISHcgyAISkgI9yAIghISwj0IgqCEhHAPgiAoISHcgyAISkgI9yAIghISwj0IgqCEhHAPgiAoISHcgyAISkhbwt3MBpvZJWb2pJk9YWZfMrOhZnadmT2d3od0qrBBEARBMdrV3E8A/uTuCwNLAU8ABwA3uPsCwA3pexAEQfAZ0rJwN7PZgFWBMwDc/QN3fxvYBJic/jYZ2LTdQgZBEATN0Y7mPhaYBpxlZg+Y2elmNhAY4e6vpv+8Boxot5BBEARBc7Qj3HsBywKnuvsywPtUmWDc3QGvldjMdjOzKWY2Zdq0aW0UIwiCIKimHeH+EvCSu9+Tvl+ChP3rZjYXQHp/o1Zidz/N3ce7+/jhw4e3UYwgCIKgmpaFu7u/BrxoZgulQ2sBjwNXANunY9sDf2irhEEQBEHT9Goz/beB88ysD/AssCPqMC4ys52B54Et2zxHEARB0CRtCXd3fxAYX+OntdrJNwiCIGiPWKEaBEFQQkK4B0EQlJAQ7kEQBCUkhHsQBEEJCeEeBEFQQkK4B0EQlJAQ7kEQBCUkhHsQBEEJCeEeBEFQQkK4B0EQlJAQ7kEQBCUkhHsQBEEJCeEeBEFQQkK4B0EQlJAQ7kEQBCUkhHsQBEEJCeEeBEFQQkK4B0EQlJAQ7kEQBCUkhHsQBEEJCeEeBEFQQkK4B0EQlJAQ7kEQBCUkhHsQBEEJCeEeBEFQQkK4B0EQlJAQ7kEQBCUkhHsQBEEJCeEeBEFQQkK4B0EQlJAQ7kEQBCUkhHsQBEEJCeEeBEFQQtoW7mbW08weMLMr0/exZnaPmU01swvNrE/7xQyCIAiaoROa+97AE7nvRwG/cPdxwD+AnTtwjiAIgqAJ2hLuZjYa2AA4PX03YE3gkvSXycCm7ZwjCIIgaJ52Nffjgf2A6en7MOBtd/8ofX8JGNXmOYIgCIImaVm4m9mGwBvufl+L6XczsylmNmXatGmtFiMIgiCoQTua+0RgYzN7DrgAmWNOAAabWa/0n9HAy7USu/tp7j7e3ccPHz68jWIEQRAE1bQs3N39B+4+2t3HAFsDN7r7NsBNwFfT37YH/tB2KYMgCIKm6A4/9/2Bfc1sKrLBn9EN5wiCIAjq0KvxXxrj7jcDN6fPzwITOpFvEARB0BqxQjUIgqCEhHAPgiAoISHcgyAISkgI9yAIghISwj0IgqCEhHAPgiAoISHcgyAISkgI9yAIghISwj0IgqCEhHAPgiAoISHcgyAISkgI9yAIghISwj0IgqCEhHAPgiAoISHcgyAISkgI9yAIghISwj0IgqCEhHAPgiAoISHcgyAISkgI9yAIghISwj0IgqCEhHAPgiAoISHcgyAISkgI9yAIghISwj0IgqCEhHAPgiAoISHcgyAISkgI9yAIghISwj0IgqCEhHAPgiAoISHcgyAISkgI9yAIghISwj0IgqCEtCzczWxuM7vJzB43s8fMbO90fKiZXWdmT6f3IZ0rbhAEQVCEdjT3j4DvuvuiwIrAHma2KHAAcIO7LwDckL4HQRAEnyEtC3d3f9Xd70+f3wWeAEYBmwCT098mA5u2W8ggCIKgOTpiczezMcAywD3ACHd/Nf30GjCiizS7mdkUM5sybdq0ThQjCIIgSLQt3M1sEHAp8B13/2f+N3d3wGulc/fT3H28u48fPnx4u8UIgiAIcrQl3M2sNxLs57n7Zenw62Y2V/p9LuCN9ooYBEEQNEs73jIGnAE84e7H5X66Atg+fd4e+EPrxQuCIAhaoVcbaScC2wGPmNmD6diBwM+Ai8xsZ+B5YMv2ihgEQRA0S8vC3d1vB6yLn9dqNd8gCIKgfWKFahAEQQkJ4R4EQVBCQrgHQRCUkBDuQRAEJSSEexAEQQkJ4R4EQVBCQrgHQRCUkBDuQRAEJSSEexAEQQkJ4R4EQVBCQrgHQRCUkBDuQRAEJSSEexAEQQkJ4R4EQVBCQrgHQRCUkBDuQRAEJSSEexAEQQkJ4R4EQVBCQrgHQRCUkBDuQRAEJSSEexAEQQkJ4R4EQVBCQrgHQRCUkBDuQRAEJSSEexAEQQkJ4R4EQVBCQrgHQRCUkBDuQRAEJSSEexAEQQkJ4R4EQVBCQrgHQRCUkBDuQRAEJSSEexAEQQnpFuFuZuua2VNmNtXMDuiOcwRBEARd03HhbmY9gVOA9YBFgUlmtminzxMEQRB0TXdo7hOAqe7+rLt/AFwAbNIN5wmCIAi6wNy9sxmafRVY1913Sd+3A1Zw9z2r/rcbsFv6uhDwVEcLUmF24M3PYV6dzm9myKvT+c0MeXU6v5khr07n1+my5ZnX3YfX+qFXN52wIe5+GnBad5/HzKa4+/jPW16dzm9myKvT+c0MeXU6v5khr07n1+myFaU7zDIvA3Pnvo9Ox4IgCILPiO4Q7n8BFjCzsWbWB9gauKIbzhMEQRB0QcfNMu7+kZntCVwL9ATOdPfHOn2eJuik6afTZqTPa9k+r3l1Or+ZIa9O5zcz5NXp/Lrd/FyLjk+oBkEQBDOeWKEaBEFQQkK4B0EQlJAQ7jUwM5vRZegOynpdQRB8mhDuNfAOTkSYWY/0Pr+ZzdWpfFuhE9f1WXYQ2bnMbI7P6pz1MLNlkwdYJ/Ia0Z11mau72c1soSbT5tvsvN1Rvgbnz8o+b/57m3kOaCPt4ma2lpnVXCzUSXJ1v3J6b/naQ7jnMLOeZnaumQ3sVJ7uPj19/DkwpGA5zMwWqPVQZje/GcxszXRdk81s9iwfMyvsLZXKNGu+g0h5dJuAyp3rODObu+6fa5DiHGFm65lZS4tIcoJmMeDgFFKjJXJ5rQgc3kklotbp0vvepPAfTbSdrFw/A1pSSPLtwsyGNZPW3T2V9QwzG9xuPaW89jGzvi1mcQrQG3g/5dedbX66mQ0GzjOz3qkuWjpfCHc+0ejXAHq4+/9uYjs3MvcwDwFeAt7OH6/Dj4EfAheZ2QZpzcBY+ERn0Qy/BK5Erq97mdnpqLPZvOB1rJrKdJ6ZbZaO9Xb36d0loHJ1txAwu7u/2Gwe7v5x+rgzMDjl17vJbLK2MRZ4OOXRq8V2keU1P/BYyqtv1gl1klw76QE8mB1LCkyX5zMzSwJlIPAi8I/seJNFyO7f/sAJZvagmR1vZkvWTVR5FicCb7v729XlK1yAyn8nAku5+3+brWszWwd4193/5O7/gorSYWbrm9l8zeTX4FzZta8K3OnuH2bnS6KoOXnt7jP9i4pL6PeB+4E1gZ4dzH9v1OufBgxt8N8+wOMooubywO0o+NrrSCAs0+S5NwT+mD6PAd4FvgocADwBfL1AHtcAh6DO4LfAwcALwPXA4t18T74O3AF8GxgF9Goyn9HAvcB6Vcebur/AA8AzwHYduLbXUUexdHfUXe48iwLTgdeA7ZtMuwPwX+BiYEyL5x+BlJolgJWAk4BHgb81yhP4ZnoODkvp+7Rw/h7p/QhgMjB3dfsqkMcZwG7pc++qtrkecGg33LdvoU715tT+52gln9Dc+cQw8E3gSWBX4Fgz29E6E674FLRSdzAwxcx+Z2Zbd6FFbAXc4u6PA/8B5kECeARwDrB5kz34tsBD6fN2wG/c/RJ3/xmwL2qgXWKaJxjg7oe7+6XABujhnIg0wkndpHlmI4KPUIe7GnrgtzCzFZsYYs8CvAf8zswuN7MtzKynV7T6uuTqejPgaOA7ZvawmR1tZksXviAqZiJgU+BO4DYze9TMvmdmszSTV5FzpTbUDykt+5jZNDO71syWbZDW3P1sYG30TNxoZleZ2R5m1q/AubM6Wxj4rbs/4u53uvu3gWWAb7j7c/XOj9rYGaiD2B6NOLc0s/6Nzp/haaQCDEPRai8zs73MbK5c+2rEg8CSKb8P07VlbW9dKiasTvJbYGXgXGAV4HQzOzuZa4rT6V7ni/5CD8OawDeAE4BTWswn6917A7MCX0rf50RC9VFgdI10twCvAksBPwX2yP22IXBzM2UAjgJuBc5EkTc3I2mtSJM6IH2uqcki89A0YBAS6JflfpsbaVf9PoP7Mg/wXeDs1Pib0uTQqGVPZJ56Fdi4iXvYF0UuXTR9XwF1tOe1eC0DsjoDvoJCdlzUDXU2BlgLWCh9H5na9FfT9x512uzQlLYf0B9pkPdmeRU8/+SU5mspv95F6jt9HoZWuI9GitERwLFt1se6wB9QrKtC9Y0iOt6AOsjBueN9kSI4pkP3KhtlDEcCfTVkChyBzDS7N5vnTL9CNWdj3BSYBPwb3ci30GTSLO7+RAv59nT3j83sYDSR+iXgXHc/pUG62ZAQ+jqwAHA18EN3f8jMfg485u5nNnltg5GGviYwHzLH3IDs6Gu5++vZf2vkMR7YHVg8vW4DNnf3fyd75Hbuvm2R8hTFzHq4tK49U3m3AdZx9wdNk8DzuftfC6QfgQTUaLTHwGVJ418ifX+7qzxyefUGLgKeBv4PhbN+rdb5CuQ1CM119EAP7dae7LhF8yhwjqzdbYRGbQOBf7j7dmY2xN3/USDt/sgEtjRwrbsf2eRoJ2t3qyFzzP9RMTPcDjzQRVvL0h2J7vtXgSXc/cmkMQ9190Khc3N5fQ0pIYugEcN/0jO2pLvf1iCPbYBLkKJ1JOqU30TPz0LA39x93yLlKYqZXQK8A2wJTHT3h81sFnd/t+nMOtHrfFFfVDSVhYB70FDo7+gmzoEmWAvZ5uqc4wHUuO4Blk/HDgUWrvHfuaq+jwN+hTTNl4GPgUFNnHt/YCdgbO7YWGAf4CbU2UCVBpf7b6/c5wHI5n4eshdflMq0QTfdm9nSeUYhs9J8yMSyGzBrg7TZyOQU4Ccpn0PSscWAgQXOn2lSO6V81gJuTccWAQ4s2jZy5dkHOCZdw5/SseWAr3VDm74BdWLHA/unY3tQYM4AmcFGI2G8Vjr2I2C5oudPnwcDo9LnlVPbOadBuRcE7kId4ONoxDgSzfnM0mQdLICUkR3QSHlgymtCgTz6pXKclrU3ZNr5fmpTS9KhEWuuvCsB16TPD6b3uYDLyY0air5mdpt7Npu+CbJv/Re40aVNLQkc4amGW8pcWu8UNKH1X3f/S7JZbgu8UiPJxWb2lpkdZWbzuPtUd/+Gu8+FGug+7v5ewXP3RPbAdZG3wrFmtiHwb3f/hbuvgSZu6nFg8nLYAZju7pe6+zYpz1uBKe5+VZHyFKXKxn0NerjfdPdn0QO3q7v/s14eXtEwV3b3A5H99vp07MfIllwXr2jRiyKT1hLA79OxdZBG6VZg/iNXnuWAE5HWflk6tikSfB0hlak/anPPA8sCv0k/b4GUly69TkzeSY+hjru3u9+QfpqElIyG50/5nAycDFxgZrcjrXsbUpurUW9ZeTZCisM6aJT6HjJVrOPFtdcsr52As4C/Ao+7vODmQw4Bja7jP2jE8R5wlpkt5+73uvsx7n6guz+c/tMJsrpYCM1v7AXcnY4tjDq1hqPMT9GJnueL/kLD/p2APwNfTseOQr7I7eTbHzXwZ4FfpmO7AJfUSbM26qn/gR6y3WhgqyxQjoWR1ng50kIPBVYpkG42ZJK5Ll3D76nyOunGe7Ig8uj5Pck+DvwA+HWDdJkWNBoJ0p2Au3O/P0wDzb8qv2VRx/AWcqcDzYusnT7XHPXUKhcyM1yAXAznTMfvQjuVdbLueiAF4kFkzx+RruOxAml7pbb/HHBBOrY1lZFGl9dLZbSzdqqz+dIzsAFwPjVGq13c9/2Q+Sar75NpwSsFjTT3BK4CVk/HTiCN4hrVQ3ofjDT1m4FNqttZh+/bEOQd9BSwMRohXkRu3q2p/DpdwC/KK3u4ct9/iTSTndBE5i1oC6tm8x0KzJ8/D7KznofstmcgjTKfpmZDQZ3O28CHwMVNlmM4shUugOz36wKHA28g97gL6p27Rn6jgR1Rh/OXJAD6dvqe5OscOAhN5t4FHIvCSI9vIr+NkFfKGciGeTzwuwLplkZD+KyjWBdNDv4RmSx+2kQZRlV93zflc3pqY7/qYP2tW/V9J2RW+BPq2DdNx3tW/W9WYLHc91mQAjAZmJrqb41aaWu1YzQ6OjR9zrsjHtdFuiWAcbnv+yAXyrvSuS8FRhasg35UzGCzpWt4AZmV9kUa8ZgW6nYzNP/1jU62ezTZvCKVzmQxNNq4GCk2h9Ki+WemnVA1s++gh2wsEuqPo6HgpkiA3eruD3WdQ5f57oj8mF9FXhXXpp8GIre+FzxNolWl2xQJ0KVQY9wQ+XfPiuy9Z7v7YQXLMAGZNEC29XtQo7kxHXsd+Iu7v9XVRJmZjUJa12poiL8y6hT6oIfkfndfvkh5imJaIPUYsu+PTdfQG92XeZC9tssJNdMq0t2BvT2TNmZrIo+UHshP/UJ3f6lBOU4F9kIP8lSkAQ9Fk+29PE3mdjUJncunJxKqG6OFVFejul8pXdcHwH3u/u965SmCmS2IOvGfI4F2AurYhgP/RGa1muYs077HPZFdeiO0uc776D68C7xVq83WKcv8qQy/BU5zdzezy5Cn1bnVk8dmtjEyX05A9/l8d38zTdg78hArtDLYzA5AHWc/ZILqBayPRhFzAye4e939ms1s3fT/KUg5mo6eoW+jNStHuPshxWqjYXmXRs/799G6lqPc/TrTwsd/1no2izLD9lCdkSSf4vvd/Rkz2wJYHdnALwe+763MTFeYjuzRa6Fh+KZoUvXW9P4pO51pOfplyGTwHPAIGgqPQFryQDQf0EwZbkYaf380w7+Hp5W3eboQ7H2QkH0TjTbeT+Ubla7hnCbL05Bkg50fuSp+A3nmrITs5bcB17n7Ow0E6pvIPj7RzG5F8ygneNXm7A3KsTRyl5uOHuyNkXC8BWmST2b/rSfYEwug0UcvtH5hf9RRTKYyt9MpVkGure8jb45jkSnoCuByd7+/TtrByCtkCeTuuha6zluA+1AnVBczm4gUmlfTc/UTZF//oZk9kX67CD65ytoUDmNhd7/CzGZF7ptHm9kbaFL4KXf/oFFHmvIagMxnf0eKwdvpfQrqWD5sdB2JpZAzxeaovS+NOvtrUZ0U9rVvUN4lkMnxcDP7FVKi9jezY5BSdg3w5yLXXjP/mVFzN7PD0AN3ArpxLyMteyWkPb+I3Kaa6jXNbG3kN762mX3V3S8xs6WQkB+PhrtbufvLVemGoEndRZEg6Yke0EeBF5vtbNJk2SwpvzHIBXI00hDuRSaiD7pqMMmF8EcpzV1I430KdTrdEnLAzL4OLOjuB6VRzMtoAnIMmlT9N3CY15lQNrNr3X2dpDGPRA/kJNTJ3YJs+K830LavRNovaBLudTPbBNmNl0YLzL5f8JruQCOJWd39znSfd0IjiXFoDcXhRfJqcJ4BqM2OQ/NE307HJ6IFQFsDe7r7OTXSLo/mg5Y3s13d/TdmNgYJtlVIfubuPrVBGXZDdvUt0Cgnm6fpi0wqj6T/fUJQmdlBqBM6HbXTW9EocyHUOfYFvlVEMJvZ94C/po5iYdRRrYc6r6nA9e5+SYM8RiBX27uSwjGru7+dXGiHunvDSeWimNnPkOnoamARdz86HV8aKQPLu3vDyf8u859JhfvxSINaCS3N/2PyZ54NTWIMcfem9301s/9DLnJ9gPfd/ctVv6/k7ndWHeuBfOCnoEa+HOpoxiIzzn+QOaKQr72Z9XJtdTgE2chPREPzedCwbyXUAb1QJ4/BqUGPRSaR8WiY+ywyX93n7k8XKU9RTD7tKyPN85ZMECXNbgK6J+fVSb8c0tT3Bo5296Vzv01Ai7EOq6fBpntxFBo1TAB2dvfLc7/PjuZqHu3KnJX7b180wnkFCdi18+dOJqSB7n5vV3kUJZXrB2jkMx7ds6fzpgwz6+uKrVItXFdEk3izIvv4ClV5L+nuDxcoQ2/XCs5dkFAegDxNHkGjv/u7GCV+A3mmzY86uyvS8UEpn77ufnd1ui7KcAWaE1kaLXi6PR1fEK3O/rBRZ2pmZyJF4CLXWo6BwAiXtxaN7nszmNkayAy2AfJoOhN51WWxrXq5+0ct5z+TCvelgOOQZnIYGv5MzWySrQ6DUtpFkHZ8F2rcT6IO5K5aeaeh2UHIpPA4Gq4/YVp4NCGV8Tivs/ik6vwroM5iLWRXPzz32zxISHY5l2Ba4LGLu//czFYCHnL395M2sRYarv4se3A6hSly4JHIm+hlpMmdXlRTMrmY7pDS/yvlNQ14tKi9NpfX4ci+egPqYG8FrnL355vMZxbg16jOLkIeUHejoFB13TmbJd23K5CN+iE0x/AIcK9r8VeXi6TS/MqDyATxLzTCuxqZwj4u0JFli59Go3s3BHWQiyHB/Q+XS2qttLOgDnV7NDr8PZrsb1p5MIUK+QEaBV+EnuvritZ1akP3Is+at1Kn8CNkf/83csOtO4JpoqzZQrtdkb39bmRSeiy9XvAGc0MNzzGzCXcz6+dapbYmGnp+gNzEXkTuVzd6ndWPdfJdGtn4XkHC9S9omDkRuSL2ASZVN7T0UC6ONPXFkJ39XXSzb/cmoyGaYmBvgWbZ70K2u5vc/W4z+y7S6LoclSSNaQQyZRyNfKWfSeV5DJmzujTptIKZ9c9pSQchwXIQ8iKYiiblft0gjx7IHHAysl1+mMr6Aronf27UQZpWdV6JTBFDSWEKkDa8KOqkjyl4TePdfUrSzmZFwmFltJx9ELIBX14vj4LnGYK8r/5oihnzHGpLKyKT1ljk3XNfjbSLo9Hi4+gZeBC115WR/X04Msm8UbAsF6I5jjtNIZrfRPdgbnd/vLqDMbOhSYjOier5YTRZvyyq+zPd/ayC5+7jss1vijxQrkF+6gNR+73c3W9pkMeWyGy6eVKEDkaLGfdCE+Kve4MV5kUxrd69B7WH0UgJ/Apqa7OjNSRHt3US75BLzxflhdy0+qNh4MB0bAiVBrFvi/l+Hdk8twa+B8yT+21+qtzUaqTvgYTABDQRdRya4C3s+pfLawxyPVsTTaz9EQnMF9EQs17a1amsKlwSmXZ+joTm8RTwj2+hvNemBr5M1fEeyC3u+Abpx6NRRW8qLntZJ/djNOQd0iCPQWgyHTQXswmV+C+9kdDLYrTU9W1HAuE7qfz7ktwMUQe/RLq/DX2+C9bdcmhksCBazbweKfIoEs5r03XcoM2QQrEZGunk3SHnAtYscP5MQVwGuCd9XhkpN/8EVquT9o+p3lcnFy011fe3gO80UQ/Hp3SLUHErzOLjHEeB2CypLq9DThC/Qe6IC6bftgV+36F7Zqjj6In88Lflk9c3HJAAACAASURBVO7TywArtnuemUpzN8UlWQX1mDehYej1yO3xjfSfPt7ChgxmNsjd3zOzrUkCEvmUX4uGhp/SGnNDs1nQBOCiwB3u/kbSyJZF9udCdre8ySezm6fPY9DDb+5+bVdDdNNOM8ciO/9zyPaYzQUshTShy1zRBjtGmgCdjjS3Mem8p7j7NfXS5dKviTSf8cgn/QFke30UmVXm9WQzrZOHITtxDxSgbCwKXvUwcLU3YYZKo5+BaDLwh+nw+2jIf7u3OdyuOldvZIpZDHVIw9B1TE3nu62r9pMbMa2L6m0MMsvchGLKdDkvUyOvnVHHdRqa97g05bW9u+/aRZpeqG3dhSY970fB2P5Q9Lwpnyyw29No5PUP5AZ6pVfcVgvZr81sJ1QXcyAPsyzu/jnoWTyjmbI1OFcvNEc3Jh36G/JOetDda61gby7/mUm45zGzBdDDsAbq8R9HC4XuaCGvLEhRNpk5O9IcJ6TXnGgByX+r0mXC/Wxkq1wj/fQUWlV3pTe5xDk19F+hydM+aEHEae7+94Lp50GawzJIm/4ICbibOy3U0/k+Yc9NQ/Q9kLfACBT/Zo+CeS2C6nBe5C30d2SWucjd32myXPOiDnEF1Flf7e7HNZNHyifrtBeh4mv922YFWBd5Z+0u2/qvDxolzo+E/eLAj7zGZHwubTbROhgpJMuhNrsw8BUvbq+em0q728PdLzaz44C/e43AYzW+j0SjxA1RuzvLW/AlT8/1EiiS4ljksnuBu1/WIF327E5Ek7g3puM9UBs4E8XWadt9NXeuMe7+nMnbaUVU7yuieZKftHuejg6vvygvNHM+MPd9PuAXFNi4oov8shVxk1EMDNCD1h9p5IvVSTsMaceD0UTYmsin/AmaGJpRWQm4AxJEoCH61UiDuhvqr0ZFk8ur5fJaKNXVT1KZtuiGe5HfKGVs1W/LADsWrPtFqAyhhyGPib2Rt1Dd8MC5MsyFNL8+6XsvNLQfBwzP13OBvOYFfl712+xoyD9nvTxaaHffIq2azbW7vij+TaO0v0F2ZlK6LGjeQvnraXCtw3P1M0d6nxUpTHPVywfN64ypOrY0LYS5QGa4num+ZdE/vw1s1EQ7/A2aGyPl0R91kg3zaKG8l2dtPrWx2ZEcmK8j+Xe6wJ/XV05grY6GVyBN5VAUkKvd/Acjc8Cg9HDckQRF3Z2TkA/84cjtK4s6uBpy52vm/HkhuXvVbz1J9lO6tr8ORnb6C1Kj+wGftBWvhLa76+Q9yco8DngifR6BTEMHN3lfzyVFV0QT2lshE8uwAnlkgu4HwC/S50loIu4nNLHcPJfXT4Ejc/f4/ur70sF6/Asy4c2CRmr/Rj79jTrzPmgSdVgSLLem1+pNXuuvqHQQo9GIeM6s7VeXI3fPVkNmSJDZ7xxSDKYmrj3La1UqNv8haCFcU3Zr5Ap9H7BDrXN06F5l5d2aFGMKOXbcmc69YKfONTNGhdwCbbzbE60YnBeY18xWbzPfdZGNM5ss+T3SmvdpkO5OpPHPBjyVXALXQQ9bYdzdk+fNysB2pl1rFku294/d/cY0FK/p0uayzx+dynsm0lh/ZmbnI/fCZ7xgLO0myKL3bQv8IZmzvo3MIUNNS8nr4pUNhZd39/PNbC1U/z9Ak4RvFcgjq5NVgF+b2SQ0PN4HmTg2LHpBubzWAI4wReJcG9miN7IGuyA1i2mnrPdcPvSHI7vzWDQCHNEg+RpIu/5XSnsZmjjfywpGu0wmoVXc/cJkFvslci7Y0N0fSP+rtv1m37cALk/pdkKuq2+aFiM1yzdQ9NNhqGP7Fqr/VZrIYxCaazrOzG4ws2+k56ftOPsZubyWBh42LZBbM5X5VDTy7ggzjXDPVep7aOLtDjQJtzPSXMa1eYrbkXnnCuAVdz8WTaJ9anI2Cd2vp8mwvu7+jLtPQQ/Z7ajD+UUzJ08Tgu8jz5aLkGvZN4GdTBtc13rIPoHLvjrA3a9wrcLcC3VQq6EG2FFy9+RhVE8Xo82IsyX/Rbfvmw941sy2R/7SxyNNdu1G11zF79CwfFc0sXcFWvz1NPyvjhuSJspuQp4X30XzBr9CI8VC6xWaYBrwhGm5fn90/2dF3iev1U0pZWQwiob6mrsfj1xIP0qdZhH5sBLwmpmtj9rL9Wg0vIt1sf1i7p78GY1yL0drMr6LTGMNO+RcXlkbegYttDsBeMPdl0TzLSObyOtld98cjaLPQZ3fk2myuNOcjRSHk1BbuxXFwPlLx87QqSHAF+WFGv43gAPT91nQBGbhTTByeWVmhf6oYS2ANBbQ0PBuaoRzRTa8udFQ8vfIXW89pMk2XY5cvj2Rljg70ry3QFH1tsmXt076BdAk5B3IlS/vntbUxtRF6y73/XsoCma/dB0PkYsUWCC/XdGDsV36fiAFhvhUhskj0/vaaJce0ND5lhbaw6B0DTtS2exiF7SGotPtef7cvctcNy/Kte+uzHB90WhxOJUw1wORWaZQOOPc9WZxV36Yvu+EAt196vw17vsWpCipqc0+QYHNVGqUZWwqw0+QuWkEWsRVN6/cNfRB5rwtyW1IjeadhnfoXmVtbRSSD7OSNiBJ5X+go22j043t8/jKVerOyCaYF8qr0OIO5lRsjnsDe6XP/UgCmga73qQbuiEyD52WXofRRKjh3LUtgWJ7XIBMKLXK2TC8byr/ZiiQ1DNIc1+1G+5JVqaDgZWqflsxE0510mf3cBg1bMSp/IXjpKd6G5c+z53ex1ERzl2Guq2R13FUJhhnS+9r06Fdq/iknfnXueOroAnRJXLnrRamWb3vTkUY96Uy8bl5C+VZPAksQ9aAS6h0GNX7tGZl/w2wbHYMKSQrAdu2UA87kVNE0rGtgJObaIdHohHfqyjc8B+RM8FsHWzzWZu9hsqeyuPQJPsC1HG8aOl8nczs8/xCWsGzVDwJ9kOTj6NoUytFKzfnS+c4HU1o7VnvBqfP/YH+6fNoNPF2FA0W3FTllzXO45B2uDVyfcwaeOHJ4up6SOnvQC5x3XVfHqKifZ6FNhP51Mbhda77KCqxwxdDncV6FBgB5YTDhlS2N1sdaXwvkIR8wevI8tqGtIk4mv/4c3qYOzbyyZ3rQrSClHTd9yL/8oYdEZr8XwyZZU4h2d2bbHPrpHZ3MUkoIzPIUvXaPpX1A/3QyOEaZOsfW+T8NfLKVnr2REL64PRb/ybyuxd52ZxPJfb/dNKotwP3LO88cHf6/CU053Yaycuuk6/S29xzdsOvIRvox2jV4AbIvreVtxOcR9uSveZaJLMf8lcfA6xrCmFaTY+Ubj/UoG8xs8loxeIl7r6/F4wjA5+YwJsfaUybo4cN4Mu589W815kd2RSTZh8zWzxNzILmD55GWkzHyJ1zQxTT5xkz+xF6mP4FHNqVvTYjd92rASea2Tj0YM+BtOQiE4KZvXZ54EpTMK9JaFL3x2hisCie3tcAzk/tYnvkxXMv6nQ7glfs4cOA19PE8xDUSX2INPguMcWAeQctdNofmeJmB5Y3szkKnD+r+yOQWXEhdN9AvtrTGmSxKaqTOdAz8zAKGfGjRufOX0Z63waZzt5EprhxwAQz29oLxsk3hQ55DZloF3H3i9z9O8gu/qcmytQlnqQ56vCfMbPtUPs4GXVu3+3EefKUXrjnHuAXUayLi1EYz9XQzPg8bZ7iLeAFM/s70oIOQ1r8YK+xAMTlYWDITnka8hR5FMVxfskUwbAVfokEyXhXsP/50YKU32anrpUo1+gGIXPIicDPTSFcf4VcCYvGwS5E7pxPA25mF6Tz7Iwa+lAvEHkveYq8jSaOT0amlf3RStrZ6iSt5mZksrse+IO734xMHq+k8xTpKLJruhNtjXgjimdyDnLz+1Qs/VZJXk/TkWnjEDR5fjAaMS5MZf/Nrvgn0txfQQrO4chDaZgXjyMzDk1c3pbOm8XJOZIu6j5XRzcjLftUtCHF/mgTk8LB1PyTDhILJq+ufqgT/QMy8RS5DnP3B1Eb6o081r5jZj9AI8hCi/+a4HzUqW6DVg+fj5SL2zp8npnKLNMXubZ9m4o99G46EMMh5TUPlQmtP6AY1F0NzWZDwr1P/je0Eq6l/VJRw9wF+VM/kxpRNqnWzD6fA5D2fxJyy5q/lfI0Ue610YM1GCkbfyZtB1cw/crIQ2S/9H1d4IYWytGHtHgE2T+ntnEvlgAmps+LoA0nuqv++lOJkfRNtItRoXuONP/MLHguCgUNxcw6o5Av/6XI2wPkoXRnwXIvjzyweqXn4TZai6PUCzlInIYUKtDEejPbMfbIfV4HKUpnkdsztcP3rFfu80g0EVzYJFX0VerwA9kS6/R5HPCmV+KtLInsafu3kG8WNmAkaqQ9kTlmWnotjELlftBFup3RkOxJpFm/gEw7Te9ulLTKhdFw9JWUZ7ZF1zvV9VCVNgvVugoKsDQBuST+2gvGdWmlvF6Jp5Mtnnne3aeZWX8UvKvQBhaWYqPkvvdDHfjzLo2oXtps+X0WPfFdNJH2GjLdjXNF0uwyVG6NPOdHD+tLyNTxERrFjXH3K4vkUbDM/ZAJZlGkgT+BRqXDkSvpa9XlztX7nMhs0y+V89X0Gg085wrvXGTXo/XRaOR7SJmYDd3Ly939DPt0eIH8+RdG81P3ufvzafn9Vl48AuT/QicgU97H2bWawg/s513Es8nlkbX9ZdDc0pfQ/rq/MrOx7v63ImUpWN7sXF9Co6zZ07myEAcLu/uTdTNp5bxlFu4ZZnYGGvJtgiZVz0V7aba0d2WuoZ6DzAJfQSv9XkEmluu8i8010iKLu9Ek1kJIU34dmYjO84IxUHJl2BHNIdyEtJgeqQz3eYohXyeP7CH5c0r/Z+TBsx0Kt9p2/JM65zwXdYQTUMf4bCrDDV5nDiT3oCyP3Og2QyOlK9HE2gAUP7xLgZwrwyi0K9UzaA4m25rtPjQp2jCOSC6vBdAisNlRZ3EdsivfCzxc75qKkrv2A5E5ZeH0+mt6XeBdhLXNpT0jXeNmqM5fRgrBtV5/K758m1sFbXyyppmtjO7hK2hB1GNeP/b7zaietyOZNJFd+0Jv0vxn2slokfT1dvQMPgu87A1iMuWu5UY0AtmfFD/IzDZAOzp1bEOaZIp9Apn/rkCdkqF5sna39qxNdww7Pg8vKh4Fq6DGtCAaru2KBOk0CixNr5P/YKSdg4T1BkgLfxBNylT/P/Mw2Bg4KHd8caRtnthiOU5AQ8leyKzzNbQAauf0eyPf9vmAR6qOfRkFLmu5fro4V6ZMLIS8cIYju/vmaFh+Iw3iauTu67VoWP9bJEBfTPe1bmjlqnuxP5rQWwwJmLVSeRq60NXI66fI1r4qenj3QpOMLd3XBvV3Ixr1nIBst+siIb1LvXuOTE8Pp883pzZ7HCmee4HzZ3V/JHBSrd8apFsDTcCORCOOJVAneAcFfclzea2V2ujyqGM5ObWBkyjoJ5+e4Zty9TE6fb6T5MrZgXuWtY+t0MrvudDeAtmz+3jR8jb7KvMG2dls+pZo1ns8CoD/G9OmEP/29iZLVkEeFosA/3L3q8zsJhQv4lNau1e0mW2BNc3sFXc/090fRZp205hWQj6KYsd/hDTXe0x7d75dMJvXU5pt3f3c3LFZ26yfT+GpRSOhfCHqcB9z90tNq3XHe4PQvC5tawhapHITit8ywbT35cUUmLjM3YtxaAJ5Z7SV4Q2mCJ3/gop21yC77PfxyA32MBSf5qY0MuhYJE1392QKnIa8YsYjE8R/zewuJKDqsSJwnSniZS93vwq4yrQbWMOt9FLdG5q/2jmZtCYjE0OXbSVXhxNQZ7wyCmv7iJn9FgVSa+Rh87/s0vvGqL4XRiuA9zOzfyHhX3Tyug9wk2nbzffd/SVTCIxZ3P26gnnUL2ylrQ1Bo8QvI9MfKNTx35oob1OU1lsmV6kXoEY/F7JLgjSIlirUzAYmO/c1SEN+H5hu2prtaGTHrMcPkbY0ycweMrNTrcm4NlZxE5yEGvnJZnaemW1sCif6vCfzTk6g1iQ1rD8Ce5vZ48nr4ECkfXaUXLlvTufsj+y9IJtnl8PyJFQysh2XRgL/Ne312gvNM9T1OjCzfslmDYo/8wTSIvc0sx2QhnV9+r2hzTJXv3siDfI5FNtnFbSc/KZGeRTBUlhfV5zv7VFd3QlcYmbHog5+alWZsrSzJrPMrUjr/hfwtpn9ysxOAKa5QtB2KQ+y+nfxPVT3JyFX1NtMHk+10vXK3fdz0AjtHeD91CFvQxPPYu7a/oKUmZFovgQ0mnmkibzeQFspLgq8Y2aHkDqronnUw8yGmOIe4Qo/cRtqa25m30aun03ttNYU3TEcmNEvZE88FFggd2woEiiT0TCwlSXOyyKNc0sUPiALDbsKWub/m/w5c+my4XQP5NUyFDXKJVEExEtbvM67UQCiYWhbunvQRN5mDdLly9MLDU/7o2HyPkgb6nS4geXSPVmHirdST+RC9xayPdZdNESNsKvItHIhGt6fWqAcP051vioV74peyItqMgWjUaZ0J6LVybPnjs2Vjl+ENhzpRN31Q947Z5B2mkrHhyH/6MNI5ig+vdx/4dTud0HmsMw7Zgm0UOdkKtE/i5hWfoxCU+SvOR92o3pF6npo5Lwjn9xt6AwkoE8keZkVqIfl02tA7li2Z/Ff0vuAInmltJmH1mDkabQnUjI6YiZBK2dfQ55rG+eOfwWFSWgpxHjRVyknVM1sPaQ1zYMCNd2MhIihya6n3f29FvIdjLSmVdGChweQ/fN+pDXW9XYxs+8j+/KDaJemS939IWtil/PcBN686AHZxd2fy/0+AXmLvN6V10Nucu3HSOi+ksrzAHpIXipanqJYZaf3nsgv+gUUovW+ZCab7nUmuE2biNyDBPH1aK/Ou9Nvm6BR2ZPewJRkZuNR578ilR17bkIhG/6Z+18Rj5FJaI5jMTQJewGa2KVRW2gW02bNk5Bi8SGyN09GbbnLcqZRypbIHDAKjVRuQorBm15gM5hcmxuMOopsEvMeZM66sE7aZdEWhXMj08RbaKeta1FHUHgS1cyOTNfxWLqGO919qpkNRc/6e95gA+tc298BmYcmoDZwuit4X6F730SZF0BzGxuhzvhG5I32VCfyr3vusgn3ZIceiLwWZkV2yRWQpvwQle23mrrwNGRdFu1K/kZqtJmQeBd5K5zk7i9Xp3PZKtdGw7CdUdTH8ciksovL7t7sda6BNLaeyFvkXrSs+T8FBVMPJJD2Qm5s8yF3uDmB41wLOzpCuid9kVBfHtXjWJJnC9qE+zJ3bxgNMHVq+6JQDR8ju+sZ7v5yo+s2s/nQXMKDycyxHvKgGpvKcEfKq6HrYzIpTHe5cI5A3h9bosVgNyLvj44sTDGFMf4gyy+ZfHZF7fpfaKOOi7pIuzLqrJ8zuWpuSiXC53Ook6y7IXxOIH4PacaHm1ZfH4i0+Kmoozk2X//pP7OhbRtnQyOHhdBq6t5olHlsow455ZXvYLZCI8DZkBnmOuB+d3+1Xh5V+T2NRl3Ppvw2QHMwk9z92qL51Ml/HHKW+FtS4HqjUfYWqFMZjAK0tb2dXpd057BgRrzQDfselSh/fZHAmohiyZzZYr5fQzbDCTV+Wwmt5uxy82kUr/mHVccOAfZvsTyzIG1lEjJ3/BJNVi3dIF02e78qaWOK9N2QRrY5TQTJKljWHVPdrZg7NjvyeNiXBrslIUFwCFUxbpC997doUvObBcpxGVrwMrLq+FA0hD40q4sCeV2U0oyoOr4QskUX9rhpcJ55kUKyBDVMZaldZpuCV5tENkrlXL5GusWBY2guSN0VfHojmAOQkvEbPr2T1sHI5Xe+3LFByBy5FWlD8oLn3hmZHhfMHVsUzZtcTwHTZq7tj6FGxFBkkulIoLBUHz8gmYngE6bQYdTZOLxTr27NfEa80HBzuRrH50Tae0s3D2nHG2U3isoO66MaCdT0v1XQyGE3kl0e2eJqBhjrIo/M7pntGL810oLmQh3MNynuBnZgEooX0UT0xBbr7nZyKwZzddc7vc/SIP3XkE3e8umq/lM3SFSqp3uqjmXl+BK5YG00EO5JON2W/38uryU7XHeHknblyt3/bCXxZtSZG0Fmoq/l0mTCbU5SmN0my7IW6kyXQ54m2Wh4GDITrVv1/wdJ0Saryj8Ede51tz+syusBPjmHVj23MKaJvA5BXmYHprooZPNvIv++yHT0qXzR6KDjUVZrvUrlLWPaxf3fLjtutZvnSLSqr6kNp1O+w5HG8Ef4n8fAR2m4+jLwTTNbql4eriH1D9DN3dfM7kdmhVZ2Uz8RPWiT0QP1KnIpPNXruFVlHg+mwGCPoNHMC2gHm9vN7BjTKtGOYVoJPNDdp+Q8LjJ7/gpmdiKaMKzHzmiy1NPw/MOU9yAz29HM5vXGC9K2Qp0MubaReVR9CByW9whpkNeOpIBSqQ147prmtNZ2EuqKNZASABXvth6uBVZjUejeT5HmMZbytFI3lfHjVN7XkLfWys0UxN1vQKars5Cy8zNUpx8g7fx/QbbMbB3gbXd/NZkk8Iq5a34UdGxgkfOaAsy97u5PZx496VrMzNZL9vO6XidmNiCZSqASfXQi8j3fz8zWNK147QTrIPPtf2rk+S5wQJon6FZKJdyRmeJuqAgQq+wM3w8tcW5loqsP2pFltZRnDzPrnRpYX2TieKY6UU6YjkpC7nq0OvZsFHFw7wJC6X+4bPf90EN7MNpY4eb08+/MrFGwpMydcCvkUXOXy63ty+hB7dtMeQoykOTHnwnNrF7S8VW9jo9zstv2RnMakHZnSnMZ76EFPMsVKMdfgdFm1jd1zL1SviDb9ZDUeRR5Jl5HZjGQG2yP3EM8AZlS2iaV8RY0L4BX3BWzMq5PZZeo6nL3Ax40s83T72aauM86tNWztAXLspTJ5fIpNGfyE2RS3AOZR86qSvIu8HTqTLLOOHOJ/A8a4RSNfjqWiotj71TfPVJ7ehONThoFmlsZmNsUEXNJ5Bu/ATIdDUImn05tp/cw2i5w3kze5K59UTTaKrzbVKuUTbhfivap3CkJQbwS32VLpHU0TdLOr0QLN0a6+3SvzPJvjbw0PuF9k5sAGoq08z+iRQtboHp/ssUbvBRwVxql9HT3x9LxuZH3Qr3ryBrvSuQWrbj7u+5+pbvv1UJ5GvEAMNzMfpiNCnKa8TdRndQk1eE/0ZqCnVPaj9J7di2LIc+LRlyFhMquWT65tjEJdbhF+R2wlJmtlzTi6TmlYRM0v9A26Vp/D2xgZvub2RxZ20sT+nO7+5/Tf6dXpf07Kc66mS2RH10kgf+Ky6Oqnm97Fi56AyT8egCTUz6PU9kG8V7kXprnfrRI7QgzG2Nm/XICeA+aC6V7DbCMmc3v7v9N15qVexvUATbicdTWJqJn8BCTr7kj88yXvUPRT13ea/8FzjGzbcxsTE4R3Bvd026nNN4yVvFKWQfNfL+AtOl/Iq+ZH6JdZp5vMf9hKPrg+siz4gKkwQwEjneFia1Vnj2QH/G3TG54X0MhaV909/VaLMueaDLvEmSa+T7anGIXqwrYVCPtICR8NkALOE4Hfl/AFNEyJnewnyDPmKvQopU1kafRAe5+b4P0K6IJ62eQT/ufkM15L2Qu+2qD9PkgYSegCbVbkVBaEwm6Qvtk5jTnryCt75WUz+PI+2agax/OtsmVe2UkFEaiYGR/QyOHP7lWXNe858k0sx+a53kLTYjOi7T6X7v7tfXaS64Nn4VWV45CbXm/1AbHpJFfV+Ufgp6Z/yL7ez80MTwKeYm93FXaGnntg9ZgXAj8Go2evpKObezuLxTMpzeaTF4WmUgHIQF/VDPlqZN/Vmd9USeyImqr8yDz1VS0qrhp83DTZSmLcM9I9rl50MKKvunzh+jmNYpzXST/2ZBNbUOkUdxaq1FYxX3sCBSp76iq3xd190JL081sYSTAL0amnUFIA52EXLmeQP7GT1vBKIamVZ0bUHEBuyCZejpOEqrDkRvkRGQO+A/aMapoHQxH17s0Gnm8gzqKi72LIG018pjb3V9Mttet0UN3NYq38s9MmBbMa33kSro6agsD0WTj3d6ES16d/DPBPiva1OJdVIfLICF5OfD3JEg+UW77ZATGN5Hw2hBNHN+HJoMbbZ6d5dUbLXY6Jb12dfmWX4oiQP62VgdhCr3wLtLuv4JMZ1nYhF82M2o1s8Hu/nYyi+6OwkT/FXWol3nO1t/gOj6qqqdsm83F3L2pDekLnO9ENFp/Czk8fIxCHNzayfPULUMZhHu6cfO5+1NmdrW7r5+OL1L0wa+Td/aQ7YH8wFdGXjNvV/+nRtqhaPJzESSYH0UTn39rsgwLoJg08yON7TYk1J43swFeIHphLq+JVDYouRjZ4ZdFM/tFhrfNlHsl9DD/ClglK2d6qD5qNAzOdZBrIH/uJ9Ao7ANkkmooRHP3byS6Fy8i89zNrt17mrme2ZF/8tLAIe6+ZDPpmzxXJqC3RatnswBbdyRT1f/+UyfteSjS6NXJ1jzU3R9O/2mmI1sKCfZ5UFvZFLmUruhVi91M4Xu/gjrPCWi0dSZSPpqa70r1vT/qOO9093OTeec/ZjbEm9ixLJdnFjkVd//AzLYCPnT3y5rNq0besyE37AHI0WGxqt8XRebYTtn261IWm/tQZA9/DVg0CUMywW5mB9SzLXZFTjAsgGx7f0JuXB+Z2Ugz+2pqbF6Vbgszmy1pJ99B9spZkMa/t5lt00w5XKFHj075nI5cz04yBV3aMz0E9a4js52uhkYAWyC/8I9Q3T3ZDYJ9VuTudiTSOCdZ2mXKNWl7QDIR1SN7CI5Bro7/RNrnd5A2W4Tsvm+HhMR8SPM/2cwOMrNVC+YDcps7CJkFXjCzcabdoDCzdUyxSTpCTgBsgUwa86ZruMLM9rA091OdLrXZ6UlzXjoJ9swr5AyTZ0lDjyAzG21mO5jZZu7+EBKyd6GVoaOA73ntR3wjNAAAIABJREFUeDR7UomQOprKpi9TTQv5mmE3ZEJ7AM0dHJWu4UrkRdQQM1vZzP6RZMAwT3MtXplvOZbG8aAK4YrndAHyZBtjZneZ2bdSOfqhVbCfiWAHyhEV0t1fR+5Mo5AHxNlmZsjGaMASbVbqdsgbwIHH3f291Avv6u6X5P+YGvtwd3/HzE5B/q6/d/drTCsE16MSFa4hWQfj2kThI9dKw2xD4GVQQ2rkSpixK7KBjkTmEdBCl0XRYqKOkcwctyFN7x9IGO9mZlugDnIhd/9xgzyyjvVjd7/ZzLZGdvargK+Z2ZONtMGcuWAHNPyebtrfdBdkb1/KzAa5+9UFrulRU/z8n6BO8dfIK+I61Eba1v7gE0rFGqhT2z0dnwfZ+bdEysxOXrWSOCe0lwP+app43xS13wfQ6OXsBuefgGLOPAgMTlrymcAdSfNdA81ZfGoiF/ne7+GV2PDnoz1lD0aTzdc3MWpYB22o81LSsAehHZfmBzY0szsbmZfc/fZ0v7cFHjezZ9F8w9lmNjcKwVB3zqcZ3P0xM/shmhdZCvi2mf0c1eXNnTpP0cKU4oVsewumzwPQxOevkZfLp1aVNpn36ihA05+BL6VjJ6ChefV/DblODkAN6kQkjE5DjXtQs9eV3rdEwuNRtCJwQjo+a8F8DGkp66NGtng6fgGwUzfelzmQEjEvEgrfQotI1i6YfhmkdZ6G7MzzILNIoe3cUh6j0r2bWHX8ZuSz/jtSELE6eWQLcBaksiJ0NtRZH428eVralq/OOTdBcyxLUdlKb2JqUzugDTO6Sjs8tZMnqMT2Pwg4Jt+uukh7CjIv9EPzJJenZ+kOpOXWDIiGQmpcn2+7KY9eqEO/igbx+nNpF0M2+w3Rqt/7qn6/h9YWYi2IVnO/ikaGP+nQvcpM3Nmq8fxWerMg236hZ7Vj7eezPFm3XEBF+H2XyvLxWVE0vE4tJR6YHqjXkqA5HLlfzVMnzTZJMA1FWtTuSZAe02IZnk8P2oooRs0rNCmUk1C8CE2qrYo8dx6mwerONu7J1sijA9TZLUUTy91z+W2BvEXGp+8n1hNsVWmzh+4baOHNbqRQA+l+DKJqs5Iu8smE+wWkPV6RTXkbummzhXSOg9CE5qTUxm9DE4r7ICeBWte6LJqTyZe7PzKpLJ7/bxfnfBrFWM++357a/TKoo5w3n3fufwcngXk4VRvWJKH3eBPXvSDqnH6KOuYnkTmtf3oe7263jVJZ39DJNv+L7L6gjumXpE1UPuvXF35CNTeEvRHZkx9A9r6haLu745qZPKrON30ejYTTrGhCdRia8X+1Kk1fpMkBHO65CbdkrlkOrVx7vclrWxx1XFvkfhuHRg+bex23KpM73CJeiXi3KhpRTEda1XneoY0JcufMJvSuSWW8Az2kW6F5iwPdvcsVhbnrHoC8nnojj6OnkultDxSkrSmvFDPbCN2DeYD30IO4DYC7H1Eg/VDkabKYma2J2tt/UCTNnzbbxhqcK9/+vpbK7WiC8mxUp1/13OYmVpmA3hWNRI5J5snepGB63mDrOFNgtmvQRPhNyJvop+5eZKFY5hn1TSTYpiG/+J+mMi3kdVwna+TVEylpCyLFYA4UfG4i2nhnz6J5fVaY2b3IRDcHMiE+iuYNjnfNXXx2zIgepdMv5Gp0N9JYzkCLEpZPx+ZvI19Dtspj0cM0Z4P/D0L2zQeRV8aB5OJIIGFSOE46FU1sbxTD40jkozsYDdlvSL/XjMONfIrPRQ/pZDQ8HkcDE0SH7klv5I2zENL6vpuOX00ugFgXaTMt6EgUgOldUsAq1ME2HGnk8lgYrb49Bo1chuf+Y2j0UnSLt4lowdQ+SMBuhCZZ7+9gvWWa9lbIDHcusEyNul2/Th53oJHdpDbKsSSaDH005bUHNfYqyP1/AFrhnD+2GTIr/QMpE5+K+dRFXvOhUV/+2emBhPw26ZlcuLvbcAt11i+1taORm+by6fh9NNiroDteX3jNPcO0qGIlpOHtbvLj/p27r9hCXpnmOQktzb8M+IG7TzT5nK+GfLRrVl4qyzC04GR55OM6EMXa2LqF8qyOOq7xSOMch7Sii9z90jrpTkhlOBAJSZDtz5B74rHe4bjtuXMbElCHoBC430F1coO7L14w/ePuvkgale3nik9zNtLa72uU3t3dzG5FZoW5kMCahhYd/cqbCLeay28bJLSucPdzTJtVj3D3vYvmVeBcI1MZv44WvG2DtPZbgd28geurmS2GonuugRSB29By+4YThzntf15PC/5MCwN3RCGqt6vV5sxsXzTReVa6T/08jShNrq/reUF3QzM7E/mxn+PuryQvmwlo79Eplvzei+T1WZOcJlYHprr7LaZ1N99399U+88LM6N6ug71mDzQJk4XYPJoWw+nm8jyJir38oHTsWyR7ZtV/F0HayZlo+Jkdnxs9aN8j7XhT8NyW+9wLjQr6IFv5j5BWfFwqW83oesDtuc/3IsEAcie8nIKTW23U39D0nmnR2f6iRdIuhzqkLyHf7uz4oxTcbQd5FF1XdWwjNHrI7Pdd7j5UfT9SG1scGJVdF/IGKaSRFmnD6X1T4OdVv61AgTDCqUx90R6zI1M9/pJiu1Rl518nteM+Vb/3o7L7WL599kexX0ZTiY55CVpNuk2tNl2nDAOQaXVg7tjVqZ5vAPbqzjbb5v1bHpmj1kz3YRZkoinkPNDx8szoCmmjIrOGODeyfd6HJslWS8dXoEEo2Ub5I83nYjQszcL0XgdsUPXfbAS0MDK9vIbCHxxJ2lG9jes7Efm2X47s12siIT8HMtfs10X6iaiz2R2ZI26p+v1hFICsk/ckq4d5gaOQxnhzaui9khBoaBJKgtRQR3oH2tptOPK1/lTHWqcca6Uy7EsTIWGr8sp7K12ehMxvUpsbQYcm7avOeWQSZJslgVkovj4y1xyRnoWT0vMwruo6imyldz6wbfrcN72vAizbRbrdgd/mvs+NAoztjUyj+zRxDTugla+kdjMH0thBI4Pft/Ncd8O9yur1q2iubwpwVTo2hA6HE27m9UVexJRFFjwKmTwOQEPXU83sWHe/x93f7TJ1V5na/yIWboAa1x+RJnGMmd0CPOfaNf5/uCuaoLs/6e77uPucaCi9IPCAmb1q2k2nMC6z0EjkungSsuU9i4bHNyEBdoK7H91F+juQ8JkFdUjjTdvRYdo56DXv/ARP1p52Q7vsnAa87PI13wBYxwsMpz2B1incR8X+OwZ5YjRMnz72QfMfywC7mNnuZvZ/aZK5EF7xkz8Eda7HoTgry6PImu/k2kzLmNlQ02bSvZBJ4ik04tsd2MzMlrdKZMHqtNnxndEcx1ao7vqhRT/zZtfhddZ7pDaXdcTZIp/s/98lRbuscb3jSRuBJ8eBoUjpOAF5+yzujaM2ZryO2jnu/rFrE+vt0m8LopXNTT/X3UhWP9shJeRsUmRatLL4uzOgTGJG93xt9pqGVs3lN+vtj7TtlkwOVLS+80l+tOhBHo9s7Z/SQHJpxiDTw0JVv+9A0qCaLMM4YJ/0uSfSzEbnylXIpJD+uwBwKhpVTKeJjaBbqMNbka33fOTNA/KdrrvzDhXNcRTqIL6HJtcWhk/u8lMnj2zTkn6kjSLSte+CJsbPBIY1eT0LADdWHVsEueh1xHcZCfFxyLQ4JneOvVJ7PrJAHieQM4OkYycDOzRZlnWRy+wySHPeCCk4NZ0BUMd9XtWxQen9PGD7Js7dG0WU/CnqqPrmfrucGeRW2KDM/dEk78rIcyoz2/2JqlH+Z1quGV0xbVbqgNSgD0daaj+kPT5DC77HyORxEDIBXEpa/NFE+kWRN8X9SHP6JgU9MbrI75tohetPUkNve4iXOokV6ZB/bxfn2ATNC9yXvvdHw9UxDdJlndpNSbj/h4pP+UL5/9TJYzSytW+QzvnL9Lk/0kgXb+F6BqX2cBmKkQPq6O/qYJ0tm973R8P7n6FR26yp3FlHVc+ssgnyqtqOihnxdjRiapT2wCRYs8VS30jt+M/IDLVjrTyQfX8UWqB0c3a/0m9rI5/5QusokBluEpr8PgV1xt9HGvEv0zlmmJmjQdlXoxLYbxwaRd03I8v0hfeWScvTD0XDuX8j979n3X2fFvKajDw7bkK9bj/UuM9199ubyGc2ZKP9PhI2G7l2sSmSNvPKWB7Z2k9CD8kINFS/HUVw7BYvl1bJeRh9C3mkbI08Pa5DkfFw913qpM/H8TnV3dc2hVlYA/lc3wZ83Rts5lyV53Jo7mEFZJ56EfixF4yIWJXXUCR4xiBb+P3Im+PKZvOqc465UPvN9rOdD5kcX0LlbnjPTbHaF6Wykvcv7v6tBmmybRv/lF53Aee7+xNmNme+vqrXjJjZaWie6XkU3mINpPHfjUI73+ju5xa8/vVRp7Ir6mg2RpPCbyOvr9O8iSB53U26X8uhSfv/mtn2aMHd34E30LVfM8PK90UW7qlyByDNamVkbrgf+Ks3GTEuLUB6DMWGfjwdWxAN5/8PafPbeNdx2+dCnhQPeIo2mB6aM1CsjUIRCHOuaPuiLQNPTcfnQ8JlpGv3m88lZnaXu38pfR6DtOaH0IrCIsJpIqrvvyOPlq+nBVvnufsKDdJmdbcEEoxXpA6jP3KlWxM4zhXgqVE5svs6DAnLeVFH/QhqJx94h3auz9wOTTFILnb3u81sMNKIl0KxdS6sFqwpbdYpLoEE+iypnHejTvY1T/MC1Wlr5DEynW9ZJLSmo9HPNV5jfiZ1nqejUYebFvtti8w6r6HYS03Zx83sINRmVnEFJuuDTKJjgCs9RcSc0Zji/uyLJo/HIPPpWem3pVGkyce6zqH7+cIFDss9wFuhnn1V5FFxN3BmGzd/C/RQHGFmU5HGfru774eCkq1FbveiDK9MUK2FfOJXMrNnkMveoshGXzi0rFcmniYAK5rZh8AlrpWIR2b/q/ewftbkBOGSwBtm9hUUY+Q5NLxuhqeQpv1ttLfrqsjrooiPdP5eHAI8Y1oxeLYr6mUrkS8PQ14az6B4JKsB93qdrQGbwRSuehlTRMn1gZtSfb4NvG0KbvWJbQrzJKG6NPKqcvQsfIzcUG/P/6+rMuR+2x1Ngt+KOpaF0ajx/9s78zCpqqvr/zbKIAKKOEQFW1SiOCFqiCL4OmvEgRgVFYc4+xkNGPWNGpIYNY44D1FjIhFJokHFeR4gBFDjgEocXiM4YESiiBIDOOzvj3WufSmqq25VF13V1Wc9Tz3dXdV16txb9+6zz95rr705MD3PNXck8vDdJDZ2LNp5XE1jJXdm4x4W0ofRtT/JzN4N4yXUyD8Wen8L40i06F0XnMBTw3d1CNLz+RLZlKqh1XruZjYNGBm8nAGo+fQ85C1kzcynx3sExfiS7WV/VDA0GdEIn8mzJV0J8bAno24zW6GE3joo7tsbuNLdby9xLom3sgMyLKsj4/KQZ2hMUC2YSsyHo0Ya9yBD/R6SXGiSpZFasJOS/mFoe743Yo5MBu7IsnCbpFV/h0Jr76HF/0B0/v6EdgCZ2qmZpJSfdffeJimEdRH74RPgZ16BbjqBnbI2irXvi7jhnZBB/yeKvQ/It+sxs61czeDPQeqGV5mUI3dF8etTvEhzCDNbHZ3v3sDO7t4v5/XB6Bwsdaxm9mvkoZ5tZrchyvB1rqYxt6JF8KqM52EqMAstKPeGOV2JtHzml3NPLyuEXf4/EKf9rRCSeROFIG9Hi+xL3gJ9UguiUEC+Vh/I2E1kaVbKFMoTpuqG4tjp55ZDxuV6dKPtkOd9SVPd+xC/eGB4vgsyBGUnf1ACcHUUN90BsQd+Hl4rWgxSxe9mRbQtvxolBq9BoaRC70lUFs8ih7dPRmYLjY5K4lGB4rad0Pb5BsRoyJxQRUnsO0lx81F4bmLWMUr4rOVRKGkrlEy+ECVxL0+ux5z/7xCO6TeIRTIq5/VbCMySQtdLuPYHo0X0VbTTOoLGcv+rCrx3A5REfBjRF9dNvTaZHNmEIsf+PQLDDeUc9kYGtG+WMVr4Gt8C5YDOD9fbUGTMqz639KPVhWUA3P1DM7sTNb64ChnYjVEmv5weqYvI4aO6PIV7gXtDMi1fnHYiqp57A3ktx5jZ/6Jt7VMu7fVMbe8SBK/9TMR4eBLFeP8SPqtzqQe2rJHyuhtQOGVX4AF3PznkCYZ4gdh0iNOONvWX7QUMDefgfnd/wdXouSg83HXofO1qZuu5QllfmNnXyIufj8I9x2c8vLfR9zrBzO4Ofw9AfTCbjVSse21kpIe6+1tmNgMlEt+msXYg9xpqh2iGDShOfkQY5w2UOO6JVDALwqW7PwXVi7wX3rcD2oH1JoTV8l3HrnZ7J6PwywJvlCvYG1WyvpDlPLh2JQ+m/nZ033VD18ZP3P31LGO1BNz9RZOu/8DwWAuYa9LOX4BURovmdZY1WlVYJsQn1w5Gcx20de+PbtqvUVOMvzRj/B7oy3oj68UUjNJpaIEYiwzwIEQ3PNkzFgqljORJKJRwIjIkQ8PPPbwMlseyRspAPYgSjf9CxTddgQO9SJtDMzsNefY/MSkKbkaQa0bNzZ/3jGyL1JgXoXjnTORB7om2+SOBV9z9xgLv7Yg80rdcHaMws32QFz8EGaExnlHZs8g8k+/8TGB1dz/FpGd0LgrPXODuC4qM0Q7RETdAHvh24edN7n5OkURq8vn9EJ/8mbCwrooE0boj3fz/Zs3xmArk9gI+d/c/ZTwV+cZJrqtrUP5mQrljLStYaHEZktmDUSJ6VaTg2rIKkPlQ7a1D1gfatl2NQiCHhee6oK33OpQZqqBxgeuBwjq3oO3gNGQMivLUUSjiSFRmncypLNW6cIw/zHnusuSYa/GBDEtuM4Ujkb5PXt2b1P9NR0nAYwkKnmhhGITCNEWLVmgsfvouCgkZMkwHoPBGX7RY3EsRXRqUtH4SOQs/RDmPzVHLum+ulwqfvwfQgnYwijPvg2LNPyjyvuXQjvWY1Llrh7RhksY1WeQG7kT5K9DCfCqNvPuSjxeFWTIX2BUZayVy1Car+aBRbmBvUoVlaHEGOWaZlV+X6VyrPYESTupD4aLbKdyklwOzUSZ9u2aMmxj3Y5BHBop3/wAtJNObeN9Pw82/F2JmnIti82MpvdvSmoiFsXm4sR9H3mYSg5wM7Bp+r8hNU6HvJDEOmyNPM93gYWtSgl9NvH+L8P0NQQ0p7kPl2wcRiqwoobtRMOSvoRDHiQQt+PBad9RusdD7VwjvNxQimoTqHh5GibKC72/GeTwCccsn0dhhayqwefoazXPej0KFQ2NQvHwyYhZllnRGOYnXw7HvG+6zcai6uGCupC0+aBRGewxRdtshRtUMpNle9Tkmj1YRcw9x2c7ufmn4+0+ojPx/0U18oJk952WwFzx8Uyic8nJgLyxyyZreYXmaOJvZIJTgBHl69yOJgpuR118qfooYGKPd/aVwvHuiPpEboQbWj4b5tliD3UIwaaDsY2Z3hTm/Bkw0s3GIG3008kgL4TDgNne/38yeRbHLrRGV8ejwnZ5RZB4JDXNLFKIbjTz/TdCCfZeZjXeFh4rVPhyIEmMeQnQN7t4Qvo+TgBPMbKRnZNsUQxJ6cPc/mAq2Fnhjv9BF7v4S5KUxro545Dujzl73h3DSnkiuYF20i8yCrmiBOA4Z9xPd/TUze54Sev22Fbi4993Qbv11FJJdBe2WrjWzjdz9tWrO8RtUe3XJuFr+FJWi90PhmfGp19ZEJ7k5zJTVkEDV8ygUswliERTqM7kKMh4fIO9u9zI/21BoYpWc5/qjUMX3CcqD1JbXfjRwZ/h95TDnHRHd8K4w74K6Kyh0s0bOc53Cd7ojouYVPX/h50WkJJ5pbGA9Ae2Evp1hrD+iXWEfxPcelXpte1L9QSt4HndEjKIbUV6FcJ0nO7VclkxflFwfhcJ1w1hamjfxLguFZPZK/b4zapyesJZGEFQeC90Dbe2BQn7fCr+fjkTpHkO7njWBF6s9xyXmW+0JZDypDYhBcg9Ksk0hxLSDsR/TjLGTGFqSCL0BxVzHpm+AImNsiCiTc8KN11DC5w9JjAZKjLVLvdYjGJxl3jmpjPN2J5JVAFUpjmrmeEsZIkqI96LGFk+i8FbX8Nw1KGx2Adli9xsjnaJHkcNwCY2x53GUKMBV7FhRgdBUVNV5Fgrr/aHA+5KFbAjKZ0wM98IJKBG9UiGDnhpnDbQT6RgWlW1YsqHzBTR2EaoZh6LaD9TN7AYae0asTnBOUGjmumrPMf1oNWyZEAb4Vnjsj+han6Miov09R4a3xLF7I88s4ax/hUS7Zrn7bSWMsxxaIF72jAUMpv6opwI/8SCZYGYd3H2xmQ1E3dl3KOV4ljVMUgsvInGqT81sMkr4zjSzju6+KMMY7d39C5PcwHbh6beQUZ3pRVgiTYx5JloQv0I0vnURi+FhxJ8v2okoNdZ3ER1wMxTO6Q9s7IFB0xykmCBjkCzD9eH59ihfcFeW6zkwW3ZBieNeKLR3nru/WOR9CcOmC6oB6I3CDNOBu9392XKPrZ4RCr7ORbuns939ifD8SijxPtsrwKKqFGreuJtZF3dfYBJE6uXuV4Tnu6Ibd3svEpdtYtwkVrsN8oKeRaGY/sDvPGi6tAQCZ78TYko8kzLy45BWzeiEttZScyoEk9bLzYj29SHaWfQr/K4mx3oGVZSehwpDkk48N3tGkTAzW95DBWfgWK+MGBvPoGrBy9199yJjJAZ35fDUQndfaNKl2ROFxn5f+hEW/MxTUTgxLSsxAZX0357LLU/NsSfqXzARNYqeaaqmHYYWhpI0b8ysO/LeB6Iw0W/cfVyzD7BOEb63wcC1XuHm8pVEazDuhyLmSn+U7Hkg9dp3gPfdfXYZ4yYc3z8AT7v7deH5ASgpNbqYB1RJhAtmfURv6xae/go4yd0/ycozbkmEopnvo0RkD5R7+LOrUUih9yVGajAqkd/PzJ5DMc2zUZjrB55N4KsD8j4PQYvCX5AU70fh9U7AOoUWihzDfjkKAy5E7JMpwAyvkJZMzuf2RDmKLijs8wViYA3wPEnb1DV7IgrFLEDJ689QUnSKu/+nCLc9OdaNaGzAPcEbxfLWAz7yImJjbR1mNhRdq3egKt6qFy3lojV0Yvozusk6AheY2Xgz2z+89msUZywZKS/4U1R4kzz/DLrZ+pQ94/JwFdKsfhwZyQfc/VAPnYtq6SYzoZ27z3b3a9x9exQa+By4O4RamkTqWDYAbjdJvU4PBvQWgpJhkTmkuw81AD9DIYqzgbfN7PzwWQsz7ACS++AEVN15NdJ7WRtRIH9c5P3l4kt3HxzG/zZa2A8P4aql7s3UNXs82k0MR3mGwWiBO8vM1ihyrSTj9kXaNdsDt5jZY2Z2FGriPj98Xs1cc9WEmfUxs8PNrL+ZbRV2h08TcjnAqBA2rinUvOcO38R4G1A8NunC3gt5VPuUMV43DyJUJtnSCegmuRV5Q2OQLsZ/KnIAdYSU97gbSgR+hJhG09w9c1l+MF7rovL+Xujcv4UM6lh3/22R9yce6CMoRHEACmHdbmZjUff5X6VDNhnmdDeito0AnnT3O8zs90g4q9lhutSceyCCwKYopj8B5VaK7kDNbBMUNtk+9VxX5EHOQefzF8XyHmb2Cjpn7yLH6deIzjsnvP/vZRxiXcJURT0QFZq9hBbIrVFYbF20Du5UtQk2gZpbbZrAp6in42fufhlwmanMudydx/AQjumNvqytUSHJBeHv06Nhz4+U9zgKaZd0QgyVnczsE8T2aLL0OhVHPgA4yN2/D/yfqdHBUMQeGZNhHh5CLvchPZXeaPEHxe3vCb9nylOEncCtiNr6JUrcgzzqK7OMkQHtwnyOQkyLgxGF9CzgIjM7OkMy+l0kZfwnlPd4AxmeDxCN974Mhn1j4GNvlIZYYGbnomK814CDzewVr4DqZZ3gVncfDWBmKye7aRMR422vkdqTXNSs555KeA5G29DvosXoSWA8og8uLjRGE+N2RlWuDyBmwkeIgva0u/+zUvOvZwR2wBXufmT4uyNiCX0PuNoLiLelvtcLgX8W89ALjNM+HZc2iTYdi+LPW7r75hnH2QclhV9OFvSQd/kNMsTvu/vQcuZY4DPvQ0n7u1LP/Rm4N18iM+xc+3iQ7w3X8I/QAvQd5PyMQqGa9u7+qwxz+A2ifl6CivBOQCGas1CHqcHNOsg6Qep67Y4W5G2Bv7YGW9EajPstKOm0FjIgC9CFfZm7n9bMz9gJFYysgyRU/4229jUnUlQLSIVkeqPq4J5IhrikxHNIgt6PjMk1qH1aZtW/kFDcC4VxRnojU2Yn5B2/4+5vWBGGUQgNXY+22zNQCf9DSPWxG5Is+MxLaLaScf5DUWhxlLu/b6JA/hX17J2Rm8g0VUSvheQ2TkEGeQZBjRElYv+LWF8Xu/u/KIJw7AeiBO6m6Pu4BlWpdnL3URU63FaNlB26CTkBuwMXuvtfQvL53XzJ71pATRt3ZHD/hjztO1AX9dkmpbi7vQwaUurL2h+1YVtsopH1QTfc894MZcm2ADN7i6Alg6p5P0ff00XIGBa8qELceB5aWIciDfOFqJFGwdi2qTT/ZBQbH47kHk5CHO3LvQyOtqnb04UotPN2GPMxYJK7v1fqeAU+pxvqK7oyon4mTUReRkVERxR5f2903IPQ+boDhWGKSl6krvv1kLe/I2qOMRZ5/kle4kjg9kovaK0ZJn77gyhxPQ3Y0yUTcTlqxjOrmvNrEl4DlVS5D2Rkj0SGY1NUYHELKvn9DrqRS1aKo3Ex64vCO53QAnIKjeXeNaNAV0uP1LnblCA7EP7uhgz07eRICeQZo1v4eScpUSzkgQ5DMfhi87gVacSDmFT3oPDC+YgW2FDCMSWiYr8FDg6/90Yx9q9QQVAlzt0KwM+Rx31wzmsD0SKXVK0WrAhNfQ87o9zEfKBfCd/feFRleQSSL3iCUI0aXi/+yj1yAAAPhklEQVRbxqNeHyindB6i6E5IXSevVntuhR61mlAdCVzqqQazZnY18tC2Qp1wilZB5kGS0DoGGaiFZvYrVMBxkJl95u7Tmj/9usYAoKuZHYDYAnNdYayCoSxTw5NLTL1ol/clRbE+CsnRgu0IwxiHoB0CSD/mBFdTjrNMvSwHIu+7KLyRcrgeoVmEu89ETWDao91IJfBDVIX7EHComfUJn9kFuN7dp6TmtERyLhUK2wvlnTY0s7tdsfnHzeyo3Pfkg/s3xU8bu/vGqfGPAo4zs1fdfYHHJGo+PI/kLaYiRwCU33msajPKgJrjuYdkVmdPlV+bmSGv7FaktVJyRSoswfT4D7CRmd0IfO2qXnwEJUsi8iAYYRBt7j3Edvl/wL5mtkUwhoXe/7G7J0qR881svpk9ama7mRqenOTFS/vno1DMWDObg1hO76Zeb0C6MKUc19eo29DeZraNmW0Skvj/g3Z3lcC+iIF1BQp/bIQWskeBQ8K2v6n5JdfsGYhbvSGSGSCEFlctYR7tgOdCeCfBZGATL0Puoa3A3T9DdQSXAT3M7B2047y0qhMrhmpvHfJsgUYC14TfO6KTmIh79QMeL3PcNQnKiyhRdjHa1neiseS9V7WPv7U8EL/3ZFRZeSNFGhTQGBZIwh8rILXPWSiOWVIzEuS1j6BRlfMWglooGcWugFXDzw7oRr0faYfci7R+KnGeGhCDZwhiW/w95/W/EtQgC4yxMWqODpLJSEI4LwEblDifc1Bi9o+IkjkGJWEhKkCmz1NyjtdHuu0bopDk+tSgkF++Ry2GZSYAV9iSusiJ9zIE0RbLwWGoEm+b8PfPPGS5g6c2w93fbfLdbRipZNxBKOyxAzKolyFd/c28SKGQ+zcl73ub2USX/slFiN/dATE+MsMlzHYlcGUIx5xBY1jHihzPlogj/kK4HqagUE4fVCX6IaoUrgQ6oMrjgaj3wCqmwrnp4Zx1oontfdixGtppzjCz24B/eKMm0seuPqYFZQJStQW4+y/M7LdoB3QAqsb9a/jXmuRrVwPeGOq6EYXPFqNc3/PAS62hDqDm2DKhmORi5KXfjcSfXkBb2THAse7+XBnj9nL3d0PsvgfyGKcj2ts7qFFCsxX/6g2J4TBVVU5EFMjZqOz/O8gTn5VhnHbIkJ2BGDWXhGKadYEVvQUZSsG4jkW681eh+PduyHm4FPjC3e+s4Od1Rca9O+pa1RUxjPoDH7r7odaESFjq712QxMLriGDQGXjY3W8sRvlMxkPtH7/2Rurot4BtPcW3j1jimt8W9QgYGs7VEBSuWxNpH31a1YkWQc0Z9wQhnrgN0p7uh4zxvV5G0Uvqy1rB1ew36fazEfJWZqLy7+i55CCV0Dsa2M3dh6Ve+xFqgjGihPFOQeGU9xHlcE3ESpla4akXmoMhY34ZEhk7xiRZ8Jy7X1HMEy7hcxJZY0OSwxeZ2VpIU2d9ZCiudfdncw20mR2D6Jnno2bXn5rUOLdHxn1amG+T16yp2OxiVHD2aur5Ti4ywZ2InHBlpY65HmBBssLMRiL641Ge0joys3Xc/Z3qzTAbata4wzcezxrAIuRxlKz+GMZJwgqXoAUiqfRbAXGGu7t7QaZGW4eZ9Uf5kHM8VOeZ9NPXcPeRGd6/P0pKvYo42vsCw7yIguSyREgCn4mM5XDUs3ZxBY37RqhGY3fgc3c/OPVaD6Cvu0/O877EGTmExh3SCyg2nrlvgUnMajj63lZEO98bPXDYzWwWokHOjcZ9SZjZioieOwwVN76EFtSplbxGliVq2rhXEoGR8BTaBXyJEiZfmVkfd/+/qk6uRmFm66DKyKeDsfkFSqJOR4m9QcDJXqBC1cx2RY2fOwA9Ew/SzI4Herv7GVnCCpVGasFfHyV290Tsn0crFUs1swbknd+A2FgvoMUtUZr81N1vzjBOByR7PRrln54Bjvcga5xxLqsiSubpyFD9G1jN3XfJDQm1ZZhZX1TgtT8KGY5H7LCvkc4QSKa6JnorFEJbMu5DUcemQ1PPrY/49BXVDqkXmNlwVOb/Pkq6PRhe2g9JLd/jBRpDhMTlKHffL/y9Hupu9bVJL2U8cGayk6omQkx7JFJEfL6C43ZD3vMMFHdvQF70LijM9Uqe+HoD6us7CCV3B6GK3i+RcZ6LFsayDHJIQP8UeMTdb6vG4lqrMLPH0eI3DoUM90JFlVNQnuZzd3+kejPMjrZk3L+NPKjbkHTBv0JYocHdT6ju7GoTwXNfD1Wg7ohi5K8jRtMsL9JExFSe/VlgaByODNKvUq83eAGRsZZEiItvgrRCmt14Ie0Nm3jlc10dxdZCmjxfNrWIhHDJSuhcv4nqO9ZBHvs8dN/Oih53ZWFq/nODu2+Z8/waKPF+QaFdaq2hFqmQywQuIakLUca7p4n++G+kpheRg2C03zGzXij5dzGig22B2uL9w8xOdBV4NIUBKAEI0n6/PjX+j1Ds/XfLYv6lIixQ5dJs842XGPaEdbOpmc1AapD3hdeWMs4hD3QZ4ra/jcIwHZG08VxPiVRFw15x7EioSjZVTCfh2zlmNgkJFh5bxfmVhLo27qm46mrIA52HYp8rooKVme7+QTXnWMMw1H90ONq+jwMws8dQVeTrhQy7qRvTtsBRpj6pHX1JeuHhSGa27pBKiO6CEs7bhTDUMOAMk9xuX89fFbo7KsjqjM7fhojZ9T/AXDN70d0fzPO+iObjLuBiM/u2L929qwsZewPUCurauKc8myuRsdoViSzNTtPUaj3rXQ2kzt1jwGlm9hrwlLvPM+mJF+wp6u5/C9vZI8IYnc1sH3e/x8QZ/tTdX1iWx1BFJAvjaoSmIS4Z3itQgV5DCNHkC6uMQG0GpyHVR8xsU0Tb3S6MvRQPPqIimIko19eZunIlNTbroYW51XjtUMcx95TXvhPwY1chwnR37xcSVheigqioqVEApuKjU1BoZhVUgLMikj39vIRx+iAq5PdRGf4v3f3cys+4NhBolk+g83Ut2jF+CCwsZJQD/fE4d98hT6J1F9TOMF6zyxAmUbzvIhr2FsjgP+ruV1VzXqWibo17AjM7iaBPgxJ6I8xsCKLw7VHd2dUmUmGFlVAlZWck0mXIwP/Ny685WA7xtl9393mVmnMtIeVY9ER5h8OQls4rSCOmoJqgmU0ELnL3BwIf/kDErlnZ3XdextOPYIkam8UoJdPqpEnagnHvCRyHtlUnoZ6Tl6Kb7KZqzq0WkTLsKwM3Ic/lAUQFmw685eXJLbcJpM7fKiiMMt/dJ5mKwA5GejAX5vHKV0J676NROGdftLDuhzpOjUPe4yeRuhiRBXVn3FM3V6Kj8ZWZ7YiKbxahkMLLwNleo+2xqomU1zkCMTZ+jjzH7VAHob+7+8+rOcdaReraWxtVg/4Nee2bI72axbn/m/o7qSY9BVgb6R+NQzvMT1ruKCLqBXVn3OGb4pnhqGHzHETBuxt5RIvdfU4Vp9cqYGbXo93NhNRzA5Bs8kPVm1ntwhp1eEYhGt3LqC/qfoF6u4e7/yzDOKsgj/08lNC7392viUnUiFJQc806mgsz2wIlS79CJcT3Ii77TNSUIBr2IjB1eu8OjDaz04NRx92fiYa9aaRCJWugYrk9UFUjqL6iE3yTpC40zsfufpO7fwuxZwaa2b7RsEeUgrrz3E2SvnPc/byc549EpcQHxXBMYYSS+Q1RxWZflET9AnjC3cdXc261ipyK1H6oOGtDpGX0CaKDHuLur0UPPKIlUI889y2RTCdmlnRy+hJ1XdoTxY6fqtbkWgNc8rIfuKRol0e647ugNncR+bGbmU0BcPfpZnYyirffgYrnbvbQfCYa9oiWQF0Z91RV5Ilmdpu7pwttvjQJV8XkVB6kEqlbowTqlsGwP4FK5i+o7gxrFyF5vxnwMPBLU4/NFxD7ZQ6qzp0X/jd67REtgrqKubu0wddAWhyvmNlUM/shQCj//tRbkfBPCyNpTXcSkqWdippP9wPeNLMrqjWxVoB27n5JMNqfoSYzI5DnvgeSTQai1x7Rcqi7mHsaJiXIkSxZFXle4Xe1XYQCoxcRde8J4BgkM3A+8Ed3n1LF6dUszOxU1MJuGpJG/prGUNa2wGR3v7R6M4xoi6hr456gLVRFNgcpfnZ31DnoccSxHoWUCR9FvTYXFximTcLUSOMwoDfaNbZHBv5pl1Z7Z6CLu3/YhJZMRMQyQZsw7hHFYWarpXMUph6e+yE9lI6eahEXsTRMjU2GoVDn62inOA+YFBlGEdVAXSVUI0qHqZHEMcCaZvYxcHnQjRmLYu8dgaerOMWaRkoK4FjgNHf/e6hQHYr0v58N/xcTqREtirpKqEaUhREopPAUEkk62sw2Q1rruwCbuvt/qje92kaoSO0EzAb6m9ny7j7b3a8F/om6V0VEtDii5x4xwN0HAoT48DTUjHkqWvxzmxZE5MDdF5rZ71F/0xXNbBFSIW1w9+fC/0SvPaJFEY17G0aoC9jGzEYCY4LiYHtEf/wqKg9mh7s/bmbzkZ7ReiixejIsEbqJiGgxxIRqG4epBeHhyOt0YLa7b13dWdU+UkVfqyAu+2DUyPrNqF8UUQuIMfc2Dnef6+6XBpGq7YCpZvaBmU0KHasi8iMp+roQaEAVqvcBk8zsdyFvERFRNUTPPWIphLqAQcDL7v5xtedTyzCz51ANxXikfd8HuBE4xd3HRZZMRLUQY+4RSyHEhydWex61jqBV9DSSR+7p7jOAGWb2A0Jj7IiIaiF67hERJSIVb98INU9uD5wTfnYAern796LXHlFNxJh7RESJCIZ9RRSKMXf/DCVT/42oo78M/xrvr4iqIYZlIiJKQMob3x6Y4e7/BXD358zsH8nf4blIf4yoGqJnERFRGtqHn72AQWY2zsz2MbMeacMeEVFtxJh7RERGhATqPqgBx4vABsjIrwr0QI1gRocwTUREVRE994iI7Dgd6AI86O6vAotQE/bVgZeAedGwR9QKYsw9IiIDzMyAgcCO7p60ajweeBPJDXQCfpH8b2TJRFQb0bhHRGTDnsBcd/846O90QJ76cQBmdj9qxB5FwiJqAjEsExGRDbOAd8ysu7t/EWSQTwUws0Eof/VhNScYEZFGNO4RERkQqk9XBm41s90CO2Z+ePlHqOdsIt0QEVF1RLZMREQJMLPTUIx9OaBr+LkI+HGQTI7x9oiaQDTuERElIMTbNwQ2BroBC9391urOKiJiaUTjHhEREVGHiDH3iIiIiDpENO4RERERdYho3CMiIiLqENG4R0RERNQhonGPiIiIqENE4x4RERFRh4jGPSIiIqIO8f8BIh3qDbNMPRgAAAAASUVORK5CYII=" id="205" name="Google Shape;205;p14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png;base64,iVBORw0KGgoAAAANSUhEUgAAAXcAAAFvCAYAAACxRYsIAAAABHNCSVQICAgIfAhkiAAAAAlwSFlzAAALEgAACxIB0t1+/AAAADh0RVh0U29mdHdhcmUAbWF0cGxvdGxpYiB2ZXJzaW9uMy4yLjIsIGh0dHA6Ly9tYXRwbG90bGliLm9yZy+WH4yJAAAgAElEQVR4nOydd9hcRfXHPye9ASmEQBIggdA7hICEDv7oTaREQDqoIAgqIFIEQaWIVFGkBQHpIlJEei+G3iUgvQURBCyUnN8f37nuZdl39255Cdycz/Pss7t3d+bOnTv3zJkzZ86YuxMEQRCUix4zugBBEARB5wnhHgRBUEJCuAdBEJSQEO5BEAQlJIR7EARBCQnhHgRBUEJ6zegCAMw+++w+ZsyYGV2MIAiCLxT33Xffm+4+vNZvnwvhPmbMGKZMmTKjixEEQfCFwsye7+q3MMsEQRCUkBDuQRAEJSSEexAEQQlpKNzN7Ewze8PMHs0dG2pm15nZ0+l9SDpuZnaimU01s4fNbNnuLHwQBEFQmyKa+9nAulXHDgBucPcFgBvSd4D1gAXSazfg1M4UMwiCIGiGhsLd3W8F3qo6vAkwOX2eDGyaO36Oi7uBwWY2V6cKGwRBEBSjVZv7CHd/NX1+DRiRPo8CXsz976V07FOY2W5mNsXMpkybNq3FYgRBEAS1aHtC1RUQvumg8O5+mruPd/fxw4fX9MEPgiAIWqTVRUyvm9lc7v5qMru8kY6/DMyd+9/odCwICjHmgKtaTvvczzboYEmC4ItNq8L9CmB74Gfp/Q+543ua2QXACsA7OfNNUFJCIAdfNGaGNttQuJvZ74DVgdnN7CXgUCTULzKznYHngS3T368G1gemAv8CduyGMgdBEAQNaCjc3X1SFz+tVeO/DuzRbqGCIJgxtKPRwhdHq50Z+FwEDmuHaIxB8Pkkns0ZS4QfCIIgKCEh3IMgCErIF94sEzTPzDJcnlmuMwhqEcK9ik66SH1e8wqCoHN8XpWIMMsEQRCUkBDuQRAEJSSEexAEQQkJ4R4EQVBCQrgHQRCUkBDuQRAEJSSEexAEQQkJ4R4EQVBCYhFTEARfCGIhX3OE5h4EQVBCQrgHQRCUkBDuQRAEJSSEexAEQQkJ4R4EQVBCQrgHQRCUkBDuQRAEJSSEexAEQQkJ4R4EQVBCQrgHQRCUkBDuQRAEJSSEexAEQQmJwGFBMAOIIFhBdxOaexAEQQkJ4R4EQVBCQrgHQRCUkBDuQRAEJSSEexAEQQkJb5kgKEA73i0QHi7BZ09bmruZ7WNmj5nZo2b2OzPrZ2ZjzeweM5tqZheaWZ9OFTYIgiAoRsvC3cxGAXsB4919caAnsDVwFPALdx8H/APYuRMFDYIgCIrTrs29F9DfzHoBA4BXgTWBS9Lvk4FN2zxHEARB0CQtC3d3fxk4FngBCfV3gPuAt939o/S3l4BRtdKb2W5mNsXMpkybNq3VYgRBEAQ1aMcsMwTYBBgLjAQGAusWTe/up7n7eHcfP3z48FaLEQRBENSgHbPM2sDf3H2au38IXAZMBAYnMw3AaODlNssYBEEQNEk7rpAvACua2QDg38BawBTgJuCrwAXA9sAf2i1kEARdE0HIglq0Y3O/B02c3g88kvI6Ddgf2NfMpgLDgDM6UM4gCIKgCdpaxOTuhwKHVh1+FpjQTr5BEARBe0T4gSAIghISwj0IgqCEhHAPgiAoISHcgyAISkgI9yAIghISwj0IgqCEhHAPgiAoISHcgyAISkgI9yAIghISwj0IgqCEhHAPgiAoISHcgyAISkgI9yAIghISwj0IgqCEhHAPgiAoISHcgyAISkgI9yAIghISwj0IgqCEhHAPgiAoISHcgyAISkgI9yAIghISwj0IgqCEhHAPgiAoISHcgyAISkgI9yAIghISwj0IgqCEhHAPgiAoISHcgyAISkgI9yAIghISwj0IgqCEhHAPgiAoISHcgyAISkhbwt3MBpvZJWb2pJk9YWZfMrOhZnadmT2d3od0qrBBEARBMdrV3E8A/uTuCwNLAU8ABwA3uPsCwA3pexAEQfAZ0rJwN7PZgFWBMwDc/QN3fxvYBJic/jYZ2LTdQgZBEATN0Y7mPhaYBpxlZg+Y2elmNhAY4e6vpv+8Boxot5BBEARBc7Qj3HsBywKnuvsywPtUmWDc3QGvldjMdjOzKWY2Zdq0aW0UIwiCIKimHeH+EvCSu9+Tvl+ChP3rZjYXQHp/o1Zidz/N3ce7+/jhw4e3UYwgCIKgmpaFu7u/BrxoZgulQ2sBjwNXANunY9sDf2irhEEQBEHT9Goz/beB88ysD/AssCPqMC4ys52B54Et2zxHEARB0CRtCXd3fxAYX+OntdrJNwiCIGiPWKEaBEFQQkK4B0EQlJAQ7kEQBCUkhHsQBEEJCeEeBEFQQkK4B0EQlJAQ7kEQBCUkhHsQBEEJCeEeBEFQQkK4B0EQlJAQ7kEQBCUkhHsQBEEJCeEeBEFQQkK4B0EQlJAQ7kEQBCUkhHsQBEEJCeEeBEFQQkK4B0EQlJAQ7kEQBCUkhHsQBEEJCeEeBEFQQkK4B0EQlJAQ7kEQBCUkhHsQBEEJCeEeBEFQQkK4B0EQlJAQ7kEQBCUkhHsQBEEJCeEeBEFQQkK4B0EQlJAQ7kEQBCUkhHsQBEEJCeEeBEFQQtoW7mbW08weMLMr0/exZnaPmU01swvNrE/7xQyCIAiaoROa+97AE7nvRwG/cPdxwD+AnTtwjiAIgqAJ2hLuZjYa2AA4PX03YE3gkvSXycCm7ZwjCIIgaJ52Nffjgf2A6en7MOBtd/8ofX8JGNXmOYIgCIImaVm4m9mGwBvufl+L6XczsylmNmXatGmtFiMIgiCoQTua+0RgYzN7DrgAmWNOAAabWa/0n9HAy7USu/tp7j7e3ccPHz68jWIEQRAE1bQs3N39B+4+2t3HAFsDN7r7NsBNwFfT37YH/tB2KYMgCIKm6A4/9/2Bfc1sKrLBn9EN5wiCIAjq0KvxXxrj7jcDN6fPzwITOpFvEARB0BqxQjUIgqCEhHAPgiAoISHcgyAISkgI9yAIghISwj0IgqCEhHAPgiAoISHcgyAISkgI9yAIghISwj0IgqCEhHAPgiAoISHcgyAISkgI9yAIghISwj0IgqCEhHAPgiAoISHcgyAISkgI9yAIghISwj0IgqCEhHAPgiAoISHcgyAISkgI9yAIghISwj0IgqCEhHAPgiAoISHcgyAISkgI9yAIghISwj0IgqCEhHAPgiAoISHcgyAISkgI9yAIghISwj0IgqCEhHAPgiAoISHcgyAISkgI9yAIghISwj0IgqCEtCzczWxuM7vJzB43s8fMbO90fKiZXWdmT6f3IZ0rbhAEQVCEdjT3j4DvuvuiwIrAHma2KHAAcIO7LwDckL4HQRAEnyEtC3d3f9Xd70+f3wWeAEYBmwCT098mA5u2W8ggCIKgOTpiczezMcAywD3ACHd/Nf30GjCiizS7mdkUM5sybdq0ThQjCIIgSLQt3M1sEHAp8B13/2f+N3d3wGulc/fT3H28u48fPnx4u8UIgiAIcrQl3M2sNxLs57n7Zenw62Y2V/p9LuCN9ooYBEEQNEs73jIGnAE84e7H5X66Atg+fd4e+EPrxQuCIAhaoVcbaScC2wGPmNmD6diBwM+Ai8xsZ+B5YMv2ihgEQRA0S8vC3d1vB6yLn9dqNd8gCIKgfWKFahAEQQkJ4R4EQVBCQrgHQRCUkBDuQRAEJSSEexAEQQkJ4R4EQVBCQrgHQRCUkBDuQRAEJSSEexAEQQkJ4R4EQVBCQrgHQRCUkBDuQRAEJSSEexAEQQkJ4R4EQVBCQrgHQRCUkBDuQRAEJSSEexAEQQkJ4R4EQVBCQrgHQRCUkBDuQRAEJSSEexAEQQkJ4R4EQVBCQrgHQRCUkBDuQRAEJSSEexAEQQkJ4R4EQVBCQrgHQRCUkBDuQRAEJSSEexAEQQkJ4R4EQVBCQrgHQRCUkBDuQRAEJSSEexAEQQnpFuFuZuua2VNmNtXMDuiOcwRBEARd03HhbmY9gVOA9YBFgUlmtminzxMEQRB0TXdo7hOAqe7+rLt/AFwAbNIN5wmCIAi6wNy9sxmafRVY1913Sd+3A1Zw9z2r/rcbsFv6uhDwVEcLUmF24M3PYV6dzm9myKvT+c0MeXU6v5khr07n1+my5ZnX3YfX+qFXN52wIe5+GnBad5/HzKa4+/jPW16dzm9myKvT+c0MeXU6v5khr07n1+myFaU7zDIvA3Pnvo9Ox4IgCILPiO4Q7n8BFjCzsWbWB9gauKIbzhMEQRB0QcfNMu7+kZntCVwL9ATOdPfHOn2eJuik6afTZqTPa9k+r3l1Or+ZIa9O5zcz5NXp/Lrd/FyLjk+oBkEQBDOeWKEaBEFQQkK4B0EQlJAQ7jUwM5vRZegOynpdQRB8mhDuNfAOTkSYWY/0Pr+ZzdWpfFuhE9f1WXYQ2bnMbI7P6pz1MLNlkwdYJ/Ia0Z11mau72c1soSbT5tvsvN1Rvgbnz8o+b/57m3kOaCPt4ma2lpnVXCzUSXJ1v3J6b/naQ7jnMLOeZnaumQ3sVJ7uPj19/DkwpGA5zMwWqPVQZje/GcxszXRdk81s9iwfMyvsLZXKNGu+g0h5dJuAyp3rODObu+6fa5DiHGFm65lZS4tIcoJmMeDgFFKjJXJ5rQgc3kklotbp0vvepPAfTbSdrFw/A1pSSPLtwsyGNZPW3T2V9QwzG9xuPaW89jGzvi1mcQrQG3g/5dedbX66mQ0GzjOz3qkuWjpfCHc+0ejXAHq4+/9uYjs3MvcwDwFeAt7OH6/Dj4EfAheZ2QZpzcBY+ERn0Qy/BK5Erq97mdnpqLPZvOB1rJrKdJ6ZbZaO9Xb36d0loHJ1txAwu7u/2Gwe7v5x+rgzMDjl17vJbLK2MRZ4OOXRq8V2keU1P/BYyqtv1gl1klw76QE8mB1LCkyX5zMzSwJlIPAi8I/seJNFyO7f/sAJZvagmR1vZkvWTVR5FicCb7v729XlK1yAyn8nAku5+3+brWszWwd4193/5O7/gorSYWbrm9l8zeTX4FzZta8K3OnuH2bnS6KoOXnt7jP9i4pL6PeB+4E1gZ4dzH9v1OufBgxt8N8+wOMooubywO0o+NrrSCAs0+S5NwT+mD6PAd4FvgocADwBfL1AHtcAh6DO4LfAwcALwPXA4t18T74O3AF8GxgF9Goyn9HAvcB6Vcebur/AA8AzwHYduLbXUUexdHfUXe48iwLTgdeA7ZtMuwPwX+BiYEyL5x+BlJolgJWAk4BHgb81yhP4ZnoODkvp+7Rw/h7p/QhgMjB3dfsqkMcZwG7pc++qtrkecGg33LdvoU715tT+52gln9Dc+cQw8E3gSWBX4Fgz29E6E674FLRSdzAwxcx+Z2Zbd6FFbAXc4u6PA/8B5kECeARwDrB5kz34tsBD6fN2wG/c/RJ3/xmwL2qgXWKaJxjg7oe7+6XABujhnIg0wkndpHlmI4KPUIe7GnrgtzCzFZsYYs8CvAf8zswuN7MtzKynV7T6uuTqejPgaOA7ZvawmR1tZksXviAqZiJgU+BO4DYze9TMvmdmszSTV5FzpTbUDykt+5jZNDO71syWbZDW3P1sYG30TNxoZleZ2R5m1q/AubM6Wxj4rbs/4u53uvu3gWWAb7j7c/XOj9rYGaiD2B6NOLc0s/6Nzp/haaQCDEPRai8zs73MbK5c+2rEg8CSKb8P07VlbW9dKiasTvJbYGXgXGAV4HQzOzuZa4rT6V7ni/5CD8OawDeAE4BTWswn6917A7MCX0rf50RC9VFgdI10twCvAksBPwX2yP22IXBzM2UAjgJuBc5EkTc3I2mtSJM6IH2uqcki89A0YBAS6JflfpsbaVf9PoP7Mg/wXeDs1Pib0uTQqGVPZJ56Fdi4iXvYF0UuXTR9XwF1tOe1eC0DsjoDvoJCdlzUDXU2BlgLWCh9H5na9FfT9x512uzQlLYf0B9pkPdmeRU8/+SU5mspv95F6jt9HoZWuI9GitERwLFt1se6wB9QrKtC9Y0iOt6AOsjBueN9kSI4pkP3KhtlDEcCfTVkChyBzDS7N5vnTL9CNWdj3BSYBPwb3ci30GTSLO7+RAv59nT3j83sYDSR+iXgXHc/pUG62ZAQ+jqwAHA18EN3f8jMfg485u5nNnltg5GGviYwHzLH3IDs6Gu5++vZf2vkMR7YHVg8vW4DNnf3fyd75Hbuvm2R8hTFzHq4tK49U3m3AdZx9wdNk8DzuftfC6QfgQTUaLTHwGVJ418ifX+7qzxyefUGLgKeBv4PhbN+rdb5CuQ1CM119EAP7dae7LhF8yhwjqzdbYRGbQOBf7j7dmY2xN3/USDt/sgEtjRwrbsf2eRoJ2t3qyFzzP9RMTPcDjzQRVvL0h2J7vtXgSXc/cmkMQ9190Khc3N5fQ0pIYugEcN/0jO2pLvf1iCPbYBLkKJ1JOqU30TPz0LA39x93yLlKYqZXQK8A2wJTHT3h81sFnd/t+nMOtHrfFFfVDSVhYB70FDo7+gmzoEmWAvZ5uqc4wHUuO4Blk/HDgUWrvHfuaq+jwN+hTTNl4GPgUFNnHt/YCdgbO7YWGAf4CbU2UCVBpf7b6/c5wHI5n4eshdflMq0QTfdm9nSeUYhs9J8yMSyGzBrg7TZyOQU4Ccpn0PSscWAgQXOn2lSO6V81gJuTccWAQ4s2jZy5dkHOCZdw5/SseWAr3VDm74BdWLHA/unY3tQYM4AmcFGI2G8Vjr2I2C5oudPnwcDo9LnlVPbOadBuRcE7kId4ONoxDgSzfnM0mQdLICUkR3QSHlgymtCgTz6pXKclrU3ZNr5fmpTS9KhEWuuvCsB16TPD6b3uYDLyY0air5mdpt7Npu+CbJv/Re40aVNLQkc4amGW8pcWu8UNKH1X3f/S7JZbgu8UiPJxWb2lpkdZWbzuPtUd/+Gu8+FGug+7v5ewXP3RPbAdZG3wrFmtiHwb3f/hbuvgSZu6nFg8nLYAZju7pe6+zYpz1uBKe5+VZHyFKXKxn0NerjfdPdn0QO3q7v/s14eXtEwV3b3A5H99vp07MfIllwXr2jRiyKT1hLA79OxdZBG6VZg/iNXnuWAE5HWflk6tikSfB0hlak/anPPA8sCv0k/b4GUly69TkzeSY+hjru3u9+QfpqElIyG50/5nAycDFxgZrcjrXsbUpurUW9ZeTZCisM6aJT6HjJVrOPFtdcsr52As4C/Ao+7vODmQw4Bja7jP2jE8R5wlpkt5+73uvsx7n6guz+c/tMJsrpYCM1v7AXcnY4tjDq1hqPMT9GJnueL/kLD/p2APwNfTseOQr7I7eTbHzXwZ4FfpmO7AJfUSbM26qn/gR6y3WhgqyxQjoWR1ng50kIPBVYpkG42ZJK5Ll3D76nyOunGe7Ig8uj5Pck+DvwA+HWDdJkWNBoJ0p2Au3O/P0wDzb8qv2VRx/AWcqcDzYusnT7XHPXUKhcyM1yAXAznTMfvQjuVdbLueiAF4kFkzx+RruOxAml7pbb/HHBBOrY1lZFGl9dLZbSzdqqz+dIzsAFwPjVGq13c9/2Q+Sar75NpwSsFjTT3BK4CVk/HTiCN4hrVQ3ofjDT1m4FNqttZh+/bEOQd9BSwMRohXkRu3q2p/DpdwC/KK3u4ct9/iTSTndBE5i1oC6tm8x0KzJ8/D7KznofstmcgjTKfpmZDQZ3O28CHwMVNlmM4shUugOz36wKHA28g97gL6p27Rn6jgR1Rh/OXJAD6dvqe5OscOAhN5t4FHIvCSI9vIr+NkFfKGciGeTzwuwLplkZD+KyjWBdNDv4RmSx+2kQZRlV93zflc3pqY7/qYP2tW/V9J2RW+BPq2DdNx3tW/W9WYLHc91mQAjAZmJrqb41aaWu1YzQ6OjR9zrsjHtdFuiWAcbnv+yAXyrvSuS8FRhasg35UzGCzpWt4AZmV9kUa8ZgW6nYzNP/1jU62ezTZvCKVzmQxNNq4GCk2h9Ki+WemnVA1s++gh2wsEuqPo6HgpkiA3eruD3WdQ5f57oj8mF9FXhXXpp8GIre+FzxNolWl2xQJ0KVQY9wQ+XfPiuy9Z7v7YQXLMAGZNEC29XtQo7kxHXsd+Iu7v9XVRJmZjUJa12poiL8y6hT6oIfkfndfvkh5imJaIPUYsu+PTdfQG92XeZC9tssJNdMq0t2BvT2TNmZrIo+UHshP/UJ3f6lBOU4F9kIP8lSkAQ9Fk+29PE3mdjUJncunJxKqG6OFVFejul8pXdcHwH3u/u965SmCmS2IOvGfI4F2AurYhgP/RGa1muYs077HPZFdeiO0uc776D68C7xVq83WKcv8qQy/BU5zdzezy5Cn1bnVk8dmtjEyX05A9/l8d38zTdg78hArtDLYzA5AHWc/ZILqBayPRhFzAye4e939ms1s3fT/KUg5mo6eoW+jNStHuPshxWqjYXmXRs/799G6lqPc/TrTwsd/1no2izLD9lCdkSSf4vvd/Rkz2wJYHdnALwe+763MTFeYjuzRa6Fh+KZoUvXW9P4pO51pOfplyGTwHPAIGgqPQFryQDQf0EwZbkYaf380w7+Hp5W3eboQ7H2QkH0TjTbeT+Ubla7hnCbL05Bkg50fuSp+A3nmrITs5bcB17n7Ow0E6pvIPj7RzG5F8ygneNXm7A3KsTRyl5uOHuyNkXC8BWmST2b/rSfYEwug0UcvtH5hf9RRTKYyt9MpVkGure8jb45jkSnoCuByd7+/TtrByCtkCeTuuha6zluA+1AnVBczm4gUmlfTc/UTZF//oZk9kX67CD65ytoUDmNhd7/CzGZF7ptHm9kbaFL4KXf/oFFHmvIagMxnf0eKwdvpfQrqWD5sdB2JpZAzxeaovS+NOvtrUZ0U9rVvUN4lkMnxcDP7FVKi9jezY5BSdg3w5yLXXjP/mVFzN7PD0AN3ArpxLyMteyWkPb+I3Kaa6jXNbG3kN762mX3V3S8xs6WQkB+PhrtbufvLVemGoEndRZEg6Yke0EeBF5vtbNJk2SwpvzHIBXI00hDuRSaiD7pqMMmF8EcpzV1I430KdTrdEnLAzL4OLOjuB6VRzMtoAnIMmlT9N3CY15lQNrNr3X2dpDGPRA/kJNTJ3YJs+K830LavRNovaBLudTPbBNmNl0YLzL5f8JruQCOJWd39znSfd0IjiXFoDcXhRfJqcJ4BqM2OQ/NE307HJ6IFQFsDe7r7OTXSLo/mg5Y3s13d/TdmNgYJtlVIfubuPrVBGXZDdvUt0Cgnm6fpi0wqj6T/fUJQmdlBqBM6HbXTW9EocyHUOfYFvlVEMJvZ94C/po5iYdRRrYc6r6nA9e5+SYM8RiBX27uSwjGru7+dXGiHunvDSeWimNnPkOnoamARdz86HV8aKQPLu3vDyf8u859JhfvxSINaCS3N/2PyZ54NTWIMcfem9301s/9DLnJ9gPfd/ctVv6/k7ndWHeuBfOCnoEa+HOpoxiIzzn+QOaKQr72Z9XJtdTgE2chPREPzedCwbyXUAb1QJ4/BqUGPRSaR8WiY+ywyX93n7k8XKU9RTD7tKyPN85ZMECXNbgK6J+fVSb8c0tT3Bo5296Vzv01Ai7EOq6fBpntxFBo1TAB2dvfLc7/PjuZqHu3KnJX7b180wnkFCdi18+dOJqSB7n5vV3kUJZXrB2jkMx7ds6fzpgwz6+uKrVItXFdEk3izIvv4ClV5L+nuDxcoQ2/XCs5dkFAegDxNHkGjv/u7GCV+A3mmzY86uyvS8UEpn77ufnd1ui7KcAWaE1kaLXi6PR1fEK3O/rBRZ2pmZyJF4CLXWo6BwAiXtxaN7nszmNkayAy2AfJoOhN51WWxrXq5+0ct5z+TCvelgOOQZnIYGv5MzWySrQ6DUtpFkHZ8F2rcT6IO5K5aeaeh2UHIpPA4Gq4/YVp4NCGV8Tivs/ik6vwroM5iLWRXPzz32zxISHY5l2Ba4LGLu//czFYCHnL395M2sRYarv4se3A6hSly4JHIm+hlpMmdXlRTMrmY7pDS/yvlNQ14tKi9NpfX4ci+egPqYG8FrnL355vMZxbg16jOLkIeUHejoFB13TmbJd23K5CN+iE0x/AIcK9r8VeXi6TS/MqDyATxLzTCuxqZwj4u0JFli59Go3s3BHWQiyHB/Q+XS2qttLOgDnV7NDr8PZrsb1p5MIUK+QEaBV+EnuvritZ1akP3Is+at1Kn8CNkf/83csOtO4JpoqzZQrtdkb39bmRSeiy9XvAGc0MNzzGzCXcz6+dapbYmGnp+gNzEXkTuVzd6ndWPdfJdGtn4XkHC9S9omDkRuSL2ASZVN7T0UC6ONPXFkJ39XXSzb/cmoyGaYmBvgWbZ70K2u5vc/W4z+y7S6LoclSSNaQQyZRyNfKWfSeV5DJmzujTptIKZ9c9pSQchwXIQ8iKYiiblft0gjx7IHHAysl1+mMr6Aronf27UQZpWdV6JTBFDSWEKkDa8KOqkjyl4TePdfUrSzmZFwmFltJx9ELIBX14vj4LnGYK8r/5oihnzHGpLKyKT1ljk3XNfjbSLo9Hi4+gZeBC115WR/X04Msm8UbAsF6I5jjtNIZrfRPdgbnd/vLqDMbOhSYjOier5YTRZvyyq+zPd/ayC5+7jss1vijxQrkF+6gNR+73c3W9pkMeWyGy6eVKEDkaLGfdCE+Kve4MV5kUxrd69B7WH0UgJ/Apqa7OjNSRHt3US75BLzxflhdy0+qNh4MB0bAiVBrFvi/l+Hdk8twa+B8yT+21+qtzUaqTvgYTABDQRdRya4C3s+pfLawxyPVsTTaz9EQnMF9EQs17a1amsKlwSmXZ+joTm8RTwj2+hvNemBr5M1fEeyC3u+Abpx6NRRW8qLntZJ/djNOQd0iCPQWgyHTQXswmV+C+9kdDLYrTU9W1HAuE7qfz7ktwMUQe/RLq/DX2+C9bdcmhksCBazbweKfIoEs5r03XcoM2QQrEZGunk3SHnAtYscP5MQVwGuCd9XhkpN/8EVquT9o+p3lcnFy011fe3gO80UQ/Hp3SLUHErzOLjHEeB2CypLq9DThC/Qe6IC6bftgV+36F7Zqjj6In88Lflk9c3HJAAACAASURBVO7TywArtnuemUpzN8UlWQX1mDehYej1yO3xjfSfPt7ChgxmNsjd3zOzrUkCEvmUX4uGhp/SGnNDs1nQBOCiwB3u/kbSyJZF9udCdre8ySezm6fPY9DDb+5+bVdDdNNOM8ciO/9zyPaYzQUshTShy1zRBjtGmgCdjjS3Mem8p7j7NfXS5dKviTSf8cgn/QFke30UmVXm9WQzrZOHITtxDxSgbCwKXvUwcLU3YYZKo5+BaDLwh+nw+2jIf7u3OdyuOldvZIpZDHVIw9B1TE3nu62r9pMbMa2L6m0MMsvchGLKdDkvUyOvnVHHdRqa97g05bW9u+/aRZpeqG3dhSY970fB2P5Q9Lwpnyyw29No5PUP5AZ6pVfcVgvZr81sJ1QXcyAPsyzu/jnoWTyjmbI1OFcvNEc3Jh36G/JOetDda61gby7/mUm45zGzBdDDsAbq8R9HC4XuaCGvLEhRNpk5O9IcJ6TXnGgByX+r0mXC/Wxkq1wj/fQUWlV3pTe5xDk19F+hydM+aEHEae7+94Lp50GawzJIm/4ICbibOy3U0/k+Yc9NQ/Q9kLfACBT/Zo+CeS2C6nBe5C30d2SWucjd32myXPOiDnEF1Flf7e7HNZNHyifrtBeh4mv922YFWBd5Z+0u2/qvDxolzo+E/eLAj7zGZHwubTbROhgpJMuhNrsw8BUvbq+em0q728PdLzaz44C/e43AYzW+j0SjxA1RuzvLW/AlT8/1EiiS4ljksnuBu1/WIF327E5Ek7g3puM9UBs4E8XWadt9NXeuMe7+nMnbaUVU7yuieZKftHuejg6vvygvNHM+MPd9PuAXFNi4oov8shVxk1EMDNCD1h9p5IvVSTsMaceD0UTYmsin/AmaGJpRWQm4AxJEoCH61UiDuhvqr0ZFk8ur5fJaKNXVT1KZtuiGe5HfKGVs1W/LADsWrPtFqAyhhyGPib2Rt1Dd8MC5MsyFNL8+6XsvNLQfBwzP13OBvOYFfl712+xoyD9nvTxaaHffIq2azbW7vij+TaO0v0F2ZlK6LGjeQvnraXCtw3P1M0d6nxUpTHPVywfN64ypOrY0LYS5QGa4num+ZdE/vw1s1EQ7/A2aGyPl0R91kg3zaKG8l2dtPrWx2ZEcmK8j+Xe6wJ/XV05grY6GVyBN5VAUkKvd/Acjc8Cg9HDckQRF3Z2TkA/84cjtK4s6uBpy52vm/HkhuXvVbz1J9lO6tr8ORnb6C1Kj+wGftBWvhLa76+Q9yco8DngifR6BTEMHN3lfzyVFV0QT2lshE8uwAnlkgu4HwC/S50loIu4nNLHcPJfXT4Ejc/f4/ur70sF6/Asy4c2CRmr/Rj79jTrzPmgSdVgSLLem1+pNXuuvqHQQo9GIeM6s7VeXI3fPVkNmSJDZ7xxSDKYmrj3La1UqNv8haCFcU3Zr5Ap9H7BDrXN06F5l5d2aFGMKOXbcmc69YKfONTNGhdwCbbzbE60YnBeY18xWbzPfdZGNM5ss+T3SmvdpkO5OpPHPBjyVXALXQQ9bYdzdk+fNysB2pl1rFku294/d/cY0FK/p0uayzx+dynsm0lh/ZmbnI/fCZ7xgLO0myKL3bQv8IZmzvo3MIUNNS8nr4pUNhZd39/PNbC1U/z9Ak4RvFcgjq5NVgF+b2SQ0PN4HmTg2LHpBubzWAI4wReJcG9miN7IGuyA1i2mnrPdcPvSHI7vzWDQCHNEg+RpIu/5XSnsZmjjfywpGu0wmoVXc/cJkFvslci7Y0N0fSP+rtv1m37cALk/pdkKuq2+aFiM1yzdQ9NNhqGP7Fqr/VZrIYxCaazrOzG4ws2+k56ftOPsZubyWBh42LZBbM5X5VDTy7ggzjXDPVep7aOLtDjQJtzPSXMa1eYrbkXnnCuAVdz8WTaJ9anI2Cd2vp8mwvu7+jLtPQQ/Z7ajD+UUzJ08Tgu8jz5aLkGvZN4GdTBtc13rIPoHLvjrA3a9wrcLcC3VQq6EG2FFy9+RhVE8Xo82IsyX/Rbfvmw941sy2R/7SxyNNdu1G11zF79CwfFc0sXcFWvz1NPyvjhuSJspuQp4X30XzBr9CI8VC6xWaYBrwhGm5fn90/2dF3iev1U0pZWQwiob6mrsfj1xIP0qdZhH5sBLwmpmtj9rL9Wg0vIt1sf1i7p78GY1yL0drMr6LTGMNO+RcXlkbegYttDsBeMPdl0TzLSObyOtld98cjaLPQZ3fk2myuNOcjRSHk1BbuxXFwPlLx87QqSHAF+WFGv43gAPT91nQBGbhTTByeWVmhf6oYS2ANBbQ0PBuaoRzRTa8udFQ8vfIXW89pMk2XY5cvj2Rljg70ry3QFH1tsmXt076BdAk5B3IlS/vntbUxtRF6y73/XsoCma/dB0PkYsUWCC/XdGDsV36fiAFhvhUhskj0/vaaJce0ND5lhbaw6B0DTtS2exiF7SGotPtef7cvctcNy/Kte+uzHB90WhxOJUw1wORWaZQOOPc9WZxV36Yvu+EAt196vw17vsWpCipqc0+QYHNVGqUZWwqw0+QuWkEWsRVN6/cNfRB5rwtyW1IjeadhnfoXmVtbRSSD7OSNiBJ5X+go22j043t8/jKVerOyCaYF8qr0OIO5lRsjnsDe6XP/UgCmga73qQbuiEyD52WXofRRKjh3LUtgWJ7XIBMKLXK2TC8byr/ZiiQ1DNIc1+1G+5JVqaDgZWqflsxE0510mf3cBg1bMSp/IXjpKd6G5c+z53ex1ERzl2Guq2R13FUJhhnS+9r06Fdq/iknfnXueOroAnRJXLnrRamWb3vTkUY96Uy8bl5C+VZPAksQ9aAS6h0GNX7tGZl/w2wbHYMKSQrAdu2UA87kVNE0rGtgJObaIdHohHfqyjc8B+RM8FsHWzzWZu9hsqeyuPQJPsC1HG8aOl8nczs8/xCWsGzVDwJ9kOTj6NoUytFKzfnS+c4HU1o7VnvBqfP/YH+6fNoNPF2FA0W3FTllzXO45B2uDVyfcwaeOHJ4up6SOnvQC5x3XVfHqKifZ6FNhP51Mbhda77KCqxwxdDncV6FBgB5YTDhlS2N1sdaXwvkIR8wevI8tqGtIk4mv/4c3qYOzbyyZ3rQrSClHTd9yL/8oYdEZr8XwyZZU4h2d2bbHPrpHZ3MUkoIzPIUvXaPpX1A/3QyOEaZOsfW+T8NfLKVnr2REL64PRb/ybyuxd52ZxPJfb/dNKotwP3LO88cHf6/CU053Yaycuuk6/S29xzdsOvIRvox2jV4AbIvreVtxOcR9uSveZaJLMf8lcfA6xrCmFaTY+Ubj/UoG8xs8loxeIl7r6/F4wjA5+YwJsfaUybo4cN4Mu589W815kd2RSTZh8zWzxNzILmD55GWkzHyJ1zQxTT5xkz+xF6mP4FHNqVvTYjd92rASea2Tj0YM+BtOQiE4KZvXZ54EpTMK9JaFL3x2hisCie3tcAzk/tYnvkxXMv6nQ7glfs4cOA19PE8xDUSX2INPguMcWAeQctdNofmeJmB5Y3szkKnD+r+yOQWXEhdN9AvtrTGmSxKaqTOdAz8zAKGfGjRufOX0Z63waZzt5EprhxwAQz29oLxsk3hQ55DZloF3H3i9z9O8gu/qcmytQlnqQ56vCfMbPtUPs4GXVu3+3EefKUXrjnHuAXUayLi1EYz9XQzPg8bZ7iLeAFM/s70oIOQ1r8YK+xAMTlYWDITnka8hR5FMVxfskUwbAVfokEyXhXsP/50YKU32anrpUo1+gGIXPIicDPTSFcf4VcCYvGwS5E7pxPA25mF6Tz7Iwa+lAvEHkveYq8jSaOT0amlf3RStrZ6iSt5mZksrse+IO734xMHq+k8xTpKLJruhNtjXgjimdyDnLz+1Qs/VZJXk/TkWnjEDR5fjAaMS5MZf/Nrvgn0txfQQrO4chDaZgXjyMzDk1c3pbOm8XJOZIu6j5XRzcjLftUtCHF/mgTk8LB1PyTDhILJq+ufqgT/QMy8RS5DnP3B1Eb6o081r5jZj9AI8hCi/+a4HzUqW6DVg+fj5SL2zp8npnKLNMXubZ9m4o99G46EMMh5TUPlQmtP6AY1F0NzWZDwr1P/je0Eq6l/VJRw9wF+VM/kxpRNqnWzD6fA5D2fxJyy5q/lfI0Ue610YM1GCkbfyZtB1cw/crIQ2S/9H1d4IYWytGHtHgE2T+ntnEvlgAmps+LoA0nuqv++lOJkfRNtItRoXuONP/MLHguCgUNxcw6o5Av/6XI2wPkoXRnwXIvjzyweqXn4TZai6PUCzlInIYUKtDEejPbMfbIfV4HKUpnkdsztcP3rFfu80g0EVzYJFX0VerwA9kS6/R5HPCmV+KtLInsafu3kG8WNmAkaqQ9kTlmWnotjELlftBFup3RkOxJpFm/gEw7Te9ulLTKhdFw9JWUZ7ZF1zvV9VCVNgvVugoKsDQBuST+2gvGdWmlvF6Jp5Mtnnne3aeZWX8UvKvQBhaWYqPkvvdDHfjzLo2oXtps+X0WPfFdNJH2GjLdjXNF0uwyVG6NPOdHD+tLyNTxERrFjXH3K4vkUbDM/ZAJZlGkgT+BRqXDkSvpa9XlztX7nMhs0y+V89X0Gg085wrvXGTXo/XRaOR7SJmYDd3Ly939DPt0eIH8+RdG81P3ufvzafn9Vl48AuT/QicgU97H2bWawg/s513Es8nlkbX9ZdDc0pfQ/rq/MrOx7v63ImUpWN7sXF9Co6zZ07myEAcLu/uTdTNp5bxlFu4ZZnYGGvJtgiZVz0V7aba0d2WuoZ6DzAJfQSv9XkEmluu8i8010iKLu9Ek1kJIU34dmYjO84IxUHJl2BHNIdyEtJgeqQz3eYohXyeP7CH5c0r/Z+TBsx0Kt9p2/JM65zwXdYQTUMf4bCrDDV5nDiT3oCyP3Og2QyOlK9HE2gAUP7xLgZwrwyi0K9UzaA4m25rtPjQp2jCOSC6vBdAisNlRZ3EdsivfCzxc75qKkrv2A5E5ZeH0+mt6XeBdhLXNpT0jXeNmqM5fRgrBtV5/K758m1sFbXyyppmtjO7hK2hB1GNeP/b7zaietyOZNJFd+0Jv0vxn2slokfT1dvQMPgu87A1iMuWu5UY0AtmfFD/IzDZAOzp1bEOaZIp9Apn/rkCdkqF5sna39qxNdww7Pg8vKh4Fq6DGtCAaru2KBOk0CixNr5P/YKSdg4T1BkgLfxBNylT/P/Mw2Bg4KHd8caRtnthiOU5AQ8leyKzzNbQAauf0eyPf9vmAR6qOfRkFLmu5fro4V6ZMLIS8cIYju/vmaFh+Iw3iauTu67VoWP9bJEBfTPe1bmjlqnuxP5rQWwwJmLVSeRq60NXI66fI1r4qenj3QpOMLd3XBvV3Ixr1nIBst+siIb1LvXuOTE8Pp883pzZ7HCmee4HzZ3V/JHBSrd8apFsDTcCORCOOJVAneAcFfclzea2V2ujyqGM5ObWBkyjoJ5+e4Zty9TE6fb6T5MrZgXuWtY+t0MrvudDeAtmz+3jR8jb7KvMG2dls+pZo1ns8CoD/G9OmEP/29iZLVkEeFosA/3L3q8zsJhQv4lNau1e0mW2BNc3sFXc/090fRZp205hWQj6KYsd/hDTXe0x7d75dMJvXU5pt3f3c3LFZ26yfT+GpRSOhfCHqcB9z90tNq3XHe4PQvC5tawhapHITit8ywbT35cUUmLjM3YtxaAJ5Z7SV4Q2mCJ3/gop21yC77PfxyA32MBSf5qY0MuhYJE1392QKnIa8YsYjE8R/zewuJKDqsSJwnSniZS93vwq4yrQbWMOt9FLdG5q/2jmZtCYjE0OXbSVXhxNQZ7wyCmv7iJn9FgVSa+Rh87/s0vvGqL4XRiuA9zOzfyHhX3Tyug9wk2nbzffd/SVTCIxZ3P26gnnUL2ylrQ1Bo8QvI9MfKNTx35oob1OU1lsmV6kXoEY/F7JLgjSIlirUzAYmO/c1SEN+H5hu2prtaGTHrMcPkbY0ycweMrNTrcm4NlZxE5yEGvnJZnaemW1sCif6vCfzTk6g1iQ1rD8Ce5vZ48nr4ECkfXaUXLlvTufsj+y9IJtnl8PyJFQysh2XRgL/Ne312gvNM9T1OjCzfslmDYo/8wTSIvc0sx2QhnV9+r2hzTJXv3siDfI5FNtnFbSc/KZGeRTBUlhfV5zv7VFd3QlcYmbHog5+alWZsrSzJrPMrUjr/hfwtpn9ysxOAKa5QtB2KQ+y+nfxPVT3JyFX1NtMHk+10vXK3fdz0AjtHeD91CFvQxPPYu7a/oKUmZFovgQ0mnmkibzeQFspLgq8Y2aHkDqronnUw8yGmOIe4Qo/cRtqa25m30aun03ttNYU3TEcmNEvZE88FFggd2woEiiT0TCwlSXOyyKNc0sUPiALDbsKWub/m/w5c+my4XQP5NUyFDXKJVEExEtbvM67UQCiYWhbunvQRN5mDdLly9MLDU/7o2HyPkgb6nS4geXSPVmHirdST+RC9xayPdZdNESNsKvItHIhGt6fWqAcP051vioV74peyItqMgWjUaZ0J6LVybPnjs2Vjl+ENhzpRN31Q947Z5B2mkrHhyH/6MNI5ig+vdx/4dTud0HmsMw7Zgm0UOdkKtE/i5hWfoxCU+SvOR92o3pF6npo5Lwjn9xt6AwkoE8keZkVqIfl02tA7li2Z/Ff0vuAInmltJmH1mDkabQnUjI6YiZBK2dfQ55rG+eOfwWFSWgpxHjRVyknVM1sPaQ1zYMCNd2MhIihya6n3f29FvIdjLSmVdGChweQ/fN+pDXW9XYxs+8j+/KDaJemS939IWtil/PcBN686AHZxd2fy/0+AXmLvN6V10Nucu3HSOi+ksrzAHpIXipanqJYZaf3nsgv+gUUovW+ZCab7nUmuE2biNyDBPH1aK/Ou9Nvm6BR2ZPewJRkZuNR578ilR17bkIhG/6Z+18Rj5FJaI5jMTQJewGa2KVRW2gW02bNk5Bi8SGyN09GbbnLcqZRypbIHDAKjVRuQorBm15gM5hcmxuMOopsEvMeZM66sE7aZdEWhXMj08RbaKeta1FHUHgS1cyOTNfxWLqGO919qpkNRc/6e95gA+tc298BmYcmoDZwuit4X6F730SZF0BzGxuhzvhG5I32VCfyr3vusgn3ZIceiLwWZkV2yRWQpvwQle23mrrwNGRdFu1K/kZqtJmQeBd5K5zk7i9Xp3PZKtdGw7CdUdTH8ciksovL7t7sda6BNLaeyFvkXrSs+T8FBVMPJJD2Qm5s8yF3uDmB41wLOzpCuid9kVBfHtXjWJJnC9qE+zJ3bxgNMHVq+6JQDR8ju+sZ7v5yo+s2s/nQXMKDycyxHvKgGpvKcEfKq6HrYzIpTHe5cI5A3h9bosVgNyLvj44sTDGFMf4gyy+ZfHZF7fpfaKOOi7pIuzLqrJ8zuWpuSiXC53Ook6y7IXxOIH4PacaHm1ZfH4i0+Kmoozk2X//pP7OhbRtnQyOHhdBq6t5olHlsow455ZXvYLZCI8DZkBnmOuB+d3+1Xh5V+T2NRl3Ppvw2QHMwk9z92qL51Ml/HHKW+FtS4HqjUfYWqFMZjAK0tb2dXpd057BgRrzQDfselSh/fZHAmohiyZzZYr5fQzbDCTV+Wwmt5uxy82kUr/mHVccOAfZvsTyzIG1lEjJ3/BJNVi3dIF02e78qaWOK9N2QRrY5TQTJKljWHVPdrZg7NjvyeNiXBrslIUFwCFUxbpC997doUvObBcpxGVrwMrLq+FA0hD40q4sCeV2U0oyoOr4QskUX9rhpcJ55kUKyBDVMZaldZpuCV5tENkrlXL5GusWBY2guSN0VfHojmAOQkvEbPr2T1sHI5Xe+3LFByBy5FWlD8oLn3hmZHhfMHVsUzZtcTwHTZq7tj6FGxFBkkulIoLBUHz8gmYngE6bQYdTZOLxTr27NfEa80HBzuRrH50Tae0s3D2nHG2U3isoO66MaCdT0v1XQyGE3kl0e2eJqBhjrIo/M7pntGL810oLmQh3MNynuBnZgEooX0UT0xBbr7nZyKwZzddc7vc/SIP3XkE3e8umq/lM3SFSqp3uqjmXl+BK5YG00EO5JON2W/38uryU7XHeHknblyt3/bCXxZtSZG0Fmoq/l0mTCbU5SmN0my7IW6kyXQ54m2Wh4GDITrVv1/wdJ0Saryj8Ede51tz+syusBPjmHVj23MKaJvA5BXmYHprooZPNvIv++yHT0qXzR6KDjUVZrvUrlLWPaxf3fLjtutZvnSLSqr6kNp1O+w5HG8Ef4n8fAR2m4+jLwTTNbql4eriH1D9DN3dfM7kdmhVZ2Uz8RPWiT0QP1KnIpPNXruFVlHg+mwGCPoNHMC2gHm9vN7BjTKtGOYVoJPNDdp+Q8LjJ7/gpmdiKaMKzHzmiy1NPw/MOU9yAz29HM5vXGC9K2Qp0MubaReVR9CByW9whpkNeOpIBSqQ147prmtNZ2EuqKNZASABXvth6uBVZjUejeT5HmMZbytFI3lfHjVN7XkLfWys0UxN1vQKars5Cy8zNUpx8g7fx/QbbMbB3gbXd/NZkk8Iq5a34UdGxgkfOaAsy97u5PZx496VrMzNZL9vO6XidmNiCZSqASfXQi8j3fz8zWNK147QTrIPPtf2rk+S5wQJon6FZKJdyRmeJuqAgQq+wM3w8tcW5loqsP2pFltZRnDzPrnRpYX2TieKY6UU6YjkpC7nq0OvZsFHFw7wJC6X+4bPf90EN7MNpY4eb08+/MrFGwpMydcCvkUXOXy63ty+hB7dtMeQoykOTHnwnNrF7S8VW9jo9zstv2RnMakHZnSnMZ76EFPMsVKMdfgdFm1jd1zL1SviDb9ZDUeRR5Jl5HZjGQG2yP3EM8AZlS2iaV8RY0L4BX3BWzMq5PZZeo6nL3Ax40s83T72aauM86tNWztAXLspTJ5fIpNGfyE2RS3AOZR86qSvIu8HTqTLLOOHOJ/A8a4RSNfjqWiotj71TfPVJ7ehONThoFmlsZmNsUEXNJ5Bu/ATIdDUImn05tp/cw2i5w3kze5K59UTTaKrzbVKuUTbhfivap3CkJQbwS32VLpHU0TdLOr0QLN0a6+3SvzPJvjbw0PuF9k5sAGoq08z+iRQtboHp/ssUbvBRwVxql9HT3x9LxuZH3Qr3ryBrvSuQWrbj7u+5+pbvv1UJ5GvEAMNzMfpiNCnKa8TdRndQk1eE/0ZqCnVPaj9J7di2LIc+LRlyFhMquWT65tjEJdbhF+R2wlJmtlzTi6TmlYRM0v9A26Vp/D2xgZvub2RxZ20sT+nO7+5/Tf6dXpf07Kc66mS2RH10kgf+Ky6Oqnm97Fi56AyT8egCTUz6PU9kG8V7kXprnfrRI7QgzG2Nm/XICeA+aC6V7DbCMmc3v7v9N15qVexvUATbicdTWJqJn8BCTr7kj88yXvUPRT13ea/8FzjGzbcxsTE4R3Bvd026nNN4yVvFKWQfNfL+AtOl/Iq+ZH6JdZp5vMf9hKPrg+siz4gKkwQwEjneFia1Vnj2QH/G3TG54X0MhaV909/VaLMueaDLvEmSa+T7anGIXqwrYVCPtICR8NkALOE4Hfl/AFNEyJnewnyDPmKvQopU1kafRAe5+b4P0K6IJ62eQT/ufkM15L2Qu+2qD9PkgYSegCbVbkVBaEwm6Qvtk5jTnryCt75WUz+PI+2agax/OtsmVe2UkFEaiYGR/QyOHP7lWXNe858k0sx+a53kLTYjOi7T6X7v7tfXaS64Nn4VWV45CbXm/1AbHpJFfV+Ufgp6Z/yL7ez80MTwKeYm93FXaGnntg9ZgXAj8Go2evpKObezuLxTMpzeaTF4WmUgHIQF/VDPlqZN/Vmd9USeyImqr8yDz1VS0qrhp83DTZSmLcM9I9rl50MKKvunzh+jmNYpzXST/2ZBNbUOkUdxaq1FYxX3sCBSp76iq3xd190JL081sYSTAL0amnUFIA52EXLmeQP7GT1vBKIamVZ0bUHEBuyCZejpOEqrDkRvkRGQO+A/aMapoHQxH17s0Gnm8gzqKi72LIG018pjb3V9Mttet0UN3NYq38s9MmBbMa33kSro6agsD0WTj3d6ES16d/DPBPiva1OJdVIfLICF5OfD3JEg+UW77ZATGN5Hw2hBNHN+HJoMbbZ6d5dUbLXY6Jb12dfmWX4oiQP62VgdhCr3wLtLuv4JMZ1nYhF82M2o1s8Hu/nYyi+6OwkT/FXWol3nO1t/gOj6qqqdsm83F3L2pDekLnO9ENFp/Czk8fIxCHNzayfPULUMZhHu6cfO5+1NmdrW7r5+OL1L0wa+Td/aQ7YH8wFdGXjNvV/+nRtqhaPJzESSYH0UTn39rsgwLoJg08yON7TYk1J43swFeIHphLq+JVDYouRjZ4ZdFM/tFhrfNlHsl9DD/ClglK2d6qD5qNAzOdZBrIH/uJ9Ao7ANkkmooRHP3byS6Fy8i89zNrt17mrme2ZF/8tLAIe6+ZDPpmzxXJqC3RatnswBbdyRT1f/+UyfteSjS6NXJ1jzU3R9O/2mmI1sKCfZ5UFvZFLmUruhVi91M4Xu/gjrPCWi0dSZSPpqa70r1vT/qOO9093OTeec/ZjbEm9ixLJdnFjkVd//AzLYCPnT3y5rNq0besyE37AHI0WGxqt8XRebYTtn261IWm/tQZA9/DVg0CUMywW5mB9SzLXZFTjAsgGx7f0JuXB+Z2Ugz+2pqbF6Vbgszmy1pJ99B9spZkMa/t5lt00w5XKFHj075nI5cz04yBV3aMz0E9a4js52uhkYAWyC/8I9Q3T3ZDYJ9VuTudiTSOCdZ2mXKNWl7QDIR1SN7CI5Bro7/RNrnd5A2W4Tsvm+HhMR8SPM/2cwOMrNVC+YDcps7CJkFXjCzcabdoDCzdUyxSTpCTgBsgUwa86ZruMLM9rA091OdLrXZ6UlzXjoJ9swr5AyTZ0lDjyAzG21mO5jZZu7+EBKyd6GVoaOA73ntR3wjNAAAIABJREFUeDR7UomQOprKpi9TTQv5mmE3ZEJ7AM0dHJWu4UrkRdQQM1vZzP6RZMAwT3MtXplvOZbG8aAK4YrndAHyZBtjZneZ2bdSOfqhVbCfiWAHyhEV0t1fR+5Mo5AHxNlmZsjGaMASbVbqdsgbwIHH3f291Avv6u6X5P+YGvtwd3/HzE5B/q6/d/drTCsE16MSFa4hWQfj2kThI9dKw2xD4GVQQ2rkSpixK7KBjkTmEdBCl0XRYqKOkcwctyFN7x9IGO9mZlugDnIhd/9xgzyyjvVjd7/ZzLZGdvargK+Z2ZONtMGcuWAHNPyebtrfdBdkb1/KzAa5+9UFrulRU/z8n6BO8dfIK+I61Eba1v7gE0rFGqhT2z0dnwfZ+bdEysxOXrWSOCe0lwP+app43xS13wfQ6OXsBuefgGLOPAgMTlrymcAdSfNdA81ZfGoiF/ne7+GV2PDnoz1lD0aTzdc3MWpYB22o81LSsAehHZfmBzY0szsbmZfc/fZ0v7cFHjezZ9F8w9lmNjcKwVB3zqcZ3P0xM/shmhdZCvi2mf0c1eXNnTpP0cKU4oVsewumzwPQxOevkZfLp1aVNpn36ihA05+BL6VjJ6ChefV/DblODkAN6kQkjE5DjXtQs9eV3rdEwuNRtCJwQjo+a8F8DGkp66NGtng6fgGwUzfelzmQEjEvEgrfQotI1i6YfhmkdZ6G7MzzILNIoe3cUh6j0r2bWHX8ZuSz/jtSELE6eWQLcBaksiJ0NtRZH428eVralq/OOTdBcyxLUdlKb2JqUzugDTO6Sjs8tZMnqMT2Pwg4Jt+uukh7CjIv9EPzJJenZ+kOpOXWDIiGQmpcn2+7KY9eqEO/igbx+nNpF0M2+w3Rqt/7qn6/h9YWYi2IVnO/ikaGP+nQvcpM3Nmq8fxWerMg236hZ7Vj7eezPFm3XEBF+H2XyvLxWVE0vE4tJR6YHqjXkqA5HLlfzVMnzTZJMA1FWtTuSZAe02IZnk8P2oooRs0rNCmUk1C8CE2qrYo8dx6mwerONu7J1sijA9TZLUUTy91z+W2BvEXGp+8n1hNsVWmzh+4baOHNbqRQA+l+DKJqs5Iu8smE+wWkPV6RTXkbummzhXSOg9CE5qTUxm9DE4r7ICeBWte6LJqTyZe7PzKpLJ7/bxfnfBrFWM++357a/TKoo5w3n3fufwcngXk4VRvWJKH3eBPXvSDqnH6KOuYnkTmtf3oe7263jVJZ39DJNv+L7L6gjumXpE1UPuvXF35CNTeEvRHZkx9A9r6haLu745qZPKrON30ejYTTrGhCdRia8X+1Kk1fpMkBHO65CbdkrlkOrVx7vclrWxx1XFvkfhuHRg+bex23KpM73CJeiXi3KhpRTEda1XneoY0JcufMJvSuSWW8Az2kW6F5iwPdvcsVhbnrHoC8nnojj6OnkultDxSkrSmvFDPbCN2DeYD30IO4DYC7H1Eg/VDkabKYma2J2tt/UCTNnzbbxhqcK9/+vpbK7WiC8mxUp1/13OYmVpmA3hWNRI5J5snepGB63mDrOFNgtmvQRPhNyJvop+5eZKFY5hn1TSTYpiG/+J+mMi3kdVwna+TVEylpCyLFYA4UfG4i2nhnz6J5fVaY2b3IRDcHMiE+iuYNjnfNXXx2zIgepdMv5Gp0N9JYzkCLEpZPx+ZvI19Dtspj0cM0Z4P/D0L2zQeRV8aB5OJIIGFSOE46FU1sbxTD40jkozsYDdlvSL/XjMONfIrPRQ/pZDQ8HkcDE0SH7klv5I2zENL6vpuOX00ugFgXaTMt6EgUgOldUsAq1ME2HGnk8lgYrb49Bo1chuf+Y2j0UnSLt4lowdQ+SMBuhCZZ7+9gvWWa9lbIDHcusEyNul2/Th53oJHdpDbKsSSaDH005bUHNfYqyP1/AFrhnD+2GTIr/QMpE5+K+dRFXvOhUV/+2emBhPw26ZlcuLvbcAt11i+1taORm+by6fh9NNiroDteX3jNPcO0qGIlpOHtbvLj/p27r9hCXpnmOQktzb8M+IG7TzT5nK+GfLRrVl4qyzC04GR55OM6EMXa2LqF8qyOOq7xSOMch7Sii9z90jrpTkhlOBAJSZDtz5B74rHe4bjtuXMbElCHoBC430F1coO7L14w/ePuvkgale3nik9zNtLa72uU3t3dzG5FZoW5kMCahhYd/cqbCLeay28bJLSucPdzTJtVj3D3vYvmVeBcI1MZv44WvG2DtPZbgd28geurmS2GonuugRSB29By+4YThzntf15PC/5MCwN3RCGqt6vV5sxsXzTReVa6T/08jShNrq/reUF3QzM7E/mxn+PuryQvmwlo79Eplvzei+T1WZOcJlYHprr7LaZ1N99399U+88LM6N6ug71mDzQJk4XYPJoWw+nm8jyJir38oHTsWyR7ZtV/F0HayZlo+Jkdnxs9aN8j7XhT8NyW+9wLjQr6IFv5j5BWfFwqW83oesDtuc/3IsEAcie8nIKTW23U39D0nmnR2f6iRdIuhzqkLyHf7uz4oxTcbQd5FF1XdWwjNHrI7Pdd7j5UfT9SG1scGJVdF/IGKaSRFmnD6X1T4OdVv61AgTDCqUx90R6zI1M9/pJiu1Rl518nteM+Vb/3o7L7WL599kexX0ZTiY55CVpNuk2tNl2nDAOQaXVg7tjVqZ5vAPbqzjbb5v1bHpmj1kz3YRZkoinkPNDx8szoCmmjIrOGODeyfd6HJslWS8dXoEEo2Ub5I83nYjQszcL0XgdsUPXfbAS0MDK9vIbCHxxJ2lG9jes7Efm2X47s12siIT8HMtfs10X6iaiz2R2ZI26p+v1hFICsk/ckq4d5gaOQxnhzaui9khBoaBJKgtRQR3oH2tptOPK1/lTHWqcca6Uy7EsTIWGr8sp7K12ehMxvUpsbQYcm7avOeWQSZJslgVkovj4y1xyRnoWT0vMwruo6imyldz6wbfrcN72vAizbRbrdgd/mvs+NAoztjUyj+zRxDTugla+kdjMH0thBI4Pft/Ncd8O9yur1q2iubwpwVTo2hA6HE27m9UVexJRFFjwKmTwOQEPXU83sWHe/x93f7TJ1V5na/yIWboAa1x+RJnGMmd0CPOfaNf5/uCuaoLs/6e77uPucaCi9IPCAmb1q2k2nMC6z0EjkungSsuU9i4bHNyEBdoK7H91F+juQ8JkFdUjjTdvRYdo56DXv/ARP1p52Q7vsnAa87PI13wBYxwsMpz2B1incR8X+OwZ5YjRMnz72QfMfywC7mNnuZvZ/aZK5EF7xkz8Eda7HoTgry6PImu/k2kzLmNlQ02bSvZBJ4ik04tsd2MzMlrdKZMHqtNnxndEcx1ao7vqhRT/zZtfhddZ7pDaXdcTZIp/s/98lRbuscb3jSRuBJ8eBoUjpOAF5+yzujaM2ZryO2jnu/rFrE+vt0m8LopXNTT/X3UhWP9shJeRsUmRatLL4uzOgTGJG93xt9pqGVs3lN+vtj7TtlkwOVLS+80l+tOhBHo9s7Z/SQHJpxiDTw0JVv+9A0qCaLMM4YJ/0uSfSzEbnylXIpJD+uwBwKhpVTKeJjaBbqMNbka33fOTNA/KdrrvzDhXNcRTqIL6HJtcWhk/u8lMnj2zTkn6kjSLSte+CJsbPBIY1eT0LADdWHVsEueh1xHcZCfFxyLQ4JneOvVJ7PrJAHieQM4OkYycDOzRZlnWRy+wySHPeCCk4NZ0BUMd9XtWxQen9PGD7Js7dG0WU/CnqqPrmfrucGeRW2KDM/dEk78rIcyoz2/2JqlH+Z1quGV0xbVbqgNSgD0daaj+kPT5DC77HyORxEDIBXEpa/NFE+kWRN8X9SHP6JgU9MbrI75tohetPUkNve4iXOokV6ZB/bxfn2ATNC9yXvvdHw9UxDdJlndpNSbj/h4pP+UL5/9TJYzSytW+QzvnL9Lk/0kgXb+F6BqX2cBmKkQPq6O/qYJ0tm973R8P7n6FR26yp3FlHVc+ssgnyqtqOihnxdjRiapT2wCRYs8VS30jt+M/IDLVjrTyQfX8UWqB0c3a/0m9rI5/5QusokBluEpr8PgV1xt9HGvEv0zlmmJmjQdlXoxLYbxwaRd03I8v0hfeWScvTD0XDuX8j979n3X2fFvKajDw7bkK9bj/UuM9199ubyGc2ZKP9PhI2G7l2sSmSNvPKWB7Z2k9CD8kINFS/HUVw7BYvl1bJeRh9C3mkbI08Pa5DkfFw913qpM/H8TnV3dc2hVlYA/lc3wZ83Rts5lyV53Jo7mEFZJ56EfixF4yIWJXXUCR4xiBb+P3Im+PKZvOqc465UPvN9rOdD5kcX0LlbnjPTbHaF6Wykvcv7v6tBmmybRv/lF53Aee7+xNmNme+vqrXjJjZaWie6XkU3mINpPHfjUI73+ju5xa8/vVRp7Ir6mg2RpPCbyOvr9O8iSB53U26X8uhSfv/mtn2aMHd34E30LVfM8PK90UW7qlyByDNamVkbrgf+Ks3GTEuLUB6DMWGfjwdWxAN5/8PafPbeNdx2+dCnhQPeIo2mB6aM1CsjUIRCHOuaPuiLQNPTcfnQ8JlpGv3m88lZnaXu38pfR6DtOaH0IrCIsJpIqrvvyOPlq+nBVvnufsKDdJmdbcEEoxXpA6jP3KlWxM4zhXgqVE5svs6DAnLeVFH/QhqJx94h3auz9wOTTFILnb3u81sMNKIl0KxdS6sFqwpbdYpLoEE+iypnHejTvY1T/MC1Wlr5DEynW9ZJLSmo9HPNV5jfiZ1nqejUYebFvtti8w6r6HYS03Zx83sINRmVnEFJuuDTKJjgCs9RcSc0Zji/uyLJo/HIPPpWem3pVGkyce6zqH7+cIFDss9wFuhnn1V5FFxN3BmGzd/C/RQHGFmU5HGfru774eCkq1FbveiDK9MUK2FfOJXMrNnkMveoshGXzi0rFcmniYAK5rZh8AlrpWIR2b/q/ewftbkBOGSwBtm9hUUY+Q5NLxuhqeQpv1ttLfrqsjrooiPdP5eHAI8Y1oxeLYr6mUrkS8PQ14az6B4JKsB93qdrQGbwRSuehlTRMn1gZtSfb4NvG0KbvWJbQrzJKG6NPKqcvQsfIzcUG/P/6+rMuR+2x1Ngt+KOpaF0ajx/9s78zCpqqvr/zbKIAKKOEQFW1SiOCFqiCL4OmvEgRgVFYc4+xkNGPWNGpIYNY44D1FjIhFJokHFeR4gBFDjgEocXiM4YESiiBIDOOzvj3WufSmqq25VF13V1Wc9Tz3dXdV16txb9+6zz95rr705MD3PNXck8vDdJDZ2LNp5XE1jJXdm4x4W0ofRtT/JzN4N4yXUyD8Wen8L40i06F0XnMBTw3d1CNLz+RLZlKqh1XruZjYNGBm8nAGo+fQ85C1kzcynx3sExfiS7WV/VDA0GdEIn8mzJV0J8bAno24zW6GE3joo7tsbuNLdby9xLom3sgMyLKsj4/KQZ2hMUC2YSsyHo0Ya9yBD/R6SXGiSpZFasJOS/mFoe743Yo5MBu7IsnCbpFV/h0Jr76HF/0B0/v6EdgCZ2qmZpJSfdffeJimEdRH74RPgZ16BbjqBnbI2irXvi7jhnZBB/yeKvQ/It+sxs61czeDPQeqGV5mUI3dF8etTvEhzCDNbHZ3v3sDO7t4v5/XB6Bwsdaxm9mvkoZ5tZrchyvB1rqYxt6JF8KqM52EqMAstKPeGOV2JtHzml3NPLyuEXf4/EKf9rRCSeROFIG9Hi+xL3gJ9UguiUEC+Vh/I2E1kaVbKFMoTpuqG4tjp55ZDxuV6dKPtkOd9SVPd+xC/eGB4vgsyBGUnf1ACcHUUN90BsQd+Hl4rWgxSxe9mRbQtvxolBq9BoaRC70lUFs8ih7dPRmYLjY5K4lGB4rad0Pb5BsRoyJxQRUnsO0lx81F4bmLWMUr4rOVRKGkrlEy+ECVxL0+ux5z/7xCO6TeIRTIq5/VbCMySQtdLuPYHo0X0VbTTOoLGcv+rCrx3A5REfBjRF9dNvTaZHNmEIsf+PQLDDeUc9kYGtG+WMVr4Gt8C5YDOD9fbUGTMqz639KPVhWUA3P1DM7sTNb64ChnYjVEmv5weqYvI4aO6PIV7gXtDMi1fnHYiqp57A3ktx5jZ/6Jt7VMu7fVMbe8SBK/9TMR4eBLFeP8SPqtzqQe2rJHyuhtQOGVX4AF3PznkCYZ4gdh0iNOONvWX7QUMDefgfnd/wdXouSg83HXofO1qZuu5QllfmNnXyIufj8I9x2c8vLfR9zrBzO4Ofw9AfTCbjVSse21kpIe6+1tmNgMlEt+msXYg9xpqh2iGDShOfkQY5w2UOO6JVDALwqW7PwXVi7wX3rcD2oH1JoTV8l3HrnZ7J6PwywJvlCvYG1WyvpDlPLh2JQ+m/nZ033VD18ZP3P31LGO1BNz9RZOu/8DwWAuYa9LOX4BURovmdZY1WlVYJsQn1w5Gcx20de+PbtqvUVOMvzRj/B7oy3oj68UUjNJpaIEYiwzwIEQ3PNkzFgqljORJKJRwIjIkQ8PPPbwMlseyRspAPYgSjf9CxTddgQO9SJtDMzsNefY/MSkKbkaQa0bNzZ/3jGyL1JgXoXjnTORB7om2+SOBV9z9xgLv7Yg80rdcHaMws32QFz8EGaExnlHZs8g8k+/8TGB1dz/FpGd0LgrPXODuC4qM0Q7RETdAHvh24edN7n5OkURq8vn9EJ/8mbCwrooE0boj3fz/Zs3xmArk9gI+d/c/ZTwV+cZJrqtrUP5mQrljLStYaHEZktmDUSJ6VaTg2rIKkPlQ7a1D1gfatl2NQiCHhee6oK33OpQZqqBxgeuBwjq3oO3gNGQMivLUUSjiSFRmncypLNW6cIw/zHnusuSYa/GBDEtuM4Ujkb5PXt2b1P9NR0nAYwkKnmhhGITCNEWLVmgsfvouCgkZMkwHoPBGX7RY3EsRXRqUtH4SOQs/RDmPzVHLum+ulwqfvwfQgnYwijPvg2LNPyjyvuXQjvWY1Llrh7RhksY1WeQG7kT5K9DCfCqNvPuSjxeFWTIX2BUZayVy1Car+aBRbmBvUoVlaHEGOWaZlV+X6VyrPYESTupD4aLbKdyklwOzUSZ9u2aMmxj3Y5BHBop3/wAtJNObeN9Pw82/F2JmnIti82MpvdvSmoiFsXm4sR9H3mYSg5wM7Bp+r8hNU6HvJDEOmyNPM93gYWtSgl9NvH+L8P0NQQ0p7kPl2wcRiqwoobtRMOSvoRDHiQQt+PBad9RusdD7VwjvNxQimoTqHh5GibKC72/GeTwCccsn0dhhayqwefoazXPej0KFQ2NQvHwyYhZllnRGOYnXw7HvG+6zcai6uGCupC0+aBRGewxRdtshRtUMpNle9Tkmj1YRcw9x2c7ufmn4+0+ojPx/0U18oJk952WwFzx8Uyic8nJgLyxyyZreYXmaOJvZIJTgBHl69yOJgpuR118qfooYGKPd/aVwvHuiPpEboQbWj4b5tliD3UIwaaDsY2Z3hTm/Bkw0s3GIG3008kgL4TDgNne/38yeRbHLrRGV8ejwnZ5RZB4JDXNLFKIbjTz/TdCCfZeZjXeFh4rVPhyIEmMeQnQN7t4Qvo+TgBPMbKRnZNsUQxJ6cPc/mAq2Fnhjv9BF7v4S5KUxro545Dujzl73h3DSnkiuYF20i8yCrmiBOA4Z9xPd/TUze54Sev22Fbi4993Qbv11FJJdBe2WrjWzjdz9tWrO8RtUe3XJuFr+FJWi90PhmfGp19ZEJ7k5zJTVkEDV8ygUswliERTqM7kKMh4fIO9u9zI/21BoYpWc5/qjUMX3CcqD1JbXfjRwZ/h95TDnHRHd8K4w74K6Kyh0s0bOc53Cd7ojouYVPX/h50WkJJ5pbGA9Ae2Evp1hrD+iXWEfxPcelXpte1L9QSt4HndEjKIbUV6FcJ0nO7VclkxflFwfhcJ1w1hamjfxLguFZPZK/b4zapyesJZGEFQeC90Dbe2BQn7fCr+fjkTpHkO7njWBF6s9xyXmW+0JZDypDYhBcg9Ksk0hxLSDsR/TjLGTGFqSCL0BxVzHpm+AImNsiCiTc8KN11DC5w9JjAZKjLVLvdYjGJxl3jmpjPN2J5JVAFUpjmrmeEsZIkqI96LGFk+i8FbX8Nw1KGx2Adli9xsjnaJHkcNwCY2x53GUKMBV7FhRgdBUVNV5Fgrr/aHA+5KFbAjKZ0wM98IJKBG9UiGDnhpnDbQT6RgWlW1YsqHzBTR2EaoZh6LaD9TN7AYae0asTnBOUGjmumrPMf1oNWyZEAb4Vnjsj+han6Miov09R4a3xLF7I88s4ax/hUS7Zrn7bSWMsxxaIF72jAUMpv6opwI/8SCZYGYd3H2xmQ1E3dl3KOV4ljVMUgsvInGqT81sMkr4zjSzju6+KMMY7d39C5PcwHbh6beQUZ3pRVgiTYx5JloQv0I0vnURi+FhxJ8v2okoNdZ3ER1wMxTO6Q9s7IFB0xykmCBjkCzD9eH59ihfcFeW6zkwW3ZBieNeKLR3nru/WOR9CcOmC6oB6I3CDNOBu9392XKPrZ4RCr7ORbuns939ifD8SijxPtsrwKKqFGreuJtZF3dfYBJE6uXuV4Tnu6Ibd3svEpdtYtwkVrsN8oKeRaGY/sDvPGi6tAQCZ78TYko8kzLy45BWzeiEttZScyoEk9bLzYj29SHaWfQr/K4mx3oGVZSehwpDkk48N3tGkTAzW95DBWfgWK+MGBvPoGrBy9199yJjJAZ35fDUQndfaNKl2ROFxn5f+hEW/MxTUTgxLSsxAZX0357LLU/NsSfqXzARNYqeaaqmHYYWhpI0b8ysO/LeB6Iw0W/cfVyzD7BOEb63wcC1XuHm8pVEazDuhyLmSn+U7Hkg9dp3gPfdfXYZ4yYc3z8AT7v7deH5ASgpNbqYB1RJhAtmfURv6xae/go4yd0/ycozbkmEopnvo0RkD5R7+LOrUUih9yVGajAqkd/PzJ5DMc2zUZjrB55N4KsD8j4PQYvCX5AU70fh9U7AOoUWihzDfjkKAy5E7JMpwAyvkJZMzuf2RDmKLijs8wViYA3wPEnb1DV7IgrFLEDJ689QUnSKu/+nCLc9OdaNaGzAPcEbxfLWAz7yImJjbR1mNhRdq3egKt6qFy3lojV0Yvozusk6AheY2Xgz2z+89msUZywZKS/4U1R4kzz/DLrZ+pQ94/JwFdKsfhwZyQfc/VAPnYtq6SYzoZ27z3b3a9x9exQa+By4O4RamkTqWDYAbjdJvU4PBvQWgpJhkTmkuw81AD9DIYqzgbfN7PzwWQsz7ACS++AEVN15NdJ7WRtRIH9c5P3l4kt3HxzG/zZa2A8P4aql7s3UNXs82k0MR3mGwWiBO8vM1ihyrSTj9kXaNdsDt5jZY2Z2FGriPj98Xs1cc9WEmfUxs8PNrL+ZbRV2h08TcjnAqBA2rinUvOcO38R4G1A8NunC3gt5VPuUMV43DyJUJtnSCegmuRV5Q2OQLsZ/KnIAdYSU97gbSgR+hJhG09w9c1l+MF7rovL+Xujcv4UM6lh3/22R9yce6CMoRHEACmHdbmZjUff5X6VDNhnmdDeito0AnnT3O8zs90g4q9lhutSceyCCwKYopj8B5VaK7kDNbBMUNtk+9VxX5EHOQefzF8XyHmb2Cjpn7yLH6deIzjsnvP/vZRxiXcJURT0QFZq9hBbIrVFYbF20Du5UtQk2gZpbbZrAp6in42fufhlwmanMudydx/AQjumNvqytUSHJBeHv06Nhz4+U9zgKaZd0QgyVnczsE8T2aLL0OhVHPgA4yN2/D/yfqdHBUMQeGZNhHh5CLvchPZXeaPEHxe3vCb9nylOEncCtiNr6JUrcgzzqK7OMkQHtwnyOQkyLgxGF9CzgIjM7OkMy+l0kZfwnlPd4AxmeDxCN974Mhn1j4GNvlIZYYGbnomK814CDzewVr4DqZZ3gVncfDWBmKye7aRMR422vkdqTXNSs555KeA5G29DvosXoSWA8og8uLjRGE+N2RlWuDyBmwkeIgva0u/+zUvOvZwR2wBXufmT4uyNiCX0PuNoLiLelvtcLgX8W89ALjNM+HZc2iTYdi+LPW7r75hnH2QclhV9OFvSQd/kNMsTvu/vQcuZY4DPvQ0n7u1LP/Rm4N18iM+xc+3iQ7w3X8I/QAvQd5PyMQqGa9u7+qwxz+A2ifl6CivBOQCGas1CHqcHNOsg6Qep67Y4W5G2Bv7YGW9EajPstKOm0FjIgC9CFfZm7n9bMz9gJFYysgyRU/4229jUnUlQLSIVkeqPq4J5IhrikxHNIgt6PjMk1qH1aZtW/kFDcC4VxRnojU2Yn5B2/4+5vWBGGUQgNXY+22zNQCf9DSPWxG5Is+MxLaLaScf5DUWhxlLu/b6JA/hX17J2Rm8g0VUSvheQ2TkEGeQZBjRElYv+LWF8Xu/u/KIJw7AeiBO6m6Pu4BlWpdnL3URU63FaNlB26CTkBuwMXuvtfQvL53XzJ71pATRt3ZHD/hjztO1AX9dkmpbi7vQwaUurL2h+1YVtsopH1QTfc894MZcm2ADN7i6Alg6p5P0ff00XIGBa8qELceB5aWIciDfOFqJFGwdi2qTT/ZBQbH47kHk5CHO3LvQyOtqnb04UotPN2GPMxYJK7v1fqeAU+pxvqK7oyon4mTUReRkVERxR5f2903IPQ+boDhWGKSl6krvv1kLe/I2qOMRZ5/kle4kjg9kovaK0ZJn77gyhxPQ3Y0yUTcTlqxjOrmvNrEl4DlVS5D2Rkj0SGY1NUYHELKvn9DrqRS1aKo3Ex64vCO53QAnIKjeXeNaNAV0uP1LnblCA7EP7uhgz07eRICeQZo1v4eScpUSzkgQ5DMfhi87gVacSDmFT3oPDC+YgW2FDCMSWiYr8FDg6/90Yx9q9QQVAlzt0KwM+Rx31wzmsD0SKXVK0WrAhNfQ87o9zEfKBfCd/feFRleQSSL3iCUI0aXi/+yj1yAAAPhklEQVRbxqNeHyindB6i6E5IXSevVntuhR61mlAdCVzqqQazZnY18tC2Qp1wilZB5kGS0DoGGaiFZvYrVMBxkJl95u7Tmj/9usYAoKuZHYDYAnNdYayCoSxTw5NLTL1ol/clRbE+CsnRgu0IwxiHoB0CSD/mBFdTjrNMvSwHIu+7KLyRcrgeoVmEu89ETWDao91IJfBDVIX7EHComfUJn9kFuN7dp6TmtERyLhUK2wvlnTY0s7tdsfnHzeyo3Pfkg/s3xU8bu/vGqfGPAo4zs1fdfYHHJGo+PI/kLaYiRwCU33msajPKgJrjuYdkVmdPlV+bmSGv7FaktVJyRSoswfT4D7CRmd0IfO2qXnwEJUsi8iAYYRBt7j3Edvl/wL5mtkUwhoXe/7G7J0qR881svpk9ama7mRqenOTFS/vno1DMWDObg1hO76Zeb0C6MKUc19eo29DeZraNmW0Skvj/g3Z3lcC+iIF1BQp/bIQWskeBQ8K2v6n5JdfsGYhbvSGSGSCEFlctYR7tgOdCeCfBZGATL0Puoa3A3T9DdQSXAT3M7B2047y0qhMrhmpvHfJsgUYC14TfO6KTmIh79QMeL3PcNQnKiyhRdjHa1neiseS9V7WPv7U8EL/3ZFRZeSNFGhTQGBZIwh8rILXPWSiOWVIzEuS1j6BRlfMWglooGcWugFXDzw7oRr0faYfci7R+KnGeGhCDZwhiW/w95/W/EtQgC4yxMWqODpLJSEI4LwEblDifc1Bi9o+IkjkGJWEhKkCmz1NyjtdHuu0bopDk+tSgkF++Ry2GZSYAV9iSusiJ9zIE0RbLwWGoEm+b8PfPPGS5g6c2w93fbfLdbRipZNxBKOyxAzKolyFd/c28SKGQ+zcl73ub2USX/slFiN/dATE+MsMlzHYlcGUIx5xBY1jHihzPlogj/kK4HqagUE4fVCX6IaoUrgQ6oMrjgaj3wCqmwrnp4Zx1oontfdixGtppzjCz24B/eKMm0seuPqYFZQJStQW4+y/M7LdoB3QAqsb9a/jXmuRrVwPeGOq6EYXPFqNc3/PAS62hDqDm2DKhmORi5KXfjcSfXkBb2THAse7+XBnj9nL3d0PsvgfyGKcj2ts7qFFCsxX/6g2J4TBVVU5EFMjZqOz/O8gTn5VhnHbIkJ2BGDWXhGKadYEVvQUZSsG4jkW681eh+PduyHm4FPjC3e+s4Od1Rca9O+pa1RUxjPoDH7r7odaESFjq712QxMLriGDQGXjY3W8sRvlMxkPtH7/2Rurot4BtPcW3j1jimt8W9QgYGs7VEBSuWxNpH31a1YkWQc0Z9wQhnrgN0p7uh4zxvV5G0Uvqy1rB1ew36fazEfJWZqLy7+i55CCV0Dsa2M3dh6Ve+xFqgjGihPFOQeGU9xHlcE3ESpla4akXmoMhY34ZEhk7xiRZ8Jy7X1HMEy7hcxJZY0OSwxeZ2VpIU2d9ZCiudfdncw20mR2D6Jnno2bXn5rUOLdHxn1amG+T16yp2OxiVHD2aur5Ti4ywZ2InHBlpY65HmBBssLMRiL641Ge0joys3Xc/Z3qzTAbata4wzcezxrAIuRxlKz+GMZJwgqXoAUiqfRbAXGGu7t7QaZGW4eZ9Uf5kHM8VOeZ9NPXcPeRGd6/P0pKvYo42vsCw7yIguSyREgCn4mM5XDUs3ZxBY37RqhGY3fgc3c/OPVaD6Cvu0/O877EGTmExh3SCyg2nrlvgUnMajj63lZEO98bPXDYzWwWokHOjcZ9SZjZioieOwwVN76EFtSplbxGliVq2rhXEoGR8BTaBXyJEiZfmVkfd/+/qk6uRmFm66DKyKeDsfkFSqJOR4m9QcDJXqBC1cx2RY2fOwA9Ew/SzI4Herv7GVnCCpVGasFfHyV290Tsn0crFUs1swbknd+A2FgvoMUtUZr81N1vzjBOByR7PRrln54Bjvcga5xxLqsiSubpyFD9G1jN3XfJDQm1ZZhZX1TgtT8KGY5H7LCvkc4QSKa6JnorFEJbMu5DUcemQ1PPrY/49BXVDqkXmNlwVOb/Pkq6PRhe2g9JLd/jBRpDhMTlKHffL/y9Hupu9bVJL2U8cGayk6omQkx7JFJEfL6C43ZD3vMMFHdvQF70LijM9Uqe+HoD6us7CCV3B6GK3i+RcZ6LFsayDHJIQP8UeMTdb6vG4lqrMLPH0eI3DoUM90JFlVNQnuZzd3+kejPMjrZk3L+NPKjbkHTBv0JYocHdT6ju7GoTwXNfD1Wg7ohi5K8jRtMsL9JExFSe/VlgaByODNKvUq83eAGRsZZEiItvgrRCmt14Ie0Nm3jlc10dxdZCmjxfNrWIhHDJSuhcv4nqO9ZBHvs8dN/Oih53ZWFq/nODu2+Z8/waKPF+QaFdaq2hFqmQywQuIakLUca7p4n++G+kpheRg2C03zGzXij5dzGig22B2uL9w8xOdBV4NIUBKAEI0n6/PjX+j1Ds/XfLYv6lIixQ5dJs842XGPaEdbOpmc1AapD3hdeWMs4hD3QZ4ra/jcIwHZG08VxPiVRFw15x7EioSjZVTCfh2zlmNgkJFh5bxfmVhLo27qm46mrIA52HYp8rooKVme7+QTXnWMMw1H90ONq+jwMws8dQVeTrhQy7qRvTtsBRpj6pHX1JeuHhSGa27pBKiO6CEs7bhTDUMOAMk9xuX89fFbo7KsjqjM7fhojZ9T/AXDN70d0fzPO+iObjLuBiM/u2L929qwsZewPUCurauKc8myuRsdoViSzNTtPUaj3rXQ2kzt1jwGlm9hrwlLvPM+mJF+wp6u5/C9vZI8IYnc1sH3e/x8QZ/tTdX1iWx1BFJAvjaoSmIS4Z3itQgV5DCNHkC6uMQG0GpyHVR8xsU0Tb3S6MvRQPPqIimIko19eZunIlNTbroYW51XjtUMcx95TXvhPwY1chwnR37xcSVheigqioqVEApuKjU1BoZhVUgLMikj39vIRx+iAq5PdRGf4v3f3cys+4NhBolk+g83Ut2jF+CCwsZJQD/fE4d98hT6J1F9TOMF6zyxAmUbzvIhr2FsjgP+ruV1VzXqWibo17AjM7iaBPgxJ6I8xsCKLw7VHd2dUmUmGFlVAlZWck0mXIwP/Ny685WA7xtl9393mVmnMtIeVY9ER5h8OQls4rSCOmoJqgmU0ELnL3BwIf/kDErlnZ3XdextOPYIkam8UoJdPqpEnagnHvCRyHtlUnoZ6Tl6Kb7KZqzq0WkTLsKwM3Ic/lAUQFmw685eXJLbcJpM7fKiiMMt/dJ5mKwA5GejAX5vHKV0J676NROGdftLDuhzpOjUPe4yeRuhiRBXVn3FM3V6Kj8ZWZ7YiKbxahkMLLwNleo+2xqomU1zkCMTZ+jjzH7VAHob+7+8+rOcdaReraWxtVg/4Nee2bI72axbn/m/o7qSY9BVgb6R+NQzvMT1ruKCLqBXVn3OGb4pnhqGHzHETBuxt5RIvdfU4Vp9cqYGbXo93NhNRzA5Bs8kPVm1ntwhp1eEYhGt3LqC/qfoF6u4e7/yzDOKsgj/08lNC7392viUnUiFJQc806mgsz2wIlS79CJcT3Ii77TNSUIBr2IjB1eu8OjDaz04NRx92fiYa9aaRCJWugYrk9UFUjqL6iE3yTpC40zsfufpO7fwuxZwaa2b7RsEeUgrrz3E2SvnPc/byc549EpcQHxXBMYYSS+Q1RxWZflET9AnjC3cdXc261ipyK1H6oOGtDpGX0CaKDHuLur0UPPKIlUI889y2RTCdmlnRy+hJ1XdoTxY6fqtbkWgNc8rIfuKRol0e647ugNncR+bGbmU0BcPfpZnYyirffgYrnbvbQfCYa9oiWQF0Z91RV5Ilmdpu7pwttvjQJV8XkVB6kEqlbowTqlsGwP4FK5i+o7gxrFyF5vxnwMPBLU4/NFxD7ZQ6qzp0X/jd67REtgrqKubu0wddAWhyvmNlUM/shQCj//tRbkfBPCyNpTXcSkqWdippP9wPeNLMrqjWxVoB27n5JMNqfoSYzI5DnvgeSTQai1x7Rcqi7mHsaJiXIkSxZFXle4Xe1XYQCoxcRde8J4BgkM3A+8Ed3n1LF6dUszOxU1MJuGpJG/prGUNa2wGR3v7R6M4xoi6hr456gLVRFNgcpfnZ31DnoccSxHoWUCR9FvTYXFximTcLUSOMwoDfaNbZHBv5pl1Z7Z6CLu3/YhJZMRMQyQZsw7hHFYWarpXMUph6e+yE9lI6eahEXsTRMjU2GoVDn62inOA+YFBlGEdVAXSVUI0qHqZHEMcCaZvYxcHnQjRmLYu8dgaerOMWaRkoK4FjgNHf/e6hQHYr0v58N/xcTqREtirpKqEaUhREopPAUEkk62sw2Q1rruwCbuvt/qje92kaoSO0EzAb6m9ny7j7b3a8F/om6V0VEtDii5x4xwN0HAoT48DTUjHkqWvxzmxZE5MDdF5rZ71F/0xXNbBFSIW1w9+fC/0SvPaJFEY17G0aoC9jGzEYCY4LiYHtEf/wqKg9mh7s/bmbzkZ7ReiixejIsEbqJiGgxxIRqG4epBeHhyOt0YLa7b13dWdU+UkVfqyAu+2DUyPrNqF8UUQuIMfc2Dnef6+6XBpGq7YCpZvaBmU0KHasi8iMp+roQaEAVqvcBk8zsdyFvERFRNUTPPWIphLqAQcDL7v5xtedTyzCz51ANxXikfd8HuBE4xd3HRZZMRLUQY+4RSyHEhydWex61jqBV9DSSR+7p7jOAGWb2A0Jj7IiIaiF67hERJSIVb98INU9uD5wTfnYAern796LXHlFNxJh7RESJCIZ9RRSKMXf/DCVT/42oo78M/xrvr4iqIYZlIiJKQMob3x6Y4e7/BXD358zsH8nf4blIf4yoGqJnERFRGtqHn72AQWY2zsz2MbMeacMeEVFtxJh7RERGhATqPqgBx4vABsjIrwr0QI1gRocwTUREVRE994iI7Dgd6AI86O6vAotQE/bVgZeAedGwR9QKYsw9IiIDzMyAgcCO7p60ajweeBPJDXQCfpH8b2TJRFQb0bhHRGTDnsBcd/846O90QJ76cQBmdj9qxB5FwiJqAjEsExGRDbOAd8ysu7t/EWSQTwUws0Eof/VhNScYEZFGNO4RERkQqk9XBm41s90CO2Z+ePlHqOdsIt0QEVF1RLZMREQJMLPTUIx9OaBr+LkI+HGQTI7x9oiaQDTuERElIMTbNwQ2BroBC9391urOKiJiaUTjHhEREVGHiDH3iIiIiDpENO4RERERdYho3CMiIiLqENG4R0RERNQhonGPiIiIqENE4x4RERFRh4jGPSIiIqIO8f8BIh3qDbNMPRgAAAAASUVORK5CYII=" id="206" name="Google Shape;206;p14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975" y="706113"/>
            <a:ext cx="5904675" cy="544578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4"/>
          <p:cNvSpPr txBox="1"/>
          <p:nvPr>
            <p:ph idx="1" type="body"/>
          </p:nvPr>
        </p:nvSpPr>
        <p:spPr>
          <a:xfrm>
            <a:off x="612775" y="2126650"/>
            <a:ext cx="4615200" cy="26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3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 sz="2400"/>
              <a:t>A classification report along with confusion matrix is visualized for each classifier</a:t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03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tr-TR" sz="2400"/>
              <a:t>F1_score for all classifier is calculated and compared as shown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5"/>
          <p:cNvSpPr/>
          <p:nvPr/>
        </p:nvSpPr>
        <p:spPr>
          <a:xfrm>
            <a:off x="444589" y="122215"/>
            <a:ext cx="11548800" cy="6217800"/>
          </a:xfrm>
          <a:prstGeom prst="rect">
            <a:avLst/>
          </a:prstGeom>
          <a:solidFill>
            <a:schemeClr val="lt1"/>
          </a:solidFill>
          <a:ln cap="sq" cmpd="thinThick" w="1270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5"/>
          <p:cNvSpPr txBox="1"/>
          <p:nvPr>
            <p:ph type="title"/>
          </p:nvPr>
        </p:nvSpPr>
        <p:spPr>
          <a:xfrm>
            <a:off x="762000" y="12223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500"/>
              <a:buFont typeface="Calibri"/>
              <a:buNone/>
            </a:pPr>
            <a:r>
              <a:rPr lang="tr-TR" sz="4200"/>
              <a:t>Final </a:t>
            </a:r>
            <a:r>
              <a:rPr lang="tr-TR" sz="4200"/>
              <a:t>Recommendation and future work</a:t>
            </a:r>
            <a:endParaRPr sz="4200"/>
          </a:p>
        </p:txBody>
      </p:sp>
      <p:sp>
        <p:nvSpPr>
          <p:cNvPr id="216" name="Google Shape;216;p15"/>
          <p:cNvSpPr txBox="1"/>
          <p:nvPr>
            <p:ph idx="1" type="body"/>
          </p:nvPr>
        </p:nvSpPr>
        <p:spPr>
          <a:xfrm>
            <a:off x="762000" y="1564050"/>
            <a:ext cx="3784800" cy="3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9177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 sz="2400"/>
              <a:t>For the given problem, the recommended model used should be Random Forest Classifier or Linear SVC with an </a:t>
            </a:r>
            <a:r>
              <a:rPr lang="tr-TR" sz="2400">
                <a:solidFill>
                  <a:srgbClr val="6D9EEB"/>
                </a:solidFill>
              </a:rPr>
              <a:t>f1_score of 0.98</a:t>
            </a:r>
            <a:r>
              <a:rPr lang="tr-TR" sz="2400"/>
              <a:t>. 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19177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 sz="2400"/>
              <a:t>However, Random Forest is a better choice as it has proven to be more robust with other test data</a:t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19177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 sz="2400"/>
              <a:t>BERT/RoBERTa models might work even better for such a task, as more features can be developed. </a:t>
            </a:r>
            <a:endParaRPr sz="2400"/>
          </a:p>
        </p:txBody>
      </p:sp>
      <p:pic>
        <p:nvPicPr>
          <p:cNvPr id="217" name="Google Shape;21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5550" y="1357663"/>
            <a:ext cx="3199228" cy="2676075"/>
          </a:xfrm>
          <a:prstGeom prst="rect">
            <a:avLst/>
          </a:prstGeom>
          <a:noFill/>
          <a:ln cap="sq" cmpd="thinThick" w="1270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18" name="Google Shape;21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1700" y="1447925"/>
            <a:ext cx="3199225" cy="2635839"/>
          </a:xfrm>
          <a:prstGeom prst="rect">
            <a:avLst/>
          </a:prstGeom>
          <a:noFill/>
          <a:ln cap="sq" cmpd="thinThick" w="1270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19" name="Google Shape;219;p15"/>
          <p:cNvSpPr txBox="1"/>
          <p:nvPr/>
        </p:nvSpPr>
        <p:spPr>
          <a:xfrm>
            <a:off x="5632488" y="4083775"/>
            <a:ext cx="143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>
                <a:latin typeface="Calibri"/>
                <a:ea typeface="Calibri"/>
                <a:cs typeface="Calibri"/>
                <a:sym typeface="Calibri"/>
              </a:rPr>
              <a:t>Linear SVC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5"/>
          <p:cNvSpPr txBox="1"/>
          <p:nvPr/>
        </p:nvSpPr>
        <p:spPr>
          <a:xfrm>
            <a:off x="9170113" y="4083775"/>
            <a:ext cx="143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8"/>
          <p:cNvSpPr/>
          <p:nvPr/>
        </p:nvSpPr>
        <p:spPr>
          <a:xfrm>
            <a:off x="321564" y="320040"/>
            <a:ext cx="11548800" cy="6217800"/>
          </a:xfrm>
          <a:prstGeom prst="rect">
            <a:avLst/>
          </a:prstGeom>
          <a:solidFill>
            <a:schemeClr val="lt1"/>
          </a:solidFill>
          <a:ln cap="sq" cmpd="thinThick" w="1270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8"/>
          <p:cNvSpPr txBox="1"/>
          <p:nvPr>
            <p:ph idx="1" type="subTitle"/>
          </p:nvPr>
        </p:nvSpPr>
        <p:spPr>
          <a:xfrm>
            <a:off x="3613950" y="2412550"/>
            <a:ext cx="4656300" cy="21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6600"/>
              <a:buNone/>
            </a:pPr>
            <a:r>
              <a:rPr lang="tr-TR" sz="6000"/>
              <a:t>Thank You</a:t>
            </a:r>
            <a:endParaRPr sz="60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t/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lt1"/>
          </a:solidFill>
          <a:ln cap="sq" cmpd="thinThick" w="1270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>
            <p:ph type="title"/>
          </p:nvPr>
        </p:nvSpPr>
        <p:spPr>
          <a:xfrm>
            <a:off x="838200" y="6318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tr-TR">
                <a:latin typeface="Calibri"/>
                <a:ea typeface="Calibri"/>
                <a:cs typeface="Calibri"/>
                <a:sym typeface="Calibri"/>
              </a:rPr>
              <a:t>A brief introduction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836675" y="1978475"/>
            <a:ext cx="5498400" cy="38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tr-TR" sz="2400"/>
              <a:t>Hate speech is something that can potentially attack a person or group on the basis of race, religion, gender, disability, ethnic origin etc.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tr-TR" sz="2400"/>
              <a:t>Social Media Platforms nowadays, like twitter has constantly in the recent years raised concerns against such activity being done by users and taking necessary actions to address the problem</a:t>
            </a:r>
            <a:endParaRPr/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10362" l="0" r="0" t="0"/>
          <a:stretch/>
        </p:blipFill>
        <p:spPr>
          <a:xfrm>
            <a:off x="6593150" y="1696000"/>
            <a:ext cx="4966850" cy="347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lt1"/>
          </a:solidFill>
          <a:ln cap="sq" cmpd="thinThick" w="1270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>
            <p:ph type="ctrTitle"/>
          </p:nvPr>
        </p:nvSpPr>
        <p:spPr>
          <a:xfrm>
            <a:off x="827313" y="971233"/>
            <a:ext cx="10515600" cy="434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tr-T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/>
          </a:p>
        </p:txBody>
      </p:sp>
      <p:sp>
        <p:nvSpPr>
          <p:cNvPr id="106" name="Google Shape;106;p3"/>
          <p:cNvSpPr txBox="1"/>
          <p:nvPr>
            <p:ph idx="1" type="subTitle"/>
          </p:nvPr>
        </p:nvSpPr>
        <p:spPr>
          <a:xfrm>
            <a:off x="827313" y="1695143"/>
            <a:ext cx="10515600" cy="30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0"/>
              <a:buNone/>
            </a:pPr>
            <a:r>
              <a:rPr lang="tr-TR" sz="3170"/>
              <a:t>   </a:t>
            </a:r>
            <a:endParaRPr sz="3340"/>
          </a:p>
          <a:p>
            <a:pPr indent="-61595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0"/>
              <a:buFont typeface="Arial"/>
              <a:buChar char="•"/>
            </a:pPr>
            <a:r>
              <a:rPr lang="tr-TR" sz="3170"/>
              <a:t>Objective</a:t>
            </a:r>
            <a:endParaRPr sz="3340"/>
          </a:p>
          <a:p>
            <a:pPr indent="-61595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0"/>
              <a:buFont typeface="Arial"/>
              <a:buChar char="•"/>
            </a:pPr>
            <a:r>
              <a:rPr lang="tr-TR" sz="3170"/>
              <a:t>EDA Presentation</a:t>
            </a:r>
            <a:endParaRPr sz="3340"/>
          </a:p>
          <a:p>
            <a:pPr indent="-61595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0"/>
              <a:buFont typeface="Arial"/>
              <a:buChar char="•"/>
            </a:pPr>
            <a:r>
              <a:rPr lang="tr-TR" sz="3170"/>
              <a:t>ML Models for training</a:t>
            </a:r>
            <a:endParaRPr sz="3340"/>
          </a:p>
          <a:p>
            <a:pPr indent="-61595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0"/>
              <a:buFont typeface="Arial"/>
              <a:buChar char="•"/>
            </a:pPr>
            <a:r>
              <a:rPr lang="tr-TR" sz="3170"/>
              <a:t>Model Comparison</a:t>
            </a:r>
            <a:endParaRPr sz="3170"/>
          </a:p>
          <a:p>
            <a:pPr indent="-61595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0"/>
              <a:buFont typeface="Arial"/>
              <a:buChar char="•"/>
            </a:pPr>
            <a:r>
              <a:rPr lang="tr-TR" sz="3170"/>
              <a:t>Final Recommendation               </a:t>
            </a:r>
            <a:endParaRPr sz="3340"/>
          </a:p>
          <a:p>
            <a:pPr indent="13970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70"/>
              <a:buFont typeface="Arial"/>
              <a:buNone/>
            </a:pPr>
            <a:r>
              <a:t/>
            </a:r>
            <a:endParaRPr sz="3170"/>
          </a:p>
          <a:p>
            <a:pPr indent="13970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70"/>
              <a:buFont typeface="Arial"/>
              <a:buNone/>
            </a:pPr>
            <a:r>
              <a:t/>
            </a:r>
            <a:endParaRPr sz="3170"/>
          </a:p>
          <a:p>
            <a:pPr indent="13970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70"/>
              <a:buFont typeface="Arial"/>
              <a:buNone/>
            </a:pPr>
            <a:r>
              <a:t/>
            </a:r>
            <a:endParaRPr sz="317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321564" y="320040"/>
            <a:ext cx="11548800" cy="6217800"/>
          </a:xfrm>
          <a:prstGeom prst="rect">
            <a:avLst/>
          </a:prstGeom>
          <a:solidFill>
            <a:schemeClr val="lt1"/>
          </a:solidFill>
          <a:ln cap="sq" cmpd="thinThick" w="1270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"/>
          <p:cNvSpPr txBox="1"/>
          <p:nvPr>
            <p:ph type="title"/>
          </p:nvPr>
        </p:nvSpPr>
        <p:spPr>
          <a:xfrm>
            <a:off x="838200" y="6318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tr-TR"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/>
          </a:p>
        </p:txBody>
      </p:sp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838200" y="2057400"/>
            <a:ext cx="10515600" cy="3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tr-TR" sz="2400"/>
              <a:t>The main objective of the project is to develop an automated model to detect hate speech in twitter tweets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tr-TR" sz="2400"/>
              <a:t>Develop and compare different Machine Learning models for the problem and produce the final recommendation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b874a6d828_0_45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b874a6d828_0_45"/>
          <p:cNvSpPr/>
          <p:nvPr/>
        </p:nvSpPr>
        <p:spPr>
          <a:xfrm>
            <a:off x="321564" y="320040"/>
            <a:ext cx="11548800" cy="6217800"/>
          </a:xfrm>
          <a:prstGeom prst="rect">
            <a:avLst/>
          </a:prstGeom>
          <a:solidFill>
            <a:schemeClr val="lt1"/>
          </a:solidFill>
          <a:ln cap="sq" cmpd="thinThick" w="1270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b874a6d828_0_45"/>
          <p:cNvSpPr txBox="1"/>
          <p:nvPr>
            <p:ph type="ctrTitle"/>
          </p:nvPr>
        </p:nvSpPr>
        <p:spPr>
          <a:xfrm>
            <a:off x="858068" y="3211500"/>
            <a:ext cx="47853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tr-TR" sz="4400"/>
              <a:t>Process Flowchart</a:t>
            </a:r>
            <a:endParaRPr/>
          </a:p>
        </p:txBody>
      </p:sp>
      <p:sp>
        <p:nvSpPr>
          <p:cNvPr id="122" name="Google Shape;122;g1b874a6d828_0_45"/>
          <p:cNvSpPr txBox="1"/>
          <p:nvPr/>
        </p:nvSpPr>
        <p:spPr>
          <a:xfrm>
            <a:off x="10379300" y="2152725"/>
            <a:ext cx="130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>
                <a:latin typeface="Calibri"/>
                <a:ea typeface="Calibri"/>
                <a:cs typeface="Calibri"/>
                <a:sym typeface="Calibri"/>
              </a:rPr>
              <a:t>Data Pre-Processing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b874a6d828_0_45"/>
          <p:cNvSpPr txBox="1"/>
          <p:nvPr/>
        </p:nvSpPr>
        <p:spPr>
          <a:xfrm>
            <a:off x="10379300" y="3451800"/>
            <a:ext cx="130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>
                <a:latin typeface="Calibri"/>
                <a:ea typeface="Calibri"/>
                <a:cs typeface="Calibri"/>
                <a:sym typeface="Calibri"/>
              </a:rPr>
              <a:t>Feature Extraction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" name="Google Shape;124;g1b874a6d828_0_45"/>
          <p:cNvGrpSpPr/>
          <p:nvPr/>
        </p:nvGrpSpPr>
        <p:grpSpPr>
          <a:xfrm>
            <a:off x="6512675" y="485050"/>
            <a:ext cx="3770600" cy="5973151"/>
            <a:chOff x="6512675" y="485050"/>
            <a:chExt cx="3770600" cy="5973151"/>
          </a:xfrm>
        </p:grpSpPr>
        <p:pic>
          <p:nvPicPr>
            <p:cNvPr id="125" name="Google Shape;125;g1b874a6d828_0_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12675" y="485050"/>
              <a:ext cx="3770600" cy="5973151"/>
            </a:xfrm>
            <a:prstGeom prst="rect">
              <a:avLst/>
            </a:prstGeom>
            <a:noFill/>
            <a:ln cap="sq" cmpd="thinThick" w="12700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</p:pic>
        <p:sp>
          <p:nvSpPr>
            <p:cNvPr id="126" name="Google Shape;126;g1b874a6d828_0_45"/>
            <p:cNvSpPr/>
            <p:nvPr/>
          </p:nvSpPr>
          <p:spPr>
            <a:xfrm>
              <a:off x="6842625" y="3593700"/>
              <a:ext cx="3290700" cy="435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sq" cmpd="thinThick" w="12700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1800">
                  <a:latin typeface="Calibri"/>
                  <a:ea typeface="Calibri"/>
                  <a:cs typeface="Calibri"/>
                  <a:sym typeface="Calibri"/>
                </a:rPr>
                <a:t>TFID-Vectorization</a:t>
              </a:r>
              <a:endParaRPr b="1"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7" name="Google Shape;127;g1b874a6d828_0_45"/>
            <p:cNvCxnSpPr/>
            <p:nvPr/>
          </p:nvCxnSpPr>
          <p:spPr>
            <a:xfrm flipH="1" rot="10800000">
              <a:off x="7014075" y="3593700"/>
              <a:ext cx="2767800" cy="15300"/>
            </a:xfrm>
            <a:prstGeom prst="straightConnector1">
              <a:avLst/>
            </a:prstGeom>
            <a:noFill/>
            <a:ln cap="flat" cmpd="sng" w="1143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8" name="Google Shape;128;g1b874a6d828_0_45"/>
          <p:cNvSpPr txBox="1"/>
          <p:nvPr/>
        </p:nvSpPr>
        <p:spPr>
          <a:xfrm>
            <a:off x="10379300" y="5172600"/>
            <a:ext cx="13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>
                <a:latin typeface="Calibri"/>
                <a:ea typeface="Calibri"/>
                <a:cs typeface="Calibri"/>
                <a:sym typeface="Calibri"/>
              </a:rPr>
              <a:t>Classification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lt1"/>
          </a:solidFill>
          <a:ln cap="sq" cmpd="thinThick" w="1270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 txBox="1"/>
          <p:nvPr>
            <p:ph idx="1" type="body"/>
          </p:nvPr>
        </p:nvSpPr>
        <p:spPr>
          <a:xfrm>
            <a:off x="1205788" y="4401260"/>
            <a:ext cx="8462282" cy="95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tr-TR" sz="2400"/>
              <a:t>The source has</a:t>
            </a:r>
            <a:r>
              <a:rPr lang="tr-TR" sz="2400"/>
              <a:t> 31962 and 17197 tweets in the training and test data set respectively.</a:t>
            </a:r>
            <a:endParaRPr sz="2400"/>
          </a:p>
        </p:txBody>
      </p:sp>
      <p:sp>
        <p:nvSpPr>
          <p:cNvPr id="136" name="Google Shape;136;p5"/>
          <p:cNvSpPr txBox="1"/>
          <p:nvPr>
            <p:ph type="title"/>
          </p:nvPr>
        </p:nvSpPr>
        <p:spPr>
          <a:xfrm>
            <a:off x="543313" y="596241"/>
            <a:ext cx="10515600" cy="954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tr-TR"/>
              <a:t>Data-Pre Processing</a:t>
            </a:r>
            <a:endParaRPr/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5788" y="2456740"/>
            <a:ext cx="6261701" cy="139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"/>
          <p:cNvSpPr txBox="1"/>
          <p:nvPr/>
        </p:nvSpPr>
        <p:spPr>
          <a:xfrm>
            <a:off x="543313" y="1704800"/>
            <a:ext cx="5185683" cy="4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574675" lvl="0" marL="571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tr-T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Kaggle Dataset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idx="1" type="body"/>
          </p:nvPr>
        </p:nvSpPr>
        <p:spPr>
          <a:xfrm>
            <a:off x="5995308" y="1560059"/>
            <a:ext cx="3677442" cy="2135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tr-TR" sz="1800"/>
              <a:t>There are no null data in the datasets.</a:t>
            </a:r>
            <a:endParaRPr sz="1800"/>
          </a:p>
        </p:txBody>
      </p:sp>
      <p:sp>
        <p:nvSpPr>
          <p:cNvPr id="144" name="Google Shape;144;p6"/>
          <p:cNvSpPr txBox="1"/>
          <p:nvPr>
            <p:ph type="title"/>
          </p:nvPr>
        </p:nvSpPr>
        <p:spPr>
          <a:xfrm>
            <a:off x="838200" y="460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500"/>
              <a:buFont typeface="Calibri"/>
              <a:buNone/>
            </a:pPr>
            <a:r>
              <a:rPr b="1" lang="tr-TR" sz="35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Data Pre-processing --Null Data</a:t>
            </a:r>
            <a:endParaRPr b="1" sz="35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321564" y="320040"/>
            <a:ext cx="11548800" cy="6217800"/>
          </a:xfrm>
          <a:prstGeom prst="rect">
            <a:avLst/>
          </a:prstGeom>
          <a:solidFill>
            <a:schemeClr val="lt1"/>
          </a:solidFill>
          <a:ln cap="sq" cmpd="thinThick" w="1270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925" y="1598150"/>
            <a:ext cx="4139425" cy="448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6"/>
          <p:cNvSpPr txBox="1"/>
          <p:nvPr/>
        </p:nvSpPr>
        <p:spPr>
          <a:xfrm>
            <a:off x="543313" y="806725"/>
            <a:ext cx="51858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574675" lvl="0" marL="571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tr-T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Dealing with null data</a:t>
            </a:r>
            <a:endParaRPr sz="2800"/>
          </a:p>
        </p:txBody>
      </p:sp>
      <p:pic>
        <p:nvPicPr>
          <p:cNvPr id="149" name="Google Shape;14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3900" y="1712302"/>
            <a:ext cx="5420100" cy="377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6"/>
          <p:cNvSpPr txBox="1"/>
          <p:nvPr/>
        </p:nvSpPr>
        <p:spPr>
          <a:xfrm>
            <a:off x="6285513" y="806725"/>
            <a:ext cx="51858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3405" lvl="0" marL="5715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80"/>
              <a:buFont typeface="Arial"/>
              <a:buChar char="•"/>
            </a:pPr>
            <a:r>
              <a:rPr b="0" i="0" lang="tr-TR" sz="2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Average tweet length</a:t>
            </a:r>
            <a:endParaRPr sz="68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8"/>
          <p:cNvSpPr/>
          <p:nvPr/>
        </p:nvSpPr>
        <p:spPr>
          <a:xfrm>
            <a:off x="321564" y="320040"/>
            <a:ext cx="11548800" cy="6217800"/>
          </a:xfrm>
          <a:prstGeom prst="rect">
            <a:avLst/>
          </a:prstGeom>
          <a:solidFill>
            <a:schemeClr val="lt1"/>
          </a:solidFill>
          <a:ln cap="sq" cmpd="thinThick" w="1270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8"/>
          <p:cNvSpPr txBox="1"/>
          <p:nvPr>
            <p:ph idx="1" type="body"/>
          </p:nvPr>
        </p:nvSpPr>
        <p:spPr>
          <a:xfrm>
            <a:off x="794763" y="3633675"/>
            <a:ext cx="79164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tr-TR" sz="1800"/>
              <a:t>There are </a:t>
            </a:r>
            <a:r>
              <a:rPr lang="tr-TR" sz="1800">
                <a:solidFill>
                  <a:schemeClr val="accent2"/>
                </a:solidFill>
              </a:rPr>
              <a:t>2242</a:t>
            </a:r>
            <a:r>
              <a:rPr lang="tr-TR" sz="1800"/>
              <a:t> hate speech tweets as compared to </a:t>
            </a:r>
            <a:r>
              <a:rPr lang="tr-TR" sz="1800">
                <a:solidFill>
                  <a:schemeClr val="accent1"/>
                </a:solidFill>
              </a:rPr>
              <a:t>29720</a:t>
            </a:r>
            <a:r>
              <a:rPr lang="tr-TR" sz="1800"/>
              <a:t> non-hate speech tweets in the training data provided and the rest contains no hate speech.</a:t>
            </a:r>
            <a:endParaRPr sz="1800"/>
          </a:p>
        </p:txBody>
      </p:sp>
      <p:pic>
        <p:nvPicPr>
          <p:cNvPr id="158" name="Google Shape;15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024" y="2136075"/>
            <a:ext cx="7415876" cy="1157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4969" y="1976287"/>
            <a:ext cx="2943759" cy="242233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8"/>
          <p:cNvSpPr txBox="1"/>
          <p:nvPr/>
        </p:nvSpPr>
        <p:spPr>
          <a:xfrm>
            <a:off x="461677" y="1072750"/>
            <a:ext cx="5838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62500" lnSpcReduction="20000"/>
          </a:bodyPr>
          <a:lstStyle/>
          <a:p>
            <a:pPr indent="-571500" lvl="0" marL="571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tr-T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Positive and Negative tweet distribution</a:t>
            </a:r>
            <a:endParaRPr/>
          </a:p>
        </p:txBody>
      </p:sp>
      <p:sp>
        <p:nvSpPr>
          <p:cNvPr id="161" name="Google Shape;161;p8"/>
          <p:cNvSpPr txBox="1"/>
          <p:nvPr>
            <p:ph idx="1" type="body"/>
          </p:nvPr>
        </p:nvSpPr>
        <p:spPr>
          <a:xfrm>
            <a:off x="840975" y="4398625"/>
            <a:ext cx="78240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tr-TR" sz="1800"/>
              <a:t>Clearly, there is a </a:t>
            </a:r>
            <a:r>
              <a:rPr b="1" lang="tr-TR" sz="1800"/>
              <a:t>data imbalance</a:t>
            </a:r>
            <a:r>
              <a:rPr lang="tr-TR" sz="1800"/>
              <a:t> issue that needs to be rectified first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0"/>
          <p:cNvSpPr/>
          <p:nvPr/>
        </p:nvSpPr>
        <p:spPr>
          <a:xfrm>
            <a:off x="321564" y="320040"/>
            <a:ext cx="11548800" cy="6217800"/>
          </a:xfrm>
          <a:prstGeom prst="rect">
            <a:avLst/>
          </a:prstGeom>
          <a:solidFill>
            <a:schemeClr val="lt1"/>
          </a:solidFill>
          <a:ln cap="sq" cmpd="thinThick" w="1270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0"/>
          <p:cNvSpPr txBox="1"/>
          <p:nvPr>
            <p:ph idx="1" type="body"/>
          </p:nvPr>
        </p:nvSpPr>
        <p:spPr>
          <a:xfrm>
            <a:off x="398451" y="5200675"/>
            <a:ext cx="88599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tr-TR" sz="1800"/>
              <a:t>I</a:t>
            </a:r>
            <a:r>
              <a:rPr lang="tr-TR" sz="2100"/>
              <a:t>nitial data(black) and after sampling data(</a:t>
            </a:r>
            <a:r>
              <a:rPr lang="tr-TR" sz="2100">
                <a:solidFill>
                  <a:srgbClr val="FF9900"/>
                </a:solidFill>
              </a:rPr>
              <a:t>orange</a:t>
            </a:r>
            <a:r>
              <a:rPr lang="tr-TR" sz="2100"/>
              <a:t>) for hate and non hate words</a:t>
            </a:r>
            <a:endParaRPr sz="3100"/>
          </a:p>
        </p:txBody>
      </p:sp>
      <p:pic>
        <p:nvPicPr>
          <p:cNvPr id="169" name="Google Shape;16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500" y="1535230"/>
            <a:ext cx="7230974" cy="357157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/>
          <p:nvPr/>
        </p:nvSpPr>
        <p:spPr>
          <a:xfrm>
            <a:off x="502504" y="678150"/>
            <a:ext cx="67938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575945" lvl="0" marL="571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20"/>
              <a:buFont typeface="Arial"/>
              <a:buChar char="•"/>
            </a:pPr>
            <a:r>
              <a:rPr b="0" i="0" lang="tr-TR" sz="28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28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Oversampling for Data/Class Imbalance</a:t>
            </a:r>
            <a:endParaRPr sz="1170"/>
          </a:p>
        </p:txBody>
      </p:sp>
      <p:pic>
        <p:nvPicPr>
          <p:cNvPr id="171" name="Google Shape;17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41200" y="1726978"/>
            <a:ext cx="3302238" cy="31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2022-09-01T22:44:48Z</dcterms:created>
  <dc:creator>Hiten Chadha</dc:creator>
</cp:coreProperties>
</file>