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6" r:id="rId2"/>
    <p:sldId id="267" r:id="rId3"/>
    <p:sldId id="269" r:id="rId4"/>
    <p:sldId id="270" r:id="rId5"/>
    <p:sldId id="271" r:id="rId6"/>
    <p:sldId id="272" r:id="rId7"/>
    <p:sldId id="286" r:id="rId8"/>
    <p:sldId id="274" r:id="rId9"/>
    <p:sldId id="280" r:id="rId10"/>
    <p:sldId id="281" r:id="rId11"/>
    <p:sldId id="282" r:id="rId12"/>
    <p:sldId id="283" r:id="rId13"/>
    <p:sldId id="275" r:id="rId14"/>
    <p:sldId id="284" r:id="rId15"/>
    <p:sldId id="294" r:id="rId16"/>
    <p:sldId id="295" r:id="rId17"/>
    <p:sldId id="296" r:id="rId18"/>
    <p:sldId id="302"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32AE"/>
    <a:srgbClr val="FFFF3B"/>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74" d="100"/>
          <a:sy n="74" d="100"/>
        </p:scale>
        <p:origin x="101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ten Chadha" userId="dfd979c54228ec42" providerId="LiveId" clId="{803FE5D5-EAAE-4890-997C-62B44697708A}"/>
    <pc:docChg chg="undo custSel delSld modSld">
      <pc:chgData name="Hiten Chadha" userId="dfd979c54228ec42" providerId="LiveId" clId="{803FE5D5-EAAE-4890-997C-62B44697708A}" dt="2022-09-07T13:01:46.756" v="194" actId="20577"/>
      <pc:docMkLst>
        <pc:docMk/>
      </pc:docMkLst>
      <pc:sldChg chg="modSp mod">
        <pc:chgData name="Hiten Chadha" userId="dfd979c54228ec42" providerId="LiveId" clId="{803FE5D5-EAAE-4890-997C-62B44697708A}" dt="2022-09-07T13:01:46.756" v="194" actId="20577"/>
        <pc:sldMkLst>
          <pc:docMk/>
          <pc:sldMk cId="109857222" sldId="256"/>
        </pc:sldMkLst>
        <pc:spChg chg="mod">
          <ac:chgData name="Hiten Chadha" userId="dfd979c54228ec42" providerId="LiveId" clId="{803FE5D5-EAAE-4890-997C-62B44697708A}" dt="2022-09-07T13:01:46.756" v="194" actId="20577"/>
          <ac:spMkLst>
            <pc:docMk/>
            <pc:sldMk cId="109857222" sldId="256"/>
            <ac:spMk id="11" creationId="{00CC22B5-8500-2C45-91DE-A596A6DF1C3B}"/>
          </ac:spMkLst>
        </pc:spChg>
      </pc:sldChg>
      <pc:sldChg chg="modSp mod">
        <pc:chgData name="Hiten Chadha" userId="dfd979c54228ec42" providerId="LiveId" clId="{803FE5D5-EAAE-4890-997C-62B44697708A}" dt="2022-09-06T15:34:35.742" v="72" actId="20577"/>
        <pc:sldMkLst>
          <pc:docMk/>
          <pc:sldMk cId="4047255108" sldId="267"/>
        </pc:sldMkLst>
        <pc:spChg chg="mod">
          <ac:chgData name="Hiten Chadha" userId="dfd979c54228ec42" providerId="LiveId" clId="{803FE5D5-EAAE-4890-997C-62B44697708A}" dt="2022-09-06T15:34:35.742" v="72" actId="20577"/>
          <ac:spMkLst>
            <pc:docMk/>
            <pc:sldMk cId="4047255108" sldId="267"/>
            <ac:spMk id="3" creationId="{60B3D5A6-E766-7C41-BD00-B22DA4727FBA}"/>
          </ac:spMkLst>
        </pc:spChg>
      </pc:sldChg>
      <pc:sldChg chg="modSp mod">
        <pc:chgData name="Hiten Chadha" userId="dfd979c54228ec42" providerId="LiveId" clId="{803FE5D5-EAAE-4890-997C-62B44697708A}" dt="2022-09-06T15:35:43.275" v="94" actId="2711"/>
        <pc:sldMkLst>
          <pc:docMk/>
          <pc:sldMk cId="844570320" sldId="269"/>
        </pc:sldMkLst>
        <pc:spChg chg="mod">
          <ac:chgData name="Hiten Chadha" userId="dfd979c54228ec42" providerId="LiveId" clId="{803FE5D5-EAAE-4890-997C-62B44697708A}" dt="2022-09-06T15:35:43.275" v="94" actId="2711"/>
          <ac:spMkLst>
            <pc:docMk/>
            <pc:sldMk cId="844570320" sldId="269"/>
            <ac:spMk id="2" creationId="{ECE90F1E-D0F9-44CF-AB5A-1A1E350433DE}"/>
          </ac:spMkLst>
        </pc:spChg>
        <pc:spChg chg="mod">
          <ac:chgData name="Hiten Chadha" userId="dfd979c54228ec42" providerId="LiveId" clId="{803FE5D5-EAAE-4890-997C-62B44697708A}" dt="2022-09-06T15:33:42.459" v="28" actId="5793"/>
          <ac:spMkLst>
            <pc:docMk/>
            <pc:sldMk cId="844570320" sldId="269"/>
            <ac:spMk id="4" creationId="{23EF6419-78F0-48E7-875D-7877A985148C}"/>
          </ac:spMkLst>
        </pc:spChg>
        <pc:spChg chg="mod">
          <ac:chgData name="Hiten Chadha" userId="dfd979c54228ec42" providerId="LiveId" clId="{803FE5D5-EAAE-4890-997C-62B44697708A}" dt="2022-09-06T15:33:52.036" v="29" actId="2711"/>
          <ac:spMkLst>
            <pc:docMk/>
            <pc:sldMk cId="844570320" sldId="269"/>
            <ac:spMk id="6" creationId="{C6ED44B9-D714-4675-9267-B0C0772F3A85}"/>
          </ac:spMkLst>
        </pc:spChg>
      </pc:sldChg>
      <pc:sldChg chg="modSp mod">
        <pc:chgData name="Hiten Chadha" userId="dfd979c54228ec42" providerId="LiveId" clId="{803FE5D5-EAAE-4890-997C-62B44697708A}" dt="2022-09-06T15:35:51.886" v="95" actId="2711"/>
        <pc:sldMkLst>
          <pc:docMk/>
          <pc:sldMk cId="1939866552" sldId="270"/>
        </pc:sldMkLst>
        <pc:spChg chg="mod">
          <ac:chgData name="Hiten Chadha" userId="dfd979c54228ec42" providerId="LiveId" clId="{803FE5D5-EAAE-4890-997C-62B44697708A}" dt="2022-09-06T15:35:51.886" v="95" actId="2711"/>
          <ac:spMkLst>
            <pc:docMk/>
            <pc:sldMk cId="1939866552" sldId="270"/>
            <ac:spMk id="2" creationId="{E4DBBF2B-B7AD-4DC4-B25A-0158740E58FE}"/>
          </ac:spMkLst>
        </pc:spChg>
        <pc:spChg chg="mod">
          <ac:chgData name="Hiten Chadha" userId="dfd979c54228ec42" providerId="LiveId" clId="{803FE5D5-EAAE-4890-997C-62B44697708A}" dt="2022-09-06T15:35:29.915" v="93" actId="20577"/>
          <ac:spMkLst>
            <pc:docMk/>
            <pc:sldMk cId="1939866552" sldId="270"/>
            <ac:spMk id="4" creationId="{F9F58046-B72C-4A65-B27C-8EC4EFD974D7}"/>
          </ac:spMkLst>
        </pc:spChg>
      </pc:sldChg>
      <pc:sldChg chg="modSp mod">
        <pc:chgData name="Hiten Chadha" userId="dfd979c54228ec42" providerId="LiveId" clId="{803FE5D5-EAAE-4890-997C-62B44697708A}" dt="2022-09-06T15:37:34.970" v="99" actId="2711"/>
        <pc:sldMkLst>
          <pc:docMk/>
          <pc:sldMk cId="1375100067" sldId="271"/>
        </pc:sldMkLst>
        <pc:spChg chg="mod">
          <ac:chgData name="Hiten Chadha" userId="dfd979c54228ec42" providerId="LiveId" clId="{803FE5D5-EAAE-4890-997C-62B44697708A}" dt="2022-09-06T15:37:34.970" v="99" actId="2711"/>
          <ac:spMkLst>
            <pc:docMk/>
            <pc:sldMk cId="1375100067" sldId="271"/>
            <ac:spMk id="3" creationId="{57FD4E51-C012-43E4-B2C0-499312F9EA38}"/>
          </ac:spMkLst>
        </pc:spChg>
      </pc:sldChg>
      <pc:sldChg chg="addSp delSp modSp mod">
        <pc:chgData name="Hiten Chadha" userId="dfd979c54228ec42" providerId="LiveId" clId="{803FE5D5-EAAE-4890-997C-62B44697708A}" dt="2022-09-07T12:48:24.723" v="106" actId="1076"/>
        <pc:sldMkLst>
          <pc:docMk/>
          <pc:sldMk cId="542833317" sldId="272"/>
        </pc:sldMkLst>
        <pc:spChg chg="mod">
          <ac:chgData name="Hiten Chadha" userId="dfd979c54228ec42" providerId="LiveId" clId="{803FE5D5-EAAE-4890-997C-62B44697708A}" dt="2022-09-06T15:38:46.670" v="100" actId="2711"/>
          <ac:spMkLst>
            <pc:docMk/>
            <pc:sldMk cId="542833317" sldId="272"/>
            <ac:spMk id="2" creationId="{0C20B631-294F-48CC-AA0F-C05FCE90873A}"/>
          </ac:spMkLst>
        </pc:spChg>
        <pc:spChg chg="mod">
          <ac:chgData name="Hiten Chadha" userId="dfd979c54228ec42" providerId="LiveId" clId="{803FE5D5-EAAE-4890-997C-62B44697708A}" dt="2022-09-06T15:38:46.670" v="100" actId="2711"/>
          <ac:spMkLst>
            <pc:docMk/>
            <pc:sldMk cId="542833317" sldId="272"/>
            <ac:spMk id="4" creationId="{1EC693A4-C5D2-4A3D-AE21-322A5CB6141F}"/>
          </ac:spMkLst>
        </pc:spChg>
        <pc:picChg chg="del">
          <ac:chgData name="Hiten Chadha" userId="dfd979c54228ec42" providerId="LiveId" clId="{803FE5D5-EAAE-4890-997C-62B44697708A}" dt="2022-09-07T12:47:02.332" v="102" actId="478"/>
          <ac:picMkLst>
            <pc:docMk/>
            <pc:sldMk cId="542833317" sldId="272"/>
            <ac:picMk id="5" creationId="{375F5A97-7E71-413A-8005-E531C2495E05}"/>
          </ac:picMkLst>
        </pc:picChg>
        <pc:picChg chg="del">
          <ac:chgData name="Hiten Chadha" userId="dfd979c54228ec42" providerId="LiveId" clId="{803FE5D5-EAAE-4890-997C-62B44697708A}" dt="2022-09-07T12:46:59.840" v="101" actId="478"/>
          <ac:picMkLst>
            <pc:docMk/>
            <pc:sldMk cId="542833317" sldId="272"/>
            <ac:picMk id="6" creationId="{F09527D7-5191-4E1D-9EC5-6081549F66F0}"/>
          </ac:picMkLst>
        </pc:picChg>
        <pc:picChg chg="add mod">
          <ac:chgData name="Hiten Chadha" userId="dfd979c54228ec42" providerId="LiveId" clId="{803FE5D5-EAAE-4890-997C-62B44697708A}" dt="2022-09-07T12:47:46.456" v="104" actId="1076"/>
          <ac:picMkLst>
            <pc:docMk/>
            <pc:sldMk cId="542833317" sldId="272"/>
            <ac:picMk id="7" creationId="{D057E33E-B707-FE79-B57F-29C194AD5471}"/>
          </ac:picMkLst>
        </pc:picChg>
        <pc:picChg chg="add mod">
          <ac:chgData name="Hiten Chadha" userId="dfd979c54228ec42" providerId="LiveId" clId="{803FE5D5-EAAE-4890-997C-62B44697708A}" dt="2022-09-07T12:48:24.723" v="106" actId="1076"/>
          <ac:picMkLst>
            <pc:docMk/>
            <pc:sldMk cId="542833317" sldId="272"/>
            <ac:picMk id="9" creationId="{F96ED154-E343-64FF-7904-93CC3E39999B}"/>
          </ac:picMkLst>
        </pc:picChg>
      </pc:sldChg>
      <pc:sldChg chg="del">
        <pc:chgData name="Hiten Chadha" userId="dfd979c54228ec42" providerId="LiveId" clId="{803FE5D5-EAAE-4890-997C-62B44697708A}" dt="2022-09-07T12:48:28.097" v="107" actId="47"/>
        <pc:sldMkLst>
          <pc:docMk/>
          <pc:sldMk cId="1759916957" sldId="273"/>
        </pc:sldMkLst>
      </pc:sldChg>
      <pc:sldChg chg="modSp mod">
        <pc:chgData name="Hiten Chadha" userId="dfd979c54228ec42" providerId="LiveId" clId="{803FE5D5-EAAE-4890-997C-62B44697708A}" dt="2022-09-07T12:49:16.759" v="114" actId="255"/>
        <pc:sldMkLst>
          <pc:docMk/>
          <pc:sldMk cId="4215977797" sldId="274"/>
        </pc:sldMkLst>
        <pc:spChg chg="mod">
          <ac:chgData name="Hiten Chadha" userId="dfd979c54228ec42" providerId="LiveId" clId="{803FE5D5-EAAE-4890-997C-62B44697708A}" dt="2022-09-07T12:49:08.665" v="112" actId="2711"/>
          <ac:spMkLst>
            <pc:docMk/>
            <pc:sldMk cId="4215977797" sldId="274"/>
            <ac:spMk id="2" creationId="{46F417AD-311C-479C-9507-4C9D2EFE23B5}"/>
          </ac:spMkLst>
        </pc:spChg>
        <pc:spChg chg="mod">
          <ac:chgData name="Hiten Chadha" userId="dfd979c54228ec42" providerId="LiveId" clId="{803FE5D5-EAAE-4890-997C-62B44697708A}" dt="2022-09-07T12:49:16.759" v="114" actId="255"/>
          <ac:spMkLst>
            <pc:docMk/>
            <pc:sldMk cId="4215977797" sldId="274"/>
            <ac:spMk id="5" creationId="{38101CD1-4DBE-4923-BAF8-AB2A42FCC9BD}"/>
          </ac:spMkLst>
        </pc:spChg>
      </pc:sldChg>
      <pc:sldChg chg="modSp mod">
        <pc:chgData name="Hiten Chadha" userId="dfd979c54228ec42" providerId="LiveId" clId="{803FE5D5-EAAE-4890-997C-62B44697708A}" dt="2022-09-07T12:51:28.215" v="131" actId="2711"/>
        <pc:sldMkLst>
          <pc:docMk/>
          <pc:sldMk cId="782420262" sldId="275"/>
        </pc:sldMkLst>
        <pc:spChg chg="mod">
          <ac:chgData name="Hiten Chadha" userId="dfd979c54228ec42" providerId="LiveId" clId="{803FE5D5-EAAE-4890-997C-62B44697708A}" dt="2022-09-07T12:51:14.780" v="129" actId="2711"/>
          <ac:spMkLst>
            <pc:docMk/>
            <pc:sldMk cId="782420262" sldId="275"/>
            <ac:spMk id="2" creationId="{49861C62-2203-4F7E-92F9-8C2B366126FE}"/>
          </ac:spMkLst>
        </pc:spChg>
        <pc:spChg chg="mod">
          <ac:chgData name="Hiten Chadha" userId="dfd979c54228ec42" providerId="LiveId" clId="{803FE5D5-EAAE-4890-997C-62B44697708A}" dt="2022-09-07T12:51:28.215" v="131" actId="2711"/>
          <ac:spMkLst>
            <pc:docMk/>
            <pc:sldMk cId="782420262" sldId="275"/>
            <ac:spMk id="6" creationId="{CCB95D8F-28FF-4512-9DF3-F5C28692B05E}"/>
          </ac:spMkLst>
        </pc:spChg>
      </pc:sldChg>
      <pc:sldChg chg="del">
        <pc:chgData name="Hiten Chadha" userId="dfd979c54228ec42" providerId="LiveId" clId="{803FE5D5-EAAE-4890-997C-62B44697708A}" dt="2022-09-07T12:49:22.105" v="115" actId="47"/>
        <pc:sldMkLst>
          <pc:docMk/>
          <pc:sldMk cId="1371986983" sldId="278"/>
        </pc:sldMkLst>
      </pc:sldChg>
      <pc:sldChg chg="del">
        <pc:chgData name="Hiten Chadha" userId="dfd979c54228ec42" providerId="LiveId" clId="{803FE5D5-EAAE-4890-997C-62B44697708A}" dt="2022-09-07T12:49:23.523" v="116" actId="47"/>
        <pc:sldMkLst>
          <pc:docMk/>
          <pc:sldMk cId="1192798887" sldId="279"/>
        </pc:sldMkLst>
      </pc:sldChg>
      <pc:sldChg chg="modSp mod">
        <pc:chgData name="Hiten Chadha" userId="dfd979c54228ec42" providerId="LiveId" clId="{803FE5D5-EAAE-4890-997C-62B44697708A}" dt="2022-09-07T12:49:42.744" v="118" actId="5793"/>
        <pc:sldMkLst>
          <pc:docMk/>
          <pc:sldMk cId="2918859724" sldId="280"/>
        </pc:sldMkLst>
        <pc:spChg chg="mod">
          <ac:chgData name="Hiten Chadha" userId="dfd979c54228ec42" providerId="LiveId" clId="{803FE5D5-EAAE-4890-997C-62B44697708A}" dt="2022-09-07T12:49:35.621" v="117" actId="2711"/>
          <ac:spMkLst>
            <pc:docMk/>
            <pc:sldMk cId="2918859724" sldId="280"/>
            <ac:spMk id="2" creationId="{443E2CBB-B34B-4EF1-8ED4-F3DBA32E09EC}"/>
          </ac:spMkLst>
        </pc:spChg>
        <pc:spChg chg="mod">
          <ac:chgData name="Hiten Chadha" userId="dfd979c54228ec42" providerId="LiveId" clId="{803FE5D5-EAAE-4890-997C-62B44697708A}" dt="2022-09-07T12:49:42.744" v="118" actId="5793"/>
          <ac:spMkLst>
            <pc:docMk/>
            <pc:sldMk cId="2918859724" sldId="280"/>
            <ac:spMk id="5" creationId="{F361A40B-622A-473C-B530-C081E2445427}"/>
          </ac:spMkLst>
        </pc:spChg>
      </pc:sldChg>
      <pc:sldChg chg="modSp mod">
        <pc:chgData name="Hiten Chadha" userId="dfd979c54228ec42" providerId="LiveId" clId="{803FE5D5-EAAE-4890-997C-62B44697708A}" dt="2022-09-07T12:50:09.570" v="122" actId="5793"/>
        <pc:sldMkLst>
          <pc:docMk/>
          <pc:sldMk cId="2807931713" sldId="281"/>
        </pc:sldMkLst>
        <pc:spChg chg="mod">
          <ac:chgData name="Hiten Chadha" userId="dfd979c54228ec42" providerId="LiveId" clId="{803FE5D5-EAAE-4890-997C-62B44697708A}" dt="2022-09-07T12:50:02.903" v="120" actId="27636"/>
          <ac:spMkLst>
            <pc:docMk/>
            <pc:sldMk cId="2807931713" sldId="281"/>
            <ac:spMk id="2" creationId="{F660E1FB-D600-4CFD-8126-718015D0E04B}"/>
          </ac:spMkLst>
        </pc:spChg>
        <pc:spChg chg="mod">
          <ac:chgData name="Hiten Chadha" userId="dfd979c54228ec42" providerId="LiveId" clId="{803FE5D5-EAAE-4890-997C-62B44697708A}" dt="2022-09-07T12:50:09.570" v="122" actId="5793"/>
          <ac:spMkLst>
            <pc:docMk/>
            <pc:sldMk cId="2807931713" sldId="281"/>
            <ac:spMk id="6" creationId="{0C305182-A90D-44F1-8671-105029791D33}"/>
          </ac:spMkLst>
        </pc:spChg>
      </pc:sldChg>
      <pc:sldChg chg="modSp mod">
        <pc:chgData name="Hiten Chadha" userId="dfd979c54228ec42" providerId="LiveId" clId="{803FE5D5-EAAE-4890-997C-62B44697708A}" dt="2022-09-07T12:50:30.904" v="125" actId="5793"/>
        <pc:sldMkLst>
          <pc:docMk/>
          <pc:sldMk cId="1755060452" sldId="282"/>
        </pc:sldMkLst>
        <pc:spChg chg="mod">
          <ac:chgData name="Hiten Chadha" userId="dfd979c54228ec42" providerId="LiveId" clId="{803FE5D5-EAAE-4890-997C-62B44697708A}" dt="2022-09-07T12:50:26.677" v="124" actId="27636"/>
          <ac:spMkLst>
            <pc:docMk/>
            <pc:sldMk cId="1755060452" sldId="282"/>
            <ac:spMk id="2" creationId="{4EE49C3A-BB22-41C0-BD19-52C7374A5058}"/>
          </ac:spMkLst>
        </pc:spChg>
        <pc:spChg chg="mod">
          <ac:chgData name="Hiten Chadha" userId="dfd979c54228ec42" providerId="LiveId" clId="{803FE5D5-EAAE-4890-997C-62B44697708A}" dt="2022-09-07T12:50:30.904" v="125" actId="5793"/>
          <ac:spMkLst>
            <pc:docMk/>
            <pc:sldMk cId="1755060452" sldId="282"/>
            <ac:spMk id="6" creationId="{202AF381-0BCE-4AEB-8133-692AA0875C6F}"/>
          </ac:spMkLst>
        </pc:spChg>
      </pc:sldChg>
      <pc:sldChg chg="modSp mod">
        <pc:chgData name="Hiten Chadha" userId="dfd979c54228ec42" providerId="LiveId" clId="{803FE5D5-EAAE-4890-997C-62B44697708A}" dt="2022-09-07T12:51:00.223" v="128" actId="5793"/>
        <pc:sldMkLst>
          <pc:docMk/>
          <pc:sldMk cId="590854785" sldId="283"/>
        </pc:sldMkLst>
        <pc:spChg chg="mod">
          <ac:chgData name="Hiten Chadha" userId="dfd979c54228ec42" providerId="LiveId" clId="{803FE5D5-EAAE-4890-997C-62B44697708A}" dt="2022-09-07T12:50:51.399" v="126" actId="2711"/>
          <ac:spMkLst>
            <pc:docMk/>
            <pc:sldMk cId="590854785" sldId="283"/>
            <ac:spMk id="2" creationId="{6136A308-2AC0-44BF-BA69-67789CCDC5FE}"/>
          </ac:spMkLst>
        </pc:spChg>
        <pc:spChg chg="mod">
          <ac:chgData name="Hiten Chadha" userId="dfd979c54228ec42" providerId="LiveId" clId="{803FE5D5-EAAE-4890-997C-62B44697708A}" dt="2022-09-07T12:51:00.223" v="128" actId="5793"/>
          <ac:spMkLst>
            <pc:docMk/>
            <pc:sldMk cId="590854785" sldId="283"/>
            <ac:spMk id="5" creationId="{3C754540-2B47-4BE1-BE08-6ABEA207B286}"/>
          </ac:spMkLst>
        </pc:spChg>
      </pc:sldChg>
      <pc:sldChg chg="modSp mod">
        <pc:chgData name="Hiten Chadha" userId="dfd979c54228ec42" providerId="LiveId" clId="{803FE5D5-EAAE-4890-997C-62B44697708A}" dt="2022-09-07T12:53:21.569" v="136" actId="2711"/>
        <pc:sldMkLst>
          <pc:docMk/>
          <pc:sldMk cId="1915719938" sldId="284"/>
        </pc:sldMkLst>
        <pc:spChg chg="mod">
          <ac:chgData name="Hiten Chadha" userId="dfd979c54228ec42" providerId="LiveId" clId="{803FE5D5-EAAE-4890-997C-62B44697708A}" dt="2022-09-07T12:53:10.259" v="132" actId="2711"/>
          <ac:spMkLst>
            <pc:docMk/>
            <pc:sldMk cId="1915719938" sldId="284"/>
            <ac:spMk id="2" creationId="{5A7A28C7-472D-43A6-8934-8D333B6D06B2}"/>
          </ac:spMkLst>
        </pc:spChg>
        <pc:spChg chg="mod">
          <ac:chgData name="Hiten Chadha" userId="dfd979c54228ec42" providerId="LiveId" clId="{803FE5D5-EAAE-4890-997C-62B44697708A}" dt="2022-09-07T12:53:21.569" v="136" actId="2711"/>
          <ac:spMkLst>
            <pc:docMk/>
            <pc:sldMk cId="1915719938" sldId="284"/>
            <ac:spMk id="6" creationId="{4EEDB6F9-774B-445F-AE71-A3E7D4FB21AE}"/>
          </ac:spMkLst>
        </pc:spChg>
      </pc:sldChg>
      <pc:sldChg chg="modSp mod">
        <pc:chgData name="Hiten Chadha" userId="dfd979c54228ec42" providerId="LiveId" clId="{803FE5D5-EAAE-4890-997C-62B44697708A}" dt="2022-09-07T12:48:57.416" v="111" actId="255"/>
        <pc:sldMkLst>
          <pc:docMk/>
          <pc:sldMk cId="2872706706" sldId="286"/>
        </pc:sldMkLst>
        <pc:spChg chg="mod">
          <ac:chgData name="Hiten Chadha" userId="dfd979c54228ec42" providerId="LiveId" clId="{803FE5D5-EAAE-4890-997C-62B44697708A}" dt="2022-09-07T12:48:41.202" v="108" actId="2711"/>
          <ac:spMkLst>
            <pc:docMk/>
            <pc:sldMk cId="2872706706" sldId="286"/>
            <ac:spMk id="2" creationId="{5371DEF1-A279-4CD6-9E18-57AAF3AB0E28}"/>
          </ac:spMkLst>
        </pc:spChg>
        <pc:spChg chg="mod">
          <ac:chgData name="Hiten Chadha" userId="dfd979c54228ec42" providerId="LiveId" clId="{803FE5D5-EAAE-4890-997C-62B44697708A}" dt="2022-09-07T12:48:57.416" v="111" actId="255"/>
          <ac:spMkLst>
            <pc:docMk/>
            <pc:sldMk cId="2872706706" sldId="286"/>
            <ac:spMk id="6" creationId="{4850F846-7AF9-429C-96CB-BABFE4DFC8D5}"/>
          </ac:spMkLst>
        </pc:spChg>
      </pc:sldChg>
      <pc:sldChg chg="del">
        <pc:chgData name="Hiten Chadha" userId="dfd979c54228ec42" providerId="LiveId" clId="{803FE5D5-EAAE-4890-997C-62B44697708A}" dt="2022-09-07T12:53:42.527" v="139" actId="47"/>
        <pc:sldMkLst>
          <pc:docMk/>
          <pc:sldMk cId="856646955" sldId="288"/>
        </pc:sldMkLst>
      </pc:sldChg>
      <pc:sldChg chg="del">
        <pc:chgData name="Hiten Chadha" userId="dfd979c54228ec42" providerId="LiveId" clId="{803FE5D5-EAAE-4890-997C-62B44697708A}" dt="2022-09-07T12:53:41.150" v="138" actId="47"/>
        <pc:sldMkLst>
          <pc:docMk/>
          <pc:sldMk cId="2130678447" sldId="289"/>
        </pc:sldMkLst>
      </pc:sldChg>
      <pc:sldChg chg="del">
        <pc:chgData name="Hiten Chadha" userId="dfd979c54228ec42" providerId="LiveId" clId="{803FE5D5-EAAE-4890-997C-62B44697708A}" dt="2022-09-07T12:53:39.009" v="137" actId="47"/>
        <pc:sldMkLst>
          <pc:docMk/>
          <pc:sldMk cId="179075301" sldId="290"/>
        </pc:sldMkLst>
      </pc:sldChg>
      <pc:sldChg chg="del">
        <pc:chgData name="Hiten Chadha" userId="dfd979c54228ec42" providerId="LiveId" clId="{803FE5D5-EAAE-4890-997C-62B44697708A}" dt="2022-09-07T12:54:26.564" v="142" actId="47"/>
        <pc:sldMkLst>
          <pc:docMk/>
          <pc:sldMk cId="1784437299" sldId="291"/>
        </pc:sldMkLst>
      </pc:sldChg>
      <pc:sldChg chg="del">
        <pc:chgData name="Hiten Chadha" userId="dfd979c54228ec42" providerId="LiveId" clId="{803FE5D5-EAAE-4890-997C-62B44697708A}" dt="2022-09-07T12:54:24.721" v="141" actId="47"/>
        <pc:sldMkLst>
          <pc:docMk/>
          <pc:sldMk cId="4125793909" sldId="292"/>
        </pc:sldMkLst>
      </pc:sldChg>
      <pc:sldChg chg="modSp mod">
        <pc:chgData name="Hiten Chadha" userId="dfd979c54228ec42" providerId="LiveId" clId="{803FE5D5-EAAE-4890-997C-62B44697708A}" dt="2022-09-07T12:55:09.382" v="149" actId="14100"/>
        <pc:sldMkLst>
          <pc:docMk/>
          <pc:sldMk cId="141595811" sldId="294"/>
        </pc:sldMkLst>
        <pc:spChg chg="mod">
          <ac:chgData name="Hiten Chadha" userId="dfd979c54228ec42" providerId="LiveId" clId="{803FE5D5-EAAE-4890-997C-62B44697708A}" dt="2022-09-07T12:55:09.382" v="149" actId="14100"/>
          <ac:spMkLst>
            <pc:docMk/>
            <pc:sldMk cId="141595811" sldId="294"/>
            <ac:spMk id="3" creationId="{5C906498-FAFE-442F-BE18-55EFFCDF9906}"/>
          </ac:spMkLst>
        </pc:spChg>
      </pc:sldChg>
      <pc:sldChg chg="del">
        <pc:chgData name="Hiten Chadha" userId="dfd979c54228ec42" providerId="LiveId" clId="{803FE5D5-EAAE-4890-997C-62B44697708A}" dt="2022-09-07T12:54:49.316" v="147" actId="47"/>
        <pc:sldMkLst>
          <pc:docMk/>
          <pc:sldMk cId="1332701458" sldId="297"/>
        </pc:sldMkLst>
      </pc:sldChg>
      <pc:sldChg chg="del">
        <pc:chgData name="Hiten Chadha" userId="dfd979c54228ec42" providerId="LiveId" clId="{803FE5D5-EAAE-4890-997C-62B44697708A}" dt="2022-09-07T12:54:27.819" v="143" actId="47"/>
        <pc:sldMkLst>
          <pc:docMk/>
          <pc:sldMk cId="59622394" sldId="298"/>
        </pc:sldMkLst>
      </pc:sldChg>
      <pc:sldChg chg="del">
        <pc:chgData name="Hiten Chadha" userId="dfd979c54228ec42" providerId="LiveId" clId="{803FE5D5-EAAE-4890-997C-62B44697708A}" dt="2022-09-07T12:54:47.420" v="146" actId="47"/>
        <pc:sldMkLst>
          <pc:docMk/>
          <pc:sldMk cId="15746330" sldId="299"/>
        </pc:sldMkLst>
      </pc:sldChg>
      <pc:sldChg chg="del">
        <pc:chgData name="Hiten Chadha" userId="dfd979c54228ec42" providerId="LiveId" clId="{803FE5D5-EAAE-4890-997C-62B44697708A}" dt="2022-09-07T12:54:30.779" v="144" actId="47"/>
        <pc:sldMkLst>
          <pc:docMk/>
          <pc:sldMk cId="3573584208" sldId="300"/>
        </pc:sldMkLst>
      </pc:sldChg>
      <pc:sldChg chg="del">
        <pc:chgData name="Hiten Chadha" userId="dfd979c54228ec42" providerId="LiveId" clId="{803FE5D5-EAAE-4890-997C-62B44697708A}" dt="2022-09-07T12:54:44.455" v="145" actId="47"/>
        <pc:sldMkLst>
          <pc:docMk/>
          <pc:sldMk cId="1123859946" sldId="301"/>
        </pc:sldMkLst>
      </pc:sldChg>
      <pc:sldChg chg="del">
        <pc:chgData name="Hiten Chadha" userId="dfd979c54228ec42" providerId="LiveId" clId="{803FE5D5-EAAE-4890-997C-62B44697708A}" dt="2022-09-07T12:53:45.477" v="140" actId="47"/>
        <pc:sldMkLst>
          <pc:docMk/>
          <pc:sldMk cId="501205677" sldId="30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9BD19-178E-4EC5-8E1B-FDAEB489249D}" type="datetimeFigureOut">
              <a:rPr lang="en-GB" smtClean="0"/>
              <a:t>06/09/2022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1BF6A-3E73-47F1-8C82-2E6C5A26B350}" type="slidenum">
              <a:rPr lang="en-GB" smtClean="0"/>
              <a:t>‹#›</a:t>
            </a:fld>
            <a:endParaRPr lang="en-GB"/>
          </a:p>
        </p:txBody>
      </p:sp>
    </p:spTree>
    <p:extLst>
      <p:ext uri="{BB962C8B-B14F-4D97-AF65-F5344CB8AC3E}">
        <p14:creationId xmlns:p14="http://schemas.microsoft.com/office/powerpoint/2010/main" val="971697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7.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744247" y="1986448"/>
            <a:ext cx="10566178" cy="2800767"/>
          </a:xfrm>
          <a:prstGeom prst="rect">
            <a:avLst/>
          </a:prstGeom>
          <a:solidFill>
            <a:srgbClr val="3B3B3B"/>
          </a:solidFill>
        </p:spPr>
        <p:txBody>
          <a:bodyPr wrap="square" rtlCol="0">
            <a:spAutoFit/>
          </a:bodyPr>
          <a:lstStyle/>
          <a:p>
            <a:r>
              <a:rPr lang="en-GB" sz="4000" dirty="0">
                <a:solidFill>
                  <a:schemeClr val="accent2"/>
                </a:solidFill>
                <a:latin typeface="Arial Black" panose="020B0A04020102020204" pitchFamily="34" charset="0"/>
              </a:rPr>
              <a:t>G2M insight for Cab Investment firm</a:t>
            </a:r>
          </a:p>
          <a:p>
            <a:endParaRPr lang="en-GB" sz="4000" dirty="0">
              <a:solidFill>
                <a:schemeClr val="accent2"/>
              </a:solidFill>
              <a:latin typeface="Arial Black" panose="020B0A04020102020204" pitchFamily="34" charset="0"/>
            </a:endParaRPr>
          </a:p>
          <a:p>
            <a:r>
              <a:rPr lang="en-GB" sz="2400" b="1" i="0" dirty="0">
                <a:solidFill>
                  <a:schemeClr val="accent2"/>
                </a:solidFill>
                <a:effectLst/>
                <a:latin typeface="Lato Extended"/>
              </a:rPr>
              <a:t>Company Name</a:t>
            </a:r>
            <a:r>
              <a:rPr lang="en-GB" sz="2400" b="0" i="0" dirty="0">
                <a:solidFill>
                  <a:schemeClr val="accent2"/>
                </a:solidFill>
                <a:effectLst/>
                <a:latin typeface="Lato Extended"/>
              </a:rPr>
              <a:t> : XYZ</a:t>
            </a:r>
            <a:br>
              <a:rPr lang="en-GB" sz="2400" dirty="0">
                <a:solidFill>
                  <a:schemeClr val="accent2"/>
                </a:solidFill>
              </a:rPr>
            </a:br>
            <a:r>
              <a:rPr lang="en-GB" sz="2400" b="1" i="0" dirty="0">
                <a:solidFill>
                  <a:schemeClr val="accent2"/>
                </a:solidFill>
                <a:effectLst/>
                <a:latin typeface="Lato Extended"/>
              </a:rPr>
              <a:t>Location</a:t>
            </a:r>
            <a:r>
              <a:rPr lang="en-GB" sz="2400" b="0" i="0" dirty="0">
                <a:solidFill>
                  <a:schemeClr val="accent2"/>
                </a:solidFill>
                <a:effectLst/>
                <a:latin typeface="Lato Extended"/>
              </a:rPr>
              <a:t>: Denmark</a:t>
            </a:r>
            <a:br>
              <a:rPr lang="en-GB" sz="2400" dirty="0">
                <a:solidFill>
                  <a:schemeClr val="accent2"/>
                </a:solidFill>
              </a:rPr>
            </a:br>
            <a:r>
              <a:rPr lang="en-GB" sz="2400" b="1" i="0" dirty="0">
                <a:solidFill>
                  <a:schemeClr val="accent2"/>
                </a:solidFill>
                <a:effectLst/>
                <a:latin typeface="Lato Extended"/>
              </a:rPr>
              <a:t>Date</a:t>
            </a:r>
            <a:r>
              <a:rPr lang="en-GB" sz="2400" b="0" i="0" dirty="0">
                <a:solidFill>
                  <a:schemeClr val="accent2"/>
                </a:solidFill>
                <a:effectLst/>
                <a:latin typeface="Lato Extended"/>
              </a:rPr>
              <a:t>: 27-06-22</a:t>
            </a:r>
          </a:p>
          <a:p>
            <a:r>
              <a:rPr lang="en-GB" sz="2400" b="1" dirty="0">
                <a:solidFill>
                  <a:schemeClr val="accent2"/>
                </a:solidFill>
                <a:latin typeface="Lato Extended"/>
              </a:rPr>
              <a:t>By</a:t>
            </a:r>
            <a:r>
              <a:rPr lang="en-GB" sz="2400" b="0" i="0" dirty="0">
                <a:solidFill>
                  <a:schemeClr val="accent2"/>
                </a:solidFill>
                <a:effectLst/>
                <a:latin typeface="Lato Extended"/>
              </a:rPr>
              <a:t>: Hiten Chadha</a:t>
            </a:r>
            <a:endParaRPr lang="en-US" sz="2400" dirty="0">
              <a:solidFill>
                <a:schemeClr val="accent2"/>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0E1FB-D600-4CFD-8126-718015D0E04B}"/>
              </a:ext>
            </a:extLst>
          </p:cNvPr>
          <p:cNvSpPr>
            <a:spLocks noGrp="1"/>
          </p:cNvSpPr>
          <p:nvPr>
            <p:ph type="title"/>
          </p:nvPr>
        </p:nvSpPr>
        <p:spPr>
          <a:xfrm>
            <a:off x="838200" y="365125"/>
            <a:ext cx="10515600" cy="922069"/>
          </a:xfrm>
        </p:spPr>
        <p:txBody>
          <a:bodyPr>
            <a:normAutofit/>
          </a:bodyPr>
          <a:lstStyle/>
          <a:p>
            <a:r>
              <a:rPr lang="en-GB" dirty="0">
                <a:solidFill>
                  <a:schemeClr val="accent2"/>
                </a:solidFill>
                <a:latin typeface="Lato Extended"/>
              </a:rPr>
              <a:t>Transaction per City for both Cabs:</a:t>
            </a:r>
          </a:p>
        </p:txBody>
      </p:sp>
      <p:pic>
        <p:nvPicPr>
          <p:cNvPr id="3" name="Picture 2">
            <a:extLst>
              <a:ext uri="{FF2B5EF4-FFF2-40B4-BE49-F238E27FC236}">
                <a16:creationId xmlns:a16="http://schemas.microsoft.com/office/drawing/2014/main" id="{55ED89D2-163E-494D-A6A9-AE72C0FC0BC2}"/>
              </a:ext>
            </a:extLst>
          </p:cNvPr>
          <p:cNvPicPr>
            <a:picLocks noChangeAspect="1"/>
          </p:cNvPicPr>
          <p:nvPr/>
        </p:nvPicPr>
        <p:blipFill>
          <a:blip r:embed="rId2"/>
          <a:stretch>
            <a:fillRect/>
          </a:stretch>
        </p:blipFill>
        <p:spPr>
          <a:xfrm>
            <a:off x="737895" y="1527834"/>
            <a:ext cx="5564432" cy="3802331"/>
          </a:xfrm>
          <a:prstGeom prst="rect">
            <a:avLst/>
          </a:prstGeom>
        </p:spPr>
      </p:pic>
      <p:pic>
        <p:nvPicPr>
          <p:cNvPr id="4" name="Picture 3">
            <a:extLst>
              <a:ext uri="{FF2B5EF4-FFF2-40B4-BE49-F238E27FC236}">
                <a16:creationId xmlns:a16="http://schemas.microsoft.com/office/drawing/2014/main" id="{747DD870-AE5E-4F8F-BEF4-C29C7D3B1E53}"/>
              </a:ext>
            </a:extLst>
          </p:cNvPr>
          <p:cNvPicPr>
            <a:picLocks noChangeAspect="1"/>
          </p:cNvPicPr>
          <p:nvPr/>
        </p:nvPicPr>
        <p:blipFill>
          <a:blip r:embed="rId3"/>
          <a:stretch>
            <a:fillRect/>
          </a:stretch>
        </p:blipFill>
        <p:spPr>
          <a:xfrm>
            <a:off x="6609472" y="1379708"/>
            <a:ext cx="5441192" cy="4120759"/>
          </a:xfrm>
          <a:prstGeom prst="rect">
            <a:avLst/>
          </a:prstGeom>
        </p:spPr>
      </p:pic>
      <p:sp>
        <p:nvSpPr>
          <p:cNvPr id="6" name="TextBox 5">
            <a:extLst>
              <a:ext uri="{FF2B5EF4-FFF2-40B4-BE49-F238E27FC236}">
                <a16:creationId xmlns:a16="http://schemas.microsoft.com/office/drawing/2014/main" id="{0C305182-A90D-44F1-8671-105029791D33}"/>
              </a:ext>
            </a:extLst>
          </p:cNvPr>
          <p:cNvSpPr txBox="1"/>
          <p:nvPr/>
        </p:nvSpPr>
        <p:spPr>
          <a:xfrm>
            <a:off x="1026943" y="5678883"/>
            <a:ext cx="11165058" cy="1015663"/>
          </a:xfrm>
          <a:prstGeom prst="rect">
            <a:avLst/>
          </a:prstGeom>
          <a:noFill/>
        </p:spPr>
        <p:txBody>
          <a:bodyPr wrap="square">
            <a:spAutoFit/>
          </a:bodyPr>
          <a:lstStyle/>
          <a:p>
            <a:r>
              <a:rPr lang="en-GB" sz="2000" dirty="0">
                <a:solidFill>
                  <a:schemeClr val="accent2"/>
                </a:solidFill>
                <a:latin typeface="Lato Extended"/>
              </a:rPr>
              <a:t>Transaction for Yellow Cab is highest in New York City(31%) and New York City has the highest Cab Users of 28% as per the previous slide.</a:t>
            </a:r>
          </a:p>
          <a:p>
            <a:r>
              <a:rPr lang="en-GB" sz="2000" dirty="0">
                <a:solidFill>
                  <a:schemeClr val="accent2"/>
                </a:solidFill>
                <a:latin typeface="Lato Extended"/>
              </a:rPr>
              <a:t>Transaction for Pink Cab is highest in Los Angeles City.</a:t>
            </a:r>
          </a:p>
        </p:txBody>
      </p:sp>
      <p:sp>
        <p:nvSpPr>
          <p:cNvPr id="10" name="Arrow: Right 9">
            <a:extLst>
              <a:ext uri="{FF2B5EF4-FFF2-40B4-BE49-F238E27FC236}">
                <a16:creationId xmlns:a16="http://schemas.microsoft.com/office/drawing/2014/main" id="{9EC249F7-B9A6-4CB2-866B-B4BC4A348789}"/>
              </a:ext>
            </a:extLst>
          </p:cNvPr>
          <p:cNvSpPr/>
          <p:nvPr/>
        </p:nvSpPr>
        <p:spPr>
          <a:xfrm>
            <a:off x="4389120" y="5020676"/>
            <a:ext cx="633046" cy="1562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Right 10">
            <a:extLst>
              <a:ext uri="{FF2B5EF4-FFF2-40B4-BE49-F238E27FC236}">
                <a16:creationId xmlns:a16="http://schemas.microsoft.com/office/drawing/2014/main" id="{0056F395-1BE7-455D-A189-9BCE0A979CFE}"/>
              </a:ext>
            </a:extLst>
          </p:cNvPr>
          <p:cNvSpPr/>
          <p:nvPr/>
        </p:nvSpPr>
        <p:spPr>
          <a:xfrm>
            <a:off x="6879101" y="4822240"/>
            <a:ext cx="562707" cy="198436"/>
          </a:xfrm>
          <a:prstGeom prst="rightArrow">
            <a:avLst>
              <a:gd name="adj1" fmla="val 50000"/>
              <a:gd name="adj2"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07931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49C3A-BB22-41C0-BD19-52C7374A5058}"/>
              </a:ext>
            </a:extLst>
          </p:cNvPr>
          <p:cNvSpPr>
            <a:spLocks noGrp="1"/>
          </p:cNvSpPr>
          <p:nvPr>
            <p:ph type="title"/>
          </p:nvPr>
        </p:nvSpPr>
        <p:spPr>
          <a:xfrm>
            <a:off x="838200" y="365125"/>
            <a:ext cx="11080652" cy="806363"/>
          </a:xfrm>
        </p:spPr>
        <p:txBody>
          <a:bodyPr>
            <a:normAutofit/>
          </a:bodyPr>
          <a:lstStyle/>
          <a:p>
            <a:r>
              <a:rPr lang="en-GB" dirty="0">
                <a:solidFill>
                  <a:schemeClr val="accent2"/>
                </a:solidFill>
                <a:latin typeface="Lato Extended"/>
              </a:rPr>
              <a:t>Price Charged per Gender for both Cabs:</a:t>
            </a:r>
          </a:p>
        </p:txBody>
      </p:sp>
      <p:pic>
        <p:nvPicPr>
          <p:cNvPr id="3" name="Picture 2">
            <a:extLst>
              <a:ext uri="{FF2B5EF4-FFF2-40B4-BE49-F238E27FC236}">
                <a16:creationId xmlns:a16="http://schemas.microsoft.com/office/drawing/2014/main" id="{5756580B-3CFA-49EA-A793-09B17E052B3B}"/>
              </a:ext>
            </a:extLst>
          </p:cNvPr>
          <p:cNvPicPr>
            <a:picLocks noChangeAspect="1"/>
          </p:cNvPicPr>
          <p:nvPr/>
        </p:nvPicPr>
        <p:blipFill>
          <a:blip r:embed="rId2"/>
          <a:stretch>
            <a:fillRect/>
          </a:stretch>
        </p:blipFill>
        <p:spPr>
          <a:xfrm>
            <a:off x="738407" y="1690688"/>
            <a:ext cx="4663587" cy="3995824"/>
          </a:xfrm>
          <a:prstGeom prst="rect">
            <a:avLst/>
          </a:prstGeom>
        </p:spPr>
      </p:pic>
      <p:pic>
        <p:nvPicPr>
          <p:cNvPr id="4" name="Picture 3">
            <a:extLst>
              <a:ext uri="{FF2B5EF4-FFF2-40B4-BE49-F238E27FC236}">
                <a16:creationId xmlns:a16="http://schemas.microsoft.com/office/drawing/2014/main" id="{4038F230-CFDA-4EC0-B0EA-2764E9CD0FCB}"/>
              </a:ext>
            </a:extLst>
          </p:cNvPr>
          <p:cNvPicPr>
            <a:picLocks noChangeAspect="1"/>
          </p:cNvPicPr>
          <p:nvPr/>
        </p:nvPicPr>
        <p:blipFill>
          <a:blip r:embed="rId3"/>
          <a:stretch>
            <a:fillRect/>
          </a:stretch>
        </p:blipFill>
        <p:spPr>
          <a:xfrm>
            <a:off x="6541029" y="1171488"/>
            <a:ext cx="4812771" cy="4371975"/>
          </a:xfrm>
          <a:prstGeom prst="rect">
            <a:avLst/>
          </a:prstGeom>
        </p:spPr>
      </p:pic>
      <p:sp>
        <p:nvSpPr>
          <p:cNvPr id="6" name="TextBox 5">
            <a:extLst>
              <a:ext uri="{FF2B5EF4-FFF2-40B4-BE49-F238E27FC236}">
                <a16:creationId xmlns:a16="http://schemas.microsoft.com/office/drawing/2014/main" id="{202AF381-0BCE-4AEB-8133-692AA0875C6F}"/>
              </a:ext>
            </a:extLst>
          </p:cNvPr>
          <p:cNvSpPr txBox="1"/>
          <p:nvPr/>
        </p:nvSpPr>
        <p:spPr>
          <a:xfrm>
            <a:off x="1403252" y="5749661"/>
            <a:ext cx="10515600" cy="830997"/>
          </a:xfrm>
          <a:prstGeom prst="rect">
            <a:avLst/>
          </a:prstGeom>
          <a:noFill/>
        </p:spPr>
        <p:txBody>
          <a:bodyPr wrap="square">
            <a:spAutoFit/>
          </a:bodyPr>
          <a:lstStyle/>
          <a:p>
            <a:r>
              <a:rPr lang="en-GB" sz="2400" dirty="0">
                <a:solidFill>
                  <a:schemeClr val="accent2"/>
                </a:solidFill>
                <a:latin typeface="Lato Extended"/>
              </a:rPr>
              <a:t>Yellow Cab charge less from Female Customers whereas Pink Cab charges same for both Male and Female Customers.</a:t>
            </a:r>
          </a:p>
        </p:txBody>
      </p:sp>
    </p:spTree>
    <p:extLst>
      <p:ext uri="{BB962C8B-B14F-4D97-AF65-F5344CB8AC3E}">
        <p14:creationId xmlns:p14="http://schemas.microsoft.com/office/powerpoint/2010/main" val="1755060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6A308-2AC0-44BF-BA69-67789CCDC5FE}"/>
              </a:ext>
            </a:extLst>
          </p:cNvPr>
          <p:cNvSpPr>
            <a:spLocks noGrp="1"/>
          </p:cNvSpPr>
          <p:nvPr>
            <p:ph type="title"/>
          </p:nvPr>
        </p:nvSpPr>
        <p:spPr/>
        <p:txBody>
          <a:bodyPr/>
          <a:lstStyle/>
          <a:p>
            <a:r>
              <a:rPr lang="en-GB" dirty="0">
                <a:solidFill>
                  <a:schemeClr val="accent2"/>
                </a:solidFill>
                <a:latin typeface="Lato Extended"/>
              </a:rPr>
              <a:t>Customer Share per Gender for both Cabs</a:t>
            </a:r>
            <a:r>
              <a:rPr lang="en-GB" dirty="0">
                <a:solidFill>
                  <a:schemeClr val="accent2"/>
                </a:solidFill>
                <a:latin typeface="Arial Black" panose="020B0A04020102020204" pitchFamily="34" charset="0"/>
              </a:rPr>
              <a:t>:</a:t>
            </a:r>
          </a:p>
        </p:txBody>
      </p:sp>
      <p:pic>
        <p:nvPicPr>
          <p:cNvPr id="3" name="Picture 2">
            <a:extLst>
              <a:ext uri="{FF2B5EF4-FFF2-40B4-BE49-F238E27FC236}">
                <a16:creationId xmlns:a16="http://schemas.microsoft.com/office/drawing/2014/main" id="{D26F0299-E6B9-48FC-9869-E6F94F1B808E}"/>
              </a:ext>
            </a:extLst>
          </p:cNvPr>
          <p:cNvPicPr>
            <a:picLocks noChangeAspect="1"/>
          </p:cNvPicPr>
          <p:nvPr/>
        </p:nvPicPr>
        <p:blipFill>
          <a:blip r:embed="rId2"/>
          <a:stretch>
            <a:fillRect/>
          </a:stretch>
        </p:blipFill>
        <p:spPr>
          <a:xfrm>
            <a:off x="720822" y="1835150"/>
            <a:ext cx="5947263" cy="4657725"/>
          </a:xfrm>
          <a:prstGeom prst="rect">
            <a:avLst/>
          </a:prstGeom>
        </p:spPr>
      </p:pic>
      <p:sp>
        <p:nvSpPr>
          <p:cNvPr id="5" name="TextBox 4">
            <a:extLst>
              <a:ext uri="{FF2B5EF4-FFF2-40B4-BE49-F238E27FC236}">
                <a16:creationId xmlns:a16="http://schemas.microsoft.com/office/drawing/2014/main" id="{3C754540-2B47-4BE1-BE08-6ABEA207B286}"/>
              </a:ext>
            </a:extLst>
          </p:cNvPr>
          <p:cNvSpPr txBox="1"/>
          <p:nvPr/>
        </p:nvSpPr>
        <p:spPr>
          <a:xfrm>
            <a:off x="8131126" y="3242995"/>
            <a:ext cx="3784209" cy="1815882"/>
          </a:xfrm>
          <a:prstGeom prst="rect">
            <a:avLst/>
          </a:prstGeom>
          <a:noFill/>
        </p:spPr>
        <p:txBody>
          <a:bodyPr wrap="square">
            <a:spAutoFit/>
          </a:bodyPr>
          <a:lstStyle/>
          <a:p>
            <a:r>
              <a:rPr lang="en-GB" sz="2800" dirty="0">
                <a:solidFill>
                  <a:schemeClr val="accent2"/>
                </a:solidFill>
                <a:latin typeface="Lato Extended"/>
              </a:rPr>
              <a:t>Female Customers in Yellow Cab(25.5%) is higher compared to Pink Cab (20.5%)</a:t>
            </a:r>
          </a:p>
        </p:txBody>
      </p:sp>
    </p:spTree>
    <p:extLst>
      <p:ext uri="{BB962C8B-B14F-4D97-AF65-F5344CB8AC3E}">
        <p14:creationId xmlns:p14="http://schemas.microsoft.com/office/powerpoint/2010/main" val="590854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61C62-2203-4F7E-92F9-8C2B366126FE}"/>
              </a:ext>
            </a:extLst>
          </p:cNvPr>
          <p:cNvSpPr>
            <a:spLocks noGrp="1"/>
          </p:cNvSpPr>
          <p:nvPr>
            <p:ph type="title"/>
          </p:nvPr>
        </p:nvSpPr>
        <p:spPr/>
        <p:txBody>
          <a:bodyPr>
            <a:normAutofit/>
          </a:bodyPr>
          <a:lstStyle/>
          <a:p>
            <a:r>
              <a:rPr lang="en-GB" sz="4000" dirty="0">
                <a:solidFill>
                  <a:schemeClr val="accent2"/>
                </a:solidFill>
                <a:latin typeface="Lato Extended"/>
              </a:rPr>
              <a:t>Profit Margin per year for both Cabs:</a:t>
            </a:r>
          </a:p>
        </p:txBody>
      </p:sp>
      <p:pic>
        <p:nvPicPr>
          <p:cNvPr id="3" name="Picture 2">
            <a:extLst>
              <a:ext uri="{FF2B5EF4-FFF2-40B4-BE49-F238E27FC236}">
                <a16:creationId xmlns:a16="http://schemas.microsoft.com/office/drawing/2014/main" id="{9BEE8306-D969-4877-81C9-6C90C652BA2A}"/>
              </a:ext>
            </a:extLst>
          </p:cNvPr>
          <p:cNvPicPr>
            <a:picLocks noChangeAspect="1"/>
          </p:cNvPicPr>
          <p:nvPr/>
        </p:nvPicPr>
        <p:blipFill>
          <a:blip r:embed="rId2"/>
          <a:stretch>
            <a:fillRect/>
          </a:stretch>
        </p:blipFill>
        <p:spPr>
          <a:xfrm>
            <a:off x="308317" y="2024062"/>
            <a:ext cx="5638800" cy="2809875"/>
          </a:xfrm>
          <a:prstGeom prst="rect">
            <a:avLst/>
          </a:prstGeom>
        </p:spPr>
      </p:pic>
      <p:pic>
        <p:nvPicPr>
          <p:cNvPr id="4" name="Picture 3">
            <a:extLst>
              <a:ext uri="{FF2B5EF4-FFF2-40B4-BE49-F238E27FC236}">
                <a16:creationId xmlns:a16="http://schemas.microsoft.com/office/drawing/2014/main" id="{5E1E916B-91FF-4629-B36F-2B9A34B1BC86}"/>
              </a:ext>
            </a:extLst>
          </p:cNvPr>
          <p:cNvPicPr>
            <a:picLocks noChangeAspect="1"/>
          </p:cNvPicPr>
          <p:nvPr/>
        </p:nvPicPr>
        <p:blipFill>
          <a:blip r:embed="rId3"/>
          <a:stretch>
            <a:fillRect/>
          </a:stretch>
        </p:blipFill>
        <p:spPr>
          <a:xfrm>
            <a:off x="6096000" y="2052637"/>
            <a:ext cx="5448300" cy="2781300"/>
          </a:xfrm>
          <a:prstGeom prst="rect">
            <a:avLst/>
          </a:prstGeom>
        </p:spPr>
      </p:pic>
      <p:sp>
        <p:nvSpPr>
          <p:cNvPr id="6" name="TextBox 5">
            <a:extLst>
              <a:ext uri="{FF2B5EF4-FFF2-40B4-BE49-F238E27FC236}">
                <a16:creationId xmlns:a16="http://schemas.microsoft.com/office/drawing/2014/main" id="{CCB95D8F-28FF-4512-9DF3-F5C28692B05E}"/>
              </a:ext>
            </a:extLst>
          </p:cNvPr>
          <p:cNvSpPr txBox="1"/>
          <p:nvPr/>
        </p:nvSpPr>
        <p:spPr>
          <a:xfrm>
            <a:off x="689317" y="5195886"/>
            <a:ext cx="11226018" cy="830997"/>
          </a:xfrm>
          <a:prstGeom prst="rect">
            <a:avLst/>
          </a:prstGeom>
          <a:noFill/>
        </p:spPr>
        <p:txBody>
          <a:bodyPr wrap="square">
            <a:spAutoFit/>
          </a:bodyPr>
          <a:lstStyle/>
          <a:p>
            <a:r>
              <a:rPr lang="en-GB" sz="2400" dirty="0">
                <a:solidFill>
                  <a:schemeClr val="accent2"/>
                </a:solidFill>
                <a:latin typeface="Lato Extended"/>
              </a:rPr>
              <a:t>From the Graphs, it shows that the Yellow cab has a higher Profit Margin (Price Charged - Cost of Trip) compared to Pink cab.</a:t>
            </a:r>
          </a:p>
        </p:txBody>
      </p:sp>
    </p:spTree>
    <p:extLst>
      <p:ext uri="{BB962C8B-B14F-4D97-AF65-F5344CB8AC3E}">
        <p14:creationId xmlns:p14="http://schemas.microsoft.com/office/powerpoint/2010/main" val="782420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A28C7-472D-43A6-8934-8D333B6D06B2}"/>
              </a:ext>
            </a:extLst>
          </p:cNvPr>
          <p:cNvSpPr>
            <a:spLocks noGrp="1"/>
          </p:cNvSpPr>
          <p:nvPr>
            <p:ph type="title"/>
          </p:nvPr>
        </p:nvSpPr>
        <p:spPr/>
        <p:txBody>
          <a:bodyPr/>
          <a:lstStyle/>
          <a:p>
            <a:r>
              <a:rPr lang="en-GB" dirty="0">
                <a:solidFill>
                  <a:schemeClr val="accent2"/>
                </a:solidFill>
                <a:latin typeface="Lato Extended"/>
              </a:rPr>
              <a:t>Margins per Transactions:</a:t>
            </a:r>
          </a:p>
        </p:txBody>
      </p:sp>
      <p:pic>
        <p:nvPicPr>
          <p:cNvPr id="3" name="Picture 2">
            <a:extLst>
              <a:ext uri="{FF2B5EF4-FFF2-40B4-BE49-F238E27FC236}">
                <a16:creationId xmlns:a16="http://schemas.microsoft.com/office/drawing/2014/main" id="{95E29EA3-B7EF-4143-B9B5-868EE1D89F9B}"/>
              </a:ext>
            </a:extLst>
          </p:cNvPr>
          <p:cNvPicPr>
            <a:picLocks noChangeAspect="1"/>
          </p:cNvPicPr>
          <p:nvPr/>
        </p:nvPicPr>
        <p:blipFill>
          <a:blip r:embed="rId2"/>
          <a:stretch>
            <a:fillRect/>
          </a:stretch>
        </p:blipFill>
        <p:spPr>
          <a:xfrm>
            <a:off x="1479672" y="1857375"/>
            <a:ext cx="4616328" cy="3143250"/>
          </a:xfrm>
          <a:prstGeom prst="rect">
            <a:avLst/>
          </a:prstGeom>
        </p:spPr>
      </p:pic>
      <p:pic>
        <p:nvPicPr>
          <p:cNvPr id="4" name="Picture 3">
            <a:extLst>
              <a:ext uri="{FF2B5EF4-FFF2-40B4-BE49-F238E27FC236}">
                <a16:creationId xmlns:a16="http://schemas.microsoft.com/office/drawing/2014/main" id="{1B87E58F-29DA-4042-BD87-5D295E998833}"/>
              </a:ext>
            </a:extLst>
          </p:cNvPr>
          <p:cNvPicPr>
            <a:picLocks noChangeAspect="1"/>
          </p:cNvPicPr>
          <p:nvPr/>
        </p:nvPicPr>
        <p:blipFill>
          <a:blip r:embed="rId3"/>
          <a:stretch>
            <a:fillRect/>
          </a:stretch>
        </p:blipFill>
        <p:spPr>
          <a:xfrm>
            <a:off x="6949440" y="1857375"/>
            <a:ext cx="5026416" cy="3095625"/>
          </a:xfrm>
          <a:prstGeom prst="rect">
            <a:avLst/>
          </a:prstGeom>
        </p:spPr>
      </p:pic>
      <p:sp>
        <p:nvSpPr>
          <p:cNvPr id="6" name="TextBox 5">
            <a:extLst>
              <a:ext uri="{FF2B5EF4-FFF2-40B4-BE49-F238E27FC236}">
                <a16:creationId xmlns:a16="http://schemas.microsoft.com/office/drawing/2014/main" id="{4EEDB6F9-774B-445F-AE71-A3E7D4FB21AE}"/>
              </a:ext>
            </a:extLst>
          </p:cNvPr>
          <p:cNvSpPr txBox="1"/>
          <p:nvPr/>
        </p:nvSpPr>
        <p:spPr>
          <a:xfrm>
            <a:off x="1414023" y="5477212"/>
            <a:ext cx="10712328" cy="1015663"/>
          </a:xfrm>
          <a:prstGeom prst="rect">
            <a:avLst/>
          </a:prstGeom>
          <a:noFill/>
        </p:spPr>
        <p:txBody>
          <a:bodyPr wrap="square">
            <a:spAutoFit/>
          </a:bodyPr>
          <a:lstStyle/>
          <a:p>
            <a:r>
              <a:rPr lang="en-GB" sz="2000" dirty="0">
                <a:solidFill>
                  <a:schemeClr val="accent2"/>
                </a:solidFill>
                <a:latin typeface="Lato Extended"/>
              </a:rPr>
              <a:t>Margins: Price Charged – Cost of Trip</a:t>
            </a:r>
          </a:p>
          <a:p>
            <a:r>
              <a:rPr lang="en-GB" sz="2000" dirty="0">
                <a:solidFill>
                  <a:schemeClr val="accent2"/>
                </a:solidFill>
                <a:latin typeface="Lato Extended"/>
              </a:rPr>
              <a:t>Pink Cabs increase margins with increase in number of Transactions.</a:t>
            </a:r>
          </a:p>
          <a:p>
            <a:r>
              <a:rPr lang="en-GB" sz="2000" dirty="0">
                <a:solidFill>
                  <a:schemeClr val="accent2"/>
                </a:solidFill>
                <a:latin typeface="Lato Extended"/>
              </a:rPr>
              <a:t>Yellow Cab decrease Margins with the increase in Transaction.</a:t>
            </a:r>
          </a:p>
        </p:txBody>
      </p:sp>
    </p:spTree>
    <p:extLst>
      <p:ext uri="{BB962C8B-B14F-4D97-AF65-F5344CB8AC3E}">
        <p14:creationId xmlns:p14="http://schemas.microsoft.com/office/powerpoint/2010/main" val="1915719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906498-FAFE-442F-BE18-55EFFCDF9906}"/>
              </a:ext>
            </a:extLst>
          </p:cNvPr>
          <p:cNvSpPr txBox="1"/>
          <p:nvPr/>
        </p:nvSpPr>
        <p:spPr>
          <a:xfrm>
            <a:off x="2795952" y="2368620"/>
            <a:ext cx="7927465" cy="769441"/>
          </a:xfrm>
          <a:prstGeom prst="rect">
            <a:avLst/>
          </a:prstGeom>
          <a:noFill/>
        </p:spPr>
        <p:txBody>
          <a:bodyPr wrap="square">
            <a:spAutoFit/>
          </a:bodyPr>
          <a:lstStyle/>
          <a:p>
            <a:r>
              <a:rPr lang="en-GB" sz="4400" dirty="0">
                <a:solidFill>
                  <a:schemeClr val="accent2"/>
                </a:solidFill>
                <a:latin typeface="Lato Extended"/>
              </a:rPr>
              <a:t>Hypothesis Testing</a:t>
            </a:r>
          </a:p>
        </p:txBody>
      </p:sp>
    </p:spTree>
    <p:extLst>
      <p:ext uri="{BB962C8B-B14F-4D97-AF65-F5344CB8AC3E}">
        <p14:creationId xmlns:p14="http://schemas.microsoft.com/office/powerpoint/2010/main" val="141595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6E2382-4810-40E5-9923-08EEFDDB57CF}"/>
              </a:ext>
            </a:extLst>
          </p:cNvPr>
          <p:cNvPicPr>
            <a:picLocks noChangeAspect="1"/>
          </p:cNvPicPr>
          <p:nvPr/>
        </p:nvPicPr>
        <p:blipFill>
          <a:blip r:embed="rId2"/>
          <a:stretch>
            <a:fillRect/>
          </a:stretch>
        </p:blipFill>
        <p:spPr>
          <a:xfrm>
            <a:off x="487194" y="351436"/>
            <a:ext cx="11217612" cy="499915"/>
          </a:xfrm>
          <a:prstGeom prst="rect">
            <a:avLst/>
          </a:prstGeom>
        </p:spPr>
      </p:pic>
      <p:pic>
        <p:nvPicPr>
          <p:cNvPr id="3" name="Picture 2">
            <a:extLst>
              <a:ext uri="{FF2B5EF4-FFF2-40B4-BE49-F238E27FC236}">
                <a16:creationId xmlns:a16="http://schemas.microsoft.com/office/drawing/2014/main" id="{868E47BB-CCBC-4D21-A9B4-976CD3D05EC4}"/>
              </a:ext>
            </a:extLst>
          </p:cNvPr>
          <p:cNvPicPr>
            <a:picLocks noChangeAspect="1"/>
          </p:cNvPicPr>
          <p:nvPr/>
        </p:nvPicPr>
        <p:blipFill>
          <a:blip r:embed="rId3"/>
          <a:stretch>
            <a:fillRect/>
          </a:stretch>
        </p:blipFill>
        <p:spPr>
          <a:xfrm>
            <a:off x="1017214" y="851351"/>
            <a:ext cx="8047417" cy="499915"/>
          </a:xfrm>
          <a:prstGeom prst="rect">
            <a:avLst/>
          </a:prstGeom>
        </p:spPr>
      </p:pic>
      <p:pic>
        <p:nvPicPr>
          <p:cNvPr id="4" name="Picture 3">
            <a:extLst>
              <a:ext uri="{FF2B5EF4-FFF2-40B4-BE49-F238E27FC236}">
                <a16:creationId xmlns:a16="http://schemas.microsoft.com/office/drawing/2014/main" id="{B7A3E62B-BA71-46C8-BB4E-37884990CBB0}"/>
              </a:ext>
            </a:extLst>
          </p:cNvPr>
          <p:cNvPicPr>
            <a:picLocks noChangeAspect="1"/>
          </p:cNvPicPr>
          <p:nvPr/>
        </p:nvPicPr>
        <p:blipFill>
          <a:blip r:embed="rId4"/>
          <a:stretch>
            <a:fillRect/>
          </a:stretch>
        </p:blipFill>
        <p:spPr>
          <a:xfrm>
            <a:off x="1392324" y="1314687"/>
            <a:ext cx="6401177" cy="752920"/>
          </a:xfrm>
          <a:prstGeom prst="rect">
            <a:avLst/>
          </a:prstGeom>
        </p:spPr>
      </p:pic>
      <p:pic>
        <p:nvPicPr>
          <p:cNvPr id="5" name="Picture 4">
            <a:extLst>
              <a:ext uri="{FF2B5EF4-FFF2-40B4-BE49-F238E27FC236}">
                <a16:creationId xmlns:a16="http://schemas.microsoft.com/office/drawing/2014/main" id="{1BB6EEEB-DB30-4828-9773-3DC51B4E6AA5}"/>
              </a:ext>
            </a:extLst>
          </p:cNvPr>
          <p:cNvPicPr>
            <a:picLocks noChangeAspect="1"/>
          </p:cNvPicPr>
          <p:nvPr/>
        </p:nvPicPr>
        <p:blipFill>
          <a:blip r:embed="rId5"/>
          <a:stretch>
            <a:fillRect/>
          </a:stretch>
        </p:blipFill>
        <p:spPr>
          <a:xfrm>
            <a:off x="1017214" y="2096102"/>
            <a:ext cx="7955970" cy="493819"/>
          </a:xfrm>
          <a:prstGeom prst="rect">
            <a:avLst/>
          </a:prstGeom>
        </p:spPr>
      </p:pic>
      <p:pic>
        <p:nvPicPr>
          <p:cNvPr id="6" name="Picture 5">
            <a:extLst>
              <a:ext uri="{FF2B5EF4-FFF2-40B4-BE49-F238E27FC236}">
                <a16:creationId xmlns:a16="http://schemas.microsoft.com/office/drawing/2014/main" id="{DEF0CE54-92A5-4830-9A33-CE59E9B1BA3A}"/>
              </a:ext>
            </a:extLst>
          </p:cNvPr>
          <p:cNvPicPr>
            <a:picLocks noChangeAspect="1"/>
          </p:cNvPicPr>
          <p:nvPr/>
        </p:nvPicPr>
        <p:blipFill>
          <a:blip r:embed="rId6"/>
          <a:stretch>
            <a:fillRect/>
          </a:stretch>
        </p:blipFill>
        <p:spPr>
          <a:xfrm>
            <a:off x="1392323" y="2684518"/>
            <a:ext cx="6401177" cy="716341"/>
          </a:xfrm>
          <a:prstGeom prst="rect">
            <a:avLst/>
          </a:prstGeom>
        </p:spPr>
      </p:pic>
      <p:pic>
        <p:nvPicPr>
          <p:cNvPr id="7" name="Picture 6">
            <a:extLst>
              <a:ext uri="{FF2B5EF4-FFF2-40B4-BE49-F238E27FC236}">
                <a16:creationId xmlns:a16="http://schemas.microsoft.com/office/drawing/2014/main" id="{8DBDA04C-2EBB-42C4-903A-0510C2BD22E5}"/>
              </a:ext>
            </a:extLst>
          </p:cNvPr>
          <p:cNvPicPr>
            <a:picLocks noChangeAspect="1"/>
          </p:cNvPicPr>
          <p:nvPr/>
        </p:nvPicPr>
        <p:blipFill>
          <a:blip r:embed="rId7"/>
          <a:stretch>
            <a:fillRect/>
          </a:stretch>
        </p:blipFill>
        <p:spPr>
          <a:xfrm>
            <a:off x="776779" y="3590053"/>
            <a:ext cx="10638442" cy="493819"/>
          </a:xfrm>
          <a:prstGeom prst="rect">
            <a:avLst/>
          </a:prstGeom>
        </p:spPr>
      </p:pic>
      <p:pic>
        <p:nvPicPr>
          <p:cNvPr id="8" name="Picture 7">
            <a:extLst>
              <a:ext uri="{FF2B5EF4-FFF2-40B4-BE49-F238E27FC236}">
                <a16:creationId xmlns:a16="http://schemas.microsoft.com/office/drawing/2014/main" id="{7AAA5D42-265E-4287-A623-B9C3FFBF65D5}"/>
              </a:ext>
            </a:extLst>
          </p:cNvPr>
          <p:cNvPicPr>
            <a:picLocks noChangeAspect="1"/>
          </p:cNvPicPr>
          <p:nvPr/>
        </p:nvPicPr>
        <p:blipFill>
          <a:blip r:embed="rId8"/>
          <a:stretch>
            <a:fillRect/>
          </a:stretch>
        </p:blipFill>
        <p:spPr>
          <a:xfrm>
            <a:off x="1017214" y="4083872"/>
            <a:ext cx="6084335" cy="493819"/>
          </a:xfrm>
          <a:prstGeom prst="rect">
            <a:avLst/>
          </a:prstGeom>
        </p:spPr>
      </p:pic>
      <p:pic>
        <p:nvPicPr>
          <p:cNvPr id="9" name="Picture 8">
            <a:extLst>
              <a:ext uri="{FF2B5EF4-FFF2-40B4-BE49-F238E27FC236}">
                <a16:creationId xmlns:a16="http://schemas.microsoft.com/office/drawing/2014/main" id="{5FF76B91-8516-4FF1-972E-D0F300FB3902}"/>
              </a:ext>
            </a:extLst>
          </p:cNvPr>
          <p:cNvPicPr>
            <a:picLocks noChangeAspect="1"/>
          </p:cNvPicPr>
          <p:nvPr/>
        </p:nvPicPr>
        <p:blipFill>
          <a:blip r:embed="rId9"/>
          <a:stretch>
            <a:fillRect/>
          </a:stretch>
        </p:blipFill>
        <p:spPr>
          <a:xfrm>
            <a:off x="1499439" y="4577691"/>
            <a:ext cx="6406604" cy="750932"/>
          </a:xfrm>
          <a:prstGeom prst="rect">
            <a:avLst/>
          </a:prstGeom>
        </p:spPr>
      </p:pic>
      <p:pic>
        <p:nvPicPr>
          <p:cNvPr id="10" name="Picture 9">
            <a:extLst>
              <a:ext uri="{FF2B5EF4-FFF2-40B4-BE49-F238E27FC236}">
                <a16:creationId xmlns:a16="http://schemas.microsoft.com/office/drawing/2014/main" id="{3B252273-25A4-447D-BF10-F9FB89E37E7D}"/>
              </a:ext>
            </a:extLst>
          </p:cNvPr>
          <p:cNvPicPr>
            <a:picLocks noChangeAspect="1"/>
          </p:cNvPicPr>
          <p:nvPr/>
        </p:nvPicPr>
        <p:blipFill>
          <a:blip r:embed="rId10"/>
          <a:stretch>
            <a:fillRect/>
          </a:stretch>
        </p:blipFill>
        <p:spPr>
          <a:xfrm>
            <a:off x="1069210" y="5543313"/>
            <a:ext cx="7267062" cy="493819"/>
          </a:xfrm>
          <a:prstGeom prst="rect">
            <a:avLst/>
          </a:prstGeom>
        </p:spPr>
      </p:pic>
      <p:pic>
        <p:nvPicPr>
          <p:cNvPr id="11" name="Picture 10">
            <a:extLst>
              <a:ext uri="{FF2B5EF4-FFF2-40B4-BE49-F238E27FC236}">
                <a16:creationId xmlns:a16="http://schemas.microsoft.com/office/drawing/2014/main" id="{F1B16AD8-48D8-4C46-83FE-69E600FF3E8D}"/>
              </a:ext>
            </a:extLst>
          </p:cNvPr>
          <p:cNvPicPr>
            <a:picLocks noChangeAspect="1"/>
          </p:cNvPicPr>
          <p:nvPr/>
        </p:nvPicPr>
        <p:blipFill>
          <a:blip r:embed="rId11"/>
          <a:stretch>
            <a:fillRect/>
          </a:stretch>
        </p:blipFill>
        <p:spPr>
          <a:xfrm>
            <a:off x="1615029" y="6139561"/>
            <a:ext cx="6291013" cy="648503"/>
          </a:xfrm>
          <a:prstGeom prst="rect">
            <a:avLst/>
          </a:prstGeom>
        </p:spPr>
      </p:pic>
    </p:spTree>
    <p:extLst>
      <p:ext uri="{BB962C8B-B14F-4D97-AF65-F5344CB8AC3E}">
        <p14:creationId xmlns:p14="http://schemas.microsoft.com/office/powerpoint/2010/main" val="880220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2FAC80-717D-4B57-8ADC-8A173F7C4BDE}"/>
              </a:ext>
            </a:extLst>
          </p:cNvPr>
          <p:cNvPicPr>
            <a:picLocks noChangeAspect="1"/>
          </p:cNvPicPr>
          <p:nvPr/>
        </p:nvPicPr>
        <p:blipFill>
          <a:blip r:embed="rId2"/>
          <a:stretch>
            <a:fillRect/>
          </a:stretch>
        </p:blipFill>
        <p:spPr>
          <a:xfrm>
            <a:off x="672485" y="1086004"/>
            <a:ext cx="9693480" cy="493819"/>
          </a:xfrm>
          <a:prstGeom prst="rect">
            <a:avLst/>
          </a:prstGeom>
        </p:spPr>
      </p:pic>
      <p:pic>
        <p:nvPicPr>
          <p:cNvPr id="3" name="Picture 2">
            <a:extLst>
              <a:ext uri="{FF2B5EF4-FFF2-40B4-BE49-F238E27FC236}">
                <a16:creationId xmlns:a16="http://schemas.microsoft.com/office/drawing/2014/main" id="{90A265A3-731A-4E23-9480-AF071D064090}"/>
              </a:ext>
            </a:extLst>
          </p:cNvPr>
          <p:cNvPicPr>
            <a:picLocks noChangeAspect="1"/>
          </p:cNvPicPr>
          <p:nvPr/>
        </p:nvPicPr>
        <p:blipFill>
          <a:blip r:embed="rId3"/>
          <a:stretch>
            <a:fillRect/>
          </a:stretch>
        </p:blipFill>
        <p:spPr>
          <a:xfrm>
            <a:off x="993205" y="1744138"/>
            <a:ext cx="10205589" cy="499915"/>
          </a:xfrm>
          <a:prstGeom prst="rect">
            <a:avLst/>
          </a:prstGeom>
        </p:spPr>
      </p:pic>
      <p:pic>
        <p:nvPicPr>
          <p:cNvPr id="4" name="Picture 3">
            <a:extLst>
              <a:ext uri="{FF2B5EF4-FFF2-40B4-BE49-F238E27FC236}">
                <a16:creationId xmlns:a16="http://schemas.microsoft.com/office/drawing/2014/main" id="{91A9D414-7D12-4CBC-847E-E87998D38C49}"/>
              </a:ext>
            </a:extLst>
          </p:cNvPr>
          <p:cNvPicPr>
            <a:picLocks noChangeAspect="1"/>
          </p:cNvPicPr>
          <p:nvPr/>
        </p:nvPicPr>
        <p:blipFill>
          <a:blip r:embed="rId4"/>
          <a:stretch>
            <a:fillRect/>
          </a:stretch>
        </p:blipFill>
        <p:spPr>
          <a:xfrm>
            <a:off x="1991936" y="2506842"/>
            <a:ext cx="1146147" cy="499915"/>
          </a:xfrm>
          <a:prstGeom prst="rect">
            <a:avLst/>
          </a:prstGeom>
        </p:spPr>
      </p:pic>
      <p:pic>
        <p:nvPicPr>
          <p:cNvPr id="5" name="Picture 4">
            <a:extLst>
              <a:ext uri="{FF2B5EF4-FFF2-40B4-BE49-F238E27FC236}">
                <a16:creationId xmlns:a16="http://schemas.microsoft.com/office/drawing/2014/main" id="{D70AF2C8-CC5D-41EF-82F4-627F5330F519}"/>
              </a:ext>
            </a:extLst>
          </p:cNvPr>
          <p:cNvPicPr>
            <a:picLocks noChangeAspect="1"/>
          </p:cNvPicPr>
          <p:nvPr/>
        </p:nvPicPr>
        <p:blipFill>
          <a:blip r:embed="rId5"/>
          <a:stretch>
            <a:fillRect/>
          </a:stretch>
        </p:blipFill>
        <p:spPr>
          <a:xfrm>
            <a:off x="3675025" y="2506842"/>
            <a:ext cx="3688400" cy="615749"/>
          </a:xfrm>
          <a:prstGeom prst="rect">
            <a:avLst/>
          </a:prstGeom>
        </p:spPr>
      </p:pic>
      <p:pic>
        <p:nvPicPr>
          <p:cNvPr id="6" name="Picture 5">
            <a:extLst>
              <a:ext uri="{FF2B5EF4-FFF2-40B4-BE49-F238E27FC236}">
                <a16:creationId xmlns:a16="http://schemas.microsoft.com/office/drawing/2014/main" id="{AC4671F0-FDE8-4A18-ABC3-3230C9C018EE}"/>
              </a:ext>
            </a:extLst>
          </p:cNvPr>
          <p:cNvPicPr>
            <a:picLocks noChangeAspect="1"/>
          </p:cNvPicPr>
          <p:nvPr/>
        </p:nvPicPr>
        <p:blipFill>
          <a:blip r:embed="rId6"/>
          <a:stretch>
            <a:fillRect/>
          </a:stretch>
        </p:blipFill>
        <p:spPr>
          <a:xfrm>
            <a:off x="1991936" y="3601286"/>
            <a:ext cx="1353429" cy="499915"/>
          </a:xfrm>
          <a:prstGeom prst="rect">
            <a:avLst/>
          </a:prstGeom>
        </p:spPr>
      </p:pic>
      <p:pic>
        <p:nvPicPr>
          <p:cNvPr id="7" name="Picture 6">
            <a:extLst>
              <a:ext uri="{FF2B5EF4-FFF2-40B4-BE49-F238E27FC236}">
                <a16:creationId xmlns:a16="http://schemas.microsoft.com/office/drawing/2014/main" id="{38729A25-5B2C-433E-BC62-7B32A203BC22}"/>
              </a:ext>
            </a:extLst>
          </p:cNvPr>
          <p:cNvPicPr>
            <a:picLocks noChangeAspect="1"/>
          </p:cNvPicPr>
          <p:nvPr/>
        </p:nvPicPr>
        <p:blipFill>
          <a:blip r:embed="rId7"/>
          <a:stretch>
            <a:fillRect/>
          </a:stretch>
        </p:blipFill>
        <p:spPr>
          <a:xfrm>
            <a:off x="3675025" y="3601286"/>
            <a:ext cx="4822354" cy="579170"/>
          </a:xfrm>
          <a:prstGeom prst="rect">
            <a:avLst/>
          </a:prstGeom>
        </p:spPr>
      </p:pic>
      <p:pic>
        <p:nvPicPr>
          <p:cNvPr id="9" name="Picture 8">
            <a:extLst>
              <a:ext uri="{FF2B5EF4-FFF2-40B4-BE49-F238E27FC236}">
                <a16:creationId xmlns:a16="http://schemas.microsoft.com/office/drawing/2014/main" id="{E3EB88B2-3CE0-4B1F-8258-ACA97E6AABD6}"/>
              </a:ext>
            </a:extLst>
          </p:cNvPr>
          <p:cNvPicPr>
            <a:picLocks noChangeAspect="1"/>
          </p:cNvPicPr>
          <p:nvPr/>
        </p:nvPicPr>
        <p:blipFill>
          <a:blip r:embed="rId8"/>
          <a:stretch>
            <a:fillRect/>
          </a:stretch>
        </p:blipFill>
        <p:spPr>
          <a:xfrm>
            <a:off x="3138083" y="5208476"/>
            <a:ext cx="9961269" cy="499915"/>
          </a:xfrm>
          <a:prstGeom prst="rect">
            <a:avLst/>
          </a:prstGeom>
        </p:spPr>
      </p:pic>
    </p:spTree>
    <p:extLst>
      <p:ext uri="{BB962C8B-B14F-4D97-AF65-F5344CB8AC3E}">
        <p14:creationId xmlns:p14="http://schemas.microsoft.com/office/powerpoint/2010/main" val="3191808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356F6-4F97-4098-A10E-1726A5833A3B}"/>
              </a:ext>
            </a:extLst>
          </p:cNvPr>
          <p:cNvSpPr>
            <a:spLocks noGrp="1"/>
          </p:cNvSpPr>
          <p:nvPr>
            <p:ph type="title"/>
          </p:nvPr>
        </p:nvSpPr>
        <p:spPr>
          <a:xfrm>
            <a:off x="838200" y="365126"/>
            <a:ext cx="10515600" cy="675884"/>
          </a:xfrm>
        </p:spPr>
        <p:txBody>
          <a:bodyPr>
            <a:normAutofit fontScale="90000"/>
          </a:bodyPr>
          <a:lstStyle/>
          <a:p>
            <a:r>
              <a:rPr lang="en-GB" dirty="0">
                <a:solidFill>
                  <a:schemeClr val="accent2"/>
                </a:solidFill>
                <a:latin typeface="Arial Black" panose="020B0A04020102020204" pitchFamily="34" charset="0"/>
              </a:rPr>
              <a:t>Recommendation</a:t>
            </a:r>
          </a:p>
        </p:txBody>
      </p:sp>
      <p:sp>
        <p:nvSpPr>
          <p:cNvPr id="4" name="TextBox 3">
            <a:extLst>
              <a:ext uri="{FF2B5EF4-FFF2-40B4-BE49-F238E27FC236}">
                <a16:creationId xmlns:a16="http://schemas.microsoft.com/office/drawing/2014/main" id="{EC714750-B3BE-4238-8B52-1D555B94E6D9}"/>
              </a:ext>
            </a:extLst>
          </p:cNvPr>
          <p:cNvSpPr txBox="1"/>
          <p:nvPr/>
        </p:nvSpPr>
        <p:spPr>
          <a:xfrm>
            <a:off x="838200" y="1399100"/>
            <a:ext cx="11161542" cy="369332"/>
          </a:xfrm>
          <a:prstGeom prst="rect">
            <a:avLst/>
          </a:prstGeom>
          <a:noFill/>
        </p:spPr>
        <p:txBody>
          <a:bodyPr wrap="square">
            <a:spAutoFit/>
          </a:bodyPr>
          <a:lstStyle/>
          <a:p>
            <a:pPr marL="285750" indent="-285750">
              <a:buFont typeface="Wingdings" panose="05000000000000000000" pitchFamily="2" charset="2"/>
              <a:buChar char="q"/>
            </a:pPr>
            <a:r>
              <a:rPr lang="en-GB" b="1" dirty="0"/>
              <a:t>Transaction per year</a:t>
            </a:r>
            <a:r>
              <a:rPr lang="en-GB" dirty="0"/>
              <a:t>: For Yellow Cab Transaction per year from 2016 to 2018 is almost double than Pink Cab.</a:t>
            </a:r>
          </a:p>
        </p:txBody>
      </p:sp>
      <p:sp>
        <p:nvSpPr>
          <p:cNvPr id="7" name="TextBox 6">
            <a:extLst>
              <a:ext uri="{FF2B5EF4-FFF2-40B4-BE49-F238E27FC236}">
                <a16:creationId xmlns:a16="http://schemas.microsoft.com/office/drawing/2014/main" id="{1ADAA70E-00D3-4A4D-BAF2-32F465BAF895}"/>
              </a:ext>
            </a:extLst>
          </p:cNvPr>
          <p:cNvSpPr txBox="1"/>
          <p:nvPr/>
        </p:nvSpPr>
        <p:spPr>
          <a:xfrm>
            <a:off x="838200" y="1886026"/>
            <a:ext cx="11161542" cy="3416320"/>
          </a:xfrm>
          <a:prstGeom prst="rect">
            <a:avLst/>
          </a:prstGeom>
          <a:noFill/>
        </p:spPr>
        <p:txBody>
          <a:bodyPr wrap="square">
            <a:spAutoFit/>
          </a:bodyPr>
          <a:lstStyle/>
          <a:p>
            <a:pPr marL="285750" indent="-285750">
              <a:buFont typeface="Wingdings" panose="05000000000000000000" pitchFamily="2" charset="2"/>
              <a:buChar char="q"/>
            </a:pPr>
            <a:r>
              <a:rPr lang="en-GB" b="1" dirty="0"/>
              <a:t>Margin per Gender</a:t>
            </a:r>
            <a:r>
              <a:rPr lang="en-GB" dirty="0"/>
              <a:t>: For Yellow Cab there is difference in Margin between Male and Female Customers due to which Female Customer percentage is higher in Yellow Cab in comparison to Pink Cab.</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b="1" dirty="0"/>
              <a:t>Profit Margin</a:t>
            </a:r>
            <a:r>
              <a:rPr lang="en-GB" dirty="0"/>
              <a:t>: For Yellow Cab the Profit Margin is higher per year from 2016 to 2018 in comparison to Pink Cab.</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b="1" dirty="0"/>
              <a:t>Margin per Age</a:t>
            </a:r>
            <a:r>
              <a:rPr lang="en-GB" dirty="0"/>
              <a:t>: In Yellow Cab there is difference in Margin for people older than 50 </a:t>
            </a:r>
            <a:r>
              <a:rPr lang="en-GB" dirty="0" err="1"/>
              <a:t>yrs</a:t>
            </a:r>
            <a:r>
              <a:rPr lang="en-GB" dirty="0"/>
              <a:t>, whereas in Pink Cab there is no difference in Margin of all age group.</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Yellow Cab </a:t>
            </a:r>
            <a:r>
              <a:rPr lang="en-GB" b="1" dirty="0"/>
              <a:t>decreases Margins with the increase in Transaction</a:t>
            </a:r>
            <a:r>
              <a:rPr lang="en-GB" dirty="0"/>
              <a:t>, hence for Yellow Cab the travel frequency during the Month of December which is the holiday season is 3 times more than Pink Cab.</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Customers for Yellow Cab is highest in New York City which has the highest Cab Users of 28%.</a:t>
            </a:r>
          </a:p>
        </p:txBody>
      </p:sp>
      <p:sp>
        <p:nvSpPr>
          <p:cNvPr id="9" name="TextBox 8">
            <a:extLst>
              <a:ext uri="{FF2B5EF4-FFF2-40B4-BE49-F238E27FC236}">
                <a16:creationId xmlns:a16="http://schemas.microsoft.com/office/drawing/2014/main" id="{734186AB-6836-4013-87B4-FB21A0CA8104}"/>
              </a:ext>
            </a:extLst>
          </p:cNvPr>
          <p:cNvSpPr txBox="1"/>
          <p:nvPr/>
        </p:nvSpPr>
        <p:spPr>
          <a:xfrm>
            <a:off x="953086" y="5661877"/>
            <a:ext cx="10400714" cy="830997"/>
          </a:xfrm>
          <a:prstGeom prst="rect">
            <a:avLst/>
          </a:prstGeom>
          <a:noFill/>
        </p:spPr>
        <p:txBody>
          <a:bodyPr wrap="square">
            <a:spAutoFit/>
          </a:bodyPr>
          <a:lstStyle/>
          <a:p>
            <a:r>
              <a:rPr lang="en-GB" sz="2400" dirty="0">
                <a:latin typeface="Arial Black" panose="020B0A04020102020204" pitchFamily="34" charset="0"/>
              </a:rPr>
              <a:t>On the basis of the above points, Yellow Cab is recommended for investment.</a:t>
            </a:r>
          </a:p>
        </p:txBody>
      </p:sp>
    </p:spTree>
    <p:extLst>
      <p:ext uri="{BB962C8B-B14F-4D97-AF65-F5344CB8AC3E}">
        <p14:creationId xmlns:p14="http://schemas.microsoft.com/office/powerpoint/2010/main" val="4192791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489" y="5962245"/>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Hypothesis Testing</a:t>
            </a:r>
          </a:p>
          <a:p>
            <a:pPr algn="just"/>
            <a:r>
              <a:rPr lang="en-US" sz="2800" dirty="0">
                <a:solidFill>
                  <a:srgbClr val="FF6600"/>
                </a:solidFill>
              </a:rPr>
              <a:t>         Building Models</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0F1E-D0F9-44CF-AB5A-1A1E350433DE}"/>
              </a:ext>
            </a:extLst>
          </p:cNvPr>
          <p:cNvSpPr>
            <a:spLocks noGrp="1"/>
          </p:cNvSpPr>
          <p:nvPr>
            <p:ph type="title"/>
          </p:nvPr>
        </p:nvSpPr>
        <p:spPr/>
        <p:txBody>
          <a:bodyPr/>
          <a:lstStyle/>
          <a:p>
            <a:r>
              <a:rPr lang="en-GB" b="1" dirty="0">
                <a:solidFill>
                  <a:schemeClr val="accent2"/>
                </a:solidFill>
                <a:latin typeface="Lato Extended"/>
                <a:cs typeface="Arial" panose="020B0604020202020204" pitchFamily="34" charset="0"/>
              </a:rPr>
              <a:t>Description:</a:t>
            </a:r>
            <a:endParaRPr lang="en-GB" dirty="0">
              <a:latin typeface="Lato Extended"/>
              <a:cs typeface="Arial" panose="020B0604020202020204" pitchFamily="34" charset="0"/>
            </a:endParaRPr>
          </a:p>
        </p:txBody>
      </p:sp>
      <p:sp>
        <p:nvSpPr>
          <p:cNvPr id="4" name="TextBox 3">
            <a:extLst>
              <a:ext uri="{FF2B5EF4-FFF2-40B4-BE49-F238E27FC236}">
                <a16:creationId xmlns:a16="http://schemas.microsoft.com/office/drawing/2014/main" id="{23EF6419-78F0-48E7-875D-7877A985148C}"/>
              </a:ext>
            </a:extLst>
          </p:cNvPr>
          <p:cNvSpPr txBox="1"/>
          <p:nvPr/>
        </p:nvSpPr>
        <p:spPr>
          <a:xfrm>
            <a:off x="942584" y="1804833"/>
            <a:ext cx="10180528" cy="830997"/>
          </a:xfrm>
          <a:prstGeom prst="rect">
            <a:avLst/>
          </a:prstGeom>
          <a:noFill/>
        </p:spPr>
        <p:txBody>
          <a:bodyPr wrap="square">
            <a:spAutoFit/>
          </a:bodyPr>
          <a:lstStyle/>
          <a:p>
            <a:r>
              <a:rPr lang="en-US" sz="1600" b="0" i="0" dirty="0">
                <a:solidFill>
                  <a:srgbClr val="2D3B45"/>
                </a:solidFill>
                <a:effectLst/>
                <a:latin typeface="Lato Extended"/>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endParaRPr lang="en-GB" sz="16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6ED44B9-D714-4675-9267-B0C0772F3A85}"/>
              </a:ext>
            </a:extLst>
          </p:cNvPr>
          <p:cNvSpPr txBox="1"/>
          <p:nvPr/>
        </p:nvSpPr>
        <p:spPr>
          <a:xfrm>
            <a:off x="942584" y="2815161"/>
            <a:ext cx="9717065" cy="3046988"/>
          </a:xfrm>
          <a:prstGeom prst="rect">
            <a:avLst/>
          </a:prstGeom>
          <a:noFill/>
        </p:spPr>
        <p:txBody>
          <a:bodyPr wrap="square">
            <a:spAutoFit/>
          </a:bodyPr>
          <a:lstStyle/>
          <a:p>
            <a:r>
              <a:rPr lang="en-GB" sz="1600" dirty="0">
                <a:latin typeface="Lato Extended"/>
                <a:cs typeface="Arial" panose="020B0604020202020204" pitchFamily="34" charset="0"/>
              </a:rPr>
              <a:t>Provide actionable insights to help XYZ firm in identifying the right company for making investment.</a:t>
            </a:r>
          </a:p>
          <a:p>
            <a:pPr marL="285750" indent="-285750">
              <a:buFont typeface="Arial" panose="020B0604020202020204" pitchFamily="34" charset="0"/>
              <a:buChar char="•"/>
            </a:pPr>
            <a:endParaRPr lang="en-GB" sz="1600" dirty="0">
              <a:latin typeface="Lato Extended"/>
              <a:cs typeface="Arial" panose="020B0604020202020204" pitchFamily="34" charset="0"/>
            </a:endParaRPr>
          </a:p>
          <a:p>
            <a:r>
              <a:rPr lang="en-GB" sz="1600" dirty="0">
                <a:latin typeface="Lato Extended"/>
                <a:cs typeface="Arial" panose="020B0604020202020204" pitchFamily="34" charset="0"/>
              </a:rPr>
              <a:t>Cab Companies: </a:t>
            </a:r>
          </a:p>
          <a:p>
            <a:r>
              <a:rPr lang="en-GB" sz="1600" dirty="0">
                <a:latin typeface="Lato Extended"/>
                <a:cs typeface="Arial" panose="020B0604020202020204" pitchFamily="34" charset="0"/>
              </a:rPr>
              <a:t>- Yellow Cab</a:t>
            </a:r>
          </a:p>
          <a:p>
            <a:r>
              <a:rPr lang="en-GB" sz="1600" dirty="0">
                <a:latin typeface="Lato Extended"/>
                <a:cs typeface="Arial" panose="020B0604020202020204" pitchFamily="34" charset="0"/>
              </a:rPr>
              <a:t>- Pink Cab </a:t>
            </a:r>
          </a:p>
          <a:p>
            <a:pPr marL="285750" indent="-285750">
              <a:buFont typeface="Arial" panose="020B0604020202020204" pitchFamily="34" charset="0"/>
              <a:buChar char="•"/>
            </a:pPr>
            <a:endParaRPr lang="en-GB" sz="1600" dirty="0">
              <a:latin typeface="Lato Extended"/>
              <a:cs typeface="Arial" panose="020B0604020202020204" pitchFamily="34" charset="0"/>
            </a:endParaRPr>
          </a:p>
          <a:p>
            <a:pPr marL="285750" indent="-285750">
              <a:buFont typeface="Arial" panose="020B0604020202020204" pitchFamily="34" charset="0"/>
              <a:buChar char="•"/>
            </a:pPr>
            <a:endParaRPr lang="en-GB" sz="1600" dirty="0">
              <a:latin typeface="Lato Extended"/>
              <a:cs typeface="Arial" panose="020B0604020202020204" pitchFamily="34" charset="0"/>
            </a:endParaRPr>
          </a:p>
          <a:p>
            <a:r>
              <a:rPr lang="en-GB" sz="1600" dirty="0">
                <a:latin typeface="Lato Extended"/>
                <a:cs typeface="Arial" panose="020B0604020202020204" pitchFamily="34" charset="0"/>
              </a:rPr>
              <a:t>The Analysis include :</a:t>
            </a:r>
          </a:p>
          <a:p>
            <a:pPr marL="0" lvl="1"/>
            <a:r>
              <a:rPr lang="en-GB" sz="1600" dirty="0">
                <a:latin typeface="Lato Extended"/>
                <a:cs typeface="Arial" panose="020B0604020202020204" pitchFamily="34" charset="0"/>
              </a:rPr>
              <a:t>- Data Understanding, </a:t>
            </a:r>
          </a:p>
          <a:p>
            <a:pPr marL="0" lvl="1"/>
            <a:r>
              <a:rPr lang="en-GB" sz="1600" dirty="0">
                <a:latin typeface="Lato Extended"/>
                <a:cs typeface="Arial" panose="020B0604020202020204" pitchFamily="34" charset="0"/>
              </a:rPr>
              <a:t>- Data Visualization, </a:t>
            </a:r>
          </a:p>
          <a:p>
            <a:pPr marL="0" lvl="1"/>
            <a:r>
              <a:rPr lang="en-GB" sz="1600" dirty="0">
                <a:latin typeface="Lato Extended"/>
                <a:cs typeface="Arial" panose="020B0604020202020204" pitchFamily="34" charset="0"/>
              </a:rPr>
              <a:t>- Creating multiple hypothesis, </a:t>
            </a:r>
          </a:p>
          <a:p>
            <a:pPr marL="0" lvl="1"/>
            <a:r>
              <a:rPr lang="en-GB" sz="1600" dirty="0">
                <a:latin typeface="Lato Extended"/>
                <a:cs typeface="Arial" panose="020B0604020202020204" pitchFamily="34" charset="0"/>
              </a:rPr>
              <a:t>- Building models and finding the best fit model based on Accuracy</a:t>
            </a:r>
          </a:p>
        </p:txBody>
      </p:sp>
    </p:spTree>
    <p:extLst>
      <p:ext uri="{BB962C8B-B14F-4D97-AF65-F5344CB8AC3E}">
        <p14:creationId xmlns:p14="http://schemas.microsoft.com/office/powerpoint/2010/main" val="84457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BF2B-B7AD-4DC4-B25A-0158740E58FE}"/>
              </a:ext>
            </a:extLst>
          </p:cNvPr>
          <p:cNvSpPr>
            <a:spLocks noGrp="1"/>
          </p:cNvSpPr>
          <p:nvPr>
            <p:ph type="title"/>
          </p:nvPr>
        </p:nvSpPr>
        <p:spPr/>
        <p:txBody>
          <a:bodyPr/>
          <a:lstStyle/>
          <a:p>
            <a:r>
              <a:rPr lang="en-GB" b="1" dirty="0">
                <a:solidFill>
                  <a:schemeClr val="accent2"/>
                </a:solidFill>
                <a:latin typeface="Lato Extended"/>
              </a:rPr>
              <a:t>Data Preparation:</a:t>
            </a:r>
          </a:p>
        </p:txBody>
      </p:sp>
      <p:sp>
        <p:nvSpPr>
          <p:cNvPr id="4" name="TextBox 3">
            <a:extLst>
              <a:ext uri="{FF2B5EF4-FFF2-40B4-BE49-F238E27FC236}">
                <a16:creationId xmlns:a16="http://schemas.microsoft.com/office/drawing/2014/main" id="{F9F58046-B72C-4A65-B27C-8EC4EFD974D7}"/>
              </a:ext>
            </a:extLst>
          </p:cNvPr>
          <p:cNvSpPr txBox="1"/>
          <p:nvPr/>
        </p:nvSpPr>
        <p:spPr>
          <a:xfrm>
            <a:off x="776068" y="2136338"/>
            <a:ext cx="10176802" cy="2123658"/>
          </a:xfrm>
          <a:prstGeom prst="rect">
            <a:avLst/>
          </a:prstGeom>
          <a:noFill/>
        </p:spPr>
        <p:txBody>
          <a:bodyPr wrap="square">
            <a:spAutoFit/>
          </a:bodyPr>
          <a:lstStyle/>
          <a:p>
            <a:pPr algn="l"/>
            <a:endParaRPr lang="en-GB" b="1" dirty="0">
              <a:solidFill>
                <a:srgbClr val="2D3B45"/>
              </a:solidFill>
              <a:latin typeface="Lato Extended"/>
            </a:endParaRPr>
          </a:p>
          <a:p>
            <a:pPr algn="l"/>
            <a:endParaRPr lang="en-GB" b="1" i="0" dirty="0">
              <a:solidFill>
                <a:srgbClr val="2D3B45"/>
              </a:solidFill>
              <a:effectLst/>
              <a:latin typeface="Lato Extended"/>
            </a:endParaRPr>
          </a:p>
          <a:p>
            <a:pPr algn="l"/>
            <a:r>
              <a:rPr lang="en-GB" sz="1600" b="1" i="0" dirty="0">
                <a:solidFill>
                  <a:srgbClr val="2D3B45"/>
                </a:solidFill>
                <a:effectLst/>
                <a:latin typeface="Lato Extended"/>
                <a:cs typeface="Arial" panose="020B0604020202020204" pitchFamily="34" charset="0"/>
              </a:rPr>
              <a:t>Cab_Data.csv – </a:t>
            </a:r>
            <a:r>
              <a:rPr lang="en-GB" sz="1600" i="0" dirty="0">
                <a:solidFill>
                  <a:srgbClr val="2D3B45"/>
                </a:solidFill>
                <a:effectLst/>
                <a:latin typeface="Lato Extended"/>
                <a:cs typeface="Arial" panose="020B0604020202020204" pitchFamily="34" charset="0"/>
              </a:rPr>
              <a:t>this file includes details of transaction for 2 cab companies.</a:t>
            </a:r>
          </a:p>
          <a:p>
            <a:pPr algn="l"/>
            <a:r>
              <a:rPr lang="en-GB" sz="1600" b="1" i="0" dirty="0">
                <a:solidFill>
                  <a:srgbClr val="2D3B45"/>
                </a:solidFill>
                <a:effectLst/>
                <a:latin typeface="Lato Extended"/>
                <a:cs typeface="Arial" panose="020B0604020202020204" pitchFamily="34" charset="0"/>
              </a:rPr>
              <a:t>Customer_ID.csv</a:t>
            </a:r>
            <a:r>
              <a:rPr lang="en-GB" sz="1600" b="0" i="0" dirty="0">
                <a:solidFill>
                  <a:srgbClr val="2D3B45"/>
                </a:solidFill>
                <a:effectLst/>
                <a:latin typeface="Lato Extended"/>
                <a:cs typeface="Arial" panose="020B0604020202020204" pitchFamily="34" charset="0"/>
              </a:rPr>
              <a:t> – this is a mapping table that contains a unique identifier which links the customer’s demographic details.</a:t>
            </a:r>
          </a:p>
          <a:p>
            <a:pPr algn="l"/>
            <a:r>
              <a:rPr lang="en-GB" sz="1600" b="1" i="0" dirty="0">
                <a:solidFill>
                  <a:srgbClr val="2D3B45"/>
                </a:solidFill>
                <a:effectLst/>
                <a:latin typeface="Lato Extended"/>
                <a:cs typeface="Arial" panose="020B0604020202020204" pitchFamily="34" charset="0"/>
              </a:rPr>
              <a:t>Transaction_ID.csv – </a:t>
            </a:r>
            <a:r>
              <a:rPr lang="en-GB" sz="1600" b="0" i="0" dirty="0">
                <a:solidFill>
                  <a:srgbClr val="2D3B45"/>
                </a:solidFill>
                <a:effectLst/>
                <a:latin typeface="Lato Extended"/>
                <a:cs typeface="Arial" panose="020B0604020202020204" pitchFamily="34" charset="0"/>
              </a:rPr>
              <a:t>this is a mapping table that contains transaction to customer mapping and payment mode.</a:t>
            </a:r>
          </a:p>
          <a:p>
            <a:pPr algn="l"/>
            <a:r>
              <a:rPr lang="en-GB" sz="1600" b="1" i="0" dirty="0">
                <a:solidFill>
                  <a:srgbClr val="2D3B45"/>
                </a:solidFill>
                <a:effectLst/>
                <a:latin typeface="Lato Extended"/>
                <a:cs typeface="Arial" panose="020B0604020202020204" pitchFamily="34" charset="0"/>
              </a:rPr>
              <a:t>City.csv – </a:t>
            </a:r>
            <a:r>
              <a:rPr lang="en-GB" sz="1600" b="0" i="0" dirty="0">
                <a:solidFill>
                  <a:srgbClr val="2D3B45"/>
                </a:solidFill>
                <a:effectLst/>
                <a:latin typeface="Lato Extended"/>
                <a:cs typeface="Arial" panose="020B0604020202020204" pitchFamily="34" charset="0"/>
              </a:rPr>
              <a:t>this file contains list of US cities, their population and number of cab users.</a:t>
            </a:r>
          </a:p>
        </p:txBody>
      </p:sp>
    </p:spTree>
    <p:extLst>
      <p:ext uri="{BB962C8B-B14F-4D97-AF65-F5344CB8AC3E}">
        <p14:creationId xmlns:p14="http://schemas.microsoft.com/office/powerpoint/2010/main" val="1939866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FD4E51-C012-43E4-B2C0-499312F9EA38}"/>
              </a:ext>
            </a:extLst>
          </p:cNvPr>
          <p:cNvSpPr txBox="1"/>
          <p:nvPr/>
        </p:nvSpPr>
        <p:spPr>
          <a:xfrm>
            <a:off x="1083212" y="1859340"/>
            <a:ext cx="10874326" cy="830997"/>
          </a:xfrm>
          <a:prstGeom prst="rect">
            <a:avLst/>
          </a:prstGeom>
          <a:noFill/>
        </p:spPr>
        <p:txBody>
          <a:bodyPr wrap="square">
            <a:spAutoFit/>
          </a:bodyPr>
          <a:lstStyle/>
          <a:p>
            <a:r>
              <a:rPr lang="en-GB" sz="4800" dirty="0">
                <a:solidFill>
                  <a:schemeClr val="accent2"/>
                </a:solidFill>
                <a:latin typeface="Lato Extended"/>
              </a:rPr>
              <a:t>EDA</a:t>
            </a:r>
          </a:p>
        </p:txBody>
      </p:sp>
    </p:spTree>
    <p:extLst>
      <p:ext uri="{BB962C8B-B14F-4D97-AF65-F5344CB8AC3E}">
        <p14:creationId xmlns:p14="http://schemas.microsoft.com/office/powerpoint/2010/main" val="137510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0B631-294F-48CC-AA0F-C05FCE90873A}"/>
              </a:ext>
            </a:extLst>
          </p:cNvPr>
          <p:cNvSpPr>
            <a:spLocks noGrp="1"/>
          </p:cNvSpPr>
          <p:nvPr>
            <p:ph type="title"/>
          </p:nvPr>
        </p:nvSpPr>
        <p:spPr/>
        <p:txBody>
          <a:bodyPr/>
          <a:lstStyle/>
          <a:p>
            <a:r>
              <a:rPr lang="en-GB" b="1" dirty="0">
                <a:solidFill>
                  <a:schemeClr val="accent2"/>
                </a:solidFill>
                <a:latin typeface="Lato Extended"/>
              </a:rPr>
              <a:t>Distribution of KM Travelled for both Cabs:</a:t>
            </a:r>
          </a:p>
        </p:txBody>
      </p:sp>
      <p:sp>
        <p:nvSpPr>
          <p:cNvPr id="4" name="TextBox 3">
            <a:extLst>
              <a:ext uri="{FF2B5EF4-FFF2-40B4-BE49-F238E27FC236}">
                <a16:creationId xmlns:a16="http://schemas.microsoft.com/office/drawing/2014/main" id="{1EC693A4-C5D2-4A3D-AE21-322A5CB6141F}"/>
              </a:ext>
            </a:extLst>
          </p:cNvPr>
          <p:cNvSpPr txBox="1"/>
          <p:nvPr/>
        </p:nvSpPr>
        <p:spPr>
          <a:xfrm>
            <a:off x="1332914" y="5292546"/>
            <a:ext cx="9893104" cy="1200329"/>
          </a:xfrm>
          <a:prstGeom prst="rect">
            <a:avLst/>
          </a:prstGeom>
          <a:noFill/>
        </p:spPr>
        <p:txBody>
          <a:bodyPr wrap="square">
            <a:spAutoFit/>
          </a:bodyPr>
          <a:lstStyle/>
          <a:p>
            <a:pPr marL="342900" indent="-342900">
              <a:buFont typeface="Wingdings" panose="05000000000000000000" pitchFamily="2" charset="2"/>
              <a:buChar char="q"/>
            </a:pPr>
            <a:r>
              <a:rPr lang="en-GB" sz="2400" b="1" dirty="0">
                <a:solidFill>
                  <a:schemeClr val="accent2"/>
                </a:solidFill>
                <a:latin typeface="Lato Extended"/>
              </a:rPr>
              <a:t>From the above graphs, we can see that for both Pink and Yellow Cab most of the rides are in the range of approximately 2 to 48 KM.</a:t>
            </a:r>
          </a:p>
        </p:txBody>
      </p:sp>
      <p:pic>
        <p:nvPicPr>
          <p:cNvPr id="7" name="Picture 6">
            <a:extLst>
              <a:ext uri="{FF2B5EF4-FFF2-40B4-BE49-F238E27FC236}">
                <a16:creationId xmlns:a16="http://schemas.microsoft.com/office/drawing/2014/main" id="{D057E33E-B707-FE79-B57F-29C194AD5471}"/>
              </a:ext>
            </a:extLst>
          </p:cNvPr>
          <p:cNvPicPr>
            <a:picLocks noChangeAspect="1"/>
          </p:cNvPicPr>
          <p:nvPr/>
        </p:nvPicPr>
        <p:blipFill>
          <a:blip r:embed="rId2"/>
          <a:stretch>
            <a:fillRect/>
          </a:stretch>
        </p:blipFill>
        <p:spPr>
          <a:xfrm>
            <a:off x="1332914" y="2100846"/>
            <a:ext cx="4077053" cy="2781541"/>
          </a:xfrm>
          <a:prstGeom prst="rect">
            <a:avLst/>
          </a:prstGeom>
        </p:spPr>
      </p:pic>
      <p:pic>
        <p:nvPicPr>
          <p:cNvPr id="9" name="Picture 8">
            <a:extLst>
              <a:ext uri="{FF2B5EF4-FFF2-40B4-BE49-F238E27FC236}">
                <a16:creationId xmlns:a16="http://schemas.microsoft.com/office/drawing/2014/main" id="{F96ED154-E343-64FF-7904-93CC3E39999B}"/>
              </a:ext>
            </a:extLst>
          </p:cNvPr>
          <p:cNvPicPr>
            <a:picLocks noChangeAspect="1"/>
          </p:cNvPicPr>
          <p:nvPr/>
        </p:nvPicPr>
        <p:blipFill>
          <a:blip r:embed="rId3"/>
          <a:stretch>
            <a:fillRect/>
          </a:stretch>
        </p:blipFill>
        <p:spPr>
          <a:xfrm>
            <a:off x="6096000" y="2077984"/>
            <a:ext cx="4244708" cy="2804403"/>
          </a:xfrm>
          <a:prstGeom prst="rect">
            <a:avLst/>
          </a:prstGeom>
        </p:spPr>
      </p:pic>
    </p:spTree>
    <p:extLst>
      <p:ext uri="{BB962C8B-B14F-4D97-AF65-F5344CB8AC3E}">
        <p14:creationId xmlns:p14="http://schemas.microsoft.com/office/powerpoint/2010/main" val="542833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DEF1-A279-4CD6-9E18-57AAF3AB0E28}"/>
              </a:ext>
            </a:extLst>
          </p:cNvPr>
          <p:cNvSpPr>
            <a:spLocks noGrp="1"/>
          </p:cNvSpPr>
          <p:nvPr>
            <p:ph type="title"/>
          </p:nvPr>
        </p:nvSpPr>
        <p:spPr/>
        <p:txBody>
          <a:bodyPr/>
          <a:lstStyle/>
          <a:p>
            <a:r>
              <a:rPr lang="en-GB" dirty="0">
                <a:solidFill>
                  <a:schemeClr val="accent2"/>
                </a:solidFill>
                <a:latin typeface="Lato Extended"/>
              </a:rPr>
              <a:t>Travel Frequency per Month:</a:t>
            </a:r>
          </a:p>
        </p:txBody>
      </p:sp>
      <p:pic>
        <p:nvPicPr>
          <p:cNvPr id="3" name="Picture 2">
            <a:extLst>
              <a:ext uri="{FF2B5EF4-FFF2-40B4-BE49-F238E27FC236}">
                <a16:creationId xmlns:a16="http://schemas.microsoft.com/office/drawing/2014/main" id="{C94AEA1A-F1FD-4914-ACB0-9727B4D06557}"/>
              </a:ext>
            </a:extLst>
          </p:cNvPr>
          <p:cNvPicPr>
            <a:picLocks noChangeAspect="1"/>
          </p:cNvPicPr>
          <p:nvPr/>
        </p:nvPicPr>
        <p:blipFill>
          <a:blip r:embed="rId2"/>
          <a:stretch>
            <a:fillRect/>
          </a:stretch>
        </p:blipFill>
        <p:spPr>
          <a:xfrm>
            <a:off x="257908" y="1604962"/>
            <a:ext cx="5838092" cy="3676650"/>
          </a:xfrm>
          <a:prstGeom prst="rect">
            <a:avLst/>
          </a:prstGeom>
        </p:spPr>
      </p:pic>
      <p:pic>
        <p:nvPicPr>
          <p:cNvPr id="4" name="Picture 3">
            <a:extLst>
              <a:ext uri="{FF2B5EF4-FFF2-40B4-BE49-F238E27FC236}">
                <a16:creationId xmlns:a16="http://schemas.microsoft.com/office/drawing/2014/main" id="{8A17C6DA-7575-4D32-8DCD-682958A3D34C}"/>
              </a:ext>
            </a:extLst>
          </p:cNvPr>
          <p:cNvPicPr>
            <a:picLocks noChangeAspect="1"/>
          </p:cNvPicPr>
          <p:nvPr/>
        </p:nvPicPr>
        <p:blipFill>
          <a:blip r:embed="rId3"/>
          <a:stretch>
            <a:fillRect/>
          </a:stretch>
        </p:blipFill>
        <p:spPr>
          <a:xfrm>
            <a:off x="6288260" y="1590675"/>
            <a:ext cx="5725550" cy="3705225"/>
          </a:xfrm>
          <a:prstGeom prst="rect">
            <a:avLst/>
          </a:prstGeom>
        </p:spPr>
      </p:pic>
      <p:sp>
        <p:nvSpPr>
          <p:cNvPr id="6" name="TextBox 5">
            <a:extLst>
              <a:ext uri="{FF2B5EF4-FFF2-40B4-BE49-F238E27FC236}">
                <a16:creationId xmlns:a16="http://schemas.microsoft.com/office/drawing/2014/main" id="{4850F846-7AF9-429C-96CB-BABFE4DFC8D5}"/>
              </a:ext>
            </a:extLst>
          </p:cNvPr>
          <p:cNvSpPr txBox="1"/>
          <p:nvPr/>
        </p:nvSpPr>
        <p:spPr>
          <a:xfrm>
            <a:off x="838200" y="5657671"/>
            <a:ext cx="10996247" cy="584775"/>
          </a:xfrm>
          <a:prstGeom prst="rect">
            <a:avLst/>
          </a:prstGeom>
          <a:noFill/>
        </p:spPr>
        <p:txBody>
          <a:bodyPr wrap="square">
            <a:spAutoFit/>
          </a:bodyPr>
          <a:lstStyle/>
          <a:p>
            <a:r>
              <a:rPr lang="en-GB" sz="1600" dirty="0">
                <a:solidFill>
                  <a:schemeClr val="accent2"/>
                </a:solidFill>
                <a:latin typeface="Lato Extended"/>
              </a:rPr>
              <a:t>Yellow Cab has higher travels (35000) in the month of December which is the holiday season compared to Pink Cab (11000).</a:t>
            </a:r>
          </a:p>
        </p:txBody>
      </p:sp>
    </p:spTree>
    <p:extLst>
      <p:ext uri="{BB962C8B-B14F-4D97-AF65-F5344CB8AC3E}">
        <p14:creationId xmlns:p14="http://schemas.microsoft.com/office/powerpoint/2010/main" val="2872706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17AD-311C-479C-9507-4C9D2EFE23B5}"/>
              </a:ext>
            </a:extLst>
          </p:cNvPr>
          <p:cNvSpPr>
            <a:spLocks noGrp="1"/>
          </p:cNvSpPr>
          <p:nvPr>
            <p:ph type="title"/>
          </p:nvPr>
        </p:nvSpPr>
        <p:spPr/>
        <p:txBody>
          <a:bodyPr>
            <a:normAutofit/>
          </a:bodyPr>
          <a:lstStyle/>
          <a:p>
            <a:r>
              <a:rPr lang="en-GB" sz="4000" dirty="0">
                <a:solidFill>
                  <a:schemeClr val="accent2"/>
                </a:solidFill>
                <a:latin typeface="Lato Extended"/>
              </a:rPr>
              <a:t>Transaction per Year for both Cabs:</a:t>
            </a:r>
          </a:p>
        </p:txBody>
      </p:sp>
      <p:pic>
        <p:nvPicPr>
          <p:cNvPr id="3" name="Picture 2">
            <a:extLst>
              <a:ext uri="{FF2B5EF4-FFF2-40B4-BE49-F238E27FC236}">
                <a16:creationId xmlns:a16="http://schemas.microsoft.com/office/drawing/2014/main" id="{8DC746AA-B4F2-4552-8F9C-86F4D94E0C0F}"/>
              </a:ext>
            </a:extLst>
          </p:cNvPr>
          <p:cNvPicPr>
            <a:picLocks noChangeAspect="1"/>
          </p:cNvPicPr>
          <p:nvPr/>
        </p:nvPicPr>
        <p:blipFill>
          <a:blip r:embed="rId2"/>
          <a:stretch>
            <a:fillRect/>
          </a:stretch>
        </p:blipFill>
        <p:spPr>
          <a:xfrm>
            <a:off x="1414975" y="1974825"/>
            <a:ext cx="8686800" cy="3724275"/>
          </a:xfrm>
          <a:prstGeom prst="rect">
            <a:avLst/>
          </a:prstGeom>
        </p:spPr>
      </p:pic>
      <p:sp>
        <p:nvSpPr>
          <p:cNvPr id="5" name="TextBox 4">
            <a:extLst>
              <a:ext uri="{FF2B5EF4-FFF2-40B4-BE49-F238E27FC236}">
                <a16:creationId xmlns:a16="http://schemas.microsoft.com/office/drawing/2014/main" id="{38101CD1-4DBE-4923-BAF8-AB2A42FCC9BD}"/>
              </a:ext>
            </a:extLst>
          </p:cNvPr>
          <p:cNvSpPr txBox="1"/>
          <p:nvPr/>
        </p:nvSpPr>
        <p:spPr>
          <a:xfrm>
            <a:off x="838200" y="5846544"/>
            <a:ext cx="11245947" cy="584775"/>
          </a:xfrm>
          <a:prstGeom prst="rect">
            <a:avLst/>
          </a:prstGeom>
          <a:noFill/>
        </p:spPr>
        <p:txBody>
          <a:bodyPr wrap="square">
            <a:spAutoFit/>
          </a:bodyPr>
          <a:lstStyle/>
          <a:p>
            <a:r>
              <a:rPr lang="en-GB" sz="1600" dirty="0">
                <a:solidFill>
                  <a:schemeClr val="accent2"/>
                </a:solidFill>
                <a:latin typeface="Arial Black" panose="020B0A04020102020204" pitchFamily="34" charset="0"/>
              </a:rPr>
              <a:t>From the graph it shows that on yearly basis no. of transactions for Yellow cab is higher than Pink cab.</a:t>
            </a:r>
          </a:p>
        </p:txBody>
      </p:sp>
    </p:spTree>
    <p:extLst>
      <p:ext uri="{BB962C8B-B14F-4D97-AF65-F5344CB8AC3E}">
        <p14:creationId xmlns:p14="http://schemas.microsoft.com/office/powerpoint/2010/main" val="4215977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2CBB-B34B-4EF1-8ED4-F3DBA32E09EC}"/>
              </a:ext>
            </a:extLst>
          </p:cNvPr>
          <p:cNvSpPr>
            <a:spLocks noGrp="1"/>
          </p:cNvSpPr>
          <p:nvPr>
            <p:ph type="title"/>
          </p:nvPr>
        </p:nvSpPr>
        <p:spPr/>
        <p:txBody>
          <a:bodyPr/>
          <a:lstStyle/>
          <a:p>
            <a:r>
              <a:rPr lang="en-GB" dirty="0">
                <a:solidFill>
                  <a:schemeClr val="accent2"/>
                </a:solidFill>
                <a:latin typeface="Lato Extended"/>
              </a:rPr>
              <a:t>Cab Users per City:</a:t>
            </a:r>
          </a:p>
        </p:txBody>
      </p:sp>
      <p:pic>
        <p:nvPicPr>
          <p:cNvPr id="3" name="Picture 2">
            <a:extLst>
              <a:ext uri="{FF2B5EF4-FFF2-40B4-BE49-F238E27FC236}">
                <a16:creationId xmlns:a16="http://schemas.microsoft.com/office/drawing/2014/main" id="{D31FAF57-8ABC-4ECE-80A7-C65383B21709}"/>
              </a:ext>
            </a:extLst>
          </p:cNvPr>
          <p:cNvPicPr>
            <a:picLocks noChangeAspect="1"/>
          </p:cNvPicPr>
          <p:nvPr/>
        </p:nvPicPr>
        <p:blipFill>
          <a:blip r:embed="rId2"/>
          <a:stretch>
            <a:fillRect/>
          </a:stretch>
        </p:blipFill>
        <p:spPr>
          <a:xfrm>
            <a:off x="661183" y="1911350"/>
            <a:ext cx="7835704" cy="4581525"/>
          </a:xfrm>
          <a:prstGeom prst="rect">
            <a:avLst/>
          </a:prstGeom>
        </p:spPr>
      </p:pic>
      <p:sp>
        <p:nvSpPr>
          <p:cNvPr id="5" name="TextBox 4">
            <a:extLst>
              <a:ext uri="{FF2B5EF4-FFF2-40B4-BE49-F238E27FC236}">
                <a16:creationId xmlns:a16="http://schemas.microsoft.com/office/drawing/2014/main" id="{F361A40B-622A-473C-B530-C081E2445427}"/>
              </a:ext>
            </a:extLst>
          </p:cNvPr>
          <p:cNvSpPr txBox="1"/>
          <p:nvPr/>
        </p:nvSpPr>
        <p:spPr>
          <a:xfrm>
            <a:off x="8496887" y="3429000"/>
            <a:ext cx="3506370" cy="1938992"/>
          </a:xfrm>
          <a:prstGeom prst="rect">
            <a:avLst/>
          </a:prstGeom>
          <a:noFill/>
        </p:spPr>
        <p:txBody>
          <a:bodyPr wrap="square">
            <a:spAutoFit/>
          </a:bodyPr>
          <a:lstStyle/>
          <a:p>
            <a:r>
              <a:rPr lang="en-GB" sz="2400" dirty="0">
                <a:solidFill>
                  <a:schemeClr val="accent2"/>
                </a:solidFill>
                <a:latin typeface="Lato Extended"/>
              </a:rPr>
              <a:t>New York City has the highest Cab users with 28% followed by Chicago with 16% and Los Angeles with 13%</a:t>
            </a:r>
          </a:p>
        </p:txBody>
      </p:sp>
    </p:spTree>
    <p:extLst>
      <p:ext uri="{BB962C8B-B14F-4D97-AF65-F5344CB8AC3E}">
        <p14:creationId xmlns:p14="http://schemas.microsoft.com/office/powerpoint/2010/main" val="29188597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2627</TotalTime>
  <Words>723</Words>
  <Application>Microsoft Office PowerPoint</Application>
  <PresentationFormat>Widescreen</PresentationFormat>
  <Paragraphs>73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Black</vt:lpstr>
      <vt:lpstr>Calibri</vt:lpstr>
      <vt:lpstr>Calibri Light</vt:lpstr>
      <vt:lpstr>Lato Extended</vt:lpstr>
      <vt:lpstr>Wingdings</vt:lpstr>
      <vt:lpstr>Office Theme</vt:lpstr>
      <vt:lpstr>PowerPoint Presentation</vt:lpstr>
      <vt:lpstr>   Agenda</vt:lpstr>
      <vt:lpstr>Description:</vt:lpstr>
      <vt:lpstr>Data Preparation:</vt:lpstr>
      <vt:lpstr>PowerPoint Presentation</vt:lpstr>
      <vt:lpstr>Distribution of KM Travelled for both Cabs:</vt:lpstr>
      <vt:lpstr>Travel Frequency per Month:</vt:lpstr>
      <vt:lpstr>Transaction per Year for both Cabs:</vt:lpstr>
      <vt:lpstr>Cab Users per City:</vt:lpstr>
      <vt:lpstr>Transaction per City for both Cabs:</vt:lpstr>
      <vt:lpstr>Price Charged per Gender for both Cabs:</vt:lpstr>
      <vt:lpstr>Customer Share per Gender for both Cabs:</vt:lpstr>
      <vt:lpstr>Profit Margin per year for both Cabs:</vt:lpstr>
      <vt:lpstr>Margins per Transactions:</vt:lpstr>
      <vt:lpstr>PowerPoint Presentation</vt:lpstr>
      <vt:lpstr>PowerPoint Presentation</vt:lpstr>
      <vt:lpstr>PowerPoint Presentation</vt:lpstr>
      <vt:lpstr>Recommendation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hazarika reeka</dc:creator>
  <cp:lastModifiedBy>Hiten Chadha</cp:lastModifiedBy>
  <cp:revision>110</cp:revision>
  <dcterms:created xsi:type="dcterms:W3CDTF">2021-03-07T07:18:46Z</dcterms:created>
  <dcterms:modified xsi:type="dcterms:W3CDTF">2022-09-07T13:03:47Z</dcterms:modified>
</cp:coreProperties>
</file>