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1" r:id="rId3"/>
    <p:sldId id="362" r:id="rId4"/>
    <p:sldId id="363" r:id="rId5"/>
    <p:sldId id="364" r:id="rId6"/>
    <p:sldId id="365" r:id="rId7"/>
    <p:sldId id="366" r:id="rId8"/>
    <p:sldId id="367" r:id="rId9"/>
    <p:sldId id="368" r:id="rId10"/>
    <p:sldId id="369" r:id="rId11"/>
    <p:sldId id="376" r:id="rId12"/>
    <p:sldId id="370" r:id="rId13"/>
    <p:sldId id="371" r:id="rId14"/>
    <p:sldId id="372" r:id="rId15"/>
    <p:sldId id="373" r:id="rId16"/>
    <p:sldId id="374" r:id="rId17"/>
    <p:sldId id="375" r:id="rId18"/>
    <p:sldId id="377" r:id="rId19"/>
    <p:sldId id="385" r:id="rId20"/>
    <p:sldId id="386" r:id="rId21"/>
    <p:sldId id="378" r:id="rId22"/>
    <p:sldId id="379" r:id="rId23"/>
    <p:sldId id="387" r:id="rId24"/>
    <p:sldId id="388" r:id="rId25"/>
    <p:sldId id="380" r:id="rId26"/>
    <p:sldId id="389" r:id="rId27"/>
    <p:sldId id="3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F27B-83E8-C7E3-E8B7-30196EC5E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F2D454-81D9-5FCC-7640-757E99435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6465BD-A6A3-D8E4-E5FC-7F9FAFB6668C}"/>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5" name="Footer Placeholder 4">
            <a:extLst>
              <a:ext uri="{FF2B5EF4-FFF2-40B4-BE49-F238E27FC236}">
                <a16:creationId xmlns:a16="http://schemas.microsoft.com/office/drawing/2014/main" id="{F3427A10-8BB5-84DC-36B4-BE3BC8F7C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4677E-E0E2-BDCE-6696-0F6291C1C2F0}"/>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14867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5CB1-BB86-B84B-6782-2D29428D1A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62C7-F1CB-01D8-E1C8-F61ADAC168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157A8-B060-DEBE-FC9E-2575E5255948}"/>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5" name="Footer Placeholder 4">
            <a:extLst>
              <a:ext uri="{FF2B5EF4-FFF2-40B4-BE49-F238E27FC236}">
                <a16:creationId xmlns:a16="http://schemas.microsoft.com/office/drawing/2014/main" id="{220A88AD-1E02-DF24-4408-A80A64F7D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633F4E-CECF-CD96-8F66-4AE888B3A550}"/>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22087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6B5BD4-D0A8-91A0-C467-41D1CCD9B1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0FF852-B478-D728-79FC-A3FC23CF3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0C32BE-71F3-E223-C278-6BAE622FEEAC}"/>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5" name="Footer Placeholder 4">
            <a:extLst>
              <a:ext uri="{FF2B5EF4-FFF2-40B4-BE49-F238E27FC236}">
                <a16:creationId xmlns:a16="http://schemas.microsoft.com/office/drawing/2014/main" id="{64150EF0-BF3A-C3E8-1C80-D6604E7FE1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D5E19-98D2-70C4-102F-93228C80F561}"/>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79491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4385-5AA2-D051-0D28-2F1E311C7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976FBD-9E03-7BDA-898C-DB171A507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8F289A-F684-9A36-9E54-B56C1FB4814F}"/>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5" name="Footer Placeholder 4">
            <a:extLst>
              <a:ext uri="{FF2B5EF4-FFF2-40B4-BE49-F238E27FC236}">
                <a16:creationId xmlns:a16="http://schemas.microsoft.com/office/drawing/2014/main" id="{2880387C-B13F-BBF5-5458-0855B51CA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60C4B-9A0C-9DFD-D0C6-5B1E2B2ED092}"/>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296450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22-C137-72E2-8689-3B4B15D05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C78C9A-EDAB-FE65-5C4A-D8DCBD7FD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25CDDC-0811-704C-86E0-D0B2D16BA153}"/>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5" name="Footer Placeholder 4">
            <a:extLst>
              <a:ext uri="{FF2B5EF4-FFF2-40B4-BE49-F238E27FC236}">
                <a16:creationId xmlns:a16="http://schemas.microsoft.com/office/drawing/2014/main" id="{610285DB-607D-2EDD-B59D-FF2A006E1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5B550-0204-CC27-4492-21C22B6C2EAF}"/>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420611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6223-0037-EBD3-C9DF-BCAAA7BD29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274B31-CFBD-FFBB-54D9-B0E38615E6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B0F554-9EC6-0C56-C6CE-6F88C13FD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5FA7A9-977C-F38C-26FF-A5B1115885E3}"/>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6" name="Footer Placeholder 5">
            <a:extLst>
              <a:ext uri="{FF2B5EF4-FFF2-40B4-BE49-F238E27FC236}">
                <a16:creationId xmlns:a16="http://schemas.microsoft.com/office/drawing/2014/main" id="{A67EB68A-C5FF-FECB-EF3A-F4A6EE3D16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FFC05-073C-A155-B009-EA8756FA4539}"/>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399929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D8D1-E49C-6165-FB75-74D59682CB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599D0F-3D29-104A-3D46-F27EF6A37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B0A9A-DFA6-806C-AE17-2F2A5ABA15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45825F-AF9E-0BFC-0F6B-911B5232F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CB807E-8434-E146-96CA-38C250D38C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88B9CD-30A5-4261-D1F0-07E6C9F9FF8C}"/>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8" name="Footer Placeholder 7">
            <a:extLst>
              <a:ext uri="{FF2B5EF4-FFF2-40B4-BE49-F238E27FC236}">
                <a16:creationId xmlns:a16="http://schemas.microsoft.com/office/drawing/2014/main" id="{025D57B7-55DB-A3FD-4F89-CF0C64783B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54C0EA-64EC-86B2-1EFA-E4C36E5F5E09}"/>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99169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46B4-3D70-745F-C6A1-2409EED6C2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5FDB82-9BB8-DD75-0FCB-6321CFB743CD}"/>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4" name="Footer Placeholder 3">
            <a:extLst>
              <a:ext uri="{FF2B5EF4-FFF2-40B4-BE49-F238E27FC236}">
                <a16:creationId xmlns:a16="http://schemas.microsoft.com/office/drawing/2014/main" id="{392F9F20-45A1-B7C8-79C9-ED3B405CD1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15BFF7-D3A8-B426-E700-8A7DA9DE5465}"/>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11324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517EF-EFC2-6033-F970-6083C1274DC0}"/>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3" name="Footer Placeholder 2">
            <a:extLst>
              <a:ext uri="{FF2B5EF4-FFF2-40B4-BE49-F238E27FC236}">
                <a16:creationId xmlns:a16="http://schemas.microsoft.com/office/drawing/2014/main" id="{425FE755-78C2-39F5-E2C1-DB99531E87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38F413-E603-10FD-24FA-0126080AE655}"/>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69204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04C8-229F-8603-2B21-D4EEF57C3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C3E81A-0DA3-3CF6-4ED4-898AE5820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37FEA5-165C-CC29-C795-03F374CAB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1EF44-33B6-9FF6-BA7A-0970EC3F59DF}"/>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6" name="Footer Placeholder 5">
            <a:extLst>
              <a:ext uri="{FF2B5EF4-FFF2-40B4-BE49-F238E27FC236}">
                <a16:creationId xmlns:a16="http://schemas.microsoft.com/office/drawing/2014/main" id="{36DE9D4B-B6D0-7CA1-C8BB-8883FD8594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33A1FA-B164-5159-5475-D877402BCAE3}"/>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357554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D4DE-76D1-9012-C7F2-27EBF1CDD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A6E50F-AA7A-76BE-4C22-9C5DC4044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B0E3C8-C7CE-82B9-822C-7DC48E9D4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40DFF-2F21-702C-1611-81FD1F4632DD}"/>
              </a:ext>
            </a:extLst>
          </p:cNvPr>
          <p:cNvSpPr>
            <a:spLocks noGrp="1"/>
          </p:cNvSpPr>
          <p:nvPr>
            <p:ph type="dt" sz="half" idx="10"/>
          </p:nvPr>
        </p:nvSpPr>
        <p:spPr/>
        <p:txBody>
          <a:bodyPr/>
          <a:lstStyle/>
          <a:p>
            <a:fld id="{79EC770C-861B-4238-8203-5B2FC842F878}" type="datetimeFigureOut">
              <a:rPr lang="en-IN" smtClean="0"/>
              <a:t>18-06-2022</a:t>
            </a:fld>
            <a:endParaRPr lang="en-IN"/>
          </a:p>
        </p:txBody>
      </p:sp>
      <p:sp>
        <p:nvSpPr>
          <p:cNvPr id="6" name="Footer Placeholder 5">
            <a:extLst>
              <a:ext uri="{FF2B5EF4-FFF2-40B4-BE49-F238E27FC236}">
                <a16:creationId xmlns:a16="http://schemas.microsoft.com/office/drawing/2014/main" id="{3EF4BD1E-D91F-8D31-4C35-62C28FD456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7E8197-0893-6A5A-54AF-F12A189C36D0}"/>
              </a:ext>
            </a:extLst>
          </p:cNvPr>
          <p:cNvSpPr>
            <a:spLocks noGrp="1"/>
          </p:cNvSpPr>
          <p:nvPr>
            <p:ph type="sldNum" sz="quarter" idx="12"/>
          </p:nvPr>
        </p:nvSpPr>
        <p:spPr/>
        <p:txBody>
          <a:bodyPr/>
          <a:lstStyle/>
          <a:p>
            <a:fld id="{47B1154A-7596-4837-A1F8-B7CB1A8E86FA}" type="slidenum">
              <a:rPr lang="en-IN" smtClean="0"/>
              <a:t>‹#›</a:t>
            </a:fld>
            <a:endParaRPr lang="en-IN"/>
          </a:p>
        </p:txBody>
      </p:sp>
    </p:spTree>
    <p:extLst>
      <p:ext uri="{BB962C8B-B14F-4D97-AF65-F5344CB8AC3E}">
        <p14:creationId xmlns:p14="http://schemas.microsoft.com/office/powerpoint/2010/main" val="292738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6811A-6B2B-E86F-03D6-796B51961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962953-0B1D-F02E-D621-DC5753B8F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77A1F8-8F91-D6C9-B6B5-063510717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C770C-861B-4238-8203-5B2FC842F878}" type="datetimeFigureOut">
              <a:rPr lang="en-IN" smtClean="0"/>
              <a:t>18-06-2022</a:t>
            </a:fld>
            <a:endParaRPr lang="en-IN"/>
          </a:p>
        </p:txBody>
      </p:sp>
      <p:sp>
        <p:nvSpPr>
          <p:cNvPr id="5" name="Footer Placeholder 4">
            <a:extLst>
              <a:ext uri="{FF2B5EF4-FFF2-40B4-BE49-F238E27FC236}">
                <a16:creationId xmlns:a16="http://schemas.microsoft.com/office/drawing/2014/main" id="{689E984E-EFCE-DC62-9C92-3AB24C59F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19CE6F-562F-5CDB-CABB-B8639EB5C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1154A-7596-4837-A1F8-B7CB1A8E86FA}" type="slidenum">
              <a:rPr lang="en-IN" smtClean="0"/>
              <a:t>‹#›</a:t>
            </a:fld>
            <a:endParaRPr lang="en-IN"/>
          </a:p>
        </p:txBody>
      </p:sp>
    </p:spTree>
    <p:extLst>
      <p:ext uri="{BB962C8B-B14F-4D97-AF65-F5344CB8AC3E}">
        <p14:creationId xmlns:p14="http://schemas.microsoft.com/office/powerpoint/2010/main" val="1003137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14</a:t>
            </a:r>
          </a:p>
          <a:p>
            <a:r>
              <a:rPr lang="en-IN" dirty="0"/>
              <a:t>Date – 17</a:t>
            </a:r>
            <a:r>
              <a:rPr lang="en-IN" baseline="30000" dirty="0"/>
              <a:t>th</a:t>
            </a:r>
            <a:r>
              <a:rPr lang="en-IN" dirty="0"/>
              <a:t> June,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a:bodyPr>
          <a:lstStyle/>
          <a:p>
            <a:pPr fontAlgn="base"/>
            <a:r>
              <a:rPr lang="en-US" sz="3600" b="1" i="0" dirty="0">
                <a:solidFill>
                  <a:srgbClr val="000000"/>
                </a:solidFill>
                <a:effectLst/>
                <a:latin typeface="inherit"/>
              </a:rPr>
              <a:t>Example: How to Interpret RMSE for a Regression Model</a:t>
            </a:r>
            <a:endParaRPr lang="en-US" sz="3600" b="1" i="0" dirty="0">
              <a:solidFill>
                <a:srgbClr val="020202"/>
              </a:solidFill>
              <a:effectLst/>
              <a:latin typeface="Montserrat" panose="00000500000000000000" pitchFamily="2" charset="0"/>
            </a:endParaRP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0" i="0" dirty="0">
                <a:solidFill>
                  <a:srgbClr val="000000"/>
                </a:solidFill>
                <a:effectLst/>
                <a:latin typeface="Helvetica" panose="020B0604020202020204" pitchFamily="34" charset="0"/>
              </a:rPr>
              <a:t>Suppose we would like to build a regression model that uses “hours studied” to predictor “exam score” of students on a particular college entrance exam.</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We collect the following data for 15 students:</a:t>
            </a:r>
            <a:endParaRPr lang="en-US" b="0" i="0" dirty="0">
              <a:solidFill>
                <a:srgbClr val="3D3D3D"/>
              </a:solidFill>
              <a:effectLst/>
              <a:latin typeface="Lato" panose="020F0502020204030203" pitchFamily="34" charset="0"/>
            </a:endParaRPr>
          </a:p>
        </p:txBody>
      </p:sp>
      <p:pic>
        <p:nvPicPr>
          <p:cNvPr id="3074" name="Picture 2">
            <a:extLst>
              <a:ext uri="{FF2B5EF4-FFF2-40B4-BE49-F238E27FC236}">
                <a16:creationId xmlns:a16="http://schemas.microsoft.com/office/drawing/2014/main" id="{EFE9A092-9338-CEFF-EDB7-BD5658C7D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999" y="2865749"/>
            <a:ext cx="3302000" cy="322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a:bodyPr>
          <a:lstStyle/>
          <a:p>
            <a:pPr fontAlgn="base"/>
            <a:r>
              <a:rPr lang="en-US" sz="3600" b="1" i="0" dirty="0">
                <a:solidFill>
                  <a:srgbClr val="000000"/>
                </a:solidFill>
                <a:effectLst/>
                <a:latin typeface="inherit"/>
              </a:rPr>
              <a:t>Example: How to Interpret RMSE for a Regression Model</a:t>
            </a:r>
            <a:endParaRPr lang="en-US" sz="3600" b="1" i="0" dirty="0">
              <a:solidFill>
                <a:srgbClr val="020202"/>
              </a:solidFill>
              <a:effectLst/>
              <a:latin typeface="Montserrat" panose="00000500000000000000" pitchFamily="2" charset="0"/>
            </a:endParaRP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sz="2400" b="0" i="0" dirty="0">
                <a:solidFill>
                  <a:srgbClr val="000000"/>
                </a:solidFill>
                <a:effectLst/>
                <a:latin typeface="Helvetica" panose="020B0604020202020204" pitchFamily="34" charset="0"/>
              </a:rPr>
              <a:t>We can then calculate the squared difference between each predicted exam score and the actual exam score. Then we can take the square root of the mean of these differences:</a:t>
            </a:r>
          </a:p>
          <a:p>
            <a:pPr algn="l" fontAlgn="base"/>
            <a:r>
              <a:rPr lang="en-US" sz="2400" b="0" i="0" dirty="0">
                <a:solidFill>
                  <a:srgbClr val="000000"/>
                </a:solidFill>
                <a:effectLst/>
                <a:latin typeface="Helvetica" panose="020B0604020202020204" pitchFamily="34" charset="0"/>
              </a:rPr>
              <a:t>This is a useful value to know because it gives us an idea of the average distance between the observed data values and the predicted data values.</a:t>
            </a:r>
            <a:endParaRPr lang="en-US" sz="2400" b="0" i="0" dirty="0">
              <a:solidFill>
                <a:srgbClr val="3D3D3D"/>
              </a:solidFill>
              <a:effectLst/>
              <a:latin typeface="Lato" panose="020F0502020204030203" pitchFamily="34" charset="0"/>
            </a:endParaRPr>
          </a:p>
        </p:txBody>
      </p:sp>
      <p:pic>
        <p:nvPicPr>
          <p:cNvPr id="4098" name="Picture 2">
            <a:extLst>
              <a:ext uri="{FF2B5EF4-FFF2-40B4-BE49-F238E27FC236}">
                <a16:creationId xmlns:a16="http://schemas.microsoft.com/office/drawing/2014/main" id="{1EF82030-501F-C5B5-AB35-7A4280B2C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760" y="2997724"/>
            <a:ext cx="4384904" cy="3540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1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effectLst/>
                <a:latin typeface="philosopher"/>
              </a:rPr>
              <a:t>Discrete vs Continuous variables</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just"/>
            <a:r>
              <a:rPr lang="en-US" b="1" i="0" dirty="0">
                <a:effectLst/>
                <a:latin typeface="pt sans" panose="020B0503020203020204" pitchFamily="34" charset="0"/>
              </a:rPr>
              <a:t>Discrete variables </a:t>
            </a:r>
            <a:r>
              <a:rPr lang="en-US" b="0" i="0" dirty="0">
                <a:effectLst/>
                <a:latin typeface="pt sans" panose="020B0503020203020204" pitchFamily="34" charset="0"/>
              </a:rPr>
              <a:t>are countable in a finite amount of time. For example, you can count the change in your pocket. You can count the money in your bank account. You could also count the amount of money in </a:t>
            </a:r>
            <a:r>
              <a:rPr lang="en-US" b="0" i="1" dirty="0">
                <a:effectLst/>
                <a:latin typeface="pt sans" panose="020B0503020203020204" pitchFamily="34" charset="0"/>
              </a:rPr>
              <a:t>everyone’s</a:t>
            </a:r>
            <a:r>
              <a:rPr lang="en-US" b="0" i="0" dirty="0">
                <a:effectLst/>
                <a:latin typeface="pt sans" panose="020B0503020203020204" pitchFamily="34" charset="0"/>
              </a:rPr>
              <a:t> bank accounts. It might take you a long time to count that last item, but the point is—it’s still countable.</a:t>
            </a:r>
          </a:p>
          <a:p>
            <a:pPr algn="just"/>
            <a:r>
              <a:rPr lang="en-US" b="1" i="0" dirty="0">
                <a:effectLst/>
                <a:latin typeface="pt sans" panose="020B0503020203020204" pitchFamily="34" charset="0"/>
              </a:rPr>
              <a:t>Continuous Variables</a:t>
            </a:r>
            <a:r>
              <a:rPr lang="en-US" b="0" i="0" dirty="0">
                <a:effectLst/>
                <a:latin typeface="pt sans" panose="020B0503020203020204" pitchFamily="34" charset="0"/>
              </a:rPr>
              <a:t> would (literally) take forever to count. In fact, you would get to “forever” and never finish counting them. For example, take age. You can’t count “age”.</a:t>
            </a:r>
            <a:r>
              <a:rPr lang="en-US" b="1" i="0" dirty="0">
                <a:effectLst/>
                <a:latin typeface="pt sans" panose="020B0503020203020204" pitchFamily="34" charset="0"/>
              </a:rPr>
              <a:t> Why not?</a:t>
            </a:r>
            <a:r>
              <a:rPr lang="en-US" b="0" i="0" dirty="0">
                <a:effectLst/>
                <a:latin typeface="pt sans" panose="020B0503020203020204" pitchFamily="34" charset="0"/>
              </a:rPr>
              <a:t> Because it would literally take forever. For example, you could be:</a:t>
            </a:r>
            <a:br>
              <a:rPr lang="en-US" dirty="0"/>
            </a:br>
            <a:r>
              <a:rPr lang="en-US" b="0" i="0" dirty="0">
                <a:effectLst/>
                <a:latin typeface="pt sans" panose="020B0503020203020204" pitchFamily="34" charset="0"/>
              </a:rPr>
              <a:t>25 years, 10 months, 2 days, 5 hours, 4 seconds, 4 milliseconds, 8 nanoseconds, 99 </a:t>
            </a:r>
            <a:r>
              <a:rPr lang="en-US" b="0" i="0" dirty="0" err="1">
                <a:effectLst/>
                <a:latin typeface="pt sans" panose="020B0503020203020204" pitchFamily="34" charset="0"/>
              </a:rPr>
              <a:t>picosends</a:t>
            </a:r>
            <a:r>
              <a:rPr lang="en-US" b="0" i="0" dirty="0">
                <a:effectLst/>
                <a:latin typeface="pt sans" panose="020B0503020203020204" pitchFamily="34" charset="0"/>
              </a:rPr>
              <a:t>…and so on.</a:t>
            </a:r>
            <a:endParaRPr lang="en-US" b="0" i="0" dirty="0">
              <a:effectLst/>
              <a:latin typeface="inter-regular"/>
            </a:endParaRPr>
          </a:p>
        </p:txBody>
      </p:sp>
    </p:spTree>
    <p:extLst>
      <p:ext uri="{BB962C8B-B14F-4D97-AF65-F5344CB8AC3E}">
        <p14:creationId xmlns:p14="http://schemas.microsoft.com/office/powerpoint/2010/main" val="3743602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solidFill>
                  <a:srgbClr val="020202"/>
                </a:solidFill>
                <a:effectLst/>
                <a:latin typeface="Montserrat" panose="020B0604020202020204" pitchFamily="2" charset="0"/>
              </a:rPr>
              <a:t>Prediction Error</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1" i="0" dirty="0">
                <a:solidFill>
                  <a:srgbClr val="000000"/>
                </a:solidFill>
                <a:effectLst/>
                <a:latin typeface="inherit"/>
              </a:rPr>
              <a:t>2. Logistic Regression:</a:t>
            </a:r>
            <a:r>
              <a:rPr lang="en-US" b="0" i="0" dirty="0">
                <a:solidFill>
                  <a:srgbClr val="000000"/>
                </a:solidFill>
                <a:effectLst/>
                <a:latin typeface="Helvetica" panose="020B0604020202020204" pitchFamily="34" charset="0"/>
              </a:rPr>
              <a:t> Used to predict the value of some binary response variable.</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One common way to measure the prediction error of a logistic regression model is with a metric known as the total misclassification rate.</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It is calculated as:</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Total misclassification rate = (# incorrect predictions / # total predictions)</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The lower the value for the misclassification rate, the better the model is able to predict the outcomes of the response variable.</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The following examples show how to calculate prediction error for both a linear regression model and a logistic regression model in practice.</a:t>
            </a:r>
            <a:endParaRPr lang="en-US" b="0" i="0" dirty="0">
              <a:solidFill>
                <a:srgbClr val="3D3D3D"/>
              </a:solidFill>
              <a:effectLst/>
              <a:latin typeface="Lato" panose="020F0502020204030203" pitchFamily="34" charset="0"/>
            </a:endParaRPr>
          </a:p>
        </p:txBody>
      </p:sp>
    </p:spTree>
    <p:extLst>
      <p:ext uri="{BB962C8B-B14F-4D97-AF65-F5344CB8AC3E}">
        <p14:creationId xmlns:p14="http://schemas.microsoft.com/office/powerpoint/2010/main" val="307736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a:bodyPr>
          <a:lstStyle/>
          <a:p>
            <a:pPr fontAlgn="base"/>
            <a:r>
              <a:rPr lang="en-US" sz="3600" b="1" i="0" dirty="0">
                <a:solidFill>
                  <a:srgbClr val="000000"/>
                </a:solidFill>
                <a:effectLst/>
                <a:latin typeface="inherit"/>
              </a:rPr>
              <a:t>Example 1: Calculating Prediction Error in Linear Regression</a:t>
            </a:r>
            <a:endParaRPr lang="en-US" sz="3600" b="1" i="0" dirty="0">
              <a:solidFill>
                <a:srgbClr val="020202"/>
              </a:solidFill>
              <a:effectLst/>
              <a:latin typeface="Montserrat" panose="00000500000000000000" pitchFamily="2" charset="0"/>
            </a:endParaRP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sz="2400" b="0" i="0" dirty="0">
                <a:solidFill>
                  <a:srgbClr val="000000"/>
                </a:solidFill>
                <a:effectLst/>
                <a:latin typeface="Helvetica" panose="020B0604020202020204" pitchFamily="34" charset="0"/>
              </a:rPr>
              <a:t>Suppose we use a regression model to predict the number of points that 10 players will score in a basketball game.</a:t>
            </a:r>
            <a:endParaRPr lang="en-US" sz="2400" b="0" i="0" dirty="0">
              <a:solidFill>
                <a:srgbClr val="3D3D3D"/>
              </a:solidFill>
              <a:effectLst/>
              <a:latin typeface="Lato" panose="020F0502020204030203" pitchFamily="34" charset="0"/>
            </a:endParaRPr>
          </a:p>
          <a:p>
            <a:pPr algn="l" fontAlgn="base"/>
            <a:r>
              <a:rPr lang="en-US" sz="2400" b="0" i="0" dirty="0">
                <a:solidFill>
                  <a:srgbClr val="000000"/>
                </a:solidFill>
                <a:effectLst/>
                <a:latin typeface="Helvetica" panose="020B0604020202020204" pitchFamily="34" charset="0"/>
              </a:rPr>
              <a:t>The following table shows the predicted points from the model vs. the actual points the players scored:</a:t>
            </a:r>
          </a:p>
          <a:p>
            <a:pPr algn="l" fontAlgn="base"/>
            <a:endParaRPr lang="en-US" sz="2400" b="0" i="0" dirty="0">
              <a:solidFill>
                <a:srgbClr val="000000"/>
              </a:solidFill>
              <a:effectLst/>
              <a:latin typeface="Helvetica" panose="020B0604020202020204" pitchFamily="34" charset="0"/>
            </a:endParaRPr>
          </a:p>
          <a:p>
            <a:pPr algn="l" fontAlgn="base"/>
            <a:endParaRPr lang="en-US" sz="2400" dirty="0">
              <a:solidFill>
                <a:srgbClr val="000000"/>
              </a:solidFill>
              <a:latin typeface="Helvetica" panose="020B0604020202020204" pitchFamily="34" charset="0"/>
            </a:endParaRPr>
          </a:p>
          <a:p>
            <a:pPr algn="l" fontAlgn="base"/>
            <a:endParaRPr lang="en-US" sz="2400" b="0" i="0" dirty="0">
              <a:solidFill>
                <a:srgbClr val="000000"/>
              </a:solidFill>
              <a:effectLst/>
              <a:latin typeface="Helvetica" panose="020B0604020202020204" pitchFamily="34" charset="0"/>
            </a:endParaRPr>
          </a:p>
          <a:p>
            <a:pPr algn="l" fontAlgn="base"/>
            <a:endParaRPr lang="en-US" sz="2400" dirty="0">
              <a:solidFill>
                <a:srgbClr val="000000"/>
              </a:solidFill>
              <a:latin typeface="Helvetica" panose="020B0604020202020204" pitchFamily="34" charset="0"/>
            </a:endParaRPr>
          </a:p>
          <a:p>
            <a:pPr algn="l" fontAlgn="base"/>
            <a:endParaRPr lang="en-US" sz="2400" b="0" i="0" dirty="0">
              <a:solidFill>
                <a:srgbClr val="000000"/>
              </a:solidFill>
              <a:effectLst/>
              <a:latin typeface="Helvetica" panose="020B0604020202020204" pitchFamily="34" charset="0"/>
            </a:endParaRPr>
          </a:p>
          <a:p>
            <a:pPr algn="l" fontAlgn="base"/>
            <a:endParaRPr lang="en-US" sz="2400" dirty="0">
              <a:solidFill>
                <a:srgbClr val="000000"/>
              </a:solidFill>
              <a:latin typeface="Helvetica" panose="020B0604020202020204" pitchFamily="34" charset="0"/>
            </a:endParaRPr>
          </a:p>
          <a:p>
            <a:pPr algn="l" fontAlgn="base"/>
            <a:endParaRPr lang="en-US" sz="2400" b="0" i="0" dirty="0">
              <a:solidFill>
                <a:srgbClr val="000000"/>
              </a:solidFill>
              <a:effectLst/>
              <a:latin typeface="Helvetica" panose="020B0604020202020204" pitchFamily="34" charset="0"/>
            </a:endParaRPr>
          </a:p>
          <a:p>
            <a:pPr algn="l" fontAlgn="base"/>
            <a:r>
              <a:rPr lang="en-US" sz="2400" b="0" i="0" dirty="0">
                <a:solidFill>
                  <a:srgbClr val="000000"/>
                </a:solidFill>
                <a:effectLst/>
                <a:latin typeface="Helvetica" panose="020B0604020202020204" pitchFamily="34" charset="0"/>
              </a:rPr>
              <a:t>The root mean squared error is </a:t>
            </a:r>
            <a:r>
              <a:rPr lang="en-US" sz="2400" b="1" i="0" dirty="0">
                <a:solidFill>
                  <a:srgbClr val="000000"/>
                </a:solidFill>
                <a:effectLst/>
                <a:latin typeface="Helvetica" panose="020B0604020202020204" pitchFamily="34" charset="0"/>
              </a:rPr>
              <a:t>4.</a:t>
            </a:r>
            <a:r>
              <a:rPr lang="en-US" sz="2400" b="0" i="0" dirty="0">
                <a:solidFill>
                  <a:srgbClr val="000000"/>
                </a:solidFill>
                <a:effectLst/>
                <a:latin typeface="Helvetica" panose="020B0604020202020204" pitchFamily="34" charset="0"/>
              </a:rPr>
              <a:t> This tells us that the average deviation between the predicted points scored and the actual points scored is 4.</a:t>
            </a:r>
            <a:endParaRPr lang="en-US" sz="2400" b="0" i="0" dirty="0">
              <a:solidFill>
                <a:srgbClr val="3D3D3D"/>
              </a:solidFill>
              <a:effectLst/>
              <a:latin typeface="Lato" panose="020F0502020204030203" pitchFamily="34" charset="0"/>
            </a:endParaRPr>
          </a:p>
        </p:txBody>
      </p:sp>
      <p:pic>
        <p:nvPicPr>
          <p:cNvPr id="5122" name="Picture 2">
            <a:extLst>
              <a:ext uri="{FF2B5EF4-FFF2-40B4-BE49-F238E27FC236}">
                <a16:creationId xmlns:a16="http://schemas.microsoft.com/office/drawing/2014/main" id="{FBC37E36-F9D5-140E-D75A-56B21F218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4" y="2413263"/>
            <a:ext cx="5772150" cy="311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70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a:bodyPr>
          <a:lstStyle/>
          <a:p>
            <a:pPr fontAlgn="base"/>
            <a:r>
              <a:rPr lang="en-US" sz="3600" b="1" i="0" dirty="0">
                <a:solidFill>
                  <a:srgbClr val="000000"/>
                </a:solidFill>
                <a:effectLst/>
                <a:latin typeface="inherit"/>
              </a:rPr>
              <a:t>Example 2: Calculating Prediction Error in Logistic Regression</a:t>
            </a:r>
            <a:endParaRPr lang="en-US" sz="3600" b="1" i="0" dirty="0">
              <a:solidFill>
                <a:srgbClr val="020202"/>
              </a:solidFill>
              <a:effectLst/>
              <a:latin typeface="Montserrat" panose="00000500000000000000" pitchFamily="2" charset="0"/>
            </a:endParaRP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92500" lnSpcReduction="10000"/>
          </a:bodyPr>
          <a:lstStyle/>
          <a:p>
            <a:pPr algn="l" fontAlgn="base"/>
            <a:r>
              <a:rPr lang="en-US" sz="2000" b="0" i="0" dirty="0">
                <a:solidFill>
                  <a:srgbClr val="000000"/>
                </a:solidFill>
                <a:effectLst/>
                <a:latin typeface="Helvetica" panose="020B0604020202020204" pitchFamily="34" charset="0"/>
              </a:rPr>
              <a:t>Suppose we use a logistic regression model to predict whether or not 10 college basketball players will get drafted into the NBA.</a:t>
            </a:r>
            <a:endParaRPr lang="en-US" sz="2000" b="0" i="0" dirty="0">
              <a:solidFill>
                <a:srgbClr val="3D3D3D"/>
              </a:solidFill>
              <a:effectLst/>
              <a:latin typeface="Lato" panose="020F0502020204030203" pitchFamily="34" charset="0"/>
            </a:endParaRPr>
          </a:p>
          <a:p>
            <a:pPr algn="l" fontAlgn="base"/>
            <a:r>
              <a:rPr lang="en-US" sz="2000" b="0" i="0" dirty="0">
                <a:solidFill>
                  <a:srgbClr val="000000"/>
                </a:solidFill>
                <a:effectLst/>
                <a:latin typeface="Helvetica" panose="020B0604020202020204" pitchFamily="34" charset="0"/>
              </a:rPr>
              <a:t>The following table shows the predicted outcome for each player vs. the actual outcome (1 = Drafted, 0 = Not Drafted):</a:t>
            </a:r>
          </a:p>
          <a:p>
            <a:pPr algn="l" fontAlgn="base"/>
            <a:r>
              <a:rPr lang="en-US" sz="2000" b="0" i="0" dirty="0">
                <a:solidFill>
                  <a:srgbClr val="000000"/>
                </a:solidFill>
                <a:effectLst/>
                <a:latin typeface="Helvetica" panose="020B0604020202020204" pitchFamily="34" charset="0"/>
              </a:rPr>
              <a:t>We would calculate the total misclassification rate as:</a:t>
            </a:r>
          </a:p>
          <a:p>
            <a:pPr algn="l" fontAlgn="base"/>
            <a:endParaRPr lang="en-US" sz="2000" dirty="0">
              <a:solidFill>
                <a:srgbClr val="000000"/>
              </a:solidFill>
              <a:latin typeface="Helvetica" panose="020B0604020202020204" pitchFamily="34" charset="0"/>
            </a:endParaRPr>
          </a:p>
          <a:p>
            <a:pPr algn="l" fontAlgn="base"/>
            <a:endParaRPr lang="en-US" sz="2000" b="0" i="0" dirty="0">
              <a:solidFill>
                <a:srgbClr val="000000"/>
              </a:solidFill>
              <a:effectLst/>
              <a:latin typeface="Helvetica" panose="020B0604020202020204" pitchFamily="34" charset="0"/>
            </a:endParaRPr>
          </a:p>
          <a:p>
            <a:pPr algn="l" fontAlgn="base"/>
            <a:endParaRPr lang="en-US" sz="2000" dirty="0">
              <a:solidFill>
                <a:srgbClr val="000000"/>
              </a:solidFill>
              <a:latin typeface="Helvetica" panose="020B0604020202020204" pitchFamily="34" charset="0"/>
            </a:endParaRPr>
          </a:p>
          <a:p>
            <a:pPr algn="l" fontAlgn="base"/>
            <a:endParaRPr lang="en-US" sz="2000" dirty="0">
              <a:solidFill>
                <a:srgbClr val="000000"/>
              </a:solidFill>
              <a:latin typeface="Helvetica" panose="020B0604020202020204" pitchFamily="34" charset="0"/>
            </a:endParaRPr>
          </a:p>
          <a:p>
            <a:pPr algn="l" fontAlgn="base"/>
            <a:endParaRPr lang="en-US" sz="2000" b="0" i="0" dirty="0">
              <a:solidFill>
                <a:srgbClr val="000000"/>
              </a:solidFill>
              <a:effectLst/>
              <a:latin typeface="Helvetica" panose="020B0604020202020204" pitchFamily="34" charset="0"/>
            </a:endParaRPr>
          </a:p>
          <a:p>
            <a:pPr algn="l" fontAlgn="base"/>
            <a:endParaRPr lang="en-US" sz="2000" b="0" i="0" dirty="0">
              <a:solidFill>
                <a:srgbClr val="3D3D3D"/>
              </a:solidFill>
              <a:effectLst/>
              <a:latin typeface="Lato" panose="020F0502020204030203" pitchFamily="34" charset="0"/>
            </a:endParaRPr>
          </a:p>
          <a:p>
            <a:pPr algn="l" fontAlgn="base">
              <a:buFont typeface="Arial" panose="020B0604020202020204" pitchFamily="34" charset="0"/>
              <a:buChar char="•"/>
            </a:pPr>
            <a:r>
              <a:rPr lang="en-US" sz="2000" b="0" i="0" dirty="0">
                <a:solidFill>
                  <a:srgbClr val="000000"/>
                </a:solidFill>
                <a:effectLst/>
                <a:latin typeface="Helvetica" panose="020B0604020202020204" pitchFamily="34" charset="0"/>
              </a:rPr>
              <a:t>Total misclassification rate = (# incorrect predictions / # total predictions)</a:t>
            </a:r>
            <a:endParaRPr lang="en-US" sz="2000" b="0" i="0" dirty="0">
              <a:solidFill>
                <a:srgbClr val="3D3D3D"/>
              </a:solidFill>
              <a:effectLst/>
              <a:latin typeface="inherit"/>
            </a:endParaRPr>
          </a:p>
          <a:p>
            <a:pPr algn="l" fontAlgn="base">
              <a:buFont typeface="Arial" panose="020B0604020202020204" pitchFamily="34" charset="0"/>
              <a:buChar char="•"/>
            </a:pPr>
            <a:r>
              <a:rPr lang="en-US" sz="2000" b="0" i="0" dirty="0">
                <a:solidFill>
                  <a:srgbClr val="000000"/>
                </a:solidFill>
                <a:effectLst/>
                <a:latin typeface="Helvetica" panose="020B0604020202020204" pitchFamily="34" charset="0"/>
              </a:rPr>
              <a:t>Total misclassification rate = 4/10</a:t>
            </a:r>
            <a:endParaRPr lang="en-US" sz="2000" b="0" i="0" dirty="0">
              <a:solidFill>
                <a:srgbClr val="3D3D3D"/>
              </a:solidFill>
              <a:effectLst/>
              <a:latin typeface="inherit"/>
            </a:endParaRPr>
          </a:p>
          <a:p>
            <a:pPr algn="l" fontAlgn="base">
              <a:buFont typeface="Arial" panose="020B0604020202020204" pitchFamily="34" charset="0"/>
              <a:buChar char="•"/>
            </a:pPr>
            <a:r>
              <a:rPr lang="en-US" sz="2000" b="0" i="0" dirty="0">
                <a:solidFill>
                  <a:srgbClr val="000000"/>
                </a:solidFill>
                <a:effectLst/>
                <a:latin typeface="Helvetica" panose="020B0604020202020204" pitchFamily="34" charset="0"/>
              </a:rPr>
              <a:t>Total misclassification rate = 40%</a:t>
            </a:r>
            <a:endParaRPr lang="en-US" sz="2000" b="0" i="0" dirty="0">
              <a:solidFill>
                <a:srgbClr val="3D3D3D"/>
              </a:solidFill>
              <a:effectLst/>
              <a:latin typeface="inherit"/>
            </a:endParaRPr>
          </a:p>
          <a:p>
            <a:pPr algn="l" fontAlgn="base"/>
            <a:r>
              <a:rPr lang="en-US" sz="2000" b="0" i="0" dirty="0">
                <a:solidFill>
                  <a:srgbClr val="000000"/>
                </a:solidFill>
                <a:effectLst/>
                <a:latin typeface="Helvetica" panose="020B0604020202020204" pitchFamily="34" charset="0"/>
              </a:rPr>
              <a:t>The total misclassification rate is </a:t>
            </a:r>
            <a:r>
              <a:rPr lang="en-US" sz="2000" b="1" i="0" dirty="0">
                <a:solidFill>
                  <a:srgbClr val="000000"/>
                </a:solidFill>
                <a:effectLst/>
                <a:latin typeface="inherit"/>
              </a:rPr>
              <a:t>40%</a:t>
            </a:r>
            <a:r>
              <a:rPr lang="en-US" sz="2000" b="0" i="0" dirty="0">
                <a:solidFill>
                  <a:srgbClr val="000000"/>
                </a:solidFill>
                <a:effectLst/>
                <a:latin typeface="Helvetica" panose="020B0604020202020204" pitchFamily="34" charset="0"/>
              </a:rPr>
              <a:t>.</a:t>
            </a:r>
            <a:endParaRPr lang="en-US" sz="2000" b="0" i="0" dirty="0">
              <a:solidFill>
                <a:srgbClr val="3D3D3D"/>
              </a:solidFill>
              <a:effectLst/>
              <a:latin typeface="Lato" panose="020F0502020204030203" pitchFamily="34" charset="0"/>
            </a:endParaRPr>
          </a:p>
          <a:p>
            <a:pPr algn="l" fontAlgn="base"/>
            <a:r>
              <a:rPr lang="en-US" sz="2000" b="0" i="0" dirty="0">
                <a:solidFill>
                  <a:srgbClr val="000000"/>
                </a:solidFill>
                <a:effectLst/>
                <a:latin typeface="Helvetica" panose="020B0604020202020204" pitchFamily="34" charset="0"/>
              </a:rPr>
              <a:t>This value is quite high, which indicates that the model doesn’t do a very good job of predicting whether or not a player will get drafted.</a:t>
            </a:r>
            <a:endParaRPr lang="en-US" sz="2000" b="0" i="0" dirty="0">
              <a:solidFill>
                <a:srgbClr val="3D3D3D"/>
              </a:solidFill>
              <a:effectLst/>
              <a:latin typeface="Lato" panose="020F0502020204030203" pitchFamily="34" charset="0"/>
            </a:endParaRPr>
          </a:p>
          <a:p>
            <a:pPr algn="l" fontAlgn="base"/>
            <a:endParaRPr lang="en-US" sz="2000" b="0" i="0" dirty="0">
              <a:solidFill>
                <a:srgbClr val="3D3D3D"/>
              </a:solidFill>
              <a:effectLst/>
              <a:latin typeface="Lato" panose="020F0502020204030203" pitchFamily="34" charset="0"/>
            </a:endParaRPr>
          </a:p>
        </p:txBody>
      </p:sp>
      <p:pic>
        <p:nvPicPr>
          <p:cNvPr id="6146" name="Picture 2">
            <a:extLst>
              <a:ext uri="{FF2B5EF4-FFF2-40B4-BE49-F238E27FC236}">
                <a16:creationId xmlns:a16="http://schemas.microsoft.com/office/drawing/2014/main" id="{22DEDDFA-7241-60C9-2EF7-762A94C52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6" y="2401993"/>
            <a:ext cx="5762625" cy="205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88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solidFill>
                  <a:srgbClr val="020202"/>
                </a:solidFill>
                <a:effectLst/>
                <a:latin typeface="Montserrat" panose="00000500000000000000" pitchFamily="2" charset="0"/>
              </a:rPr>
              <a:t>Misclassification Rate</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just"/>
            <a:r>
              <a:rPr lang="en-US" b="0" i="0" dirty="0">
                <a:solidFill>
                  <a:srgbClr val="333333"/>
                </a:solidFill>
                <a:effectLst/>
                <a:latin typeface="inter-regular"/>
              </a:rPr>
              <a:t>In machine learning, misclassification rate is a metric that tells us the percentage of observations that were incorrectly predicted by some classification model.</a:t>
            </a:r>
          </a:p>
          <a:p>
            <a:pPr algn="just"/>
            <a:r>
              <a:rPr lang="en-US" b="0" i="0" dirty="0">
                <a:solidFill>
                  <a:srgbClr val="333333"/>
                </a:solidFill>
                <a:effectLst/>
                <a:latin typeface="inter-regular"/>
              </a:rPr>
              <a:t>It is calculated as:</a:t>
            </a:r>
          </a:p>
          <a:p>
            <a:pPr algn="just"/>
            <a:r>
              <a:rPr lang="en-US" b="0" i="0" dirty="0">
                <a:solidFill>
                  <a:srgbClr val="333333"/>
                </a:solidFill>
                <a:effectLst/>
                <a:latin typeface="inter-regular"/>
              </a:rPr>
              <a:t>Misclassification Rate = # incorrect predictions / # total predictions</a:t>
            </a:r>
          </a:p>
          <a:p>
            <a:pPr algn="just"/>
            <a:r>
              <a:rPr lang="en-US" b="0" i="0" dirty="0">
                <a:solidFill>
                  <a:srgbClr val="333333"/>
                </a:solidFill>
                <a:effectLst/>
                <a:latin typeface="inter-regular"/>
              </a:rPr>
              <a:t>The value for misclassification rate can range from 0 to 1 where:</a:t>
            </a:r>
          </a:p>
          <a:p>
            <a:pPr algn="just"/>
            <a:r>
              <a:rPr lang="en-US" b="0" i="0" dirty="0">
                <a:solidFill>
                  <a:srgbClr val="333333"/>
                </a:solidFill>
                <a:effectLst/>
                <a:latin typeface="inter-regular"/>
              </a:rPr>
              <a:t>0 represents a model that had zero incorrect predictions.</a:t>
            </a:r>
          </a:p>
          <a:p>
            <a:pPr algn="just"/>
            <a:r>
              <a:rPr lang="en-US" b="0" i="0" dirty="0">
                <a:solidFill>
                  <a:srgbClr val="333333"/>
                </a:solidFill>
                <a:effectLst/>
                <a:latin typeface="inter-regular"/>
              </a:rPr>
              <a:t>1 represents a model that had completely incorrect predictions.</a:t>
            </a:r>
          </a:p>
          <a:p>
            <a:pPr algn="just"/>
            <a:r>
              <a:rPr lang="en-US" b="0" i="0" dirty="0">
                <a:solidFill>
                  <a:srgbClr val="333333"/>
                </a:solidFill>
                <a:effectLst/>
                <a:latin typeface="inter-regular"/>
              </a:rPr>
              <a:t>The lower the value for the misclassification rate, the better a classification model is able to predict the outcomes of the response variable.</a:t>
            </a:r>
          </a:p>
        </p:txBody>
      </p:sp>
    </p:spTree>
    <p:extLst>
      <p:ext uri="{BB962C8B-B14F-4D97-AF65-F5344CB8AC3E}">
        <p14:creationId xmlns:p14="http://schemas.microsoft.com/office/powerpoint/2010/main" val="350243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US" b="1" i="0" dirty="0">
                <a:solidFill>
                  <a:srgbClr val="000000"/>
                </a:solidFill>
                <a:effectLst/>
                <a:latin typeface="inherit"/>
              </a:rPr>
              <a:t>Pros &amp; Cons of Misclassification Rate</a:t>
            </a:r>
            <a:endParaRPr lang="en-US" b="1" i="0" dirty="0">
              <a:solidFill>
                <a:srgbClr val="020202"/>
              </a:solidFill>
              <a:effectLst/>
              <a:latin typeface="Montserrat" panose="00000500000000000000" pitchFamily="2" charset="0"/>
            </a:endParaRP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1" i="0" dirty="0">
                <a:solidFill>
                  <a:srgbClr val="000000"/>
                </a:solidFill>
                <a:effectLst/>
                <a:latin typeface="inherit"/>
              </a:rPr>
              <a:t>Pros</a:t>
            </a:r>
            <a:r>
              <a:rPr lang="en-US" b="0" i="0" dirty="0">
                <a:solidFill>
                  <a:srgbClr val="000000"/>
                </a:solidFill>
                <a:effectLst/>
                <a:latin typeface="Helvetica" panose="020B0604020202020204" pitchFamily="34" charset="0"/>
              </a:rPr>
              <a:t>:</a:t>
            </a:r>
            <a:endParaRPr lang="en-US" b="0" i="0" dirty="0">
              <a:solidFill>
                <a:srgbClr val="3D3D3D"/>
              </a:solidFill>
              <a:effectLst/>
              <a:latin typeface="Lato" panose="020F0502020204030203" pitchFamily="34" charset="0"/>
            </a:endParaRPr>
          </a:p>
          <a:p>
            <a:pPr lvl="1" fontAlgn="base"/>
            <a:r>
              <a:rPr lang="en-US" i="0" dirty="0">
                <a:solidFill>
                  <a:srgbClr val="000000"/>
                </a:solidFill>
                <a:effectLst/>
                <a:latin typeface="inherit"/>
              </a:rPr>
              <a:t>It’s easy to interpret</a:t>
            </a:r>
            <a:r>
              <a:rPr lang="en-US" i="0" dirty="0">
                <a:solidFill>
                  <a:srgbClr val="000000"/>
                </a:solidFill>
                <a:effectLst/>
                <a:latin typeface="Helvetica" panose="020B0604020202020204" pitchFamily="34" charset="0"/>
              </a:rPr>
              <a:t>. A misclassification rate of 10% means a model made an incorrect prediction for 10% of the total observations.</a:t>
            </a:r>
            <a:endParaRPr lang="en-US" i="0" dirty="0">
              <a:solidFill>
                <a:srgbClr val="3D3D3D"/>
              </a:solidFill>
              <a:effectLst/>
              <a:latin typeface="inherit"/>
            </a:endParaRPr>
          </a:p>
          <a:p>
            <a:pPr lvl="1" fontAlgn="base"/>
            <a:r>
              <a:rPr lang="en-US" i="0" dirty="0">
                <a:solidFill>
                  <a:srgbClr val="000000"/>
                </a:solidFill>
                <a:effectLst/>
                <a:latin typeface="inherit"/>
              </a:rPr>
              <a:t>It’s easy to calculate</a:t>
            </a:r>
            <a:r>
              <a:rPr lang="en-US" i="0" dirty="0">
                <a:solidFill>
                  <a:srgbClr val="000000"/>
                </a:solidFill>
                <a:effectLst/>
                <a:latin typeface="Helvetica" panose="020B0604020202020204" pitchFamily="34" charset="0"/>
              </a:rPr>
              <a:t>. A misclassification rate is calculated as the number of total incorrect predictions divided by the total number of predictions.</a:t>
            </a:r>
            <a:endParaRPr lang="en-US" i="0" dirty="0">
              <a:solidFill>
                <a:srgbClr val="3D3D3D"/>
              </a:solidFill>
              <a:effectLst/>
              <a:latin typeface="inherit"/>
            </a:endParaRPr>
          </a:p>
          <a:p>
            <a:pPr algn="l" fontAlgn="base"/>
            <a:r>
              <a:rPr lang="en-US" b="1" dirty="0">
                <a:solidFill>
                  <a:srgbClr val="000000"/>
                </a:solidFill>
                <a:latin typeface="inherit"/>
              </a:rPr>
              <a:t>C</a:t>
            </a:r>
            <a:r>
              <a:rPr lang="en-US" b="1" i="0" dirty="0">
                <a:solidFill>
                  <a:srgbClr val="000000"/>
                </a:solidFill>
                <a:effectLst/>
                <a:latin typeface="inherit"/>
              </a:rPr>
              <a:t>on</a:t>
            </a:r>
            <a:r>
              <a:rPr lang="en-US" b="0" i="0" dirty="0">
                <a:solidFill>
                  <a:srgbClr val="000000"/>
                </a:solidFill>
                <a:effectLst/>
                <a:latin typeface="Helvetica" panose="020B0604020202020204" pitchFamily="34" charset="0"/>
              </a:rPr>
              <a:t>:</a:t>
            </a:r>
            <a:endParaRPr lang="en-US" b="0" i="0" dirty="0">
              <a:solidFill>
                <a:srgbClr val="3D3D3D"/>
              </a:solidFill>
              <a:effectLst/>
              <a:latin typeface="Lato" panose="020F0502020204030203" pitchFamily="34" charset="0"/>
            </a:endParaRPr>
          </a:p>
          <a:p>
            <a:pPr lvl="1" fontAlgn="base"/>
            <a:r>
              <a:rPr lang="en-US" i="0" dirty="0">
                <a:solidFill>
                  <a:srgbClr val="000000"/>
                </a:solidFill>
                <a:effectLst/>
                <a:latin typeface="inherit"/>
              </a:rPr>
              <a:t>It doesn’t take into account how the data is distributed</a:t>
            </a:r>
            <a:r>
              <a:rPr lang="en-US" i="0" dirty="0">
                <a:solidFill>
                  <a:srgbClr val="000000"/>
                </a:solidFill>
                <a:effectLst/>
                <a:latin typeface="Helvetica" panose="020B0604020202020204" pitchFamily="34" charset="0"/>
              </a:rPr>
              <a:t>. For example, suppose 90% of all players do not get drafted into the NBA. If we have a model that simply predicts every player to not get drafted, the model would have a misclassification rate of just 10%. This seems low, but, but the model is actually unable to correctly predict any player who gets drafted.</a:t>
            </a:r>
            <a:endParaRPr lang="en-US" i="0" dirty="0">
              <a:solidFill>
                <a:srgbClr val="3D3D3D"/>
              </a:solidFill>
              <a:effectLst/>
              <a:latin typeface="inherit"/>
            </a:endParaRPr>
          </a:p>
        </p:txBody>
      </p:sp>
    </p:spTree>
    <p:extLst>
      <p:ext uri="{BB962C8B-B14F-4D97-AF65-F5344CB8AC3E}">
        <p14:creationId xmlns:p14="http://schemas.microsoft.com/office/powerpoint/2010/main" val="1608547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solidFill>
                  <a:srgbClr val="020202"/>
                </a:solidFill>
                <a:effectLst/>
                <a:latin typeface="Montserrat" panose="00000500000000000000" pitchFamily="2" charset="0"/>
              </a:rPr>
              <a:t>Bias-Variance</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i="0" dirty="0">
                <a:effectLst/>
                <a:latin typeface="inherit"/>
              </a:rPr>
              <a:t>To evaluate the performance of a model on a dataset, we need to measure how well the model predictions match the observed data.</a:t>
            </a:r>
          </a:p>
          <a:p>
            <a:pPr algn="l" fontAlgn="base"/>
            <a:r>
              <a:rPr lang="en-US" i="0" dirty="0">
                <a:effectLst/>
                <a:latin typeface="inherit"/>
              </a:rPr>
              <a:t>For regression models, the most commonly used metric is the mean squared error (MSE), which is calculated as:</a:t>
            </a:r>
          </a:p>
          <a:p>
            <a:pPr algn="l" fontAlgn="base"/>
            <a:r>
              <a:rPr lang="en-US" i="0" dirty="0">
                <a:effectLst/>
                <a:latin typeface="inherit"/>
              </a:rPr>
              <a:t>MSE = (1/n)*Σ(</a:t>
            </a:r>
            <a:r>
              <a:rPr lang="en-US" i="0" dirty="0" err="1">
                <a:effectLst/>
                <a:latin typeface="inherit"/>
              </a:rPr>
              <a:t>yi</a:t>
            </a:r>
            <a:r>
              <a:rPr lang="en-US" i="0" dirty="0">
                <a:effectLst/>
                <a:latin typeface="inherit"/>
              </a:rPr>
              <a:t> – f(xi))2</a:t>
            </a:r>
          </a:p>
          <a:p>
            <a:pPr algn="l" fontAlgn="base"/>
            <a:r>
              <a:rPr lang="en-US" i="0" dirty="0">
                <a:effectLst/>
                <a:latin typeface="inherit"/>
              </a:rPr>
              <a:t>where:</a:t>
            </a:r>
          </a:p>
          <a:p>
            <a:pPr lvl="1" fontAlgn="base"/>
            <a:r>
              <a:rPr lang="en-US" i="0" dirty="0">
                <a:effectLst/>
                <a:latin typeface="inherit"/>
              </a:rPr>
              <a:t>n: Total number of observations</a:t>
            </a:r>
          </a:p>
          <a:p>
            <a:pPr lvl="1" fontAlgn="base"/>
            <a:r>
              <a:rPr lang="en-US" i="0" dirty="0" err="1">
                <a:effectLst/>
                <a:latin typeface="inherit"/>
              </a:rPr>
              <a:t>yi</a:t>
            </a:r>
            <a:r>
              <a:rPr lang="en-US" i="0" dirty="0">
                <a:effectLst/>
                <a:latin typeface="inherit"/>
              </a:rPr>
              <a:t>: The response value of the </a:t>
            </a:r>
            <a:r>
              <a:rPr lang="en-US" i="0" dirty="0" err="1">
                <a:effectLst/>
                <a:latin typeface="inherit"/>
              </a:rPr>
              <a:t>ith</a:t>
            </a:r>
            <a:r>
              <a:rPr lang="en-US" i="0" dirty="0">
                <a:effectLst/>
                <a:latin typeface="inherit"/>
              </a:rPr>
              <a:t> observation</a:t>
            </a:r>
          </a:p>
          <a:p>
            <a:pPr lvl="1" fontAlgn="base"/>
            <a:r>
              <a:rPr lang="en-US" i="0" dirty="0">
                <a:effectLst/>
                <a:latin typeface="inherit"/>
              </a:rPr>
              <a:t>f(xi): The predicted response value of the </a:t>
            </a:r>
            <a:r>
              <a:rPr lang="en-US" i="0" dirty="0" err="1">
                <a:effectLst/>
                <a:latin typeface="inherit"/>
              </a:rPr>
              <a:t>ith</a:t>
            </a:r>
            <a:r>
              <a:rPr lang="en-US" i="0" dirty="0">
                <a:effectLst/>
                <a:latin typeface="inherit"/>
              </a:rPr>
              <a:t> observation</a:t>
            </a:r>
          </a:p>
          <a:p>
            <a:pPr lvl="1" fontAlgn="base"/>
            <a:r>
              <a:rPr lang="en-US" i="0" dirty="0">
                <a:effectLst/>
                <a:latin typeface="inherit"/>
              </a:rPr>
              <a:t>The closer the model predictions are to the observations, the smaller the MSE will be.</a:t>
            </a:r>
          </a:p>
        </p:txBody>
      </p:sp>
    </p:spTree>
    <p:extLst>
      <p:ext uri="{BB962C8B-B14F-4D97-AF65-F5344CB8AC3E}">
        <p14:creationId xmlns:p14="http://schemas.microsoft.com/office/powerpoint/2010/main" val="396502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solidFill>
                  <a:srgbClr val="020202"/>
                </a:solidFill>
                <a:effectLst/>
                <a:latin typeface="Montserrat" panose="00000500000000000000" pitchFamily="2" charset="0"/>
              </a:rPr>
              <a:t>Bias-Variance</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0" i="0" dirty="0">
                <a:solidFill>
                  <a:srgbClr val="000000"/>
                </a:solidFill>
                <a:effectLst/>
                <a:latin typeface="Helvetica" panose="020B0604020202020204" pitchFamily="34" charset="0"/>
              </a:rPr>
              <a:t>However, we only care about </a:t>
            </a:r>
            <a:r>
              <a:rPr lang="en-US" b="1" i="0" dirty="0">
                <a:solidFill>
                  <a:srgbClr val="000000"/>
                </a:solidFill>
                <a:effectLst/>
                <a:latin typeface="Helvetica" panose="020B0604020202020204" pitchFamily="34" charset="0"/>
              </a:rPr>
              <a:t>test MSE</a:t>
            </a:r>
            <a:r>
              <a:rPr lang="en-US" b="0" i="0" dirty="0">
                <a:solidFill>
                  <a:srgbClr val="000000"/>
                </a:solidFill>
                <a:effectLst/>
                <a:latin typeface="Helvetica" panose="020B0604020202020204" pitchFamily="34" charset="0"/>
              </a:rPr>
              <a:t> – the MSE when our model is applied to unseen data. This is because we only care about how the model will perform on unseen data, not existing data.</a:t>
            </a:r>
          </a:p>
          <a:p>
            <a:pPr algn="l" fontAlgn="base"/>
            <a:r>
              <a:rPr lang="en-US" b="0" i="0" dirty="0">
                <a:solidFill>
                  <a:srgbClr val="000000"/>
                </a:solidFill>
                <a:effectLst/>
                <a:latin typeface="Helvetica" panose="020B0604020202020204" pitchFamily="34" charset="0"/>
              </a:rPr>
              <a:t>test MSE can always be decomposed into two parts:</a:t>
            </a:r>
            <a:endParaRPr lang="en-US" dirty="0">
              <a:solidFill>
                <a:srgbClr val="000000"/>
              </a:solidFill>
              <a:latin typeface="Helvetica" panose="020B0604020202020204" pitchFamily="34" charset="0"/>
            </a:endParaRPr>
          </a:p>
          <a:p>
            <a:pPr lvl="1" fontAlgn="base"/>
            <a:r>
              <a:rPr lang="en-US" b="1" i="0" dirty="0">
                <a:solidFill>
                  <a:srgbClr val="000000"/>
                </a:solidFill>
                <a:effectLst/>
                <a:latin typeface="inherit"/>
              </a:rPr>
              <a:t>(1) The variance:</a:t>
            </a:r>
            <a:r>
              <a:rPr lang="en-US" b="0" i="0" dirty="0">
                <a:solidFill>
                  <a:srgbClr val="000000"/>
                </a:solidFill>
                <a:effectLst/>
                <a:latin typeface="Helvetica" panose="020B0604020202020204" pitchFamily="34" charset="0"/>
              </a:rPr>
              <a:t> Refers to the amount by which our function </a:t>
            </a:r>
            <a:r>
              <a:rPr lang="en-US" b="0" i="1" dirty="0">
                <a:solidFill>
                  <a:srgbClr val="000000"/>
                </a:solidFill>
                <a:effectLst/>
                <a:latin typeface="inherit"/>
              </a:rPr>
              <a:t>f</a:t>
            </a:r>
            <a:r>
              <a:rPr lang="en-US" b="0" i="0" dirty="0">
                <a:solidFill>
                  <a:srgbClr val="000000"/>
                </a:solidFill>
                <a:effectLst/>
                <a:latin typeface="Helvetica" panose="020B0604020202020204" pitchFamily="34" charset="0"/>
              </a:rPr>
              <a:t> would change if we estimated it using a different training set.</a:t>
            </a:r>
            <a:endParaRPr lang="en-US" b="0" i="0" dirty="0">
              <a:solidFill>
                <a:srgbClr val="3D3D3D"/>
              </a:solidFill>
              <a:effectLst/>
              <a:latin typeface="Lato" panose="020F0502020204030203" pitchFamily="34" charset="0"/>
            </a:endParaRPr>
          </a:p>
          <a:p>
            <a:pPr lvl="1" fontAlgn="base"/>
            <a:r>
              <a:rPr lang="en-US" b="1" i="0" dirty="0">
                <a:solidFill>
                  <a:srgbClr val="000000"/>
                </a:solidFill>
                <a:effectLst/>
                <a:latin typeface="inherit"/>
              </a:rPr>
              <a:t>(2) The bias:</a:t>
            </a:r>
            <a:r>
              <a:rPr lang="en-US" b="0" i="0" dirty="0">
                <a:solidFill>
                  <a:srgbClr val="000000"/>
                </a:solidFill>
                <a:effectLst/>
                <a:latin typeface="Helvetica" panose="020B0604020202020204" pitchFamily="34" charset="0"/>
              </a:rPr>
              <a:t> Refers to the error that is introduced by approximating a real-life problem, which may be extremely complicated, by a much simpler model.</a:t>
            </a:r>
            <a:endParaRPr lang="en-US" b="0" i="0" dirty="0">
              <a:solidFill>
                <a:srgbClr val="3D3D3D"/>
              </a:solidFill>
              <a:effectLst/>
              <a:latin typeface="Lato" panose="020F0502020204030203" pitchFamily="34" charset="0"/>
            </a:endParaRPr>
          </a:p>
          <a:p>
            <a:pPr algn="l" fontAlgn="base"/>
            <a:r>
              <a:rPr lang="en-IN" b="0" i="0" dirty="0">
                <a:solidFill>
                  <a:srgbClr val="000000"/>
                </a:solidFill>
                <a:effectLst/>
                <a:latin typeface="Helvetica" panose="020B0604020202020204" pitchFamily="34" charset="0"/>
              </a:rPr>
              <a:t>Test MSE = Variance + Bias</a:t>
            </a:r>
            <a:r>
              <a:rPr lang="en-IN" b="0" i="0" baseline="30000" dirty="0">
                <a:solidFill>
                  <a:srgbClr val="000000"/>
                </a:solidFill>
                <a:effectLst/>
                <a:latin typeface="Helvetica" panose="020B0604020202020204" pitchFamily="34" charset="0"/>
              </a:rPr>
              <a:t>2</a:t>
            </a:r>
            <a:r>
              <a:rPr lang="en-IN" b="0" i="0" dirty="0">
                <a:solidFill>
                  <a:srgbClr val="000000"/>
                </a:solidFill>
                <a:effectLst/>
                <a:latin typeface="Helvetica" panose="020B0604020202020204" pitchFamily="34" charset="0"/>
              </a:rPr>
              <a:t> + Irreducible error</a:t>
            </a:r>
            <a:endParaRPr lang="en-US" i="0" dirty="0">
              <a:effectLst/>
              <a:latin typeface="inherit"/>
            </a:endParaRPr>
          </a:p>
        </p:txBody>
      </p:sp>
    </p:spTree>
    <p:extLst>
      <p:ext uri="{BB962C8B-B14F-4D97-AF65-F5344CB8AC3E}">
        <p14:creationId xmlns:p14="http://schemas.microsoft.com/office/powerpoint/2010/main" val="222853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What is Hypothesis?</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just"/>
            <a:r>
              <a:rPr lang="en-US" sz="2400" dirty="0">
                <a:latin typeface="inter-regular"/>
              </a:rPr>
              <a:t>The hypothesis is defined as the supposition or proposed explanation based on insufficient evidence or assumptions. It is just a guess based on some known facts but has not yet been proven. A good hypothesis is testable, which results in either true or false.</a:t>
            </a:r>
          </a:p>
          <a:p>
            <a:pPr algn="just"/>
            <a:r>
              <a:rPr lang="en-US" sz="2400" dirty="0">
                <a:latin typeface="inter-regular"/>
              </a:rPr>
              <a:t>Example: Let's understand the hypothesis with a common example. Some scientist claims that ultraviolet (UV) light can damage the eyes then it may also cause blindness.</a:t>
            </a:r>
          </a:p>
          <a:p>
            <a:pPr algn="just"/>
            <a:r>
              <a:rPr lang="en-US" sz="2400" dirty="0">
                <a:latin typeface="inter-regular"/>
              </a:rPr>
              <a:t>In this example, a scientist just claims that UV rays are harmful to the eyes, but we assume they may cause blindness. However, it may or may not be possible. Hence, these types of assumptions are called a hypothesis.</a:t>
            </a:r>
            <a:endParaRPr lang="en-US" sz="2400" i="0" dirty="0">
              <a:effectLst/>
              <a:latin typeface="inter-regular"/>
            </a:endParaRPr>
          </a:p>
          <a:p>
            <a:pPr algn="just"/>
            <a:r>
              <a:rPr lang="en-US" sz="2400" b="0" i="0" dirty="0">
                <a:solidFill>
                  <a:srgbClr val="333333"/>
                </a:solidFill>
                <a:effectLst/>
                <a:latin typeface="inter-regular"/>
              </a:rPr>
              <a:t>There are some common methods given to find out the possible hypothesis from the Hypothesis space, where hypothesis space is represented by </a:t>
            </a:r>
            <a:r>
              <a:rPr lang="en-US" sz="2400" b="1" i="0" dirty="0">
                <a:solidFill>
                  <a:srgbClr val="333333"/>
                </a:solidFill>
                <a:effectLst/>
                <a:latin typeface="inter-bold"/>
              </a:rPr>
              <a:t>uppercase-h (H)</a:t>
            </a:r>
            <a:r>
              <a:rPr lang="en-US" sz="2400" b="0" i="0" dirty="0">
                <a:solidFill>
                  <a:srgbClr val="333333"/>
                </a:solidFill>
                <a:effectLst/>
                <a:latin typeface="inter-regular"/>
              </a:rPr>
              <a:t> and hypothesis by </a:t>
            </a:r>
            <a:r>
              <a:rPr lang="en-US" sz="2400" b="1" i="0" dirty="0">
                <a:solidFill>
                  <a:srgbClr val="333333"/>
                </a:solidFill>
                <a:effectLst/>
                <a:latin typeface="inter-bold"/>
              </a:rPr>
              <a:t>lowercase-h (h).</a:t>
            </a:r>
            <a:endParaRPr lang="en-US" sz="2400" i="0" dirty="0">
              <a:effectLst/>
              <a:latin typeface="inter-regular"/>
            </a:endParaRPr>
          </a:p>
        </p:txBody>
      </p:sp>
      <p:pic>
        <p:nvPicPr>
          <p:cNvPr id="1026" name="Picture 2" descr="Hypothesis in Machine Learning">
            <a:extLst>
              <a:ext uri="{FF2B5EF4-FFF2-40B4-BE49-F238E27FC236}">
                <a16:creationId xmlns:a16="http://schemas.microsoft.com/office/drawing/2014/main" id="{6F9F130D-BFFD-CD60-CEBB-4695526D6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02" y="4826524"/>
            <a:ext cx="5610225" cy="177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5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solidFill>
                  <a:srgbClr val="020202"/>
                </a:solidFill>
                <a:effectLst/>
                <a:latin typeface="Montserrat" panose="00000500000000000000" pitchFamily="2" charset="0"/>
              </a:rPr>
              <a:t>Bias-Variance</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0" i="0" dirty="0">
                <a:solidFill>
                  <a:srgbClr val="000000"/>
                </a:solidFill>
                <a:effectLst/>
                <a:latin typeface="Helvetica" panose="020B0604020202020204" pitchFamily="34" charset="0"/>
              </a:rPr>
              <a:t>However, we only care about </a:t>
            </a:r>
            <a:r>
              <a:rPr lang="en-US" b="1" i="0" dirty="0">
                <a:solidFill>
                  <a:srgbClr val="000000"/>
                </a:solidFill>
                <a:effectLst/>
                <a:latin typeface="Helvetica" panose="020B0604020202020204" pitchFamily="34" charset="0"/>
              </a:rPr>
              <a:t>test MSE</a:t>
            </a:r>
            <a:r>
              <a:rPr lang="en-US" b="0" i="0" dirty="0">
                <a:solidFill>
                  <a:srgbClr val="000000"/>
                </a:solidFill>
                <a:effectLst/>
                <a:latin typeface="Helvetica" panose="020B0604020202020204" pitchFamily="34" charset="0"/>
              </a:rPr>
              <a:t> – the MSE when our model is applied to unseen data. This is because we only care about how the model will perform on unseen data, not existing data.</a:t>
            </a:r>
          </a:p>
          <a:p>
            <a:pPr algn="l" fontAlgn="base"/>
            <a:r>
              <a:rPr lang="en-US" b="0" i="0" dirty="0">
                <a:solidFill>
                  <a:srgbClr val="000000"/>
                </a:solidFill>
                <a:effectLst/>
                <a:latin typeface="Helvetica" panose="020B0604020202020204" pitchFamily="34" charset="0"/>
              </a:rPr>
              <a:t>test MSE can always be decomposed into two parts:</a:t>
            </a:r>
            <a:endParaRPr lang="en-US" dirty="0">
              <a:solidFill>
                <a:srgbClr val="000000"/>
              </a:solidFill>
              <a:latin typeface="Helvetica" panose="020B0604020202020204" pitchFamily="34" charset="0"/>
            </a:endParaRPr>
          </a:p>
          <a:p>
            <a:pPr lvl="1" fontAlgn="base"/>
            <a:r>
              <a:rPr lang="en-US" b="1" i="0" dirty="0">
                <a:solidFill>
                  <a:srgbClr val="000000"/>
                </a:solidFill>
                <a:effectLst/>
                <a:latin typeface="inherit"/>
              </a:rPr>
              <a:t>(1) The variance:</a:t>
            </a:r>
            <a:r>
              <a:rPr lang="en-US" b="0" i="0" dirty="0">
                <a:solidFill>
                  <a:srgbClr val="000000"/>
                </a:solidFill>
                <a:effectLst/>
                <a:latin typeface="Helvetica" panose="020B0604020202020204" pitchFamily="34" charset="0"/>
              </a:rPr>
              <a:t> Refers to the amount by which our function </a:t>
            </a:r>
            <a:r>
              <a:rPr lang="en-US" b="0" i="1" dirty="0">
                <a:solidFill>
                  <a:srgbClr val="000000"/>
                </a:solidFill>
                <a:effectLst/>
                <a:latin typeface="inherit"/>
              </a:rPr>
              <a:t>f</a:t>
            </a:r>
            <a:r>
              <a:rPr lang="en-US" b="0" i="0" dirty="0">
                <a:solidFill>
                  <a:srgbClr val="000000"/>
                </a:solidFill>
                <a:effectLst/>
                <a:latin typeface="Helvetica" panose="020B0604020202020204" pitchFamily="34" charset="0"/>
              </a:rPr>
              <a:t> would change if we estimated it using a different training set.</a:t>
            </a:r>
            <a:endParaRPr lang="en-US" b="0" i="0" dirty="0">
              <a:solidFill>
                <a:srgbClr val="3D3D3D"/>
              </a:solidFill>
              <a:effectLst/>
              <a:latin typeface="Lato" panose="020F0502020204030203" pitchFamily="34" charset="0"/>
            </a:endParaRPr>
          </a:p>
          <a:p>
            <a:pPr lvl="1" fontAlgn="base"/>
            <a:r>
              <a:rPr lang="en-US" b="1" i="0" dirty="0">
                <a:solidFill>
                  <a:srgbClr val="000000"/>
                </a:solidFill>
                <a:effectLst/>
                <a:latin typeface="inherit"/>
              </a:rPr>
              <a:t>(2) The bias:</a:t>
            </a:r>
            <a:r>
              <a:rPr lang="en-US" b="0" i="0" dirty="0">
                <a:solidFill>
                  <a:srgbClr val="000000"/>
                </a:solidFill>
                <a:effectLst/>
                <a:latin typeface="Helvetica" panose="020B0604020202020204" pitchFamily="34" charset="0"/>
              </a:rPr>
              <a:t> Refers to the error that is introduced by approximating a real-life problem, which may be extremely complicated, by a much simpler model.</a:t>
            </a:r>
            <a:endParaRPr lang="en-US" b="0" i="0" dirty="0">
              <a:solidFill>
                <a:srgbClr val="3D3D3D"/>
              </a:solidFill>
              <a:effectLst/>
              <a:latin typeface="Lato" panose="020F0502020204030203" pitchFamily="34" charset="0"/>
            </a:endParaRPr>
          </a:p>
          <a:p>
            <a:pPr algn="l" fontAlgn="base"/>
            <a:r>
              <a:rPr lang="en-IN" b="0" i="0" dirty="0">
                <a:solidFill>
                  <a:srgbClr val="000000"/>
                </a:solidFill>
                <a:effectLst/>
                <a:latin typeface="Helvetica" panose="020B0604020202020204" pitchFamily="34" charset="0"/>
              </a:rPr>
              <a:t>Test MSE = Variance + Bias</a:t>
            </a:r>
            <a:r>
              <a:rPr lang="en-IN" b="0" i="0" baseline="30000" dirty="0">
                <a:solidFill>
                  <a:srgbClr val="000000"/>
                </a:solidFill>
                <a:effectLst/>
                <a:latin typeface="Helvetica" panose="020B0604020202020204" pitchFamily="34" charset="0"/>
              </a:rPr>
              <a:t>2</a:t>
            </a:r>
            <a:r>
              <a:rPr lang="en-IN" b="0" i="0" dirty="0">
                <a:solidFill>
                  <a:srgbClr val="000000"/>
                </a:solidFill>
                <a:effectLst/>
                <a:latin typeface="Helvetica" panose="020B0604020202020204" pitchFamily="34" charset="0"/>
              </a:rPr>
              <a:t> + Irreducible error</a:t>
            </a:r>
          </a:p>
          <a:p>
            <a:pPr lvl="1" fontAlgn="base"/>
            <a:r>
              <a:rPr lang="en-US" dirty="0">
                <a:latin typeface="inherit"/>
              </a:rPr>
              <a:t>T</a:t>
            </a:r>
            <a:r>
              <a:rPr lang="en-US" i="0" dirty="0">
                <a:effectLst/>
                <a:latin typeface="inherit"/>
              </a:rPr>
              <a:t>he irreducible error, is the error that cannot be reduced by any model simply because there always exists some noise in the relationship between the set of explanatory variables and the response variable.</a:t>
            </a:r>
          </a:p>
        </p:txBody>
      </p:sp>
    </p:spTree>
    <p:extLst>
      <p:ext uri="{BB962C8B-B14F-4D97-AF65-F5344CB8AC3E}">
        <p14:creationId xmlns:p14="http://schemas.microsoft.com/office/powerpoint/2010/main" val="359179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endParaRPr lang="en-US" b="1" i="0" dirty="0">
              <a:solidFill>
                <a:srgbClr val="020202"/>
              </a:solidFill>
              <a:effectLst/>
              <a:latin typeface="Montserrat" panose="00000500000000000000" pitchFamily="2" charset="0"/>
            </a:endParaRP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0" i="0" dirty="0">
                <a:solidFill>
                  <a:srgbClr val="000000"/>
                </a:solidFill>
                <a:effectLst/>
                <a:latin typeface="Helvetica" panose="020B0604020202020204" pitchFamily="34" charset="0"/>
              </a:rPr>
              <a:t>Models that have </a:t>
            </a:r>
            <a:r>
              <a:rPr lang="en-US" b="1" i="0" dirty="0">
                <a:solidFill>
                  <a:srgbClr val="000000"/>
                </a:solidFill>
                <a:effectLst/>
                <a:latin typeface="inherit"/>
              </a:rPr>
              <a:t>high bias</a:t>
            </a:r>
            <a:r>
              <a:rPr lang="en-US" b="0" i="0" dirty="0">
                <a:solidFill>
                  <a:srgbClr val="000000"/>
                </a:solidFill>
                <a:effectLst/>
                <a:latin typeface="Helvetica" panose="020B0604020202020204" pitchFamily="34" charset="0"/>
              </a:rPr>
              <a:t> tend to have </a:t>
            </a:r>
            <a:r>
              <a:rPr lang="en-US" b="1" i="0" dirty="0">
                <a:solidFill>
                  <a:srgbClr val="000000"/>
                </a:solidFill>
                <a:effectLst/>
                <a:latin typeface="inherit"/>
              </a:rPr>
              <a:t>low variance</a:t>
            </a:r>
            <a:r>
              <a:rPr lang="en-US" b="0" i="0" dirty="0">
                <a:solidFill>
                  <a:srgbClr val="000000"/>
                </a:solidFill>
                <a:effectLst/>
                <a:latin typeface="Helvetica" panose="020B0604020202020204" pitchFamily="34" charset="0"/>
              </a:rPr>
              <a:t>. For example, linear regression models tend to have high bias (assumes a simple linear relationship between explanatory variables and response variable) and low variance (model estimates won’t change much from one sample to the next).</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However, models that have </a:t>
            </a:r>
            <a:r>
              <a:rPr lang="en-US" b="1" i="0" dirty="0">
                <a:solidFill>
                  <a:srgbClr val="000000"/>
                </a:solidFill>
                <a:effectLst/>
                <a:latin typeface="inherit"/>
              </a:rPr>
              <a:t>low bias</a:t>
            </a:r>
            <a:r>
              <a:rPr lang="en-US" b="0" i="0" dirty="0">
                <a:solidFill>
                  <a:srgbClr val="000000"/>
                </a:solidFill>
                <a:effectLst/>
                <a:latin typeface="Helvetica" panose="020B0604020202020204" pitchFamily="34" charset="0"/>
              </a:rPr>
              <a:t> tend to have </a:t>
            </a:r>
            <a:r>
              <a:rPr lang="en-US" b="1" i="0" dirty="0">
                <a:solidFill>
                  <a:srgbClr val="000000"/>
                </a:solidFill>
                <a:effectLst/>
                <a:latin typeface="inherit"/>
              </a:rPr>
              <a:t>high variance</a:t>
            </a:r>
            <a:r>
              <a:rPr lang="en-US" b="0" i="0" dirty="0">
                <a:solidFill>
                  <a:srgbClr val="000000"/>
                </a:solidFill>
                <a:effectLst/>
                <a:latin typeface="Helvetica" panose="020B0604020202020204" pitchFamily="34" charset="0"/>
              </a:rPr>
              <a:t>. For example, complex non-linear models tend to have low bias (does not assume a certain relationship between explanatory variables and response variable) with high variance (model estimates can change a lot from one training sample to the next).</a:t>
            </a:r>
            <a:endParaRPr lang="en-US" b="0" i="0" dirty="0">
              <a:solidFill>
                <a:srgbClr val="3D3D3D"/>
              </a:solidFill>
              <a:effectLst/>
              <a:latin typeface="Lato" panose="020F0502020204030203" pitchFamily="34" charset="0"/>
            </a:endParaRPr>
          </a:p>
        </p:txBody>
      </p:sp>
    </p:spTree>
    <p:extLst>
      <p:ext uri="{BB962C8B-B14F-4D97-AF65-F5344CB8AC3E}">
        <p14:creationId xmlns:p14="http://schemas.microsoft.com/office/powerpoint/2010/main" val="336497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solidFill>
                  <a:srgbClr val="000000"/>
                </a:solidFill>
                <a:effectLst/>
                <a:latin typeface="inherit"/>
              </a:rPr>
              <a:t>The Bias-Variance </a:t>
            </a:r>
            <a:r>
              <a:rPr lang="en-IN" b="1" i="0" dirty="0" err="1">
                <a:solidFill>
                  <a:srgbClr val="000000"/>
                </a:solidFill>
                <a:effectLst/>
                <a:latin typeface="inherit"/>
              </a:rPr>
              <a:t>Tradeoff</a:t>
            </a:r>
            <a:endParaRPr lang="en-IN" b="1" i="0" dirty="0">
              <a:solidFill>
                <a:srgbClr val="020202"/>
              </a:solidFill>
              <a:effectLst/>
              <a:latin typeface="Montserrat" panose="00000500000000000000" pitchFamily="2" charset="0"/>
            </a:endParaRP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0" i="0" dirty="0">
                <a:solidFill>
                  <a:srgbClr val="000000"/>
                </a:solidFill>
                <a:effectLst/>
                <a:latin typeface="Helvetica" panose="020B0604020202020204" pitchFamily="34" charset="0"/>
              </a:rPr>
              <a:t>The </a:t>
            </a:r>
            <a:r>
              <a:rPr lang="en-US" b="1" i="0" dirty="0">
                <a:solidFill>
                  <a:srgbClr val="000000"/>
                </a:solidFill>
                <a:effectLst/>
                <a:latin typeface="inherit"/>
              </a:rPr>
              <a:t>bias-variance tradeoff </a:t>
            </a:r>
            <a:r>
              <a:rPr lang="en-US" b="0" i="0" dirty="0">
                <a:solidFill>
                  <a:srgbClr val="000000"/>
                </a:solidFill>
                <a:effectLst/>
                <a:latin typeface="Helvetica" panose="020B0604020202020204" pitchFamily="34" charset="0"/>
              </a:rPr>
              <a:t>refers to the tradeoff that takes place when we choose to lower bias which typically increases variance, or lower variance which typically increases bias.</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The following chart offers a way to visualize this tradeoff:</a:t>
            </a:r>
            <a:endParaRPr lang="en-US" b="0" i="0" dirty="0">
              <a:solidFill>
                <a:srgbClr val="3D3D3D"/>
              </a:solidFill>
              <a:effectLst/>
              <a:latin typeface="Lato" panose="020F0502020204030203" pitchFamily="34" charset="0"/>
            </a:endParaRPr>
          </a:p>
        </p:txBody>
      </p:sp>
      <p:pic>
        <p:nvPicPr>
          <p:cNvPr id="7170" name="Picture 2" descr="Bias-variance tradeoff">
            <a:extLst>
              <a:ext uri="{FF2B5EF4-FFF2-40B4-BE49-F238E27FC236}">
                <a16:creationId xmlns:a16="http://schemas.microsoft.com/office/drawing/2014/main" id="{7384951C-2B75-8E82-39F2-032C8DBAC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372" y="3073138"/>
            <a:ext cx="5745604" cy="3153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91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solidFill>
                  <a:srgbClr val="000000"/>
                </a:solidFill>
                <a:effectLst/>
                <a:latin typeface="inherit"/>
              </a:rPr>
              <a:t>The Bias-Variance </a:t>
            </a:r>
            <a:r>
              <a:rPr lang="en-IN" b="1" i="0" dirty="0" err="1">
                <a:solidFill>
                  <a:srgbClr val="000000"/>
                </a:solidFill>
                <a:effectLst/>
                <a:latin typeface="inherit"/>
              </a:rPr>
              <a:t>Tradeoff</a:t>
            </a:r>
            <a:endParaRPr lang="en-IN" b="1" i="0" dirty="0">
              <a:solidFill>
                <a:srgbClr val="020202"/>
              </a:solidFill>
              <a:effectLst/>
              <a:latin typeface="Montserrat" panose="00000500000000000000" pitchFamily="2" charset="0"/>
            </a:endParaRP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0" i="0" dirty="0">
                <a:solidFill>
                  <a:srgbClr val="000000"/>
                </a:solidFill>
                <a:effectLst/>
                <a:latin typeface="Helvetica" panose="020B0604020202020204" pitchFamily="34" charset="0"/>
              </a:rPr>
              <a:t>The total error decreases as the complexity of a model increases but only up to a certain point. Past a certain point, variance begins to increase and total error also begins to increase.</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In practice, we only care about minimizing the total error of a model, not necessarily minimizing the variance or bias. It turns out that the way to minimize the total error is to strike the right balance between variance and bias.</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In other words, we want a model that is complex enough to capture the true relationship between the explanatory variables and the response variable, but not overly complex such that it finds patterns that don’t really exist.</a:t>
            </a:r>
            <a:endParaRPr lang="en-US" b="0" i="0" dirty="0">
              <a:solidFill>
                <a:srgbClr val="3D3D3D"/>
              </a:solidFill>
              <a:effectLst/>
              <a:latin typeface="Lato" panose="020F0502020204030203" pitchFamily="34" charset="0"/>
            </a:endParaRPr>
          </a:p>
        </p:txBody>
      </p:sp>
    </p:spTree>
    <p:extLst>
      <p:ext uri="{BB962C8B-B14F-4D97-AF65-F5344CB8AC3E}">
        <p14:creationId xmlns:p14="http://schemas.microsoft.com/office/powerpoint/2010/main" val="3183363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solidFill>
                  <a:srgbClr val="000000"/>
                </a:solidFill>
                <a:effectLst/>
                <a:latin typeface="inherit"/>
              </a:rPr>
              <a:t>The Bias-Variance </a:t>
            </a:r>
            <a:r>
              <a:rPr lang="en-IN" b="1" i="0" dirty="0" err="1">
                <a:solidFill>
                  <a:srgbClr val="000000"/>
                </a:solidFill>
                <a:effectLst/>
                <a:latin typeface="inherit"/>
              </a:rPr>
              <a:t>Tradeoff</a:t>
            </a:r>
            <a:endParaRPr lang="en-IN" b="1" i="0" dirty="0">
              <a:solidFill>
                <a:srgbClr val="020202"/>
              </a:solidFill>
              <a:effectLst/>
              <a:latin typeface="Montserrat" panose="00000500000000000000" pitchFamily="2" charset="0"/>
            </a:endParaRP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0" i="0" dirty="0">
                <a:effectLst/>
                <a:latin typeface="Lato" panose="020F0502020204030203" pitchFamily="34" charset="0"/>
              </a:rPr>
              <a:t>When a model is too complex, it overfits the data. This happens because it works too hard to find patterns in the training data that are just caused by random chance. This type of model is likely to perform poorly on unseen data.</a:t>
            </a:r>
          </a:p>
          <a:p>
            <a:pPr algn="l" fontAlgn="base"/>
            <a:endParaRPr lang="en-US" b="0" i="0" dirty="0">
              <a:effectLst/>
              <a:latin typeface="Lato" panose="020F0502020204030203" pitchFamily="34" charset="0"/>
            </a:endParaRPr>
          </a:p>
          <a:p>
            <a:pPr algn="l" fontAlgn="base"/>
            <a:r>
              <a:rPr lang="en-US" b="0" i="0" dirty="0">
                <a:effectLst/>
                <a:latin typeface="Lato" panose="020F0502020204030203" pitchFamily="34" charset="0"/>
              </a:rPr>
              <a:t>But when a model is too simple, it underfits the data. This happens because it assumes the true relationship between the explanatory variables and the response variable is more simple than it actually is.</a:t>
            </a:r>
          </a:p>
          <a:p>
            <a:pPr algn="l" fontAlgn="base"/>
            <a:endParaRPr lang="en-US" b="0" i="0" dirty="0">
              <a:effectLst/>
              <a:latin typeface="Lato" panose="020F0502020204030203" pitchFamily="34" charset="0"/>
            </a:endParaRPr>
          </a:p>
          <a:p>
            <a:pPr algn="l" fontAlgn="base"/>
            <a:r>
              <a:rPr lang="en-US" b="0" i="0" dirty="0">
                <a:effectLst/>
                <a:latin typeface="Lato" panose="020F0502020204030203" pitchFamily="34" charset="0"/>
              </a:rPr>
              <a:t>The way to pick optimal models in machine learning is to strike the balance between bias and variance such that we can minimize the test error of the model on future unseen data.</a:t>
            </a:r>
          </a:p>
        </p:txBody>
      </p:sp>
    </p:spTree>
    <p:extLst>
      <p:ext uri="{BB962C8B-B14F-4D97-AF65-F5344CB8AC3E}">
        <p14:creationId xmlns:p14="http://schemas.microsoft.com/office/powerpoint/2010/main" val="60236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US" b="1" i="0" dirty="0">
                <a:solidFill>
                  <a:srgbClr val="020202"/>
                </a:solidFill>
                <a:effectLst/>
                <a:latin typeface="Montserrat" panose="00000500000000000000" pitchFamily="2" charset="0"/>
              </a:rPr>
              <a:t>What is Overfitting in Machine Learning?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lnSpcReduction="10000"/>
          </a:bodyPr>
          <a:lstStyle/>
          <a:p>
            <a:pPr algn="l" fontAlgn="base"/>
            <a:r>
              <a:rPr lang="en-US" i="0" dirty="0">
                <a:effectLst/>
                <a:latin typeface="inherit"/>
              </a:rPr>
              <a:t>For example, suppose we want to build a regression model that uses the predictor variable hours spent studying to predict the response variable ACT score for students in high school.</a:t>
            </a:r>
          </a:p>
          <a:p>
            <a:pPr algn="l" fontAlgn="base"/>
            <a:endParaRPr lang="en-US" i="0" dirty="0">
              <a:effectLst/>
              <a:latin typeface="inherit"/>
            </a:endParaRPr>
          </a:p>
          <a:p>
            <a:pPr algn="l" fontAlgn="base"/>
            <a:r>
              <a:rPr lang="en-US" i="0" dirty="0">
                <a:effectLst/>
                <a:latin typeface="inherit"/>
              </a:rPr>
              <a:t>To build this model, we’ll collect data about hours spent studying and the corresponding ACT Score for hundreds of students in a certain school district.</a:t>
            </a:r>
          </a:p>
          <a:p>
            <a:pPr algn="l" fontAlgn="base"/>
            <a:endParaRPr lang="en-US" i="0" dirty="0">
              <a:effectLst/>
              <a:latin typeface="inherit"/>
            </a:endParaRPr>
          </a:p>
          <a:p>
            <a:pPr algn="l" fontAlgn="base"/>
            <a:r>
              <a:rPr lang="en-US" i="0" dirty="0">
                <a:effectLst/>
                <a:latin typeface="inherit"/>
              </a:rPr>
              <a:t>Then we’ll use this data to train a model that can make predictions about the score a given student will receive based on their total hours studied.</a:t>
            </a:r>
          </a:p>
          <a:p>
            <a:pPr algn="l" fontAlgn="base"/>
            <a:endParaRPr lang="en-US" i="0" dirty="0">
              <a:effectLst/>
              <a:latin typeface="inherit"/>
            </a:endParaRPr>
          </a:p>
          <a:p>
            <a:pPr algn="l" fontAlgn="base"/>
            <a:r>
              <a:rPr lang="en-US" i="0" dirty="0">
                <a:effectLst/>
                <a:latin typeface="inherit"/>
              </a:rPr>
              <a:t>To assess how useful the model is, we can measure how well the model predictions match the observed data. One of the most commonly used metrics for doing so is the mean squared error (MSE)</a:t>
            </a:r>
          </a:p>
        </p:txBody>
      </p:sp>
    </p:spTree>
    <p:extLst>
      <p:ext uri="{BB962C8B-B14F-4D97-AF65-F5344CB8AC3E}">
        <p14:creationId xmlns:p14="http://schemas.microsoft.com/office/powerpoint/2010/main" val="4131853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US" b="1" i="0" dirty="0">
                <a:solidFill>
                  <a:srgbClr val="020202"/>
                </a:solidFill>
                <a:effectLst/>
                <a:latin typeface="Montserrat" panose="00000500000000000000" pitchFamily="2" charset="0"/>
              </a:rPr>
              <a:t>What is Overfitting in Machine Learning?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0" i="0" dirty="0">
                <a:solidFill>
                  <a:srgbClr val="000000"/>
                </a:solidFill>
                <a:effectLst/>
                <a:latin typeface="Helvetica" panose="020B0604020202020204" pitchFamily="34" charset="0"/>
              </a:rPr>
              <a:t>The closer the model predictions are to the observations, the smaller the MSE will be.</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However, one of the biggest mistakes made in machine learning is optimizing models to reduce </a:t>
            </a:r>
            <a:r>
              <a:rPr lang="en-US" b="1" i="0" dirty="0">
                <a:solidFill>
                  <a:srgbClr val="000000"/>
                </a:solidFill>
                <a:effectLst/>
                <a:latin typeface="inherit"/>
              </a:rPr>
              <a:t>training MSE</a:t>
            </a:r>
            <a:r>
              <a:rPr lang="en-US" b="0" i="0" dirty="0">
                <a:solidFill>
                  <a:srgbClr val="000000"/>
                </a:solidFill>
                <a:effectLst/>
                <a:latin typeface="Helvetica" panose="020B0604020202020204" pitchFamily="34" charset="0"/>
              </a:rPr>
              <a:t> – i.e. how closely the model predictions match up with the data that we used to train the model.</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When a model focuses too much on reducing training MSE, it often works too hard to find patterns in the training data that are just caused by random chance. Then when the model is applied to unseen data, it performs poorly.</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This phenomenon is known as </a:t>
            </a:r>
            <a:r>
              <a:rPr lang="en-US" b="1" i="0" dirty="0">
                <a:solidFill>
                  <a:srgbClr val="000000"/>
                </a:solidFill>
                <a:effectLst/>
                <a:latin typeface="inherit"/>
              </a:rPr>
              <a:t>overfitting</a:t>
            </a:r>
            <a:r>
              <a:rPr lang="en-US" b="0" i="0" dirty="0">
                <a:solidFill>
                  <a:srgbClr val="000000"/>
                </a:solidFill>
                <a:effectLst/>
                <a:latin typeface="Helvetica" panose="020B0604020202020204" pitchFamily="34" charset="0"/>
              </a:rPr>
              <a:t>. It occurs when we “fit” a model too closely to the training data and we thus end up building a model that isn’t useful for making predictions about new data.</a:t>
            </a:r>
            <a:endParaRPr lang="en-US" b="0" i="0" dirty="0">
              <a:solidFill>
                <a:srgbClr val="3D3D3D"/>
              </a:solidFill>
              <a:effectLst/>
              <a:latin typeface="Lato" panose="020F0502020204030203" pitchFamily="34" charset="0"/>
            </a:endParaRPr>
          </a:p>
        </p:txBody>
      </p:sp>
    </p:spTree>
    <p:extLst>
      <p:ext uri="{BB962C8B-B14F-4D97-AF65-F5344CB8AC3E}">
        <p14:creationId xmlns:p14="http://schemas.microsoft.com/office/powerpoint/2010/main" val="2742178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solidFill>
                  <a:srgbClr val="000000"/>
                </a:solidFill>
                <a:effectLst/>
                <a:latin typeface="inherit"/>
              </a:rPr>
              <a:t>Example of Overfitting</a:t>
            </a:r>
            <a:endParaRPr lang="en-IN" b="1" i="0" dirty="0">
              <a:solidFill>
                <a:srgbClr val="020202"/>
              </a:solidFill>
              <a:effectLst/>
              <a:latin typeface="Montserrat" panose="00000500000000000000" pitchFamily="2" charset="0"/>
            </a:endParaRP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l" fontAlgn="base"/>
            <a:r>
              <a:rPr lang="en-US" b="0" i="0" dirty="0">
                <a:solidFill>
                  <a:srgbClr val="000000"/>
                </a:solidFill>
                <a:effectLst/>
                <a:latin typeface="Helvetica" panose="020B0604020202020204" pitchFamily="34" charset="0"/>
              </a:rPr>
              <a:t>To understand overfitting, let’s return to the example of creating a regression model that uses </a:t>
            </a:r>
            <a:r>
              <a:rPr lang="en-US" b="0" i="1" dirty="0">
                <a:solidFill>
                  <a:srgbClr val="000000"/>
                </a:solidFill>
                <a:effectLst/>
                <a:latin typeface="inherit"/>
              </a:rPr>
              <a:t>hours spent studying</a:t>
            </a:r>
            <a:r>
              <a:rPr lang="en-US" b="0" i="0" dirty="0">
                <a:solidFill>
                  <a:srgbClr val="000000"/>
                </a:solidFill>
                <a:effectLst/>
                <a:latin typeface="Helvetica" panose="020B0604020202020204" pitchFamily="34" charset="0"/>
              </a:rPr>
              <a:t> to predict </a:t>
            </a:r>
            <a:r>
              <a:rPr lang="en-US" b="0" i="1" dirty="0">
                <a:solidFill>
                  <a:srgbClr val="000000"/>
                </a:solidFill>
                <a:effectLst/>
                <a:latin typeface="inherit"/>
              </a:rPr>
              <a:t>ACT score</a:t>
            </a:r>
            <a:r>
              <a:rPr lang="en-US" b="0" i="0" dirty="0">
                <a:solidFill>
                  <a:srgbClr val="000000"/>
                </a:solidFill>
                <a:effectLst/>
                <a:latin typeface="Helvetica" panose="020B0604020202020204" pitchFamily="34" charset="0"/>
              </a:rPr>
              <a:t>.</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Suppose we gather data for 100 students in a certain school district and create a quick scatterplot to visualize the relationship between the two variables:</a:t>
            </a:r>
            <a:endParaRPr lang="en-US" b="0" i="0" dirty="0">
              <a:solidFill>
                <a:srgbClr val="3D3D3D"/>
              </a:solidFill>
              <a:effectLst/>
              <a:latin typeface="Lato" panose="020F0502020204030203" pitchFamily="34" charset="0"/>
            </a:endParaRPr>
          </a:p>
        </p:txBody>
      </p:sp>
      <p:pic>
        <p:nvPicPr>
          <p:cNvPr id="8194" name="Picture 2">
            <a:extLst>
              <a:ext uri="{FF2B5EF4-FFF2-40B4-BE49-F238E27FC236}">
                <a16:creationId xmlns:a16="http://schemas.microsoft.com/office/drawing/2014/main" id="{F66DA221-9F1E-467C-8D2E-47D9A6535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60" y="3070781"/>
            <a:ext cx="3299381" cy="33841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Overfitting in machine learning">
            <a:extLst>
              <a:ext uri="{FF2B5EF4-FFF2-40B4-BE49-F238E27FC236}">
                <a16:creationId xmlns:a16="http://schemas.microsoft.com/office/drawing/2014/main" id="{4F30BD0C-06F6-239C-D9F3-870AE8454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584" y="3429000"/>
            <a:ext cx="3643313" cy="325866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Overfitting a model">
            <a:extLst>
              <a:ext uri="{FF2B5EF4-FFF2-40B4-BE49-F238E27FC236}">
                <a16:creationId xmlns:a16="http://schemas.microsoft.com/office/drawing/2014/main" id="{B6536013-9CC1-4C5C-6942-0EBAEF418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5211" y="3457255"/>
            <a:ext cx="3465353" cy="325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67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Hypothesis space (H)</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just"/>
            <a:r>
              <a:rPr lang="en-US" dirty="0">
                <a:solidFill>
                  <a:srgbClr val="333333"/>
                </a:solidFill>
                <a:latin typeface="inter-regular"/>
              </a:rPr>
              <a:t>Hypothesis space is defined as a set of all possible legal hypotheses; hence it is also known as a hypothesis set. It is used by supervised machine learning algorithms to determine the best possible hypothesis to describe the target function or best maps input to output.</a:t>
            </a:r>
          </a:p>
          <a:p>
            <a:pPr algn="just"/>
            <a:r>
              <a:rPr lang="en-US" dirty="0">
                <a:solidFill>
                  <a:srgbClr val="333333"/>
                </a:solidFill>
                <a:latin typeface="inter-regular"/>
              </a:rPr>
              <a:t>It is often constrained by choice of the framing of the problem, the choice of model, and the choice of model configuration.</a:t>
            </a:r>
          </a:p>
        </p:txBody>
      </p:sp>
    </p:spTree>
    <p:extLst>
      <p:ext uri="{BB962C8B-B14F-4D97-AF65-F5344CB8AC3E}">
        <p14:creationId xmlns:p14="http://schemas.microsoft.com/office/powerpoint/2010/main" val="228817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Hypothesis (h)</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lnSpcReduction="10000"/>
          </a:bodyPr>
          <a:lstStyle/>
          <a:p>
            <a:pPr algn="just"/>
            <a:r>
              <a:rPr lang="en-US" dirty="0">
                <a:solidFill>
                  <a:srgbClr val="333333"/>
                </a:solidFill>
                <a:latin typeface="inter-regular"/>
              </a:rPr>
              <a:t>It is defined as the approximate function that best describes the target in supervised machine learning algorithms. It is primarily based on data as well as bias and restrictions applied to data.</a:t>
            </a:r>
          </a:p>
          <a:p>
            <a:pPr algn="just"/>
            <a:r>
              <a:rPr lang="en-US" dirty="0">
                <a:solidFill>
                  <a:srgbClr val="333333"/>
                </a:solidFill>
                <a:latin typeface="inter-regular"/>
              </a:rPr>
              <a:t>Hence hypothesis (h) can be concluded as a single hypothesis that maps input to proper output and can be evaluated as well as used to make predictions.</a:t>
            </a:r>
          </a:p>
          <a:p>
            <a:pPr algn="just"/>
            <a:r>
              <a:rPr lang="en-US" dirty="0">
                <a:solidFill>
                  <a:srgbClr val="333333"/>
                </a:solidFill>
                <a:latin typeface="inter-regular"/>
              </a:rPr>
              <a:t>The hypothesis (h) can be formulated in machine learning as follows:</a:t>
            </a:r>
          </a:p>
          <a:p>
            <a:pPr lvl="1" algn="just"/>
            <a:r>
              <a:rPr lang="en-US" dirty="0">
                <a:solidFill>
                  <a:srgbClr val="333333"/>
                </a:solidFill>
                <a:latin typeface="inter-regular"/>
              </a:rPr>
              <a:t>y= mx + b</a:t>
            </a:r>
          </a:p>
          <a:p>
            <a:pPr algn="just"/>
            <a:r>
              <a:rPr lang="en-US" b="0" i="0" dirty="0">
                <a:solidFill>
                  <a:srgbClr val="333333"/>
                </a:solidFill>
                <a:effectLst/>
                <a:latin typeface="inter-regular"/>
              </a:rPr>
              <a:t>Where,</a:t>
            </a:r>
          </a:p>
          <a:p>
            <a:pPr algn="just"/>
            <a:r>
              <a:rPr lang="en-US" b="0" i="0" dirty="0">
                <a:solidFill>
                  <a:srgbClr val="333333"/>
                </a:solidFill>
                <a:effectLst/>
                <a:latin typeface="inter-regular"/>
              </a:rPr>
              <a:t>Y: Range</a:t>
            </a:r>
          </a:p>
          <a:p>
            <a:pPr algn="just"/>
            <a:r>
              <a:rPr lang="en-US" b="0" i="0" dirty="0">
                <a:solidFill>
                  <a:srgbClr val="333333"/>
                </a:solidFill>
                <a:effectLst/>
                <a:latin typeface="inter-regular"/>
              </a:rPr>
              <a:t>m: Slope of the line which divided test data or changes in y divided by change in x.</a:t>
            </a:r>
          </a:p>
          <a:p>
            <a:pPr algn="just"/>
            <a:r>
              <a:rPr lang="en-US" b="0" i="0" dirty="0">
                <a:solidFill>
                  <a:srgbClr val="333333"/>
                </a:solidFill>
                <a:effectLst/>
                <a:latin typeface="inter-regular"/>
              </a:rPr>
              <a:t>x: domain</a:t>
            </a:r>
          </a:p>
          <a:p>
            <a:pPr algn="just"/>
            <a:r>
              <a:rPr lang="en-US" b="0" i="0" dirty="0">
                <a:solidFill>
                  <a:srgbClr val="333333"/>
                </a:solidFill>
                <a:effectLst/>
                <a:latin typeface="inter-regular"/>
              </a:rPr>
              <a:t>c: intercept (constant)</a:t>
            </a:r>
          </a:p>
        </p:txBody>
      </p:sp>
    </p:spTree>
    <p:extLst>
      <p:ext uri="{BB962C8B-B14F-4D97-AF65-F5344CB8AC3E}">
        <p14:creationId xmlns:p14="http://schemas.microsoft.com/office/powerpoint/2010/main" val="59977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solidFill>
                  <a:srgbClr val="333333"/>
                </a:solidFill>
                <a:effectLst/>
                <a:latin typeface="inter-bold"/>
              </a:rPr>
              <a:t>Example</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just"/>
            <a:endParaRPr lang="en-US" sz="2400" b="0" i="0" dirty="0">
              <a:solidFill>
                <a:srgbClr val="333333"/>
              </a:solidFill>
              <a:effectLst/>
              <a:latin typeface="inter-regular"/>
            </a:endParaRPr>
          </a:p>
          <a:p>
            <a:pPr algn="just"/>
            <a:endParaRPr lang="en-US" sz="2400" dirty="0">
              <a:solidFill>
                <a:srgbClr val="333333"/>
              </a:solidFill>
              <a:latin typeface="inter-regular"/>
            </a:endParaRPr>
          </a:p>
          <a:p>
            <a:pPr marL="0" indent="0" algn="just">
              <a:buNone/>
            </a:pPr>
            <a:endParaRPr lang="en-US" sz="2400" dirty="0">
              <a:solidFill>
                <a:srgbClr val="333333"/>
              </a:solidFill>
              <a:latin typeface="inter-regular"/>
            </a:endParaRPr>
          </a:p>
          <a:p>
            <a:pPr algn="just"/>
            <a:r>
              <a:rPr lang="en-US" sz="2400" b="0" i="0" dirty="0">
                <a:solidFill>
                  <a:srgbClr val="333333"/>
                </a:solidFill>
                <a:effectLst/>
                <a:latin typeface="inter-regular"/>
              </a:rPr>
              <a:t>Hypothesis space (H) is the composition of all legal best possible ways to divide the coordinate plane so that it best maps input to proper output.</a:t>
            </a:r>
          </a:p>
          <a:p>
            <a:pPr algn="just"/>
            <a:r>
              <a:rPr lang="en-US" sz="2400" b="0" i="0" dirty="0">
                <a:solidFill>
                  <a:srgbClr val="333333"/>
                </a:solidFill>
                <a:effectLst/>
                <a:latin typeface="inter-regular"/>
              </a:rPr>
              <a:t>Further, each individual best possible way is called a hypothesis (h). Hence, the hypothesis and hypothesis space would be like this:</a:t>
            </a:r>
          </a:p>
        </p:txBody>
      </p:sp>
      <p:pic>
        <p:nvPicPr>
          <p:cNvPr id="2050" name="Picture 2" descr="Hypothesis in Machine Learning">
            <a:extLst>
              <a:ext uri="{FF2B5EF4-FFF2-40B4-BE49-F238E27FC236}">
                <a16:creationId xmlns:a16="http://schemas.microsoft.com/office/drawing/2014/main" id="{E8780499-A2F8-0AB5-BB17-BBC78DAB5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49" y="923365"/>
            <a:ext cx="4762500" cy="13296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ypothesis in Machine Learning">
            <a:extLst>
              <a:ext uri="{FF2B5EF4-FFF2-40B4-BE49-F238E27FC236}">
                <a16:creationId xmlns:a16="http://schemas.microsoft.com/office/drawing/2014/main" id="{9835500C-C6F8-6EF5-B04E-0808259B0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152" y="4176075"/>
            <a:ext cx="4762500" cy="205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9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Hypothesis in Statistics</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just">
              <a:buFont typeface="Arial" panose="020B0604020202020204" pitchFamily="34" charset="0"/>
              <a:buChar char="•"/>
            </a:pPr>
            <a:r>
              <a:rPr lang="en-US" b="1" i="0" dirty="0">
                <a:solidFill>
                  <a:srgbClr val="000000"/>
                </a:solidFill>
                <a:effectLst/>
                <a:latin typeface="inter-bold"/>
              </a:rPr>
              <a:t>Null Hypothesis:</a:t>
            </a:r>
            <a:r>
              <a:rPr lang="en-US" b="0" i="0" dirty="0">
                <a:solidFill>
                  <a:srgbClr val="000000"/>
                </a:solidFill>
                <a:effectLst/>
                <a:latin typeface="inter-regular"/>
              </a:rPr>
              <a:t> A null hypothesis is a type of statistical hypothesis which tells that there is no statistically significant effect exists in the given set of observations. It is also known as conjecture and is used in quantitative analysis to test theories about markets, investment, and finance to decide whether an idea is true or false.</a:t>
            </a:r>
          </a:p>
          <a:p>
            <a:pPr algn="just">
              <a:buFont typeface="Arial" panose="020B0604020202020204" pitchFamily="34" charset="0"/>
              <a:buChar char="•"/>
            </a:pPr>
            <a:r>
              <a:rPr lang="en-US" b="1" i="0" dirty="0">
                <a:solidFill>
                  <a:srgbClr val="000000"/>
                </a:solidFill>
                <a:effectLst/>
                <a:latin typeface="inter-bold"/>
              </a:rPr>
              <a:t>Alternative Hypothesis:</a:t>
            </a:r>
            <a:r>
              <a:rPr lang="en-US" b="0" i="0" dirty="0">
                <a:solidFill>
                  <a:srgbClr val="000000"/>
                </a:solidFill>
                <a:effectLst/>
                <a:latin typeface="inter-regular"/>
              </a:rPr>
              <a:t> An alternative hypothesis is a direct contradiction of the null hypothesis, which means if one of the two hypotheses is true, then the other must be false. In other words, an alternative hypothesis is a type of statistical hypothesis which tells that there is some significant effect that exists in the given set of observations.</a:t>
            </a:r>
          </a:p>
        </p:txBody>
      </p:sp>
    </p:spTree>
    <p:extLst>
      <p:ext uri="{BB962C8B-B14F-4D97-AF65-F5344CB8AC3E}">
        <p14:creationId xmlns:p14="http://schemas.microsoft.com/office/powerpoint/2010/main" val="282839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P-value</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just"/>
            <a:r>
              <a:rPr lang="en-US" b="0" i="0" dirty="0">
                <a:solidFill>
                  <a:srgbClr val="333333"/>
                </a:solidFill>
                <a:effectLst/>
                <a:latin typeface="inter-regular"/>
              </a:rPr>
              <a:t>The p-value in statistics is defined as the evidence against a null hypothesis. In other words, P-value is the probability that a random chance generated the data or something else that is equal or rarer under the null hypothesis condition.</a:t>
            </a:r>
          </a:p>
          <a:p>
            <a:pPr algn="just"/>
            <a:r>
              <a:rPr lang="en-US" b="0" i="0" dirty="0">
                <a:solidFill>
                  <a:srgbClr val="333333"/>
                </a:solidFill>
                <a:effectLst/>
                <a:latin typeface="inter-regular"/>
              </a:rPr>
              <a:t>If the p-value is smaller, the evidence will be stronger, and vice-versa which means the null hypothesis can be rejected in testing. It is always represented in a decimal form, such as 0.035.</a:t>
            </a:r>
          </a:p>
          <a:p>
            <a:pPr algn="just"/>
            <a:r>
              <a:rPr lang="en-US" b="0" i="0" dirty="0">
                <a:solidFill>
                  <a:srgbClr val="333333"/>
                </a:solidFill>
                <a:effectLst/>
                <a:latin typeface="inter-regular"/>
              </a:rPr>
              <a:t>Whenever a statistical test is carried out on the population and sample to find out P-value, then it always depends upon the critical value. If the p-value is less than the critical value, then it shows the effect is significant, and the null hypothesis can be rejected. Further, if it is higher than the critical value, it shows that there is no significant effect and hence fails to reject the Null Hypothesis.</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1131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US" b="1" i="0" dirty="0">
                <a:solidFill>
                  <a:srgbClr val="020202"/>
                </a:solidFill>
                <a:effectLst/>
                <a:latin typeface="Montserrat" panose="020B0604020202020204" pitchFamily="2" charset="0"/>
              </a:rPr>
              <a:t>Prediction Error</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just"/>
            <a:r>
              <a:rPr lang="en-US" b="0" i="0" dirty="0">
                <a:effectLst/>
                <a:latin typeface="inter-regular"/>
              </a:rPr>
              <a:t>In statistics, prediction error refers to the difference between the predicted values made by some model and the actual values.</a:t>
            </a:r>
          </a:p>
          <a:p>
            <a:pPr algn="just"/>
            <a:r>
              <a:rPr lang="en-US" b="0" i="0" dirty="0">
                <a:effectLst/>
                <a:latin typeface="inter-regular"/>
              </a:rPr>
              <a:t>Prediction error is often used in two settings:</a:t>
            </a:r>
          </a:p>
          <a:p>
            <a:pPr algn="just"/>
            <a:r>
              <a:rPr lang="en-US" b="0" i="0" dirty="0">
                <a:effectLst/>
                <a:latin typeface="inter-regular"/>
              </a:rPr>
              <a:t>1. Linear regression: Used to predict the value of some continuous response variable.</a:t>
            </a:r>
          </a:p>
          <a:p>
            <a:pPr algn="just"/>
            <a:r>
              <a:rPr lang="en-US" b="0" i="0" dirty="0">
                <a:effectLst/>
                <a:latin typeface="inter-regular"/>
              </a:rPr>
              <a:t>We typically measure the prediction error of a linear regression model with a metric known as RMSE, which stands for root mean squared error.</a:t>
            </a:r>
          </a:p>
          <a:p>
            <a:pPr algn="just"/>
            <a:r>
              <a:rPr lang="en-IN" b="0" i="0" dirty="0">
                <a:effectLst/>
                <a:latin typeface="Helvetica" panose="020B0604020202020204" pitchFamily="34" charset="0"/>
              </a:rPr>
              <a:t>It is calculated as:</a:t>
            </a:r>
          </a:p>
          <a:p>
            <a:pPr lvl="1" algn="just"/>
            <a:r>
              <a:rPr lang="pt-BR" b="0" i="0" dirty="0">
                <a:solidFill>
                  <a:srgbClr val="000000"/>
                </a:solidFill>
                <a:effectLst/>
                <a:latin typeface="Helvetica" panose="020B0604020202020204" pitchFamily="34" charset="0"/>
              </a:rPr>
              <a:t>RMSE = √Σ(ŷ</a:t>
            </a:r>
            <a:r>
              <a:rPr lang="pt-BR" b="0" i="0" baseline="-25000" dirty="0">
                <a:solidFill>
                  <a:srgbClr val="000000"/>
                </a:solidFill>
                <a:effectLst/>
                <a:latin typeface="inherit"/>
              </a:rPr>
              <a:t>i</a:t>
            </a:r>
            <a:r>
              <a:rPr lang="pt-BR" b="0" i="0" dirty="0">
                <a:solidFill>
                  <a:srgbClr val="000000"/>
                </a:solidFill>
                <a:effectLst/>
                <a:latin typeface="Helvetica" panose="020B0604020202020204" pitchFamily="34" charset="0"/>
              </a:rPr>
              <a:t> – y</a:t>
            </a:r>
            <a:r>
              <a:rPr lang="pt-BR" b="0" i="0" baseline="-25000" dirty="0">
                <a:solidFill>
                  <a:srgbClr val="000000"/>
                </a:solidFill>
                <a:effectLst/>
                <a:latin typeface="inherit"/>
              </a:rPr>
              <a:t>i</a:t>
            </a:r>
            <a:r>
              <a:rPr lang="pt-BR" b="0" i="0" dirty="0">
                <a:solidFill>
                  <a:srgbClr val="000000"/>
                </a:solidFill>
                <a:effectLst/>
                <a:latin typeface="Helvetica" panose="020B0604020202020204" pitchFamily="34" charset="0"/>
              </a:rPr>
              <a:t>)</a:t>
            </a:r>
            <a:r>
              <a:rPr lang="pt-BR" b="0" i="0" baseline="30000" dirty="0">
                <a:solidFill>
                  <a:srgbClr val="000000"/>
                </a:solidFill>
                <a:effectLst/>
                <a:latin typeface="inherit"/>
              </a:rPr>
              <a:t>2</a:t>
            </a:r>
            <a:r>
              <a:rPr lang="pt-BR" b="0" i="0" dirty="0">
                <a:solidFill>
                  <a:srgbClr val="000000"/>
                </a:solidFill>
                <a:effectLst/>
                <a:latin typeface="Helvetica" panose="020B0604020202020204" pitchFamily="34" charset="0"/>
              </a:rPr>
              <a:t> / n</a:t>
            </a:r>
            <a:endParaRPr lang="en-US" dirty="0">
              <a:latin typeface="inter-regular"/>
            </a:endParaRPr>
          </a:p>
          <a:p>
            <a:pPr lvl="1"/>
            <a:r>
              <a:rPr lang="en-US" b="0" dirty="0">
                <a:effectLst/>
                <a:latin typeface="Consolas" panose="020B0609020204030204" pitchFamily="49" charset="0"/>
              </a:rPr>
              <a:t>1. RMSE = sqrt[sum{square(</a:t>
            </a:r>
            <a:r>
              <a:rPr lang="en-US" b="0" dirty="0" err="1">
                <a:effectLst/>
                <a:latin typeface="Consolas" panose="020B0609020204030204" pitchFamily="49" charset="0"/>
              </a:rPr>
              <a:t>predited</a:t>
            </a:r>
            <a:r>
              <a:rPr lang="en-US" b="0" dirty="0">
                <a:effectLst/>
                <a:latin typeface="Consolas" panose="020B0609020204030204" pitchFamily="49" charset="0"/>
              </a:rPr>
              <a:t> value of </a:t>
            </a:r>
            <a:r>
              <a:rPr lang="en-US" b="0" dirty="0" err="1">
                <a:effectLst/>
                <a:latin typeface="Consolas" panose="020B0609020204030204" pitchFamily="49" charset="0"/>
              </a:rPr>
              <a:t>ith</a:t>
            </a:r>
            <a:r>
              <a:rPr lang="en-US" b="0" dirty="0">
                <a:effectLst/>
                <a:latin typeface="Consolas" panose="020B0609020204030204" pitchFamily="49" charset="0"/>
              </a:rPr>
              <a:t> observation - observed value of the </a:t>
            </a:r>
            <a:r>
              <a:rPr lang="en-US" b="0" dirty="0" err="1">
                <a:effectLst/>
                <a:latin typeface="Consolas" panose="020B0609020204030204" pitchFamily="49" charset="0"/>
              </a:rPr>
              <a:t>ith</a:t>
            </a:r>
            <a:r>
              <a:rPr lang="en-US" b="0" dirty="0">
                <a:effectLst/>
                <a:latin typeface="Consolas" panose="020B0609020204030204" pitchFamily="49" charset="0"/>
              </a:rPr>
              <a:t> observation)}/sample size]</a:t>
            </a:r>
          </a:p>
          <a:p>
            <a:pPr lvl="1"/>
            <a:r>
              <a:rPr lang="en-US" b="0" dirty="0">
                <a:effectLst/>
                <a:latin typeface="Consolas" panose="020B0609020204030204" pitchFamily="49" charset="0"/>
              </a:rPr>
              <a:t>2. Lower RMSE means a given model is able to best "fit" a dataset </a:t>
            </a:r>
          </a:p>
          <a:p>
            <a:pPr algn="just"/>
            <a:r>
              <a:rPr lang="en-US" b="0" i="0" dirty="0">
                <a:effectLst/>
                <a:latin typeface="inter-regular"/>
              </a:rPr>
              <a:t> </a:t>
            </a:r>
          </a:p>
        </p:txBody>
      </p:sp>
    </p:spTree>
    <p:extLst>
      <p:ext uri="{BB962C8B-B14F-4D97-AF65-F5344CB8AC3E}">
        <p14:creationId xmlns:p14="http://schemas.microsoft.com/office/powerpoint/2010/main" val="3493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US" b="1" i="0" dirty="0">
                <a:solidFill>
                  <a:srgbClr val="020202"/>
                </a:solidFill>
                <a:effectLst/>
                <a:latin typeface="Montserrat" panose="00000500000000000000" pitchFamily="2" charset="0"/>
              </a:rPr>
              <a:t>How to Interpret Root Mean Square Error</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pPr algn="just"/>
            <a:r>
              <a:rPr lang="en-US" b="0" i="0" dirty="0">
                <a:solidFill>
                  <a:srgbClr val="333333"/>
                </a:solidFill>
                <a:effectLst/>
                <a:latin typeface="inter-regular"/>
              </a:rPr>
              <a:t>Regression analysis is a technique we can use to understand the relationship between one or more predictor variables and a response variable. </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One way to assess how well a regression model fits a dataset is to calculate the root mean square error, which is a metric that tells us the average distance between the predicted values from the model and the actual values in the dataset.</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lower the RMSE, the better a given model is able to “fit” a dataset.</a:t>
            </a:r>
          </a:p>
        </p:txBody>
      </p:sp>
    </p:spTree>
    <p:extLst>
      <p:ext uri="{BB962C8B-B14F-4D97-AF65-F5344CB8AC3E}">
        <p14:creationId xmlns:p14="http://schemas.microsoft.com/office/powerpoint/2010/main" val="1696304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2882</Words>
  <Application>Microsoft Office PowerPoint</Application>
  <PresentationFormat>Widescreen</PresentationFormat>
  <Paragraphs>159</Paragraphs>
  <Slides>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Algerian</vt:lpstr>
      <vt:lpstr>Arial</vt:lpstr>
      <vt:lpstr>Calibri</vt:lpstr>
      <vt:lpstr>Calibri Light</vt:lpstr>
      <vt:lpstr>Consolas</vt:lpstr>
      <vt:lpstr>erdana</vt:lpstr>
      <vt:lpstr>Helvetica</vt:lpstr>
      <vt:lpstr>inherit</vt:lpstr>
      <vt:lpstr>inter-bold</vt:lpstr>
      <vt:lpstr>inter-regular</vt:lpstr>
      <vt:lpstr>Lato</vt:lpstr>
      <vt:lpstr>Montserrat</vt:lpstr>
      <vt:lpstr>philosopher</vt:lpstr>
      <vt:lpstr>pt sans</vt:lpstr>
      <vt:lpstr>Office Theme</vt:lpstr>
      <vt:lpstr>Artificial intelligence</vt:lpstr>
      <vt:lpstr>What is Hypothesis?</vt:lpstr>
      <vt:lpstr>Hypothesis space (H)</vt:lpstr>
      <vt:lpstr>Hypothesis (h)</vt:lpstr>
      <vt:lpstr>Example</vt:lpstr>
      <vt:lpstr>Hypothesis in Statistics</vt:lpstr>
      <vt:lpstr>P-value</vt:lpstr>
      <vt:lpstr>Prediction Error</vt:lpstr>
      <vt:lpstr>How to Interpret Root Mean Square Error</vt:lpstr>
      <vt:lpstr>Example: How to Interpret RMSE for a Regression Model</vt:lpstr>
      <vt:lpstr>Example: How to Interpret RMSE for a Regression Model</vt:lpstr>
      <vt:lpstr>Discrete vs Continuous variables</vt:lpstr>
      <vt:lpstr>Prediction Error</vt:lpstr>
      <vt:lpstr>Example 1: Calculating Prediction Error in Linear Regression</vt:lpstr>
      <vt:lpstr>Example 2: Calculating Prediction Error in Logistic Regression</vt:lpstr>
      <vt:lpstr>Misclassification Rate</vt:lpstr>
      <vt:lpstr>Pros &amp; Cons of Misclassification Rate</vt:lpstr>
      <vt:lpstr>Bias-Variance</vt:lpstr>
      <vt:lpstr>Bias-Variance</vt:lpstr>
      <vt:lpstr>Bias-Variance</vt:lpstr>
      <vt:lpstr>PowerPoint Presentation</vt:lpstr>
      <vt:lpstr>The Bias-Variance Tradeoff</vt:lpstr>
      <vt:lpstr>The Bias-Variance Tradeoff</vt:lpstr>
      <vt:lpstr>The Bias-Variance Tradeoff</vt:lpstr>
      <vt:lpstr>What is Overfitting in Machine Learning?</vt:lpstr>
      <vt:lpstr>What is Overfitting in Machine Learning?</vt:lpstr>
      <vt:lpstr>Example of Overfitting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41</cp:revision>
  <dcterms:created xsi:type="dcterms:W3CDTF">2022-06-09T06:08:50Z</dcterms:created>
  <dcterms:modified xsi:type="dcterms:W3CDTF">2022-06-18T05:49:07Z</dcterms:modified>
</cp:coreProperties>
</file>