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257" r:id="rId3"/>
    <p:sldId id="265" r:id="rId4"/>
    <p:sldId id="266" r:id="rId5"/>
    <p:sldId id="268" r:id="rId6"/>
    <p:sldId id="258" r:id="rId7"/>
    <p:sldId id="259" r:id="rId8"/>
    <p:sldId id="275" r:id="rId9"/>
    <p:sldId id="269" r:id="rId10"/>
    <p:sldId id="270" r:id="rId11"/>
    <p:sldId id="271" r:id="rId12"/>
    <p:sldId id="276" r:id="rId13"/>
    <p:sldId id="272" r:id="rId14"/>
    <p:sldId id="273" r:id="rId15"/>
    <p:sldId id="274" r:id="rId16"/>
    <p:sldId id="277" r:id="rId17"/>
    <p:sldId id="278" r:id="rId18"/>
    <p:sldId id="279" r:id="rId19"/>
    <p:sldId id="280" r:id="rId20"/>
    <p:sldId id="281" r:id="rId21"/>
    <p:sldId id="282" r:id="rId22"/>
    <p:sldId id="283" r:id="rId23"/>
    <p:sldId id="284" r:id="rId24"/>
    <p:sldId id="285" r:id="rId25"/>
    <p:sldId id="286" r:id="rId26"/>
    <p:sldId id="298"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C7AA-39ED-7015-A608-849232F78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E56F26-B7B4-B43B-E526-9B3F3D3B97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DE6E7D-B033-8B1D-7CCC-961BC343860C}"/>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549129B2-C45E-6723-DE28-7A3BC720D4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D57DA-9FD9-817F-C158-5C6D93BC28D4}"/>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101223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EFFD-E812-D65F-C228-EF2FFB6BA4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C9D022-2AC6-A6AB-6FCF-E651AC343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69CF8-A72A-0402-E75D-D3795E1ACFC6}"/>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B7E19A79-4466-77CF-0992-20A8C36BF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C769D-7448-72BE-FC75-24BB8007A00B}"/>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91643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47B6F-9E56-0B15-37FF-CBEDDC4AB9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5705F0-184B-C2B9-B199-1825AD9D8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00C56B-00C6-960E-F825-CC259E5BF106}"/>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D9BEFF0B-09E6-652F-A4E3-18FA4FE3B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B7EEC-FE7A-AE44-6D52-287D959618D4}"/>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123093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C81A-296F-59BE-1886-5EC981806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0ECEB4-715D-440D-8E37-662A97E0C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20EBD-BEF5-958D-DFA4-8E3962A7FB26}"/>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C4B629F8-6CFD-2348-09CD-C0140240B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84E45-3F14-C4F1-E119-9A0A7B9D49F5}"/>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51750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3D50-3B3D-F2EF-5C37-9A064E17E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F79239-BE75-3212-C165-13E11B2F0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DC495-B2C7-4195-BA5E-0FEF86E8E51F}"/>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B844251A-FBAA-6598-B4CB-C85F060AC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C61E7-A862-C2F3-2D41-88DC08D96EFB}"/>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127240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FB60-94A1-3746-27E5-ED273CD2DB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0AFE4-A9DC-3A0E-A785-7DE9D26F7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418625-9E03-AF6F-2748-DB76393925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E86B7C-2B38-F57A-30E1-776086B6B7D5}"/>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6" name="Footer Placeholder 5">
            <a:extLst>
              <a:ext uri="{FF2B5EF4-FFF2-40B4-BE49-F238E27FC236}">
                <a16:creationId xmlns:a16="http://schemas.microsoft.com/office/drawing/2014/main" id="{B9233CFA-1753-BC39-E26E-1B2A50C46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CBF19-D71D-39EC-167C-71D877AA281D}"/>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15346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A06A-B65B-6A26-BE14-4E94CF8D09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DDC807-119C-E29B-2983-A131F384E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211FFF-0F2B-DA19-1210-31918DA130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FF1B2B-E24E-029E-6E09-9E23D3DBF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EF940A-F238-1B72-A467-FD92F2AB4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DFE338-5007-9C11-1ABE-3F79FDE4AC87}"/>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8" name="Footer Placeholder 7">
            <a:extLst>
              <a:ext uri="{FF2B5EF4-FFF2-40B4-BE49-F238E27FC236}">
                <a16:creationId xmlns:a16="http://schemas.microsoft.com/office/drawing/2014/main" id="{8AF63175-486D-44B8-A3B7-53459902B8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A5CFC8-80A9-406D-7CA7-9C177AC81E41}"/>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93742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01B9-F3B3-3FC8-EACB-9E064F494D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7F4DFF-05FD-A943-41FC-7565545D7316}"/>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4" name="Footer Placeholder 3">
            <a:extLst>
              <a:ext uri="{FF2B5EF4-FFF2-40B4-BE49-F238E27FC236}">
                <a16:creationId xmlns:a16="http://schemas.microsoft.com/office/drawing/2014/main" id="{AA377B65-64CC-F987-47B7-D7E9BCEC57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849F70-806A-A70B-BEBB-1733FAC14C42}"/>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211869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4E4CF-9EA1-A4C1-B214-00858EF2E740}"/>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3" name="Footer Placeholder 2">
            <a:extLst>
              <a:ext uri="{FF2B5EF4-FFF2-40B4-BE49-F238E27FC236}">
                <a16:creationId xmlns:a16="http://schemas.microsoft.com/office/drawing/2014/main" id="{47DF1F41-5908-4527-2BDF-D07F55C3D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31D540-FE74-AE94-1323-BD33E3992A8C}"/>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30874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573-88F2-B22F-2321-9D1EE79B5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A031B8-24E3-AA90-B04E-6B652B64A5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65AEFB-7223-1C34-62B9-828D25A7B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6B93A-3AA4-BF84-5436-9A96D49486D1}"/>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6" name="Footer Placeholder 5">
            <a:extLst>
              <a:ext uri="{FF2B5EF4-FFF2-40B4-BE49-F238E27FC236}">
                <a16:creationId xmlns:a16="http://schemas.microsoft.com/office/drawing/2014/main" id="{904318F8-FCE7-065F-2834-F6B93EDFFE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4D826-A8E3-92B5-8151-B626BCACCFF5}"/>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7958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2EC2-100B-FB86-7FE9-C9E455D40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06E5C3-0D45-5F2B-ED64-9639F8D84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6189E4-BDC3-031A-73BB-E41D6F0DA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CC5A8-8123-1EF5-38BD-8754EF9FCD0D}"/>
              </a:ext>
            </a:extLst>
          </p:cNvPr>
          <p:cNvSpPr>
            <a:spLocks noGrp="1"/>
          </p:cNvSpPr>
          <p:nvPr>
            <p:ph type="dt" sz="half" idx="10"/>
          </p:nvPr>
        </p:nvSpPr>
        <p:spPr/>
        <p:txBody>
          <a:bodyPr/>
          <a:lstStyle/>
          <a:p>
            <a:fld id="{AA3DCDAB-3B10-452A-87CB-33E285B7014B}" type="datetimeFigureOut">
              <a:rPr lang="en-IN" smtClean="0"/>
              <a:t>29-05-2022</a:t>
            </a:fld>
            <a:endParaRPr lang="en-IN"/>
          </a:p>
        </p:txBody>
      </p:sp>
      <p:sp>
        <p:nvSpPr>
          <p:cNvPr id="6" name="Footer Placeholder 5">
            <a:extLst>
              <a:ext uri="{FF2B5EF4-FFF2-40B4-BE49-F238E27FC236}">
                <a16:creationId xmlns:a16="http://schemas.microsoft.com/office/drawing/2014/main" id="{604941FF-4D25-622D-A4B6-B868B0AA3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9AA38D-9945-BBB9-E5D9-83EA53E30798}"/>
              </a:ext>
            </a:extLst>
          </p:cNvPr>
          <p:cNvSpPr>
            <a:spLocks noGrp="1"/>
          </p:cNvSpPr>
          <p:nvPr>
            <p:ph type="sldNum" sz="quarter" idx="12"/>
          </p:nvPr>
        </p:nvSpPr>
        <p:spPr/>
        <p:txBody>
          <a:bodyPr/>
          <a:lstStyle/>
          <a:p>
            <a:fld id="{5283AE0D-75A7-4397-BD80-85AC5CAD05CD}" type="slidenum">
              <a:rPr lang="en-IN" smtClean="0"/>
              <a:t>‹#›</a:t>
            </a:fld>
            <a:endParaRPr lang="en-IN"/>
          </a:p>
        </p:txBody>
      </p:sp>
    </p:spTree>
    <p:extLst>
      <p:ext uri="{BB962C8B-B14F-4D97-AF65-F5344CB8AC3E}">
        <p14:creationId xmlns:p14="http://schemas.microsoft.com/office/powerpoint/2010/main" val="317547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F17B1-88ED-41CB-9345-EDBC4202E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4B41F4-4097-82C1-8037-5DDD98F86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F3A6D-8A0E-3AF5-2E88-4B83BF879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DCDAB-3B10-452A-87CB-33E285B7014B}" type="datetimeFigureOut">
              <a:rPr lang="en-IN" smtClean="0"/>
              <a:t>29-05-2022</a:t>
            </a:fld>
            <a:endParaRPr lang="en-IN"/>
          </a:p>
        </p:txBody>
      </p:sp>
      <p:sp>
        <p:nvSpPr>
          <p:cNvPr id="5" name="Footer Placeholder 4">
            <a:extLst>
              <a:ext uri="{FF2B5EF4-FFF2-40B4-BE49-F238E27FC236}">
                <a16:creationId xmlns:a16="http://schemas.microsoft.com/office/drawing/2014/main" id="{B9C27FCF-021F-E32F-D8C5-E116293CAD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07E18D-2E73-7CC9-8A7C-D54154BCE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3AE0D-75A7-4397-BD80-85AC5CAD05CD}" type="slidenum">
              <a:rPr lang="en-IN" smtClean="0"/>
              <a:t>‹#›</a:t>
            </a:fld>
            <a:endParaRPr lang="en-IN"/>
          </a:p>
        </p:txBody>
      </p:sp>
    </p:spTree>
    <p:extLst>
      <p:ext uri="{BB962C8B-B14F-4D97-AF65-F5344CB8AC3E}">
        <p14:creationId xmlns:p14="http://schemas.microsoft.com/office/powerpoint/2010/main" val="135609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6</a:t>
            </a:r>
          </a:p>
          <a:p>
            <a:r>
              <a:rPr lang="en-IN" dirty="0"/>
              <a:t>Date </a:t>
            </a:r>
            <a:r>
              <a:rPr lang="en-IN"/>
              <a:t>– 29</a:t>
            </a:r>
            <a:r>
              <a:rPr lang="en-IN" baseline="30000"/>
              <a:t>th</a:t>
            </a:r>
            <a:r>
              <a:rPr lang="en-IN"/>
              <a:t>  </a:t>
            </a:r>
            <a:r>
              <a:rPr lang="en-IN" dirty="0"/>
              <a:t>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US" b="1" i="0" dirty="0">
                <a:solidFill>
                  <a:schemeClr val="tx1">
                    <a:lumMod val="95000"/>
                    <a:lumOff val="5000"/>
                  </a:schemeClr>
                </a:solidFill>
                <a:effectLst/>
                <a:latin typeface="erdana"/>
              </a:rPr>
              <a:t>Why OpenCV is used for Computer Vision?</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OpenCV is available for free of cost.</a:t>
            </a:r>
          </a:p>
          <a:p>
            <a:pPr algn="just">
              <a:buFont typeface="Arial" panose="020B0604020202020204" pitchFamily="34" charset="0"/>
              <a:buChar char="•"/>
            </a:pPr>
            <a:r>
              <a:rPr lang="en-US" b="0" i="0" dirty="0">
                <a:solidFill>
                  <a:srgbClr val="000000"/>
                </a:solidFill>
                <a:effectLst/>
                <a:latin typeface="inter-regular"/>
              </a:rPr>
              <a:t>Since the OpenCV library is written in C/C++, so it is quit fast. Now it can be used with Python.</a:t>
            </a:r>
          </a:p>
          <a:p>
            <a:pPr algn="just">
              <a:buFont typeface="Arial" panose="020B0604020202020204" pitchFamily="34" charset="0"/>
              <a:buChar char="•"/>
            </a:pPr>
            <a:r>
              <a:rPr lang="en-US" b="0" i="0" dirty="0">
                <a:solidFill>
                  <a:srgbClr val="000000"/>
                </a:solidFill>
                <a:effectLst/>
                <a:latin typeface="inter-regular"/>
              </a:rPr>
              <a:t>It require less RAM to usage, it maybe of 60-70 MB.</a:t>
            </a:r>
          </a:p>
          <a:p>
            <a:pPr algn="just">
              <a:buFont typeface="Arial" panose="020B0604020202020204" pitchFamily="34" charset="0"/>
              <a:buChar char="•"/>
            </a:pPr>
            <a:r>
              <a:rPr lang="en-US" b="0" i="0" dirty="0">
                <a:solidFill>
                  <a:srgbClr val="000000"/>
                </a:solidFill>
                <a:effectLst/>
                <a:latin typeface="inter-regular"/>
              </a:rPr>
              <a:t>Computer Vision is portable as OpenCV and can run on any device that can run on C.</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55921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US" b="1" i="0" dirty="0">
                <a:solidFill>
                  <a:schemeClr val="tx1">
                    <a:lumMod val="95000"/>
                    <a:lumOff val="5000"/>
                  </a:schemeClr>
                </a:solidFill>
                <a:effectLst/>
                <a:latin typeface="erdana"/>
              </a:rPr>
              <a:t>Install OpenCV in the Windows via pip</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OpenCV is a Python library so it is necessary to install Python in the system and install OpenCV using pip command</a:t>
            </a:r>
            <a:r>
              <a:rPr lang="en-US" dirty="0">
                <a:solidFill>
                  <a:srgbClr val="333333"/>
                </a:solidFill>
                <a:latin typeface="inter-regular"/>
              </a:rPr>
              <a:t>:</a:t>
            </a:r>
          </a:p>
          <a:p>
            <a:pPr algn="just"/>
            <a:r>
              <a:rPr lang="en-US" dirty="0">
                <a:solidFill>
                  <a:srgbClr val="333333"/>
                </a:solidFill>
                <a:latin typeface="inter-regular"/>
              </a:rPr>
              <a:t>Update pip – pip install –upgrade pip</a:t>
            </a:r>
          </a:p>
          <a:p>
            <a:pPr algn="just"/>
            <a:r>
              <a:rPr lang="en-US" dirty="0">
                <a:solidFill>
                  <a:srgbClr val="333333"/>
                </a:solidFill>
                <a:latin typeface="inter-regular"/>
              </a:rPr>
              <a:t>Install </a:t>
            </a:r>
            <a:r>
              <a:rPr lang="en-US" dirty="0" err="1">
                <a:solidFill>
                  <a:srgbClr val="333333"/>
                </a:solidFill>
                <a:latin typeface="inter-regular"/>
              </a:rPr>
              <a:t>opencv</a:t>
            </a:r>
            <a:r>
              <a:rPr lang="en-US" dirty="0">
                <a:solidFill>
                  <a:srgbClr val="333333"/>
                </a:solidFill>
                <a:latin typeface="inter-regular"/>
              </a:rPr>
              <a:t> in C drive</a:t>
            </a:r>
          </a:p>
          <a:p>
            <a:pPr lvl="1" algn="just"/>
            <a:r>
              <a:rPr lang="en-IN" b="0" i="0" dirty="0">
                <a:solidFill>
                  <a:srgbClr val="FF0000"/>
                </a:solidFill>
                <a:effectLst/>
                <a:highlight>
                  <a:srgbClr val="00FFFF"/>
                </a:highlight>
                <a:latin typeface="inter-regular"/>
              </a:rPr>
              <a:t>pip install </a:t>
            </a:r>
            <a:r>
              <a:rPr lang="en-IN" b="0" i="0" dirty="0" err="1">
                <a:solidFill>
                  <a:srgbClr val="FF0000"/>
                </a:solidFill>
                <a:effectLst/>
                <a:highlight>
                  <a:srgbClr val="00FFFF"/>
                </a:highlight>
                <a:latin typeface="inter-regular"/>
              </a:rPr>
              <a:t>opencv</a:t>
            </a:r>
            <a:r>
              <a:rPr lang="en-IN" b="0" i="0" dirty="0">
                <a:solidFill>
                  <a:srgbClr val="FF0000"/>
                </a:solidFill>
                <a:effectLst/>
                <a:highlight>
                  <a:srgbClr val="00FFFF"/>
                </a:highlight>
                <a:latin typeface="inter-regular"/>
              </a:rPr>
              <a:t>-python</a:t>
            </a:r>
            <a:endParaRPr lang="en-IN" b="0" i="0" dirty="0">
              <a:solidFill>
                <a:schemeClr val="tx1">
                  <a:lumMod val="95000"/>
                  <a:lumOff val="5000"/>
                </a:schemeClr>
              </a:solidFill>
              <a:effectLst/>
              <a:highlight>
                <a:srgbClr val="00FFFF"/>
              </a:highligh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96527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02AA-A0AC-112F-A2F8-76DCE616611D}"/>
              </a:ext>
            </a:extLst>
          </p:cNvPr>
          <p:cNvSpPr>
            <a:spLocks noGrp="1"/>
          </p:cNvSpPr>
          <p:nvPr>
            <p:ph type="ctrTitle"/>
          </p:nvPr>
        </p:nvSpPr>
        <p:spPr>
          <a:xfrm>
            <a:off x="1214717" y="2235200"/>
            <a:ext cx="9762565" cy="2387600"/>
          </a:xfrm>
        </p:spPr>
        <p:txBody>
          <a:bodyPr>
            <a:noAutofit/>
          </a:bodyPr>
          <a:lstStyle/>
          <a:p>
            <a:r>
              <a:rPr lang="en-US" b="1" i="0" dirty="0">
                <a:effectLst/>
                <a:latin typeface="erdana"/>
              </a:rPr>
              <a:t>OpenCV Read and Save Image</a:t>
            </a:r>
            <a:br>
              <a:rPr lang="en-US" b="1" i="0" dirty="0">
                <a:effectLst/>
                <a:latin typeface="erdana"/>
              </a:rPr>
            </a:br>
            <a:endParaRPr lang="en-IN" b="1" dirty="0"/>
          </a:p>
        </p:txBody>
      </p:sp>
    </p:spTree>
    <p:extLst>
      <p:ext uri="{BB962C8B-B14F-4D97-AF65-F5344CB8AC3E}">
        <p14:creationId xmlns:p14="http://schemas.microsoft.com/office/powerpoint/2010/main" val="400263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Reading Images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OpenCV allows us to perform multiple operations on the image, but to do that it is necessary to read an image file as input, and then we can perform the various operations on it. OpenCV provides following functions which are used to read and write the images.</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00211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a:t>
            </a:r>
            <a:r>
              <a:rPr lang="en-IN" b="1" i="0" dirty="0" err="1">
                <a:effectLst/>
                <a:latin typeface="erdana"/>
              </a:rPr>
              <a:t>imread</a:t>
            </a:r>
            <a:r>
              <a:rPr lang="en-IN" b="1" i="0" dirty="0">
                <a:effectLst/>
                <a:latin typeface="erdana"/>
              </a:rPr>
              <a:t> function</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7"/>
            <a:ext cx="11519646" cy="5620871"/>
          </a:xfrm>
        </p:spPr>
        <p:txBody>
          <a:bodyPr>
            <a:noAutofit/>
          </a:bodyPr>
          <a:lstStyle/>
          <a:p>
            <a:r>
              <a:rPr lang="en-US" sz="2000" b="0" i="0" dirty="0">
                <a:solidFill>
                  <a:srgbClr val="333333"/>
                </a:solidFill>
                <a:effectLst/>
                <a:latin typeface="inter-regular"/>
              </a:rPr>
              <a:t>The </a:t>
            </a:r>
            <a:r>
              <a:rPr lang="en-US" sz="2000" b="0" i="0" dirty="0" err="1">
                <a:solidFill>
                  <a:srgbClr val="333333"/>
                </a:solidFill>
                <a:effectLst/>
                <a:latin typeface="inter-regular"/>
              </a:rPr>
              <a:t>imread</a:t>
            </a:r>
            <a:r>
              <a:rPr lang="en-US" sz="2000" b="0" i="0" dirty="0">
                <a:solidFill>
                  <a:srgbClr val="333333"/>
                </a:solidFill>
                <a:effectLst/>
                <a:latin typeface="inter-regular"/>
              </a:rPr>
              <a:t>() function loads image from the specified file and returns it. The syntax is:</a:t>
            </a:r>
          </a:p>
          <a:p>
            <a:r>
              <a:rPr lang="en-IN" sz="2000" b="0" i="0" dirty="0">
                <a:solidFill>
                  <a:srgbClr val="000000"/>
                </a:solidFill>
                <a:effectLst/>
                <a:latin typeface="inter-regular"/>
              </a:rPr>
              <a:t>cv2.imread(filename[,flag])  </a:t>
            </a:r>
          </a:p>
          <a:p>
            <a:r>
              <a:rPr lang="en-US" sz="2000" b="1" i="0" dirty="0">
                <a:effectLst/>
                <a:latin typeface="erdana"/>
              </a:rPr>
              <a:t>Parameters:</a:t>
            </a:r>
          </a:p>
          <a:p>
            <a:r>
              <a:rPr lang="en-US" sz="2000" b="1" i="0" dirty="0">
                <a:solidFill>
                  <a:srgbClr val="333333"/>
                </a:solidFill>
                <a:effectLst/>
                <a:latin typeface="inter-bold"/>
              </a:rPr>
              <a:t>filename:</a:t>
            </a:r>
            <a:r>
              <a:rPr lang="en-US" sz="2000" b="0" i="0" dirty="0">
                <a:solidFill>
                  <a:srgbClr val="333333"/>
                </a:solidFill>
                <a:effectLst/>
                <a:latin typeface="inter-regular"/>
              </a:rPr>
              <a:t> Name of the file to be loaded</a:t>
            </a:r>
          </a:p>
          <a:p>
            <a:r>
              <a:rPr lang="en-US" sz="2000" b="1" i="0" dirty="0">
                <a:solidFill>
                  <a:srgbClr val="333333"/>
                </a:solidFill>
                <a:effectLst/>
                <a:latin typeface="inter-bold"/>
              </a:rPr>
              <a:t>flag:</a:t>
            </a:r>
            <a:r>
              <a:rPr lang="en-US" sz="2000" b="0" i="0" dirty="0">
                <a:solidFill>
                  <a:srgbClr val="333333"/>
                </a:solidFill>
                <a:effectLst/>
                <a:latin typeface="inter-regular"/>
              </a:rPr>
              <a:t> The flag specifies the color type of a loaded image:</a:t>
            </a:r>
          </a:p>
          <a:p>
            <a:pPr>
              <a:buFont typeface="Arial" panose="020B0604020202020204" pitchFamily="34" charset="0"/>
              <a:buChar char="•"/>
            </a:pPr>
            <a:r>
              <a:rPr lang="en-US" sz="2000" b="1" i="0" dirty="0">
                <a:solidFill>
                  <a:srgbClr val="000000"/>
                </a:solidFill>
                <a:effectLst/>
                <a:latin typeface="inter-bold"/>
              </a:rPr>
              <a:t>CV_LOAD_IMAGE_ANYDEPTH -</a:t>
            </a:r>
            <a:r>
              <a:rPr lang="en-US" sz="2000" b="0" i="0" dirty="0">
                <a:solidFill>
                  <a:srgbClr val="000000"/>
                </a:solidFill>
                <a:effectLst/>
                <a:latin typeface="inter-regular"/>
              </a:rPr>
              <a:t> If we set it as flag, it will return 16-bits/32-bits image when the input has the corresponding depth, otherwise convert it to 8-BIT.</a:t>
            </a:r>
          </a:p>
          <a:p>
            <a:pPr>
              <a:buFont typeface="Arial" panose="020B0604020202020204" pitchFamily="34" charset="0"/>
              <a:buChar char="•"/>
            </a:pPr>
            <a:r>
              <a:rPr lang="en-US" sz="2000" b="1" i="0" dirty="0">
                <a:solidFill>
                  <a:srgbClr val="000000"/>
                </a:solidFill>
                <a:effectLst/>
                <a:latin typeface="inter-bold"/>
              </a:rPr>
              <a:t>CV_LOAD_IMAGE_COLOR -</a:t>
            </a:r>
            <a:r>
              <a:rPr lang="en-US" sz="2000" b="0" i="0" dirty="0">
                <a:solidFill>
                  <a:srgbClr val="000000"/>
                </a:solidFill>
                <a:effectLst/>
                <a:latin typeface="inter-regular"/>
              </a:rPr>
              <a:t> If we set it as flag, it always return the converted image to the color one.</a:t>
            </a:r>
          </a:p>
          <a:p>
            <a:pPr>
              <a:buFont typeface="Arial" panose="020B0604020202020204" pitchFamily="34" charset="0"/>
              <a:buChar char="•"/>
            </a:pPr>
            <a:r>
              <a:rPr lang="en-US" sz="2000" b="1" i="0" dirty="0">
                <a:solidFill>
                  <a:srgbClr val="000000"/>
                </a:solidFill>
                <a:effectLst/>
                <a:latin typeface="inter-bold"/>
              </a:rPr>
              <a:t>C V_LOAD_IMAGE_GRAYSCALE -</a:t>
            </a:r>
            <a:r>
              <a:rPr lang="en-US" sz="2000" b="0" i="0" dirty="0">
                <a:solidFill>
                  <a:srgbClr val="000000"/>
                </a:solidFill>
                <a:effectLst/>
                <a:latin typeface="inter-regular"/>
              </a:rPr>
              <a:t> If we set it as flag, it always convert image into the grayscale.</a:t>
            </a:r>
          </a:p>
          <a:p>
            <a:r>
              <a:rPr lang="en-US" sz="2000" b="0" i="0" dirty="0">
                <a:solidFill>
                  <a:srgbClr val="333333"/>
                </a:solidFill>
                <a:effectLst/>
                <a:latin typeface="inter-regular"/>
              </a:rPr>
              <a:t>The </a:t>
            </a:r>
            <a:r>
              <a:rPr lang="en-US" sz="2000" b="1" i="0" dirty="0" err="1">
                <a:solidFill>
                  <a:srgbClr val="333333"/>
                </a:solidFill>
                <a:effectLst/>
                <a:latin typeface="inter-bold"/>
              </a:rPr>
              <a:t>imread</a:t>
            </a:r>
            <a:r>
              <a:rPr lang="en-US" sz="2000" b="1" i="0" dirty="0">
                <a:solidFill>
                  <a:srgbClr val="333333"/>
                </a:solidFill>
                <a:effectLst/>
                <a:latin typeface="inter-bold"/>
              </a:rPr>
              <a:t>()</a:t>
            </a:r>
            <a:r>
              <a:rPr lang="en-US" sz="2000" b="0" i="0" dirty="0">
                <a:solidFill>
                  <a:srgbClr val="333333"/>
                </a:solidFill>
                <a:effectLst/>
                <a:latin typeface="inter-regular"/>
              </a:rPr>
              <a:t> function returns a matrix, if the image cannot be read because of unsupported file format, missing file, unsupported or invalid format. Currently, the following file formats are supported.</a:t>
            </a:r>
          </a:p>
          <a:p>
            <a:r>
              <a:rPr lang="en-US" sz="2000" b="1" i="0" dirty="0">
                <a:solidFill>
                  <a:srgbClr val="333333"/>
                </a:solidFill>
                <a:effectLst/>
                <a:latin typeface="inter-bold"/>
              </a:rPr>
              <a:t>Window bitmaps</a:t>
            </a:r>
            <a:r>
              <a:rPr lang="en-US" sz="2000" b="0" i="0" dirty="0">
                <a:solidFill>
                  <a:srgbClr val="333333"/>
                </a:solidFill>
                <a:effectLst/>
                <a:latin typeface="inter-regular"/>
              </a:rPr>
              <a:t> - *.bmp, *.dib</a:t>
            </a:r>
            <a:br>
              <a:rPr lang="en-US" sz="2000" b="0" i="0" dirty="0">
                <a:solidFill>
                  <a:srgbClr val="333333"/>
                </a:solidFill>
                <a:effectLst/>
                <a:latin typeface="inter-regular"/>
              </a:rPr>
            </a:br>
            <a:r>
              <a:rPr lang="en-US" sz="2000" b="1" i="0" dirty="0">
                <a:solidFill>
                  <a:srgbClr val="333333"/>
                </a:solidFill>
                <a:effectLst/>
                <a:latin typeface="inter-bold"/>
              </a:rPr>
              <a:t>JPEG files</a:t>
            </a:r>
            <a:r>
              <a:rPr lang="en-US" sz="2000" b="0" i="0" dirty="0">
                <a:solidFill>
                  <a:srgbClr val="333333"/>
                </a:solidFill>
                <a:effectLst/>
                <a:latin typeface="inter-regular"/>
              </a:rPr>
              <a:t> - *.jpeg, *.jpg, *.</a:t>
            </a:r>
            <a:r>
              <a:rPr lang="en-US" sz="2000" b="0" i="0" dirty="0" err="1">
                <a:solidFill>
                  <a:srgbClr val="333333"/>
                </a:solidFill>
                <a:effectLst/>
                <a:latin typeface="inter-regular"/>
              </a:rPr>
              <a:t>jpe</a:t>
            </a:r>
            <a:br>
              <a:rPr lang="en-US" sz="2000" b="0" i="0" dirty="0">
                <a:solidFill>
                  <a:srgbClr val="333333"/>
                </a:solidFill>
                <a:effectLst/>
                <a:latin typeface="inter-regular"/>
              </a:rPr>
            </a:br>
            <a:r>
              <a:rPr lang="en-US" sz="2000" b="1" i="0" dirty="0">
                <a:solidFill>
                  <a:srgbClr val="333333"/>
                </a:solidFill>
                <a:effectLst/>
                <a:latin typeface="inter-bold"/>
              </a:rPr>
              <a:t>Portable Network Graphics</a:t>
            </a:r>
            <a:r>
              <a:rPr lang="en-US" sz="2000" b="0" i="0" dirty="0">
                <a:solidFill>
                  <a:srgbClr val="333333"/>
                </a:solidFill>
                <a:effectLst/>
                <a:latin typeface="inter-regular"/>
              </a:rPr>
              <a:t> - *.</a:t>
            </a:r>
            <a:r>
              <a:rPr lang="en-US" sz="2000" b="0" i="0" dirty="0" err="1">
                <a:solidFill>
                  <a:srgbClr val="333333"/>
                </a:solidFill>
                <a:effectLst/>
                <a:latin typeface="inter-regular"/>
              </a:rPr>
              <a:t>png</a:t>
            </a:r>
            <a:br>
              <a:rPr lang="en-US" sz="2000" b="0" i="0" dirty="0">
                <a:solidFill>
                  <a:srgbClr val="333333"/>
                </a:solidFill>
                <a:effectLst/>
                <a:latin typeface="inter-regular"/>
              </a:rPr>
            </a:br>
            <a:r>
              <a:rPr lang="en-US" sz="2000" b="1" i="0" dirty="0">
                <a:solidFill>
                  <a:srgbClr val="333333"/>
                </a:solidFill>
                <a:effectLst/>
                <a:latin typeface="inter-bold"/>
              </a:rPr>
              <a:t>Portable image format</a:t>
            </a:r>
            <a:r>
              <a:rPr lang="en-US" sz="2000" b="0" i="0" dirty="0">
                <a:solidFill>
                  <a:srgbClr val="333333"/>
                </a:solidFill>
                <a:effectLst/>
                <a:latin typeface="inter-regular"/>
              </a:rPr>
              <a:t>- *.</a:t>
            </a:r>
            <a:r>
              <a:rPr lang="en-US" sz="2000" b="0" i="0" dirty="0" err="1">
                <a:solidFill>
                  <a:srgbClr val="333333"/>
                </a:solidFill>
                <a:effectLst/>
                <a:latin typeface="inter-regular"/>
              </a:rPr>
              <a:t>pbm</a:t>
            </a:r>
            <a:r>
              <a:rPr lang="en-US" sz="2000" b="0" i="0" dirty="0">
                <a:solidFill>
                  <a:srgbClr val="333333"/>
                </a:solidFill>
                <a:effectLst/>
                <a:latin typeface="inter-regular"/>
              </a:rPr>
              <a:t>, *.</a:t>
            </a:r>
            <a:r>
              <a:rPr lang="en-US" sz="2000" b="0" i="0" dirty="0" err="1">
                <a:solidFill>
                  <a:srgbClr val="333333"/>
                </a:solidFill>
                <a:effectLst/>
                <a:latin typeface="inter-regular"/>
              </a:rPr>
              <a:t>pgm</a:t>
            </a:r>
            <a:r>
              <a:rPr lang="en-US" sz="2000" b="0" i="0" dirty="0">
                <a:solidFill>
                  <a:srgbClr val="333333"/>
                </a:solidFill>
                <a:effectLst/>
                <a:latin typeface="inter-regular"/>
              </a:rPr>
              <a:t>, *.ppm</a:t>
            </a:r>
            <a:br>
              <a:rPr lang="en-US" sz="2000" b="0" i="0" dirty="0">
                <a:solidFill>
                  <a:srgbClr val="333333"/>
                </a:solidFill>
                <a:effectLst/>
                <a:latin typeface="inter-regular"/>
              </a:rPr>
            </a:br>
            <a:r>
              <a:rPr lang="en-US" sz="2000" b="1" i="0" dirty="0">
                <a:solidFill>
                  <a:srgbClr val="333333"/>
                </a:solidFill>
                <a:effectLst/>
                <a:latin typeface="inter-bold"/>
              </a:rPr>
              <a:t>TIFF files</a:t>
            </a:r>
            <a:r>
              <a:rPr lang="en-US" sz="2000" b="0" i="0" dirty="0">
                <a:solidFill>
                  <a:srgbClr val="333333"/>
                </a:solidFill>
                <a:effectLst/>
                <a:latin typeface="inter-regular"/>
              </a:rPr>
              <a:t> - *.tiff, *.</a:t>
            </a:r>
            <a:r>
              <a:rPr lang="en-US" sz="2000" b="0" i="0" dirty="0" err="1">
                <a:solidFill>
                  <a:srgbClr val="333333"/>
                </a:solidFill>
                <a:effectLst/>
                <a:latin typeface="inter-regular"/>
              </a:rPr>
              <a:t>tif</a:t>
            </a:r>
            <a:endParaRPr lang="en-US" sz="2000" b="0" i="0" dirty="0">
              <a:solidFill>
                <a:srgbClr val="333333"/>
              </a:solidFill>
              <a:effectLst/>
              <a:latin typeface="inter-regular"/>
            </a:endParaRPr>
          </a:p>
          <a:p>
            <a:endParaRPr lang="en-US" sz="2000" b="0" i="0" dirty="0">
              <a:solidFill>
                <a:srgbClr val="333333"/>
              </a:solidFill>
              <a:effectLst/>
              <a:latin typeface="inter-regular"/>
            </a:endParaRPr>
          </a:p>
        </p:txBody>
      </p:sp>
    </p:spTree>
    <p:extLst>
      <p:ext uri="{BB962C8B-B14F-4D97-AF65-F5344CB8AC3E}">
        <p14:creationId xmlns:p14="http://schemas.microsoft.com/office/powerpoint/2010/main" val="78581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lvl="1" algn="just">
              <a:buFont typeface="+mj-lt"/>
              <a:buAutoNum type="arabicPeriod"/>
            </a:pPr>
            <a:r>
              <a:rPr lang="en-US" sz="1600" b="0" i="0" dirty="0">
                <a:solidFill>
                  <a:srgbClr val="000000"/>
                </a:solidFill>
                <a:effectLst/>
                <a:latin typeface="inter-regular"/>
              </a:rPr>
              <a:t>#importing the </a:t>
            </a:r>
            <a:r>
              <a:rPr lang="en-US" sz="1600" b="0" i="0" dirty="0" err="1">
                <a:solidFill>
                  <a:srgbClr val="000000"/>
                </a:solidFill>
                <a:effectLst/>
                <a:latin typeface="inter-regular"/>
              </a:rPr>
              <a:t>opencv</a:t>
            </a:r>
            <a:r>
              <a:rPr lang="en-US" sz="1600" b="0" i="0" dirty="0">
                <a:solidFill>
                  <a:srgbClr val="000000"/>
                </a:solidFill>
                <a:effectLst/>
                <a:latin typeface="inter-regular"/>
              </a:rPr>
              <a:t> module  </a:t>
            </a:r>
          </a:p>
          <a:p>
            <a:pPr lvl="1" algn="just">
              <a:buFont typeface="+mj-lt"/>
              <a:buAutoNum type="arabicPeriod"/>
            </a:pPr>
            <a:r>
              <a:rPr lang="en-US" sz="1600" b="1" i="0" dirty="0">
                <a:solidFill>
                  <a:srgbClr val="006699"/>
                </a:solidFill>
                <a:effectLst/>
                <a:latin typeface="inter-regular"/>
              </a:rPr>
              <a:t>import</a:t>
            </a:r>
            <a:r>
              <a:rPr lang="en-US" sz="1600" b="0" i="0" dirty="0">
                <a:solidFill>
                  <a:srgbClr val="000000"/>
                </a:solidFill>
                <a:effectLst/>
                <a:latin typeface="inter-regular"/>
              </a:rPr>
              <a:t> cv2  </a:t>
            </a:r>
          </a:p>
          <a:p>
            <a:pPr lvl="1" algn="just">
              <a:buFont typeface="+mj-lt"/>
              <a:buAutoNum type="arabicPeriod"/>
            </a:pPr>
            <a:r>
              <a:rPr lang="en-US" sz="1600" b="0" i="0" dirty="0">
                <a:solidFill>
                  <a:srgbClr val="000000"/>
                </a:solidFill>
                <a:effectLst/>
                <a:latin typeface="inter-regular"/>
              </a:rPr>
              <a:t>  </a:t>
            </a:r>
          </a:p>
          <a:p>
            <a:pPr lvl="1" algn="just">
              <a:buFont typeface="+mj-lt"/>
              <a:buAutoNum type="arabicPeriod"/>
            </a:pPr>
            <a:r>
              <a:rPr lang="en-US" sz="1600" b="0" i="0" dirty="0">
                <a:solidFill>
                  <a:srgbClr val="000000"/>
                </a:solidFill>
                <a:effectLst/>
                <a:latin typeface="inter-regular"/>
              </a:rPr>
              <a:t># using </a:t>
            </a:r>
            <a:r>
              <a:rPr lang="en-US" sz="1600" b="0" i="0" dirty="0" err="1">
                <a:solidFill>
                  <a:srgbClr val="000000"/>
                </a:solidFill>
                <a:effectLst/>
                <a:latin typeface="inter-regular"/>
              </a:rPr>
              <a:t>imread</a:t>
            </a:r>
            <a:r>
              <a:rPr lang="en-US" sz="1600" b="0" i="0" dirty="0">
                <a:solidFill>
                  <a:srgbClr val="000000"/>
                </a:solidFill>
                <a:effectLst/>
                <a:latin typeface="inter-regular"/>
              </a:rPr>
              <a:t>(</a:t>
            </a:r>
            <a:r>
              <a:rPr lang="en-US" sz="1600" b="0" i="0" dirty="0">
                <a:solidFill>
                  <a:srgbClr val="0000FF"/>
                </a:solidFill>
                <a:effectLst/>
                <a:latin typeface="inter-regular"/>
              </a:rPr>
              <a:t>'path'</a:t>
            </a:r>
            <a:r>
              <a:rPr lang="en-US" sz="1600" b="0" i="0" dirty="0">
                <a:solidFill>
                  <a:srgbClr val="000000"/>
                </a:solidFill>
                <a:effectLst/>
                <a:latin typeface="inter-regular"/>
              </a:rPr>
              <a:t>) and </a:t>
            </a:r>
            <a:r>
              <a:rPr lang="en-US" sz="1600" b="0" i="0" dirty="0">
                <a:solidFill>
                  <a:srgbClr val="C00000"/>
                </a:solidFill>
                <a:effectLst/>
                <a:latin typeface="inter-regular"/>
              </a:rPr>
              <a:t>0</a:t>
            </a:r>
            <a:r>
              <a:rPr lang="en-US" sz="1600" b="0" i="0" dirty="0">
                <a:solidFill>
                  <a:srgbClr val="000000"/>
                </a:solidFill>
                <a:effectLst/>
                <a:latin typeface="inter-regular"/>
              </a:rPr>
              <a:t> denotes read as  grayscale image  </a:t>
            </a:r>
          </a:p>
          <a:p>
            <a:pPr lvl="1" algn="just">
              <a:buFont typeface="+mj-lt"/>
              <a:buAutoNum type="arabicPeriod"/>
            </a:pPr>
            <a:r>
              <a:rPr lang="en-US" sz="1600" b="0" i="0" dirty="0" err="1">
                <a:solidFill>
                  <a:srgbClr val="000000"/>
                </a:solidFill>
                <a:effectLst/>
                <a:latin typeface="inter-regular"/>
              </a:rPr>
              <a:t>img</a:t>
            </a:r>
            <a:r>
              <a:rPr lang="en-US" sz="1600" b="0" i="0" dirty="0">
                <a:solidFill>
                  <a:srgbClr val="000000"/>
                </a:solidFill>
                <a:effectLst/>
                <a:latin typeface="inter-regular"/>
              </a:rPr>
              <a:t> = cv2.imread(</a:t>
            </a:r>
            <a:r>
              <a:rPr lang="en-US" sz="1600" b="0" i="0" dirty="0" err="1">
                <a:solidFill>
                  <a:srgbClr val="000000"/>
                </a:solidFill>
                <a:effectLst/>
                <a:latin typeface="inter-regular"/>
              </a:rPr>
              <a:t>r</a:t>
            </a:r>
            <a:r>
              <a:rPr lang="en-US" sz="1600" b="0" i="0" dirty="0" err="1">
                <a:solidFill>
                  <a:srgbClr val="0000FF"/>
                </a:solidFill>
                <a:effectLst/>
                <a:latin typeface="inter-regular"/>
              </a:rPr>
              <a:t>’path</a:t>
            </a:r>
            <a:r>
              <a:rPr lang="en-US" sz="1600" b="0" i="0" dirty="0">
                <a:solidFill>
                  <a:srgbClr val="0000FF"/>
                </a:solidFill>
                <a:effectLst/>
                <a:latin typeface="inter-regular"/>
              </a:rPr>
              <a:t>\cat.jpeg'</a:t>
            </a:r>
            <a:r>
              <a:rPr lang="en-US" sz="1600" b="0" i="0" dirty="0">
                <a:solidFill>
                  <a:srgbClr val="000000"/>
                </a:solidFill>
                <a:effectLst/>
                <a:latin typeface="inter-regular"/>
              </a:rPr>
              <a:t>,</a:t>
            </a:r>
            <a:r>
              <a:rPr lang="en-US" sz="1600" b="0" i="0" dirty="0">
                <a:solidFill>
                  <a:srgbClr val="C00000"/>
                </a:solidFill>
                <a:effectLst/>
                <a:latin typeface="inter-regular"/>
              </a:rPr>
              <a:t>1</a:t>
            </a:r>
            <a:r>
              <a:rPr lang="en-US" sz="1600" b="0" i="0" dirty="0">
                <a:solidFill>
                  <a:srgbClr val="000000"/>
                </a:solidFill>
                <a:effectLst/>
                <a:latin typeface="inter-regular"/>
              </a:rPr>
              <a:t>)  </a:t>
            </a:r>
          </a:p>
          <a:p>
            <a:pPr lvl="1" algn="just">
              <a:buFont typeface="+mj-lt"/>
              <a:buAutoNum type="arabicPeriod"/>
            </a:pPr>
            <a:r>
              <a:rPr lang="en-US" sz="1600" b="0" i="0" dirty="0">
                <a:solidFill>
                  <a:srgbClr val="000000"/>
                </a:solidFill>
                <a:effectLst/>
                <a:latin typeface="inter-regular"/>
              </a:rPr>
              <a:t>  </a:t>
            </a:r>
          </a:p>
          <a:p>
            <a:pPr lvl="1" algn="just">
              <a:buFont typeface="+mj-lt"/>
              <a:buAutoNum type="arabicPeriod"/>
            </a:pPr>
            <a:r>
              <a:rPr lang="en-US" sz="1600" b="0" i="0" dirty="0">
                <a:solidFill>
                  <a:srgbClr val="000000"/>
                </a:solidFill>
                <a:effectLst/>
                <a:latin typeface="inter-regular"/>
              </a:rPr>
              <a:t>#This is using </a:t>
            </a:r>
            <a:r>
              <a:rPr lang="en-US" sz="1600" b="1" i="0" dirty="0">
                <a:solidFill>
                  <a:srgbClr val="006699"/>
                </a:solidFill>
                <a:effectLst/>
                <a:latin typeface="inter-regular"/>
              </a:rPr>
              <a:t>for</a:t>
            </a:r>
            <a:r>
              <a:rPr lang="en-US" sz="1600" b="0" i="0" dirty="0">
                <a:solidFill>
                  <a:srgbClr val="000000"/>
                </a:solidFill>
                <a:effectLst/>
                <a:latin typeface="inter-regular"/>
              </a:rPr>
              <a:t> display the image  </a:t>
            </a:r>
          </a:p>
          <a:p>
            <a:pPr lvl="1" algn="just">
              <a:buFont typeface="+mj-lt"/>
              <a:buAutoNum type="arabicPeriod"/>
            </a:pPr>
            <a:r>
              <a:rPr lang="en-US" sz="1600" b="0" i="0" dirty="0">
                <a:solidFill>
                  <a:srgbClr val="000000"/>
                </a:solidFill>
                <a:effectLst/>
                <a:latin typeface="inter-regular"/>
              </a:rPr>
              <a:t>cv2.imshow(</a:t>
            </a:r>
            <a:r>
              <a:rPr lang="en-US" sz="1600" b="0" i="0" dirty="0">
                <a:solidFill>
                  <a:srgbClr val="0000FF"/>
                </a:solidFill>
                <a:effectLst/>
                <a:latin typeface="inter-regular"/>
              </a:rPr>
              <a:t>'image'</a:t>
            </a:r>
            <a:r>
              <a:rPr lang="en-US" sz="1600" b="0" i="0" dirty="0">
                <a:solidFill>
                  <a:srgbClr val="000000"/>
                </a:solidFill>
                <a:effectLst/>
                <a:latin typeface="inter-regular"/>
              </a:rPr>
              <a:t>,</a:t>
            </a:r>
            <a:r>
              <a:rPr lang="en-US" sz="1600" b="0" i="0" dirty="0" err="1">
                <a:solidFill>
                  <a:srgbClr val="000000"/>
                </a:solidFill>
                <a:effectLst/>
                <a:latin typeface="inter-regular"/>
              </a:rPr>
              <a:t>img</a:t>
            </a:r>
            <a:r>
              <a:rPr lang="en-US" sz="1600" b="0" i="0" dirty="0">
                <a:solidFill>
                  <a:srgbClr val="000000"/>
                </a:solidFill>
                <a:effectLst/>
                <a:latin typeface="inter-regular"/>
              </a:rPr>
              <a:t>)  </a:t>
            </a:r>
          </a:p>
          <a:p>
            <a:pPr lvl="1" algn="just">
              <a:buFont typeface="+mj-lt"/>
              <a:buAutoNum type="arabicPeriod"/>
            </a:pPr>
            <a:r>
              <a:rPr lang="en-US" sz="1600" b="0" i="0" dirty="0">
                <a:solidFill>
                  <a:srgbClr val="000000"/>
                </a:solidFill>
                <a:effectLst/>
                <a:latin typeface="inter-regular"/>
              </a:rPr>
              <a:t>  </a:t>
            </a:r>
          </a:p>
          <a:p>
            <a:pPr lvl="1" algn="just">
              <a:buFont typeface="+mj-lt"/>
              <a:buAutoNum type="arabicPeriod"/>
            </a:pPr>
            <a:r>
              <a:rPr lang="en-US" sz="1600" b="0" i="0" dirty="0">
                <a:solidFill>
                  <a:srgbClr val="000000"/>
                </a:solidFill>
                <a:effectLst/>
                <a:latin typeface="inter-regular"/>
              </a:rPr>
              <a:t>cv2.waitKey(</a:t>
            </a:r>
            <a:r>
              <a:rPr lang="en-US" sz="1600" b="0" i="0" dirty="0">
                <a:solidFill>
                  <a:srgbClr val="C00000"/>
                </a:solidFill>
                <a:effectLst/>
                <a:latin typeface="inter-regular"/>
              </a:rPr>
              <a:t>3</a:t>
            </a:r>
            <a:r>
              <a:rPr lang="en-US" sz="1600" b="0" i="0" dirty="0">
                <a:solidFill>
                  <a:srgbClr val="000000"/>
                </a:solidFill>
                <a:effectLst/>
                <a:latin typeface="inter-regular"/>
              </a:rPr>
              <a:t>) # This is necessary to be required so that the image doesn't close immediately.  </a:t>
            </a:r>
          </a:p>
          <a:p>
            <a:pPr lvl="1" algn="just">
              <a:buFont typeface="+mj-lt"/>
              <a:buAutoNum type="arabicPeriod"/>
            </a:pPr>
            <a:r>
              <a:rPr lang="en-US" sz="1600" b="0" i="0" dirty="0">
                <a:solidFill>
                  <a:srgbClr val="000000"/>
                </a:solidFill>
                <a:effectLst/>
                <a:latin typeface="inter-regular"/>
              </a:rPr>
              <a:t>#It will run continuously until the key press.  </a:t>
            </a:r>
          </a:p>
          <a:p>
            <a:pPr lvl="1" algn="just">
              <a:buFont typeface="+mj-lt"/>
              <a:buAutoNum type="arabicPeriod"/>
            </a:pPr>
            <a:r>
              <a:rPr lang="en-US" sz="1600" b="0" i="0" dirty="0">
                <a:solidFill>
                  <a:srgbClr val="000000"/>
                </a:solidFill>
                <a:effectLst/>
                <a:latin typeface="inter-regular"/>
              </a:rPr>
              <a:t>cv2.destroyAllWindows()  </a:t>
            </a:r>
          </a:p>
          <a:p>
            <a:pPr lvl="1" algn="just"/>
            <a:endParaRPr lang="en-US" sz="1600" b="0" i="0" dirty="0">
              <a:solidFill>
                <a:srgbClr val="333333"/>
              </a:solidFill>
              <a:effectLst/>
              <a:latin typeface="inter-regular"/>
            </a:endParaRPr>
          </a:p>
        </p:txBody>
      </p:sp>
      <p:pic>
        <p:nvPicPr>
          <p:cNvPr id="4098" name="Picture 2" descr="OpenCV Reading Images">
            <a:extLst>
              <a:ext uri="{FF2B5EF4-FFF2-40B4-BE49-F238E27FC236}">
                <a16:creationId xmlns:a16="http://schemas.microsoft.com/office/drawing/2014/main" id="{DA050A87-AD00-34F3-6928-C1CE81232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4118347"/>
            <a:ext cx="3287806" cy="237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6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Save Images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just"/>
            <a:r>
              <a:rPr lang="en-US" sz="1600" b="0" i="0" dirty="0">
                <a:solidFill>
                  <a:srgbClr val="333333"/>
                </a:solidFill>
                <a:effectLst/>
                <a:latin typeface="inter-regular"/>
              </a:rPr>
              <a:t>OpenCV </a:t>
            </a:r>
            <a:r>
              <a:rPr lang="en-US" sz="1600" b="1" i="0" dirty="0" err="1">
                <a:solidFill>
                  <a:srgbClr val="333333"/>
                </a:solidFill>
                <a:effectLst/>
                <a:latin typeface="inter-bold"/>
              </a:rPr>
              <a:t>imwrite</a:t>
            </a:r>
            <a:r>
              <a:rPr lang="en-US" sz="1600" b="1" i="0" dirty="0">
                <a:solidFill>
                  <a:srgbClr val="333333"/>
                </a:solidFill>
                <a:effectLst/>
                <a:latin typeface="inter-bold"/>
              </a:rPr>
              <a:t>()</a:t>
            </a:r>
            <a:r>
              <a:rPr lang="en-US" sz="1600" b="0" i="0" dirty="0">
                <a:solidFill>
                  <a:srgbClr val="333333"/>
                </a:solidFill>
                <a:effectLst/>
                <a:latin typeface="inter-regular"/>
              </a:rPr>
              <a:t> function is used to save an image to a specified file. The file extension defines the image format. The syntax is the following:</a:t>
            </a:r>
          </a:p>
          <a:p>
            <a:pPr lvl="1" algn="just"/>
            <a:r>
              <a:rPr lang="en-IN" sz="1600" b="0" i="0" dirty="0">
                <a:solidFill>
                  <a:srgbClr val="000000"/>
                </a:solidFill>
                <a:effectLst/>
                <a:highlight>
                  <a:srgbClr val="00FFFF"/>
                </a:highlight>
                <a:latin typeface="inter-regular"/>
              </a:rPr>
              <a:t>cv2.imwrite(filename, </a:t>
            </a:r>
            <a:r>
              <a:rPr lang="en-IN" sz="1600" b="0" i="0" dirty="0" err="1">
                <a:solidFill>
                  <a:srgbClr val="000000"/>
                </a:solidFill>
                <a:effectLst/>
                <a:highlight>
                  <a:srgbClr val="00FFFF"/>
                </a:highlight>
                <a:latin typeface="inter-regular"/>
              </a:rPr>
              <a:t>img</a:t>
            </a:r>
            <a:r>
              <a:rPr lang="en-IN" sz="1600" b="0" i="0" dirty="0">
                <a:solidFill>
                  <a:srgbClr val="000000"/>
                </a:solidFill>
                <a:effectLst/>
                <a:highlight>
                  <a:srgbClr val="00FFFF"/>
                </a:highlight>
                <a:latin typeface="inter-regular"/>
              </a:rPr>
              <a:t>[,params]) </a:t>
            </a:r>
            <a:r>
              <a:rPr lang="en-IN" sz="1600" b="0" i="0" dirty="0">
                <a:solidFill>
                  <a:srgbClr val="000000"/>
                </a:solidFill>
                <a:effectLst/>
                <a:latin typeface="inter-regular"/>
              </a:rPr>
              <a:t> </a:t>
            </a:r>
          </a:p>
          <a:p>
            <a:pPr algn="just"/>
            <a:r>
              <a:rPr lang="en-US" sz="1600" b="1" i="0" dirty="0">
                <a:effectLst/>
                <a:latin typeface="erdana"/>
              </a:rPr>
              <a:t>Parameters:</a:t>
            </a:r>
          </a:p>
          <a:p>
            <a:pPr algn="just"/>
            <a:r>
              <a:rPr lang="en-US" sz="1600" b="1" i="0" dirty="0">
                <a:solidFill>
                  <a:srgbClr val="333333"/>
                </a:solidFill>
                <a:effectLst/>
                <a:latin typeface="inter-bold"/>
              </a:rPr>
              <a:t>filename-</a:t>
            </a:r>
            <a:r>
              <a:rPr lang="en-US" sz="1600" b="0" i="0" dirty="0">
                <a:solidFill>
                  <a:srgbClr val="333333"/>
                </a:solidFill>
                <a:effectLst/>
                <a:latin typeface="inter-regular"/>
              </a:rPr>
              <a:t> Name of the file to be loaded</a:t>
            </a:r>
          </a:p>
          <a:p>
            <a:pPr algn="just"/>
            <a:r>
              <a:rPr lang="en-US" sz="1600" b="1" i="0" dirty="0">
                <a:solidFill>
                  <a:srgbClr val="333333"/>
                </a:solidFill>
                <a:effectLst/>
                <a:latin typeface="inter-bold"/>
              </a:rPr>
              <a:t>image-</a:t>
            </a:r>
            <a:r>
              <a:rPr lang="en-US" sz="1600" b="0" i="0" dirty="0">
                <a:solidFill>
                  <a:srgbClr val="333333"/>
                </a:solidFill>
                <a:effectLst/>
                <a:latin typeface="inter-regular"/>
              </a:rPr>
              <a:t> Image to be saved.</a:t>
            </a:r>
          </a:p>
          <a:p>
            <a:pPr algn="just"/>
            <a:r>
              <a:rPr lang="en-US" sz="1600" b="1" i="0" dirty="0">
                <a:solidFill>
                  <a:srgbClr val="333333"/>
                </a:solidFill>
                <a:effectLst/>
                <a:latin typeface="inter-bold"/>
              </a:rPr>
              <a:t>params-</a:t>
            </a:r>
            <a:r>
              <a:rPr lang="en-US" sz="1600" b="0" i="0" dirty="0">
                <a:solidFill>
                  <a:srgbClr val="333333"/>
                </a:solidFill>
                <a:effectLst/>
                <a:latin typeface="inter-regular"/>
              </a:rPr>
              <a:t> The following parameters are currently supported:</a:t>
            </a:r>
          </a:p>
          <a:p>
            <a:pPr algn="just">
              <a:buFont typeface="Arial" panose="020B0604020202020204" pitchFamily="34" charset="0"/>
              <a:buChar char="•"/>
            </a:pPr>
            <a:r>
              <a:rPr lang="en-US" sz="1600" b="0" i="0" dirty="0">
                <a:solidFill>
                  <a:srgbClr val="000000"/>
                </a:solidFill>
                <a:effectLst/>
                <a:latin typeface="inter-regular"/>
              </a:rPr>
              <a:t>For JPEG, quality can be from 0 to 100. The default value is 95.</a:t>
            </a:r>
          </a:p>
          <a:p>
            <a:pPr algn="just">
              <a:buFont typeface="Arial" panose="020B0604020202020204" pitchFamily="34" charset="0"/>
              <a:buChar char="•"/>
            </a:pPr>
            <a:r>
              <a:rPr lang="en-US" sz="1600" b="0" i="0" dirty="0">
                <a:solidFill>
                  <a:srgbClr val="000000"/>
                </a:solidFill>
                <a:effectLst/>
                <a:latin typeface="inter-regular"/>
              </a:rPr>
              <a:t>For PNG, quality can be the compress level from 0 to 9. The default value is 1.</a:t>
            </a:r>
          </a:p>
          <a:p>
            <a:pPr algn="just">
              <a:buFont typeface="Arial" panose="020B0604020202020204" pitchFamily="34" charset="0"/>
              <a:buChar char="•"/>
            </a:pPr>
            <a:r>
              <a:rPr lang="en-US" sz="1600" b="0" i="0" dirty="0">
                <a:solidFill>
                  <a:srgbClr val="000000"/>
                </a:solidFill>
                <a:effectLst/>
                <a:latin typeface="inter-regular"/>
              </a:rPr>
              <a:t>For PPM, PGM, or PBM, it can be a binary format flag 0 or 1. The default value is 1.</a:t>
            </a:r>
          </a:p>
          <a:p>
            <a:pPr lvl="1" algn="just">
              <a:buFont typeface="+mj-lt"/>
              <a:buAutoNum type="arabicPeriod"/>
            </a:pPr>
            <a:r>
              <a:rPr lang="en-IN" sz="1600" b="1" i="0" dirty="0">
                <a:solidFill>
                  <a:srgbClr val="006699"/>
                </a:solidFill>
                <a:effectLst/>
                <a:latin typeface="inter-regular"/>
              </a:rPr>
              <a:t>import</a:t>
            </a:r>
            <a:r>
              <a:rPr lang="en-IN" sz="1600" b="0" i="0" dirty="0">
                <a:solidFill>
                  <a:srgbClr val="000000"/>
                </a:solidFill>
                <a:effectLst/>
                <a:latin typeface="inter-regular"/>
              </a:rPr>
              <a:t> cv2    </a:t>
            </a:r>
          </a:p>
          <a:p>
            <a:pPr lvl="1" algn="just">
              <a:buFont typeface="+mj-lt"/>
              <a:buAutoNum type="arabicPeriod"/>
            </a:pPr>
            <a:r>
              <a:rPr lang="en-IN" sz="1600" b="0" i="0" dirty="0">
                <a:solidFill>
                  <a:srgbClr val="000000"/>
                </a:solidFill>
                <a:effectLst/>
                <a:latin typeface="inter-regular"/>
              </a:rPr>
              <a:t># read image as grey scale  </a:t>
            </a:r>
          </a:p>
          <a:p>
            <a:pPr lvl="1" algn="just">
              <a:buFont typeface="+mj-lt"/>
              <a:buAutoNum type="arabicPeriod"/>
            </a:pPr>
            <a:r>
              <a:rPr lang="en-IN" sz="1600" b="0" i="0" dirty="0" err="1">
                <a:solidFill>
                  <a:srgbClr val="000000"/>
                </a:solidFill>
                <a:effectLst/>
                <a:latin typeface="inter-regular"/>
              </a:rPr>
              <a:t>img</a:t>
            </a:r>
            <a:r>
              <a:rPr lang="en-IN" sz="1600" b="0" i="0" dirty="0">
                <a:solidFill>
                  <a:srgbClr val="000000"/>
                </a:solidFill>
                <a:effectLst/>
                <a:latin typeface="inter-regular"/>
              </a:rPr>
              <a:t> = cv2.imread(</a:t>
            </a:r>
            <a:r>
              <a:rPr lang="en-IN" sz="1600" b="0" i="0" dirty="0" err="1">
                <a:solidFill>
                  <a:srgbClr val="000000"/>
                </a:solidFill>
                <a:effectLst/>
                <a:latin typeface="inter-regular"/>
              </a:rPr>
              <a:t>r</a:t>
            </a:r>
            <a:r>
              <a:rPr lang="en-IN" sz="1600" b="0" i="0" dirty="0" err="1">
                <a:solidFill>
                  <a:srgbClr val="0000FF"/>
                </a:solidFill>
                <a:effectLst/>
                <a:latin typeface="inter-regular"/>
              </a:rPr>
              <a:t>’path</a:t>
            </a:r>
            <a:r>
              <a:rPr lang="en-IN" sz="1600" b="0" i="0" dirty="0">
                <a:solidFill>
                  <a:srgbClr val="0000FF"/>
                </a:solidFill>
                <a:effectLst/>
                <a:latin typeface="inter-regular"/>
              </a:rPr>
              <a:t>\cat.jpeg'</a:t>
            </a:r>
            <a:r>
              <a:rPr lang="en-IN" sz="1600" b="0" i="0" dirty="0">
                <a:solidFill>
                  <a:srgbClr val="000000"/>
                </a:solidFill>
                <a:effectLst/>
                <a:latin typeface="inter-regular"/>
              </a:rPr>
              <a:t>, </a:t>
            </a:r>
            <a:r>
              <a:rPr lang="en-IN" sz="1600" b="0" i="0" dirty="0">
                <a:solidFill>
                  <a:srgbClr val="C00000"/>
                </a:solidFill>
                <a:effectLst/>
                <a:latin typeface="inter-regular"/>
              </a:rPr>
              <a:t>1</a:t>
            </a:r>
            <a:r>
              <a:rPr lang="en-IN" sz="1600" b="0" i="0" dirty="0">
                <a:solidFill>
                  <a:srgbClr val="000000"/>
                </a:solidFill>
                <a:effectLst/>
                <a:latin typeface="inter-regular"/>
              </a:rPr>
              <a:t>)  </a:t>
            </a:r>
          </a:p>
          <a:p>
            <a:pPr lvl="1" algn="just">
              <a:buFont typeface="+mj-lt"/>
              <a:buAutoNum type="arabicPeriod"/>
            </a:pPr>
            <a:r>
              <a:rPr lang="en-IN" sz="1600" b="0" i="0" dirty="0">
                <a:solidFill>
                  <a:srgbClr val="000000"/>
                </a:solidFill>
                <a:effectLst/>
                <a:latin typeface="inter-regular"/>
              </a:rPr>
              <a:t># save image  </a:t>
            </a:r>
          </a:p>
          <a:p>
            <a:pPr lvl="1" algn="just">
              <a:buFont typeface="+mj-lt"/>
              <a:buAutoNum type="arabicPeriod"/>
            </a:pPr>
            <a:r>
              <a:rPr lang="en-IN" sz="1600" b="0" i="0" dirty="0">
                <a:solidFill>
                  <a:srgbClr val="000000"/>
                </a:solidFill>
                <a:effectLst/>
                <a:latin typeface="inter-regular"/>
              </a:rPr>
              <a:t>status = cv2.imwrite(</a:t>
            </a:r>
            <a:r>
              <a:rPr lang="en-IN" sz="1600" b="0" i="0" dirty="0" err="1">
                <a:solidFill>
                  <a:srgbClr val="000000"/>
                </a:solidFill>
                <a:effectLst/>
                <a:latin typeface="inter-regular"/>
              </a:rPr>
              <a:t>r</a:t>
            </a:r>
            <a:r>
              <a:rPr lang="en-IN" sz="1600" b="0" i="0" dirty="0" err="1">
                <a:solidFill>
                  <a:srgbClr val="0000FF"/>
                </a:solidFill>
                <a:effectLst/>
                <a:latin typeface="inter-regular"/>
              </a:rPr>
              <a:t>’path</a:t>
            </a:r>
            <a:r>
              <a:rPr lang="en-IN" sz="1600" b="0" i="0" dirty="0">
                <a:solidFill>
                  <a:srgbClr val="0000FF"/>
                </a:solidFill>
                <a:effectLst/>
                <a:latin typeface="inter-regular"/>
              </a:rPr>
              <a:t>\cat.jpeg'</a:t>
            </a:r>
            <a:r>
              <a:rPr lang="en-IN" sz="1600" b="0" i="0" dirty="0">
                <a:solidFill>
                  <a:srgbClr val="000000"/>
                </a:solidFill>
                <a:effectLst/>
                <a:latin typeface="inter-regular"/>
              </a:rPr>
              <a:t>, </a:t>
            </a:r>
            <a:r>
              <a:rPr lang="en-IN" sz="1600" b="0" i="0" dirty="0">
                <a:solidFill>
                  <a:srgbClr val="C00000"/>
                </a:solidFill>
                <a:effectLst/>
                <a:latin typeface="inter-regular"/>
              </a:rPr>
              <a:t>0</a:t>
            </a:r>
            <a:r>
              <a:rPr lang="en-IN" sz="1600" b="0" i="0" dirty="0">
                <a:solidFill>
                  <a:srgbClr val="000000"/>
                </a:solidFill>
                <a:effectLst/>
                <a:latin typeface="inter-regular"/>
              </a:rPr>
              <a:t>, </a:t>
            </a:r>
            <a:r>
              <a:rPr lang="en-IN" sz="1600" b="0" i="0" dirty="0" err="1">
                <a:solidFill>
                  <a:srgbClr val="000000"/>
                </a:solidFill>
                <a:effectLst/>
                <a:latin typeface="inter-regular"/>
              </a:rPr>
              <a:t>img</a:t>
            </a:r>
            <a:r>
              <a:rPr lang="en-IN" sz="1600" b="0" i="0" dirty="0">
                <a:solidFill>
                  <a:srgbClr val="000000"/>
                </a:solidFill>
                <a:effectLst/>
                <a:latin typeface="inter-regular"/>
              </a:rPr>
              <a:t>)  </a:t>
            </a:r>
          </a:p>
          <a:p>
            <a:pPr lvl="1" algn="just">
              <a:buFont typeface="+mj-lt"/>
              <a:buAutoNum type="arabicPeriod"/>
            </a:pPr>
            <a:r>
              <a:rPr lang="en-IN" sz="1600" b="0" i="0" dirty="0">
                <a:solidFill>
                  <a:srgbClr val="000000"/>
                </a:solidFill>
                <a:effectLst/>
                <a:latin typeface="inter-regular"/>
              </a:rPr>
              <a:t>print(</a:t>
            </a:r>
            <a:r>
              <a:rPr lang="en-IN" sz="1600" b="0" i="0" dirty="0">
                <a:solidFill>
                  <a:srgbClr val="0000FF"/>
                </a:solidFill>
                <a:effectLst/>
                <a:latin typeface="inter-regular"/>
              </a:rPr>
              <a:t>"Image written to file-system : "</a:t>
            </a:r>
            <a:r>
              <a:rPr lang="en-IN" sz="1600" b="0" i="0" dirty="0">
                <a:solidFill>
                  <a:srgbClr val="000000"/>
                </a:solidFill>
                <a:effectLst/>
                <a:latin typeface="inter-regular"/>
              </a:rPr>
              <a:t>, status)  </a:t>
            </a:r>
          </a:p>
          <a:p>
            <a:pPr algn="just"/>
            <a:endParaRPr lang="en-US" sz="1600" b="0" i="0" dirty="0">
              <a:solidFill>
                <a:srgbClr val="333333"/>
              </a:solidFill>
              <a:effectLst/>
              <a:latin typeface="inter-regular"/>
            </a:endParaRPr>
          </a:p>
        </p:txBody>
      </p:sp>
    </p:spTree>
    <p:extLst>
      <p:ext uri="{BB962C8B-B14F-4D97-AF65-F5344CB8AC3E}">
        <p14:creationId xmlns:p14="http://schemas.microsoft.com/office/powerpoint/2010/main" val="254434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OpenCV Basic Operation on Images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In this tutorial, we will learn the essential operations that are related to the images. We are going to discuss the following topics.</a:t>
            </a:r>
          </a:p>
          <a:p>
            <a:pPr algn="just">
              <a:buFont typeface="Arial" panose="020B0604020202020204" pitchFamily="34" charset="0"/>
              <a:buChar char="•"/>
            </a:pPr>
            <a:r>
              <a:rPr lang="en-US" b="0" i="0" dirty="0">
                <a:solidFill>
                  <a:srgbClr val="000000"/>
                </a:solidFill>
                <a:effectLst/>
                <a:latin typeface="inter-regular"/>
              </a:rPr>
              <a:t>Access pixel values and modify them</a:t>
            </a:r>
          </a:p>
          <a:p>
            <a:pPr algn="just">
              <a:buFont typeface="Arial" panose="020B0604020202020204" pitchFamily="34" charset="0"/>
              <a:buChar char="•"/>
            </a:pPr>
            <a:r>
              <a:rPr lang="en-US" b="0" i="0" dirty="0">
                <a:solidFill>
                  <a:srgbClr val="000000"/>
                </a:solidFill>
                <a:effectLst/>
                <a:latin typeface="inter-regular"/>
              </a:rPr>
              <a:t>Access Image Properties</a:t>
            </a:r>
          </a:p>
          <a:p>
            <a:pPr algn="just">
              <a:buFont typeface="Arial" panose="020B0604020202020204" pitchFamily="34" charset="0"/>
              <a:buChar char="•"/>
            </a:pPr>
            <a:r>
              <a:rPr lang="en-US" b="0" i="0" dirty="0">
                <a:solidFill>
                  <a:srgbClr val="000000"/>
                </a:solidFill>
                <a:effectLst/>
                <a:latin typeface="inter-regular"/>
              </a:rPr>
              <a:t>Setting Region of Image</a:t>
            </a:r>
          </a:p>
          <a:p>
            <a:pPr algn="just">
              <a:buFont typeface="Arial" panose="020B0604020202020204" pitchFamily="34" charset="0"/>
              <a:buChar char="•"/>
            </a:pPr>
            <a:r>
              <a:rPr lang="en-US" b="0" i="0" dirty="0">
                <a:solidFill>
                  <a:srgbClr val="000000"/>
                </a:solidFill>
                <a:effectLst/>
                <a:latin typeface="inter-regular"/>
              </a:rPr>
              <a:t>Splitting and merging images</a:t>
            </a:r>
          </a:p>
          <a:p>
            <a:pPr algn="just">
              <a:buFont typeface="Arial" panose="020B0604020202020204" pitchFamily="34" charset="0"/>
              <a:buChar char="•"/>
            </a:pPr>
            <a:r>
              <a:rPr lang="en-US" b="0" i="0" dirty="0">
                <a:solidFill>
                  <a:srgbClr val="000000"/>
                </a:solidFill>
                <a:effectLst/>
                <a:latin typeface="inter-regular"/>
              </a:rPr>
              <a:t>Change the image color</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4503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Accessing and Modifying pixel values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We can retrieve a pixel value by its row and column coordinates. It returns an array of blue, green, red values of the BGR image. It returns the corresponding intensity for the grayscale image. First, we need to load the BGR image.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a:solidFill>
                  <a:srgbClr val="0000FF"/>
                </a:solidFill>
                <a:effectLst/>
                <a:latin typeface="inter-regular"/>
              </a:rPr>
              <a:t>“path\cat.jpeg"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pixel = </a:t>
            </a:r>
            <a:r>
              <a:rPr lang="en-IN" b="0" i="0" dirty="0" err="1">
                <a:solidFill>
                  <a:srgbClr val="000000"/>
                </a:solidFill>
                <a:effectLst/>
                <a:latin typeface="inter-regular"/>
              </a:rPr>
              <a:t>img</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print(pixel)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44864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Accessing Image Properties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US" b="0" i="0" dirty="0">
                <a:solidFill>
                  <a:srgbClr val="333333"/>
                </a:solidFill>
                <a:effectLst/>
                <a:latin typeface="inter-regular"/>
              </a:rPr>
              <a:t>It is better to know the size of the image to work with the image processing application. In OpenCV, images are generally stored in the </a:t>
            </a:r>
            <a:r>
              <a:rPr lang="en-US" b="0" i="0" dirty="0" err="1">
                <a:solidFill>
                  <a:srgbClr val="333333"/>
                </a:solidFill>
                <a:effectLst/>
                <a:latin typeface="inter-regular"/>
              </a:rPr>
              <a:t>Numpy</a:t>
            </a:r>
            <a:r>
              <a:rPr lang="en-US" b="0" i="0" dirty="0">
                <a:solidFill>
                  <a:srgbClr val="333333"/>
                </a:solidFill>
                <a:effectLst/>
                <a:latin typeface="inter-regular"/>
              </a:rPr>
              <a:t> </a:t>
            </a:r>
            <a:r>
              <a:rPr lang="en-US" b="0" i="0" dirty="0" err="1">
                <a:solidFill>
                  <a:srgbClr val="333333"/>
                </a:solidFill>
                <a:effectLst/>
                <a:latin typeface="inter-regular"/>
              </a:rPr>
              <a:t>ndarray</a:t>
            </a:r>
            <a:r>
              <a:rPr lang="en-US" b="0" i="0" dirty="0">
                <a:solidFill>
                  <a:srgbClr val="333333"/>
                </a:solidFill>
                <a:effectLst/>
                <a:latin typeface="inter-regular"/>
              </a:rPr>
              <a:t>. To get the image shape or size, use </a:t>
            </a:r>
            <a:r>
              <a:rPr lang="en-US" b="0" i="0" dirty="0" err="1">
                <a:solidFill>
                  <a:srgbClr val="333333"/>
                </a:solidFill>
                <a:effectLst/>
                <a:latin typeface="inter-regular"/>
              </a:rPr>
              <a:t>ndarray.shape</a:t>
            </a:r>
            <a:r>
              <a:rPr lang="en-US" b="0" i="0" dirty="0">
                <a:solidFill>
                  <a:srgbClr val="333333"/>
                </a:solidFill>
                <a:effectLst/>
                <a:latin typeface="inter-regular"/>
              </a:rPr>
              <a:t> to find the dimension of the image. Then, we can use the index position to get the height, width, and number of channels.</a:t>
            </a:r>
          </a:p>
          <a:p>
            <a:pPr algn="just"/>
            <a:r>
              <a:rPr lang="en-US"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read image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height, width, number of channels in image  </a:t>
            </a:r>
          </a:p>
          <a:p>
            <a:pPr lvl="1" algn="just">
              <a:buFont typeface="+mj-lt"/>
              <a:buAutoNum type="arabicPeriod"/>
            </a:pPr>
            <a:r>
              <a:rPr lang="en-IN" b="0" i="0" dirty="0">
                <a:solidFill>
                  <a:srgbClr val="000000"/>
                </a:solidFill>
                <a:effectLst/>
                <a:latin typeface="inter-regular"/>
              </a:rPr>
              <a:t>height = </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width = </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channels = </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2</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size1 = </a:t>
            </a:r>
            <a:r>
              <a:rPr lang="en-IN" b="0" i="0" dirty="0" err="1">
                <a:solidFill>
                  <a:srgbClr val="000000"/>
                </a:solidFill>
                <a:effectLst/>
                <a:latin typeface="inter-regular"/>
              </a:rPr>
              <a:t>img.size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'Image Dimension    : '</a:t>
            </a:r>
            <a:r>
              <a:rPr lang="en-IN" b="0" i="0" dirty="0">
                <a:solidFill>
                  <a:srgbClr val="000000"/>
                </a:solidFill>
                <a:effectLst/>
                <a:latin typeface="inter-regular"/>
              </a:rPr>
              <a:t>,dimensions)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'Image Height       : '</a:t>
            </a:r>
            <a:r>
              <a:rPr lang="en-IN" b="0" i="0" dirty="0">
                <a:solidFill>
                  <a:srgbClr val="000000"/>
                </a:solidFill>
                <a:effectLst/>
                <a:latin typeface="inter-regular"/>
              </a:rPr>
              <a:t>,height)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'Image Width        : '</a:t>
            </a:r>
            <a:r>
              <a:rPr lang="en-IN" b="0" i="0" dirty="0">
                <a:solidFill>
                  <a:srgbClr val="000000"/>
                </a:solidFill>
                <a:effectLst/>
                <a:latin typeface="inter-regular"/>
              </a:rPr>
              <a:t>,width)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'Number of Channels : '</a:t>
            </a:r>
            <a:r>
              <a:rPr lang="en-IN" b="0" i="0" dirty="0">
                <a:solidFill>
                  <a:srgbClr val="000000"/>
                </a:solidFill>
                <a:effectLst/>
                <a:latin typeface="inter-regular"/>
              </a:rPr>
              <a:t>,channels)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'Image Size  :'</a:t>
            </a:r>
            <a:r>
              <a:rPr lang="en-IN" b="0" i="0" dirty="0">
                <a:solidFill>
                  <a:srgbClr val="000000"/>
                </a:solidFill>
                <a:effectLst/>
                <a:latin typeface="inter-regular"/>
              </a:rPr>
              <a:t>, size1)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57466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OpenCV - Overview</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0000" lnSpcReduction="20000"/>
          </a:bodyPr>
          <a:lstStyle/>
          <a:p>
            <a:pPr algn="just"/>
            <a:r>
              <a:rPr lang="en-US" b="0" i="0" dirty="0">
                <a:solidFill>
                  <a:srgbClr val="000000"/>
                </a:solidFill>
                <a:effectLst/>
                <a:latin typeface="Nunito" pitchFamily="2" charset="0"/>
              </a:rPr>
              <a:t>OpenCV is a cross-platform library using which we can develop real-time </a:t>
            </a:r>
            <a:r>
              <a:rPr lang="en-US" b="1" i="0" dirty="0">
                <a:solidFill>
                  <a:srgbClr val="000000"/>
                </a:solidFill>
                <a:effectLst/>
                <a:latin typeface="Nunito" pitchFamily="2" charset="0"/>
              </a:rPr>
              <a:t>computer vision applications</a:t>
            </a:r>
            <a:r>
              <a:rPr lang="en-US" b="0" i="0" dirty="0">
                <a:solidFill>
                  <a:srgbClr val="000000"/>
                </a:solidFill>
                <a:effectLst/>
                <a:latin typeface="Nunito" pitchFamily="2" charset="0"/>
              </a:rPr>
              <a:t>. It mainly focuses on image processing, video capture and analysis including features like face detection and object detection.</a:t>
            </a:r>
          </a:p>
          <a:p>
            <a:pPr algn="just"/>
            <a:r>
              <a:rPr lang="en-US" b="0" i="0" dirty="0">
                <a:solidFill>
                  <a:srgbClr val="000000"/>
                </a:solidFill>
                <a:effectLst/>
                <a:latin typeface="Nunito" pitchFamily="2" charset="0"/>
              </a:rPr>
              <a:t>Let’s start the chapter by defining the term "Computer Vision".</a:t>
            </a:r>
          </a:p>
          <a:p>
            <a:pPr algn="l"/>
            <a:r>
              <a:rPr lang="en-US" b="0" i="0" dirty="0">
                <a:solidFill>
                  <a:srgbClr val="000000"/>
                </a:solidFill>
                <a:effectLst/>
                <a:latin typeface="Heebo" pitchFamily="2" charset="-79"/>
                <a:cs typeface="Heebo" pitchFamily="2" charset="-79"/>
              </a:rPr>
              <a:t>Computer Vision</a:t>
            </a:r>
          </a:p>
          <a:p>
            <a:pPr algn="just"/>
            <a:r>
              <a:rPr lang="en-US" b="0" i="0" dirty="0">
                <a:solidFill>
                  <a:srgbClr val="000000"/>
                </a:solidFill>
                <a:effectLst/>
                <a:latin typeface="Nunito" pitchFamily="2" charset="0"/>
              </a:rPr>
              <a:t>Computer Vision can be defined as a discipline that explains how to reconstruct, interrupt, and understand a 3D scene from its 2D images, in terms of the properties of the structure present in the scene. It deals with modeling and replicating human vision using computer software and hardware.</a:t>
            </a:r>
          </a:p>
          <a:p>
            <a:pPr algn="just"/>
            <a:r>
              <a:rPr lang="en-US" b="0" i="0" dirty="0">
                <a:solidFill>
                  <a:srgbClr val="000000"/>
                </a:solidFill>
                <a:effectLst/>
                <a:latin typeface="Nunito" pitchFamily="2" charset="0"/>
              </a:rPr>
              <a:t>Computer Vision overlaps significantly with the following fields −</a:t>
            </a:r>
          </a:p>
          <a:p>
            <a:pPr algn="just">
              <a:buFont typeface="Arial" panose="020B0604020202020204" pitchFamily="34" charset="0"/>
              <a:buChar char="•"/>
            </a:pPr>
            <a:r>
              <a:rPr lang="en-US" b="1" i="0" dirty="0">
                <a:solidFill>
                  <a:srgbClr val="000000"/>
                </a:solidFill>
                <a:effectLst/>
                <a:latin typeface="Nunito" pitchFamily="2" charset="0"/>
              </a:rPr>
              <a:t>Image Processing</a:t>
            </a:r>
            <a:r>
              <a:rPr lang="en-US" b="0" i="0" dirty="0">
                <a:solidFill>
                  <a:srgbClr val="000000"/>
                </a:solidFill>
                <a:effectLst/>
                <a:latin typeface="Nunito" pitchFamily="2" charset="0"/>
              </a:rPr>
              <a:t> − It focuses on image manipulation.</a:t>
            </a:r>
          </a:p>
          <a:p>
            <a:pPr algn="just">
              <a:buFont typeface="Arial" panose="020B0604020202020204" pitchFamily="34" charset="0"/>
              <a:buChar char="•"/>
            </a:pPr>
            <a:r>
              <a:rPr lang="en-US" b="1" i="0" dirty="0">
                <a:solidFill>
                  <a:srgbClr val="000000"/>
                </a:solidFill>
                <a:effectLst/>
                <a:latin typeface="Nunito" pitchFamily="2" charset="0"/>
              </a:rPr>
              <a:t>Pattern Recognition</a:t>
            </a:r>
            <a:r>
              <a:rPr lang="en-US" b="0" i="0" dirty="0">
                <a:solidFill>
                  <a:srgbClr val="000000"/>
                </a:solidFill>
                <a:effectLst/>
                <a:latin typeface="Nunito" pitchFamily="2" charset="0"/>
              </a:rPr>
              <a:t> − It explains various techniques to classify patterns.</a:t>
            </a:r>
          </a:p>
          <a:p>
            <a:pPr algn="just">
              <a:buFont typeface="Arial" panose="020B0604020202020204" pitchFamily="34" charset="0"/>
              <a:buChar char="•"/>
            </a:pPr>
            <a:r>
              <a:rPr lang="en-US" b="1" i="0" dirty="0">
                <a:solidFill>
                  <a:srgbClr val="000000"/>
                </a:solidFill>
                <a:effectLst/>
                <a:latin typeface="Nunito" pitchFamily="2" charset="0"/>
              </a:rPr>
              <a:t>Photogrammetry</a:t>
            </a:r>
            <a:r>
              <a:rPr lang="en-US" b="0" i="0" dirty="0">
                <a:solidFill>
                  <a:srgbClr val="000000"/>
                </a:solidFill>
                <a:effectLst/>
                <a:latin typeface="Nunito" pitchFamily="2" charset="0"/>
              </a:rPr>
              <a:t> − It is concerned with obtaining accurate measurements from images.</a:t>
            </a:r>
          </a:p>
          <a:p>
            <a:pPr algn="l"/>
            <a:r>
              <a:rPr lang="en-US" b="0" i="0" dirty="0">
                <a:effectLst/>
                <a:latin typeface="Heebo" pitchFamily="2" charset="-79"/>
                <a:cs typeface="Heebo" pitchFamily="2" charset="-79"/>
              </a:rPr>
              <a:t>Computer Vision Vs Image Processing</a:t>
            </a:r>
          </a:p>
          <a:p>
            <a:pPr algn="just"/>
            <a:r>
              <a:rPr lang="en-US" b="1" i="0" dirty="0">
                <a:solidFill>
                  <a:srgbClr val="000000"/>
                </a:solidFill>
                <a:effectLst/>
                <a:latin typeface="Nunito" pitchFamily="2" charset="0"/>
              </a:rPr>
              <a:t>Image processing</a:t>
            </a:r>
            <a:r>
              <a:rPr lang="en-US" b="0" i="0" dirty="0">
                <a:solidFill>
                  <a:srgbClr val="000000"/>
                </a:solidFill>
                <a:effectLst/>
                <a:latin typeface="Nunito" pitchFamily="2" charset="0"/>
              </a:rPr>
              <a:t> deals with image-to-image transformation. The input and output of image processing are both images.</a:t>
            </a:r>
          </a:p>
          <a:p>
            <a:pPr algn="just"/>
            <a:r>
              <a:rPr lang="en-US" b="1" i="0" dirty="0">
                <a:solidFill>
                  <a:srgbClr val="000000"/>
                </a:solidFill>
                <a:effectLst/>
                <a:latin typeface="Nunito" pitchFamily="2" charset="0"/>
              </a:rPr>
              <a:t>Computer vision</a:t>
            </a:r>
            <a:r>
              <a:rPr lang="en-US" b="0" i="0" dirty="0">
                <a:solidFill>
                  <a:srgbClr val="000000"/>
                </a:solidFill>
                <a:effectLst/>
                <a:latin typeface="Nunito" pitchFamily="2" charset="0"/>
              </a:rPr>
              <a:t> is the construction of explicit, meaningful descriptions of physical objects from their image. The output of computer vision is a description or an interpretation of structures in 3D scene.</a:t>
            </a:r>
          </a:p>
          <a:p>
            <a:endParaRPr lang="en-IN" dirty="0"/>
          </a:p>
        </p:txBody>
      </p:sp>
    </p:spTree>
    <p:extLst>
      <p:ext uri="{BB962C8B-B14F-4D97-AF65-F5344CB8AC3E}">
        <p14:creationId xmlns:p14="http://schemas.microsoft.com/office/powerpoint/2010/main" val="88445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US" b="1" i="0" dirty="0">
                <a:effectLst/>
                <a:latin typeface="erdana"/>
              </a:rPr>
              <a:t>Image ROI (Region of Interest)</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000" b="0" i="0" dirty="0">
                <a:solidFill>
                  <a:srgbClr val="333333"/>
                </a:solidFill>
                <a:effectLst/>
                <a:latin typeface="inter-regular"/>
              </a:rPr>
              <a:t>Sometimes, we need to work with some areas of the image. As we discuss in the previous tutorial face detection is over the entire picture. When a face is obtained, we select only the face region and search for eyes inside it instead of searching the whole image. It enhances accuracy and performance because eyes are always on the face and don't need to search the entire image.</a:t>
            </a: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pPr algn="just"/>
            <a:r>
              <a:rPr lang="en-US" sz="2000" b="0" i="0" dirty="0">
                <a:solidFill>
                  <a:srgbClr val="333333"/>
                </a:solidFill>
                <a:effectLst/>
                <a:latin typeface="inter-regular"/>
              </a:rPr>
              <a:t>In the above image, if we need to select the ball. We only require selecting the ball region.</a:t>
            </a:r>
          </a:p>
        </p:txBody>
      </p:sp>
      <p:pic>
        <p:nvPicPr>
          <p:cNvPr id="19458" name="Picture 2" descr="OpenCV Basic Operation on Images">
            <a:extLst>
              <a:ext uri="{FF2B5EF4-FFF2-40B4-BE49-F238E27FC236}">
                <a16:creationId xmlns:a16="http://schemas.microsoft.com/office/drawing/2014/main" id="{82C5A12C-3AC3-4EF7-D181-E5A8FC558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2" y="2468375"/>
            <a:ext cx="42957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876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US" b="1" i="0" dirty="0">
                <a:effectLst/>
                <a:latin typeface="erdana"/>
              </a:rPr>
              <a:t>Splitting and Merging Image channels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An image's BGR channels can be split into their planes when needed. Then, the individual channels can be merged back together from the BGR image again. This can be done by following way:</a:t>
            </a:r>
          </a:p>
          <a:p>
            <a:pPr lvl="1" algn="just">
              <a:buFont typeface="+mj-lt"/>
              <a:buAutoNum type="arabicPeriod"/>
            </a:pPr>
            <a:r>
              <a:rPr lang="nb-NO" b="0" i="0" dirty="0">
                <a:solidFill>
                  <a:srgbClr val="000000"/>
                </a:solidFill>
                <a:effectLst/>
                <a:latin typeface="inter-regular"/>
              </a:rPr>
              <a:t>b,g,r = cv2.split(img)  </a:t>
            </a:r>
          </a:p>
          <a:p>
            <a:pPr lvl="1" algn="just">
              <a:buFont typeface="+mj-lt"/>
              <a:buAutoNum type="arabicPeriod"/>
            </a:pPr>
            <a:r>
              <a:rPr lang="nb-NO" b="0" i="0" dirty="0">
                <a:solidFill>
                  <a:srgbClr val="000000"/>
                </a:solidFill>
                <a:effectLst/>
                <a:latin typeface="inter-regular"/>
              </a:rPr>
              <a:t>img = cv2.merge((b,g,r))  </a:t>
            </a:r>
          </a:p>
          <a:p>
            <a:pPr algn="just"/>
            <a:r>
              <a:rPr lang="en-US" b="0" i="0" dirty="0">
                <a:solidFill>
                  <a:srgbClr val="333333"/>
                </a:solidFill>
                <a:effectLst/>
                <a:latin typeface="inter-regular"/>
              </a:rPr>
              <a:t>Or</a:t>
            </a:r>
          </a:p>
          <a:p>
            <a:pPr lvl="1" algn="just"/>
            <a:r>
              <a:rPr lang="en-IN" b="0" i="0" dirty="0">
                <a:solidFill>
                  <a:srgbClr val="000000"/>
                </a:solidFill>
                <a:effectLst/>
                <a:latin typeface="inter-regular"/>
              </a:rPr>
              <a:t>b = </a:t>
            </a:r>
            <a:r>
              <a:rPr lang="en-IN" b="0" i="0" dirty="0" err="1">
                <a:solidFill>
                  <a:srgbClr val="000000"/>
                </a:solidFill>
                <a:effectLst/>
                <a:latin typeface="inter-regular"/>
              </a:rPr>
              <a:t>img</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404625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Making Borders for Images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OpenCV provides the </a:t>
            </a:r>
            <a:r>
              <a:rPr lang="en-US" b="1" i="0" dirty="0">
                <a:solidFill>
                  <a:srgbClr val="333333"/>
                </a:solidFill>
                <a:effectLst/>
                <a:latin typeface="inter-bold"/>
              </a:rPr>
              <a:t>cv2.copyMakeBorder()</a:t>
            </a:r>
            <a:r>
              <a:rPr lang="en-US" b="0" i="0" dirty="0">
                <a:solidFill>
                  <a:srgbClr val="333333"/>
                </a:solidFill>
                <a:effectLst/>
                <a:latin typeface="inter-regular"/>
              </a:rPr>
              <a:t> function to create a border around the image, something like a photo frame. The syntax of the function is given below.</a:t>
            </a:r>
          </a:p>
          <a:p>
            <a:pPr lvl="1" algn="just"/>
            <a:r>
              <a:rPr lang="en-US" b="0" i="0" dirty="0">
                <a:solidFill>
                  <a:srgbClr val="000000"/>
                </a:solidFill>
                <a:effectLst/>
                <a:latin typeface="inter-regular"/>
              </a:rPr>
              <a:t>cv2.copyMakeBorder(</a:t>
            </a:r>
            <a:r>
              <a:rPr lang="en-US" b="0" i="0" dirty="0" err="1">
                <a:solidFill>
                  <a:srgbClr val="000000"/>
                </a:solidFill>
                <a:effectLst/>
                <a:latin typeface="inter-regular"/>
              </a:rPr>
              <a:t>src,top,bottom,left,right,border</a:t>
            </a:r>
            <a:r>
              <a:rPr lang="en-US" b="0" i="0" dirty="0">
                <a:solidFill>
                  <a:srgbClr val="000000"/>
                </a:solidFill>
                <a:effectLst/>
                <a:latin typeface="inter-regular"/>
              </a:rPr>
              <a:t> type)  </a:t>
            </a:r>
          </a:p>
          <a:p>
            <a:pPr algn="just"/>
            <a:r>
              <a:rPr lang="en-US" b="1" i="0" dirty="0">
                <a:solidFill>
                  <a:srgbClr val="333333"/>
                </a:solidFill>
                <a:effectLst/>
                <a:latin typeface="inter-bold"/>
              </a:rPr>
              <a:t>Parameters:</a:t>
            </a:r>
            <a:endParaRPr lang="en-US" b="0" i="0" dirty="0">
              <a:solidFill>
                <a:srgbClr val="333333"/>
              </a:solidFill>
              <a:effectLst/>
              <a:latin typeface="inter-regular"/>
            </a:endParaRPr>
          </a:p>
          <a:p>
            <a:pPr algn="just"/>
            <a:r>
              <a:rPr lang="en-US" b="1" i="0" dirty="0" err="1">
                <a:solidFill>
                  <a:srgbClr val="333333"/>
                </a:solidFill>
                <a:effectLst/>
                <a:latin typeface="inter-bold"/>
              </a:rPr>
              <a:t>src</a:t>
            </a:r>
            <a:r>
              <a:rPr lang="en-US" b="1" i="0" dirty="0">
                <a:solidFill>
                  <a:srgbClr val="333333"/>
                </a:solidFill>
                <a:effectLst/>
                <a:latin typeface="inter-bold"/>
              </a:rPr>
              <a:t> -</a:t>
            </a:r>
            <a:r>
              <a:rPr lang="en-US" b="0" i="0" dirty="0">
                <a:solidFill>
                  <a:srgbClr val="333333"/>
                </a:solidFill>
                <a:effectLst/>
                <a:latin typeface="inter-regular"/>
              </a:rPr>
              <a:t> It denotes input image.</a:t>
            </a:r>
          </a:p>
          <a:p>
            <a:pPr algn="just"/>
            <a:r>
              <a:rPr lang="en-US" b="1" i="0" dirty="0">
                <a:solidFill>
                  <a:srgbClr val="333333"/>
                </a:solidFill>
                <a:effectLst/>
                <a:latin typeface="inter-bold"/>
              </a:rPr>
              <a:t>top, bottom, left, right -</a:t>
            </a:r>
            <a:r>
              <a:rPr lang="en-US" b="0" i="0" dirty="0">
                <a:solidFill>
                  <a:srgbClr val="333333"/>
                </a:solidFill>
                <a:effectLst/>
                <a:latin typeface="inter-regular"/>
              </a:rPr>
              <a:t> It defines the border width in the number of pixels in the corresponding direction.</a:t>
            </a:r>
          </a:p>
          <a:p>
            <a:pPr algn="just"/>
            <a:r>
              <a:rPr lang="en-US" b="1" i="0" dirty="0" err="1">
                <a:solidFill>
                  <a:srgbClr val="333333"/>
                </a:solidFill>
                <a:effectLst/>
                <a:latin typeface="inter-bold"/>
              </a:rPr>
              <a:t>borderType</a:t>
            </a:r>
            <a:r>
              <a:rPr lang="en-US" b="1" i="0" dirty="0">
                <a:solidFill>
                  <a:srgbClr val="333333"/>
                </a:solidFill>
                <a:effectLst/>
                <a:latin typeface="inter-bold"/>
              </a:rPr>
              <a:t> -</a:t>
            </a:r>
            <a:r>
              <a:rPr lang="en-US" b="0" i="0" dirty="0">
                <a:solidFill>
                  <a:srgbClr val="333333"/>
                </a:solidFill>
                <a:effectLst/>
                <a:latin typeface="inter-regular"/>
              </a:rPr>
              <a:t> It defines what kind of border to be added. The border can be the following types.</a:t>
            </a:r>
          </a:p>
          <a:p>
            <a:pPr algn="just"/>
            <a:r>
              <a:rPr lang="en-US" b="1" i="0" dirty="0">
                <a:solidFill>
                  <a:srgbClr val="333333"/>
                </a:solidFill>
                <a:effectLst/>
                <a:latin typeface="inter-bold"/>
              </a:rPr>
              <a:t>value -</a:t>
            </a:r>
            <a:r>
              <a:rPr lang="en-US" b="0" i="0" dirty="0">
                <a:solidFill>
                  <a:srgbClr val="333333"/>
                </a:solidFill>
                <a:effectLst/>
                <a:latin typeface="inter-regular"/>
              </a:rPr>
              <a:t> Color of border if border type is </a:t>
            </a:r>
            <a:r>
              <a:rPr lang="en-US" b="0" i="0" dirty="0" err="1">
                <a:solidFill>
                  <a:srgbClr val="333333"/>
                </a:solidFill>
                <a:effectLst/>
                <a:latin typeface="inter-regular"/>
              </a:rPr>
              <a:t>cv.BORDER_CONSTANT</a:t>
            </a:r>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319345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Making Borders for Images</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IN" b="0" i="0" dirty="0">
                <a:solidFill>
                  <a:srgbClr val="333333"/>
                </a:solidFill>
                <a:effectLst/>
                <a:latin typeface="inter-regular"/>
              </a:rPr>
              <a:t>Consider the following 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as cv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np  </a:t>
            </a:r>
          </a:p>
          <a:p>
            <a:pPr lvl="1" algn="just">
              <a:buFont typeface="+mj-lt"/>
              <a:buAutoNum type="arabicPeriod"/>
            </a:pPr>
            <a:r>
              <a:rPr lang="en-IN" b="0" i="0" dirty="0">
                <a:solidFill>
                  <a:srgbClr val="000000"/>
                </a:solidFill>
                <a:effectLst/>
                <a:latin typeface="inter-regular"/>
              </a:rPr>
              <a:t>from matplotlib </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pyplot</a:t>
            </a:r>
            <a:r>
              <a:rPr lang="en-IN" b="0" i="0" dirty="0">
                <a:solidFill>
                  <a:srgbClr val="000000"/>
                </a:solidFill>
                <a:effectLst/>
                <a:latin typeface="inter-regular"/>
              </a:rPr>
              <a:t> as </a:t>
            </a:r>
            <a:r>
              <a:rPr lang="en-IN" b="0" i="0" dirty="0" err="1">
                <a:solidFill>
                  <a:srgbClr val="000000"/>
                </a:solidFill>
                <a:effectLst/>
                <a:latin typeface="inter-regular"/>
              </a:rPr>
              <a:t>plt</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BLUE = [</a:t>
            </a:r>
            <a:r>
              <a:rPr lang="en-IN" b="0" i="0" dirty="0">
                <a:solidFill>
                  <a:srgbClr val="C00000"/>
                </a:solidFill>
                <a:effectLst/>
                <a:latin typeface="inter-regular"/>
              </a:rPr>
              <a:t>255</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img1 = </a:t>
            </a:r>
            <a:r>
              <a:rPr lang="en-IN" b="0" i="0" dirty="0" err="1">
                <a:solidFill>
                  <a:srgbClr val="000000"/>
                </a:solidFill>
                <a:effectLst/>
                <a:latin typeface="inter-regular"/>
              </a:rPr>
              <a:t>cv.imread</a:t>
            </a:r>
            <a:r>
              <a:rPr lang="en-IN" b="0" i="0" dirty="0">
                <a:solidFill>
                  <a:srgbClr val="000000"/>
                </a:solidFill>
                <a:effectLst/>
                <a:latin typeface="inter-regular"/>
              </a:rPr>
              <a:t>(</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\flower.jpg'</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replicate = </a:t>
            </a:r>
            <a:r>
              <a:rPr lang="en-IN" b="0" i="0" dirty="0" err="1">
                <a:solidFill>
                  <a:srgbClr val="000000"/>
                </a:solidFill>
                <a:effectLst/>
                <a:latin typeface="inter-regular"/>
              </a:rPr>
              <a:t>cv.copyMakeBorder</a:t>
            </a:r>
            <a:r>
              <a:rPr lang="en-IN" b="0" i="0" dirty="0">
                <a:solidFill>
                  <a:srgbClr val="000000"/>
                </a:solidFill>
                <a:effectLst/>
                <a:latin typeface="inter-regular"/>
              </a:rPr>
              <a:t>(img1,</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,cv.BORDER_REPLICATE)  </a:t>
            </a:r>
          </a:p>
          <a:p>
            <a:pPr lvl="1" algn="just">
              <a:buFont typeface="+mj-lt"/>
              <a:buAutoNum type="arabicPeriod"/>
            </a:pPr>
            <a:r>
              <a:rPr lang="en-IN" b="0" i="0" dirty="0">
                <a:solidFill>
                  <a:srgbClr val="000000"/>
                </a:solidFill>
                <a:effectLst/>
                <a:latin typeface="inter-regular"/>
              </a:rPr>
              <a:t>reflect = </a:t>
            </a:r>
            <a:r>
              <a:rPr lang="en-IN" b="0" i="0" dirty="0" err="1">
                <a:solidFill>
                  <a:srgbClr val="000000"/>
                </a:solidFill>
                <a:effectLst/>
                <a:latin typeface="inter-regular"/>
              </a:rPr>
              <a:t>cv.copyMakeBorder</a:t>
            </a:r>
            <a:r>
              <a:rPr lang="en-IN" b="0" i="0" dirty="0">
                <a:solidFill>
                  <a:srgbClr val="000000"/>
                </a:solidFill>
                <a:effectLst/>
                <a:latin typeface="inter-regular"/>
              </a:rPr>
              <a:t>(img1,</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,cv.BORDER_REFLECT)  </a:t>
            </a:r>
          </a:p>
          <a:p>
            <a:pPr lvl="1" algn="just">
              <a:buFont typeface="+mj-lt"/>
              <a:buAutoNum type="arabicPeriod"/>
            </a:pPr>
            <a:r>
              <a:rPr lang="en-IN" b="0" i="0" dirty="0">
                <a:solidFill>
                  <a:srgbClr val="000000"/>
                </a:solidFill>
                <a:effectLst/>
                <a:latin typeface="inter-regular"/>
              </a:rPr>
              <a:t>reflect101 = </a:t>
            </a:r>
            <a:r>
              <a:rPr lang="en-IN" b="0" i="0" dirty="0" err="1">
                <a:solidFill>
                  <a:srgbClr val="000000"/>
                </a:solidFill>
                <a:effectLst/>
                <a:latin typeface="inter-regular"/>
              </a:rPr>
              <a:t>cv.copyMakeBorder</a:t>
            </a:r>
            <a:r>
              <a:rPr lang="en-IN" b="0" i="0" dirty="0">
                <a:solidFill>
                  <a:srgbClr val="000000"/>
                </a:solidFill>
                <a:effectLst/>
                <a:latin typeface="inter-regular"/>
              </a:rPr>
              <a:t>(img1,</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,cv.BORDER_REFLECT_101)  </a:t>
            </a:r>
          </a:p>
          <a:p>
            <a:pPr lvl="1" algn="just">
              <a:buFont typeface="+mj-lt"/>
              <a:buAutoNum type="arabicPeriod"/>
            </a:pPr>
            <a:r>
              <a:rPr lang="en-IN" b="0" i="0" dirty="0">
                <a:solidFill>
                  <a:srgbClr val="000000"/>
                </a:solidFill>
                <a:effectLst/>
                <a:latin typeface="inter-regular"/>
              </a:rPr>
              <a:t>wrap = </a:t>
            </a:r>
            <a:r>
              <a:rPr lang="en-IN" b="0" i="0" dirty="0" err="1">
                <a:solidFill>
                  <a:srgbClr val="000000"/>
                </a:solidFill>
                <a:effectLst/>
                <a:latin typeface="inter-regular"/>
              </a:rPr>
              <a:t>cv.copyMakeBorder</a:t>
            </a:r>
            <a:r>
              <a:rPr lang="en-IN" b="0" i="0" dirty="0">
                <a:solidFill>
                  <a:srgbClr val="000000"/>
                </a:solidFill>
                <a:effectLst/>
                <a:latin typeface="inter-regular"/>
              </a:rPr>
              <a:t>(img1,</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,cv.BORDER_WRAP)  </a:t>
            </a:r>
          </a:p>
          <a:p>
            <a:pPr lvl="1" algn="just">
              <a:buFont typeface="+mj-lt"/>
              <a:buAutoNum type="arabicPeriod"/>
            </a:pPr>
            <a:r>
              <a:rPr lang="en-IN" b="0" i="0" dirty="0">
                <a:solidFill>
                  <a:srgbClr val="000000"/>
                </a:solidFill>
                <a:effectLst/>
                <a:latin typeface="inter-regular"/>
              </a:rPr>
              <a:t>constant= </a:t>
            </a:r>
            <a:r>
              <a:rPr lang="en-IN" b="0" i="0" dirty="0" err="1">
                <a:solidFill>
                  <a:srgbClr val="000000"/>
                </a:solidFill>
                <a:effectLst/>
                <a:latin typeface="inter-regular"/>
              </a:rPr>
              <a:t>cv.copyMakeBorder</a:t>
            </a:r>
            <a:r>
              <a:rPr lang="en-IN" b="0" i="0" dirty="0">
                <a:solidFill>
                  <a:srgbClr val="000000"/>
                </a:solidFill>
                <a:effectLst/>
                <a:latin typeface="inter-regular"/>
              </a:rPr>
              <a:t>(img1,</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,cv.BORDER_CONSTANT,value=BLUE)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231</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(img1,</a:t>
            </a:r>
            <a:r>
              <a:rPr lang="en-IN" b="0" i="0" dirty="0">
                <a:solidFill>
                  <a:srgbClr val="0000FF"/>
                </a:solidFill>
                <a:effectLst/>
                <a:latin typeface="inter-regular"/>
              </a:rPr>
              <a:t>'gray'</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'ORIGINAL'</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232</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(replicate,</a:t>
            </a:r>
            <a:r>
              <a:rPr lang="en-IN" b="0" i="0" dirty="0">
                <a:solidFill>
                  <a:srgbClr val="0000FF"/>
                </a:solidFill>
                <a:effectLst/>
                <a:latin typeface="inter-regular"/>
              </a:rPr>
              <a:t>'</a:t>
            </a:r>
            <a:r>
              <a:rPr lang="en-IN" b="0" i="0" dirty="0" err="1">
                <a:solidFill>
                  <a:srgbClr val="0000FF"/>
                </a:solidFill>
                <a:effectLst/>
                <a:latin typeface="inter-regular"/>
              </a:rPr>
              <a:t>gray</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'REPLICATE'</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233</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(reflect,</a:t>
            </a:r>
            <a:r>
              <a:rPr lang="en-IN" b="0" i="0" dirty="0">
                <a:solidFill>
                  <a:srgbClr val="0000FF"/>
                </a:solidFill>
                <a:effectLst/>
                <a:latin typeface="inter-regular"/>
              </a:rPr>
              <a:t>'</a:t>
            </a:r>
            <a:r>
              <a:rPr lang="en-IN" b="0" i="0" dirty="0" err="1">
                <a:solidFill>
                  <a:srgbClr val="0000FF"/>
                </a:solidFill>
                <a:effectLst/>
                <a:latin typeface="inter-regular"/>
              </a:rPr>
              <a:t>gray</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'REFLECT'</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234</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(reflect101,</a:t>
            </a:r>
            <a:r>
              <a:rPr lang="en-IN" b="0" i="0" dirty="0">
                <a:solidFill>
                  <a:srgbClr val="0000FF"/>
                </a:solidFill>
                <a:effectLst/>
                <a:latin typeface="inter-regular"/>
              </a:rPr>
              <a:t>'gray'</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'REFLECT_101'</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235</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(wrap,</a:t>
            </a:r>
            <a:r>
              <a:rPr lang="en-IN" b="0" i="0" dirty="0">
                <a:solidFill>
                  <a:srgbClr val="0000FF"/>
                </a:solidFill>
                <a:effectLst/>
                <a:latin typeface="inter-regular"/>
              </a:rPr>
              <a:t>'</a:t>
            </a:r>
            <a:r>
              <a:rPr lang="en-IN" b="0" i="0" dirty="0" err="1">
                <a:solidFill>
                  <a:srgbClr val="0000FF"/>
                </a:solidFill>
                <a:effectLst/>
                <a:latin typeface="inter-regular"/>
              </a:rPr>
              <a:t>gray</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'WRAP'</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plt.subplot</a:t>
            </a:r>
            <a:r>
              <a:rPr lang="en-IN" b="0" i="0" dirty="0">
                <a:solidFill>
                  <a:srgbClr val="000000"/>
                </a:solidFill>
                <a:effectLst/>
                <a:latin typeface="inter-regular"/>
              </a:rPr>
              <a:t>(</a:t>
            </a:r>
            <a:r>
              <a:rPr lang="en-IN" b="0" i="0" dirty="0">
                <a:solidFill>
                  <a:srgbClr val="C00000"/>
                </a:solidFill>
                <a:effectLst/>
                <a:latin typeface="inter-regular"/>
              </a:rPr>
              <a:t>236</a:t>
            </a:r>
            <a:r>
              <a:rPr lang="en-IN" b="0" i="0" dirty="0">
                <a:solidFill>
                  <a:srgbClr val="000000"/>
                </a:solidFill>
                <a:effectLst/>
                <a:latin typeface="inter-regular"/>
              </a:rPr>
              <a:t>),</a:t>
            </a:r>
            <a:r>
              <a:rPr lang="en-IN" b="0" i="0" dirty="0" err="1">
                <a:solidFill>
                  <a:srgbClr val="000000"/>
                </a:solidFill>
                <a:effectLst/>
                <a:latin typeface="inter-regular"/>
              </a:rPr>
              <a:t>plt.imshow</a:t>
            </a:r>
            <a:r>
              <a:rPr lang="en-IN" b="0" i="0" dirty="0">
                <a:solidFill>
                  <a:srgbClr val="000000"/>
                </a:solidFill>
                <a:effectLst/>
                <a:latin typeface="inter-regular"/>
              </a:rPr>
              <a:t>(constant,</a:t>
            </a:r>
            <a:r>
              <a:rPr lang="en-IN" b="0" i="0" dirty="0">
                <a:solidFill>
                  <a:srgbClr val="0000FF"/>
                </a:solidFill>
                <a:effectLst/>
                <a:latin typeface="inter-regular"/>
              </a:rPr>
              <a:t>'</a:t>
            </a:r>
            <a:r>
              <a:rPr lang="en-IN" b="0" i="0" dirty="0" err="1">
                <a:solidFill>
                  <a:srgbClr val="0000FF"/>
                </a:solidFill>
                <a:effectLst/>
                <a:latin typeface="inter-regular"/>
              </a:rPr>
              <a:t>gray</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err="1">
                <a:solidFill>
                  <a:srgbClr val="000000"/>
                </a:solidFill>
                <a:effectLst/>
                <a:latin typeface="inter-regular"/>
              </a:rPr>
              <a:t>plt.title</a:t>
            </a:r>
            <a:r>
              <a:rPr lang="en-IN" b="0" i="0" dirty="0">
                <a:solidFill>
                  <a:srgbClr val="000000"/>
                </a:solidFill>
                <a:effectLst/>
                <a:latin typeface="inter-regular"/>
              </a:rPr>
              <a:t>(</a:t>
            </a:r>
            <a:r>
              <a:rPr lang="en-IN" b="0" i="0" dirty="0">
                <a:solidFill>
                  <a:srgbClr val="0000FF"/>
                </a:solidFill>
                <a:effectLst/>
                <a:latin typeface="inter-regular"/>
              </a:rPr>
              <a:t>'CONSTANT'</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plt.show</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35252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Change in Image </a:t>
            </a:r>
            <a:r>
              <a:rPr lang="en-IN" b="1" i="0" dirty="0" err="1">
                <a:effectLst/>
                <a:latin typeface="erdana"/>
              </a:rPr>
              <a:t>color</a:t>
            </a:r>
            <a:endParaRPr lang="en-IN" b="1" i="0" dirty="0">
              <a:effectLst/>
              <a:latin typeface="erdana"/>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1" i="0" dirty="0">
                <a:effectLst/>
                <a:latin typeface="erdana"/>
              </a:rPr>
              <a:t>OpenCV </a:t>
            </a:r>
            <a:r>
              <a:rPr lang="en-US" b="1" i="0" dirty="0" err="1">
                <a:effectLst/>
                <a:latin typeface="erdana"/>
              </a:rPr>
              <a:t>cvtColor</a:t>
            </a:r>
            <a:endParaRPr lang="en-US" b="1" i="0" dirty="0">
              <a:effectLst/>
              <a:latin typeface="erdana"/>
            </a:endParaRPr>
          </a:p>
          <a:p>
            <a:pPr algn="just"/>
            <a:r>
              <a:rPr lang="en-US" b="0" i="0" dirty="0">
                <a:effectLst/>
                <a:latin typeface="inter-regular"/>
              </a:rPr>
              <a:t>The </a:t>
            </a:r>
            <a:r>
              <a:rPr lang="en-US" b="1" i="0" dirty="0" err="1">
                <a:effectLst/>
                <a:latin typeface="inter-bold"/>
              </a:rPr>
              <a:t>cvtColor</a:t>
            </a:r>
            <a:r>
              <a:rPr lang="en-US" b="0" i="0" dirty="0">
                <a:effectLst/>
                <a:latin typeface="inter-regular"/>
              </a:rPr>
              <a:t> is used to convert an image from one color space to another. The syntax is following:</a:t>
            </a:r>
          </a:p>
          <a:p>
            <a:pPr lvl="1" algn="just"/>
            <a:r>
              <a:rPr lang="fr-FR" b="0" i="0" dirty="0">
                <a:effectLst/>
                <a:latin typeface="inter-regular"/>
              </a:rPr>
              <a:t>cv2.cvtColor(src, dst, code)  </a:t>
            </a:r>
          </a:p>
          <a:p>
            <a:pPr algn="just"/>
            <a:r>
              <a:rPr lang="en-US" b="1" i="0" dirty="0">
                <a:effectLst/>
                <a:latin typeface="erdana"/>
              </a:rPr>
              <a:t>Parameters:</a:t>
            </a:r>
          </a:p>
          <a:p>
            <a:pPr algn="just"/>
            <a:r>
              <a:rPr lang="en-US" b="1" i="0" dirty="0" err="1">
                <a:effectLst/>
                <a:latin typeface="inter-bold"/>
              </a:rPr>
              <a:t>src</a:t>
            </a:r>
            <a:r>
              <a:rPr lang="en-US" b="1" i="0" dirty="0">
                <a:effectLst/>
                <a:latin typeface="inter-bold"/>
              </a:rPr>
              <a:t> -</a:t>
            </a:r>
            <a:r>
              <a:rPr lang="en-US" b="0" i="0" dirty="0">
                <a:effectLst/>
                <a:latin typeface="inter-regular"/>
              </a:rPr>
              <a:t> It is used to input an image: 8-bit unsigned.</a:t>
            </a:r>
          </a:p>
          <a:p>
            <a:pPr algn="just"/>
            <a:r>
              <a:rPr lang="en-US" b="1" i="0" dirty="0" err="1">
                <a:effectLst/>
                <a:latin typeface="inter-bold"/>
              </a:rPr>
              <a:t>dst</a:t>
            </a:r>
            <a:r>
              <a:rPr lang="en-US" b="1" i="0" dirty="0">
                <a:effectLst/>
                <a:latin typeface="inter-bold"/>
              </a:rPr>
              <a:t> -</a:t>
            </a:r>
            <a:r>
              <a:rPr lang="en-US" b="0" i="0" dirty="0">
                <a:effectLst/>
                <a:latin typeface="inter-regular"/>
              </a:rPr>
              <a:t> It is used to display an image as output. The output image will be same size and depth as input image.</a:t>
            </a:r>
          </a:p>
          <a:p>
            <a:pPr algn="just"/>
            <a:r>
              <a:rPr lang="en-US" b="1" i="0" dirty="0">
                <a:effectLst/>
                <a:latin typeface="inter-bold"/>
              </a:rPr>
              <a:t>code -</a:t>
            </a:r>
            <a:r>
              <a:rPr lang="en-US" b="0" i="0" dirty="0">
                <a:effectLst/>
                <a:latin typeface="inter-regular"/>
              </a:rPr>
              <a:t> color space conversion code.</a:t>
            </a:r>
          </a:p>
          <a:p>
            <a:pPr algn="just"/>
            <a:endParaRPr lang="fr-FR" b="0" i="0" dirty="0">
              <a:effectLst/>
              <a:latin typeface="inter-regular"/>
            </a:endParaRPr>
          </a:p>
          <a:p>
            <a:pPr algn="just"/>
            <a:endParaRPr lang="en-US" b="0" i="0" dirty="0">
              <a:effectLst/>
              <a:latin typeface="inter-regular"/>
            </a:endParaRPr>
          </a:p>
        </p:txBody>
      </p:sp>
    </p:spTree>
    <p:extLst>
      <p:ext uri="{BB962C8B-B14F-4D97-AF65-F5344CB8AC3E}">
        <p14:creationId xmlns:p14="http://schemas.microsoft.com/office/powerpoint/2010/main" val="421500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Change in Image </a:t>
            </a:r>
            <a:r>
              <a:rPr lang="en-IN" b="1" i="0" dirty="0" err="1">
                <a:effectLst/>
                <a:latin typeface="erdana"/>
              </a:rPr>
              <a:t>color</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85000" lnSpcReduction="20000"/>
          </a:bodyPr>
          <a:lstStyle/>
          <a:p>
            <a:pPr algn="just"/>
            <a:r>
              <a:rPr lang="en-IN" b="0" i="0" dirty="0">
                <a:solidFill>
                  <a:srgbClr val="333333"/>
                </a:solidFill>
                <a:effectLst/>
                <a:latin typeface="inter-regular"/>
              </a:rPr>
              <a:t>Consider the following example:</a:t>
            </a:r>
          </a:p>
          <a:p>
            <a:pPr algn="just"/>
            <a:r>
              <a:rPr lang="en-IN" b="0" i="0" dirty="0">
                <a:solidFill>
                  <a:srgbClr val="000000"/>
                </a:solidFill>
                <a:effectLst/>
                <a:latin typeface="inter-regular"/>
              </a:rPr>
              <a:t># importing cv2    </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path of the input image  </a:t>
            </a:r>
          </a:p>
          <a:p>
            <a:pPr lvl="1" algn="just">
              <a:buFont typeface="+mj-lt"/>
              <a:buAutoNum type="arabicPeriod"/>
            </a:pPr>
            <a:r>
              <a:rPr lang="en-IN" b="0" i="0" dirty="0">
                <a:solidFill>
                  <a:srgbClr val="000000"/>
                </a:solidFill>
                <a:effectLst/>
                <a:latin typeface="inter-regular"/>
              </a:rPr>
              <a:t>path = (</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Reading an image in </a:t>
            </a:r>
            <a:r>
              <a:rPr lang="en-IN" b="1" i="0" dirty="0">
                <a:solidFill>
                  <a:srgbClr val="006699"/>
                </a:solidFill>
                <a:effectLst/>
                <a:latin typeface="inter-regular"/>
              </a:rPr>
              <a:t>default</a:t>
            </a:r>
            <a:r>
              <a:rPr lang="en-IN" b="0" i="0" dirty="0">
                <a:solidFill>
                  <a:srgbClr val="000000"/>
                </a:solidFill>
                <a:effectLst/>
                <a:latin typeface="inter-regular"/>
              </a:rPr>
              <a:t> mode   </a:t>
            </a:r>
          </a:p>
          <a:p>
            <a:pPr lvl="1" algn="just">
              <a:buFont typeface="+mj-lt"/>
              <a:buAutoNum type="arabicPeriod"/>
            </a:pPr>
            <a:r>
              <a:rPr lang="en-IN" b="0" i="0" dirty="0" err="1">
                <a:solidFill>
                  <a:srgbClr val="000000"/>
                </a:solidFill>
                <a:effectLst/>
                <a:latin typeface="inter-regular"/>
              </a:rPr>
              <a:t>src</a:t>
            </a:r>
            <a:r>
              <a:rPr lang="en-IN" b="0" i="0" dirty="0">
                <a:solidFill>
                  <a:srgbClr val="000000"/>
                </a:solidFill>
                <a:effectLst/>
                <a:latin typeface="inter-regular"/>
              </a:rPr>
              <a:t> = cv2.imread(path)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Window name in which image is displayed   </a:t>
            </a:r>
          </a:p>
          <a:p>
            <a:pPr lvl="1" algn="just">
              <a:buFont typeface="+mj-lt"/>
              <a:buAutoNum type="arabicPeriod"/>
            </a:pPr>
            <a:r>
              <a:rPr lang="en-IN" b="0" i="0" dirty="0" err="1">
                <a:solidFill>
                  <a:srgbClr val="000000"/>
                </a:solidFill>
                <a:effectLst/>
                <a:latin typeface="inter-regular"/>
              </a:rPr>
              <a:t>window_name</a:t>
            </a:r>
            <a:r>
              <a:rPr lang="en-IN" b="0" i="0" dirty="0">
                <a:solidFill>
                  <a:srgbClr val="000000"/>
                </a:solidFill>
                <a:effectLst/>
                <a:latin typeface="inter-regular"/>
              </a:rPr>
              <a:t> = </a:t>
            </a:r>
            <a:r>
              <a:rPr lang="en-IN" b="0" i="0" dirty="0">
                <a:solidFill>
                  <a:srgbClr val="0000FF"/>
                </a:solidFill>
                <a:effectLst/>
                <a:latin typeface="inter-regular"/>
              </a:rPr>
              <a:t>'Image'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Using cv2.cvtColor() method   </a:t>
            </a:r>
          </a:p>
          <a:p>
            <a:pPr lvl="1" algn="just">
              <a:buFont typeface="+mj-lt"/>
              <a:buAutoNum type="arabicPeriod"/>
            </a:pPr>
            <a:r>
              <a:rPr lang="en-IN" b="0" i="0" dirty="0">
                <a:solidFill>
                  <a:srgbClr val="000000"/>
                </a:solidFill>
                <a:effectLst/>
                <a:latin typeface="inter-regular"/>
              </a:rPr>
              <a:t># Using cv2.COLOR_BGR2GRAY </a:t>
            </a:r>
            <a:r>
              <a:rPr lang="en-IN" b="0" i="0" dirty="0" err="1">
                <a:solidFill>
                  <a:srgbClr val="000000"/>
                </a:solidFill>
                <a:effectLst/>
                <a:latin typeface="inter-regular"/>
              </a:rPr>
              <a:t>color</a:t>
            </a:r>
            <a:r>
              <a:rPr lang="en-IN" b="0" i="0" dirty="0">
                <a:solidFill>
                  <a:srgbClr val="000000"/>
                </a:solidFill>
                <a:effectLst/>
                <a:latin typeface="inter-regular"/>
              </a:rPr>
              <a:t> space </a:t>
            </a:r>
            <a:r>
              <a:rPr lang="en-IN" b="1" i="0" dirty="0">
                <a:solidFill>
                  <a:srgbClr val="006699"/>
                </a:solidFill>
                <a:effectLst/>
                <a:latin typeface="inter-regular"/>
              </a:rPr>
              <a:t>for</a:t>
            </a:r>
            <a:r>
              <a:rPr lang="en-IN" b="0" i="0" dirty="0">
                <a:solidFill>
                  <a:srgbClr val="000000"/>
                </a:solidFill>
                <a:effectLst/>
                <a:latin typeface="inter-regular"/>
              </a:rPr>
              <a:t> convert BGR image to grayscale  </a:t>
            </a:r>
          </a:p>
          <a:p>
            <a:pPr lvl="1" algn="just">
              <a:buFont typeface="+mj-lt"/>
              <a:buAutoNum type="arabicPeriod"/>
            </a:pPr>
            <a:r>
              <a:rPr lang="en-IN" b="0" i="0" dirty="0">
                <a:solidFill>
                  <a:srgbClr val="000000"/>
                </a:solidFill>
                <a:effectLst/>
                <a:latin typeface="inter-regular"/>
              </a:rPr>
              <a:t># conversion code   </a:t>
            </a:r>
          </a:p>
          <a:p>
            <a:pPr lvl="1" algn="just">
              <a:buFont typeface="+mj-lt"/>
              <a:buAutoNum type="arabicPeriod"/>
            </a:pPr>
            <a:r>
              <a:rPr lang="en-IN" b="0" i="0" dirty="0">
                <a:solidFill>
                  <a:srgbClr val="000000"/>
                </a:solidFill>
                <a:effectLst/>
                <a:latin typeface="inter-regular"/>
              </a:rPr>
              <a:t>image = cv2.cvtColor(</a:t>
            </a:r>
            <a:r>
              <a:rPr lang="en-IN" b="0" i="0" dirty="0" err="1">
                <a:solidFill>
                  <a:srgbClr val="000000"/>
                </a:solidFill>
                <a:effectLst/>
                <a:latin typeface="inter-regular"/>
              </a:rPr>
              <a:t>src</a:t>
            </a:r>
            <a:r>
              <a:rPr lang="en-IN" b="0" i="0" dirty="0">
                <a:solidFill>
                  <a:srgbClr val="000000"/>
                </a:solidFill>
                <a:effectLst/>
                <a:latin typeface="inter-regular"/>
              </a:rPr>
              <a:t>, cv2.COLOR_BGR2GRAY )   </a:t>
            </a:r>
          </a:p>
          <a:p>
            <a:pPr lvl="1" algn="just">
              <a:buFont typeface="+mj-lt"/>
              <a:buAutoNum type="arabicPeriod"/>
            </a:pPr>
            <a:r>
              <a:rPr lang="en-IN" b="0" i="0" dirty="0">
                <a:solidFill>
                  <a:srgbClr val="000000"/>
                </a:solidFill>
                <a:effectLst/>
                <a:latin typeface="inter-regular"/>
              </a:rPr>
              <a:t># Displaying the image    </a:t>
            </a:r>
          </a:p>
          <a:p>
            <a:pPr lvl="1" algn="just">
              <a:buFont typeface="+mj-lt"/>
              <a:buAutoNum type="arabicPeriod"/>
            </a:pPr>
            <a:r>
              <a:rPr lang="en-IN" b="0" i="0" dirty="0">
                <a:solidFill>
                  <a:srgbClr val="000000"/>
                </a:solidFill>
                <a:effectLst/>
                <a:latin typeface="inter-regular"/>
              </a:rPr>
              <a:t>cv2.imshow(</a:t>
            </a:r>
            <a:r>
              <a:rPr lang="en-IN" b="0" i="0" dirty="0" err="1">
                <a:solidFill>
                  <a:srgbClr val="000000"/>
                </a:solidFill>
                <a:effectLst/>
                <a:latin typeface="inter-regular"/>
              </a:rPr>
              <a:t>window_name</a:t>
            </a:r>
            <a:r>
              <a:rPr lang="en-IN" b="0" i="0" dirty="0">
                <a:solidFill>
                  <a:srgbClr val="000000"/>
                </a:solidFill>
                <a:effectLst/>
                <a:latin typeface="inter-regular"/>
              </a:rPr>
              <a:t>, image)  </a:t>
            </a:r>
          </a:p>
          <a:p>
            <a:pPr algn="just"/>
            <a:endParaRPr lang="en-US" b="0" i="0" dirty="0">
              <a:solidFill>
                <a:srgbClr val="333333"/>
              </a:solidFill>
              <a:effectLst/>
              <a:latin typeface="inter-regular"/>
            </a:endParaRPr>
          </a:p>
        </p:txBody>
      </p:sp>
      <p:pic>
        <p:nvPicPr>
          <p:cNvPr id="14338" name="Picture 2" descr="OpenCV cvtColor">
            <a:extLst>
              <a:ext uri="{FF2B5EF4-FFF2-40B4-BE49-F238E27FC236}">
                <a16:creationId xmlns:a16="http://schemas.microsoft.com/office/drawing/2014/main" id="{7BF92620-4548-92A1-C882-114102551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3131" y="1299881"/>
            <a:ext cx="4069804" cy="293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787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IN" b="1" i="0" dirty="0">
                <a:effectLst/>
                <a:latin typeface="erdana"/>
              </a:rPr>
              <a:t>OpenCV Resize the image</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70000" lnSpcReduction="20000"/>
          </a:bodyPr>
          <a:lstStyle/>
          <a:p>
            <a:pPr algn="just"/>
            <a:r>
              <a:rPr lang="en-US" b="0" i="0" dirty="0">
                <a:solidFill>
                  <a:srgbClr val="333333"/>
                </a:solidFill>
                <a:effectLst/>
                <a:latin typeface="inter-regular"/>
              </a:rPr>
              <a:t>Sometimes, it is necessary to transform the loaded image. In the image processing, we need to resize the image to perform the particular operation. Images are generally stored in </a:t>
            </a:r>
            <a:r>
              <a:rPr lang="en-US" b="0" i="0" dirty="0" err="1">
                <a:solidFill>
                  <a:srgbClr val="333333"/>
                </a:solidFill>
                <a:effectLst/>
                <a:latin typeface="inter-regular"/>
              </a:rPr>
              <a:t>Numpy</a:t>
            </a:r>
            <a:r>
              <a:rPr lang="en-US" b="0" i="0" dirty="0">
                <a:solidFill>
                  <a:srgbClr val="333333"/>
                </a:solidFill>
                <a:effectLst/>
                <a:latin typeface="inter-regular"/>
              </a:rPr>
              <a:t> </a:t>
            </a:r>
            <a:r>
              <a:rPr lang="en-US" b="0" i="0" dirty="0" err="1">
                <a:solidFill>
                  <a:srgbClr val="333333"/>
                </a:solidFill>
                <a:effectLst/>
                <a:latin typeface="inter-regular"/>
              </a:rPr>
              <a:t>ndarray</a:t>
            </a:r>
            <a:r>
              <a:rPr lang="en-US" b="0" i="0" dirty="0">
                <a:solidFill>
                  <a:srgbClr val="333333"/>
                </a:solidFill>
                <a:effectLst/>
                <a:latin typeface="inter-regular"/>
              </a:rPr>
              <a:t>(array). The </a:t>
            </a:r>
            <a:r>
              <a:rPr lang="en-US" b="1" i="0" dirty="0" err="1">
                <a:solidFill>
                  <a:srgbClr val="333333"/>
                </a:solidFill>
                <a:effectLst/>
                <a:latin typeface="inter-bold"/>
              </a:rPr>
              <a:t>ndarray.shape</a:t>
            </a:r>
            <a:r>
              <a:rPr lang="en-US" b="0" i="0" dirty="0">
                <a:solidFill>
                  <a:srgbClr val="333333"/>
                </a:solidFill>
                <a:effectLst/>
                <a:latin typeface="inter-regular"/>
              </a:rPr>
              <a:t> is used to obtain the dimension of the image. We can get the width, height, and numbers of the channels for each pixel by using the index of the dimension variable.</a:t>
            </a:r>
          </a:p>
          <a:p>
            <a:pPr algn="just"/>
            <a:r>
              <a:rPr lang="en-US" b="0" i="0" dirty="0">
                <a:solidFill>
                  <a:srgbClr val="333333"/>
                </a:solidFill>
                <a:effectLst/>
                <a:latin typeface="inter-regular"/>
              </a:rPr>
              <a:t>The resizing of image means changing the dimension of the image, its width or height as well as both. Also the aspect ratio of the original image could be retained by resizing an image. OpenCV provides </a:t>
            </a:r>
            <a:r>
              <a:rPr lang="en-US" b="1" i="0" dirty="0">
                <a:solidFill>
                  <a:srgbClr val="333333"/>
                </a:solidFill>
                <a:effectLst/>
                <a:latin typeface="inter-bold"/>
              </a:rPr>
              <a:t>cv2.resize()</a:t>
            </a:r>
            <a:r>
              <a:rPr lang="en-US" b="0" i="0" dirty="0">
                <a:solidFill>
                  <a:srgbClr val="333333"/>
                </a:solidFill>
                <a:effectLst/>
                <a:latin typeface="inter-regular"/>
              </a:rPr>
              <a:t> function to resize the image. The syntax is given as:</a:t>
            </a:r>
          </a:p>
          <a:p>
            <a:pPr algn="just"/>
            <a:r>
              <a:rPr lang="en-IN" b="0" i="0" dirty="0">
                <a:solidFill>
                  <a:srgbClr val="000000"/>
                </a:solidFill>
                <a:effectLst/>
                <a:latin typeface="inter-regular"/>
              </a:rPr>
              <a:t>cv2.resize(</a:t>
            </a:r>
            <a:r>
              <a:rPr lang="en-IN" b="0" i="0" dirty="0" err="1">
                <a:solidFill>
                  <a:srgbClr val="000000"/>
                </a:solidFill>
                <a:effectLst/>
                <a:latin typeface="inter-regular"/>
              </a:rPr>
              <a:t>src</a:t>
            </a:r>
            <a:r>
              <a:rPr lang="en-IN" b="0" i="0" dirty="0">
                <a:solidFill>
                  <a:srgbClr val="000000"/>
                </a:solidFill>
                <a:effectLst/>
                <a:latin typeface="inter-regular"/>
              </a:rPr>
              <a:t>, </a:t>
            </a:r>
            <a:r>
              <a:rPr lang="en-IN" b="0" i="0" dirty="0" err="1">
                <a:solidFill>
                  <a:srgbClr val="000000"/>
                </a:solidFill>
                <a:effectLst/>
                <a:latin typeface="inter-regular"/>
              </a:rPr>
              <a:t>dsize</a:t>
            </a:r>
            <a:r>
              <a:rPr lang="en-IN" b="0" i="0" dirty="0">
                <a:solidFill>
                  <a:srgbClr val="000000"/>
                </a:solidFill>
                <a:effectLst/>
                <a:latin typeface="inter-regular"/>
              </a:rPr>
              <a:t>[, </a:t>
            </a:r>
            <a:r>
              <a:rPr lang="en-IN" b="0" i="0" dirty="0" err="1">
                <a:solidFill>
                  <a:srgbClr val="000000"/>
                </a:solidFill>
                <a:effectLst/>
                <a:latin typeface="inter-regular"/>
              </a:rPr>
              <a:t>dst</a:t>
            </a:r>
            <a:r>
              <a:rPr lang="en-IN" b="0" i="0" dirty="0">
                <a:solidFill>
                  <a:srgbClr val="000000"/>
                </a:solidFill>
                <a:effectLst/>
                <a:latin typeface="inter-regular"/>
              </a:rPr>
              <a:t>[, </a:t>
            </a:r>
            <a:r>
              <a:rPr lang="en-IN" b="0" i="0" dirty="0" err="1">
                <a:solidFill>
                  <a:srgbClr val="000000"/>
                </a:solidFill>
                <a:effectLst/>
                <a:latin typeface="inter-regular"/>
              </a:rPr>
              <a:t>fx</a:t>
            </a:r>
            <a:r>
              <a:rPr lang="en-IN" b="0" i="0" dirty="0">
                <a:solidFill>
                  <a:srgbClr val="000000"/>
                </a:solidFill>
                <a:effectLst/>
                <a:latin typeface="inter-regular"/>
              </a:rPr>
              <a:t>[,</a:t>
            </a:r>
            <a:r>
              <a:rPr lang="en-IN" b="0" i="0" dirty="0" err="1">
                <a:solidFill>
                  <a:srgbClr val="000000"/>
                </a:solidFill>
                <a:effectLst/>
                <a:latin typeface="inter-regular"/>
              </a:rPr>
              <a:t>fy</a:t>
            </a:r>
            <a:r>
              <a:rPr lang="en-IN" b="0" i="0" dirty="0">
                <a:solidFill>
                  <a:srgbClr val="000000"/>
                </a:solidFill>
                <a:effectLst/>
                <a:latin typeface="inter-regular"/>
              </a:rPr>
              <a:t>[,interpolation]]])  </a:t>
            </a:r>
          </a:p>
          <a:p>
            <a:pPr algn="just"/>
            <a:r>
              <a:rPr lang="en-IN" b="1" i="0" dirty="0">
                <a:effectLst/>
                <a:latin typeface="erdana"/>
              </a:rPr>
              <a:t>Parameters</a:t>
            </a:r>
            <a:r>
              <a:rPr lang="en-IN" b="0" i="0" dirty="0">
                <a:solidFill>
                  <a:srgbClr val="610B4B"/>
                </a:solidFill>
                <a:effectLst/>
                <a:latin typeface="erdana"/>
              </a:rPr>
              <a:t>:</a:t>
            </a:r>
          </a:p>
          <a:p>
            <a:pPr algn="just">
              <a:buFont typeface="Arial" panose="020B0604020202020204" pitchFamily="34" charset="0"/>
              <a:buChar char="•"/>
            </a:pPr>
            <a:r>
              <a:rPr lang="en-IN" b="1" i="0" dirty="0" err="1">
                <a:solidFill>
                  <a:srgbClr val="000000"/>
                </a:solidFill>
                <a:effectLst/>
                <a:latin typeface="inter-bold"/>
              </a:rPr>
              <a:t>src</a:t>
            </a:r>
            <a:r>
              <a:rPr lang="en-IN" b="0" i="0" dirty="0">
                <a:solidFill>
                  <a:srgbClr val="000000"/>
                </a:solidFill>
                <a:effectLst/>
                <a:latin typeface="inter-regular"/>
              </a:rPr>
              <a:t> - source/input image (required).</a:t>
            </a:r>
          </a:p>
          <a:p>
            <a:pPr algn="just">
              <a:buFont typeface="Arial" panose="020B0604020202020204" pitchFamily="34" charset="0"/>
              <a:buChar char="•"/>
            </a:pPr>
            <a:r>
              <a:rPr lang="en-IN" b="1" i="0" dirty="0" err="1">
                <a:solidFill>
                  <a:srgbClr val="000000"/>
                </a:solidFill>
                <a:effectLst/>
                <a:latin typeface="inter-bold"/>
              </a:rPr>
              <a:t>dsize</a:t>
            </a:r>
            <a:r>
              <a:rPr lang="en-IN" b="0" i="0" dirty="0">
                <a:solidFill>
                  <a:srgbClr val="000000"/>
                </a:solidFill>
                <a:effectLst/>
                <a:latin typeface="inter-regular"/>
              </a:rPr>
              <a:t> - desired size for the output image(required)</a:t>
            </a:r>
          </a:p>
          <a:p>
            <a:pPr algn="just">
              <a:buFont typeface="Arial" panose="020B0604020202020204" pitchFamily="34" charset="0"/>
              <a:buChar char="•"/>
            </a:pPr>
            <a:r>
              <a:rPr lang="en-IN" b="1" i="0" dirty="0" err="1">
                <a:solidFill>
                  <a:srgbClr val="000000"/>
                </a:solidFill>
                <a:effectLst/>
                <a:latin typeface="inter-bold"/>
              </a:rPr>
              <a:t>fx</a:t>
            </a:r>
            <a:r>
              <a:rPr lang="en-IN" b="0" i="0" dirty="0">
                <a:solidFill>
                  <a:srgbClr val="000000"/>
                </a:solidFill>
                <a:effectLst/>
                <a:latin typeface="inter-regular"/>
              </a:rPr>
              <a:t> - Scale factor along the horizontal axis.(optional)</a:t>
            </a:r>
          </a:p>
          <a:p>
            <a:pPr algn="just">
              <a:buFont typeface="Arial" panose="020B0604020202020204" pitchFamily="34" charset="0"/>
              <a:buChar char="•"/>
            </a:pPr>
            <a:r>
              <a:rPr lang="en-IN" b="1" i="0" dirty="0" err="1">
                <a:solidFill>
                  <a:srgbClr val="000000"/>
                </a:solidFill>
                <a:effectLst/>
                <a:latin typeface="inter-bold"/>
              </a:rPr>
              <a:t>fy</a:t>
            </a:r>
            <a:r>
              <a:rPr lang="en-IN" b="0" i="0" dirty="0">
                <a:solidFill>
                  <a:srgbClr val="000000"/>
                </a:solidFill>
                <a:effectLst/>
                <a:latin typeface="inter-regular"/>
              </a:rPr>
              <a:t> - Scale factor along the vertical axis.</a:t>
            </a:r>
          </a:p>
          <a:p>
            <a:pPr algn="just">
              <a:buFont typeface="Arial" panose="020B0604020202020204" pitchFamily="34" charset="0"/>
              <a:buChar char="•"/>
            </a:pPr>
            <a:r>
              <a:rPr lang="en-IN" b="1" i="0" dirty="0">
                <a:solidFill>
                  <a:srgbClr val="000000"/>
                </a:solidFill>
                <a:effectLst/>
                <a:latin typeface="inter-bold"/>
              </a:rPr>
              <a:t>Interpolation(optional)</a:t>
            </a:r>
            <a:r>
              <a:rPr lang="en-IN" b="0" i="0" dirty="0">
                <a:solidFill>
                  <a:srgbClr val="000000"/>
                </a:solidFill>
                <a:effectLst/>
                <a:latin typeface="inter-regular"/>
              </a:rPr>
              <a:t> - This flag uses following methods:</a:t>
            </a:r>
          </a:p>
          <a:p>
            <a:pPr marL="742950" lvl="1" indent="-285750" algn="just">
              <a:buFont typeface="Arial" panose="020B0604020202020204" pitchFamily="34" charset="0"/>
              <a:buChar char="•"/>
            </a:pPr>
            <a:r>
              <a:rPr lang="en-IN" b="0" i="0" dirty="0">
                <a:solidFill>
                  <a:srgbClr val="000000"/>
                </a:solidFill>
                <a:effectLst/>
                <a:latin typeface="inter-regular"/>
              </a:rPr>
              <a:t>INTER_NEAREST - A nearest-interpolation </a:t>
            </a:r>
          </a:p>
          <a:p>
            <a:pPr marL="742950" lvl="1" indent="-285750" algn="just">
              <a:buFont typeface="Arial" panose="020B0604020202020204" pitchFamily="34" charset="0"/>
              <a:buChar char="•"/>
            </a:pPr>
            <a:r>
              <a:rPr lang="en-IN" b="0" i="0" dirty="0">
                <a:solidFill>
                  <a:srgbClr val="000000"/>
                </a:solidFill>
                <a:effectLst/>
                <a:latin typeface="inter-regular"/>
              </a:rPr>
              <a:t>INTER_AREA - resampling using pixel area relation. When we attempt to do image zoom, it is similar to the INTER_NEAREST method.</a:t>
            </a:r>
          </a:p>
          <a:p>
            <a:pPr marL="742950" lvl="1" indent="-285750" algn="just">
              <a:buFont typeface="Arial" panose="020B0604020202020204" pitchFamily="34" charset="0"/>
              <a:buChar char="•"/>
            </a:pPr>
            <a:r>
              <a:rPr lang="en-IN" b="0" i="0" dirty="0">
                <a:solidFill>
                  <a:srgbClr val="000000"/>
                </a:solidFill>
                <a:effectLst/>
                <a:latin typeface="inter-regular"/>
              </a:rPr>
              <a:t>INTER_CUBIC - A bicubic interpolation over 4×4 pixel </a:t>
            </a:r>
            <a:r>
              <a:rPr lang="en-IN" b="0" i="0" dirty="0" err="1">
                <a:solidFill>
                  <a:srgbClr val="000000"/>
                </a:solidFill>
                <a:effectLst/>
                <a:latin typeface="inter-regular"/>
              </a:rPr>
              <a:t>neighborhood</a:t>
            </a:r>
            <a:r>
              <a:rPr lang="en-IN" b="0" i="0" dirty="0">
                <a:solidFill>
                  <a:srgbClr val="000000"/>
                </a:solidFill>
                <a:effectLst/>
                <a:latin typeface="inter-regular"/>
              </a:rPr>
              <a:t>.</a:t>
            </a:r>
          </a:p>
          <a:p>
            <a:pPr marL="742950" lvl="1" indent="-285750" algn="just">
              <a:buFont typeface="Arial" panose="020B0604020202020204" pitchFamily="34" charset="0"/>
              <a:buChar char="•"/>
            </a:pPr>
            <a:r>
              <a:rPr lang="en-IN" b="0" i="0" dirty="0">
                <a:solidFill>
                  <a:srgbClr val="000000"/>
                </a:solidFill>
                <a:effectLst/>
                <a:latin typeface="inter-regular"/>
              </a:rPr>
              <a:t>INTER_LANCOZS4 - </a:t>
            </a:r>
            <a:r>
              <a:rPr lang="en-IN" b="0" i="0" dirty="0" err="1">
                <a:solidFill>
                  <a:srgbClr val="000000"/>
                </a:solidFill>
                <a:effectLst/>
                <a:latin typeface="inter-regular"/>
              </a:rPr>
              <a:t>Lanczos</a:t>
            </a:r>
            <a:r>
              <a:rPr lang="en-IN" b="0" i="0" dirty="0">
                <a:solidFill>
                  <a:srgbClr val="000000"/>
                </a:solidFill>
                <a:effectLst/>
                <a:latin typeface="inter-regular"/>
              </a:rPr>
              <a:t> interpolation over 8×8 pixel </a:t>
            </a:r>
            <a:r>
              <a:rPr lang="en-IN" b="0" i="0" dirty="0" err="1">
                <a:solidFill>
                  <a:srgbClr val="000000"/>
                </a:solidFill>
                <a:effectLst/>
                <a:latin typeface="inter-regular"/>
              </a:rPr>
              <a:t>neighborhood</a:t>
            </a:r>
            <a:r>
              <a:rPr lang="en-IN" b="0" i="0" dirty="0">
                <a:solidFill>
                  <a:srgbClr val="000000"/>
                </a:solidFill>
                <a:effectLst/>
                <a:latin typeface="inter-regular"/>
              </a:rPr>
              <a:t>.</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244550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effectLst/>
                <a:latin typeface="erdana"/>
              </a:rPr>
              <a:t>OpenCV Resize the image</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fontScale="92500" lnSpcReduction="10000"/>
          </a:bodyPr>
          <a:lstStyle/>
          <a:p>
            <a:pPr algn="just"/>
            <a:r>
              <a:rPr lang="en-US" b="0" i="0" dirty="0">
                <a:solidFill>
                  <a:srgbClr val="333333"/>
                </a:solidFill>
                <a:effectLst/>
                <a:latin typeface="inter-regular"/>
              </a:rPr>
              <a:t>Example</a:t>
            </a:r>
          </a:p>
          <a:p>
            <a:pPr lvl="1" algn="just">
              <a:buFont typeface="+mj-lt"/>
              <a:buAutoNum type="arabicPeriod"/>
            </a:pPr>
            <a:r>
              <a:rPr lang="en-IN" b="1" i="0" dirty="0">
                <a:solidFill>
                  <a:srgbClr val="006699"/>
                </a:solidFill>
                <a:effectLst/>
                <a:latin typeface="inter-regular"/>
              </a:rPr>
              <a:t>import</a:t>
            </a:r>
            <a:r>
              <a:rPr lang="en-IN" b="0" i="0" dirty="0">
                <a:solidFill>
                  <a:srgbClr val="000000"/>
                </a:solidFill>
                <a:effectLst/>
                <a:latin typeface="inter-regular"/>
              </a:rPr>
              <a:t> cv2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img</a:t>
            </a:r>
            <a:r>
              <a:rPr lang="en-IN" b="0" i="0" dirty="0">
                <a:solidFill>
                  <a:srgbClr val="000000"/>
                </a:solidFill>
                <a:effectLst/>
                <a:latin typeface="inter-regular"/>
              </a:rPr>
              <a:t> = cv2.imread(</a:t>
            </a:r>
            <a:r>
              <a:rPr lang="en-IN" b="0" i="0" dirty="0" err="1">
                <a:solidFill>
                  <a:srgbClr val="000000"/>
                </a:solidFill>
                <a:effectLst/>
                <a:latin typeface="inter-regular"/>
              </a:rPr>
              <a:t>r</a:t>
            </a:r>
            <a:r>
              <a:rPr lang="en-IN" b="0" i="0" dirty="0" err="1">
                <a:solidFill>
                  <a:srgbClr val="0000FF"/>
                </a:solidFill>
                <a:effectLst/>
                <a:latin typeface="inter-regular"/>
              </a:rPr>
              <a:t>’path</a:t>
            </a:r>
            <a:r>
              <a:rPr lang="en-IN" b="0" i="0" dirty="0">
                <a:solidFill>
                  <a:srgbClr val="0000FF"/>
                </a:solidFill>
                <a:effectLst/>
                <a:latin typeface="inter-regular"/>
              </a:rPr>
              <a:t>\cat.jpeg'</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scale = </a:t>
            </a:r>
            <a:r>
              <a:rPr lang="en-IN" b="0" i="0" dirty="0">
                <a:solidFill>
                  <a:srgbClr val="C00000"/>
                </a:solidFill>
                <a:effectLst/>
                <a:latin typeface="inter-regular"/>
              </a:rPr>
              <a:t>60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width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height =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err="1">
                <a:solidFill>
                  <a:srgbClr val="000000"/>
                </a:solidFill>
                <a:effectLst/>
                <a:latin typeface="inter-regular"/>
              </a:rPr>
              <a:t>img.shape</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 scale / </a:t>
            </a:r>
            <a:r>
              <a:rPr lang="en-IN" b="0" i="0" dirty="0">
                <a:solidFill>
                  <a:srgbClr val="C00000"/>
                </a:solidFill>
                <a:effectLst/>
                <a:latin typeface="inter-regular"/>
              </a:rPr>
              <a:t>100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dim = (width, height)  </a:t>
            </a:r>
          </a:p>
          <a:p>
            <a:pPr lvl="1" algn="just">
              <a:buFont typeface="+mj-lt"/>
              <a:buAutoNum type="arabicPeriod"/>
            </a:pPr>
            <a:r>
              <a:rPr lang="en-IN" b="0" i="0" dirty="0">
                <a:solidFill>
                  <a:srgbClr val="000000"/>
                </a:solidFill>
                <a:effectLst/>
                <a:latin typeface="inter-regular"/>
              </a:rPr>
              <a:t># resize image  </a:t>
            </a:r>
          </a:p>
          <a:p>
            <a:pPr lvl="1" algn="just">
              <a:buFont typeface="+mj-lt"/>
              <a:buAutoNum type="arabicPeriod"/>
            </a:pPr>
            <a:r>
              <a:rPr lang="en-IN" b="0" i="0" dirty="0">
                <a:solidFill>
                  <a:srgbClr val="000000"/>
                </a:solidFill>
                <a:effectLst/>
                <a:latin typeface="inter-regular"/>
              </a:rPr>
              <a:t>resized = cv2.resize(</a:t>
            </a:r>
            <a:r>
              <a:rPr lang="en-IN" b="0" i="0" dirty="0" err="1">
                <a:solidFill>
                  <a:srgbClr val="000000"/>
                </a:solidFill>
                <a:effectLst/>
                <a:latin typeface="inter-regular"/>
              </a:rPr>
              <a:t>img</a:t>
            </a:r>
            <a:r>
              <a:rPr lang="en-IN" b="0" i="0" dirty="0">
                <a:solidFill>
                  <a:srgbClr val="000000"/>
                </a:solidFill>
                <a:effectLst/>
                <a:latin typeface="inter-regular"/>
              </a:rPr>
              <a:t>, dim, interpolation=cv2.INTER_AREA)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print(</a:t>
            </a:r>
            <a:r>
              <a:rPr lang="en-IN" b="0" i="0" dirty="0">
                <a:solidFill>
                  <a:srgbClr val="0000FF"/>
                </a:solidFill>
                <a:effectLst/>
                <a:latin typeface="inter-regular"/>
              </a:rPr>
              <a:t>'Resized Dimensions : '</a:t>
            </a:r>
            <a:r>
              <a:rPr lang="en-IN" b="0" i="0" dirty="0">
                <a:solidFill>
                  <a:srgbClr val="000000"/>
                </a:solidFill>
                <a:effectLst/>
                <a:latin typeface="inter-regular"/>
              </a:rPr>
              <a:t>, </a:t>
            </a:r>
            <a:r>
              <a:rPr lang="en-IN" b="0" i="0" dirty="0" err="1">
                <a:solidFill>
                  <a:srgbClr val="000000"/>
                </a:solidFill>
                <a:effectLst/>
                <a:latin typeface="inter-regular"/>
              </a:rPr>
              <a:t>resized.shape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cv2.imshow(</a:t>
            </a:r>
            <a:r>
              <a:rPr lang="en-IN" b="0" i="0" dirty="0">
                <a:solidFill>
                  <a:srgbClr val="0000FF"/>
                </a:solidFill>
                <a:effectLst/>
                <a:latin typeface="inter-regular"/>
              </a:rPr>
              <a:t>"Resized image"</a:t>
            </a:r>
            <a:r>
              <a:rPr lang="en-IN" b="0" i="0" dirty="0">
                <a:solidFill>
                  <a:srgbClr val="000000"/>
                </a:solidFill>
                <a:effectLst/>
                <a:latin typeface="inter-regular"/>
              </a:rPr>
              <a:t>, resized)  </a:t>
            </a:r>
          </a:p>
          <a:p>
            <a:pPr lvl="1" algn="just">
              <a:buFont typeface="+mj-lt"/>
              <a:buAutoNum type="arabicPeriod"/>
            </a:pPr>
            <a:r>
              <a:rPr lang="en-IN" b="0" i="0" dirty="0">
                <a:solidFill>
                  <a:srgbClr val="000000"/>
                </a:solidFill>
                <a:effectLst/>
                <a:latin typeface="inter-regular"/>
              </a:rPr>
              <a:t>cv2.waitKey(</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cv2.destroyAllWindows()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377655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just"/>
            <a:r>
              <a:rPr lang="en-US" b="1" i="0" dirty="0">
                <a:effectLst/>
                <a:latin typeface="erdana"/>
              </a:rPr>
              <a:t>Example of resizing the images</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There are several ways to resize the image. Below are some examples to perform resize operation:</a:t>
            </a:r>
          </a:p>
          <a:p>
            <a:pPr algn="just">
              <a:buFont typeface="+mj-lt"/>
              <a:buAutoNum type="arabicPeriod"/>
            </a:pPr>
            <a:r>
              <a:rPr lang="en-US" b="0" i="0" dirty="0">
                <a:solidFill>
                  <a:srgbClr val="000000"/>
                </a:solidFill>
                <a:effectLst/>
                <a:latin typeface="inter-regular"/>
              </a:rPr>
              <a:t>Retain Aspect Ratio ( height to width ratio of the image is retained)</a:t>
            </a:r>
          </a:p>
          <a:p>
            <a:pPr marL="742950" lvl="1" indent="-285750" algn="just">
              <a:buFont typeface="+mj-lt"/>
              <a:buAutoNum type="arabicPeriod"/>
            </a:pPr>
            <a:r>
              <a:rPr lang="en-US" b="0" i="0" dirty="0">
                <a:solidFill>
                  <a:srgbClr val="000000"/>
                </a:solidFill>
                <a:effectLst/>
                <a:latin typeface="inter-regular"/>
              </a:rPr>
              <a:t>Downscale(Decrement in the size of the image)</a:t>
            </a:r>
          </a:p>
          <a:p>
            <a:pPr marL="742950" lvl="1" indent="-285750" algn="just">
              <a:buFont typeface="+mj-lt"/>
              <a:buAutoNum type="arabicPeriod"/>
            </a:pPr>
            <a:r>
              <a:rPr lang="en-US" b="0" i="0" dirty="0">
                <a:solidFill>
                  <a:srgbClr val="000000"/>
                </a:solidFill>
                <a:effectLst/>
                <a:latin typeface="inter-regular"/>
              </a:rPr>
              <a:t>Upscale(Increment in the size of image)</a:t>
            </a:r>
          </a:p>
          <a:p>
            <a:pPr algn="just">
              <a:buFont typeface="+mj-lt"/>
              <a:buAutoNum type="arabicPeriod"/>
            </a:pPr>
            <a:r>
              <a:rPr lang="en-US" b="0" i="0" dirty="0">
                <a:solidFill>
                  <a:srgbClr val="000000"/>
                </a:solidFill>
                <a:effectLst/>
                <a:latin typeface="inter-regular"/>
              </a:rPr>
              <a:t>Do not preserve Aspect Ratio</a:t>
            </a:r>
          </a:p>
          <a:p>
            <a:pPr marL="742950" lvl="1" indent="-285750" algn="just">
              <a:buFont typeface="+mj-lt"/>
              <a:buAutoNum type="arabicPeriod"/>
            </a:pPr>
            <a:r>
              <a:rPr lang="en-US" b="0" i="0" dirty="0">
                <a:solidFill>
                  <a:srgbClr val="000000"/>
                </a:solidFill>
                <a:effectLst/>
                <a:latin typeface="inter-regular"/>
              </a:rPr>
              <a:t>Resize only the width</a:t>
            </a:r>
          </a:p>
          <a:p>
            <a:pPr marL="742950" lvl="1" indent="-285750" algn="just">
              <a:buFont typeface="+mj-lt"/>
              <a:buAutoNum type="arabicPeriod"/>
            </a:pPr>
            <a:r>
              <a:rPr lang="en-US" b="0" i="0" dirty="0">
                <a:solidFill>
                  <a:srgbClr val="000000"/>
                </a:solidFill>
                <a:effectLst/>
                <a:latin typeface="inter-regular"/>
              </a:rPr>
              <a:t>Resize only the height</a:t>
            </a:r>
          </a:p>
          <a:p>
            <a:pPr algn="just">
              <a:buFont typeface="+mj-lt"/>
              <a:buAutoNum type="arabicPeriod"/>
            </a:pPr>
            <a:r>
              <a:rPr lang="en-US" b="0" i="0" dirty="0">
                <a:solidFill>
                  <a:srgbClr val="000000"/>
                </a:solidFill>
                <a:effectLst/>
                <a:latin typeface="inter-regular"/>
              </a:rPr>
              <a:t>Resize the specified width and height</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56924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303030"/>
                </a:solidFill>
                <a:effectLst/>
                <a:latin typeface="Heebo" pitchFamily="2" charset="-79"/>
                <a:cs typeface="Heebo" pitchFamily="2" charset="-79"/>
              </a:rPr>
              <a:t>OpenCV - Overview</a:t>
            </a:r>
            <a:endParaRPr lang="en-IN"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b="0" i="0" dirty="0">
                <a:solidFill>
                  <a:srgbClr val="333333"/>
                </a:solidFill>
                <a:effectLst/>
                <a:latin typeface="inter-regular"/>
              </a:rPr>
              <a:t>OpenCV is an open-source library for the computer vision. It provides the facility to the machine to recognize the faces or objects. In this tutorial we will learn the concept of OpenCV using the Python programming language.</a:t>
            </a:r>
          </a:p>
          <a:p>
            <a:pPr algn="just"/>
            <a:r>
              <a:rPr lang="en-US" b="0" i="0" dirty="0">
                <a:solidFill>
                  <a:srgbClr val="333333"/>
                </a:solidFill>
                <a:effectLst/>
                <a:latin typeface="inter-regular"/>
              </a:rPr>
              <a:t>Our OpenCV tutorial includes all topics of Read and Save Image, Canny Edge Detection, Template matching, Blob Detection, Contour, Gaussian blur and so on.</a:t>
            </a:r>
          </a:p>
        </p:txBody>
      </p:sp>
    </p:spTree>
    <p:extLst>
      <p:ext uri="{BB962C8B-B14F-4D97-AF65-F5344CB8AC3E}">
        <p14:creationId xmlns:p14="http://schemas.microsoft.com/office/powerpoint/2010/main" val="178797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chemeClr val="tx1">
                    <a:lumMod val="95000"/>
                    <a:lumOff val="5000"/>
                  </a:schemeClr>
                </a:solidFill>
                <a:effectLst/>
                <a:latin typeface="erdana"/>
              </a:rPr>
              <a:t>What is OpenCV?</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600" b="0" i="0" dirty="0">
                <a:solidFill>
                  <a:srgbClr val="333333"/>
                </a:solidFill>
                <a:effectLst/>
                <a:latin typeface="inter-regular"/>
              </a:rPr>
              <a:t>OpenCV is a Python open-source library, which is used for computer vision in Artificial intelligence, Machine Learning, face recognition, etc.</a:t>
            </a:r>
          </a:p>
          <a:p>
            <a:pPr algn="just"/>
            <a:r>
              <a:rPr lang="en-US" sz="1600" b="0" i="0" dirty="0">
                <a:solidFill>
                  <a:srgbClr val="333333"/>
                </a:solidFill>
                <a:effectLst/>
                <a:latin typeface="inter-regular"/>
              </a:rPr>
              <a:t>In OpenCV, the CV is an abbreviation form of a computer vision, which is defined as a field of study that helps computers to understand the content of the digital images such as photographs and videos.</a:t>
            </a:r>
          </a:p>
          <a:p>
            <a:pPr algn="just"/>
            <a:r>
              <a:rPr lang="en-US" sz="1600" b="0" i="0" dirty="0">
                <a:solidFill>
                  <a:srgbClr val="333333"/>
                </a:solidFill>
                <a:effectLst/>
                <a:latin typeface="inter-regular"/>
              </a:rPr>
              <a:t>The purpose of computer vision is to understand the content of the images. It extracts the description from the pictures, which may be an object, a text description, and three-dimension model, and so on. For example, cars can be facilitated with computer vision, which will be able to identify and different objects around the road, such as traffic lights, pedestrians, traffic signs, and so on, and acts accordingly.</a:t>
            </a:r>
          </a:p>
          <a:p>
            <a:pPr algn="just"/>
            <a:r>
              <a:rPr lang="en-US" sz="1600" b="0" i="0" dirty="0">
                <a:solidFill>
                  <a:srgbClr val="333333"/>
                </a:solidFill>
                <a:effectLst/>
                <a:latin typeface="inter-regular"/>
              </a:rPr>
              <a:t>Computer vision allows the computer to perform the same kind of tasks as humans with the same efficiency. There are a two main task which are defined below:</a:t>
            </a:r>
          </a:p>
          <a:p>
            <a:pPr algn="just">
              <a:buFont typeface="Arial" panose="020B0604020202020204" pitchFamily="34" charset="0"/>
              <a:buChar char="•"/>
            </a:pPr>
            <a:r>
              <a:rPr lang="en-US" sz="1600" b="1" i="0" dirty="0">
                <a:solidFill>
                  <a:srgbClr val="000000"/>
                </a:solidFill>
                <a:effectLst/>
                <a:latin typeface="inter-bold"/>
              </a:rPr>
              <a:t>Object Classification -</a:t>
            </a:r>
            <a:r>
              <a:rPr lang="en-US" sz="1600" b="0" i="0" dirty="0">
                <a:solidFill>
                  <a:srgbClr val="000000"/>
                </a:solidFill>
                <a:effectLst/>
                <a:latin typeface="inter-regular"/>
              </a:rPr>
              <a:t> In the object classification, we train a model on a dataset of particular objects, and the model classifies new objects as belonging to one or more of your training categories.</a:t>
            </a:r>
          </a:p>
          <a:p>
            <a:pPr algn="just">
              <a:buFont typeface="Arial" panose="020B0604020202020204" pitchFamily="34" charset="0"/>
              <a:buChar char="•"/>
            </a:pPr>
            <a:r>
              <a:rPr lang="en-US" sz="1600" b="1" i="0" dirty="0">
                <a:solidFill>
                  <a:srgbClr val="000000"/>
                </a:solidFill>
                <a:effectLst/>
                <a:latin typeface="inter-bold"/>
              </a:rPr>
              <a:t>Object Identification -</a:t>
            </a:r>
            <a:r>
              <a:rPr lang="en-US" sz="1600" b="0" i="0" dirty="0">
                <a:solidFill>
                  <a:srgbClr val="000000"/>
                </a:solidFill>
                <a:effectLst/>
                <a:latin typeface="inter-regular"/>
              </a:rPr>
              <a:t> In the object identification, our model will identify a particular instance of an object - for example, parsing two faces in an image and tagging one as Virat Kohli and other one as Rohit Sharma.</a:t>
            </a:r>
          </a:p>
          <a:p>
            <a:pPr algn="just"/>
            <a:endParaRPr lang="en-US" sz="1600" b="0" i="0" dirty="0">
              <a:solidFill>
                <a:srgbClr val="333333"/>
              </a:solidFill>
              <a:effectLst/>
              <a:latin typeface="inter-regular"/>
            </a:endParaRPr>
          </a:p>
        </p:txBody>
      </p:sp>
      <p:pic>
        <p:nvPicPr>
          <p:cNvPr id="4" name="Picture 2" descr="What is OpenCV">
            <a:extLst>
              <a:ext uri="{FF2B5EF4-FFF2-40B4-BE49-F238E27FC236}">
                <a16:creationId xmlns:a16="http://schemas.microsoft.com/office/drawing/2014/main" id="{78A1DD4A-B8CC-8D51-2A80-78A80B1D3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5997" y="4706471"/>
            <a:ext cx="2679605" cy="178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50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chemeClr val="tx1">
                    <a:lumMod val="95000"/>
                    <a:lumOff val="5000"/>
                  </a:schemeClr>
                </a:solidFill>
                <a:effectLst/>
                <a:latin typeface="erdana"/>
              </a:rPr>
              <a:t>History</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2400" b="0" i="0" dirty="0">
                <a:solidFill>
                  <a:srgbClr val="333333"/>
                </a:solidFill>
                <a:effectLst/>
                <a:latin typeface="inter-regular"/>
              </a:rPr>
              <a:t>OpenCV stands for Open Source Computer Vision Library, which is widely used for image recognition or identification. It was officially launched in 1999 by Intel. It was written in C/C++ in the early stage, but now it is commonly used in Python for the computer vision as well.</a:t>
            </a:r>
          </a:p>
          <a:p>
            <a:pPr algn="just"/>
            <a:r>
              <a:rPr lang="en-US" sz="2400" b="0" i="0" dirty="0">
                <a:solidFill>
                  <a:srgbClr val="333333"/>
                </a:solidFill>
                <a:effectLst/>
                <a:latin typeface="inter-regular"/>
              </a:rPr>
              <a:t>The first alpha version of OpenCV was released for the common use at the IEEE Conference on Computer Vision and Pattern Recognition in 2000, and between 2001 and 2005, five betas were released. The first 1.0 version was released in 2006.</a:t>
            </a:r>
          </a:p>
          <a:p>
            <a:pPr algn="just"/>
            <a:r>
              <a:rPr lang="en-US" sz="2400" b="0" i="0" dirty="0">
                <a:solidFill>
                  <a:srgbClr val="333333"/>
                </a:solidFill>
                <a:effectLst/>
                <a:latin typeface="inter-regular"/>
              </a:rPr>
              <a:t>The second version of the OpenCV was released in October 2009 with the significant changes. The second version contains a major change to the C++ interface, aiming at easier, more type-safe, pattern, and better implementations. Currently, the development is done by an independent Russian team and releases its newer version in every six months.</a:t>
            </a:r>
          </a:p>
          <a:p>
            <a:pPr algn="just"/>
            <a:endParaRPr lang="en-US" sz="2400" b="0" i="0" dirty="0">
              <a:solidFill>
                <a:srgbClr val="333333"/>
              </a:solidFill>
              <a:effectLst/>
              <a:latin typeface="inter-regular"/>
            </a:endParaRPr>
          </a:p>
        </p:txBody>
      </p:sp>
    </p:spTree>
    <p:extLst>
      <p:ext uri="{BB962C8B-B14F-4D97-AF65-F5344CB8AC3E}">
        <p14:creationId xmlns:p14="http://schemas.microsoft.com/office/powerpoint/2010/main" val="424952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pPr algn="l"/>
            <a:r>
              <a:rPr lang="en-US" sz="4400" b="1" i="0" dirty="0">
                <a:solidFill>
                  <a:srgbClr val="000000"/>
                </a:solidFill>
                <a:effectLst/>
                <a:latin typeface="Heebo" pitchFamily="2" charset="-79"/>
                <a:cs typeface="Heebo" pitchFamily="2" charset="-79"/>
              </a:rPr>
              <a:t>Applications of Computer Vision</a:t>
            </a: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Autofit/>
          </a:bodyPr>
          <a:lstStyle/>
          <a:p>
            <a:pPr algn="l"/>
            <a:r>
              <a:rPr lang="en-US" sz="1200" b="1" i="0" dirty="0">
                <a:effectLst/>
                <a:latin typeface="Heebo" pitchFamily="2" charset="-79"/>
                <a:cs typeface="Heebo" pitchFamily="2" charset="-79"/>
              </a:rPr>
              <a:t>Robotics Application</a:t>
            </a:r>
          </a:p>
          <a:p>
            <a:pPr algn="just">
              <a:buFont typeface="Arial" panose="020B0604020202020204" pitchFamily="34" charset="0"/>
              <a:buChar char="•"/>
            </a:pPr>
            <a:r>
              <a:rPr lang="en-US" sz="1200" b="0" i="0" dirty="0">
                <a:solidFill>
                  <a:srgbClr val="000000"/>
                </a:solidFill>
                <a:effectLst/>
                <a:latin typeface="Nunito" pitchFamily="2" charset="0"/>
              </a:rPr>
              <a:t>Localization − Determine robot location automatically</a:t>
            </a:r>
          </a:p>
          <a:p>
            <a:pPr algn="just">
              <a:buFont typeface="Arial" panose="020B0604020202020204" pitchFamily="34" charset="0"/>
              <a:buChar char="•"/>
            </a:pPr>
            <a:r>
              <a:rPr lang="en-US" sz="1200" b="0" i="0" dirty="0">
                <a:solidFill>
                  <a:srgbClr val="000000"/>
                </a:solidFill>
                <a:effectLst/>
                <a:latin typeface="Nunito" pitchFamily="2" charset="0"/>
              </a:rPr>
              <a:t>Navigation</a:t>
            </a:r>
          </a:p>
          <a:p>
            <a:pPr algn="just">
              <a:buFont typeface="Arial" panose="020B0604020202020204" pitchFamily="34" charset="0"/>
              <a:buChar char="•"/>
            </a:pPr>
            <a:r>
              <a:rPr lang="en-US" sz="1200" b="0" i="0" dirty="0">
                <a:solidFill>
                  <a:srgbClr val="000000"/>
                </a:solidFill>
                <a:effectLst/>
                <a:latin typeface="Nunito" pitchFamily="2" charset="0"/>
              </a:rPr>
              <a:t>Obstacles avoidance</a:t>
            </a:r>
          </a:p>
          <a:p>
            <a:pPr algn="just">
              <a:buFont typeface="Arial" panose="020B0604020202020204" pitchFamily="34" charset="0"/>
              <a:buChar char="•"/>
            </a:pPr>
            <a:r>
              <a:rPr lang="en-US" sz="1200" b="0" i="0" dirty="0">
                <a:solidFill>
                  <a:srgbClr val="000000"/>
                </a:solidFill>
                <a:effectLst/>
                <a:latin typeface="Nunito" pitchFamily="2" charset="0"/>
              </a:rPr>
              <a:t>Manipulation (e.g. PUMA robot manipulator)</a:t>
            </a:r>
          </a:p>
          <a:p>
            <a:pPr algn="l"/>
            <a:r>
              <a:rPr lang="en-US" sz="1200" b="1" i="0" dirty="0">
                <a:effectLst/>
                <a:latin typeface="Heebo" pitchFamily="2" charset="-79"/>
                <a:cs typeface="Heebo" pitchFamily="2" charset="-79"/>
              </a:rPr>
              <a:t>Medicine Application</a:t>
            </a:r>
          </a:p>
          <a:p>
            <a:pPr algn="l">
              <a:buFont typeface="Arial" panose="020B0604020202020204" pitchFamily="34" charset="0"/>
              <a:buChar char="•"/>
            </a:pPr>
            <a:r>
              <a:rPr lang="en-US" sz="1200" b="0" i="0" dirty="0">
                <a:solidFill>
                  <a:srgbClr val="000000"/>
                </a:solidFill>
                <a:effectLst/>
                <a:latin typeface="Nunito" pitchFamily="2" charset="0"/>
              </a:rPr>
              <a:t>Classification and detection (e.g. lesion or cells classification and tumor detection)</a:t>
            </a:r>
          </a:p>
          <a:p>
            <a:pPr algn="l">
              <a:buFont typeface="Arial" panose="020B0604020202020204" pitchFamily="34" charset="0"/>
              <a:buChar char="•"/>
            </a:pPr>
            <a:r>
              <a:rPr lang="en-US" sz="1200" b="0" i="0" dirty="0">
                <a:solidFill>
                  <a:srgbClr val="000000"/>
                </a:solidFill>
                <a:effectLst/>
                <a:latin typeface="Nunito" pitchFamily="2" charset="0"/>
              </a:rPr>
              <a:t>2D/3D segmentation</a:t>
            </a:r>
          </a:p>
          <a:p>
            <a:pPr algn="l">
              <a:buFont typeface="Arial" panose="020B0604020202020204" pitchFamily="34" charset="0"/>
              <a:buChar char="•"/>
            </a:pPr>
            <a:r>
              <a:rPr lang="en-US" sz="1200" b="0" i="0" dirty="0">
                <a:solidFill>
                  <a:srgbClr val="000000"/>
                </a:solidFill>
                <a:effectLst/>
                <a:latin typeface="Nunito" pitchFamily="2" charset="0"/>
              </a:rPr>
              <a:t>3D human organ reconstruction (MRI or ultrasound)</a:t>
            </a:r>
          </a:p>
          <a:p>
            <a:pPr algn="l"/>
            <a:r>
              <a:rPr lang="en-US" sz="1200" b="1" i="0" dirty="0">
                <a:effectLst/>
                <a:latin typeface="Heebo" pitchFamily="2" charset="-79"/>
                <a:cs typeface="Heebo" pitchFamily="2" charset="-79"/>
              </a:rPr>
              <a:t>Industrial Automation Application</a:t>
            </a:r>
          </a:p>
          <a:p>
            <a:pPr algn="l">
              <a:buFont typeface="Arial" panose="020B0604020202020204" pitchFamily="34" charset="0"/>
              <a:buChar char="•"/>
            </a:pPr>
            <a:r>
              <a:rPr lang="en-US" sz="1200" b="0" i="0" dirty="0">
                <a:solidFill>
                  <a:srgbClr val="000000"/>
                </a:solidFill>
                <a:effectLst/>
                <a:latin typeface="Nunito" pitchFamily="2" charset="0"/>
              </a:rPr>
              <a:t>Industrial inspection (defect detection)</a:t>
            </a:r>
          </a:p>
          <a:p>
            <a:pPr algn="l">
              <a:buFont typeface="Arial" panose="020B0604020202020204" pitchFamily="34" charset="0"/>
              <a:buChar char="•"/>
            </a:pPr>
            <a:r>
              <a:rPr lang="en-US" sz="1200" b="0" i="0" dirty="0">
                <a:solidFill>
                  <a:srgbClr val="000000"/>
                </a:solidFill>
                <a:effectLst/>
                <a:latin typeface="Nunito" pitchFamily="2" charset="0"/>
              </a:rPr>
              <a:t>Barcode and package label reading</a:t>
            </a:r>
          </a:p>
          <a:p>
            <a:pPr algn="l">
              <a:buFont typeface="Arial" panose="020B0604020202020204" pitchFamily="34" charset="0"/>
              <a:buChar char="•"/>
            </a:pPr>
            <a:r>
              <a:rPr lang="en-US" sz="1200" b="0" i="0" dirty="0">
                <a:solidFill>
                  <a:srgbClr val="000000"/>
                </a:solidFill>
                <a:effectLst/>
                <a:latin typeface="Nunito" pitchFamily="2" charset="0"/>
              </a:rPr>
              <a:t>Object sorting</a:t>
            </a:r>
          </a:p>
          <a:p>
            <a:pPr algn="l"/>
            <a:r>
              <a:rPr lang="en-US" sz="1200" b="1" i="0" dirty="0">
                <a:effectLst/>
                <a:latin typeface="Heebo" pitchFamily="2" charset="-79"/>
                <a:cs typeface="Heebo" pitchFamily="2" charset="-79"/>
              </a:rPr>
              <a:t>Security Application</a:t>
            </a:r>
          </a:p>
          <a:p>
            <a:pPr algn="just">
              <a:buFont typeface="Arial" panose="020B0604020202020204" pitchFamily="34" charset="0"/>
              <a:buChar char="•"/>
            </a:pPr>
            <a:r>
              <a:rPr lang="en-US" sz="1200" b="0" i="0" dirty="0">
                <a:solidFill>
                  <a:srgbClr val="000000"/>
                </a:solidFill>
                <a:effectLst/>
                <a:latin typeface="Nunito" pitchFamily="2" charset="0"/>
              </a:rPr>
              <a:t>Biometrics (iris, finger print, face recognition)</a:t>
            </a:r>
          </a:p>
          <a:p>
            <a:pPr algn="just">
              <a:buFont typeface="Arial" panose="020B0604020202020204" pitchFamily="34" charset="0"/>
              <a:buChar char="•"/>
            </a:pPr>
            <a:r>
              <a:rPr lang="en-US" sz="1200" b="0" i="0" dirty="0">
                <a:solidFill>
                  <a:srgbClr val="000000"/>
                </a:solidFill>
                <a:effectLst/>
                <a:latin typeface="Nunito" pitchFamily="2" charset="0"/>
              </a:rPr>
              <a:t>Surveillance − Detecting certain suspicious activities or behaviors</a:t>
            </a:r>
          </a:p>
          <a:p>
            <a:pPr algn="l"/>
            <a:r>
              <a:rPr lang="en-US" sz="1200" b="1" i="0" dirty="0">
                <a:effectLst/>
                <a:latin typeface="Heebo" pitchFamily="2" charset="-79"/>
                <a:cs typeface="Heebo" pitchFamily="2" charset="-79"/>
              </a:rPr>
              <a:t>Transportation Application</a:t>
            </a:r>
          </a:p>
          <a:p>
            <a:pPr algn="l">
              <a:buFont typeface="Arial" panose="020B0604020202020204" pitchFamily="34" charset="0"/>
              <a:buChar char="•"/>
            </a:pPr>
            <a:r>
              <a:rPr lang="en-US" sz="1200" b="0" i="0" dirty="0">
                <a:solidFill>
                  <a:srgbClr val="000000"/>
                </a:solidFill>
                <a:effectLst/>
                <a:latin typeface="Nunito" pitchFamily="2" charset="0"/>
              </a:rPr>
              <a:t>Autonomous vehicle</a:t>
            </a:r>
          </a:p>
          <a:p>
            <a:pPr algn="l">
              <a:buFont typeface="Arial" panose="020B0604020202020204" pitchFamily="34" charset="0"/>
              <a:buChar char="•"/>
            </a:pPr>
            <a:r>
              <a:rPr lang="en-US" sz="1200" b="0" i="0" dirty="0">
                <a:solidFill>
                  <a:srgbClr val="000000"/>
                </a:solidFill>
                <a:effectLst/>
                <a:latin typeface="Nunito" pitchFamily="2" charset="0"/>
              </a:rPr>
              <a:t>Safety, e.g., driver vigilance monitoring</a:t>
            </a:r>
          </a:p>
          <a:p>
            <a:endParaRPr lang="en-IN" sz="1200" dirty="0"/>
          </a:p>
        </p:txBody>
      </p:sp>
    </p:spTree>
    <p:extLst>
      <p:ext uri="{BB962C8B-B14F-4D97-AF65-F5344CB8AC3E}">
        <p14:creationId xmlns:p14="http://schemas.microsoft.com/office/powerpoint/2010/main" val="395512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65126"/>
            <a:ext cx="11519647" cy="558240"/>
          </a:xfrm>
        </p:spPr>
        <p:txBody>
          <a:bodyPr>
            <a:normAutofit fontScale="90000"/>
          </a:bodyPr>
          <a:lstStyle/>
          <a:p>
            <a:r>
              <a:rPr lang="en-IN" b="1" i="0" dirty="0">
                <a:solidFill>
                  <a:srgbClr val="000000"/>
                </a:solidFill>
                <a:effectLst/>
                <a:latin typeface="Heebo" pitchFamily="2" charset="-79"/>
                <a:cs typeface="Heebo" pitchFamily="2" charset="-79"/>
              </a:rPr>
              <a:t>Features of OpenCV Library</a:t>
            </a:r>
            <a:endParaRPr lang="en-IN" b="1" dirty="0"/>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lnSpcReduction="10000"/>
          </a:bodyPr>
          <a:lstStyle/>
          <a:p>
            <a:pPr algn="just"/>
            <a:r>
              <a:rPr lang="en-US" b="0" i="0" dirty="0">
                <a:solidFill>
                  <a:srgbClr val="000000"/>
                </a:solidFill>
                <a:effectLst/>
                <a:latin typeface="Nunito" pitchFamily="2" charset="0"/>
              </a:rPr>
              <a:t>Using OpenCV library, you can −</a:t>
            </a:r>
          </a:p>
          <a:p>
            <a:pPr algn="just">
              <a:buFont typeface="Arial" panose="020B0604020202020204" pitchFamily="34" charset="0"/>
              <a:buChar char="•"/>
            </a:pPr>
            <a:r>
              <a:rPr lang="en-US" b="0" i="0" dirty="0">
                <a:solidFill>
                  <a:srgbClr val="000000"/>
                </a:solidFill>
                <a:effectLst/>
                <a:latin typeface="Nunito" pitchFamily="2" charset="0"/>
              </a:rPr>
              <a:t>Read and write images</a:t>
            </a:r>
          </a:p>
          <a:p>
            <a:pPr algn="just">
              <a:buFont typeface="Arial" panose="020B0604020202020204" pitchFamily="34" charset="0"/>
              <a:buChar char="•"/>
            </a:pPr>
            <a:r>
              <a:rPr lang="en-US" b="0" i="0" dirty="0">
                <a:solidFill>
                  <a:srgbClr val="000000"/>
                </a:solidFill>
                <a:effectLst/>
                <a:latin typeface="Nunito" pitchFamily="2" charset="0"/>
              </a:rPr>
              <a:t>Capture and save videos</a:t>
            </a:r>
          </a:p>
          <a:p>
            <a:pPr algn="just">
              <a:buFont typeface="Arial" panose="020B0604020202020204" pitchFamily="34" charset="0"/>
              <a:buChar char="•"/>
            </a:pPr>
            <a:r>
              <a:rPr lang="en-US" b="0" i="0" dirty="0">
                <a:solidFill>
                  <a:srgbClr val="000000"/>
                </a:solidFill>
                <a:effectLst/>
                <a:latin typeface="Nunito" pitchFamily="2" charset="0"/>
              </a:rPr>
              <a:t>Process images (filter, transform)</a:t>
            </a:r>
          </a:p>
          <a:p>
            <a:pPr algn="just">
              <a:buFont typeface="Arial" panose="020B0604020202020204" pitchFamily="34" charset="0"/>
              <a:buChar char="•"/>
            </a:pPr>
            <a:r>
              <a:rPr lang="en-US" b="0" i="0" dirty="0">
                <a:solidFill>
                  <a:srgbClr val="000000"/>
                </a:solidFill>
                <a:effectLst/>
                <a:latin typeface="Nunito" pitchFamily="2" charset="0"/>
              </a:rPr>
              <a:t>Perform feature detection</a:t>
            </a:r>
          </a:p>
          <a:p>
            <a:pPr algn="just">
              <a:buFont typeface="Arial" panose="020B0604020202020204" pitchFamily="34" charset="0"/>
              <a:buChar char="•"/>
            </a:pPr>
            <a:r>
              <a:rPr lang="en-US" b="0" i="0" dirty="0">
                <a:solidFill>
                  <a:srgbClr val="000000"/>
                </a:solidFill>
                <a:effectLst/>
                <a:latin typeface="Nunito" pitchFamily="2" charset="0"/>
              </a:rPr>
              <a:t>Detect specific objects such as faces, eyes, cars, in the videos or images.</a:t>
            </a:r>
          </a:p>
          <a:p>
            <a:pPr algn="just">
              <a:buFont typeface="Arial" panose="020B0604020202020204" pitchFamily="34" charset="0"/>
              <a:buChar char="•"/>
            </a:pPr>
            <a:r>
              <a:rPr lang="en-US" b="0" i="0" dirty="0">
                <a:solidFill>
                  <a:srgbClr val="000000"/>
                </a:solidFill>
                <a:effectLst/>
                <a:latin typeface="Nunito" pitchFamily="2" charset="0"/>
              </a:rPr>
              <a:t>Analyze the video, i.e., estimate the motion in it, subtract the background, and track objects in it.</a:t>
            </a:r>
          </a:p>
          <a:p>
            <a:pPr algn="just"/>
            <a:r>
              <a:rPr lang="en-US" b="0" i="0" dirty="0">
                <a:solidFill>
                  <a:srgbClr val="000000"/>
                </a:solidFill>
                <a:effectLst/>
                <a:latin typeface="Nunito" pitchFamily="2" charset="0"/>
              </a:rPr>
              <a:t>OpenCV was originally developed in C++. In addition to it, Python and Java bindings were provided. OpenCV runs on various Operating Systems such as windows, Linux, </a:t>
            </a:r>
            <a:r>
              <a:rPr lang="en-US" b="0" i="0" dirty="0" err="1">
                <a:solidFill>
                  <a:srgbClr val="000000"/>
                </a:solidFill>
                <a:effectLst/>
                <a:latin typeface="Nunito" pitchFamily="2" charset="0"/>
              </a:rPr>
              <a:t>OSx</a:t>
            </a:r>
            <a:r>
              <a:rPr lang="en-US" b="0" i="0" dirty="0">
                <a:solidFill>
                  <a:srgbClr val="000000"/>
                </a:solidFill>
                <a:effectLst/>
                <a:latin typeface="Nunito" pitchFamily="2" charset="0"/>
              </a:rPr>
              <a:t>, FreeBSD, Net BSD, Open BSD, etc.</a:t>
            </a:r>
          </a:p>
          <a:p>
            <a:endParaRPr lang="en-IN" dirty="0"/>
          </a:p>
        </p:txBody>
      </p:sp>
    </p:spTree>
    <p:extLst>
      <p:ext uri="{BB962C8B-B14F-4D97-AF65-F5344CB8AC3E}">
        <p14:creationId xmlns:p14="http://schemas.microsoft.com/office/powerpoint/2010/main" val="372724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AA4-8546-3D9C-51D1-EACDCBDBDDAC}"/>
              </a:ext>
            </a:extLst>
          </p:cNvPr>
          <p:cNvSpPr>
            <a:spLocks noGrp="1"/>
          </p:cNvSpPr>
          <p:nvPr>
            <p:ph type="ctrTitle"/>
          </p:nvPr>
        </p:nvSpPr>
        <p:spPr>
          <a:xfrm>
            <a:off x="1524000" y="2235200"/>
            <a:ext cx="9144000" cy="2387600"/>
          </a:xfrm>
        </p:spPr>
        <p:txBody>
          <a:bodyPr/>
          <a:lstStyle/>
          <a:p>
            <a:r>
              <a:rPr lang="en-IN" b="1" i="0" dirty="0">
                <a:solidFill>
                  <a:schemeClr val="tx1">
                    <a:lumMod val="95000"/>
                    <a:lumOff val="5000"/>
                  </a:schemeClr>
                </a:solidFill>
                <a:effectLst/>
                <a:latin typeface="erdana"/>
              </a:rPr>
              <a:t>How OpenCV Works?</a:t>
            </a:r>
            <a:br>
              <a:rPr lang="en-IN" b="1" i="0" dirty="0">
                <a:solidFill>
                  <a:schemeClr val="tx1">
                    <a:lumMod val="95000"/>
                    <a:lumOff val="5000"/>
                  </a:schemeClr>
                </a:solidFill>
                <a:effectLst/>
                <a:latin typeface="erdana"/>
              </a:rPr>
            </a:br>
            <a:endParaRPr lang="en-IN" b="1" dirty="0">
              <a:solidFill>
                <a:schemeClr val="tx1">
                  <a:lumMod val="95000"/>
                  <a:lumOff val="5000"/>
                </a:schemeClr>
              </a:solidFill>
            </a:endParaRPr>
          </a:p>
        </p:txBody>
      </p:sp>
    </p:spTree>
    <p:extLst>
      <p:ext uri="{BB962C8B-B14F-4D97-AF65-F5344CB8AC3E}">
        <p14:creationId xmlns:p14="http://schemas.microsoft.com/office/powerpoint/2010/main" val="352115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FA66-846F-DB3B-7426-853540D4DFF0}"/>
              </a:ext>
            </a:extLst>
          </p:cNvPr>
          <p:cNvSpPr>
            <a:spLocks noGrp="1"/>
          </p:cNvSpPr>
          <p:nvPr>
            <p:ph type="title"/>
          </p:nvPr>
        </p:nvSpPr>
        <p:spPr>
          <a:xfrm>
            <a:off x="304799" y="338232"/>
            <a:ext cx="11519647" cy="558240"/>
          </a:xfrm>
        </p:spPr>
        <p:txBody>
          <a:bodyPr>
            <a:normAutofit fontScale="90000"/>
          </a:bodyPr>
          <a:lstStyle/>
          <a:p>
            <a:r>
              <a:rPr lang="en-US" b="1" i="0" dirty="0">
                <a:solidFill>
                  <a:schemeClr val="tx1">
                    <a:lumMod val="95000"/>
                    <a:lumOff val="5000"/>
                  </a:schemeClr>
                </a:solidFill>
                <a:effectLst/>
                <a:latin typeface="erdana"/>
              </a:rPr>
              <a:t>How does computer recognize the image?</a:t>
            </a:r>
            <a:endParaRPr lang="en-IN"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E936C79A-586D-0E2F-70EA-EC5CD99750C5}"/>
              </a:ext>
            </a:extLst>
          </p:cNvPr>
          <p:cNvSpPr>
            <a:spLocks noGrp="1"/>
          </p:cNvSpPr>
          <p:nvPr>
            <p:ph idx="1"/>
          </p:nvPr>
        </p:nvSpPr>
        <p:spPr>
          <a:xfrm>
            <a:off x="304800" y="1120588"/>
            <a:ext cx="11519646" cy="5486400"/>
          </a:xfrm>
        </p:spPr>
        <p:txBody>
          <a:bodyPr>
            <a:normAutofit/>
          </a:bodyPr>
          <a:lstStyle/>
          <a:p>
            <a:pPr algn="just"/>
            <a:r>
              <a:rPr lang="en-US" sz="1600" b="0" i="0" dirty="0">
                <a:solidFill>
                  <a:srgbClr val="333333"/>
                </a:solidFill>
                <a:effectLst/>
                <a:latin typeface="inter-regular"/>
              </a:rPr>
              <a:t>Human eyes provide lots of information based on what they see. Machines are facilitated with seeing everything, convert the vision into numbers and store in the memory. Here the question arises how computer convert images into numbers. So the answer is that the pixel value is used to convert images into numbers. A pixel is the smallest unit of a digital image or graphics that can be displayed and represented on a digital display device. The picture intensity at the particular location is represented by the numbers. In the above image, we have shown the pixel values for a grayscale image consist of only one value, the intensity of the black color at that location.</a:t>
            </a:r>
          </a:p>
          <a:p>
            <a:pPr algn="just"/>
            <a:r>
              <a:rPr lang="en-US" sz="1600" b="0" i="0" dirty="0">
                <a:solidFill>
                  <a:srgbClr val="333333"/>
                </a:solidFill>
                <a:effectLst/>
                <a:latin typeface="inter-regular"/>
              </a:rPr>
              <a:t>There are two common ways to identify the images:</a:t>
            </a:r>
          </a:p>
          <a:p>
            <a:pPr algn="just"/>
            <a:r>
              <a:rPr lang="en-US" sz="1600" b="1" i="0" dirty="0">
                <a:solidFill>
                  <a:srgbClr val="333333"/>
                </a:solidFill>
                <a:effectLst/>
                <a:latin typeface="inter-bold"/>
              </a:rPr>
              <a:t>1. Grayscale</a:t>
            </a:r>
            <a:endParaRPr lang="en-US" sz="1600" b="0" i="0" dirty="0">
              <a:solidFill>
                <a:srgbClr val="333333"/>
              </a:solidFill>
              <a:effectLst/>
              <a:latin typeface="inter-regular"/>
            </a:endParaRPr>
          </a:p>
          <a:p>
            <a:pPr algn="just"/>
            <a:r>
              <a:rPr lang="en-US" sz="1600" b="0" i="0" dirty="0">
                <a:solidFill>
                  <a:srgbClr val="333333"/>
                </a:solidFill>
                <a:effectLst/>
                <a:latin typeface="inter-regular"/>
              </a:rPr>
              <a:t>Grayscale images are those images which contain only two colors black and white. The contrast measurement of intensity is black treated as the weakest intensity, and white as the strongest intensity. When we use the grayscale image, the computer assigns each pixel value based on its level of darkness.</a:t>
            </a:r>
          </a:p>
          <a:p>
            <a:pPr algn="just"/>
            <a:r>
              <a:rPr lang="en-US" sz="1600" b="1" i="0" dirty="0">
                <a:solidFill>
                  <a:srgbClr val="333333"/>
                </a:solidFill>
                <a:effectLst/>
                <a:latin typeface="inter-bold"/>
              </a:rPr>
              <a:t>2. RGB</a:t>
            </a:r>
            <a:endParaRPr lang="en-US" sz="1600" b="0" i="0" dirty="0">
              <a:solidFill>
                <a:srgbClr val="333333"/>
              </a:solidFill>
              <a:effectLst/>
              <a:latin typeface="inter-regular"/>
            </a:endParaRPr>
          </a:p>
          <a:p>
            <a:pPr algn="just"/>
            <a:r>
              <a:rPr lang="en-US" sz="1600" b="0" i="0" dirty="0">
                <a:solidFill>
                  <a:srgbClr val="333333"/>
                </a:solidFill>
                <a:effectLst/>
                <a:latin typeface="inter-regular"/>
              </a:rPr>
              <a:t>An RGB is a combination of the red, green, blue color which together makes a new color. The computer retrieves that value from each pixel and puts the results in an array to be interpreted.</a:t>
            </a:r>
          </a:p>
          <a:p>
            <a:pPr algn="just"/>
            <a:endParaRPr lang="en-US" sz="1600" b="0" i="0" dirty="0">
              <a:solidFill>
                <a:srgbClr val="333333"/>
              </a:solidFill>
              <a:effectLst/>
              <a:latin typeface="inter-regular"/>
            </a:endParaRPr>
          </a:p>
        </p:txBody>
      </p:sp>
      <p:pic>
        <p:nvPicPr>
          <p:cNvPr id="9220" name="Picture 4" descr="How does computer recognize the image">
            <a:extLst>
              <a:ext uri="{FF2B5EF4-FFF2-40B4-BE49-F238E27FC236}">
                <a16:creationId xmlns:a16="http://schemas.microsoft.com/office/drawing/2014/main" id="{CEF79E0C-52EF-708E-982B-C3C0D73EC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94" y="4733365"/>
            <a:ext cx="3165662" cy="151391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ow does computer recognize the image">
            <a:extLst>
              <a:ext uri="{FF2B5EF4-FFF2-40B4-BE49-F238E27FC236}">
                <a16:creationId xmlns:a16="http://schemas.microsoft.com/office/drawing/2014/main" id="{6EBAD0AC-2C95-40D4-E99D-7B1E3A8C4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012" y="4622586"/>
            <a:ext cx="4077820" cy="1624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1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3339</Words>
  <Application>Microsoft Office PowerPoint</Application>
  <PresentationFormat>Widescreen</PresentationFormat>
  <Paragraphs>263</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Algerian</vt:lpstr>
      <vt:lpstr>Arial</vt:lpstr>
      <vt:lpstr>Calibri</vt:lpstr>
      <vt:lpstr>Calibri Light</vt:lpstr>
      <vt:lpstr>erdana</vt:lpstr>
      <vt:lpstr>Heebo</vt:lpstr>
      <vt:lpstr>inter-bold</vt:lpstr>
      <vt:lpstr>inter-regular</vt:lpstr>
      <vt:lpstr>Nunito</vt:lpstr>
      <vt:lpstr>Office Theme</vt:lpstr>
      <vt:lpstr>Artificial intelligence</vt:lpstr>
      <vt:lpstr>OpenCV - Overview</vt:lpstr>
      <vt:lpstr>OpenCV - Overview</vt:lpstr>
      <vt:lpstr>What is OpenCV?</vt:lpstr>
      <vt:lpstr>History</vt:lpstr>
      <vt:lpstr>Applications of Computer Vision</vt:lpstr>
      <vt:lpstr>Features of OpenCV Library</vt:lpstr>
      <vt:lpstr>How OpenCV Works? </vt:lpstr>
      <vt:lpstr>How does computer recognize the image?</vt:lpstr>
      <vt:lpstr>Why OpenCV is used for Computer Vision?</vt:lpstr>
      <vt:lpstr>Install OpenCV in the Windows via pip</vt:lpstr>
      <vt:lpstr>OpenCV Read and Save Image </vt:lpstr>
      <vt:lpstr>OpenCV Reading Images</vt:lpstr>
      <vt:lpstr>OpenCV imread function</vt:lpstr>
      <vt:lpstr>Example</vt:lpstr>
      <vt:lpstr>OpenCV Save Images</vt:lpstr>
      <vt:lpstr>OpenCV Basic Operation on Images</vt:lpstr>
      <vt:lpstr>Accessing and Modifying pixel values</vt:lpstr>
      <vt:lpstr>Accessing Image Properties</vt:lpstr>
      <vt:lpstr>Image ROI (Region of Interest)</vt:lpstr>
      <vt:lpstr>Splitting and Merging Image channels</vt:lpstr>
      <vt:lpstr>Making Borders for Images</vt:lpstr>
      <vt:lpstr>Making Borders for Images</vt:lpstr>
      <vt:lpstr>Change in Image color</vt:lpstr>
      <vt:lpstr>Change in Image color</vt:lpstr>
      <vt:lpstr>OpenCV Resize the image</vt:lpstr>
      <vt:lpstr>OpenCV Resize the image</vt:lpstr>
      <vt:lpstr>Example of resizing the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Hitendra Dixit</dc:creator>
  <cp:lastModifiedBy>Hitendra Dixit</cp:lastModifiedBy>
  <cp:revision>1</cp:revision>
  <dcterms:created xsi:type="dcterms:W3CDTF">2022-05-29T07:21:32Z</dcterms:created>
  <dcterms:modified xsi:type="dcterms:W3CDTF">2022-05-29T07:22:27Z</dcterms:modified>
</cp:coreProperties>
</file>