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0" r:id="rId2"/>
    <p:sldId id="288" r:id="rId3"/>
    <p:sldId id="289" r:id="rId4"/>
    <p:sldId id="299" r:id="rId5"/>
    <p:sldId id="290" r:id="rId6"/>
    <p:sldId id="300" r:id="rId7"/>
    <p:sldId id="291" r:id="rId8"/>
    <p:sldId id="292" r:id="rId9"/>
    <p:sldId id="301" r:id="rId10"/>
    <p:sldId id="293" r:id="rId11"/>
    <p:sldId id="302" r:id="rId12"/>
    <p:sldId id="303" r:id="rId13"/>
    <p:sldId id="304" r:id="rId14"/>
    <p:sldId id="305" r:id="rId15"/>
    <p:sldId id="306" r:id="rId16"/>
    <p:sldId id="307" r:id="rId17"/>
    <p:sldId id="297" r:id="rId18"/>
    <p:sldId id="310" r:id="rId19"/>
    <p:sldId id="311" r:id="rId20"/>
    <p:sldId id="316" r:id="rId21"/>
    <p:sldId id="313" r:id="rId22"/>
    <p:sldId id="319" r:id="rId23"/>
    <p:sldId id="312" r:id="rId24"/>
    <p:sldId id="31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29711-D8B5-956E-8854-C680CDE89B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FEC6E3-008D-7A4A-65E9-C8CFF94E73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3E3F3B-8C6E-3B64-982F-8ECB7E5BC58F}"/>
              </a:ext>
            </a:extLst>
          </p:cNvPr>
          <p:cNvSpPr>
            <a:spLocks noGrp="1"/>
          </p:cNvSpPr>
          <p:nvPr>
            <p:ph type="dt" sz="half" idx="10"/>
          </p:nvPr>
        </p:nvSpPr>
        <p:spPr/>
        <p:txBody>
          <a:bodyPr/>
          <a:lstStyle/>
          <a:p>
            <a:fld id="{0FDF9B24-37CA-4557-BDA9-F4AE884B77AD}" type="datetimeFigureOut">
              <a:rPr lang="en-IN" smtClean="0"/>
              <a:t>05-06-2022</a:t>
            </a:fld>
            <a:endParaRPr lang="en-IN"/>
          </a:p>
        </p:txBody>
      </p:sp>
      <p:sp>
        <p:nvSpPr>
          <p:cNvPr id="5" name="Footer Placeholder 4">
            <a:extLst>
              <a:ext uri="{FF2B5EF4-FFF2-40B4-BE49-F238E27FC236}">
                <a16:creationId xmlns:a16="http://schemas.microsoft.com/office/drawing/2014/main" id="{544EC1D6-381A-B9A7-0DF1-0852B5CAD8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0F1325-F0F1-91CF-46E5-9281846A6452}"/>
              </a:ext>
            </a:extLst>
          </p:cNvPr>
          <p:cNvSpPr>
            <a:spLocks noGrp="1"/>
          </p:cNvSpPr>
          <p:nvPr>
            <p:ph type="sldNum" sz="quarter" idx="12"/>
          </p:nvPr>
        </p:nvSpPr>
        <p:spPr/>
        <p:txBody>
          <a:bodyPr/>
          <a:lstStyle/>
          <a:p>
            <a:fld id="{BD42C91E-BF9D-4D22-9470-5F5730CF2C96}" type="slidenum">
              <a:rPr lang="en-IN" smtClean="0"/>
              <a:t>‹#›</a:t>
            </a:fld>
            <a:endParaRPr lang="en-IN"/>
          </a:p>
        </p:txBody>
      </p:sp>
    </p:spTree>
    <p:extLst>
      <p:ext uri="{BB962C8B-B14F-4D97-AF65-F5344CB8AC3E}">
        <p14:creationId xmlns:p14="http://schemas.microsoft.com/office/powerpoint/2010/main" val="2255807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BF58-8686-A8F4-4AD8-DF06E62EB4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3D7B6B-3F0B-1D43-4911-991307FF7F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2B510A-2FED-40CA-78A5-2BF8B183EB46}"/>
              </a:ext>
            </a:extLst>
          </p:cNvPr>
          <p:cNvSpPr>
            <a:spLocks noGrp="1"/>
          </p:cNvSpPr>
          <p:nvPr>
            <p:ph type="dt" sz="half" idx="10"/>
          </p:nvPr>
        </p:nvSpPr>
        <p:spPr/>
        <p:txBody>
          <a:bodyPr/>
          <a:lstStyle/>
          <a:p>
            <a:fld id="{0FDF9B24-37CA-4557-BDA9-F4AE884B77AD}" type="datetimeFigureOut">
              <a:rPr lang="en-IN" smtClean="0"/>
              <a:t>05-06-2022</a:t>
            </a:fld>
            <a:endParaRPr lang="en-IN"/>
          </a:p>
        </p:txBody>
      </p:sp>
      <p:sp>
        <p:nvSpPr>
          <p:cNvPr id="5" name="Footer Placeholder 4">
            <a:extLst>
              <a:ext uri="{FF2B5EF4-FFF2-40B4-BE49-F238E27FC236}">
                <a16:creationId xmlns:a16="http://schemas.microsoft.com/office/drawing/2014/main" id="{089C2A08-0B9C-82F0-8797-C68141F553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FC21AE-0440-4B25-91CA-BAD65917B698}"/>
              </a:ext>
            </a:extLst>
          </p:cNvPr>
          <p:cNvSpPr>
            <a:spLocks noGrp="1"/>
          </p:cNvSpPr>
          <p:nvPr>
            <p:ph type="sldNum" sz="quarter" idx="12"/>
          </p:nvPr>
        </p:nvSpPr>
        <p:spPr/>
        <p:txBody>
          <a:bodyPr/>
          <a:lstStyle/>
          <a:p>
            <a:fld id="{BD42C91E-BF9D-4D22-9470-5F5730CF2C96}" type="slidenum">
              <a:rPr lang="en-IN" smtClean="0"/>
              <a:t>‹#›</a:t>
            </a:fld>
            <a:endParaRPr lang="en-IN"/>
          </a:p>
        </p:txBody>
      </p:sp>
    </p:spTree>
    <p:extLst>
      <p:ext uri="{BB962C8B-B14F-4D97-AF65-F5344CB8AC3E}">
        <p14:creationId xmlns:p14="http://schemas.microsoft.com/office/powerpoint/2010/main" val="2741972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C2F69C-1103-E145-15A9-FD9285E279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7FA315-2F26-71D0-B37A-9B6AD09A2F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20C881-79BA-D59C-0DEE-5B6BB9C71C55}"/>
              </a:ext>
            </a:extLst>
          </p:cNvPr>
          <p:cNvSpPr>
            <a:spLocks noGrp="1"/>
          </p:cNvSpPr>
          <p:nvPr>
            <p:ph type="dt" sz="half" idx="10"/>
          </p:nvPr>
        </p:nvSpPr>
        <p:spPr/>
        <p:txBody>
          <a:bodyPr/>
          <a:lstStyle/>
          <a:p>
            <a:fld id="{0FDF9B24-37CA-4557-BDA9-F4AE884B77AD}" type="datetimeFigureOut">
              <a:rPr lang="en-IN" smtClean="0"/>
              <a:t>05-06-2022</a:t>
            </a:fld>
            <a:endParaRPr lang="en-IN"/>
          </a:p>
        </p:txBody>
      </p:sp>
      <p:sp>
        <p:nvSpPr>
          <p:cNvPr id="5" name="Footer Placeholder 4">
            <a:extLst>
              <a:ext uri="{FF2B5EF4-FFF2-40B4-BE49-F238E27FC236}">
                <a16:creationId xmlns:a16="http://schemas.microsoft.com/office/drawing/2014/main" id="{09705751-13C7-298A-D7F1-141C044B19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936CFF-F194-6263-3369-792BB45181C9}"/>
              </a:ext>
            </a:extLst>
          </p:cNvPr>
          <p:cNvSpPr>
            <a:spLocks noGrp="1"/>
          </p:cNvSpPr>
          <p:nvPr>
            <p:ph type="sldNum" sz="quarter" idx="12"/>
          </p:nvPr>
        </p:nvSpPr>
        <p:spPr/>
        <p:txBody>
          <a:bodyPr/>
          <a:lstStyle/>
          <a:p>
            <a:fld id="{BD42C91E-BF9D-4D22-9470-5F5730CF2C96}" type="slidenum">
              <a:rPr lang="en-IN" smtClean="0"/>
              <a:t>‹#›</a:t>
            </a:fld>
            <a:endParaRPr lang="en-IN"/>
          </a:p>
        </p:txBody>
      </p:sp>
    </p:spTree>
    <p:extLst>
      <p:ext uri="{BB962C8B-B14F-4D97-AF65-F5344CB8AC3E}">
        <p14:creationId xmlns:p14="http://schemas.microsoft.com/office/powerpoint/2010/main" val="2582441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D668-5809-4D09-526F-FCE5587EDD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1179A0-E1FB-FBA1-A123-F953B6B169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244C99-5A4D-FB0A-1943-AEA401ED81D0}"/>
              </a:ext>
            </a:extLst>
          </p:cNvPr>
          <p:cNvSpPr>
            <a:spLocks noGrp="1"/>
          </p:cNvSpPr>
          <p:nvPr>
            <p:ph type="dt" sz="half" idx="10"/>
          </p:nvPr>
        </p:nvSpPr>
        <p:spPr/>
        <p:txBody>
          <a:bodyPr/>
          <a:lstStyle/>
          <a:p>
            <a:fld id="{0FDF9B24-37CA-4557-BDA9-F4AE884B77AD}" type="datetimeFigureOut">
              <a:rPr lang="en-IN" smtClean="0"/>
              <a:t>05-06-2022</a:t>
            </a:fld>
            <a:endParaRPr lang="en-IN"/>
          </a:p>
        </p:txBody>
      </p:sp>
      <p:sp>
        <p:nvSpPr>
          <p:cNvPr id="5" name="Footer Placeholder 4">
            <a:extLst>
              <a:ext uri="{FF2B5EF4-FFF2-40B4-BE49-F238E27FC236}">
                <a16:creationId xmlns:a16="http://schemas.microsoft.com/office/drawing/2014/main" id="{99F91BF7-30FF-86B4-2A2E-23D17DE90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2BE23B-B728-D163-B6E3-6346A83F2B9D}"/>
              </a:ext>
            </a:extLst>
          </p:cNvPr>
          <p:cNvSpPr>
            <a:spLocks noGrp="1"/>
          </p:cNvSpPr>
          <p:nvPr>
            <p:ph type="sldNum" sz="quarter" idx="12"/>
          </p:nvPr>
        </p:nvSpPr>
        <p:spPr/>
        <p:txBody>
          <a:bodyPr/>
          <a:lstStyle/>
          <a:p>
            <a:fld id="{BD42C91E-BF9D-4D22-9470-5F5730CF2C96}" type="slidenum">
              <a:rPr lang="en-IN" smtClean="0"/>
              <a:t>‹#›</a:t>
            </a:fld>
            <a:endParaRPr lang="en-IN"/>
          </a:p>
        </p:txBody>
      </p:sp>
    </p:spTree>
    <p:extLst>
      <p:ext uri="{BB962C8B-B14F-4D97-AF65-F5344CB8AC3E}">
        <p14:creationId xmlns:p14="http://schemas.microsoft.com/office/powerpoint/2010/main" val="3440516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272CC-7B25-BE62-0B67-BAB010129B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46D9C3E-9A22-A8FE-240D-C028882179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886B85-9C2B-3DFD-9CC9-E204D69583E3}"/>
              </a:ext>
            </a:extLst>
          </p:cNvPr>
          <p:cNvSpPr>
            <a:spLocks noGrp="1"/>
          </p:cNvSpPr>
          <p:nvPr>
            <p:ph type="dt" sz="half" idx="10"/>
          </p:nvPr>
        </p:nvSpPr>
        <p:spPr/>
        <p:txBody>
          <a:bodyPr/>
          <a:lstStyle/>
          <a:p>
            <a:fld id="{0FDF9B24-37CA-4557-BDA9-F4AE884B77AD}" type="datetimeFigureOut">
              <a:rPr lang="en-IN" smtClean="0"/>
              <a:t>05-06-2022</a:t>
            </a:fld>
            <a:endParaRPr lang="en-IN"/>
          </a:p>
        </p:txBody>
      </p:sp>
      <p:sp>
        <p:nvSpPr>
          <p:cNvPr id="5" name="Footer Placeholder 4">
            <a:extLst>
              <a:ext uri="{FF2B5EF4-FFF2-40B4-BE49-F238E27FC236}">
                <a16:creationId xmlns:a16="http://schemas.microsoft.com/office/drawing/2014/main" id="{8949AFE4-FB90-6F17-C419-251DF68CE9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DB24E2-22C9-1B40-5906-8F5A3E8111D7}"/>
              </a:ext>
            </a:extLst>
          </p:cNvPr>
          <p:cNvSpPr>
            <a:spLocks noGrp="1"/>
          </p:cNvSpPr>
          <p:nvPr>
            <p:ph type="sldNum" sz="quarter" idx="12"/>
          </p:nvPr>
        </p:nvSpPr>
        <p:spPr/>
        <p:txBody>
          <a:bodyPr/>
          <a:lstStyle/>
          <a:p>
            <a:fld id="{BD42C91E-BF9D-4D22-9470-5F5730CF2C96}" type="slidenum">
              <a:rPr lang="en-IN" smtClean="0"/>
              <a:t>‹#›</a:t>
            </a:fld>
            <a:endParaRPr lang="en-IN"/>
          </a:p>
        </p:txBody>
      </p:sp>
    </p:spTree>
    <p:extLst>
      <p:ext uri="{BB962C8B-B14F-4D97-AF65-F5344CB8AC3E}">
        <p14:creationId xmlns:p14="http://schemas.microsoft.com/office/powerpoint/2010/main" val="165903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25E6-FE93-A8DB-E173-A5FB3EE6F0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FA3EB1-AE56-B3BA-28C0-9F8646E34B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1AA4F3-A752-7559-55AB-64BF092DE7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993A4D3-90D9-8BBF-26CB-87E5237C717D}"/>
              </a:ext>
            </a:extLst>
          </p:cNvPr>
          <p:cNvSpPr>
            <a:spLocks noGrp="1"/>
          </p:cNvSpPr>
          <p:nvPr>
            <p:ph type="dt" sz="half" idx="10"/>
          </p:nvPr>
        </p:nvSpPr>
        <p:spPr/>
        <p:txBody>
          <a:bodyPr/>
          <a:lstStyle/>
          <a:p>
            <a:fld id="{0FDF9B24-37CA-4557-BDA9-F4AE884B77AD}" type="datetimeFigureOut">
              <a:rPr lang="en-IN" smtClean="0"/>
              <a:t>05-06-2022</a:t>
            </a:fld>
            <a:endParaRPr lang="en-IN"/>
          </a:p>
        </p:txBody>
      </p:sp>
      <p:sp>
        <p:nvSpPr>
          <p:cNvPr id="6" name="Footer Placeholder 5">
            <a:extLst>
              <a:ext uri="{FF2B5EF4-FFF2-40B4-BE49-F238E27FC236}">
                <a16:creationId xmlns:a16="http://schemas.microsoft.com/office/drawing/2014/main" id="{273F3FCE-902E-B714-58E1-613FDADA0D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9B7E9E-2CD0-AC07-B499-A72EEDE3E730}"/>
              </a:ext>
            </a:extLst>
          </p:cNvPr>
          <p:cNvSpPr>
            <a:spLocks noGrp="1"/>
          </p:cNvSpPr>
          <p:nvPr>
            <p:ph type="sldNum" sz="quarter" idx="12"/>
          </p:nvPr>
        </p:nvSpPr>
        <p:spPr/>
        <p:txBody>
          <a:bodyPr/>
          <a:lstStyle/>
          <a:p>
            <a:fld id="{BD42C91E-BF9D-4D22-9470-5F5730CF2C96}" type="slidenum">
              <a:rPr lang="en-IN" smtClean="0"/>
              <a:t>‹#›</a:t>
            </a:fld>
            <a:endParaRPr lang="en-IN"/>
          </a:p>
        </p:txBody>
      </p:sp>
    </p:spTree>
    <p:extLst>
      <p:ext uri="{BB962C8B-B14F-4D97-AF65-F5344CB8AC3E}">
        <p14:creationId xmlns:p14="http://schemas.microsoft.com/office/powerpoint/2010/main" val="3615024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87A9-7ACD-E6E6-90D0-FAB6B91DC1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403F0D-7593-8A81-6AF0-5FF1D8BBA6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7CB80B-4CD9-84BB-900C-8B920030F8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BBF73B-6E7C-0646-16EC-6B96B76C66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CF39C9-AFC7-6973-9166-299BEC0C50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90F1822-8550-718B-D934-B15D60630ADE}"/>
              </a:ext>
            </a:extLst>
          </p:cNvPr>
          <p:cNvSpPr>
            <a:spLocks noGrp="1"/>
          </p:cNvSpPr>
          <p:nvPr>
            <p:ph type="dt" sz="half" idx="10"/>
          </p:nvPr>
        </p:nvSpPr>
        <p:spPr/>
        <p:txBody>
          <a:bodyPr/>
          <a:lstStyle/>
          <a:p>
            <a:fld id="{0FDF9B24-37CA-4557-BDA9-F4AE884B77AD}" type="datetimeFigureOut">
              <a:rPr lang="en-IN" smtClean="0"/>
              <a:t>05-06-2022</a:t>
            </a:fld>
            <a:endParaRPr lang="en-IN"/>
          </a:p>
        </p:txBody>
      </p:sp>
      <p:sp>
        <p:nvSpPr>
          <p:cNvPr id="8" name="Footer Placeholder 7">
            <a:extLst>
              <a:ext uri="{FF2B5EF4-FFF2-40B4-BE49-F238E27FC236}">
                <a16:creationId xmlns:a16="http://schemas.microsoft.com/office/drawing/2014/main" id="{EC0F629E-8FBA-C6B7-5AC6-E232E6E85A7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8C76228-60CA-2146-4ED1-290E96ABC49E}"/>
              </a:ext>
            </a:extLst>
          </p:cNvPr>
          <p:cNvSpPr>
            <a:spLocks noGrp="1"/>
          </p:cNvSpPr>
          <p:nvPr>
            <p:ph type="sldNum" sz="quarter" idx="12"/>
          </p:nvPr>
        </p:nvSpPr>
        <p:spPr/>
        <p:txBody>
          <a:bodyPr/>
          <a:lstStyle/>
          <a:p>
            <a:fld id="{BD42C91E-BF9D-4D22-9470-5F5730CF2C96}" type="slidenum">
              <a:rPr lang="en-IN" smtClean="0"/>
              <a:t>‹#›</a:t>
            </a:fld>
            <a:endParaRPr lang="en-IN"/>
          </a:p>
        </p:txBody>
      </p:sp>
    </p:spTree>
    <p:extLst>
      <p:ext uri="{BB962C8B-B14F-4D97-AF65-F5344CB8AC3E}">
        <p14:creationId xmlns:p14="http://schemas.microsoft.com/office/powerpoint/2010/main" val="678406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26D5-FF82-976D-30BE-096C1E8B173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F21487B-2556-529F-7156-8E7DB50A24C0}"/>
              </a:ext>
            </a:extLst>
          </p:cNvPr>
          <p:cNvSpPr>
            <a:spLocks noGrp="1"/>
          </p:cNvSpPr>
          <p:nvPr>
            <p:ph type="dt" sz="half" idx="10"/>
          </p:nvPr>
        </p:nvSpPr>
        <p:spPr/>
        <p:txBody>
          <a:bodyPr/>
          <a:lstStyle/>
          <a:p>
            <a:fld id="{0FDF9B24-37CA-4557-BDA9-F4AE884B77AD}" type="datetimeFigureOut">
              <a:rPr lang="en-IN" smtClean="0"/>
              <a:t>05-06-2022</a:t>
            </a:fld>
            <a:endParaRPr lang="en-IN"/>
          </a:p>
        </p:txBody>
      </p:sp>
      <p:sp>
        <p:nvSpPr>
          <p:cNvPr id="4" name="Footer Placeholder 3">
            <a:extLst>
              <a:ext uri="{FF2B5EF4-FFF2-40B4-BE49-F238E27FC236}">
                <a16:creationId xmlns:a16="http://schemas.microsoft.com/office/drawing/2014/main" id="{1214CA7A-18E2-72DC-C5C7-7331660DE39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988B254-917B-D6C3-D045-36CD6908995A}"/>
              </a:ext>
            </a:extLst>
          </p:cNvPr>
          <p:cNvSpPr>
            <a:spLocks noGrp="1"/>
          </p:cNvSpPr>
          <p:nvPr>
            <p:ph type="sldNum" sz="quarter" idx="12"/>
          </p:nvPr>
        </p:nvSpPr>
        <p:spPr/>
        <p:txBody>
          <a:bodyPr/>
          <a:lstStyle/>
          <a:p>
            <a:fld id="{BD42C91E-BF9D-4D22-9470-5F5730CF2C96}" type="slidenum">
              <a:rPr lang="en-IN" smtClean="0"/>
              <a:t>‹#›</a:t>
            </a:fld>
            <a:endParaRPr lang="en-IN"/>
          </a:p>
        </p:txBody>
      </p:sp>
    </p:spTree>
    <p:extLst>
      <p:ext uri="{BB962C8B-B14F-4D97-AF65-F5344CB8AC3E}">
        <p14:creationId xmlns:p14="http://schemas.microsoft.com/office/powerpoint/2010/main" val="3132928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9F1B02-1491-8FB6-6DB2-716380645089}"/>
              </a:ext>
            </a:extLst>
          </p:cNvPr>
          <p:cNvSpPr>
            <a:spLocks noGrp="1"/>
          </p:cNvSpPr>
          <p:nvPr>
            <p:ph type="dt" sz="half" idx="10"/>
          </p:nvPr>
        </p:nvSpPr>
        <p:spPr/>
        <p:txBody>
          <a:bodyPr/>
          <a:lstStyle/>
          <a:p>
            <a:fld id="{0FDF9B24-37CA-4557-BDA9-F4AE884B77AD}" type="datetimeFigureOut">
              <a:rPr lang="en-IN" smtClean="0"/>
              <a:t>05-06-2022</a:t>
            </a:fld>
            <a:endParaRPr lang="en-IN"/>
          </a:p>
        </p:txBody>
      </p:sp>
      <p:sp>
        <p:nvSpPr>
          <p:cNvPr id="3" name="Footer Placeholder 2">
            <a:extLst>
              <a:ext uri="{FF2B5EF4-FFF2-40B4-BE49-F238E27FC236}">
                <a16:creationId xmlns:a16="http://schemas.microsoft.com/office/drawing/2014/main" id="{CFCE59E1-0DAE-3335-BCCF-23AFE4B223A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2D65F3-28F0-B343-3C56-A4192F255BE5}"/>
              </a:ext>
            </a:extLst>
          </p:cNvPr>
          <p:cNvSpPr>
            <a:spLocks noGrp="1"/>
          </p:cNvSpPr>
          <p:nvPr>
            <p:ph type="sldNum" sz="quarter" idx="12"/>
          </p:nvPr>
        </p:nvSpPr>
        <p:spPr/>
        <p:txBody>
          <a:bodyPr/>
          <a:lstStyle/>
          <a:p>
            <a:fld id="{BD42C91E-BF9D-4D22-9470-5F5730CF2C96}" type="slidenum">
              <a:rPr lang="en-IN" smtClean="0"/>
              <a:t>‹#›</a:t>
            </a:fld>
            <a:endParaRPr lang="en-IN"/>
          </a:p>
        </p:txBody>
      </p:sp>
    </p:spTree>
    <p:extLst>
      <p:ext uri="{BB962C8B-B14F-4D97-AF65-F5344CB8AC3E}">
        <p14:creationId xmlns:p14="http://schemas.microsoft.com/office/powerpoint/2010/main" val="371638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F11FC-7139-CBCF-D415-3C499C3B85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D02CA9-CF43-FFE6-21A5-D7B929A35C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02D13B-50F4-9EB7-7D65-E31307E320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70EBE-BE78-2C1A-A28D-7C05F52EDE73}"/>
              </a:ext>
            </a:extLst>
          </p:cNvPr>
          <p:cNvSpPr>
            <a:spLocks noGrp="1"/>
          </p:cNvSpPr>
          <p:nvPr>
            <p:ph type="dt" sz="half" idx="10"/>
          </p:nvPr>
        </p:nvSpPr>
        <p:spPr/>
        <p:txBody>
          <a:bodyPr/>
          <a:lstStyle/>
          <a:p>
            <a:fld id="{0FDF9B24-37CA-4557-BDA9-F4AE884B77AD}" type="datetimeFigureOut">
              <a:rPr lang="en-IN" smtClean="0"/>
              <a:t>05-06-2022</a:t>
            </a:fld>
            <a:endParaRPr lang="en-IN"/>
          </a:p>
        </p:txBody>
      </p:sp>
      <p:sp>
        <p:nvSpPr>
          <p:cNvPr id="6" name="Footer Placeholder 5">
            <a:extLst>
              <a:ext uri="{FF2B5EF4-FFF2-40B4-BE49-F238E27FC236}">
                <a16:creationId xmlns:a16="http://schemas.microsoft.com/office/drawing/2014/main" id="{EF27D9EE-F6E6-D211-97DB-7AADD7BD1C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50E65F-D03F-F6EE-1D70-8C3B64929B9E}"/>
              </a:ext>
            </a:extLst>
          </p:cNvPr>
          <p:cNvSpPr>
            <a:spLocks noGrp="1"/>
          </p:cNvSpPr>
          <p:nvPr>
            <p:ph type="sldNum" sz="quarter" idx="12"/>
          </p:nvPr>
        </p:nvSpPr>
        <p:spPr/>
        <p:txBody>
          <a:bodyPr/>
          <a:lstStyle/>
          <a:p>
            <a:fld id="{BD42C91E-BF9D-4D22-9470-5F5730CF2C96}" type="slidenum">
              <a:rPr lang="en-IN" smtClean="0"/>
              <a:t>‹#›</a:t>
            </a:fld>
            <a:endParaRPr lang="en-IN"/>
          </a:p>
        </p:txBody>
      </p:sp>
    </p:spTree>
    <p:extLst>
      <p:ext uri="{BB962C8B-B14F-4D97-AF65-F5344CB8AC3E}">
        <p14:creationId xmlns:p14="http://schemas.microsoft.com/office/powerpoint/2010/main" val="3902861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DEA45-BB07-2AAD-6F8A-0AD89DD8E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71F052-0AD8-8798-97B9-7376878902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EAF0839-3FCE-E13A-8A2C-1084E64BE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0AB45-8ED5-2522-16B0-4590ADB7C510}"/>
              </a:ext>
            </a:extLst>
          </p:cNvPr>
          <p:cNvSpPr>
            <a:spLocks noGrp="1"/>
          </p:cNvSpPr>
          <p:nvPr>
            <p:ph type="dt" sz="half" idx="10"/>
          </p:nvPr>
        </p:nvSpPr>
        <p:spPr/>
        <p:txBody>
          <a:bodyPr/>
          <a:lstStyle/>
          <a:p>
            <a:fld id="{0FDF9B24-37CA-4557-BDA9-F4AE884B77AD}" type="datetimeFigureOut">
              <a:rPr lang="en-IN" smtClean="0"/>
              <a:t>05-06-2022</a:t>
            </a:fld>
            <a:endParaRPr lang="en-IN"/>
          </a:p>
        </p:txBody>
      </p:sp>
      <p:sp>
        <p:nvSpPr>
          <p:cNvPr id="6" name="Footer Placeholder 5">
            <a:extLst>
              <a:ext uri="{FF2B5EF4-FFF2-40B4-BE49-F238E27FC236}">
                <a16:creationId xmlns:a16="http://schemas.microsoft.com/office/drawing/2014/main" id="{24D2F01C-DC43-3508-9B99-C9729A348C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11C39E-7BC3-7A62-6A80-ABF5A3F908BB}"/>
              </a:ext>
            </a:extLst>
          </p:cNvPr>
          <p:cNvSpPr>
            <a:spLocks noGrp="1"/>
          </p:cNvSpPr>
          <p:nvPr>
            <p:ph type="sldNum" sz="quarter" idx="12"/>
          </p:nvPr>
        </p:nvSpPr>
        <p:spPr/>
        <p:txBody>
          <a:bodyPr/>
          <a:lstStyle/>
          <a:p>
            <a:fld id="{BD42C91E-BF9D-4D22-9470-5F5730CF2C96}" type="slidenum">
              <a:rPr lang="en-IN" smtClean="0"/>
              <a:t>‹#›</a:t>
            </a:fld>
            <a:endParaRPr lang="en-IN"/>
          </a:p>
        </p:txBody>
      </p:sp>
    </p:spTree>
    <p:extLst>
      <p:ext uri="{BB962C8B-B14F-4D97-AF65-F5344CB8AC3E}">
        <p14:creationId xmlns:p14="http://schemas.microsoft.com/office/powerpoint/2010/main" val="212558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CD7C30-764C-5E9E-CB48-2ADEA85731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9E5D78-9B6D-1605-C19B-344C4F66FB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179346-F6E0-C382-E43D-B779EC520E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DF9B24-37CA-4557-BDA9-F4AE884B77AD}" type="datetimeFigureOut">
              <a:rPr lang="en-IN" smtClean="0"/>
              <a:t>05-06-2022</a:t>
            </a:fld>
            <a:endParaRPr lang="en-IN"/>
          </a:p>
        </p:txBody>
      </p:sp>
      <p:sp>
        <p:nvSpPr>
          <p:cNvPr id="5" name="Footer Placeholder 4">
            <a:extLst>
              <a:ext uri="{FF2B5EF4-FFF2-40B4-BE49-F238E27FC236}">
                <a16:creationId xmlns:a16="http://schemas.microsoft.com/office/drawing/2014/main" id="{BCB58EEE-FAAA-DB20-9A6D-B3EF1E1AC8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BE3A0A-91DD-F227-192C-BD5C567391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42C91E-BF9D-4D22-9470-5F5730CF2C96}" type="slidenum">
              <a:rPr lang="en-IN" smtClean="0"/>
              <a:t>‹#›</a:t>
            </a:fld>
            <a:endParaRPr lang="en-IN"/>
          </a:p>
        </p:txBody>
      </p:sp>
    </p:spTree>
    <p:extLst>
      <p:ext uri="{BB962C8B-B14F-4D97-AF65-F5344CB8AC3E}">
        <p14:creationId xmlns:p14="http://schemas.microsoft.com/office/powerpoint/2010/main" val="1879183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a:latin typeface="Algerian" panose="04020705040A02060702" pitchFamily="82" charset="0"/>
              </a:rPr>
              <a:t>Artificial intelligence</a:t>
            </a:r>
            <a:endParaRPr lang="en-IN" b="1" dirty="0">
              <a:latin typeface="Algerian" panose="04020705040A02060702" pitchFamily="82" charset="0"/>
            </a:endParaRP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7</a:t>
            </a:r>
          </a:p>
          <a:p>
            <a:r>
              <a:rPr lang="en-IN" dirty="0"/>
              <a:t>Date – </a:t>
            </a:r>
            <a:r>
              <a:rPr lang="en-IN"/>
              <a:t>04</a:t>
            </a:r>
            <a:r>
              <a:rPr lang="en-IN" baseline="30000"/>
              <a:t>th</a:t>
            </a:r>
            <a:r>
              <a:rPr lang="en-IN"/>
              <a:t>  June</a:t>
            </a:r>
            <a:r>
              <a:rPr lang="en-IN" dirty="0"/>
              <a:t>, 2022</a:t>
            </a:r>
          </a:p>
        </p:txBody>
      </p:sp>
    </p:spTree>
    <p:extLst>
      <p:ext uri="{BB962C8B-B14F-4D97-AF65-F5344CB8AC3E}">
        <p14:creationId xmlns:p14="http://schemas.microsoft.com/office/powerpoint/2010/main" val="3290677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pPr algn="just"/>
            <a:r>
              <a:rPr lang="en-IN" b="1" i="0" dirty="0">
                <a:effectLst/>
                <a:latin typeface="erdana"/>
              </a:rPr>
              <a:t>OpenCV Drawing Functions</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endParaRPr lang="en-US" b="0" i="0" dirty="0">
              <a:solidFill>
                <a:srgbClr val="333333"/>
              </a:solidFill>
              <a:effectLst/>
              <a:latin typeface="inter-regular"/>
            </a:endParaRPr>
          </a:p>
          <a:p>
            <a:pPr algn="just"/>
            <a:endParaRPr lang="en-US" dirty="0">
              <a:solidFill>
                <a:srgbClr val="333333"/>
              </a:solidFill>
              <a:latin typeface="inter-regular"/>
            </a:endParaRPr>
          </a:p>
          <a:p>
            <a:pPr algn="just"/>
            <a:r>
              <a:rPr lang="en-US" b="0" i="0" dirty="0">
                <a:solidFill>
                  <a:srgbClr val="333333"/>
                </a:solidFill>
                <a:effectLst/>
                <a:latin typeface="inter-regular"/>
              </a:rPr>
              <a:t>We can draw the various shapes on an image such as </a:t>
            </a:r>
            <a:r>
              <a:rPr lang="en-US" b="1" i="0" dirty="0">
                <a:solidFill>
                  <a:srgbClr val="333333"/>
                </a:solidFill>
                <a:effectLst/>
                <a:latin typeface="inter-bold"/>
              </a:rPr>
              <a:t>circle, rectangle, ellipse, polylines, convex,</a:t>
            </a:r>
            <a:r>
              <a:rPr lang="en-US" b="0" i="0" dirty="0">
                <a:solidFill>
                  <a:srgbClr val="333333"/>
                </a:solidFill>
                <a:effectLst/>
                <a:latin typeface="inter-regular"/>
              </a:rPr>
              <a:t> etc. It is used when we want to highlight any object in the input image. The OpenCV provides functions for each shape. Here we will learn about the drawing functions.</a:t>
            </a:r>
          </a:p>
        </p:txBody>
      </p:sp>
    </p:spTree>
    <p:extLst>
      <p:ext uri="{BB962C8B-B14F-4D97-AF65-F5344CB8AC3E}">
        <p14:creationId xmlns:p14="http://schemas.microsoft.com/office/powerpoint/2010/main" val="3597772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251012"/>
            <a:ext cx="11519647" cy="558240"/>
          </a:xfrm>
        </p:spPr>
        <p:txBody>
          <a:bodyPr>
            <a:normAutofit fontScale="90000"/>
          </a:bodyPr>
          <a:lstStyle/>
          <a:p>
            <a:pPr algn="just"/>
            <a:r>
              <a:rPr lang="en-IN" b="1" i="0" dirty="0">
                <a:effectLst/>
                <a:latin typeface="erdana"/>
              </a:rPr>
              <a:t>OpenCV Drawing Functions</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914400"/>
            <a:ext cx="11519646" cy="5692588"/>
          </a:xfrm>
        </p:spPr>
        <p:txBody>
          <a:bodyPr>
            <a:normAutofit lnSpcReduction="10000"/>
          </a:bodyPr>
          <a:lstStyle/>
          <a:p>
            <a:pPr algn="just"/>
            <a:r>
              <a:rPr lang="en-US" sz="1600" b="1" i="0" dirty="0">
                <a:effectLst/>
                <a:latin typeface="erdana"/>
              </a:rPr>
              <a:t>Drawing Circle</a:t>
            </a:r>
          </a:p>
          <a:p>
            <a:pPr algn="just"/>
            <a:r>
              <a:rPr lang="en-US" sz="1600" b="0" i="0" dirty="0">
                <a:solidFill>
                  <a:srgbClr val="333333"/>
                </a:solidFill>
                <a:effectLst/>
                <a:latin typeface="inter-regular"/>
              </a:rPr>
              <a:t>We can draw the circle on the image by using the </a:t>
            </a:r>
            <a:r>
              <a:rPr lang="en-US" sz="1600" b="1" i="0" dirty="0">
                <a:solidFill>
                  <a:srgbClr val="333333"/>
                </a:solidFill>
                <a:effectLst/>
                <a:latin typeface="inter-bold"/>
              </a:rPr>
              <a:t>cv2.circle()</a:t>
            </a:r>
            <a:r>
              <a:rPr lang="en-US" sz="1600" b="0" i="0" dirty="0">
                <a:solidFill>
                  <a:srgbClr val="333333"/>
                </a:solidFill>
                <a:effectLst/>
                <a:latin typeface="inter-regular"/>
              </a:rPr>
              <a:t> function. The syntax is the following:</a:t>
            </a:r>
          </a:p>
          <a:p>
            <a:pPr algn="just"/>
            <a:r>
              <a:rPr lang="en-US" sz="1600" b="0" i="0" dirty="0">
                <a:solidFill>
                  <a:srgbClr val="000000"/>
                </a:solidFill>
                <a:effectLst/>
                <a:latin typeface="inter-regular"/>
              </a:rPr>
              <a:t>cv2.circle(</a:t>
            </a:r>
            <a:r>
              <a:rPr lang="en-US" sz="1600" b="0" i="0" dirty="0" err="1">
                <a:solidFill>
                  <a:srgbClr val="000000"/>
                </a:solidFill>
                <a:effectLst/>
                <a:latin typeface="inter-regular"/>
              </a:rPr>
              <a:t>img</a:t>
            </a:r>
            <a:r>
              <a:rPr lang="en-US" sz="1600" b="0" i="0" dirty="0">
                <a:solidFill>
                  <a:srgbClr val="000000"/>
                </a:solidFill>
                <a:effectLst/>
                <a:latin typeface="inter-regular"/>
              </a:rPr>
              <a:t>, center, radius, </a:t>
            </a:r>
            <a:r>
              <a:rPr lang="en-US" sz="1600" b="0" i="0" dirty="0" err="1">
                <a:solidFill>
                  <a:srgbClr val="000000"/>
                </a:solidFill>
                <a:effectLst/>
                <a:latin typeface="inter-regular"/>
              </a:rPr>
              <a:t>color,thickness</a:t>
            </a:r>
            <a:r>
              <a:rPr lang="en-US" sz="1600" b="0" i="0" dirty="0">
                <a:solidFill>
                  <a:srgbClr val="000000"/>
                </a:solidFill>
                <a:effectLst/>
                <a:latin typeface="inter-regular"/>
              </a:rPr>
              <a:t>, </a:t>
            </a:r>
            <a:r>
              <a:rPr lang="en-US" sz="1600" b="0" i="0" dirty="0" err="1">
                <a:solidFill>
                  <a:srgbClr val="000000"/>
                </a:solidFill>
                <a:effectLst/>
                <a:latin typeface="inter-regular"/>
              </a:rPr>
              <a:t>lineType,shift</a:t>
            </a:r>
            <a:r>
              <a:rPr lang="en-US" sz="1600" b="0" i="0" dirty="0">
                <a:solidFill>
                  <a:srgbClr val="000000"/>
                </a:solidFill>
                <a:effectLst/>
                <a:latin typeface="inter-regular"/>
              </a:rPr>
              <a:t>)  </a:t>
            </a:r>
          </a:p>
          <a:p>
            <a:pPr algn="just"/>
            <a:r>
              <a:rPr lang="en-US" sz="1600" b="1" i="0" dirty="0">
                <a:solidFill>
                  <a:srgbClr val="610B4B"/>
                </a:solidFill>
                <a:effectLst/>
                <a:latin typeface="erdana"/>
              </a:rPr>
              <a:t>Parameters:</a:t>
            </a:r>
          </a:p>
          <a:p>
            <a:pPr algn="just">
              <a:buFont typeface="Arial" panose="020B0604020202020204" pitchFamily="34" charset="0"/>
              <a:buChar char="•"/>
            </a:pPr>
            <a:r>
              <a:rPr lang="en-US" sz="1600" b="1" i="0" dirty="0" err="1">
                <a:solidFill>
                  <a:srgbClr val="000000"/>
                </a:solidFill>
                <a:effectLst/>
                <a:latin typeface="inter-bold"/>
              </a:rPr>
              <a:t>img</a:t>
            </a:r>
            <a:r>
              <a:rPr lang="en-US" sz="1600" b="1" i="0" dirty="0">
                <a:solidFill>
                  <a:srgbClr val="000000"/>
                </a:solidFill>
                <a:effectLst/>
                <a:latin typeface="inter-bold"/>
              </a:rPr>
              <a:t>-</a:t>
            </a:r>
            <a:r>
              <a:rPr lang="en-US" sz="1600" b="0" i="0" dirty="0">
                <a:solidFill>
                  <a:srgbClr val="000000"/>
                </a:solidFill>
                <a:effectLst/>
                <a:latin typeface="inter-regular"/>
              </a:rPr>
              <a:t> It represents the given image.</a:t>
            </a:r>
          </a:p>
          <a:p>
            <a:pPr algn="just">
              <a:buFont typeface="Arial" panose="020B0604020202020204" pitchFamily="34" charset="0"/>
              <a:buChar char="•"/>
            </a:pPr>
            <a:r>
              <a:rPr lang="en-US" sz="1600" b="1" i="0" dirty="0">
                <a:solidFill>
                  <a:srgbClr val="000000"/>
                </a:solidFill>
                <a:effectLst/>
                <a:latin typeface="inter-bold"/>
              </a:rPr>
              <a:t>center-</a:t>
            </a:r>
            <a:r>
              <a:rPr lang="en-US" sz="1600" b="0" i="0" dirty="0">
                <a:solidFill>
                  <a:srgbClr val="000000"/>
                </a:solidFill>
                <a:effectLst/>
                <a:latin typeface="inter-regular"/>
              </a:rPr>
              <a:t> Center of the circle</a:t>
            </a:r>
          </a:p>
          <a:p>
            <a:pPr algn="just">
              <a:buFont typeface="Arial" panose="020B0604020202020204" pitchFamily="34" charset="0"/>
              <a:buChar char="•"/>
            </a:pPr>
            <a:r>
              <a:rPr lang="en-US" sz="1600" b="1" i="0" dirty="0">
                <a:solidFill>
                  <a:srgbClr val="000000"/>
                </a:solidFill>
                <a:effectLst/>
                <a:latin typeface="inter-bold"/>
              </a:rPr>
              <a:t>radius-</a:t>
            </a:r>
            <a:r>
              <a:rPr lang="en-US" sz="1600" b="0" i="0" dirty="0">
                <a:solidFill>
                  <a:srgbClr val="000000"/>
                </a:solidFill>
                <a:effectLst/>
                <a:latin typeface="inter-regular"/>
              </a:rPr>
              <a:t> Radius of the circle</a:t>
            </a:r>
          </a:p>
          <a:p>
            <a:pPr algn="just">
              <a:buFont typeface="Arial" panose="020B0604020202020204" pitchFamily="34" charset="0"/>
              <a:buChar char="•"/>
            </a:pPr>
            <a:r>
              <a:rPr lang="en-US" sz="1600" b="1" i="0" dirty="0">
                <a:solidFill>
                  <a:srgbClr val="000000"/>
                </a:solidFill>
                <a:effectLst/>
                <a:latin typeface="inter-bold"/>
              </a:rPr>
              <a:t>color-</a:t>
            </a:r>
            <a:r>
              <a:rPr lang="en-US" sz="1600" b="0" i="0" dirty="0">
                <a:solidFill>
                  <a:srgbClr val="000000"/>
                </a:solidFill>
                <a:effectLst/>
                <a:latin typeface="inter-regular"/>
              </a:rPr>
              <a:t> Circle color</a:t>
            </a:r>
          </a:p>
          <a:p>
            <a:pPr algn="just">
              <a:buFont typeface="Arial" panose="020B0604020202020204" pitchFamily="34" charset="0"/>
              <a:buChar char="•"/>
            </a:pPr>
            <a:r>
              <a:rPr lang="en-US" sz="1600" b="1" i="0" dirty="0">
                <a:solidFill>
                  <a:srgbClr val="000000"/>
                </a:solidFill>
                <a:effectLst/>
                <a:latin typeface="inter-bold"/>
              </a:rPr>
              <a:t>thickness-</a:t>
            </a:r>
            <a:r>
              <a:rPr lang="en-US" sz="1600" b="0" i="0" dirty="0">
                <a:solidFill>
                  <a:srgbClr val="000000"/>
                </a:solidFill>
                <a:effectLst/>
                <a:latin typeface="inter-regular"/>
              </a:rPr>
              <a:t> It denotes the thickness of the circle outline, if it is positive. And negative thickness means that a filled circle is to be drawn.</a:t>
            </a:r>
          </a:p>
          <a:p>
            <a:pPr algn="just">
              <a:buFont typeface="Arial" panose="020B0604020202020204" pitchFamily="34" charset="0"/>
              <a:buChar char="•"/>
            </a:pPr>
            <a:r>
              <a:rPr lang="en-US" sz="1600" b="1" i="0" dirty="0" err="1">
                <a:solidFill>
                  <a:srgbClr val="000000"/>
                </a:solidFill>
                <a:effectLst/>
                <a:latin typeface="inter-bold"/>
              </a:rPr>
              <a:t>lineType</a:t>
            </a:r>
            <a:r>
              <a:rPr lang="en-US" sz="1600" b="1" i="0" dirty="0">
                <a:solidFill>
                  <a:srgbClr val="000000"/>
                </a:solidFill>
                <a:effectLst/>
                <a:latin typeface="inter-bold"/>
              </a:rPr>
              <a:t>-</a:t>
            </a:r>
            <a:r>
              <a:rPr lang="en-US" sz="1600" b="0" i="0" dirty="0">
                <a:solidFill>
                  <a:srgbClr val="000000"/>
                </a:solidFill>
                <a:effectLst/>
                <a:latin typeface="inter-regular"/>
              </a:rPr>
              <a:t> Defines the type of the circle boundary.</a:t>
            </a:r>
          </a:p>
          <a:p>
            <a:pPr algn="just">
              <a:buFont typeface="Arial" panose="020B0604020202020204" pitchFamily="34" charset="0"/>
              <a:buChar char="•"/>
            </a:pPr>
            <a:r>
              <a:rPr lang="en-US" sz="1600" b="1" i="0" dirty="0">
                <a:solidFill>
                  <a:srgbClr val="000000"/>
                </a:solidFill>
                <a:effectLst/>
                <a:latin typeface="inter-bold"/>
              </a:rPr>
              <a:t>shift-</a:t>
            </a:r>
            <a:r>
              <a:rPr lang="en-US" sz="1600" b="0" i="0" dirty="0">
                <a:solidFill>
                  <a:srgbClr val="000000"/>
                </a:solidFill>
                <a:effectLst/>
                <a:latin typeface="inter-regular"/>
              </a:rPr>
              <a:t> It represents the number of fractional bits in the coordinate of the center and the radius value.</a:t>
            </a:r>
          </a:p>
          <a:p>
            <a:pPr algn="just"/>
            <a:r>
              <a:rPr lang="en-US" sz="1600" b="0" i="0" dirty="0">
                <a:solidFill>
                  <a:srgbClr val="333333"/>
                </a:solidFill>
                <a:effectLst/>
                <a:latin typeface="inter-regular"/>
              </a:rPr>
              <a:t>Consider the following example:</a:t>
            </a:r>
          </a:p>
          <a:p>
            <a:pPr lvl="1" algn="just">
              <a:buFont typeface="+mj-lt"/>
              <a:buAutoNum type="arabicPeriod"/>
            </a:pPr>
            <a:r>
              <a:rPr lang="en-IN" sz="1200" b="1" i="0" dirty="0">
                <a:solidFill>
                  <a:srgbClr val="006699"/>
                </a:solidFill>
                <a:effectLst/>
                <a:latin typeface="inter-regular"/>
              </a:rPr>
              <a:t>import</a:t>
            </a:r>
            <a:r>
              <a:rPr lang="en-IN" sz="1200" b="0" i="0" dirty="0">
                <a:solidFill>
                  <a:srgbClr val="000000"/>
                </a:solidFill>
                <a:effectLst/>
                <a:latin typeface="inter-regular"/>
              </a:rPr>
              <a:t> </a:t>
            </a:r>
            <a:r>
              <a:rPr lang="en-IN" sz="1200" b="0" i="0" dirty="0" err="1">
                <a:solidFill>
                  <a:srgbClr val="000000"/>
                </a:solidFill>
                <a:effectLst/>
                <a:latin typeface="inter-regular"/>
              </a:rPr>
              <a:t>numpy</a:t>
            </a:r>
            <a:r>
              <a:rPr lang="en-IN" sz="1200" b="0" i="0" dirty="0">
                <a:solidFill>
                  <a:srgbClr val="000000"/>
                </a:solidFill>
                <a:effectLst/>
                <a:latin typeface="inter-regular"/>
              </a:rPr>
              <a:t> as np  </a:t>
            </a:r>
          </a:p>
          <a:p>
            <a:pPr lvl="1" algn="just">
              <a:buFont typeface="+mj-lt"/>
              <a:buAutoNum type="arabicPeriod"/>
            </a:pPr>
            <a:r>
              <a:rPr lang="en-IN" sz="1200" b="1" i="0" dirty="0">
                <a:solidFill>
                  <a:srgbClr val="006699"/>
                </a:solidFill>
                <a:effectLst/>
                <a:latin typeface="inter-regular"/>
              </a:rPr>
              <a:t>import</a:t>
            </a:r>
            <a:r>
              <a:rPr lang="en-IN" sz="1200" b="0" i="0" dirty="0">
                <a:solidFill>
                  <a:srgbClr val="000000"/>
                </a:solidFill>
                <a:effectLst/>
                <a:latin typeface="inter-regular"/>
              </a:rPr>
              <a:t> cv2  </a:t>
            </a:r>
          </a:p>
          <a:p>
            <a:pPr lvl="1" algn="just">
              <a:buFont typeface="+mj-lt"/>
              <a:buAutoNum type="arabicPeriod"/>
            </a:pPr>
            <a:r>
              <a:rPr lang="en-IN" sz="1200" b="0" i="0" dirty="0" err="1">
                <a:solidFill>
                  <a:srgbClr val="000000"/>
                </a:solidFill>
                <a:effectLst/>
                <a:latin typeface="inter-regular"/>
              </a:rPr>
              <a:t>img</a:t>
            </a:r>
            <a:r>
              <a:rPr lang="en-IN" sz="1200" b="0" i="0" dirty="0">
                <a:solidFill>
                  <a:srgbClr val="000000"/>
                </a:solidFill>
                <a:effectLst/>
                <a:latin typeface="inter-regular"/>
              </a:rPr>
              <a:t> = cv2.imread(</a:t>
            </a:r>
            <a:r>
              <a:rPr lang="en-IN" sz="1200" b="0" i="0" dirty="0" err="1">
                <a:solidFill>
                  <a:srgbClr val="000000"/>
                </a:solidFill>
                <a:effectLst/>
                <a:latin typeface="inter-regular"/>
              </a:rPr>
              <a:t>r</a:t>
            </a:r>
            <a:r>
              <a:rPr lang="en-IN" sz="1200" dirty="0" err="1">
                <a:solidFill>
                  <a:srgbClr val="0000FF"/>
                </a:solidFill>
                <a:latin typeface="inter-regular"/>
              </a:rPr>
              <a:t>”path</a:t>
            </a:r>
            <a:r>
              <a:rPr lang="en-IN" sz="1200" b="0" i="0" dirty="0">
                <a:solidFill>
                  <a:srgbClr val="0000FF"/>
                </a:solidFill>
                <a:effectLst/>
                <a:latin typeface="inter-regular"/>
              </a:rPr>
              <a:t>\cat.jpeg"</a:t>
            </a:r>
            <a:r>
              <a:rPr lang="en-IN" sz="1200" b="0" i="0" dirty="0">
                <a:solidFill>
                  <a:srgbClr val="000000"/>
                </a:solidFill>
                <a:effectLst/>
                <a:latin typeface="inter-regular"/>
              </a:rPr>
              <a:t>,</a:t>
            </a:r>
            <a:r>
              <a:rPr lang="en-IN" sz="1200" b="0" i="0" dirty="0">
                <a:solidFill>
                  <a:srgbClr val="C00000"/>
                </a:solidFill>
                <a:effectLst/>
                <a:latin typeface="inter-regular"/>
              </a:rPr>
              <a:t>1</a:t>
            </a:r>
            <a:r>
              <a:rPr lang="en-IN" sz="1200" b="0" i="0" dirty="0">
                <a:solidFill>
                  <a:srgbClr val="000000"/>
                </a:solidFill>
                <a:effectLst/>
                <a:latin typeface="inter-regular"/>
              </a:rPr>
              <a:t>)  </a:t>
            </a:r>
          </a:p>
          <a:p>
            <a:pPr lvl="1" algn="just">
              <a:buFont typeface="+mj-lt"/>
              <a:buAutoNum type="arabicPeriod"/>
            </a:pPr>
            <a:r>
              <a:rPr lang="en-IN" sz="1200" b="0" i="0" dirty="0">
                <a:solidFill>
                  <a:srgbClr val="000000"/>
                </a:solidFill>
                <a:effectLst/>
                <a:latin typeface="inter-regular"/>
              </a:rPr>
              <a:t>cv2.circle(</a:t>
            </a:r>
            <a:r>
              <a:rPr lang="en-IN" sz="1200" b="0" i="0" dirty="0" err="1">
                <a:solidFill>
                  <a:srgbClr val="000000"/>
                </a:solidFill>
                <a:effectLst/>
                <a:latin typeface="inter-regular"/>
              </a:rPr>
              <a:t>img</a:t>
            </a:r>
            <a:r>
              <a:rPr lang="en-IN" sz="1200" b="0" i="0" dirty="0">
                <a:solidFill>
                  <a:srgbClr val="000000"/>
                </a:solidFill>
                <a:effectLst/>
                <a:latin typeface="inter-regular"/>
              </a:rPr>
              <a:t>,(</a:t>
            </a:r>
            <a:r>
              <a:rPr lang="en-IN" sz="1200" b="0" i="0" dirty="0">
                <a:solidFill>
                  <a:srgbClr val="C00000"/>
                </a:solidFill>
                <a:effectLst/>
                <a:latin typeface="inter-regular"/>
              </a:rPr>
              <a:t>80</a:t>
            </a:r>
            <a:r>
              <a:rPr lang="en-IN" sz="1200" b="0" i="0" dirty="0">
                <a:solidFill>
                  <a:srgbClr val="000000"/>
                </a:solidFill>
                <a:effectLst/>
                <a:latin typeface="inter-regular"/>
              </a:rPr>
              <a:t>,</a:t>
            </a:r>
            <a:r>
              <a:rPr lang="en-IN" sz="1200" b="0" i="0" dirty="0">
                <a:solidFill>
                  <a:srgbClr val="C00000"/>
                </a:solidFill>
                <a:effectLst/>
                <a:latin typeface="inter-regular"/>
              </a:rPr>
              <a:t>80</a:t>
            </a:r>
            <a:r>
              <a:rPr lang="en-IN" sz="1200" b="0" i="0" dirty="0">
                <a:solidFill>
                  <a:srgbClr val="000000"/>
                </a:solidFill>
                <a:effectLst/>
                <a:latin typeface="inter-regular"/>
              </a:rPr>
              <a:t>), </a:t>
            </a:r>
            <a:r>
              <a:rPr lang="en-IN" sz="1200" b="0" i="0" dirty="0">
                <a:solidFill>
                  <a:srgbClr val="C00000"/>
                </a:solidFill>
                <a:effectLst/>
                <a:latin typeface="inter-regular"/>
              </a:rPr>
              <a:t>55</a:t>
            </a:r>
            <a:r>
              <a:rPr lang="en-IN" sz="1200" b="0" i="0" dirty="0">
                <a:solidFill>
                  <a:srgbClr val="000000"/>
                </a:solidFill>
                <a:effectLst/>
                <a:latin typeface="inter-regular"/>
              </a:rPr>
              <a:t>, (</a:t>
            </a:r>
            <a:r>
              <a:rPr lang="en-IN" sz="1200" b="0" i="0" dirty="0">
                <a:solidFill>
                  <a:srgbClr val="C00000"/>
                </a:solidFill>
                <a:effectLst/>
                <a:latin typeface="inter-regular"/>
              </a:rPr>
              <a:t>0</a:t>
            </a:r>
            <a:r>
              <a:rPr lang="en-IN" sz="1200" b="0" i="0" dirty="0">
                <a:solidFill>
                  <a:srgbClr val="000000"/>
                </a:solidFill>
                <a:effectLst/>
                <a:latin typeface="inter-regular"/>
              </a:rPr>
              <a:t>,</a:t>
            </a:r>
            <a:r>
              <a:rPr lang="en-IN" sz="1200" b="0" i="0" dirty="0">
                <a:solidFill>
                  <a:srgbClr val="C00000"/>
                </a:solidFill>
                <a:effectLst/>
                <a:latin typeface="inter-regular"/>
              </a:rPr>
              <a:t>255</a:t>
            </a:r>
            <a:r>
              <a:rPr lang="en-IN" sz="1200" b="0" i="0" dirty="0">
                <a:solidFill>
                  <a:srgbClr val="000000"/>
                </a:solidFill>
                <a:effectLst/>
                <a:latin typeface="inter-regular"/>
              </a:rPr>
              <a:t>,</a:t>
            </a:r>
            <a:r>
              <a:rPr lang="en-IN" sz="1200" b="0" i="0" dirty="0">
                <a:solidFill>
                  <a:srgbClr val="C00000"/>
                </a:solidFill>
                <a:effectLst/>
                <a:latin typeface="inter-regular"/>
              </a:rPr>
              <a:t>0</a:t>
            </a:r>
            <a:r>
              <a:rPr lang="en-IN" sz="1200" b="0" i="0" dirty="0">
                <a:solidFill>
                  <a:srgbClr val="000000"/>
                </a:solidFill>
                <a:effectLst/>
                <a:latin typeface="inter-regular"/>
              </a:rPr>
              <a:t>), -</a:t>
            </a:r>
            <a:r>
              <a:rPr lang="en-IN" sz="1200" b="0" i="0" dirty="0">
                <a:solidFill>
                  <a:srgbClr val="C00000"/>
                </a:solidFill>
                <a:effectLst/>
                <a:latin typeface="inter-regular"/>
              </a:rPr>
              <a:t>1</a:t>
            </a:r>
            <a:r>
              <a:rPr lang="en-IN" sz="1200" b="0" i="0" dirty="0">
                <a:solidFill>
                  <a:srgbClr val="000000"/>
                </a:solidFill>
                <a:effectLst/>
                <a:latin typeface="inter-regular"/>
              </a:rPr>
              <a:t>)  </a:t>
            </a:r>
          </a:p>
          <a:p>
            <a:pPr lvl="1" algn="just">
              <a:buFont typeface="+mj-lt"/>
              <a:buAutoNum type="arabicPeriod"/>
            </a:pPr>
            <a:r>
              <a:rPr lang="en-IN" sz="1200" b="0" i="0" dirty="0">
                <a:solidFill>
                  <a:srgbClr val="000000"/>
                </a:solidFill>
                <a:effectLst/>
                <a:latin typeface="inter-regular"/>
              </a:rPr>
              <a:t>cv2.imshow(</a:t>
            </a:r>
            <a:r>
              <a:rPr lang="en-IN" sz="1200" b="0" i="0" dirty="0">
                <a:solidFill>
                  <a:srgbClr val="0000FF"/>
                </a:solidFill>
                <a:effectLst/>
                <a:latin typeface="inter-regular"/>
              </a:rPr>
              <a:t>'image'</a:t>
            </a:r>
            <a:r>
              <a:rPr lang="en-IN" sz="1200" b="0" i="0" dirty="0">
                <a:solidFill>
                  <a:srgbClr val="000000"/>
                </a:solidFill>
                <a:effectLst/>
                <a:latin typeface="inter-regular"/>
              </a:rPr>
              <a:t>,</a:t>
            </a:r>
            <a:r>
              <a:rPr lang="en-IN" sz="1200" b="0" i="0" dirty="0" err="1">
                <a:solidFill>
                  <a:srgbClr val="000000"/>
                </a:solidFill>
                <a:effectLst/>
                <a:latin typeface="inter-regular"/>
              </a:rPr>
              <a:t>img</a:t>
            </a:r>
            <a:r>
              <a:rPr lang="en-IN" sz="1200" b="0" i="0" dirty="0">
                <a:solidFill>
                  <a:srgbClr val="000000"/>
                </a:solidFill>
                <a:effectLst/>
                <a:latin typeface="inter-regular"/>
              </a:rPr>
              <a:t>)  </a:t>
            </a:r>
          </a:p>
          <a:p>
            <a:pPr lvl="1" algn="just">
              <a:buFont typeface="+mj-lt"/>
              <a:buAutoNum type="arabicPeriod"/>
            </a:pPr>
            <a:r>
              <a:rPr lang="en-IN" sz="1200" b="0" i="0" dirty="0">
                <a:solidFill>
                  <a:srgbClr val="000000"/>
                </a:solidFill>
                <a:effectLst/>
                <a:latin typeface="inter-regular"/>
              </a:rPr>
              <a:t>cv2.waitKey(</a:t>
            </a:r>
            <a:r>
              <a:rPr lang="en-IN" sz="1200" b="0" i="0" dirty="0">
                <a:solidFill>
                  <a:srgbClr val="C00000"/>
                </a:solidFill>
                <a:effectLst/>
                <a:latin typeface="inter-regular"/>
              </a:rPr>
              <a:t>0</a:t>
            </a:r>
            <a:r>
              <a:rPr lang="en-IN" sz="1200" b="0" i="0" dirty="0">
                <a:solidFill>
                  <a:srgbClr val="000000"/>
                </a:solidFill>
                <a:effectLst/>
                <a:latin typeface="inter-regular"/>
              </a:rPr>
              <a:t>)  </a:t>
            </a:r>
          </a:p>
          <a:p>
            <a:pPr lvl="1" algn="just">
              <a:buFont typeface="+mj-lt"/>
              <a:buAutoNum type="arabicPeriod"/>
            </a:pPr>
            <a:r>
              <a:rPr lang="en-IN" sz="1200" b="0" i="0" dirty="0">
                <a:solidFill>
                  <a:srgbClr val="000000"/>
                </a:solidFill>
                <a:effectLst/>
                <a:latin typeface="inter-regular"/>
              </a:rPr>
              <a:t>cv2.destroyAllWindows()  </a:t>
            </a:r>
          </a:p>
          <a:p>
            <a:pPr algn="just"/>
            <a:endParaRPr lang="en-US" sz="1600" b="0" i="0" dirty="0">
              <a:solidFill>
                <a:srgbClr val="333333"/>
              </a:solidFill>
              <a:effectLst/>
              <a:latin typeface="inter-regular"/>
            </a:endParaRPr>
          </a:p>
        </p:txBody>
      </p:sp>
      <p:pic>
        <p:nvPicPr>
          <p:cNvPr id="41986" name="Picture 2" descr="OpenCV Drawing Functions">
            <a:extLst>
              <a:ext uri="{FF2B5EF4-FFF2-40B4-BE49-F238E27FC236}">
                <a16:creationId xmlns:a16="http://schemas.microsoft.com/office/drawing/2014/main" id="{5968FAD1-8CE3-F165-EB09-3F6DA9A19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4376" y="4412716"/>
            <a:ext cx="2743482" cy="2042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586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251012"/>
            <a:ext cx="11519647" cy="558240"/>
          </a:xfrm>
        </p:spPr>
        <p:txBody>
          <a:bodyPr>
            <a:normAutofit fontScale="90000"/>
          </a:bodyPr>
          <a:lstStyle/>
          <a:p>
            <a:pPr algn="just"/>
            <a:r>
              <a:rPr lang="en-IN" b="1" i="0" dirty="0">
                <a:effectLst/>
                <a:latin typeface="erdana"/>
              </a:rPr>
              <a:t>OpenCV Drawing Functions</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914400"/>
            <a:ext cx="11519646" cy="5692588"/>
          </a:xfrm>
        </p:spPr>
        <p:txBody>
          <a:bodyPr>
            <a:noAutofit/>
          </a:bodyPr>
          <a:lstStyle/>
          <a:p>
            <a:pPr algn="just"/>
            <a:r>
              <a:rPr lang="en-US" sz="1400" b="1" i="0" dirty="0">
                <a:effectLst/>
                <a:latin typeface="erdana"/>
              </a:rPr>
              <a:t>Drawing Rectangle</a:t>
            </a:r>
          </a:p>
          <a:p>
            <a:pPr algn="just"/>
            <a:r>
              <a:rPr lang="en-US" sz="1400" b="0" i="0" dirty="0">
                <a:solidFill>
                  <a:srgbClr val="333333"/>
                </a:solidFill>
                <a:effectLst/>
                <a:latin typeface="inter-regular"/>
              </a:rPr>
              <a:t>The OpenCV provides a function to draw a simple, thick or filled up-right rectangle. The syntax is following:</a:t>
            </a:r>
          </a:p>
          <a:p>
            <a:pPr algn="just"/>
            <a:r>
              <a:rPr lang="en-US" sz="1400" b="0" i="0" dirty="0">
                <a:solidFill>
                  <a:srgbClr val="000000"/>
                </a:solidFill>
                <a:effectLst/>
                <a:latin typeface="inter-regular"/>
              </a:rPr>
              <a:t>cv2.rectangle(</a:t>
            </a:r>
            <a:r>
              <a:rPr lang="en-US" sz="1400" b="0" i="0" dirty="0" err="1">
                <a:solidFill>
                  <a:srgbClr val="000000"/>
                </a:solidFill>
                <a:effectLst/>
                <a:latin typeface="inter-regular"/>
              </a:rPr>
              <a:t>img</a:t>
            </a:r>
            <a:r>
              <a:rPr lang="en-US" sz="1400" b="0" i="0" dirty="0">
                <a:solidFill>
                  <a:srgbClr val="000000"/>
                </a:solidFill>
                <a:effectLst/>
                <a:latin typeface="inter-regular"/>
              </a:rPr>
              <a:t>, pt1, pt2, color, </a:t>
            </a:r>
            <a:r>
              <a:rPr lang="en-US" sz="1400" b="0" i="0" dirty="0" err="1">
                <a:solidFill>
                  <a:srgbClr val="000000"/>
                </a:solidFill>
                <a:effectLst/>
                <a:latin typeface="inter-regular"/>
              </a:rPr>
              <a:t>thickness,lineType,shift</a:t>
            </a:r>
            <a:r>
              <a:rPr lang="en-US" sz="1400" b="0" i="0" dirty="0">
                <a:solidFill>
                  <a:srgbClr val="000000"/>
                </a:solidFill>
                <a:effectLst/>
                <a:latin typeface="inter-regular"/>
              </a:rPr>
              <a:t>)  </a:t>
            </a:r>
          </a:p>
          <a:p>
            <a:pPr algn="just"/>
            <a:r>
              <a:rPr lang="en-US" sz="1400" b="1" i="0" dirty="0">
                <a:effectLst/>
                <a:latin typeface="erdana"/>
              </a:rPr>
              <a:t>Parameters:</a:t>
            </a:r>
          </a:p>
          <a:p>
            <a:pPr algn="just">
              <a:buFont typeface="Arial" panose="020B0604020202020204" pitchFamily="34" charset="0"/>
              <a:buChar char="•"/>
            </a:pPr>
            <a:r>
              <a:rPr lang="en-US" sz="1400" b="1" i="0" dirty="0" err="1">
                <a:solidFill>
                  <a:srgbClr val="000000"/>
                </a:solidFill>
                <a:effectLst/>
                <a:latin typeface="inter-bold"/>
              </a:rPr>
              <a:t>img</a:t>
            </a:r>
            <a:r>
              <a:rPr lang="en-US" sz="1400" b="1" i="0" dirty="0">
                <a:solidFill>
                  <a:srgbClr val="000000"/>
                </a:solidFill>
                <a:effectLst/>
                <a:latin typeface="inter-bold"/>
              </a:rPr>
              <a:t>-</a:t>
            </a:r>
            <a:r>
              <a:rPr lang="en-US" sz="1400" b="0" i="0" dirty="0">
                <a:solidFill>
                  <a:srgbClr val="000000"/>
                </a:solidFill>
                <a:effectLst/>
                <a:latin typeface="inter-regular"/>
              </a:rPr>
              <a:t> It represents an image.</a:t>
            </a:r>
          </a:p>
          <a:p>
            <a:pPr algn="just">
              <a:buFont typeface="Arial" panose="020B0604020202020204" pitchFamily="34" charset="0"/>
              <a:buChar char="•"/>
            </a:pPr>
            <a:r>
              <a:rPr lang="en-US" sz="1400" b="1" i="0" dirty="0">
                <a:solidFill>
                  <a:srgbClr val="000000"/>
                </a:solidFill>
                <a:effectLst/>
                <a:latin typeface="inter-bold"/>
              </a:rPr>
              <a:t>pt1-</a:t>
            </a:r>
            <a:r>
              <a:rPr lang="en-US" sz="1400" b="0" i="0" dirty="0">
                <a:solidFill>
                  <a:srgbClr val="000000"/>
                </a:solidFill>
                <a:effectLst/>
                <a:latin typeface="inter-regular"/>
              </a:rPr>
              <a:t> It denotes </a:t>
            </a:r>
            <a:r>
              <a:rPr lang="en-US" sz="1400" b="1" i="0" dirty="0">
                <a:solidFill>
                  <a:srgbClr val="000000"/>
                </a:solidFill>
                <a:effectLst/>
                <a:latin typeface="inter-bold"/>
              </a:rPr>
              <a:t>vertex</a:t>
            </a:r>
            <a:r>
              <a:rPr lang="en-US" sz="1400" b="0" i="0" dirty="0">
                <a:solidFill>
                  <a:srgbClr val="000000"/>
                </a:solidFill>
                <a:effectLst/>
                <a:latin typeface="inter-regular"/>
              </a:rPr>
              <a:t> of the rectangle.</a:t>
            </a:r>
          </a:p>
          <a:p>
            <a:pPr algn="just">
              <a:buFont typeface="Arial" panose="020B0604020202020204" pitchFamily="34" charset="0"/>
              <a:buChar char="•"/>
            </a:pPr>
            <a:r>
              <a:rPr lang="en-US" sz="1400" b="1" i="0" dirty="0">
                <a:solidFill>
                  <a:srgbClr val="000000"/>
                </a:solidFill>
                <a:effectLst/>
                <a:latin typeface="inter-bold"/>
              </a:rPr>
              <a:t>pt2-</a:t>
            </a:r>
            <a:r>
              <a:rPr lang="en-US" sz="1400" b="0" i="0" dirty="0">
                <a:solidFill>
                  <a:srgbClr val="000000"/>
                </a:solidFill>
                <a:effectLst/>
                <a:latin typeface="inter-regular"/>
              </a:rPr>
              <a:t> It denotes the vertex of the rectangle opposite to pt1.</a:t>
            </a:r>
          </a:p>
          <a:p>
            <a:pPr algn="just">
              <a:buFont typeface="Arial" panose="020B0604020202020204" pitchFamily="34" charset="0"/>
              <a:buChar char="•"/>
            </a:pPr>
            <a:r>
              <a:rPr lang="en-US" sz="1400" b="1" i="0" dirty="0">
                <a:solidFill>
                  <a:srgbClr val="000000"/>
                </a:solidFill>
                <a:effectLst/>
                <a:latin typeface="inter-bold"/>
              </a:rPr>
              <a:t>color-</a:t>
            </a:r>
            <a:r>
              <a:rPr lang="en-US" sz="1400" b="0" i="0" dirty="0">
                <a:solidFill>
                  <a:srgbClr val="000000"/>
                </a:solidFill>
                <a:effectLst/>
                <a:latin typeface="inter-regular"/>
              </a:rPr>
              <a:t> It denotes the rectangle color of brightness (grayscale image).</a:t>
            </a:r>
          </a:p>
          <a:p>
            <a:pPr algn="just">
              <a:buFont typeface="Arial" panose="020B0604020202020204" pitchFamily="34" charset="0"/>
              <a:buChar char="•"/>
            </a:pPr>
            <a:r>
              <a:rPr lang="en-US" sz="1400" b="1" i="0" dirty="0">
                <a:solidFill>
                  <a:srgbClr val="000000"/>
                </a:solidFill>
                <a:effectLst/>
                <a:latin typeface="inter-bold"/>
              </a:rPr>
              <a:t>thickness-</a:t>
            </a:r>
            <a:r>
              <a:rPr lang="en-US" sz="1400" b="0" i="0" dirty="0">
                <a:solidFill>
                  <a:srgbClr val="000000"/>
                </a:solidFill>
                <a:effectLst/>
                <a:latin typeface="inter-regular"/>
              </a:rPr>
              <a:t> It represents the thickness of the lines that makes up the rectangle. Negative values (CV_FILLED) mean that the function has to draw a filled rectangle.</a:t>
            </a:r>
          </a:p>
          <a:p>
            <a:pPr algn="just">
              <a:buFont typeface="Arial" panose="020B0604020202020204" pitchFamily="34" charset="0"/>
              <a:buChar char="•"/>
            </a:pPr>
            <a:r>
              <a:rPr lang="en-US" sz="1400" b="1" i="0" dirty="0" err="1">
                <a:solidFill>
                  <a:srgbClr val="000000"/>
                </a:solidFill>
                <a:effectLst/>
                <a:latin typeface="inter-bold"/>
              </a:rPr>
              <a:t>linetype</a:t>
            </a:r>
            <a:r>
              <a:rPr lang="en-US" sz="1400" b="1" i="0" dirty="0">
                <a:solidFill>
                  <a:srgbClr val="000000"/>
                </a:solidFill>
                <a:effectLst/>
                <a:latin typeface="inter-bold"/>
              </a:rPr>
              <a:t>-</a:t>
            </a:r>
            <a:r>
              <a:rPr lang="en-US" sz="1400" b="0" i="0" dirty="0">
                <a:solidFill>
                  <a:srgbClr val="000000"/>
                </a:solidFill>
                <a:effectLst/>
                <a:latin typeface="inter-regular"/>
              </a:rPr>
              <a:t> It represents the types of the line.</a:t>
            </a:r>
          </a:p>
          <a:p>
            <a:pPr algn="just">
              <a:buFont typeface="Arial" panose="020B0604020202020204" pitchFamily="34" charset="0"/>
              <a:buChar char="•"/>
            </a:pPr>
            <a:r>
              <a:rPr lang="en-US" sz="1400" b="1" i="0" dirty="0">
                <a:solidFill>
                  <a:srgbClr val="000000"/>
                </a:solidFill>
                <a:effectLst/>
                <a:latin typeface="inter-bold"/>
              </a:rPr>
              <a:t>shift-</a:t>
            </a:r>
            <a:r>
              <a:rPr lang="en-US" sz="1400" b="0" i="0" dirty="0">
                <a:solidFill>
                  <a:srgbClr val="000000"/>
                </a:solidFill>
                <a:effectLst/>
                <a:latin typeface="inter-regular"/>
              </a:rPr>
              <a:t> It represents the number of fractional bits in the point coordinates.</a:t>
            </a:r>
          </a:p>
          <a:p>
            <a:pPr algn="just"/>
            <a:r>
              <a:rPr lang="en-IN" sz="1400" b="0" i="0" dirty="0">
                <a:solidFill>
                  <a:srgbClr val="333333"/>
                </a:solidFill>
                <a:effectLst/>
                <a:latin typeface="inter-regular"/>
              </a:rPr>
              <a:t>Consider the following example:</a:t>
            </a:r>
          </a:p>
          <a:p>
            <a:pPr lvl="1" algn="just">
              <a:buFont typeface="+mj-lt"/>
              <a:buAutoNum type="arabicPeriod"/>
            </a:pPr>
            <a:r>
              <a:rPr lang="en-IN" sz="1400" b="1" i="0" dirty="0">
                <a:solidFill>
                  <a:srgbClr val="006699"/>
                </a:solidFill>
                <a:effectLst/>
                <a:latin typeface="inter-regular"/>
              </a:rPr>
              <a:t>import</a:t>
            </a:r>
            <a:r>
              <a:rPr lang="en-IN" sz="1400" b="0" i="0" dirty="0">
                <a:solidFill>
                  <a:srgbClr val="000000"/>
                </a:solidFill>
                <a:effectLst/>
                <a:latin typeface="inter-regular"/>
              </a:rPr>
              <a:t> </a:t>
            </a:r>
            <a:r>
              <a:rPr lang="en-IN" sz="1400" b="0" i="0" dirty="0" err="1">
                <a:solidFill>
                  <a:srgbClr val="000000"/>
                </a:solidFill>
                <a:effectLst/>
                <a:latin typeface="inter-regular"/>
              </a:rPr>
              <a:t>numpy</a:t>
            </a:r>
            <a:r>
              <a:rPr lang="en-IN" sz="1400" b="0" i="0" dirty="0">
                <a:solidFill>
                  <a:srgbClr val="000000"/>
                </a:solidFill>
                <a:effectLst/>
                <a:latin typeface="inter-regular"/>
              </a:rPr>
              <a:t> as np  </a:t>
            </a:r>
          </a:p>
          <a:p>
            <a:pPr lvl="1" algn="just">
              <a:buFont typeface="+mj-lt"/>
              <a:buAutoNum type="arabicPeriod"/>
            </a:pPr>
            <a:r>
              <a:rPr lang="en-IN" sz="1400" b="1" i="0" dirty="0">
                <a:solidFill>
                  <a:srgbClr val="006699"/>
                </a:solidFill>
                <a:effectLst/>
                <a:latin typeface="inter-regular"/>
              </a:rPr>
              <a:t>import</a:t>
            </a:r>
            <a:r>
              <a:rPr lang="en-IN" sz="1400" b="0" i="0" dirty="0">
                <a:solidFill>
                  <a:srgbClr val="000000"/>
                </a:solidFill>
                <a:effectLst/>
                <a:latin typeface="inter-regular"/>
              </a:rPr>
              <a:t> cv2  </a:t>
            </a:r>
          </a:p>
          <a:p>
            <a:pPr lvl="1" algn="just">
              <a:buFont typeface="+mj-lt"/>
              <a:buAutoNum type="arabicPeriod"/>
            </a:pPr>
            <a:r>
              <a:rPr lang="en-IN" sz="1400" b="0" i="0" dirty="0" err="1">
                <a:solidFill>
                  <a:srgbClr val="000000"/>
                </a:solidFill>
                <a:effectLst/>
                <a:latin typeface="inter-regular"/>
              </a:rPr>
              <a:t>img</a:t>
            </a:r>
            <a:r>
              <a:rPr lang="en-IN" sz="1400" b="0" i="0" dirty="0">
                <a:solidFill>
                  <a:srgbClr val="000000"/>
                </a:solidFill>
                <a:effectLst/>
                <a:latin typeface="inter-regular"/>
              </a:rPr>
              <a:t> = cv2.imread(</a:t>
            </a:r>
            <a:r>
              <a:rPr lang="en-IN" sz="1400" b="0" i="0" dirty="0" err="1">
                <a:solidFill>
                  <a:srgbClr val="000000"/>
                </a:solidFill>
                <a:effectLst/>
                <a:latin typeface="inter-regular"/>
              </a:rPr>
              <a:t>r</a:t>
            </a:r>
            <a:r>
              <a:rPr lang="en-IN" sz="1400" b="0" i="0" dirty="0" err="1">
                <a:solidFill>
                  <a:srgbClr val="0000FF"/>
                </a:solidFill>
                <a:effectLst/>
                <a:latin typeface="inter-regular"/>
              </a:rPr>
              <a:t>“</a:t>
            </a:r>
            <a:r>
              <a:rPr lang="en-IN" sz="1400" dirty="0" err="1">
                <a:solidFill>
                  <a:srgbClr val="0000FF"/>
                </a:solidFill>
                <a:latin typeface="inter-regular"/>
              </a:rPr>
              <a:t>path</a:t>
            </a:r>
            <a:r>
              <a:rPr lang="en-IN" sz="1400" b="0" i="0" dirty="0">
                <a:solidFill>
                  <a:srgbClr val="0000FF"/>
                </a:solidFill>
                <a:effectLst/>
                <a:latin typeface="inter-regular"/>
              </a:rPr>
              <a:t>\cat.jpeg"</a:t>
            </a:r>
            <a:r>
              <a:rPr lang="en-IN" sz="1400" b="0" i="0" dirty="0">
                <a:solidFill>
                  <a:srgbClr val="000000"/>
                </a:solidFill>
                <a:effectLst/>
                <a:latin typeface="inter-regular"/>
              </a:rPr>
              <a:t>,</a:t>
            </a:r>
            <a:r>
              <a:rPr lang="en-IN" sz="1400" b="0" i="0" dirty="0">
                <a:solidFill>
                  <a:srgbClr val="C00000"/>
                </a:solidFill>
                <a:effectLst/>
                <a:latin typeface="inter-regular"/>
              </a:rPr>
              <a:t>1</a:t>
            </a:r>
            <a:r>
              <a:rPr lang="en-IN" sz="1400" b="0" i="0" dirty="0">
                <a:solidFill>
                  <a:srgbClr val="000000"/>
                </a:solidFill>
                <a:effectLst/>
                <a:latin typeface="inter-regular"/>
              </a:rPr>
              <a:t>)  </a:t>
            </a:r>
          </a:p>
          <a:p>
            <a:pPr lvl="1" algn="just">
              <a:buFont typeface="+mj-lt"/>
              <a:buAutoNum type="arabicPeriod"/>
            </a:pPr>
            <a:r>
              <a:rPr lang="en-IN" sz="1400" b="0" i="0" dirty="0">
                <a:solidFill>
                  <a:srgbClr val="000000"/>
                </a:solidFill>
                <a:effectLst/>
                <a:latin typeface="inter-regular"/>
              </a:rPr>
              <a:t>cv2.rectangle(</a:t>
            </a:r>
            <a:r>
              <a:rPr lang="en-IN" sz="1400" b="0" i="0" dirty="0" err="1">
                <a:solidFill>
                  <a:srgbClr val="000000"/>
                </a:solidFill>
                <a:effectLst/>
                <a:latin typeface="inter-regular"/>
              </a:rPr>
              <a:t>img</a:t>
            </a:r>
            <a:r>
              <a:rPr lang="en-IN" sz="1400" b="0" i="0" dirty="0">
                <a:solidFill>
                  <a:srgbClr val="000000"/>
                </a:solidFill>
                <a:effectLst/>
                <a:latin typeface="inter-regular"/>
              </a:rPr>
              <a:t>,(</a:t>
            </a:r>
            <a:r>
              <a:rPr lang="en-IN" sz="1400" b="0" i="0" dirty="0">
                <a:solidFill>
                  <a:srgbClr val="C00000"/>
                </a:solidFill>
                <a:effectLst/>
                <a:latin typeface="inter-regular"/>
              </a:rPr>
              <a:t>15</a:t>
            </a:r>
            <a:r>
              <a:rPr lang="en-IN" sz="1400" b="0" i="0" dirty="0">
                <a:solidFill>
                  <a:srgbClr val="000000"/>
                </a:solidFill>
                <a:effectLst/>
                <a:latin typeface="inter-regular"/>
              </a:rPr>
              <a:t>,</a:t>
            </a:r>
            <a:r>
              <a:rPr lang="en-IN" sz="1400" b="0" i="0" dirty="0">
                <a:solidFill>
                  <a:srgbClr val="C00000"/>
                </a:solidFill>
                <a:effectLst/>
                <a:latin typeface="inter-regular"/>
              </a:rPr>
              <a:t>25</a:t>
            </a:r>
            <a:r>
              <a:rPr lang="en-IN" sz="1400" b="0" i="0" dirty="0">
                <a:solidFill>
                  <a:srgbClr val="000000"/>
                </a:solidFill>
                <a:effectLst/>
                <a:latin typeface="inter-regular"/>
              </a:rPr>
              <a:t>),(</a:t>
            </a:r>
            <a:r>
              <a:rPr lang="en-IN" sz="1400" b="0" i="0" dirty="0">
                <a:solidFill>
                  <a:srgbClr val="C00000"/>
                </a:solidFill>
                <a:effectLst/>
                <a:latin typeface="inter-regular"/>
              </a:rPr>
              <a:t>200</a:t>
            </a:r>
            <a:r>
              <a:rPr lang="en-IN" sz="1400" b="0" i="0" dirty="0">
                <a:solidFill>
                  <a:srgbClr val="000000"/>
                </a:solidFill>
                <a:effectLst/>
                <a:latin typeface="inter-regular"/>
              </a:rPr>
              <a:t>,</a:t>
            </a:r>
            <a:r>
              <a:rPr lang="en-IN" sz="1400" b="0" i="0" dirty="0">
                <a:solidFill>
                  <a:srgbClr val="C00000"/>
                </a:solidFill>
                <a:effectLst/>
                <a:latin typeface="inter-regular"/>
              </a:rPr>
              <a:t>150</a:t>
            </a:r>
            <a:r>
              <a:rPr lang="en-IN" sz="1400" b="0" i="0" dirty="0">
                <a:solidFill>
                  <a:srgbClr val="000000"/>
                </a:solidFill>
                <a:effectLst/>
                <a:latin typeface="inter-regular"/>
              </a:rPr>
              <a:t>),(</a:t>
            </a:r>
            <a:r>
              <a:rPr lang="en-IN" sz="1400" b="0" i="0" dirty="0">
                <a:solidFill>
                  <a:srgbClr val="C00000"/>
                </a:solidFill>
                <a:effectLst/>
                <a:latin typeface="inter-regular"/>
              </a:rPr>
              <a:t>0</a:t>
            </a:r>
            <a:r>
              <a:rPr lang="en-IN" sz="1400" b="0" i="0" dirty="0">
                <a:solidFill>
                  <a:srgbClr val="000000"/>
                </a:solidFill>
                <a:effectLst/>
                <a:latin typeface="inter-regular"/>
              </a:rPr>
              <a:t>,</a:t>
            </a:r>
            <a:r>
              <a:rPr lang="en-IN" sz="1400" b="0" i="0" dirty="0">
                <a:solidFill>
                  <a:srgbClr val="C00000"/>
                </a:solidFill>
                <a:effectLst/>
                <a:latin typeface="inter-regular"/>
              </a:rPr>
              <a:t>255</a:t>
            </a:r>
            <a:r>
              <a:rPr lang="en-IN" sz="1400" b="0" i="0" dirty="0">
                <a:solidFill>
                  <a:srgbClr val="000000"/>
                </a:solidFill>
                <a:effectLst/>
                <a:latin typeface="inter-regular"/>
              </a:rPr>
              <a:t>,</a:t>
            </a:r>
            <a:r>
              <a:rPr lang="en-IN" sz="1400" b="0" i="0" dirty="0">
                <a:solidFill>
                  <a:srgbClr val="C00000"/>
                </a:solidFill>
                <a:effectLst/>
                <a:latin typeface="inter-regular"/>
              </a:rPr>
              <a:t>255</a:t>
            </a:r>
            <a:r>
              <a:rPr lang="en-IN" sz="1400" b="0" i="0" dirty="0">
                <a:solidFill>
                  <a:srgbClr val="000000"/>
                </a:solidFill>
                <a:effectLst/>
                <a:latin typeface="inter-regular"/>
              </a:rPr>
              <a:t>),</a:t>
            </a:r>
            <a:r>
              <a:rPr lang="en-IN" sz="1400" b="0" i="0" dirty="0">
                <a:solidFill>
                  <a:srgbClr val="C00000"/>
                </a:solidFill>
                <a:effectLst/>
                <a:latin typeface="inter-regular"/>
              </a:rPr>
              <a:t>15</a:t>
            </a:r>
            <a:r>
              <a:rPr lang="en-IN" sz="1400" b="0" i="0" dirty="0">
                <a:solidFill>
                  <a:srgbClr val="000000"/>
                </a:solidFill>
                <a:effectLst/>
                <a:latin typeface="inter-regular"/>
              </a:rPr>
              <a:t>)  </a:t>
            </a:r>
          </a:p>
          <a:p>
            <a:pPr lvl="1" algn="just">
              <a:buFont typeface="+mj-lt"/>
              <a:buAutoNum type="arabicPeriod"/>
            </a:pPr>
            <a:r>
              <a:rPr lang="en-IN" sz="1400" b="0" i="0" dirty="0">
                <a:solidFill>
                  <a:srgbClr val="000000"/>
                </a:solidFill>
                <a:effectLst/>
                <a:latin typeface="inter-regular"/>
              </a:rPr>
              <a:t>cv2.imshow(</a:t>
            </a:r>
            <a:r>
              <a:rPr lang="en-IN" sz="1400" b="0" i="0" dirty="0">
                <a:solidFill>
                  <a:srgbClr val="0000FF"/>
                </a:solidFill>
                <a:effectLst/>
                <a:latin typeface="inter-regular"/>
              </a:rPr>
              <a:t>'image'</a:t>
            </a:r>
            <a:r>
              <a:rPr lang="en-IN" sz="1400" b="0" i="0" dirty="0">
                <a:solidFill>
                  <a:srgbClr val="000000"/>
                </a:solidFill>
                <a:effectLst/>
                <a:latin typeface="inter-regular"/>
              </a:rPr>
              <a:t>,</a:t>
            </a:r>
            <a:r>
              <a:rPr lang="en-IN" sz="1400" b="0" i="0" dirty="0" err="1">
                <a:solidFill>
                  <a:srgbClr val="000000"/>
                </a:solidFill>
                <a:effectLst/>
                <a:latin typeface="inter-regular"/>
              </a:rPr>
              <a:t>img</a:t>
            </a:r>
            <a:r>
              <a:rPr lang="en-IN" sz="1400" b="0" i="0" dirty="0">
                <a:solidFill>
                  <a:srgbClr val="000000"/>
                </a:solidFill>
                <a:effectLst/>
                <a:latin typeface="inter-regular"/>
              </a:rPr>
              <a:t>)  </a:t>
            </a:r>
          </a:p>
          <a:p>
            <a:pPr lvl="1" algn="just">
              <a:buFont typeface="+mj-lt"/>
              <a:buAutoNum type="arabicPeriod"/>
            </a:pPr>
            <a:r>
              <a:rPr lang="en-IN" sz="1400" b="0" i="0" dirty="0">
                <a:solidFill>
                  <a:srgbClr val="000000"/>
                </a:solidFill>
                <a:effectLst/>
                <a:latin typeface="inter-regular"/>
              </a:rPr>
              <a:t>cv2.waitKey(</a:t>
            </a:r>
            <a:r>
              <a:rPr lang="en-IN" sz="1400" b="0" i="0" dirty="0">
                <a:solidFill>
                  <a:srgbClr val="C00000"/>
                </a:solidFill>
                <a:effectLst/>
                <a:latin typeface="inter-regular"/>
              </a:rPr>
              <a:t>0</a:t>
            </a:r>
            <a:r>
              <a:rPr lang="en-IN" sz="1400" b="0" i="0" dirty="0">
                <a:solidFill>
                  <a:srgbClr val="000000"/>
                </a:solidFill>
                <a:effectLst/>
                <a:latin typeface="inter-regular"/>
              </a:rPr>
              <a:t>)  </a:t>
            </a:r>
          </a:p>
          <a:p>
            <a:pPr lvl="1" algn="just">
              <a:buFont typeface="+mj-lt"/>
              <a:buAutoNum type="arabicPeriod"/>
            </a:pPr>
            <a:r>
              <a:rPr lang="en-IN" sz="1400" b="0" i="0" dirty="0">
                <a:solidFill>
                  <a:srgbClr val="000000"/>
                </a:solidFill>
                <a:effectLst/>
                <a:latin typeface="inter-regular"/>
              </a:rPr>
              <a:t>cv2.destroyAllWindows()  </a:t>
            </a:r>
          </a:p>
          <a:p>
            <a:pPr algn="just"/>
            <a:endParaRPr lang="en-US" sz="1400" b="0" i="0" dirty="0">
              <a:solidFill>
                <a:srgbClr val="333333"/>
              </a:solidFill>
              <a:effectLst/>
              <a:latin typeface="inter-regular"/>
            </a:endParaRPr>
          </a:p>
        </p:txBody>
      </p:sp>
      <p:pic>
        <p:nvPicPr>
          <p:cNvPr id="36866" name="Picture 2" descr="OpenCV Drawing Functions">
            <a:extLst>
              <a:ext uri="{FF2B5EF4-FFF2-40B4-BE49-F238E27FC236}">
                <a16:creationId xmlns:a16="http://schemas.microsoft.com/office/drawing/2014/main" id="{2952533A-97C3-6D71-8ABB-C379D1203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0989" y="3783775"/>
            <a:ext cx="3340038" cy="246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415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251012"/>
            <a:ext cx="11519647" cy="558240"/>
          </a:xfrm>
        </p:spPr>
        <p:txBody>
          <a:bodyPr>
            <a:normAutofit fontScale="90000"/>
          </a:bodyPr>
          <a:lstStyle/>
          <a:p>
            <a:pPr algn="just"/>
            <a:r>
              <a:rPr lang="en-IN" b="1" i="0" dirty="0">
                <a:effectLst/>
                <a:latin typeface="erdana"/>
              </a:rPr>
              <a:t>OpenCV Drawing Functions</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914400"/>
            <a:ext cx="11519646" cy="5692588"/>
          </a:xfrm>
        </p:spPr>
        <p:txBody>
          <a:bodyPr>
            <a:noAutofit/>
          </a:bodyPr>
          <a:lstStyle/>
          <a:p>
            <a:pPr algn="just"/>
            <a:r>
              <a:rPr lang="en-US" sz="1100" b="1" i="0" dirty="0">
                <a:effectLst/>
                <a:latin typeface="erdana"/>
              </a:rPr>
              <a:t>Drawing Ellipse</a:t>
            </a:r>
          </a:p>
          <a:p>
            <a:pPr algn="just"/>
            <a:r>
              <a:rPr lang="en-US" sz="1100" b="0" i="0" dirty="0">
                <a:solidFill>
                  <a:srgbClr val="333333"/>
                </a:solidFill>
                <a:effectLst/>
                <a:latin typeface="inter-regular"/>
              </a:rPr>
              <a:t>We can draw an ellipse on an image by using the </a:t>
            </a:r>
            <a:r>
              <a:rPr lang="en-US" sz="1100" b="1" i="0" dirty="0">
                <a:solidFill>
                  <a:srgbClr val="333333"/>
                </a:solidFill>
                <a:effectLst/>
                <a:latin typeface="inter-bold"/>
              </a:rPr>
              <a:t>cv2.ellipse()</a:t>
            </a:r>
            <a:r>
              <a:rPr lang="en-US" sz="1100" b="0" i="0" dirty="0">
                <a:solidFill>
                  <a:srgbClr val="333333"/>
                </a:solidFill>
                <a:effectLst/>
                <a:latin typeface="inter-regular"/>
              </a:rPr>
              <a:t> function. It can draw a simple or thick elliptic arc or can fill an ellipse sector.</a:t>
            </a:r>
          </a:p>
          <a:p>
            <a:pPr algn="just">
              <a:buFont typeface="+mj-lt"/>
              <a:buAutoNum type="arabicPeriod"/>
            </a:pPr>
            <a:r>
              <a:rPr lang="en-IN" sz="1100" b="0" i="0" dirty="0">
                <a:solidFill>
                  <a:srgbClr val="000000"/>
                </a:solidFill>
                <a:effectLst/>
                <a:latin typeface="inter-regular"/>
              </a:rPr>
              <a:t>cv2.ellipse(</a:t>
            </a:r>
            <a:r>
              <a:rPr lang="en-IN" sz="1100" b="0" i="0" dirty="0" err="1">
                <a:solidFill>
                  <a:srgbClr val="000000"/>
                </a:solidFill>
                <a:effectLst/>
                <a:latin typeface="inter-regular"/>
              </a:rPr>
              <a:t>img</a:t>
            </a:r>
            <a:r>
              <a:rPr lang="en-IN" sz="1100" b="0" i="0" dirty="0">
                <a:solidFill>
                  <a:srgbClr val="000000"/>
                </a:solidFill>
                <a:effectLst/>
                <a:latin typeface="inter-regular"/>
              </a:rPr>
              <a:t>, </a:t>
            </a:r>
            <a:r>
              <a:rPr lang="en-IN" sz="1100" b="0" i="0" dirty="0" err="1">
                <a:solidFill>
                  <a:srgbClr val="000000"/>
                </a:solidFill>
                <a:effectLst/>
                <a:latin typeface="inter-regular"/>
              </a:rPr>
              <a:t>center</a:t>
            </a:r>
            <a:r>
              <a:rPr lang="en-IN" sz="1100" b="0" i="0" dirty="0">
                <a:solidFill>
                  <a:srgbClr val="000000"/>
                </a:solidFill>
                <a:effectLst/>
                <a:latin typeface="inter-regular"/>
              </a:rPr>
              <a:t>, axes, angle, </a:t>
            </a:r>
            <a:r>
              <a:rPr lang="en-IN" sz="1100" b="0" i="0" dirty="0" err="1">
                <a:solidFill>
                  <a:srgbClr val="000000"/>
                </a:solidFill>
                <a:effectLst/>
                <a:latin typeface="inter-regular"/>
              </a:rPr>
              <a:t>startAngle</a:t>
            </a:r>
            <a:r>
              <a:rPr lang="en-IN" sz="1100" b="0" i="0" dirty="0">
                <a:solidFill>
                  <a:srgbClr val="000000"/>
                </a:solidFill>
                <a:effectLst/>
                <a:latin typeface="inter-regular"/>
              </a:rPr>
              <a:t>, </a:t>
            </a:r>
            <a:r>
              <a:rPr lang="en-IN" sz="1100" b="0" i="0" dirty="0" err="1">
                <a:solidFill>
                  <a:srgbClr val="000000"/>
                </a:solidFill>
                <a:effectLst/>
                <a:latin typeface="inter-regular"/>
              </a:rPr>
              <a:t>endAngle</a:t>
            </a:r>
            <a:r>
              <a:rPr lang="en-IN" sz="1100" b="0" i="0" dirty="0">
                <a:solidFill>
                  <a:srgbClr val="000000"/>
                </a:solidFill>
                <a:effectLst/>
                <a:latin typeface="inter-regular"/>
              </a:rPr>
              <a:t>, </a:t>
            </a:r>
            <a:r>
              <a:rPr lang="en-IN" sz="1100" b="0" i="0" dirty="0" err="1">
                <a:solidFill>
                  <a:srgbClr val="000000"/>
                </a:solidFill>
                <a:effectLst/>
                <a:latin typeface="inter-regular"/>
              </a:rPr>
              <a:t>color</a:t>
            </a:r>
            <a:r>
              <a:rPr lang="en-IN" sz="1100" b="0" i="0" dirty="0">
                <a:solidFill>
                  <a:srgbClr val="000000"/>
                </a:solidFill>
                <a:effectLst/>
                <a:latin typeface="inter-regular"/>
              </a:rPr>
              <a:t>[, thickness[, </a:t>
            </a:r>
            <a:r>
              <a:rPr lang="en-IN" sz="1100" b="0" i="0" dirty="0" err="1">
                <a:solidFill>
                  <a:srgbClr val="000000"/>
                </a:solidFill>
                <a:effectLst/>
                <a:latin typeface="inter-regular"/>
              </a:rPr>
              <a:t>lineType</a:t>
            </a:r>
            <a:r>
              <a:rPr lang="en-IN" sz="1100" b="0" i="0" dirty="0">
                <a:solidFill>
                  <a:srgbClr val="000000"/>
                </a:solidFill>
                <a:effectLst/>
                <a:latin typeface="inter-regular"/>
              </a:rPr>
              <a:t>[, shift]]])   </a:t>
            </a:r>
          </a:p>
          <a:p>
            <a:pPr algn="just">
              <a:buFont typeface="+mj-lt"/>
              <a:buAutoNum type="arabicPeriod"/>
            </a:pPr>
            <a:r>
              <a:rPr lang="en-IN" sz="1100" b="0" i="0" dirty="0">
                <a:solidFill>
                  <a:srgbClr val="000000"/>
                </a:solidFill>
                <a:effectLst/>
                <a:latin typeface="inter-regular"/>
              </a:rPr>
              <a:t>cv2.ellipse(</a:t>
            </a:r>
            <a:r>
              <a:rPr lang="en-IN" sz="1100" b="0" i="0" dirty="0" err="1">
                <a:solidFill>
                  <a:srgbClr val="000000"/>
                </a:solidFill>
                <a:effectLst/>
                <a:latin typeface="inter-regular"/>
              </a:rPr>
              <a:t>img</a:t>
            </a:r>
            <a:r>
              <a:rPr lang="en-IN" sz="1100" b="0" i="0" dirty="0">
                <a:solidFill>
                  <a:srgbClr val="000000"/>
                </a:solidFill>
                <a:effectLst/>
                <a:latin typeface="inter-regular"/>
              </a:rPr>
              <a:t>, box, </a:t>
            </a:r>
            <a:r>
              <a:rPr lang="en-IN" sz="1100" b="0" i="0" dirty="0" err="1">
                <a:solidFill>
                  <a:srgbClr val="000000"/>
                </a:solidFill>
                <a:effectLst/>
                <a:latin typeface="inter-regular"/>
              </a:rPr>
              <a:t>color</a:t>
            </a:r>
            <a:r>
              <a:rPr lang="en-IN" sz="1100" b="0" i="0" dirty="0">
                <a:solidFill>
                  <a:srgbClr val="000000"/>
                </a:solidFill>
                <a:effectLst/>
                <a:latin typeface="inter-regular"/>
              </a:rPr>
              <a:t>[, thickness[, </a:t>
            </a:r>
            <a:r>
              <a:rPr lang="en-IN" sz="1100" b="0" i="0" dirty="0" err="1">
                <a:solidFill>
                  <a:srgbClr val="000000"/>
                </a:solidFill>
                <a:effectLst/>
                <a:latin typeface="inter-regular"/>
              </a:rPr>
              <a:t>lineType</a:t>
            </a:r>
            <a:r>
              <a:rPr lang="en-IN" sz="1100" b="0" i="0" dirty="0">
                <a:solidFill>
                  <a:srgbClr val="000000"/>
                </a:solidFill>
                <a:effectLst/>
                <a:latin typeface="inter-regular"/>
              </a:rPr>
              <a:t>]])   </a:t>
            </a:r>
          </a:p>
          <a:p>
            <a:pPr algn="just"/>
            <a:r>
              <a:rPr lang="en-US" sz="1100" b="1" i="0" dirty="0">
                <a:effectLst/>
                <a:latin typeface="erdana"/>
              </a:rPr>
              <a:t>Parameters:</a:t>
            </a:r>
          </a:p>
          <a:p>
            <a:pPr algn="just">
              <a:buFont typeface="Arial" panose="020B0604020202020204" pitchFamily="34" charset="0"/>
              <a:buChar char="•"/>
            </a:pPr>
            <a:r>
              <a:rPr lang="en-US" sz="1100" b="1" i="0" dirty="0" err="1">
                <a:solidFill>
                  <a:srgbClr val="000000"/>
                </a:solidFill>
                <a:effectLst/>
                <a:latin typeface="inter-bold"/>
              </a:rPr>
              <a:t>img</a:t>
            </a:r>
            <a:r>
              <a:rPr lang="en-US" sz="1100" b="1" i="0" dirty="0">
                <a:solidFill>
                  <a:srgbClr val="000000"/>
                </a:solidFill>
                <a:effectLst/>
                <a:latin typeface="inter-bold"/>
              </a:rPr>
              <a:t> -</a:t>
            </a:r>
            <a:r>
              <a:rPr lang="en-US" sz="1100" b="0" i="0" dirty="0">
                <a:solidFill>
                  <a:srgbClr val="000000"/>
                </a:solidFill>
                <a:effectLst/>
                <a:latin typeface="inter-regular"/>
              </a:rPr>
              <a:t> It represents an image.</a:t>
            </a:r>
          </a:p>
          <a:p>
            <a:pPr algn="just">
              <a:buFont typeface="Arial" panose="020B0604020202020204" pitchFamily="34" charset="0"/>
              <a:buChar char="•"/>
            </a:pPr>
            <a:r>
              <a:rPr lang="en-US" sz="1100" b="1" i="0" dirty="0">
                <a:solidFill>
                  <a:srgbClr val="000000"/>
                </a:solidFill>
                <a:effectLst/>
                <a:latin typeface="inter-bold"/>
              </a:rPr>
              <a:t>box -</a:t>
            </a:r>
            <a:r>
              <a:rPr lang="en-US" sz="1100" b="0" i="0" dirty="0">
                <a:solidFill>
                  <a:srgbClr val="000000"/>
                </a:solidFill>
                <a:effectLst/>
                <a:latin typeface="inter-regular"/>
              </a:rPr>
              <a:t> It represents alternative ellipse representation via </a:t>
            </a:r>
            <a:r>
              <a:rPr lang="en-US" sz="1100" b="0" i="0" dirty="0" err="1">
                <a:solidFill>
                  <a:srgbClr val="000000"/>
                </a:solidFill>
                <a:effectLst/>
                <a:latin typeface="inter-regular"/>
              </a:rPr>
              <a:t>RotatedRect</a:t>
            </a:r>
            <a:r>
              <a:rPr lang="en-US" sz="1100" b="0" i="0" dirty="0">
                <a:solidFill>
                  <a:srgbClr val="000000"/>
                </a:solidFill>
                <a:effectLst/>
                <a:latin typeface="inter-regular"/>
              </a:rPr>
              <a:t> or CvBox2D. It means that the function is used to draws an ellipse in a curved rectangle.</a:t>
            </a:r>
          </a:p>
          <a:p>
            <a:pPr algn="just">
              <a:buFont typeface="Arial" panose="020B0604020202020204" pitchFamily="34" charset="0"/>
              <a:buChar char="•"/>
            </a:pPr>
            <a:r>
              <a:rPr lang="en-US" sz="1100" b="1" i="0" dirty="0">
                <a:solidFill>
                  <a:srgbClr val="000000"/>
                </a:solidFill>
                <a:effectLst/>
                <a:latin typeface="inter-bold"/>
              </a:rPr>
              <a:t>color -</a:t>
            </a:r>
            <a:r>
              <a:rPr lang="en-US" sz="1100" b="0" i="0" dirty="0">
                <a:solidFill>
                  <a:srgbClr val="000000"/>
                </a:solidFill>
                <a:effectLst/>
                <a:latin typeface="inter-regular"/>
              </a:rPr>
              <a:t> It denotes the ellipse color.</a:t>
            </a:r>
          </a:p>
          <a:p>
            <a:pPr algn="just">
              <a:buFont typeface="Arial" panose="020B0604020202020204" pitchFamily="34" charset="0"/>
              <a:buChar char="•"/>
            </a:pPr>
            <a:r>
              <a:rPr lang="en-US" sz="1100" b="1" i="0" dirty="0">
                <a:solidFill>
                  <a:srgbClr val="000000"/>
                </a:solidFill>
                <a:effectLst/>
                <a:latin typeface="inter-bold"/>
              </a:rPr>
              <a:t>angle-</a:t>
            </a:r>
            <a:r>
              <a:rPr lang="en-US" sz="1100" b="0" i="0" dirty="0">
                <a:solidFill>
                  <a:srgbClr val="000000"/>
                </a:solidFill>
                <a:effectLst/>
                <a:latin typeface="inter-regular"/>
              </a:rPr>
              <a:t> It denotes the angle of rotation.</a:t>
            </a:r>
          </a:p>
          <a:p>
            <a:pPr algn="just">
              <a:buFont typeface="Arial" panose="020B0604020202020204" pitchFamily="34" charset="0"/>
              <a:buChar char="•"/>
            </a:pPr>
            <a:r>
              <a:rPr lang="en-US" sz="1100" b="1" i="0" dirty="0" err="1">
                <a:solidFill>
                  <a:srgbClr val="000000"/>
                </a:solidFill>
                <a:effectLst/>
                <a:latin typeface="inter-bold"/>
              </a:rPr>
              <a:t>startAngle</a:t>
            </a:r>
            <a:r>
              <a:rPr lang="en-US" sz="1100" b="1" i="0" dirty="0">
                <a:solidFill>
                  <a:srgbClr val="000000"/>
                </a:solidFill>
                <a:effectLst/>
                <a:latin typeface="inter-bold"/>
              </a:rPr>
              <a:t> -</a:t>
            </a:r>
            <a:r>
              <a:rPr lang="en-US" sz="1100" b="0" i="0" dirty="0">
                <a:solidFill>
                  <a:srgbClr val="000000"/>
                </a:solidFill>
                <a:effectLst/>
                <a:latin typeface="inter-regular"/>
              </a:rPr>
              <a:t> It denotes the initial angle of the elliptic arc in degrees.</a:t>
            </a:r>
          </a:p>
          <a:p>
            <a:pPr algn="just">
              <a:buFont typeface="Arial" panose="020B0604020202020204" pitchFamily="34" charset="0"/>
              <a:buChar char="•"/>
            </a:pPr>
            <a:r>
              <a:rPr lang="en-US" sz="1100" b="1" i="0" dirty="0" err="1">
                <a:solidFill>
                  <a:srgbClr val="000000"/>
                </a:solidFill>
                <a:effectLst/>
                <a:latin typeface="inter-bold"/>
              </a:rPr>
              <a:t>endAngle</a:t>
            </a:r>
            <a:r>
              <a:rPr lang="en-US" sz="1100" b="1" i="0" dirty="0">
                <a:solidFill>
                  <a:srgbClr val="000000"/>
                </a:solidFill>
                <a:effectLst/>
                <a:latin typeface="inter-bold"/>
              </a:rPr>
              <a:t> -</a:t>
            </a:r>
            <a:r>
              <a:rPr lang="en-US" sz="1100" b="0" i="0" dirty="0">
                <a:solidFill>
                  <a:srgbClr val="000000"/>
                </a:solidFill>
                <a:effectLst/>
                <a:latin typeface="inter-regular"/>
              </a:rPr>
              <a:t> It denotes the ending angle of the elliptic arc in degrees.</a:t>
            </a:r>
          </a:p>
          <a:p>
            <a:pPr algn="just">
              <a:buFont typeface="Arial" panose="020B0604020202020204" pitchFamily="34" charset="0"/>
              <a:buChar char="•"/>
            </a:pPr>
            <a:r>
              <a:rPr lang="en-US" sz="1100" b="1" i="0" dirty="0">
                <a:solidFill>
                  <a:srgbClr val="000000"/>
                </a:solidFill>
                <a:effectLst/>
                <a:latin typeface="inter-bold"/>
              </a:rPr>
              <a:t>thickness -</a:t>
            </a:r>
            <a:r>
              <a:rPr lang="en-US" sz="1100" b="0" i="0" dirty="0">
                <a:solidFill>
                  <a:srgbClr val="000000"/>
                </a:solidFill>
                <a:effectLst/>
                <a:latin typeface="inter-regular"/>
              </a:rPr>
              <a:t> It is used to draw thickness of the ellipse arc outline if the value is positive. Otherwise, this specifies that a filled ellipse is to be drawn.</a:t>
            </a:r>
          </a:p>
          <a:p>
            <a:pPr algn="just">
              <a:buFont typeface="Arial" panose="020B0604020202020204" pitchFamily="34" charset="0"/>
              <a:buChar char="•"/>
            </a:pPr>
            <a:r>
              <a:rPr lang="en-US" sz="1100" b="1" i="0" dirty="0" err="1">
                <a:solidFill>
                  <a:srgbClr val="000000"/>
                </a:solidFill>
                <a:effectLst/>
                <a:latin typeface="inter-bold"/>
              </a:rPr>
              <a:t>lineType</a:t>
            </a:r>
            <a:r>
              <a:rPr lang="en-US" sz="1100" b="1" i="0" dirty="0">
                <a:solidFill>
                  <a:srgbClr val="000000"/>
                </a:solidFill>
                <a:effectLst/>
                <a:latin typeface="inter-bold"/>
              </a:rPr>
              <a:t> -</a:t>
            </a:r>
            <a:r>
              <a:rPr lang="en-US" sz="1100" b="0" i="0" dirty="0">
                <a:solidFill>
                  <a:srgbClr val="000000"/>
                </a:solidFill>
                <a:effectLst/>
                <a:latin typeface="inter-regular"/>
              </a:rPr>
              <a:t> It denotes the type of the ellipse boundary.</a:t>
            </a:r>
          </a:p>
          <a:p>
            <a:pPr algn="just">
              <a:buFont typeface="Arial" panose="020B0604020202020204" pitchFamily="34" charset="0"/>
              <a:buChar char="•"/>
            </a:pPr>
            <a:r>
              <a:rPr lang="en-US" sz="1100" b="1" i="0" dirty="0">
                <a:solidFill>
                  <a:srgbClr val="000000"/>
                </a:solidFill>
                <a:effectLst/>
                <a:latin typeface="inter-bold"/>
              </a:rPr>
              <a:t>shift -</a:t>
            </a:r>
            <a:r>
              <a:rPr lang="en-US" sz="1100" b="0" i="0" dirty="0">
                <a:solidFill>
                  <a:srgbClr val="000000"/>
                </a:solidFill>
                <a:effectLst/>
                <a:latin typeface="inter-regular"/>
              </a:rPr>
              <a:t> It represents the number of fractional bits in the coordinates of the center and values of axes.</a:t>
            </a:r>
          </a:p>
          <a:p>
            <a:pPr algn="just"/>
            <a:r>
              <a:rPr lang="en-US" sz="1100" b="0" i="0" dirty="0">
                <a:solidFill>
                  <a:srgbClr val="333333"/>
                </a:solidFill>
                <a:effectLst/>
                <a:latin typeface="inter-regular"/>
              </a:rPr>
              <a:t>Consider the following example:</a:t>
            </a:r>
          </a:p>
          <a:p>
            <a:pPr lvl="1" algn="just">
              <a:buFont typeface="+mj-lt"/>
              <a:buAutoNum type="arabicPeriod"/>
            </a:pPr>
            <a:r>
              <a:rPr lang="en-IN" sz="1100" b="1" i="0" dirty="0">
                <a:solidFill>
                  <a:srgbClr val="006699"/>
                </a:solidFill>
                <a:effectLst/>
                <a:latin typeface="inter-regular"/>
              </a:rPr>
              <a:t>import</a:t>
            </a:r>
            <a:r>
              <a:rPr lang="en-IN" sz="1100" b="0" i="0" dirty="0">
                <a:solidFill>
                  <a:srgbClr val="000000"/>
                </a:solidFill>
                <a:effectLst/>
                <a:latin typeface="inter-regular"/>
              </a:rPr>
              <a:t> </a:t>
            </a:r>
            <a:r>
              <a:rPr lang="en-IN" sz="1100" b="0" i="0" dirty="0" err="1">
                <a:solidFill>
                  <a:srgbClr val="000000"/>
                </a:solidFill>
                <a:effectLst/>
                <a:latin typeface="inter-regular"/>
              </a:rPr>
              <a:t>numpy</a:t>
            </a:r>
            <a:r>
              <a:rPr lang="en-IN" sz="1100" b="0" i="0" dirty="0">
                <a:solidFill>
                  <a:srgbClr val="000000"/>
                </a:solidFill>
                <a:effectLst/>
                <a:latin typeface="inter-regular"/>
              </a:rPr>
              <a:t> as np  </a:t>
            </a:r>
          </a:p>
          <a:p>
            <a:pPr lvl="1" algn="just">
              <a:buFont typeface="+mj-lt"/>
              <a:buAutoNum type="arabicPeriod"/>
            </a:pPr>
            <a:r>
              <a:rPr lang="en-IN" sz="1100" b="1" i="0" dirty="0">
                <a:solidFill>
                  <a:srgbClr val="006699"/>
                </a:solidFill>
                <a:effectLst/>
                <a:latin typeface="inter-regular"/>
              </a:rPr>
              <a:t>import</a:t>
            </a:r>
            <a:r>
              <a:rPr lang="en-IN" sz="1100" b="0" i="0" dirty="0">
                <a:solidFill>
                  <a:srgbClr val="000000"/>
                </a:solidFill>
                <a:effectLst/>
                <a:latin typeface="inter-regular"/>
              </a:rPr>
              <a:t> cv2  </a:t>
            </a:r>
          </a:p>
          <a:p>
            <a:pPr lvl="1" algn="just">
              <a:buFont typeface="+mj-lt"/>
              <a:buAutoNum type="arabicPeriod"/>
            </a:pPr>
            <a:r>
              <a:rPr lang="en-IN" sz="1100" b="0" i="0" dirty="0" err="1">
                <a:solidFill>
                  <a:srgbClr val="000000"/>
                </a:solidFill>
                <a:effectLst/>
                <a:latin typeface="inter-regular"/>
              </a:rPr>
              <a:t>img</a:t>
            </a:r>
            <a:r>
              <a:rPr lang="en-IN" sz="1100" b="0" i="0" dirty="0">
                <a:solidFill>
                  <a:srgbClr val="000000"/>
                </a:solidFill>
                <a:effectLst/>
                <a:latin typeface="inter-regular"/>
              </a:rPr>
              <a:t> = cv2.imread(</a:t>
            </a:r>
            <a:r>
              <a:rPr lang="en-IN" sz="1100" b="0" i="0" dirty="0" err="1">
                <a:solidFill>
                  <a:srgbClr val="000000"/>
                </a:solidFill>
                <a:effectLst/>
                <a:latin typeface="inter-regular"/>
              </a:rPr>
              <a:t>r</a:t>
            </a:r>
            <a:r>
              <a:rPr lang="en-IN" sz="1100" b="0" i="0" dirty="0" err="1">
                <a:solidFill>
                  <a:srgbClr val="0000FF"/>
                </a:solidFill>
                <a:effectLst/>
                <a:latin typeface="inter-regular"/>
              </a:rPr>
              <a:t>“path</a:t>
            </a:r>
            <a:r>
              <a:rPr lang="en-IN" sz="1100" b="0" i="0" dirty="0">
                <a:solidFill>
                  <a:srgbClr val="0000FF"/>
                </a:solidFill>
                <a:effectLst/>
                <a:latin typeface="inter-regular"/>
              </a:rPr>
              <a:t>\cat.jpeg"</a:t>
            </a:r>
            <a:r>
              <a:rPr lang="en-IN" sz="1100" b="0" i="0" dirty="0">
                <a:solidFill>
                  <a:srgbClr val="000000"/>
                </a:solidFill>
                <a:effectLst/>
                <a:latin typeface="inter-regular"/>
              </a:rPr>
              <a:t>,</a:t>
            </a:r>
            <a:r>
              <a:rPr lang="en-IN" sz="1100" b="0" i="0" dirty="0">
                <a:solidFill>
                  <a:srgbClr val="C00000"/>
                </a:solidFill>
                <a:effectLst/>
                <a:latin typeface="inter-regular"/>
              </a:rPr>
              <a:t>1</a:t>
            </a:r>
            <a:r>
              <a:rPr lang="en-IN" sz="1100" b="0" i="0" dirty="0">
                <a:solidFill>
                  <a:srgbClr val="000000"/>
                </a:solidFill>
                <a:effectLst/>
                <a:latin typeface="inter-regular"/>
              </a:rPr>
              <a:t>)  </a:t>
            </a:r>
          </a:p>
          <a:p>
            <a:pPr lvl="1" algn="just">
              <a:buFont typeface="+mj-lt"/>
              <a:buAutoNum type="arabicPeriod"/>
            </a:pPr>
            <a:r>
              <a:rPr lang="en-IN" sz="1100" b="0" i="0" dirty="0">
                <a:solidFill>
                  <a:srgbClr val="000000"/>
                </a:solidFill>
                <a:effectLst/>
                <a:latin typeface="inter-regular"/>
              </a:rPr>
              <a:t>cv2.ellipse(</a:t>
            </a:r>
            <a:r>
              <a:rPr lang="en-IN" sz="1100" b="0" i="0" dirty="0" err="1">
                <a:solidFill>
                  <a:srgbClr val="000000"/>
                </a:solidFill>
                <a:effectLst/>
                <a:latin typeface="inter-regular"/>
              </a:rPr>
              <a:t>img</a:t>
            </a:r>
            <a:r>
              <a:rPr lang="en-IN" sz="1100" b="0" i="0" dirty="0">
                <a:solidFill>
                  <a:srgbClr val="000000"/>
                </a:solidFill>
                <a:effectLst/>
                <a:latin typeface="inter-regular"/>
              </a:rPr>
              <a:t>, (</a:t>
            </a:r>
            <a:r>
              <a:rPr lang="en-IN" sz="1100" b="0" i="0" dirty="0">
                <a:solidFill>
                  <a:srgbClr val="C00000"/>
                </a:solidFill>
                <a:effectLst/>
                <a:latin typeface="inter-regular"/>
              </a:rPr>
              <a:t>250</a:t>
            </a:r>
            <a:r>
              <a:rPr lang="en-IN" sz="1100" b="0" i="0" dirty="0">
                <a:solidFill>
                  <a:srgbClr val="000000"/>
                </a:solidFill>
                <a:effectLst/>
                <a:latin typeface="inter-regular"/>
              </a:rPr>
              <a:t>, </a:t>
            </a:r>
            <a:r>
              <a:rPr lang="en-IN" sz="1100" b="0" i="0" dirty="0">
                <a:solidFill>
                  <a:srgbClr val="C00000"/>
                </a:solidFill>
                <a:effectLst/>
                <a:latin typeface="inter-regular"/>
              </a:rPr>
              <a:t>150</a:t>
            </a:r>
            <a:r>
              <a:rPr lang="en-IN" sz="1100" b="0" i="0" dirty="0">
                <a:solidFill>
                  <a:srgbClr val="000000"/>
                </a:solidFill>
                <a:effectLst/>
                <a:latin typeface="inter-regular"/>
              </a:rPr>
              <a:t>), (</a:t>
            </a:r>
            <a:r>
              <a:rPr lang="en-IN" sz="1100" b="0" i="0" dirty="0">
                <a:solidFill>
                  <a:srgbClr val="C00000"/>
                </a:solidFill>
                <a:effectLst/>
                <a:latin typeface="inter-regular"/>
              </a:rPr>
              <a:t>80</a:t>
            </a:r>
            <a:r>
              <a:rPr lang="en-IN" sz="1100" b="0" i="0" dirty="0">
                <a:solidFill>
                  <a:srgbClr val="000000"/>
                </a:solidFill>
                <a:effectLst/>
                <a:latin typeface="inter-regular"/>
              </a:rPr>
              <a:t>, </a:t>
            </a:r>
            <a:r>
              <a:rPr lang="en-IN" sz="1100" b="0" i="0" dirty="0">
                <a:solidFill>
                  <a:srgbClr val="C00000"/>
                </a:solidFill>
                <a:effectLst/>
                <a:latin typeface="inter-regular"/>
              </a:rPr>
              <a:t>20</a:t>
            </a:r>
            <a:r>
              <a:rPr lang="en-IN" sz="1100" b="0" i="0" dirty="0">
                <a:solidFill>
                  <a:srgbClr val="000000"/>
                </a:solidFill>
                <a:effectLst/>
                <a:latin typeface="inter-regular"/>
              </a:rPr>
              <a:t>), </a:t>
            </a:r>
            <a:r>
              <a:rPr lang="en-IN" sz="1100" b="0" i="0" dirty="0">
                <a:solidFill>
                  <a:srgbClr val="C00000"/>
                </a:solidFill>
                <a:effectLst/>
                <a:latin typeface="inter-regular"/>
              </a:rPr>
              <a:t>5</a:t>
            </a:r>
            <a:r>
              <a:rPr lang="en-IN" sz="1100" b="0" i="0" dirty="0">
                <a:solidFill>
                  <a:srgbClr val="000000"/>
                </a:solidFill>
                <a:effectLst/>
                <a:latin typeface="inter-regular"/>
              </a:rPr>
              <a:t>, </a:t>
            </a:r>
            <a:r>
              <a:rPr lang="en-IN" sz="1100" b="0" i="0" dirty="0">
                <a:solidFill>
                  <a:srgbClr val="C00000"/>
                </a:solidFill>
                <a:effectLst/>
                <a:latin typeface="inter-regular"/>
              </a:rPr>
              <a:t>0</a:t>
            </a:r>
            <a:r>
              <a:rPr lang="en-IN" sz="1100" b="0" i="0" dirty="0">
                <a:solidFill>
                  <a:srgbClr val="000000"/>
                </a:solidFill>
                <a:effectLst/>
                <a:latin typeface="inter-regular"/>
              </a:rPr>
              <a:t>, </a:t>
            </a:r>
            <a:r>
              <a:rPr lang="en-IN" sz="1100" b="0" i="0" dirty="0">
                <a:solidFill>
                  <a:srgbClr val="C00000"/>
                </a:solidFill>
                <a:effectLst/>
                <a:latin typeface="inter-regular"/>
              </a:rPr>
              <a:t>360</a:t>
            </a:r>
            <a:r>
              <a:rPr lang="en-IN" sz="1100" b="0" i="0" dirty="0">
                <a:solidFill>
                  <a:srgbClr val="000000"/>
                </a:solidFill>
                <a:effectLst/>
                <a:latin typeface="inter-regular"/>
              </a:rPr>
              <a:t>, (</a:t>
            </a:r>
            <a:r>
              <a:rPr lang="en-IN" sz="1100" b="0" i="0" dirty="0">
                <a:solidFill>
                  <a:srgbClr val="C00000"/>
                </a:solidFill>
                <a:effectLst/>
                <a:latin typeface="inter-regular"/>
              </a:rPr>
              <a:t>0</a:t>
            </a:r>
            <a:r>
              <a:rPr lang="en-IN" sz="1100" b="0" i="0" dirty="0">
                <a:solidFill>
                  <a:srgbClr val="000000"/>
                </a:solidFill>
                <a:effectLst/>
                <a:latin typeface="inter-regular"/>
              </a:rPr>
              <a:t>,</a:t>
            </a:r>
            <a:r>
              <a:rPr lang="en-IN" sz="1100" b="0" i="0" dirty="0">
                <a:solidFill>
                  <a:srgbClr val="C00000"/>
                </a:solidFill>
                <a:effectLst/>
                <a:latin typeface="inter-regular"/>
              </a:rPr>
              <a:t>0</a:t>
            </a:r>
            <a:r>
              <a:rPr lang="en-IN" sz="1100" b="0" i="0" dirty="0">
                <a:solidFill>
                  <a:srgbClr val="000000"/>
                </a:solidFill>
                <a:effectLst/>
                <a:latin typeface="inter-regular"/>
              </a:rPr>
              <a:t>,</a:t>
            </a:r>
            <a:r>
              <a:rPr lang="en-IN" sz="1100" b="0" i="0" dirty="0">
                <a:solidFill>
                  <a:srgbClr val="C00000"/>
                </a:solidFill>
                <a:effectLst/>
                <a:latin typeface="inter-regular"/>
              </a:rPr>
              <a:t>255</a:t>
            </a:r>
            <a:r>
              <a:rPr lang="en-IN" sz="1100" b="0" i="0" dirty="0">
                <a:solidFill>
                  <a:srgbClr val="000000"/>
                </a:solidFill>
                <a:effectLst/>
                <a:latin typeface="inter-regular"/>
              </a:rPr>
              <a:t>), -</a:t>
            </a:r>
            <a:r>
              <a:rPr lang="en-IN" sz="1100" b="0" i="0" dirty="0">
                <a:solidFill>
                  <a:srgbClr val="C00000"/>
                </a:solidFill>
                <a:effectLst/>
                <a:latin typeface="inter-regular"/>
              </a:rPr>
              <a:t>1</a:t>
            </a:r>
            <a:r>
              <a:rPr lang="en-IN" sz="1100" b="0" i="0" dirty="0">
                <a:solidFill>
                  <a:srgbClr val="000000"/>
                </a:solidFill>
                <a:effectLst/>
                <a:latin typeface="inter-regular"/>
              </a:rPr>
              <a:t>)  </a:t>
            </a:r>
          </a:p>
          <a:p>
            <a:pPr lvl="1" algn="just">
              <a:buFont typeface="+mj-lt"/>
              <a:buAutoNum type="arabicPeriod"/>
            </a:pPr>
            <a:r>
              <a:rPr lang="en-IN" sz="1100" b="0" i="0" dirty="0">
                <a:solidFill>
                  <a:srgbClr val="000000"/>
                </a:solidFill>
                <a:effectLst/>
                <a:latin typeface="inter-regular"/>
              </a:rPr>
              <a:t>cv2.imshow(</a:t>
            </a:r>
            <a:r>
              <a:rPr lang="en-IN" sz="1100" b="0" i="0" dirty="0">
                <a:solidFill>
                  <a:srgbClr val="0000FF"/>
                </a:solidFill>
                <a:effectLst/>
                <a:latin typeface="inter-regular"/>
              </a:rPr>
              <a:t>'image'</a:t>
            </a:r>
            <a:r>
              <a:rPr lang="en-IN" sz="1100" b="0" i="0" dirty="0">
                <a:solidFill>
                  <a:srgbClr val="000000"/>
                </a:solidFill>
                <a:effectLst/>
                <a:latin typeface="inter-regular"/>
              </a:rPr>
              <a:t>,</a:t>
            </a:r>
            <a:r>
              <a:rPr lang="en-IN" sz="1100" b="0" i="0" dirty="0" err="1">
                <a:solidFill>
                  <a:srgbClr val="000000"/>
                </a:solidFill>
                <a:effectLst/>
                <a:latin typeface="inter-regular"/>
              </a:rPr>
              <a:t>img</a:t>
            </a:r>
            <a:r>
              <a:rPr lang="en-IN" sz="1100" b="0" i="0" dirty="0">
                <a:solidFill>
                  <a:srgbClr val="000000"/>
                </a:solidFill>
                <a:effectLst/>
                <a:latin typeface="inter-regular"/>
              </a:rPr>
              <a:t>)  </a:t>
            </a:r>
          </a:p>
          <a:p>
            <a:pPr lvl="1" algn="just">
              <a:buFont typeface="+mj-lt"/>
              <a:buAutoNum type="arabicPeriod"/>
            </a:pPr>
            <a:r>
              <a:rPr lang="en-IN" sz="1100" b="0" i="0" dirty="0">
                <a:solidFill>
                  <a:srgbClr val="000000"/>
                </a:solidFill>
                <a:effectLst/>
                <a:latin typeface="inter-regular"/>
              </a:rPr>
              <a:t>cv2.waitKey(</a:t>
            </a:r>
            <a:r>
              <a:rPr lang="en-IN" sz="1100" b="0" i="0" dirty="0">
                <a:solidFill>
                  <a:srgbClr val="C00000"/>
                </a:solidFill>
                <a:effectLst/>
                <a:latin typeface="inter-regular"/>
              </a:rPr>
              <a:t>0</a:t>
            </a:r>
            <a:r>
              <a:rPr lang="en-IN" sz="1100" b="0" i="0" dirty="0">
                <a:solidFill>
                  <a:srgbClr val="000000"/>
                </a:solidFill>
                <a:effectLst/>
                <a:latin typeface="inter-regular"/>
              </a:rPr>
              <a:t>)  </a:t>
            </a:r>
          </a:p>
          <a:p>
            <a:pPr lvl="1" algn="just">
              <a:buFont typeface="+mj-lt"/>
              <a:buAutoNum type="arabicPeriod"/>
            </a:pPr>
            <a:r>
              <a:rPr lang="en-IN" sz="1100" b="0" i="0" dirty="0">
                <a:solidFill>
                  <a:srgbClr val="000000"/>
                </a:solidFill>
                <a:effectLst/>
                <a:latin typeface="inter-regular"/>
              </a:rPr>
              <a:t>cv2.destroyAllWindows()  </a:t>
            </a:r>
          </a:p>
          <a:p>
            <a:pPr algn="just"/>
            <a:endParaRPr lang="en-US" sz="1100" b="0" i="0" dirty="0">
              <a:solidFill>
                <a:srgbClr val="333333"/>
              </a:solidFill>
              <a:effectLst/>
              <a:latin typeface="inter-regular"/>
            </a:endParaRPr>
          </a:p>
        </p:txBody>
      </p:sp>
      <p:pic>
        <p:nvPicPr>
          <p:cNvPr id="35842" name="Picture 2" descr="OpenCV Drawing Functions">
            <a:extLst>
              <a:ext uri="{FF2B5EF4-FFF2-40B4-BE49-F238E27FC236}">
                <a16:creationId xmlns:a16="http://schemas.microsoft.com/office/drawing/2014/main" id="{71ABF967-DAE1-9F26-9439-F2036959D3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8327" y="4240306"/>
            <a:ext cx="3060467" cy="22649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CF2AFC4-E8BB-DD79-E67E-14A0B6EF9A94}"/>
              </a:ext>
            </a:extLst>
          </p:cNvPr>
          <p:cNvSpPr txBox="1"/>
          <p:nvPr/>
        </p:nvSpPr>
        <p:spPr>
          <a:xfrm>
            <a:off x="7189694" y="1447801"/>
            <a:ext cx="3989294" cy="1015663"/>
          </a:xfrm>
          <a:prstGeom prst="rect">
            <a:avLst/>
          </a:prstGeom>
          <a:noFill/>
        </p:spPr>
        <p:txBody>
          <a:bodyPr wrap="square" rtlCol="0">
            <a:spAutoFit/>
          </a:bodyPr>
          <a:lstStyle/>
          <a:p>
            <a:r>
              <a:rPr lang="en-US" sz="1200" b="0" i="0" dirty="0">
                <a:effectLst/>
                <a:highlight>
                  <a:srgbClr val="00FFFF"/>
                </a:highlight>
                <a:latin typeface="inter-regular"/>
              </a:rPr>
              <a:t>There are two functions to draw the ellipse. The first function is used to draw the whole ellipse, not an arc bypassing </a:t>
            </a:r>
            <a:r>
              <a:rPr lang="en-US" sz="1200" b="1" i="0" dirty="0" err="1">
                <a:effectLst/>
                <a:highlight>
                  <a:srgbClr val="00FFFF"/>
                </a:highlight>
                <a:latin typeface="inter-bold"/>
              </a:rPr>
              <a:t>startAngle</a:t>
            </a:r>
            <a:r>
              <a:rPr lang="en-US" sz="1200" b="1" i="0" dirty="0">
                <a:effectLst/>
                <a:highlight>
                  <a:srgbClr val="00FFFF"/>
                </a:highlight>
                <a:latin typeface="inter-bold"/>
              </a:rPr>
              <a:t>=0</a:t>
            </a:r>
            <a:r>
              <a:rPr lang="en-US" sz="1200" b="0" i="0" dirty="0">
                <a:effectLst/>
                <a:highlight>
                  <a:srgbClr val="00FFFF"/>
                </a:highlight>
                <a:latin typeface="inter-regular"/>
              </a:rPr>
              <a:t> and </a:t>
            </a:r>
            <a:r>
              <a:rPr lang="en-US" sz="1200" b="1" i="0" dirty="0" err="1">
                <a:effectLst/>
                <a:highlight>
                  <a:srgbClr val="00FFFF"/>
                </a:highlight>
                <a:latin typeface="inter-bold"/>
              </a:rPr>
              <a:t>endAngle</a:t>
            </a:r>
            <a:r>
              <a:rPr lang="en-US" sz="1200" b="1" i="0" dirty="0">
                <a:effectLst/>
                <a:highlight>
                  <a:srgbClr val="00FFFF"/>
                </a:highlight>
                <a:latin typeface="inter-bold"/>
              </a:rPr>
              <a:t> = 360</a:t>
            </a:r>
            <a:r>
              <a:rPr lang="en-US" sz="1200" b="0" i="0" dirty="0">
                <a:effectLst/>
                <a:highlight>
                  <a:srgbClr val="00FFFF"/>
                </a:highlight>
                <a:latin typeface="inter-regular"/>
              </a:rPr>
              <a:t>. The second function of an ellipse is used to draw an ellipse outline, a filled ellipse, an elliptic arc, or a filled ellipse sector.</a:t>
            </a:r>
            <a:endParaRPr lang="en-IN" sz="1200" dirty="0">
              <a:highlight>
                <a:srgbClr val="00FFFF"/>
              </a:highlight>
            </a:endParaRPr>
          </a:p>
        </p:txBody>
      </p:sp>
    </p:spTree>
    <p:extLst>
      <p:ext uri="{BB962C8B-B14F-4D97-AF65-F5344CB8AC3E}">
        <p14:creationId xmlns:p14="http://schemas.microsoft.com/office/powerpoint/2010/main" val="1828967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251012"/>
            <a:ext cx="11519647" cy="558240"/>
          </a:xfrm>
        </p:spPr>
        <p:txBody>
          <a:bodyPr>
            <a:normAutofit fontScale="90000"/>
          </a:bodyPr>
          <a:lstStyle/>
          <a:p>
            <a:pPr algn="just"/>
            <a:r>
              <a:rPr lang="en-IN" b="1" i="0" dirty="0">
                <a:effectLst/>
                <a:latin typeface="erdana"/>
              </a:rPr>
              <a:t>OpenCV Drawing Functions</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914400"/>
            <a:ext cx="11519646" cy="5692588"/>
          </a:xfrm>
        </p:spPr>
        <p:txBody>
          <a:bodyPr>
            <a:noAutofit/>
          </a:bodyPr>
          <a:lstStyle/>
          <a:p>
            <a:pPr algn="just"/>
            <a:r>
              <a:rPr lang="en-US" sz="1200" b="1" i="0" dirty="0">
                <a:effectLst/>
                <a:latin typeface="erdana"/>
              </a:rPr>
              <a:t>Drawing lines</a:t>
            </a:r>
          </a:p>
          <a:p>
            <a:pPr algn="just"/>
            <a:r>
              <a:rPr lang="en-US" sz="1200" b="0" i="0" dirty="0">
                <a:solidFill>
                  <a:srgbClr val="333333"/>
                </a:solidFill>
                <a:effectLst/>
                <a:latin typeface="inter-regular"/>
              </a:rPr>
              <a:t>OpenCV provides the </a:t>
            </a:r>
            <a:r>
              <a:rPr lang="en-US" sz="1200" b="1" i="0" dirty="0">
                <a:solidFill>
                  <a:srgbClr val="333333"/>
                </a:solidFill>
                <a:effectLst/>
                <a:latin typeface="inter-bold"/>
              </a:rPr>
              <a:t>line()</a:t>
            </a:r>
            <a:r>
              <a:rPr lang="en-US" sz="1200" b="0" i="0" dirty="0">
                <a:solidFill>
                  <a:srgbClr val="333333"/>
                </a:solidFill>
                <a:effectLst/>
                <a:latin typeface="inter-regular"/>
              </a:rPr>
              <a:t> function to draw the line on the image. It draws a line segment between ptr1 and ptr2 points in the image. The image boundary clips the line.</a:t>
            </a:r>
            <a:endParaRPr lang="en-US" sz="1200" dirty="0">
              <a:solidFill>
                <a:srgbClr val="333333"/>
              </a:solidFill>
              <a:latin typeface="inter-regular"/>
            </a:endParaRPr>
          </a:p>
          <a:p>
            <a:pPr algn="just"/>
            <a:r>
              <a:rPr lang="en-US" sz="1200" b="0" i="0" dirty="0">
                <a:solidFill>
                  <a:srgbClr val="000000"/>
                </a:solidFill>
                <a:effectLst/>
                <a:latin typeface="inter-regular"/>
              </a:rPr>
              <a:t>cv2.line(</a:t>
            </a:r>
            <a:r>
              <a:rPr lang="en-US" sz="1200" b="0" i="0" dirty="0" err="1">
                <a:solidFill>
                  <a:srgbClr val="000000"/>
                </a:solidFill>
                <a:effectLst/>
                <a:latin typeface="inter-regular"/>
              </a:rPr>
              <a:t>img</a:t>
            </a:r>
            <a:r>
              <a:rPr lang="en-US" sz="1200" b="0" i="0" dirty="0">
                <a:solidFill>
                  <a:srgbClr val="000000"/>
                </a:solidFill>
                <a:effectLst/>
                <a:latin typeface="inter-regular"/>
              </a:rPr>
              <a:t>, pt1, pt2, color[, thickness[, </a:t>
            </a:r>
            <a:r>
              <a:rPr lang="en-US" sz="1200" b="0" i="0" dirty="0" err="1">
                <a:solidFill>
                  <a:srgbClr val="000000"/>
                </a:solidFill>
                <a:effectLst/>
                <a:latin typeface="inter-regular"/>
              </a:rPr>
              <a:t>lineType</a:t>
            </a:r>
            <a:r>
              <a:rPr lang="en-US" sz="1200" b="0" i="0" dirty="0">
                <a:solidFill>
                  <a:srgbClr val="000000"/>
                </a:solidFill>
                <a:effectLst/>
                <a:latin typeface="inter-regular"/>
              </a:rPr>
              <a:t>[, shift]]])  </a:t>
            </a:r>
          </a:p>
          <a:p>
            <a:pPr algn="just"/>
            <a:r>
              <a:rPr lang="en-US" sz="1200" b="1" i="0" dirty="0">
                <a:effectLst/>
                <a:latin typeface="erdana"/>
              </a:rPr>
              <a:t>Parameters:</a:t>
            </a:r>
          </a:p>
          <a:p>
            <a:pPr algn="just">
              <a:buFont typeface="Arial" panose="020B0604020202020204" pitchFamily="34" charset="0"/>
              <a:buChar char="•"/>
            </a:pPr>
            <a:r>
              <a:rPr lang="en-US" sz="1200" b="1" i="0" dirty="0" err="1">
                <a:solidFill>
                  <a:srgbClr val="000000"/>
                </a:solidFill>
                <a:effectLst/>
                <a:latin typeface="inter-bold"/>
              </a:rPr>
              <a:t>img</a:t>
            </a:r>
            <a:r>
              <a:rPr lang="en-US" sz="1200" b="1" i="0" dirty="0">
                <a:solidFill>
                  <a:srgbClr val="000000"/>
                </a:solidFill>
                <a:effectLst/>
                <a:latin typeface="inter-bold"/>
              </a:rPr>
              <a:t>-</a:t>
            </a:r>
            <a:r>
              <a:rPr lang="en-US" sz="1200" b="0" i="0" dirty="0">
                <a:solidFill>
                  <a:srgbClr val="000000"/>
                </a:solidFill>
                <a:effectLst/>
                <a:latin typeface="inter-regular"/>
              </a:rPr>
              <a:t> It represents an image.</a:t>
            </a:r>
          </a:p>
          <a:p>
            <a:pPr algn="just">
              <a:buFont typeface="Arial" panose="020B0604020202020204" pitchFamily="34" charset="0"/>
              <a:buChar char="•"/>
            </a:pPr>
            <a:r>
              <a:rPr lang="en-US" sz="1200" b="1" i="0" dirty="0">
                <a:solidFill>
                  <a:srgbClr val="000000"/>
                </a:solidFill>
                <a:effectLst/>
                <a:latin typeface="inter-bold"/>
              </a:rPr>
              <a:t>pt1-</a:t>
            </a:r>
            <a:r>
              <a:rPr lang="en-US" sz="1200" b="0" i="0" dirty="0">
                <a:solidFill>
                  <a:srgbClr val="000000"/>
                </a:solidFill>
                <a:effectLst/>
                <a:latin typeface="inter-regular"/>
              </a:rPr>
              <a:t> It denotes the first point of the line segments.</a:t>
            </a:r>
          </a:p>
          <a:p>
            <a:pPr algn="just">
              <a:buFont typeface="Arial" panose="020B0604020202020204" pitchFamily="34" charset="0"/>
              <a:buChar char="•"/>
            </a:pPr>
            <a:r>
              <a:rPr lang="en-US" sz="1200" b="1" i="0" dirty="0">
                <a:solidFill>
                  <a:srgbClr val="000000"/>
                </a:solidFill>
                <a:effectLst/>
                <a:latin typeface="inter-bold"/>
              </a:rPr>
              <a:t>pt2-</a:t>
            </a:r>
            <a:r>
              <a:rPr lang="en-US" sz="1200" b="0" i="0" dirty="0">
                <a:solidFill>
                  <a:srgbClr val="000000"/>
                </a:solidFill>
                <a:effectLst/>
                <a:latin typeface="inter-regular"/>
              </a:rPr>
              <a:t> It denotes the second point of the line segment.</a:t>
            </a:r>
          </a:p>
          <a:p>
            <a:pPr algn="just">
              <a:buFont typeface="Arial" panose="020B0604020202020204" pitchFamily="34" charset="0"/>
              <a:buChar char="•"/>
            </a:pPr>
            <a:r>
              <a:rPr lang="en-US" sz="1200" b="1" i="0" dirty="0">
                <a:solidFill>
                  <a:srgbClr val="000000"/>
                </a:solidFill>
                <a:effectLst/>
                <a:latin typeface="inter-bold"/>
              </a:rPr>
              <a:t>color -</a:t>
            </a:r>
            <a:r>
              <a:rPr lang="en-US" sz="1200" b="0" i="0" dirty="0">
                <a:solidFill>
                  <a:srgbClr val="000000"/>
                </a:solidFill>
                <a:effectLst/>
                <a:latin typeface="inter-regular"/>
              </a:rPr>
              <a:t> Represents the Line-color</a:t>
            </a:r>
          </a:p>
          <a:p>
            <a:pPr algn="just">
              <a:buFont typeface="Arial" panose="020B0604020202020204" pitchFamily="34" charset="0"/>
              <a:buChar char="•"/>
            </a:pPr>
            <a:r>
              <a:rPr lang="en-US" sz="1200" b="1" i="0" dirty="0">
                <a:solidFill>
                  <a:srgbClr val="000000"/>
                </a:solidFill>
                <a:effectLst/>
                <a:latin typeface="inter-bold"/>
              </a:rPr>
              <a:t>thickness-</a:t>
            </a:r>
            <a:r>
              <a:rPr lang="en-US" sz="1200" b="0" i="0" dirty="0">
                <a:solidFill>
                  <a:srgbClr val="000000"/>
                </a:solidFill>
                <a:effectLst/>
                <a:latin typeface="inter-regular"/>
              </a:rPr>
              <a:t> Represents the Line thickness</a:t>
            </a:r>
          </a:p>
          <a:p>
            <a:pPr algn="just">
              <a:buFont typeface="Arial" panose="020B0604020202020204" pitchFamily="34" charset="0"/>
              <a:buChar char="•"/>
            </a:pPr>
            <a:r>
              <a:rPr lang="en-US" sz="1200" b="1" i="0" dirty="0" err="1">
                <a:solidFill>
                  <a:srgbClr val="000000"/>
                </a:solidFill>
                <a:effectLst/>
                <a:latin typeface="inter-bold"/>
              </a:rPr>
              <a:t>lineType</a:t>
            </a:r>
            <a:r>
              <a:rPr lang="en-US" sz="1200" b="1" i="0" dirty="0">
                <a:solidFill>
                  <a:srgbClr val="000000"/>
                </a:solidFill>
                <a:effectLst/>
                <a:latin typeface="inter-bold"/>
              </a:rPr>
              <a:t>-</a:t>
            </a:r>
            <a:r>
              <a:rPr lang="en-US" sz="1200" b="0" i="0" dirty="0">
                <a:solidFill>
                  <a:srgbClr val="000000"/>
                </a:solidFill>
                <a:effectLst/>
                <a:latin typeface="inter-regular"/>
              </a:rPr>
              <a:t> There are various types of line:</a:t>
            </a:r>
          </a:p>
          <a:p>
            <a:pPr marL="742950" lvl="1" indent="-285750" algn="just">
              <a:buFont typeface="Arial" panose="020B0604020202020204" pitchFamily="34" charset="0"/>
              <a:buChar char="•"/>
            </a:pPr>
            <a:r>
              <a:rPr lang="en-US" sz="1200" b="0" i="0" dirty="0">
                <a:solidFill>
                  <a:srgbClr val="000000"/>
                </a:solidFill>
                <a:effectLst/>
                <a:latin typeface="inter-regular"/>
              </a:rPr>
              <a:t>8 (or omitted) - 8 connected lines.</a:t>
            </a:r>
          </a:p>
          <a:p>
            <a:pPr marL="742950" lvl="1" indent="-285750" algn="just">
              <a:buFont typeface="Arial" panose="020B0604020202020204" pitchFamily="34" charset="0"/>
              <a:buChar char="•"/>
            </a:pPr>
            <a:r>
              <a:rPr lang="en-US" sz="1200" b="0" i="0" dirty="0">
                <a:solidFill>
                  <a:srgbClr val="000000"/>
                </a:solidFill>
                <a:effectLst/>
                <a:latin typeface="inter-regular"/>
              </a:rPr>
              <a:t>4 - 4-connected line.</a:t>
            </a:r>
          </a:p>
          <a:p>
            <a:pPr marL="742950" lvl="1" indent="-285750" algn="just">
              <a:buFont typeface="Arial" panose="020B0604020202020204" pitchFamily="34" charset="0"/>
              <a:buChar char="•"/>
            </a:pPr>
            <a:r>
              <a:rPr lang="en-US" sz="1200" b="0" i="0" dirty="0">
                <a:solidFill>
                  <a:srgbClr val="000000"/>
                </a:solidFill>
                <a:effectLst/>
                <a:latin typeface="inter-regular"/>
              </a:rPr>
              <a:t>CV__AA- </a:t>
            </a:r>
            <a:r>
              <a:rPr lang="en-US" sz="1200" b="0" i="0" dirty="0" err="1">
                <a:solidFill>
                  <a:srgbClr val="000000"/>
                </a:solidFill>
                <a:effectLst/>
                <a:latin typeface="inter-regular"/>
              </a:rPr>
              <a:t>antialiased</a:t>
            </a:r>
            <a:r>
              <a:rPr lang="en-US" sz="1200" b="0" i="0" dirty="0">
                <a:solidFill>
                  <a:srgbClr val="000000"/>
                </a:solidFill>
                <a:effectLst/>
                <a:latin typeface="inter-regular"/>
              </a:rPr>
              <a:t> line</a:t>
            </a:r>
          </a:p>
          <a:p>
            <a:pPr algn="just">
              <a:buFont typeface="Arial" panose="020B0604020202020204" pitchFamily="34" charset="0"/>
              <a:buChar char="•"/>
            </a:pPr>
            <a:r>
              <a:rPr lang="en-US" sz="1200" b="1" i="0" dirty="0">
                <a:solidFill>
                  <a:srgbClr val="000000"/>
                </a:solidFill>
                <a:effectLst/>
                <a:latin typeface="inter-bold"/>
              </a:rPr>
              <a:t>shift-</a:t>
            </a:r>
            <a:r>
              <a:rPr lang="en-US" sz="1200" b="0" i="0" dirty="0">
                <a:solidFill>
                  <a:srgbClr val="000000"/>
                </a:solidFill>
                <a:effectLst/>
                <a:latin typeface="inter-regular"/>
              </a:rPr>
              <a:t> It represents the number of fractional bits in the point coordinates.</a:t>
            </a:r>
          </a:p>
          <a:p>
            <a:pPr algn="just"/>
            <a:r>
              <a:rPr lang="en-US" sz="1200" b="0" i="0" dirty="0">
                <a:solidFill>
                  <a:srgbClr val="333333"/>
                </a:solidFill>
                <a:effectLst/>
                <a:latin typeface="inter-regular"/>
              </a:rPr>
              <a:t>Consider the following example:</a:t>
            </a:r>
          </a:p>
          <a:p>
            <a:pPr lvl="1" algn="just">
              <a:buFont typeface="+mj-lt"/>
              <a:buAutoNum type="arabicPeriod"/>
            </a:pPr>
            <a:r>
              <a:rPr lang="en-IN" sz="1200" b="1" i="0" dirty="0">
                <a:solidFill>
                  <a:srgbClr val="006699"/>
                </a:solidFill>
                <a:effectLst/>
                <a:latin typeface="inter-regular"/>
              </a:rPr>
              <a:t>import</a:t>
            </a:r>
            <a:r>
              <a:rPr lang="en-IN" sz="1200" b="0" i="0" dirty="0">
                <a:solidFill>
                  <a:srgbClr val="000000"/>
                </a:solidFill>
                <a:effectLst/>
                <a:latin typeface="inter-regular"/>
              </a:rPr>
              <a:t> </a:t>
            </a:r>
            <a:r>
              <a:rPr lang="en-IN" sz="1200" b="0" i="0" dirty="0" err="1">
                <a:solidFill>
                  <a:srgbClr val="000000"/>
                </a:solidFill>
                <a:effectLst/>
                <a:latin typeface="inter-regular"/>
              </a:rPr>
              <a:t>numpy</a:t>
            </a:r>
            <a:r>
              <a:rPr lang="en-IN" sz="1200" b="0" i="0" dirty="0">
                <a:solidFill>
                  <a:srgbClr val="000000"/>
                </a:solidFill>
                <a:effectLst/>
                <a:latin typeface="inter-regular"/>
              </a:rPr>
              <a:t> as np  </a:t>
            </a:r>
          </a:p>
          <a:p>
            <a:pPr lvl="1" algn="just">
              <a:buFont typeface="+mj-lt"/>
              <a:buAutoNum type="arabicPeriod"/>
            </a:pPr>
            <a:r>
              <a:rPr lang="en-IN" sz="1200" b="1" i="0" dirty="0">
                <a:solidFill>
                  <a:srgbClr val="006699"/>
                </a:solidFill>
                <a:effectLst/>
                <a:latin typeface="inter-regular"/>
              </a:rPr>
              <a:t>import</a:t>
            </a:r>
            <a:r>
              <a:rPr lang="en-IN" sz="1200" b="0" i="0" dirty="0">
                <a:solidFill>
                  <a:srgbClr val="000000"/>
                </a:solidFill>
                <a:effectLst/>
                <a:latin typeface="inter-regular"/>
              </a:rPr>
              <a:t> cv2  </a:t>
            </a:r>
          </a:p>
          <a:p>
            <a:pPr lvl="1" algn="just">
              <a:buFont typeface="+mj-lt"/>
              <a:buAutoNum type="arabicPeriod"/>
            </a:pPr>
            <a:r>
              <a:rPr lang="en-IN" sz="1200" b="0" i="0" dirty="0" err="1">
                <a:solidFill>
                  <a:srgbClr val="000000"/>
                </a:solidFill>
                <a:effectLst/>
                <a:latin typeface="inter-regular"/>
              </a:rPr>
              <a:t>img</a:t>
            </a:r>
            <a:r>
              <a:rPr lang="en-IN" sz="1200" b="0" i="0" dirty="0">
                <a:solidFill>
                  <a:srgbClr val="000000"/>
                </a:solidFill>
                <a:effectLst/>
                <a:latin typeface="inter-regular"/>
              </a:rPr>
              <a:t> = cv2.imread(</a:t>
            </a:r>
            <a:r>
              <a:rPr lang="en-IN" sz="1200" b="0" i="0" dirty="0" err="1">
                <a:solidFill>
                  <a:srgbClr val="000000"/>
                </a:solidFill>
                <a:effectLst/>
                <a:latin typeface="inter-regular"/>
              </a:rPr>
              <a:t>r</a:t>
            </a:r>
            <a:r>
              <a:rPr lang="en-IN" sz="1200" b="0" i="0" dirty="0" err="1">
                <a:solidFill>
                  <a:srgbClr val="0000FF"/>
                </a:solidFill>
                <a:effectLst/>
                <a:latin typeface="inter-regular"/>
              </a:rPr>
              <a:t>“</a:t>
            </a:r>
            <a:r>
              <a:rPr lang="en-IN" sz="1200" dirty="0" err="1">
                <a:solidFill>
                  <a:srgbClr val="0000FF"/>
                </a:solidFill>
                <a:latin typeface="inter-regular"/>
              </a:rPr>
              <a:t>path</a:t>
            </a:r>
            <a:r>
              <a:rPr lang="en-IN" sz="1200" b="0" i="0" dirty="0">
                <a:solidFill>
                  <a:srgbClr val="0000FF"/>
                </a:solidFill>
                <a:effectLst/>
                <a:latin typeface="inter-regular"/>
              </a:rPr>
              <a:t>\cat.jpeg"</a:t>
            </a:r>
            <a:r>
              <a:rPr lang="en-IN" sz="1200" b="0" i="0" dirty="0">
                <a:solidFill>
                  <a:srgbClr val="000000"/>
                </a:solidFill>
                <a:effectLst/>
                <a:latin typeface="inter-regular"/>
              </a:rPr>
              <a:t>,</a:t>
            </a:r>
            <a:r>
              <a:rPr lang="en-IN" sz="1200" b="0" i="0" dirty="0">
                <a:solidFill>
                  <a:srgbClr val="C00000"/>
                </a:solidFill>
                <a:effectLst/>
                <a:latin typeface="inter-regular"/>
              </a:rPr>
              <a:t>1</a:t>
            </a:r>
            <a:r>
              <a:rPr lang="en-IN" sz="1200" b="0" i="0" dirty="0">
                <a:solidFill>
                  <a:srgbClr val="000000"/>
                </a:solidFill>
                <a:effectLst/>
                <a:latin typeface="inter-regular"/>
              </a:rPr>
              <a:t>)  </a:t>
            </a:r>
          </a:p>
          <a:p>
            <a:pPr lvl="1" algn="just">
              <a:buFont typeface="+mj-lt"/>
              <a:buAutoNum type="arabicPeriod"/>
            </a:pPr>
            <a:r>
              <a:rPr lang="en-IN" sz="1200" b="0" i="0" dirty="0">
                <a:solidFill>
                  <a:srgbClr val="000000"/>
                </a:solidFill>
                <a:effectLst/>
                <a:latin typeface="inter-regular"/>
              </a:rPr>
              <a:t>cv2.line(</a:t>
            </a:r>
            <a:r>
              <a:rPr lang="en-IN" sz="1200" b="0" i="0" dirty="0" err="1">
                <a:solidFill>
                  <a:srgbClr val="000000"/>
                </a:solidFill>
                <a:effectLst/>
                <a:latin typeface="inter-regular"/>
              </a:rPr>
              <a:t>img</a:t>
            </a:r>
            <a:r>
              <a:rPr lang="en-IN" sz="1200" b="0" i="0" dirty="0">
                <a:solidFill>
                  <a:srgbClr val="000000"/>
                </a:solidFill>
                <a:effectLst/>
                <a:latin typeface="inter-regular"/>
              </a:rPr>
              <a:t>,(</a:t>
            </a:r>
            <a:r>
              <a:rPr lang="en-IN" sz="1200" b="0" i="0" dirty="0">
                <a:solidFill>
                  <a:srgbClr val="C00000"/>
                </a:solidFill>
                <a:effectLst/>
                <a:latin typeface="inter-regular"/>
              </a:rPr>
              <a:t>10</a:t>
            </a:r>
            <a:r>
              <a:rPr lang="en-IN" sz="1200" b="0" i="0" dirty="0">
                <a:solidFill>
                  <a:srgbClr val="000000"/>
                </a:solidFill>
                <a:effectLst/>
                <a:latin typeface="inter-regular"/>
              </a:rPr>
              <a:t>,</a:t>
            </a:r>
            <a:r>
              <a:rPr lang="en-IN" sz="1200" b="0" i="0" dirty="0">
                <a:solidFill>
                  <a:srgbClr val="C00000"/>
                </a:solidFill>
                <a:effectLst/>
                <a:latin typeface="inter-regular"/>
              </a:rPr>
              <a:t>0</a:t>
            </a:r>
            <a:r>
              <a:rPr lang="en-IN" sz="1200" b="0" i="0" dirty="0">
                <a:solidFill>
                  <a:srgbClr val="000000"/>
                </a:solidFill>
                <a:effectLst/>
                <a:latin typeface="inter-regular"/>
              </a:rPr>
              <a:t>),(</a:t>
            </a:r>
            <a:r>
              <a:rPr lang="en-IN" sz="1200" b="0" i="0" dirty="0">
                <a:solidFill>
                  <a:srgbClr val="C00000"/>
                </a:solidFill>
                <a:effectLst/>
                <a:latin typeface="inter-regular"/>
              </a:rPr>
              <a:t>150</a:t>
            </a:r>
            <a:r>
              <a:rPr lang="en-IN" sz="1200" b="0" i="0" dirty="0">
                <a:solidFill>
                  <a:srgbClr val="000000"/>
                </a:solidFill>
                <a:effectLst/>
                <a:latin typeface="inter-regular"/>
              </a:rPr>
              <a:t>,</a:t>
            </a:r>
            <a:r>
              <a:rPr lang="en-IN" sz="1200" b="0" i="0" dirty="0">
                <a:solidFill>
                  <a:srgbClr val="C00000"/>
                </a:solidFill>
                <a:effectLst/>
                <a:latin typeface="inter-regular"/>
              </a:rPr>
              <a:t>150</a:t>
            </a:r>
            <a:r>
              <a:rPr lang="en-IN" sz="1200" b="0" i="0" dirty="0">
                <a:solidFill>
                  <a:srgbClr val="000000"/>
                </a:solidFill>
                <a:effectLst/>
                <a:latin typeface="inter-regular"/>
              </a:rPr>
              <a:t>),(</a:t>
            </a:r>
            <a:r>
              <a:rPr lang="en-IN" sz="1200" b="0" i="0" dirty="0">
                <a:solidFill>
                  <a:srgbClr val="C00000"/>
                </a:solidFill>
                <a:effectLst/>
                <a:latin typeface="inter-regular"/>
              </a:rPr>
              <a:t>0</a:t>
            </a:r>
            <a:r>
              <a:rPr lang="en-IN" sz="1200" b="0" i="0" dirty="0">
                <a:solidFill>
                  <a:srgbClr val="000000"/>
                </a:solidFill>
                <a:effectLst/>
                <a:latin typeface="inter-regular"/>
              </a:rPr>
              <a:t>,</a:t>
            </a:r>
            <a:r>
              <a:rPr lang="en-IN" sz="1200" b="0" i="0" dirty="0">
                <a:solidFill>
                  <a:srgbClr val="C00000"/>
                </a:solidFill>
                <a:effectLst/>
                <a:latin typeface="inter-regular"/>
              </a:rPr>
              <a:t>0</a:t>
            </a:r>
            <a:r>
              <a:rPr lang="en-IN" sz="1200" b="0" i="0" dirty="0">
                <a:solidFill>
                  <a:srgbClr val="000000"/>
                </a:solidFill>
                <a:effectLst/>
                <a:latin typeface="inter-regular"/>
              </a:rPr>
              <a:t>,</a:t>
            </a:r>
            <a:r>
              <a:rPr lang="en-IN" sz="1200" b="0" i="0" dirty="0">
                <a:solidFill>
                  <a:srgbClr val="C00000"/>
                </a:solidFill>
                <a:effectLst/>
                <a:latin typeface="inter-regular"/>
              </a:rPr>
              <a:t>0</a:t>
            </a:r>
            <a:r>
              <a:rPr lang="en-IN" sz="1200" b="0" i="0" dirty="0">
                <a:solidFill>
                  <a:srgbClr val="000000"/>
                </a:solidFill>
                <a:effectLst/>
                <a:latin typeface="inter-regular"/>
              </a:rPr>
              <a:t>),</a:t>
            </a:r>
            <a:r>
              <a:rPr lang="en-IN" sz="1200" b="0" i="0" dirty="0">
                <a:solidFill>
                  <a:srgbClr val="C00000"/>
                </a:solidFill>
                <a:effectLst/>
                <a:latin typeface="inter-regular"/>
              </a:rPr>
              <a:t>15</a:t>
            </a:r>
            <a:r>
              <a:rPr lang="en-IN" sz="1200" b="0" i="0" dirty="0">
                <a:solidFill>
                  <a:srgbClr val="000000"/>
                </a:solidFill>
                <a:effectLst/>
                <a:latin typeface="inter-regular"/>
              </a:rPr>
              <a:t>)  </a:t>
            </a:r>
          </a:p>
          <a:p>
            <a:pPr lvl="1" algn="just">
              <a:buFont typeface="+mj-lt"/>
              <a:buAutoNum type="arabicPeriod"/>
            </a:pPr>
            <a:r>
              <a:rPr lang="en-IN" sz="1200" b="0" i="0" dirty="0">
                <a:solidFill>
                  <a:srgbClr val="000000"/>
                </a:solidFill>
                <a:effectLst/>
                <a:latin typeface="inter-regular"/>
              </a:rPr>
              <a:t>cv2.imshow(</a:t>
            </a:r>
            <a:r>
              <a:rPr lang="en-IN" sz="1200" b="0" i="0" dirty="0">
                <a:solidFill>
                  <a:srgbClr val="0000FF"/>
                </a:solidFill>
                <a:effectLst/>
                <a:latin typeface="inter-regular"/>
              </a:rPr>
              <a:t>'image'</a:t>
            </a:r>
            <a:r>
              <a:rPr lang="en-IN" sz="1200" b="0" i="0" dirty="0">
                <a:solidFill>
                  <a:srgbClr val="000000"/>
                </a:solidFill>
                <a:effectLst/>
                <a:latin typeface="inter-regular"/>
              </a:rPr>
              <a:t>,</a:t>
            </a:r>
            <a:r>
              <a:rPr lang="en-IN" sz="1200" b="0" i="0" dirty="0" err="1">
                <a:solidFill>
                  <a:srgbClr val="000000"/>
                </a:solidFill>
                <a:effectLst/>
                <a:latin typeface="inter-regular"/>
              </a:rPr>
              <a:t>img</a:t>
            </a:r>
            <a:r>
              <a:rPr lang="en-IN" sz="1200" b="0" i="0" dirty="0">
                <a:solidFill>
                  <a:srgbClr val="000000"/>
                </a:solidFill>
                <a:effectLst/>
                <a:latin typeface="inter-regular"/>
              </a:rPr>
              <a:t>)  </a:t>
            </a:r>
          </a:p>
          <a:p>
            <a:pPr lvl="1" algn="just">
              <a:buFont typeface="+mj-lt"/>
              <a:buAutoNum type="arabicPeriod"/>
            </a:pPr>
            <a:r>
              <a:rPr lang="en-IN" sz="1200" b="0" i="0" dirty="0">
                <a:solidFill>
                  <a:srgbClr val="000000"/>
                </a:solidFill>
                <a:effectLst/>
                <a:latin typeface="inter-regular"/>
              </a:rPr>
              <a:t>cv2.waitKey(</a:t>
            </a:r>
            <a:r>
              <a:rPr lang="en-IN" sz="1200" b="0" i="0" dirty="0">
                <a:solidFill>
                  <a:srgbClr val="C00000"/>
                </a:solidFill>
                <a:effectLst/>
                <a:latin typeface="inter-regular"/>
              </a:rPr>
              <a:t>0</a:t>
            </a:r>
            <a:r>
              <a:rPr lang="en-IN" sz="1200" b="0" i="0" dirty="0">
                <a:solidFill>
                  <a:srgbClr val="000000"/>
                </a:solidFill>
                <a:effectLst/>
                <a:latin typeface="inter-regular"/>
              </a:rPr>
              <a:t>)  </a:t>
            </a:r>
          </a:p>
          <a:p>
            <a:pPr lvl="1" algn="just">
              <a:buFont typeface="+mj-lt"/>
              <a:buAutoNum type="arabicPeriod"/>
            </a:pPr>
            <a:r>
              <a:rPr lang="en-IN" sz="1200" b="0" i="0" dirty="0">
                <a:solidFill>
                  <a:srgbClr val="000000"/>
                </a:solidFill>
                <a:effectLst/>
                <a:latin typeface="inter-regular"/>
              </a:rPr>
              <a:t>cv2.destroyAllWindows()  </a:t>
            </a:r>
          </a:p>
          <a:p>
            <a:pPr algn="just"/>
            <a:endParaRPr lang="en-US" sz="1200" b="0" i="0" dirty="0">
              <a:solidFill>
                <a:srgbClr val="333333"/>
              </a:solidFill>
              <a:effectLst/>
              <a:latin typeface="inter-regular"/>
            </a:endParaRPr>
          </a:p>
        </p:txBody>
      </p:sp>
      <p:pic>
        <p:nvPicPr>
          <p:cNvPr id="34818" name="Picture 2" descr="OpenCV Drawing Functions">
            <a:extLst>
              <a:ext uri="{FF2B5EF4-FFF2-40B4-BE49-F238E27FC236}">
                <a16:creationId xmlns:a16="http://schemas.microsoft.com/office/drawing/2014/main" id="{D7A65D61-A750-18C9-4868-16133B7B66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5446" y="3576916"/>
            <a:ext cx="3920617" cy="2878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117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251012"/>
            <a:ext cx="11519647" cy="558240"/>
          </a:xfrm>
        </p:spPr>
        <p:txBody>
          <a:bodyPr>
            <a:normAutofit fontScale="90000"/>
          </a:bodyPr>
          <a:lstStyle/>
          <a:p>
            <a:pPr algn="just"/>
            <a:r>
              <a:rPr lang="en-IN" b="1" i="0" dirty="0">
                <a:effectLst/>
                <a:latin typeface="erdana"/>
              </a:rPr>
              <a:t>OpenCV Drawing Functions</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914400"/>
            <a:ext cx="11519646" cy="5692588"/>
          </a:xfrm>
        </p:spPr>
        <p:txBody>
          <a:bodyPr>
            <a:normAutofit/>
          </a:bodyPr>
          <a:lstStyle/>
          <a:p>
            <a:pPr algn="just"/>
            <a:r>
              <a:rPr lang="en-US" sz="1400" b="1" i="0" dirty="0">
                <a:effectLst/>
                <a:latin typeface="erdana"/>
              </a:rPr>
              <a:t>Write Text on Image</a:t>
            </a:r>
          </a:p>
          <a:p>
            <a:pPr algn="just"/>
            <a:r>
              <a:rPr lang="en-US" sz="1400" b="0" i="0" dirty="0">
                <a:solidFill>
                  <a:srgbClr val="333333"/>
                </a:solidFill>
                <a:effectLst/>
                <a:latin typeface="inter-regular"/>
              </a:rPr>
              <a:t>We can write text on the image by using the </a:t>
            </a:r>
            <a:r>
              <a:rPr lang="en-US" sz="1400" b="1" i="0" dirty="0" err="1">
                <a:solidFill>
                  <a:srgbClr val="333333"/>
                </a:solidFill>
                <a:effectLst/>
                <a:latin typeface="inter-bold"/>
              </a:rPr>
              <a:t>putText</a:t>
            </a:r>
            <a:r>
              <a:rPr lang="en-US" sz="1400" b="1" i="0" dirty="0">
                <a:solidFill>
                  <a:srgbClr val="333333"/>
                </a:solidFill>
                <a:effectLst/>
                <a:latin typeface="inter-bold"/>
              </a:rPr>
              <a:t>()</a:t>
            </a:r>
            <a:r>
              <a:rPr lang="en-US" sz="1400" b="0" i="0" dirty="0">
                <a:solidFill>
                  <a:srgbClr val="333333"/>
                </a:solidFill>
                <a:effectLst/>
                <a:latin typeface="inter-regular"/>
              </a:rPr>
              <a:t> function. The syntax is given below.</a:t>
            </a:r>
          </a:p>
          <a:p>
            <a:pPr algn="just"/>
            <a:r>
              <a:rPr lang="en-US" sz="1400" b="0" i="0" dirty="0">
                <a:solidFill>
                  <a:srgbClr val="000000"/>
                </a:solidFill>
                <a:effectLst/>
                <a:latin typeface="inter-regular"/>
              </a:rPr>
              <a:t>cv2.putText(</a:t>
            </a:r>
            <a:r>
              <a:rPr lang="en-US" sz="1400" b="0" i="0" dirty="0" err="1">
                <a:solidFill>
                  <a:srgbClr val="000000"/>
                </a:solidFill>
                <a:effectLst/>
                <a:latin typeface="inter-regular"/>
              </a:rPr>
              <a:t>img</a:t>
            </a:r>
            <a:r>
              <a:rPr lang="en-US" sz="1400" b="0" i="0" dirty="0">
                <a:solidFill>
                  <a:srgbClr val="000000"/>
                </a:solidFill>
                <a:effectLst/>
                <a:latin typeface="inter-regular"/>
              </a:rPr>
              <a:t>, text, org, font, color)  </a:t>
            </a:r>
          </a:p>
          <a:p>
            <a:pPr algn="just"/>
            <a:r>
              <a:rPr lang="en-US" sz="1400" b="1" i="0" dirty="0">
                <a:effectLst/>
                <a:latin typeface="erdana"/>
              </a:rPr>
              <a:t>Parameters:</a:t>
            </a:r>
          </a:p>
          <a:p>
            <a:pPr algn="just">
              <a:buFont typeface="Arial" panose="020B0604020202020204" pitchFamily="34" charset="0"/>
              <a:buChar char="•"/>
            </a:pPr>
            <a:r>
              <a:rPr lang="en-US" sz="1400" b="1" i="0" dirty="0" err="1">
                <a:solidFill>
                  <a:srgbClr val="000000"/>
                </a:solidFill>
                <a:effectLst/>
                <a:latin typeface="inter-bold"/>
              </a:rPr>
              <a:t>img</a:t>
            </a:r>
            <a:r>
              <a:rPr lang="en-US" sz="1400" b="1" i="0" dirty="0">
                <a:solidFill>
                  <a:srgbClr val="000000"/>
                </a:solidFill>
                <a:effectLst/>
                <a:latin typeface="inter-bold"/>
              </a:rPr>
              <a:t>:</a:t>
            </a:r>
            <a:r>
              <a:rPr lang="en-US" sz="1400" b="0" i="0" dirty="0">
                <a:solidFill>
                  <a:srgbClr val="000000"/>
                </a:solidFill>
                <a:effectLst/>
                <a:latin typeface="inter-regular"/>
              </a:rPr>
              <a:t> It represents an image</a:t>
            </a:r>
          </a:p>
          <a:p>
            <a:pPr algn="just">
              <a:buFont typeface="Arial" panose="020B0604020202020204" pitchFamily="34" charset="0"/>
              <a:buChar char="•"/>
            </a:pPr>
            <a:r>
              <a:rPr lang="en-US" sz="1400" b="1" i="0" dirty="0">
                <a:solidFill>
                  <a:srgbClr val="000000"/>
                </a:solidFill>
                <a:effectLst/>
                <a:latin typeface="inter-bold"/>
              </a:rPr>
              <a:t>text:</a:t>
            </a:r>
            <a:r>
              <a:rPr lang="en-US" sz="1400" b="0" i="0" dirty="0">
                <a:solidFill>
                  <a:srgbClr val="000000"/>
                </a:solidFill>
                <a:effectLst/>
                <a:latin typeface="inter-regular"/>
              </a:rPr>
              <a:t> It represents a text which we want to write on the image.</a:t>
            </a:r>
          </a:p>
          <a:p>
            <a:pPr algn="just">
              <a:buFont typeface="Arial" panose="020B0604020202020204" pitchFamily="34" charset="0"/>
              <a:buChar char="•"/>
            </a:pPr>
            <a:r>
              <a:rPr lang="en-US" sz="1400" b="1" i="0" dirty="0">
                <a:solidFill>
                  <a:srgbClr val="000000"/>
                </a:solidFill>
                <a:effectLst/>
                <a:latin typeface="inter-bold"/>
              </a:rPr>
              <a:t>org:</a:t>
            </a:r>
            <a:r>
              <a:rPr lang="en-US" sz="1400" b="0" i="0" dirty="0">
                <a:solidFill>
                  <a:srgbClr val="000000"/>
                </a:solidFill>
                <a:effectLst/>
                <a:latin typeface="inter-regular"/>
              </a:rPr>
              <a:t> It denotes the Bottom-left corner of the text string in the image.</a:t>
            </a:r>
          </a:p>
          <a:p>
            <a:pPr algn="just">
              <a:buFont typeface="Arial" panose="020B0604020202020204" pitchFamily="34" charset="0"/>
              <a:buChar char="•"/>
            </a:pPr>
            <a:r>
              <a:rPr lang="en-US" sz="1400" b="1" i="0" dirty="0">
                <a:solidFill>
                  <a:srgbClr val="000000"/>
                </a:solidFill>
                <a:effectLst/>
                <a:latin typeface="inter-bold"/>
              </a:rPr>
              <a:t>font:</a:t>
            </a:r>
            <a:r>
              <a:rPr lang="en-US" sz="1400" b="0" i="0" dirty="0">
                <a:solidFill>
                  <a:srgbClr val="000000"/>
                </a:solidFill>
                <a:effectLst/>
                <a:latin typeface="inter-regular"/>
              </a:rPr>
              <a:t> </a:t>
            </a:r>
            <a:r>
              <a:rPr lang="en-US" sz="1400" b="0" i="0" dirty="0" err="1">
                <a:solidFill>
                  <a:srgbClr val="000000"/>
                </a:solidFill>
                <a:effectLst/>
                <a:latin typeface="inter-regular"/>
              </a:rPr>
              <a:t>CvFont</a:t>
            </a:r>
            <a:r>
              <a:rPr lang="en-US" sz="1400" b="0" i="0" dirty="0">
                <a:solidFill>
                  <a:srgbClr val="000000"/>
                </a:solidFill>
                <a:effectLst/>
                <a:latin typeface="inter-regular"/>
              </a:rPr>
              <a:t> structure is initialized using </a:t>
            </a:r>
            <a:r>
              <a:rPr lang="en-US" sz="1400" b="0" i="0" dirty="0" err="1">
                <a:solidFill>
                  <a:srgbClr val="000000"/>
                </a:solidFill>
                <a:effectLst/>
                <a:latin typeface="inter-regular"/>
              </a:rPr>
              <a:t>InitFont</a:t>
            </a:r>
            <a:r>
              <a:rPr lang="en-US" sz="1400" b="0" i="0" dirty="0">
                <a:solidFill>
                  <a:srgbClr val="000000"/>
                </a:solidFill>
                <a:effectLst/>
                <a:latin typeface="inter-regular"/>
              </a:rPr>
              <a:t>().</a:t>
            </a:r>
          </a:p>
          <a:p>
            <a:pPr algn="just">
              <a:buFont typeface="Arial" panose="020B0604020202020204" pitchFamily="34" charset="0"/>
              <a:buChar char="•"/>
            </a:pPr>
            <a:r>
              <a:rPr lang="en-US" sz="1400" b="1" i="0" dirty="0">
                <a:solidFill>
                  <a:srgbClr val="000000"/>
                </a:solidFill>
                <a:effectLst/>
                <a:latin typeface="inter-bold"/>
              </a:rPr>
              <a:t>color:</a:t>
            </a:r>
            <a:r>
              <a:rPr lang="en-US" sz="1400" b="0" i="0" dirty="0">
                <a:solidFill>
                  <a:srgbClr val="000000"/>
                </a:solidFill>
                <a:effectLst/>
                <a:latin typeface="inter-regular"/>
              </a:rPr>
              <a:t> Represents the Text color.</a:t>
            </a:r>
          </a:p>
          <a:p>
            <a:pPr algn="just"/>
            <a:r>
              <a:rPr lang="en-US" sz="1400" b="0" i="0" dirty="0">
                <a:solidFill>
                  <a:srgbClr val="333333"/>
                </a:solidFill>
                <a:effectLst/>
                <a:latin typeface="inter-regular"/>
              </a:rPr>
              <a:t>Consider the following example.</a:t>
            </a:r>
          </a:p>
          <a:p>
            <a:pPr lvl="1" algn="just">
              <a:buFont typeface="+mj-lt"/>
              <a:buAutoNum type="arabicPeriod"/>
            </a:pPr>
            <a:r>
              <a:rPr lang="en-IN" sz="1400" b="1" i="0" dirty="0">
                <a:solidFill>
                  <a:srgbClr val="006699"/>
                </a:solidFill>
                <a:effectLst/>
                <a:latin typeface="inter-regular"/>
              </a:rPr>
              <a:t>import</a:t>
            </a:r>
            <a:r>
              <a:rPr lang="en-IN" sz="1400" b="0" i="0" dirty="0">
                <a:solidFill>
                  <a:srgbClr val="000000"/>
                </a:solidFill>
                <a:effectLst/>
                <a:latin typeface="inter-regular"/>
              </a:rPr>
              <a:t> </a:t>
            </a:r>
            <a:r>
              <a:rPr lang="en-IN" sz="1400" b="0" i="0" dirty="0" err="1">
                <a:solidFill>
                  <a:srgbClr val="000000"/>
                </a:solidFill>
                <a:effectLst/>
                <a:latin typeface="inter-regular"/>
              </a:rPr>
              <a:t>numpy</a:t>
            </a:r>
            <a:r>
              <a:rPr lang="en-IN" sz="1400" b="0" i="0" dirty="0">
                <a:solidFill>
                  <a:srgbClr val="000000"/>
                </a:solidFill>
                <a:effectLst/>
                <a:latin typeface="inter-regular"/>
              </a:rPr>
              <a:t> as np  </a:t>
            </a:r>
          </a:p>
          <a:p>
            <a:pPr lvl="1" algn="just">
              <a:buFont typeface="+mj-lt"/>
              <a:buAutoNum type="arabicPeriod"/>
            </a:pPr>
            <a:r>
              <a:rPr lang="en-IN" sz="1400" b="1" i="0" dirty="0">
                <a:solidFill>
                  <a:srgbClr val="006699"/>
                </a:solidFill>
                <a:effectLst/>
                <a:latin typeface="inter-regular"/>
              </a:rPr>
              <a:t>import</a:t>
            </a:r>
            <a:r>
              <a:rPr lang="en-IN" sz="1400" b="0" i="0" dirty="0">
                <a:solidFill>
                  <a:srgbClr val="000000"/>
                </a:solidFill>
                <a:effectLst/>
                <a:latin typeface="inter-regular"/>
              </a:rPr>
              <a:t> cv2  </a:t>
            </a:r>
          </a:p>
          <a:p>
            <a:pPr lvl="1" algn="just">
              <a:buFont typeface="+mj-lt"/>
              <a:buAutoNum type="arabicPeriod"/>
            </a:pPr>
            <a:r>
              <a:rPr lang="en-IN" sz="1400" b="0" i="0" dirty="0">
                <a:solidFill>
                  <a:srgbClr val="000000"/>
                </a:solidFill>
                <a:effectLst/>
                <a:latin typeface="inter-regular"/>
              </a:rPr>
              <a:t>font = cv2.FONT_HERSHEY_SIMPLEX  </a:t>
            </a:r>
          </a:p>
          <a:p>
            <a:pPr lvl="1" algn="just">
              <a:buFont typeface="+mj-lt"/>
              <a:buAutoNum type="arabicPeriod"/>
            </a:pPr>
            <a:r>
              <a:rPr lang="en-IN" sz="1400" b="0" i="0" dirty="0">
                <a:solidFill>
                  <a:srgbClr val="000000"/>
                </a:solidFill>
                <a:effectLst/>
                <a:latin typeface="inter-regular"/>
              </a:rPr>
              <a:t># Create a black image.  </a:t>
            </a:r>
          </a:p>
          <a:p>
            <a:pPr lvl="1" algn="just">
              <a:buFont typeface="+mj-lt"/>
              <a:buAutoNum type="arabicPeriod"/>
            </a:pPr>
            <a:r>
              <a:rPr lang="en-IN" sz="1400" b="0" i="0" dirty="0" err="1">
                <a:solidFill>
                  <a:srgbClr val="000000"/>
                </a:solidFill>
                <a:effectLst/>
                <a:latin typeface="inter-regular"/>
              </a:rPr>
              <a:t>img</a:t>
            </a:r>
            <a:r>
              <a:rPr lang="en-IN" sz="1400" b="0" i="0" dirty="0">
                <a:solidFill>
                  <a:srgbClr val="000000"/>
                </a:solidFill>
                <a:effectLst/>
                <a:latin typeface="inter-regular"/>
              </a:rPr>
              <a:t> = cv2.imread(</a:t>
            </a:r>
            <a:r>
              <a:rPr lang="en-IN" sz="1400" b="0" i="0" dirty="0" err="1">
                <a:solidFill>
                  <a:srgbClr val="000000"/>
                </a:solidFill>
                <a:effectLst/>
                <a:latin typeface="inter-regular"/>
              </a:rPr>
              <a:t>r</a:t>
            </a:r>
            <a:r>
              <a:rPr lang="en-IN" sz="1400" b="0" i="0" dirty="0" err="1">
                <a:solidFill>
                  <a:srgbClr val="0000FF"/>
                </a:solidFill>
                <a:effectLst/>
                <a:latin typeface="inter-regular"/>
              </a:rPr>
              <a:t>“</a:t>
            </a:r>
            <a:r>
              <a:rPr lang="en-IN" sz="1400" dirty="0" err="1">
                <a:solidFill>
                  <a:srgbClr val="0000FF"/>
                </a:solidFill>
                <a:latin typeface="inter-regular"/>
              </a:rPr>
              <a:t>path</a:t>
            </a:r>
            <a:r>
              <a:rPr lang="en-IN" sz="1400" b="0" i="0" dirty="0">
                <a:solidFill>
                  <a:srgbClr val="0000FF"/>
                </a:solidFill>
                <a:effectLst/>
                <a:latin typeface="inter-regular"/>
              </a:rPr>
              <a:t>\cat.jpeg"</a:t>
            </a:r>
            <a:r>
              <a:rPr lang="en-IN" sz="1400" b="0" i="0" dirty="0">
                <a:solidFill>
                  <a:srgbClr val="000000"/>
                </a:solidFill>
                <a:effectLst/>
                <a:latin typeface="inter-regular"/>
              </a:rPr>
              <a:t>,</a:t>
            </a:r>
            <a:r>
              <a:rPr lang="en-IN" sz="1400" b="0" i="0" dirty="0">
                <a:solidFill>
                  <a:srgbClr val="C00000"/>
                </a:solidFill>
                <a:effectLst/>
                <a:latin typeface="inter-regular"/>
              </a:rPr>
              <a:t>1</a:t>
            </a:r>
            <a:r>
              <a:rPr lang="en-IN" sz="1400" b="0" i="0" dirty="0">
                <a:solidFill>
                  <a:srgbClr val="000000"/>
                </a:solidFill>
                <a:effectLst/>
                <a:latin typeface="inter-regular"/>
              </a:rPr>
              <a:t>)  </a:t>
            </a:r>
          </a:p>
          <a:p>
            <a:pPr lvl="1" algn="just">
              <a:buFont typeface="+mj-lt"/>
              <a:buAutoNum type="arabicPeriod"/>
            </a:pPr>
            <a:r>
              <a:rPr lang="en-IN" sz="1400" b="0" i="0" dirty="0">
                <a:solidFill>
                  <a:srgbClr val="000000"/>
                </a:solidFill>
                <a:effectLst/>
                <a:latin typeface="inter-regular"/>
              </a:rPr>
              <a:t>cv2.putText(</a:t>
            </a:r>
            <a:r>
              <a:rPr lang="en-IN" sz="1400" b="0" i="0" dirty="0" err="1">
                <a:solidFill>
                  <a:srgbClr val="000000"/>
                </a:solidFill>
                <a:effectLst/>
                <a:latin typeface="inter-regular"/>
              </a:rPr>
              <a:t>img</a:t>
            </a:r>
            <a:r>
              <a:rPr lang="en-IN" sz="1400" b="0" i="0" dirty="0">
                <a:solidFill>
                  <a:srgbClr val="000000"/>
                </a:solidFill>
                <a:effectLst/>
                <a:latin typeface="inter-regular"/>
              </a:rPr>
              <a:t>,</a:t>
            </a:r>
            <a:r>
              <a:rPr lang="en-IN" sz="1400" b="0" i="0" dirty="0">
                <a:solidFill>
                  <a:srgbClr val="0000FF"/>
                </a:solidFill>
                <a:effectLst/>
                <a:latin typeface="inter-regular"/>
              </a:rPr>
              <a:t>'Hack Projects'</a:t>
            </a:r>
            <a:r>
              <a:rPr lang="en-IN" sz="1400" b="0" i="0" dirty="0">
                <a:solidFill>
                  <a:srgbClr val="000000"/>
                </a:solidFill>
                <a:effectLst/>
                <a:latin typeface="inter-regular"/>
              </a:rPr>
              <a:t>,(</a:t>
            </a:r>
            <a:r>
              <a:rPr lang="en-IN" sz="1400" b="0" i="0" dirty="0">
                <a:solidFill>
                  <a:srgbClr val="C00000"/>
                </a:solidFill>
                <a:effectLst/>
                <a:latin typeface="inter-regular"/>
              </a:rPr>
              <a:t>10</a:t>
            </a:r>
            <a:r>
              <a:rPr lang="en-IN" sz="1400" b="0" i="0" dirty="0">
                <a:solidFill>
                  <a:srgbClr val="000000"/>
                </a:solidFill>
                <a:effectLst/>
                <a:latin typeface="inter-regular"/>
              </a:rPr>
              <a:t>,</a:t>
            </a:r>
            <a:r>
              <a:rPr lang="en-IN" sz="1400" b="0" i="0" dirty="0">
                <a:solidFill>
                  <a:srgbClr val="C00000"/>
                </a:solidFill>
                <a:effectLst/>
                <a:latin typeface="inter-regular"/>
              </a:rPr>
              <a:t>500</a:t>
            </a:r>
            <a:r>
              <a:rPr lang="en-IN" sz="1400" b="0" i="0" dirty="0">
                <a:solidFill>
                  <a:srgbClr val="000000"/>
                </a:solidFill>
                <a:effectLst/>
                <a:latin typeface="inter-regular"/>
              </a:rPr>
              <a:t>), font, </a:t>
            </a:r>
            <a:r>
              <a:rPr lang="en-IN" sz="1400" b="0" i="0" dirty="0">
                <a:solidFill>
                  <a:srgbClr val="C00000"/>
                </a:solidFill>
                <a:effectLst/>
                <a:latin typeface="inter-regular"/>
              </a:rPr>
              <a:t>1</a:t>
            </a:r>
            <a:r>
              <a:rPr lang="en-IN" sz="1400" b="0" i="0" dirty="0">
                <a:solidFill>
                  <a:srgbClr val="000000"/>
                </a:solidFill>
                <a:effectLst/>
                <a:latin typeface="inter-regular"/>
              </a:rPr>
              <a:t>,(</a:t>
            </a:r>
            <a:r>
              <a:rPr lang="en-IN" sz="1400" b="0" i="0" dirty="0">
                <a:solidFill>
                  <a:srgbClr val="C00000"/>
                </a:solidFill>
                <a:effectLst/>
                <a:latin typeface="inter-regular"/>
              </a:rPr>
              <a:t>255</a:t>
            </a:r>
            <a:r>
              <a:rPr lang="en-IN" sz="1400" b="0" i="0" dirty="0">
                <a:solidFill>
                  <a:srgbClr val="000000"/>
                </a:solidFill>
                <a:effectLst/>
                <a:latin typeface="inter-regular"/>
              </a:rPr>
              <a:t>,</a:t>
            </a:r>
            <a:r>
              <a:rPr lang="en-IN" sz="1400" b="0" i="0" dirty="0">
                <a:solidFill>
                  <a:srgbClr val="C00000"/>
                </a:solidFill>
                <a:effectLst/>
                <a:latin typeface="inter-regular"/>
              </a:rPr>
              <a:t>255</a:t>
            </a:r>
            <a:r>
              <a:rPr lang="en-IN" sz="1400" b="0" i="0" dirty="0">
                <a:solidFill>
                  <a:srgbClr val="000000"/>
                </a:solidFill>
                <a:effectLst/>
                <a:latin typeface="inter-regular"/>
              </a:rPr>
              <a:t>,</a:t>
            </a:r>
            <a:r>
              <a:rPr lang="en-IN" sz="1400" b="0" i="0" dirty="0">
                <a:solidFill>
                  <a:srgbClr val="C00000"/>
                </a:solidFill>
                <a:effectLst/>
                <a:latin typeface="inter-regular"/>
              </a:rPr>
              <a:t>255</a:t>
            </a:r>
            <a:r>
              <a:rPr lang="en-IN" sz="1400" b="0" i="0" dirty="0">
                <a:solidFill>
                  <a:srgbClr val="000000"/>
                </a:solidFill>
                <a:effectLst/>
                <a:latin typeface="inter-regular"/>
              </a:rPr>
              <a:t>),</a:t>
            </a:r>
            <a:r>
              <a:rPr lang="en-IN" sz="1400" b="0" i="0" dirty="0">
                <a:solidFill>
                  <a:srgbClr val="C00000"/>
                </a:solidFill>
                <a:effectLst/>
                <a:latin typeface="inter-regular"/>
              </a:rPr>
              <a:t>2</a:t>
            </a:r>
            <a:r>
              <a:rPr lang="en-IN" sz="1400" b="0" i="0" dirty="0">
                <a:solidFill>
                  <a:srgbClr val="000000"/>
                </a:solidFill>
                <a:effectLst/>
                <a:latin typeface="inter-regular"/>
              </a:rPr>
              <a:t>)  </a:t>
            </a:r>
          </a:p>
          <a:p>
            <a:pPr lvl="1" algn="just">
              <a:buFont typeface="+mj-lt"/>
              <a:buAutoNum type="arabicPeriod"/>
            </a:pPr>
            <a:r>
              <a:rPr lang="en-IN" sz="1400" b="0" i="0" dirty="0">
                <a:solidFill>
                  <a:srgbClr val="000000"/>
                </a:solidFill>
                <a:effectLst/>
                <a:latin typeface="inter-regular"/>
              </a:rPr>
              <a:t>#Display the image  </a:t>
            </a:r>
          </a:p>
          <a:p>
            <a:pPr lvl="1" algn="just">
              <a:buFont typeface="+mj-lt"/>
              <a:buAutoNum type="arabicPeriod"/>
            </a:pPr>
            <a:r>
              <a:rPr lang="en-IN" sz="1400" b="0" i="0" dirty="0">
                <a:solidFill>
                  <a:srgbClr val="000000"/>
                </a:solidFill>
                <a:effectLst/>
                <a:latin typeface="inter-regular"/>
              </a:rPr>
              <a:t>cv2.imshow(</a:t>
            </a:r>
            <a:r>
              <a:rPr lang="en-IN" sz="1400" b="0" i="0" dirty="0">
                <a:solidFill>
                  <a:srgbClr val="0000FF"/>
                </a:solidFill>
                <a:effectLst/>
                <a:latin typeface="inter-regular"/>
              </a:rPr>
              <a:t>"image"</a:t>
            </a:r>
            <a:r>
              <a:rPr lang="en-IN" sz="1400" b="0" i="0" dirty="0">
                <a:solidFill>
                  <a:srgbClr val="000000"/>
                </a:solidFill>
                <a:effectLst/>
                <a:latin typeface="inter-regular"/>
              </a:rPr>
              <a:t>,</a:t>
            </a:r>
            <a:r>
              <a:rPr lang="en-IN" sz="1400" b="0" i="0" dirty="0" err="1">
                <a:solidFill>
                  <a:srgbClr val="000000"/>
                </a:solidFill>
                <a:effectLst/>
                <a:latin typeface="inter-regular"/>
              </a:rPr>
              <a:t>img</a:t>
            </a:r>
            <a:r>
              <a:rPr lang="en-IN" sz="1400" b="0" i="0" dirty="0">
                <a:solidFill>
                  <a:srgbClr val="000000"/>
                </a:solidFill>
                <a:effectLst/>
                <a:latin typeface="inter-regular"/>
              </a:rPr>
              <a:t>)  </a:t>
            </a:r>
          </a:p>
          <a:p>
            <a:pPr lvl="1" algn="just">
              <a:buFont typeface="+mj-lt"/>
              <a:buAutoNum type="arabicPeriod"/>
            </a:pPr>
            <a:r>
              <a:rPr lang="en-IN" sz="1400" b="0" i="0" dirty="0">
                <a:solidFill>
                  <a:srgbClr val="000000"/>
                </a:solidFill>
                <a:effectLst/>
                <a:latin typeface="inter-regular"/>
              </a:rPr>
              <a:t>cv2.waitKey(</a:t>
            </a:r>
            <a:r>
              <a:rPr lang="en-IN" sz="1400" b="0" i="0" dirty="0">
                <a:solidFill>
                  <a:srgbClr val="C00000"/>
                </a:solidFill>
                <a:effectLst/>
                <a:latin typeface="inter-regular"/>
              </a:rPr>
              <a:t>0</a:t>
            </a:r>
            <a:r>
              <a:rPr lang="en-IN" sz="1400" b="0" i="0" dirty="0">
                <a:solidFill>
                  <a:srgbClr val="000000"/>
                </a:solidFill>
                <a:effectLst/>
                <a:latin typeface="inter-regular"/>
              </a:rPr>
              <a:t>)  </a:t>
            </a:r>
          </a:p>
          <a:p>
            <a:pPr algn="just"/>
            <a:endParaRPr lang="en-US" sz="1400" b="0" i="0" dirty="0">
              <a:solidFill>
                <a:srgbClr val="333333"/>
              </a:solidFill>
              <a:effectLst/>
              <a:latin typeface="inter-regular"/>
            </a:endParaRPr>
          </a:p>
        </p:txBody>
      </p:sp>
    </p:spTree>
    <p:extLst>
      <p:ext uri="{BB962C8B-B14F-4D97-AF65-F5344CB8AC3E}">
        <p14:creationId xmlns:p14="http://schemas.microsoft.com/office/powerpoint/2010/main" val="3605502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251012"/>
            <a:ext cx="11519647" cy="558240"/>
          </a:xfrm>
        </p:spPr>
        <p:txBody>
          <a:bodyPr>
            <a:normAutofit fontScale="90000"/>
          </a:bodyPr>
          <a:lstStyle/>
          <a:p>
            <a:pPr algn="just"/>
            <a:r>
              <a:rPr lang="en-IN" b="1" i="0" dirty="0">
                <a:effectLst/>
                <a:latin typeface="erdana"/>
              </a:rPr>
              <a:t>OpenCV Drawing Functions</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914400"/>
            <a:ext cx="11519646" cy="5943600"/>
          </a:xfrm>
        </p:spPr>
        <p:txBody>
          <a:bodyPr>
            <a:noAutofit/>
          </a:bodyPr>
          <a:lstStyle/>
          <a:p>
            <a:pPr algn="just"/>
            <a:r>
              <a:rPr lang="en-US" sz="1200" b="1" i="0" dirty="0">
                <a:effectLst/>
                <a:latin typeface="erdana"/>
              </a:rPr>
              <a:t>Drawing Polylines</a:t>
            </a:r>
          </a:p>
          <a:p>
            <a:pPr algn="just"/>
            <a:r>
              <a:rPr lang="en-US" sz="1200" b="0" i="0" dirty="0">
                <a:solidFill>
                  <a:srgbClr val="333333"/>
                </a:solidFill>
                <a:effectLst/>
                <a:latin typeface="inter-regular"/>
              </a:rPr>
              <a:t>We can draw the polylines on the image. OpenCV provides the </a:t>
            </a:r>
            <a:r>
              <a:rPr lang="en-US" sz="1200" b="1" i="0" dirty="0">
                <a:solidFill>
                  <a:srgbClr val="333333"/>
                </a:solidFill>
                <a:effectLst/>
                <a:latin typeface="inter-bold"/>
              </a:rPr>
              <a:t>polylines()</a:t>
            </a:r>
            <a:r>
              <a:rPr lang="en-US" sz="1200" b="0" i="0" dirty="0">
                <a:solidFill>
                  <a:srgbClr val="333333"/>
                </a:solidFill>
                <a:effectLst/>
                <a:latin typeface="inter-regular"/>
              </a:rPr>
              <a:t> function, that is used to draw polygonal curves on the image. The syntax is given below:</a:t>
            </a:r>
          </a:p>
          <a:p>
            <a:pPr algn="just"/>
            <a:r>
              <a:rPr lang="en-US" sz="1200" b="0" i="0" dirty="0">
                <a:solidFill>
                  <a:srgbClr val="000000"/>
                </a:solidFill>
                <a:effectLst/>
                <a:latin typeface="inter-regular"/>
              </a:rPr>
              <a:t>cv2.polyLine(</a:t>
            </a:r>
            <a:r>
              <a:rPr lang="en-US" sz="1200" b="0" i="0" dirty="0" err="1">
                <a:solidFill>
                  <a:srgbClr val="000000"/>
                </a:solidFill>
                <a:effectLst/>
                <a:latin typeface="inter-regular"/>
              </a:rPr>
              <a:t>img</a:t>
            </a:r>
            <a:r>
              <a:rPr lang="en-US" sz="1200" b="0" i="0" dirty="0">
                <a:solidFill>
                  <a:srgbClr val="000000"/>
                </a:solidFill>
                <a:effectLst/>
                <a:latin typeface="inter-regular"/>
              </a:rPr>
              <a:t>, polys, </a:t>
            </a:r>
            <a:r>
              <a:rPr lang="en-US" sz="1200" b="0" i="0" dirty="0" err="1">
                <a:solidFill>
                  <a:srgbClr val="000000"/>
                </a:solidFill>
                <a:effectLst/>
                <a:latin typeface="inter-regular"/>
              </a:rPr>
              <a:t>is_closed</a:t>
            </a:r>
            <a:r>
              <a:rPr lang="en-US" sz="1200" b="0" i="0" dirty="0">
                <a:solidFill>
                  <a:srgbClr val="000000"/>
                </a:solidFill>
                <a:effectLst/>
                <a:latin typeface="inter-regular"/>
              </a:rPr>
              <a:t>, color, thickness=</a:t>
            </a:r>
            <a:r>
              <a:rPr lang="en-US" sz="1200" b="0" i="0" dirty="0">
                <a:solidFill>
                  <a:srgbClr val="C00000"/>
                </a:solidFill>
                <a:effectLst/>
                <a:latin typeface="inter-regular"/>
              </a:rPr>
              <a:t>1</a:t>
            </a:r>
            <a:r>
              <a:rPr lang="en-US" sz="1200" b="0" i="0" dirty="0">
                <a:solidFill>
                  <a:srgbClr val="000000"/>
                </a:solidFill>
                <a:effectLst/>
                <a:latin typeface="inter-regular"/>
              </a:rPr>
              <a:t>, </a:t>
            </a:r>
            <a:r>
              <a:rPr lang="en-US" sz="1200" b="0" i="0" dirty="0" err="1">
                <a:solidFill>
                  <a:srgbClr val="000000"/>
                </a:solidFill>
                <a:effectLst/>
                <a:latin typeface="inter-regular"/>
              </a:rPr>
              <a:t>lineType</a:t>
            </a:r>
            <a:r>
              <a:rPr lang="en-US" sz="1200" b="0" i="0" dirty="0">
                <a:solidFill>
                  <a:srgbClr val="000000"/>
                </a:solidFill>
                <a:effectLst/>
                <a:latin typeface="inter-regular"/>
              </a:rPr>
              <a:t>=</a:t>
            </a:r>
            <a:r>
              <a:rPr lang="en-US" sz="1200" b="0" i="0" dirty="0">
                <a:solidFill>
                  <a:srgbClr val="C00000"/>
                </a:solidFill>
                <a:effectLst/>
                <a:latin typeface="inter-regular"/>
              </a:rPr>
              <a:t>8</a:t>
            </a:r>
            <a:r>
              <a:rPr lang="en-US" sz="1200" b="0" i="0" dirty="0">
                <a:solidFill>
                  <a:srgbClr val="000000"/>
                </a:solidFill>
                <a:effectLst/>
                <a:latin typeface="inter-regular"/>
              </a:rPr>
              <a:t>, shift=</a:t>
            </a:r>
            <a:r>
              <a:rPr lang="en-US" sz="1200" b="0" i="0" dirty="0">
                <a:solidFill>
                  <a:srgbClr val="C00000"/>
                </a:solidFill>
                <a:effectLst/>
                <a:latin typeface="inter-regular"/>
              </a:rPr>
              <a:t>0</a:t>
            </a:r>
            <a:r>
              <a:rPr lang="en-US" sz="1200" b="0" i="0" dirty="0">
                <a:solidFill>
                  <a:srgbClr val="000000"/>
                </a:solidFill>
                <a:effectLst/>
                <a:latin typeface="inter-regular"/>
              </a:rPr>
              <a:t>)  </a:t>
            </a:r>
          </a:p>
          <a:p>
            <a:pPr algn="just"/>
            <a:r>
              <a:rPr lang="en-US" sz="1200" b="1" i="0" dirty="0">
                <a:effectLst/>
                <a:latin typeface="erdana"/>
              </a:rPr>
              <a:t>Parameters:</a:t>
            </a:r>
          </a:p>
          <a:p>
            <a:pPr algn="just">
              <a:buFont typeface="Arial" panose="020B0604020202020204" pitchFamily="34" charset="0"/>
              <a:buChar char="•"/>
            </a:pPr>
            <a:r>
              <a:rPr lang="en-US" sz="1200" b="1" i="0" dirty="0" err="1">
                <a:solidFill>
                  <a:srgbClr val="000000"/>
                </a:solidFill>
                <a:effectLst/>
                <a:latin typeface="inter-bold"/>
              </a:rPr>
              <a:t>img</a:t>
            </a:r>
            <a:r>
              <a:rPr lang="en-US" sz="1200" b="1" i="0" dirty="0">
                <a:solidFill>
                  <a:srgbClr val="000000"/>
                </a:solidFill>
                <a:effectLst/>
                <a:latin typeface="inter-bold"/>
              </a:rPr>
              <a:t> -</a:t>
            </a:r>
            <a:r>
              <a:rPr lang="en-US" sz="1200" b="0" i="0" dirty="0">
                <a:solidFill>
                  <a:srgbClr val="000000"/>
                </a:solidFill>
                <a:effectLst/>
                <a:latin typeface="inter-regular"/>
              </a:rPr>
              <a:t> It represents an image.</a:t>
            </a:r>
          </a:p>
          <a:p>
            <a:pPr algn="just">
              <a:buFont typeface="Arial" panose="020B0604020202020204" pitchFamily="34" charset="0"/>
              <a:buChar char="•"/>
            </a:pPr>
            <a:r>
              <a:rPr lang="en-US" sz="1200" b="1" i="0" dirty="0">
                <a:solidFill>
                  <a:srgbClr val="000000"/>
                </a:solidFill>
                <a:effectLst/>
                <a:latin typeface="inter-bold"/>
              </a:rPr>
              <a:t>pts -</a:t>
            </a:r>
            <a:r>
              <a:rPr lang="en-US" sz="1200" b="0" i="0" dirty="0">
                <a:solidFill>
                  <a:srgbClr val="000000"/>
                </a:solidFill>
                <a:effectLst/>
                <a:latin typeface="inter-regular"/>
              </a:rPr>
              <a:t> It denotes the array of polygon curves.</a:t>
            </a:r>
          </a:p>
          <a:p>
            <a:pPr algn="just">
              <a:buFont typeface="Arial" panose="020B0604020202020204" pitchFamily="34" charset="0"/>
              <a:buChar char="•"/>
            </a:pPr>
            <a:r>
              <a:rPr lang="en-US" sz="1200" b="1" i="0" dirty="0" err="1">
                <a:solidFill>
                  <a:srgbClr val="000000"/>
                </a:solidFill>
                <a:effectLst/>
                <a:latin typeface="inter-bold"/>
              </a:rPr>
              <a:t>npts</a:t>
            </a:r>
            <a:r>
              <a:rPr lang="en-US" sz="1200" b="1" i="0" dirty="0">
                <a:solidFill>
                  <a:srgbClr val="000000"/>
                </a:solidFill>
                <a:effectLst/>
                <a:latin typeface="inter-bold"/>
              </a:rPr>
              <a:t> -</a:t>
            </a:r>
            <a:r>
              <a:rPr lang="en-US" sz="1200" b="0" i="0" dirty="0">
                <a:solidFill>
                  <a:srgbClr val="000000"/>
                </a:solidFill>
                <a:effectLst/>
                <a:latin typeface="inter-regular"/>
              </a:rPr>
              <a:t> It denotes an array of polygon vertex counters.</a:t>
            </a:r>
          </a:p>
          <a:p>
            <a:pPr algn="just">
              <a:buFont typeface="Arial" panose="020B0604020202020204" pitchFamily="34" charset="0"/>
              <a:buChar char="•"/>
            </a:pPr>
            <a:r>
              <a:rPr lang="en-US" sz="1200" b="1" i="0" dirty="0" err="1">
                <a:solidFill>
                  <a:srgbClr val="000000"/>
                </a:solidFill>
                <a:effectLst/>
                <a:latin typeface="inter-bold"/>
              </a:rPr>
              <a:t>ncounters</a:t>
            </a:r>
            <a:r>
              <a:rPr lang="en-US" sz="1200" b="1" i="0" dirty="0">
                <a:solidFill>
                  <a:srgbClr val="000000"/>
                </a:solidFill>
                <a:effectLst/>
                <a:latin typeface="inter-bold"/>
              </a:rPr>
              <a:t> -</a:t>
            </a:r>
            <a:r>
              <a:rPr lang="en-US" sz="1200" b="0" i="0" dirty="0">
                <a:solidFill>
                  <a:srgbClr val="000000"/>
                </a:solidFill>
                <a:effectLst/>
                <a:latin typeface="inter-regular"/>
              </a:rPr>
              <a:t> It represents the number of curves.</a:t>
            </a:r>
          </a:p>
          <a:p>
            <a:pPr algn="just">
              <a:buFont typeface="Arial" panose="020B0604020202020204" pitchFamily="34" charset="0"/>
              <a:buChar char="•"/>
            </a:pPr>
            <a:r>
              <a:rPr lang="en-US" sz="1200" b="1" i="0" dirty="0" err="1">
                <a:solidFill>
                  <a:srgbClr val="000000"/>
                </a:solidFill>
                <a:effectLst/>
                <a:latin typeface="inter-bold"/>
              </a:rPr>
              <a:t>is_Closed</a:t>
            </a:r>
            <a:r>
              <a:rPr lang="en-US" sz="1200" b="1" i="0" dirty="0">
                <a:solidFill>
                  <a:srgbClr val="000000"/>
                </a:solidFill>
                <a:effectLst/>
                <a:latin typeface="inter-bold"/>
              </a:rPr>
              <a:t> -</a:t>
            </a:r>
            <a:r>
              <a:rPr lang="en-US" sz="1200" b="0" i="0" dirty="0">
                <a:solidFill>
                  <a:srgbClr val="000000"/>
                </a:solidFill>
                <a:effectLst/>
                <a:latin typeface="inter-regular"/>
              </a:rPr>
              <a:t> It is a flag that indicates whether the drawn polylines are closed or not.</a:t>
            </a:r>
          </a:p>
          <a:p>
            <a:pPr algn="just">
              <a:buFont typeface="Arial" panose="020B0604020202020204" pitchFamily="34" charset="0"/>
              <a:buChar char="•"/>
            </a:pPr>
            <a:r>
              <a:rPr lang="en-US" sz="1200" b="1" i="0" dirty="0">
                <a:solidFill>
                  <a:srgbClr val="000000"/>
                </a:solidFill>
                <a:effectLst/>
                <a:latin typeface="inter-bold"/>
              </a:rPr>
              <a:t>color -</a:t>
            </a:r>
            <a:r>
              <a:rPr lang="en-US" sz="1200" b="0" i="0" dirty="0">
                <a:solidFill>
                  <a:srgbClr val="000000"/>
                </a:solidFill>
                <a:effectLst/>
                <a:latin typeface="inter-regular"/>
              </a:rPr>
              <a:t> Color of polylines.</a:t>
            </a:r>
          </a:p>
          <a:p>
            <a:pPr algn="just">
              <a:buFont typeface="Arial" panose="020B0604020202020204" pitchFamily="34" charset="0"/>
              <a:buChar char="•"/>
            </a:pPr>
            <a:r>
              <a:rPr lang="en-US" sz="1200" b="1" i="0" dirty="0">
                <a:solidFill>
                  <a:srgbClr val="000000"/>
                </a:solidFill>
                <a:effectLst/>
                <a:latin typeface="inter-bold"/>
              </a:rPr>
              <a:t>thickness -</a:t>
            </a:r>
            <a:r>
              <a:rPr lang="en-US" sz="1200" b="0" i="0" dirty="0">
                <a:solidFill>
                  <a:srgbClr val="000000"/>
                </a:solidFill>
                <a:effectLst/>
                <a:latin typeface="inter-regular"/>
              </a:rPr>
              <a:t> It represents the Thickness of the polylines edges.</a:t>
            </a:r>
          </a:p>
          <a:p>
            <a:pPr algn="just">
              <a:buFont typeface="Arial" panose="020B0604020202020204" pitchFamily="34" charset="0"/>
              <a:buChar char="•"/>
            </a:pPr>
            <a:r>
              <a:rPr lang="en-US" sz="1200" b="1" i="0" dirty="0" err="1">
                <a:solidFill>
                  <a:srgbClr val="000000"/>
                </a:solidFill>
                <a:effectLst/>
                <a:latin typeface="inter-bold"/>
              </a:rPr>
              <a:t>lineType</a:t>
            </a:r>
            <a:r>
              <a:rPr lang="en-US" sz="1200" b="1" i="0" dirty="0">
                <a:solidFill>
                  <a:srgbClr val="000000"/>
                </a:solidFill>
                <a:effectLst/>
                <a:latin typeface="inter-bold"/>
              </a:rPr>
              <a:t> -</a:t>
            </a:r>
            <a:r>
              <a:rPr lang="en-US" sz="1200" b="0" i="0" dirty="0">
                <a:solidFill>
                  <a:srgbClr val="000000"/>
                </a:solidFill>
                <a:effectLst/>
                <a:latin typeface="inter-regular"/>
              </a:rPr>
              <a:t> Type of the line segment.</a:t>
            </a:r>
          </a:p>
          <a:p>
            <a:pPr algn="just">
              <a:buFont typeface="Arial" panose="020B0604020202020204" pitchFamily="34" charset="0"/>
              <a:buChar char="•"/>
            </a:pPr>
            <a:r>
              <a:rPr lang="en-US" sz="1200" b="1" i="0" dirty="0">
                <a:solidFill>
                  <a:srgbClr val="000000"/>
                </a:solidFill>
                <a:effectLst/>
                <a:latin typeface="inter-bold"/>
              </a:rPr>
              <a:t>shift-</a:t>
            </a:r>
            <a:r>
              <a:rPr lang="en-US" sz="1200" b="0" i="0" dirty="0">
                <a:solidFill>
                  <a:srgbClr val="000000"/>
                </a:solidFill>
                <a:effectLst/>
                <a:latin typeface="inter-regular"/>
              </a:rPr>
              <a:t> It represents the number of fractional bits in the point coordinates.</a:t>
            </a:r>
          </a:p>
          <a:p>
            <a:pPr algn="just"/>
            <a:r>
              <a:rPr lang="en-US" sz="1200" b="0" i="0" dirty="0">
                <a:solidFill>
                  <a:srgbClr val="333333"/>
                </a:solidFill>
                <a:effectLst/>
                <a:latin typeface="inter-regular"/>
              </a:rPr>
              <a:t>Consider the following program to draw polylines in image:</a:t>
            </a:r>
          </a:p>
          <a:p>
            <a:pPr lvl="1" algn="just">
              <a:buFont typeface="+mj-lt"/>
              <a:buAutoNum type="arabicPeriod"/>
            </a:pPr>
            <a:r>
              <a:rPr lang="en-IN" sz="900" b="1" i="0" dirty="0">
                <a:solidFill>
                  <a:srgbClr val="006699"/>
                </a:solidFill>
                <a:effectLst/>
                <a:latin typeface="inter-regular"/>
              </a:rPr>
              <a:t>import</a:t>
            </a:r>
            <a:r>
              <a:rPr lang="en-IN" sz="900" b="0" i="0" dirty="0">
                <a:solidFill>
                  <a:srgbClr val="000000"/>
                </a:solidFill>
                <a:effectLst/>
                <a:latin typeface="inter-regular"/>
              </a:rPr>
              <a:t> </a:t>
            </a:r>
            <a:r>
              <a:rPr lang="en-IN" sz="900" b="0" i="0" dirty="0" err="1">
                <a:solidFill>
                  <a:srgbClr val="000000"/>
                </a:solidFill>
                <a:effectLst/>
                <a:latin typeface="inter-regular"/>
              </a:rPr>
              <a:t>numpy</a:t>
            </a:r>
            <a:r>
              <a:rPr lang="en-IN" sz="900" b="0" i="0" dirty="0">
                <a:solidFill>
                  <a:srgbClr val="000000"/>
                </a:solidFill>
                <a:effectLst/>
                <a:latin typeface="inter-regular"/>
              </a:rPr>
              <a:t> as np  </a:t>
            </a:r>
          </a:p>
          <a:p>
            <a:pPr lvl="1" algn="just">
              <a:buFont typeface="+mj-lt"/>
              <a:buAutoNum type="arabicPeriod"/>
            </a:pPr>
            <a:r>
              <a:rPr lang="en-IN" sz="900" b="1" i="0" dirty="0">
                <a:solidFill>
                  <a:srgbClr val="006699"/>
                </a:solidFill>
                <a:effectLst/>
                <a:latin typeface="inter-regular"/>
              </a:rPr>
              <a:t>import</a:t>
            </a:r>
            <a:r>
              <a:rPr lang="en-IN" sz="900" b="0" i="0" dirty="0">
                <a:solidFill>
                  <a:srgbClr val="000000"/>
                </a:solidFill>
                <a:effectLst/>
                <a:latin typeface="inter-regular"/>
              </a:rPr>
              <a:t> cv2  </a:t>
            </a:r>
          </a:p>
          <a:p>
            <a:pPr lvl="1" algn="just">
              <a:buFont typeface="+mj-lt"/>
              <a:buAutoNum type="arabicPeriod"/>
            </a:pPr>
            <a:r>
              <a:rPr lang="en-IN" sz="900" b="0" i="0" dirty="0" err="1">
                <a:solidFill>
                  <a:srgbClr val="000000"/>
                </a:solidFill>
                <a:effectLst/>
                <a:latin typeface="inter-regular"/>
              </a:rPr>
              <a:t>img</a:t>
            </a:r>
            <a:r>
              <a:rPr lang="en-IN" sz="900" b="0" i="0" dirty="0">
                <a:solidFill>
                  <a:srgbClr val="000000"/>
                </a:solidFill>
                <a:effectLst/>
                <a:latin typeface="inter-regular"/>
              </a:rPr>
              <a:t> = cv2.imread(</a:t>
            </a:r>
            <a:r>
              <a:rPr lang="en-IN" sz="900" b="0" i="0" dirty="0" err="1">
                <a:solidFill>
                  <a:srgbClr val="000000"/>
                </a:solidFill>
                <a:effectLst/>
                <a:latin typeface="inter-regular"/>
              </a:rPr>
              <a:t>r</a:t>
            </a:r>
            <a:r>
              <a:rPr lang="en-IN" sz="900" b="0" i="0" dirty="0" err="1">
                <a:solidFill>
                  <a:srgbClr val="0000FF"/>
                </a:solidFill>
                <a:effectLst/>
                <a:latin typeface="inter-regular"/>
              </a:rPr>
              <a:t>’path</a:t>
            </a:r>
            <a:r>
              <a:rPr lang="en-IN" sz="900" b="0" i="0" dirty="0">
                <a:solidFill>
                  <a:srgbClr val="0000FF"/>
                </a:solidFill>
                <a:effectLst/>
                <a:latin typeface="inter-regular"/>
              </a:rPr>
              <a:t>\forest.jpg'</a:t>
            </a:r>
            <a:r>
              <a:rPr lang="en-IN" sz="900" b="0" i="0" dirty="0">
                <a:solidFill>
                  <a:srgbClr val="000000"/>
                </a:solidFill>
                <a:effectLst/>
                <a:latin typeface="inter-regular"/>
              </a:rPr>
              <a:t>,cv2.IMREAD_COLOR)  </a:t>
            </a:r>
          </a:p>
          <a:p>
            <a:pPr lvl="1" algn="just">
              <a:buFont typeface="+mj-lt"/>
              <a:buAutoNum type="arabicPeriod"/>
            </a:pPr>
            <a:r>
              <a:rPr lang="en-IN" sz="900" b="0" i="0" dirty="0">
                <a:solidFill>
                  <a:srgbClr val="000000"/>
                </a:solidFill>
                <a:effectLst/>
                <a:latin typeface="inter-regular"/>
              </a:rPr>
              <a:t>#defining points </a:t>
            </a:r>
            <a:r>
              <a:rPr lang="en-IN" sz="900" b="1" i="0" dirty="0">
                <a:solidFill>
                  <a:srgbClr val="006699"/>
                </a:solidFill>
                <a:effectLst/>
                <a:latin typeface="inter-regular"/>
              </a:rPr>
              <a:t>for</a:t>
            </a:r>
            <a:r>
              <a:rPr lang="en-IN" sz="900" b="0" i="0" dirty="0">
                <a:solidFill>
                  <a:srgbClr val="000000"/>
                </a:solidFill>
                <a:effectLst/>
                <a:latin typeface="inter-regular"/>
              </a:rPr>
              <a:t> polylines  </a:t>
            </a:r>
          </a:p>
          <a:p>
            <a:pPr lvl="1" algn="just">
              <a:buFont typeface="+mj-lt"/>
              <a:buAutoNum type="arabicPeriod"/>
            </a:pPr>
            <a:r>
              <a:rPr lang="en-IN" sz="900" b="0" i="0" dirty="0">
                <a:solidFill>
                  <a:srgbClr val="000000"/>
                </a:solidFill>
                <a:effectLst/>
                <a:latin typeface="inter-regular"/>
              </a:rPr>
              <a:t>pts = </a:t>
            </a:r>
            <a:r>
              <a:rPr lang="en-IN" sz="900" b="0" i="0" dirty="0" err="1">
                <a:solidFill>
                  <a:srgbClr val="000000"/>
                </a:solidFill>
                <a:effectLst/>
                <a:latin typeface="inter-regular"/>
              </a:rPr>
              <a:t>np.array</a:t>
            </a:r>
            <a:r>
              <a:rPr lang="en-IN" sz="900" b="0" i="0" dirty="0">
                <a:solidFill>
                  <a:srgbClr val="000000"/>
                </a:solidFill>
                <a:effectLst/>
                <a:latin typeface="inter-regular"/>
              </a:rPr>
              <a:t>([[</a:t>
            </a:r>
            <a:r>
              <a:rPr lang="en-IN" sz="900" b="0" i="0" dirty="0">
                <a:solidFill>
                  <a:srgbClr val="C00000"/>
                </a:solidFill>
                <a:effectLst/>
                <a:latin typeface="inter-regular"/>
              </a:rPr>
              <a:t>100</a:t>
            </a:r>
            <a:r>
              <a:rPr lang="en-IN" sz="900" b="0" i="0" dirty="0">
                <a:solidFill>
                  <a:srgbClr val="000000"/>
                </a:solidFill>
                <a:effectLst/>
                <a:latin typeface="inter-regular"/>
              </a:rPr>
              <a:t>,</a:t>
            </a:r>
            <a:r>
              <a:rPr lang="en-IN" sz="900" b="0" i="0" dirty="0">
                <a:solidFill>
                  <a:srgbClr val="C00000"/>
                </a:solidFill>
                <a:effectLst/>
                <a:latin typeface="inter-regular"/>
              </a:rPr>
              <a:t>50</a:t>
            </a:r>
            <a:r>
              <a:rPr lang="en-IN" sz="900" b="0" i="0" dirty="0">
                <a:solidFill>
                  <a:srgbClr val="000000"/>
                </a:solidFill>
                <a:effectLst/>
                <a:latin typeface="inter-regular"/>
              </a:rPr>
              <a:t>],[</a:t>
            </a:r>
            <a:r>
              <a:rPr lang="en-IN" sz="900" b="0" i="0" dirty="0">
                <a:solidFill>
                  <a:srgbClr val="C00000"/>
                </a:solidFill>
                <a:effectLst/>
                <a:latin typeface="inter-regular"/>
              </a:rPr>
              <a:t>200</a:t>
            </a:r>
            <a:r>
              <a:rPr lang="en-IN" sz="900" b="0" i="0" dirty="0">
                <a:solidFill>
                  <a:srgbClr val="000000"/>
                </a:solidFill>
                <a:effectLst/>
                <a:latin typeface="inter-regular"/>
              </a:rPr>
              <a:t>,</a:t>
            </a:r>
            <a:r>
              <a:rPr lang="en-IN" sz="900" b="0" i="0" dirty="0">
                <a:solidFill>
                  <a:srgbClr val="C00000"/>
                </a:solidFill>
                <a:effectLst/>
                <a:latin typeface="inter-regular"/>
              </a:rPr>
              <a:t>300</a:t>
            </a:r>
            <a:r>
              <a:rPr lang="en-IN" sz="900" b="0" i="0" dirty="0">
                <a:solidFill>
                  <a:srgbClr val="000000"/>
                </a:solidFill>
                <a:effectLst/>
                <a:latin typeface="inter-regular"/>
              </a:rPr>
              <a:t>],[</a:t>
            </a:r>
            <a:r>
              <a:rPr lang="en-IN" sz="900" b="0" i="0" dirty="0">
                <a:solidFill>
                  <a:srgbClr val="C00000"/>
                </a:solidFill>
                <a:effectLst/>
                <a:latin typeface="inter-regular"/>
              </a:rPr>
              <a:t>700</a:t>
            </a:r>
            <a:r>
              <a:rPr lang="en-IN" sz="900" b="0" i="0" dirty="0">
                <a:solidFill>
                  <a:srgbClr val="000000"/>
                </a:solidFill>
                <a:effectLst/>
                <a:latin typeface="inter-regular"/>
              </a:rPr>
              <a:t>,</a:t>
            </a:r>
            <a:r>
              <a:rPr lang="en-IN" sz="900" b="0" i="0" dirty="0">
                <a:solidFill>
                  <a:srgbClr val="C00000"/>
                </a:solidFill>
                <a:effectLst/>
                <a:latin typeface="inter-regular"/>
              </a:rPr>
              <a:t>200</a:t>
            </a:r>
            <a:r>
              <a:rPr lang="en-IN" sz="900" b="0" i="0" dirty="0">
                <a:solidFill>
                  <a:srgbClr val="000000"/>
                </a:solidFill>
                <a:effectLst/>
                <a:latin typeface="inter-regular"/>
              </a:rPr>
              <a:t>],[</a:t>
            </a:r>
            <a:r>
              <a:rPr lang="en-IN" sz="900" b="0" i="0" dirty="0">
                <a:solidFill>
                  <a:srgbClr val="C00000"/>
                </a:solidFill>
                <a:effectLst/>
                <a:latin typeface="inter-regular"/>
              </a:rPr>
              <a:t>500</a:t>
            </a:r>
            <a:r>
              <a:rPr lang="en-IN" sz="900" b="0" i="0" dirty="0">
                <a:solidFill>
                  <a:srgbClr val="000000"/>
                </a:solidFill>
                <a:effectLst/>
                <a:latin typeface="inter-regular"/>
              </a:rPr>
              <a:t>,</a:t>
            </a:r>
            <a:r>
              <a:rPr lang="en-IN" sz="900" b="0" i="0" dirty="0">
                <a:solidFill>
                  <a:srgbClr val="C00000"/>
                </a:solidFill>
                <a:effectLst/>
                <a:latin typeface="inter-regular"/>
              </a:rPr>
              <a:t>100</a:t>
            </a:r>
            <a:r>
              <a:rPr lang="en-IN" sz="900" b="0" i="0" dirty="0">
                <a:solidFill>
                  <a:srgbClr val="000000"/>
                </a:solidFill>
                <a:effectLst/>
                <a:latin typeface="inter-regular"/>
              </a:rPr>
              <a:t>]], np.int32)  </a:t>
            </a:r>
          </a:p>
          <a:p>
            <a:pPr lvl="1" algn="just">
              <a:buFont typeface="+mj-lt"/>
              <a:buAutoNum type="arabicPeriod"/>
            </a:pPr>
            <a:r>
              <a:rPr lang="en-IN" sz="900" b="0" i="0" dirty="0">
                <a:solidFill>
                  <a:srgbClr val="000000"/>
                </a:solidFill>
                <a:effectLst/>
                <a:latin typeface="inter-regular"/>
              </a:rPr>
              <a:t># pts = </a:t>
            </a:r>
            <a:r>
              <a:rPr lang="en-IN" sz="900" b="0" i="0" dirty="0" err="1">
                <a:solidFill>
                  <a:srgbClr val="000000"/>
                </a:solidFill>
                <a:effectLst/>
                <a:latin typeface="inter-regular"/>
              </a:rPr>
              <a:t>pts.reshape</a:t>
            </a:r>
            <a:r>
              <a:rPr lang="en-IN" sz="900" b="0" i="0" dirty="0">
                <a:solidFill>
                  <a:srgbClr val="000000"/>
                </a:solidFill>
                <a:effectLst/>
                <a:latin typeface="inter-regular"/>
              </a:rPr>
              <a:t>((-</a:t>
            </a:r>
            <a:r>
              <a:rPr lang="en-IN" sz="900" b="0" i="0" dirty="0">
                <a:solidFill>
                  <a:srgbClr val="C00000"/>
                </a:solidFill>
                <a:effectLst/>
                <a:latin typeface="inter-regular"/>
              </a:rPr>
              <a:t>1</a:t>
            </a:r>
            <a:r>
              <a:rPr lang="en-IN" sz="900" b="0" i="0" dirty="0">
                <a:solidFill>
                  <a:srgbClr val="000000"/>
                </a:solidFill>
                <a:effectLst/>
                <a:latin typeface="inter-regular"/>
              </a:rPr>
              <a:t>,</a:t>
            </a:r>
            <a:r>
              <a:rPr lang="en-IN" sz="900" b="0" i="0" dirty="0">
                <a:solidFill>
                  <a:srgbClr val="C00000"/>
                </a:solidFill>
                <a:effectLst/>
                <a:latin typeface="inter-regular"/>
              </a:rPr>
              <a:t>1</a:t>
            </a:r>
            <a:r>
              <a:rPr lang="en-IN" sz="900" b="0" i="0" dirty="0">
                <a:solidFill>
                  <a:srgbClr val="000000"/>
                </a:solidFill>
                <a:effectLst/>
                <a:latin typeface="inter-regular"/>
              </a:rPr>
              <a:t>,</a:t>
            </a:r>
            <a:r>
              <a:rPr lang="en-IN" sz="900" b="0" i="0" dirty="0">
                <a:solidFill>
                  <a:srgbClr val="C00000"/>
                </a:solidFill>
                <a:effectLst/>
                <a:latin typeface="inter-regular"/>
              </a:rPr>
              <a:t>2</a:t>
            </a:r>
            <a:r>
              <a:rPr lang="en-IN" sz="900" b="0" i="0" dirty="0">
                <a:solidFill>
                  <a:srgbClr val="000000"/>
                </a:solidFill>
                <a:effectLst/>
                <a:latin typeface="inter-regular"/>
              </a:rPr>
              <a:t>))  </a:t>
            </a:r>
          </a:p>
          <a:p>
            <a:pPr lvl="1" algn="just">
              <a:buFont typeface="+mj-lt"/>
              <a:buAutoNum type="arabicPeriod"/>
            </a:pPr>
            <a:r>
              <a:rPr lang="en-IN" sz="900" b="0" i="0" dirty="0">
                <a:solidFill>
                  <a:srgbClr val="000000"/>
                </a:solidFill>
                <a:effectLst/>
                <a:latin typeface="inter-regular"/>
              </a:rPr>
              <a:t>cv2.polylines(</a:t>
            </a:r>
            <a:r>
              <a:rPr lang="en-IN" sz="900" b="0" i="0" dirty="0" err="1">
                <a:solidFill>
                  <a:srgbClr val="000000"/>
                </a:solidFill>
                <a:effectLst/>
                <a:latin typeface="inter-regular"/>
              </a:rPr>
              <a:t>img</a:t>
            </a:r>
            <a:r>
              <a:rPr lang="en-IN" sz="900" b="0" i="0" dirty="0">
                <a:solidFill>
                  <a:srgbClr val="000000"/>
                </a:solidFill>
                <a:effectLst/>
                <a:latin typeface="inter-regular"/>
              </a:rPr>
              <a:t>, [pts], True, (</a:t>
            </a:r>
            <a:r>
              <a:rPr lang="en-IN" sz="900" b="0" i="0" dirty="0">
                <a:solidFill>
                  <a:srgbClr val="C00000"/>
                </a:solidFill>
                <a:effectLst/>
                <a:latin typeface="inter-regular"/>
              </a:rPr>
              <a:t>0</a:t>
            </a:r>
            <a:r>
              <a:rPr lang="en-IN" sz="900" b="0" i="0" dirty="0">
                <a:solidFill>
                  <a:srgbClr val="000000"/>
                </a:solidFill>
                <a:effectLst/>
                <a:latin typeface="inter-regular"/>
              </a:rPr>
              <a:t>,</a:t>
            </a:r>
            <a:r>
              <a:rPr lang="en-IN" sz="900" b="0" i="0" dirty="0">
                <a:solidFill>
                  <a:srgbClr val="C00000"/>
                </a:solidFill>
                <a:effectLst/>
                <a:latin typeface="inter-regular"/>
              </a:rPr>
              <a:t>255</a:t>
            </a:r>
            <a:r>
              <a:rPr lang="en-IN" sz="900" b="0" i="0" dirty="0">
                <a:solidFill>
                  <a:srgbClr val="000000"/>
                </a:solidFill>
                <a:effectLst/>
                <a:latin typeface="inter-regular"/>
              </a:rPr>
              <a:t>,</a:t>
            </a:r>
            <a:r>
              <a:rPr lang="en-IN" sz="900" b="0" i="0" dirty="0">
                <a:solidFill>
                  <a:srgbClr val="C00000"/>
                </a:solidFill>
                <a:effectLst/>
                <a:latin typeface="inter-regular"/>
              </a:rPr>
              <a:t>255</a:t>
            </a:r>
            <a:r>
              <a:rPr lang="en-IN" sz="900" b="0" i="0" dirty="0">
                <a:solidFill>
                  <a:srgbClr val="000000"/>
                </a:solidFill>
                <a:effectLst/>
                <a:latin typeface="inter-regular"/>
              </a:rPr>
              <a:t>), </a:t>
            </a:r>
            <a:r>
              <a:rPr lang="en-IN" sz="900" b="0" i="0" dirty="0">
                <a:solidFill>
                  <a:srgbClr val="C00000"/>
                </a:solidFill>
                <a:effectLst/>
                <a:latin typeface="inter-regular"/>
              </a:rPr>
              <a:t>3</a:t>
            </a:r>
            <a:r>
              <a:rPr lang="en-IN" sz="900" b="0" i="0" dirty="0">
                <a:solidFill>
                  <a:srgbClr val="000000"/>
                </a:solidFill>
                <a:effectLst/>
                <a:latin typeface="inter-regular"/>
              </a:rPr>
              <a:t>)  </a:t>
            </a:r>
          </a:p>
          <a:p>
            <a:pPr lvl="1" algn="just">
              <a:buFont typeface="+mj-lt"/>
              <a:buAutoNum type="arabicPeriod"/>
            </a:pPr>
            <a:r>
              <a:rPr lang="en-IN" sz="900" b="0" i="0" dirty="0">
                <a:solidFill>
                  <a:srgbClr val="000000"/>
                </a:solidFill>
                <a:effectLst/>
                <a:latin typeface="inter-regular"/>
              </a:rPr>
              <a:t>cv2.imshow(</a:t>
            </a:r>
            <a:r>
              <a:rPr lang="en-IN" sz="900" b="0" i="0" dirty="0">
                <a:solidFill>
                  <a:srgbClr val="0000FF"/>
                </a:solidFill>
                <a:effectLst/>
                <a:latin typeface="inter-regular"/>
              </a:rPr>
              <a:t>'image'</a:t>
            </a:r>
            <a:r>
              <a:rPr lang="en-IN" sz="900" b="0" i="0" dirty="0">
                <a:solidFill>
                  <a:srgbClr val="000000"/>
                </a:solidFill>
                <a:effectLst/>
                <a:latin typeface="inter-regular"/>
              </a:rPr>
              <a:t>,</a:t>
            </a:r>
            <a:r>
              <a:rPr lang="en-IN" sz="900" b="0" i="0" dirty="0" err="1">
                <a:solidFill>
                  <a:srgbClr val="000000"/>
                </a:solidFill>
                <a:effectLst/>
                <a:latin typeface="inter-regular"/>
              </a:rPr>
              <a:t>img</a:t>
            </a:r>
            <a:r>
              <a:rPr lang="en-IN" sz="900" b="0" i="0" dirty="0">
                <a:solidFill>
                  <a:srgbClr val="000000"/>
                </a:solidFill>
                <a:effectLst/>
                <a:latin typeface="inter-regular"/>
              </a:rPr>
              <a:t>)  </a:t>
            </a:r>
          </a:p>
          <a:p>
            <a:pPr lvl="1" algn="just">
              <a:buFont typeface="+mj-lt"/>
              <a:buAutoNum type="arabicPeriod"/>
            </a:pPr>
            <a:r>
              <a:rPr lang="en-IN" sz="900" b="0" i="0" dirty="0">
                <a:solidFill>
                  <a:srgbClr val="000000"/>
                </a:solidFill>
                <a:effectLst/>
                <a:latin typeface="inter-regular"/>
              </a:rPr>
              <a:t>cv2.waitKey(</a:t>
            </a:r>
            <a:r>
              <a:rPr lang="en-IN" sz="900" b="0" i="0" dirty="0">
                <a:solidFill>
                  <a:srgbClr val="C00000"/>
                </a:solidFill>
                <a:effectLst/>
                <a:latin typeface="inter-regular"/>
              </a:rPr>
              <a:t>0</a:t>
            </a:r>
            <a:r>
              <a:rPr lang="en-IN" sz="900" b="0" i="0" dirty="0">
                <a:solidFill>
                  <a:srgbClr val="000000"/>
                </a:solidFill>
                <a:effectLst/>
                <a:latin typeface="inter-regular"/>
              </a:rPr>
              <a:t>)  </a:t>
            </a:r>
          </a:p>
          <a:p>
            <a:pPr lvl="1" algn="just">
              <a:buFont typeface="+mj-lt"/>
              <a:buAutoNum type="arabicPeriod"/>
            </a:pPr>
            <a:r>
              <a:rPr lang="en-IN" sz="900" b="0" i="0" dirty="0">
                <a:solidFill>
                  <a:srgbClr val="000000"/>
                </a:solidFill>
                <a:effectLst/>
                <a:latin typeface="inter-regular"/>
              </a:rPr>
              <a:t>cv2.destroyAllWindows()  </a:t>
            </a:r>
          </a:p>
          <a:p>
            <a:pPr algn="just"/>
            <a:endParaRPr lang="en-US" sz="1200" b="0" i="0" dirty="0">
              <a:solidFill>
                <a:srgbClr val="333333"/>
              </a:solidFill>
              <a:effectLst/>
              <a:latin typeface="inter-regular"/>
            </a:endParaRPr>
          </a:p>
        </p:txBody>
      </p:sp>
      <p:pic>
        <p:nvPicPr>
          <p:cNvPr id="32770" name="Picture 2" descr="OpenCV Drawing Functions">
            <a:extLst>
              <a:ext uri="{FF2B5EF4-FFF2-40B4-BE49-F238E27FC236}">
                <a16:creationId xmlns:a16="http://schemas.microsoft.com/office/drawing/2014/main" id="{58F92172-29CD-8F7B-7D32-8A658EF121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7294" y="3882278"/>
            <a:ext cx="5174910" cy="273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748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pPr algn="just"/>
            <a:r>
              <a:rPr lang="en-IN" b="1" i="0" dirty="0">
                <a:effectLst/>
                <a:latin typeface="erdana"/>
              </a:rPr>
              <a:t>OpenCV Canny Edge Detection</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sz="1400" b="0" i="0" dirty="0">
                <a:solidFill>
                  <a:srgbClr val="333333"/>
                </a:solidFill>
                <a:effectLst/>
                <a:latin typeface="inter-regular"/>
              </a:rPr>
              <a:t>Edge detection is term where identify the boundary of object in image. We will learn about the edge detection using the canny edge detection technique. The syntax is canny edge detection function is given as:</a:t>
            </a:r>
          </a:p>
          <a:p>
            <a:pPr algn="just"/>
            <a:r>
              <a:rPr lang="en-US" sz="1400" b="0" i="0" dirty="0">
                <a:solidFill>
                  <a:srgbClr val="000000"/>
                </a:solidFill>
                <a:effectLst/>
                <a:latin typeface="inter-regular"/>
              </a:rPr>
              <a:t>edges = cv2.Canny(</a:t>
            </a:r>
            <a:r>
              <a:rPr lang="en-US" sz="1400" b="0" i="0" dirty="0">
                <a:solidFill>
                  <a:srgbClr val="0000FF"/>
                </a:solidFill>
                <a:effectLst/>
                <a:latin typeface="inter-regular"/>
              </a:rPr>
              <a:t>'/path/to/</a:t>
            </a:r>
            <a:r>
              <a:rPr lang="en-US" sz="1400" b="0" i="0" dirty="0" err="1">
                <a:solidFill>
                  <a:srgbClr val="0000FF"/>
                </a:solidFill>
                <a:effectLst/>
                <a:latin typeface="inter-regular"/>
              </a:rPr>
              <a:t>img</a:t>
            </a:r>
            <a:r>
              <a:rPr lang="en-US" sz="1400" b="0" i="0" dirty="0">
                <a:solidFill>
                  <a:srgbClr val="0000FF"/>
                </a:solidFill>
                <a:effectLst/>
                <a:latin typeface="inter-regular"/>
              </a:rPr>
              <a:t>'</a:t>
            </a:r>
            <a:r>
              <a:rPr lang="en-US" sz="1400" b="0" i="0" dirty="0">
                <a:solidFill>
                  <a:srgbClr val="000000"/>
                </a:solidFill>
                <a:effectLst/>
                <a:latin typeface="inter-regular"/>
              </a:rPr>
              <a:t>, </a:t>
            </a:r>
            <a:r>
              <a:rPr lang="en-US" sz="1400" b="0" i="0" dirty="0" err="1">
                <a:solidFill>
                  <a:srgbClr val="000000"/>
                </a:solidFill>
                <a:effectLst/>
                <a:latin typeface="inter-regular"/>
              </a:rPr>
              <a:t>minVal</a:t>
            </a:r>
            <a:r>
              <a:rPr lang="en-US" sz="1400" b="0" i="0" dirty="0">
                <a:solidFill>
                  <a:srgbClr val="000000"/>
                </a:solidFill>
                <a:effectLst/>
                <a:latin typeface="inter-regular"/>
              </a:rPr>
              <a:t>, </a:t>
            </a:r>
            <a:r>
              <a:rPr lang="en-US" sz="1400" b="0" i="0" dirty="0" err="1">
                <a:solidFill>
                  <a:srgbClr val="000000"/>
                </a:solidFill>
                <a:effectLst/>
                <a:latin typeface="inter-regular"/>
              </a:rPr>
              <a:t>maxVal</a:t>
            </a:r>
            <a:r>
              <a:rPr lang="en-US" sz="1400" b="0" i="0" dirty="0">
                <a:solidFill>
                  <a:srgbClr val="000000"/>
                </a:solidFill>
                <a:effectLst/>
                <a:latin typeface="inter-regular"/>
              </a:rPr>
              <a:t>, </a:t>
            </a:r>
            <a:r>
              <a:rPr lang="en-US" sz="1400" b="0" i="0" dirty="0" err="1">
                <a:solidFill>
                  <a:srgbClr val="000000"/>
                </a:solidFill>
                <a:effectLst/>
                <a:latin typeface="inter-regular"/>
              </a:rPr>
              <a:t>apertureSize</a:t>
            </a:r>
            <a:r>
              <a:rPr lang="en-US" sz="1400" b="0" i="0" dirty="0">
                <a:solidFill>
                  <a:srgbClr val="000000"/>
                </a:solidFill>
                <a:effectLst/>
                <a:latin typeface="inter-regular"/>
              </a:rPr>
              <a:t>, L2gradient) </a:t>
            </a:r>
          </a:p>
          <a:p>
            <a:pPr algn="just"/>
            <a:r>
              <a:rPr lang="en-US" sz="1400" b="1" i="0" dirty="0">
                <a:effectLst/>
                <a:latin typeface="erdana"/>
              </a:rPr>
              <a:t>Parameters-</a:t>
            </a:r>
          </a:p>
          <a:p>
            <a:pPr algn="just">
              <a:buFont typeface="Arial" panose="020B0604020202020204" pitchFamily="34" charset="0"/>
              <a:buChar char="•"/>
            </a:pPr>
            <a:r>
              <a:rPr lang="en-US" sz="1400" b="1" i="0" dirty="0">
                <a:solidFill>
                  <a:srgbClr val="000000"/>
                </a:solidFill>
                <a:effectLst/>
                <a:latin typeface="inter-bold"/>
              </a:rPr>
              <a:t>/path/to/</a:t>
            </a:r>
            <a:r>
              <a:rPr lang="en-US" sz="1400" b="1" i="0" dirty="0" err="1">
                <a:solidFill>
                  <a:srgbClr val="000000"/>
                </a:solidFill>
                <a:effectLst/>
                <a:latin typeface="inter-bold"/>
              </a:rPr>
              <a:t>img</a:t>
            </a:r>
            <a:r>
              <a:rPr lang="en-US" sz="1400" b="1" i="0" dirty="0">
                <a:solidFill>
                  <a:srgbClr val="000000"/>
                </a:solidFill>
                <a:effectLst/>
                <a:latin typeface="inter-bold"/>
              </a:rPr>
              <a:t>:</a:t>
            </a:r>
            <a:r>
              <a:rPr lang="en-US" sz="1400" b="0" i="0" dirty="0">
                <a:solidFill>
                  <a:srgbClr val="000000"/>
                </a:solidFill>
                <a:effectLst/>
                <a:latin typeface="inter-regular"/>
              </a:rPr>
              <a:t> file path of the image (required)</a:t>
            </a:r>
          </a:p>
          <a:p>
            <a:pPr algn="just">
              <a:buFont typeface="Arial" panose="020B0604020202020204" pitchFamily="34" charset="0"/>
              <a:buChar char="•"/>
            </a:pPr>
            <a:r>
              <a:rPr lang="en-US" sz="1400" b="1" i="0" dirty="0" err="1">
                <a:solidFill>
                  <a:srgbClr val="000000"/>
                </a:solidFill>
                <a:effectLst/>
                <a:latin typeface="inter-bold"/>
              </a:rPr>
              <a:t>minVal</a:t>
            </a:r>
            <a:r>
              <a:rPr lang="en-US" sz="1400" b="1" i="0" dirty="0">
                <a:solidFill>
                  <a:srgbClr val="000000"/>
                </a:solidFill>
                <a:effectLst/>
                <a:latin typeface="inter-bold"/>
              </a:rPr>
              <a:t>:</a:t>
            </a:r>
            <a:r>
              <a:rPr lang="en-US" sz="1400" b="0" i="0" dirty="0">
                <a:solidFill>
                  <a:srgbClr val="000000"/>
                </a:solidFill>
                <a:effectLst/>
                <a:latin typeface="inter-regular"/>
              </a:rPr>
              <a:t> Minimum intensity gradient (required)</a:t>
            </a:r>
          </a:p>
          <a:p>
            <a:pPr algn="just">
              <a:buFont typeface="Arial" panose="020B0604020202020204" pitchFamily="34" charset="0"/>
              <a:buChar char="•"/>
            </a:pPr>
            <a:r>
              <a:rPr lang="en-US" sz="1400" b="1" i="0" dirty="0" err="1">
                <a:solidFill>
                  <a:srgbClr val="000000"/>
                </a:solidFill>
                <a:effectLst/>
                <a:latin typeface="inter-bold"/>
              </a:rPr>
              <a:t>maxVal</a:t>
            </a:r>
            <a:r>
              <a:rPr lang="en-US" sz="1400" b="1" i="0" dirty="0">
                <a:solidFill>
                  <a:srgbClr val="000000"/>
                </a:solidFill>
                <a:effectLst/>
                <a:latin typeface="inter-bold"/>
              </a:rPr>
              <a:t>:</a:t>
            </a:r>
            <a:r>
              <a:rPr lang="en-US" sz="1400" b="0" i="0" dirty="0">
                <a:solidFill>
                  <a:srgbClr val="000000"/>
                </a:solidFill>
                <a:effectLst/>
                <a:latin typeface="inter-regular"/>
              </a:rPr>
              <a:t> Maximum intensity gradient (required)</a:t>
            </a:r>
          </a:p>
          <a:p>
            <a:pPr algn="just">
              <a:buFont typeface="Arial" panose="020B0604020202020204" pitchFamily="34" charset="0"/>
              <a:buChar char="•"/>
            </a:pPr>
            <a:r>
              <a:rPr lang="en-US" sz="1400" b="1" i="0" dirty="0">
                <a:solidFill>
                  <a:srgbClr val="000000"/>
                </a:solidFill>
                <a:effectLst/>
                <a:latin typeface="inter-bold"/>
              </a:rPr>
              <a:t>aperture:</a:t>
            </a:r>
            <a:r>
              <a:rPr lang="en-US" sz="1400" b="0" i="0" dirty="0">
                <a:solidFill>
                  <a:srgbClr val="000000"/>
                </a:solidFill>
                <a:effectLst/>
                <a:latin typeface="inter-regular"/>
              </a:rPr>
              <a:t> It is optional argument.</a:t>
            </a:r>
          </a:p>
          <a:p>
            <a:pPr algn="just">
              <a:buFont typeface="Arial" panose="020B0604020202020204" pitchFamily="34" charset="0"/>
              <a:buChar char="•"/>
            </a:pPr>
            <a:r>
              <a:rPr lang="en-US" sz="1400" b="1" i="0" dirty="0">
                <a:solidFill>
                  <a:srgbClr val="000000"/>
                </a:solidFill>
                <a:effectLst/>
                <a:latin typeface="inter-bold"/>
              </a:rPr>
              <a:t>L2gradient:</a:t>
            </a:r>
            <a:r>
              <a:rPr lang="en-US" sz="1400" b="0" i="0" dirty="0">
                <a:solidFill>
                  <a:srgbClr val="000000"/>
                </a:solidFill>
                <a:effectLst/>
                <a:latin typeface="inter-regular"/>
              </a:rPr>
              <a:t> Its default value is false, if value is true, Canny () uses a more computationally expensive equation to detect edges, which provides more accuracy at the cost of resources.</a:t>
            </a:r>
          </a:p>
          <a:p>
            <a:pPr algn="just"/>
            <a:r>
              <a:rPr lang="en-IN" sz="1400" b="1" i="0" dirty="0">
                <a:effectLst/>
                <a:latin typeface="erdana"/>
              </a:rPr>
              <a:t>Example: 1</a:t>
            </a:r>
          </a:p>
          <a:p>
            <a:pPr lvl="1" algn="just">
              <a:buFont typeface="+mj-lt"/>
              <a:buAutoNum type="arabicPeriod"/>
            </a:pPr>
            <a:r>
              <a:rPr lang="en-IN" sz="1400" b="1" i="0" dirty="0">
                <a:solidFill>
                  <a:srgbClr val="006699"/>
                </a:solidFill>
                <a:effectLst/>
                <a:latin typeface="inter-regular"/>
              </a:rPr>
              <a:t>import</a:t>
            </a:r>
            <a:r>
              <a:rPr lang="en-IN" sz="1400" b="0" i="0" dirty="0">
                <a:solidFill>
                  <a:srgbClr val="000000"/>
                </a:solidFill>
                <a:effectLst/>
                <a:latin typeface="inter-regular"/>
              </a:rPr>
              <a:t> cv2  </a:t>
            </a:r>
          </a:p>
          <a:p>
            <a:pPr lvl="1" algn="just">
              <a:buFont typeface="+mj-lt"/>
              <a:buAutoNum type="arabicPeriod"/>
            </a:pPr>
            <a:r>
              <a:rPr lang="en-IN" sz="1400" b="0" i="0" dirty="0" err="1">
                <a:solidFill>
                  <a:srgbClr val="000000"/>
                </a:solidFill>
                <a:effectLst/>
                <a:latin typeface="inter-regular"/>
              </a:rPr>
              <a:t>img</a:t>
            </a:r>
            <a:r>
              <a:rPr lang="en-IN" sz="1400" b="0" i="0" dirty="0">
                <a:solidFill>
                  <a:srgbClr val="000000"/>
                </a:solidFill>
                <a:effectLst/>
                <a:latin typeface="inter-regular"/>
              </a:rPr>
              <a:t> = cv2.imread(</a:t>
            </a:r>
            <a:r>
              <a:rPr lang="en-IN" sz="1400" b="0" i="0" dirty="0" err="1">
                <a:solidFill>
                  <a:srgbClr val="000000"/>
                </a:solidFill>
                <a:effectLst/>
                <a:latin typeface="inter-regular"/>
              </a:rPr>
              <a:t>r</a:t>
            </a:r>
            <a:r>
              <a:rPr lang="en-IN" sz="1400" b="0" i="0" dirty="0" err="1">
                <a:solidFill>
                  <a:srgbClr val="0000FF"/>
                </a:solidFill>
                <a:effectLst/>
                <a:latin typeface="inter-regular"/>
              </a:rPr>
              <a:t>’path</a:t>
            </a:r>
            <a:r>
              <a:rPr lang="en-IN" sz="1400" b="0" i="0" dirty="0">
                <a:solidFill>
                  <a:srgbClr val="0000FF"/>
                </a:solidFill>
                <a:effectLst/>
                <a:latin typeface="inter-regular"/>
              </a:rPr>
              <a:t>\cat_16x9.jpg'</a:t>
            </a:r>
            <a:r>
              <a:rPr lang="en-IN" sz="1400" b="0" i="0" dirty="0">
                <a:solidFill>
                  <a:srgbClr val="000000"/>
                </a:solidFill>
                <a:effectLst/>
                <a:latin typeface="inter-regular"/>
              </a:rPr>
              <a:t>)  </a:t>
            </a:r>
          </a:p>
          <a:p>
            <a:pPr lvl="1" algn="just">
              <a:buFont typeface="+mj-lt"/>
              <a:buAutoNum type="arabicPeriod"/>
            </a:pPr>
            <a:r>
              <a:rPr lang="en-IN" sz="1400" b="0" i="0" dirty="0">
                <a:solidFill>
                  <a:srgbClr val="000000"/>
                </a:solidFill>
                <a:effectLst/>
                <a:latin typeface="inter-regular"/>
              </a:rPr>
              <a:t>edges = cv2.Canny(</a:t>
            </a:r>
            <a:r>
              <a:rPr lang="en-IN" sz="1400" b="0" i="0" dirty="0" err="1">
                <a:solidFill>
                  <a:srgbClr val="000000"/>
                </a:solidFill>
                <a:effectLst/>
                <a:latin typeface="inter-regular"/>
              </a:rPr>
              <a:t>img</a:t>
            </a:r>
            <a:r>
              <a:rPr lang="en-IN" sz="1400" b="0" i="0" dirty="0">
                <a:solidFill>
                  <a:srgbClr val="000000"/>
                </a:solidFill>
                <a:effectLst/>
                <a:latin typeface="inter-regular"/>
              </a:rPr>
              <a:t>, </a:t>
            </a:r>
            <a:r>
              <a:rPr lang="en-IN" sz="1400" b="0" i="0" dirty="0">
                <a:solidFill>
                  <a:srgbClr val="C00000"/>
                </a:solidFill>
                <a:effectLst/>
                <a:latin typeface="inter-regular"/>
              </a:rPr>
              <a:t>100</a:t>
            </a:r>
            <a:r>
              <a:rPr lang="en-IN" sz="1400" b="0" i="0" dirty="0">
                <a:solidFill>
                  <a:srgbClr val="000000"/>
                </a:solidFill>
                <a:effectLst/>
                <a:latin typeface="inter-regular"/>
              </a:rPr>
              <a:t>, </a:t>
            </a:r>
            <a:r>
              <a:rPr lang="en-IN" sz="1400" b="0" i="0" dirty="0">
                <a:solidFill>
                  <a:srgbClr val="C00000"/>
                </a:solidFill>
                <a:effectLst/>
                <a:latin typeface="inter-regular"/>
              </a:rPr>
              <a:t>200</a:t>
            </a:r>
            <a:r>
              <a:rPr lang="en-IN" sz="1400" b="0" i="0" dirty="0">
                <a:solidFill>
                  <a:srgbClr val="000000"/>
                </a:solidFill>
                <a:effectLst/>
                <a:latin typeface="inter-regular"/>
              </a:rPr>
              <a:t>)  </a:t>
            </a:r>
          </a:p>
          <a:p>
            <a:pPr lvl="1" algn="just">
              <a:buFont typeface="+mj-lt"/>
              <a:buAutoNum type="arabicPeriod"/>
            </a:pPr>
            <a:r>
              <a:rPr lang="en-IN" sz="1400" b="0" i="0" dirty="0">
                <a:solidFill>
                  <a:srgbClr val="000000"/>
                </a:solidFill>
                <a:effectLst/>
                <a:latin typeface="inter-regular"/>
              </a:rPr>
              <a:t>  </a:t>
            </a:r>
          </a:p>
          <a:p>
            <a:pPr lvl="1" algn="just">
              <a:buFont typeface="+mj-lt"/>
              <a:buAutoNum type="arabicPeriod"/>
            </a:pPr>
            <a:r>
              <a:rPr lang="en-IN" sz="1400" b="0" i="0" dirty="0">
                <a:solidFill>
                  <a:srgbClr val="000000"/>
                </a:solidFill>
                <a:effectLst/>
                <a:latin typeface="inter-regular"/>
              </a:rPr>
              <a:t>cv2.imshow(</a:t>
            </a:r>
            <a:r>
              <a:rPr lang="en-IN" sz="1400" b="0" i="0" dirty="0">
                <a:solidFill>
                  <a:srgbClr val="0000FF"/>
                </a:solidFill>
                <a:effectLst/>
                <a:latin typeface="inter-regular"/>
              </a:rPr>
              <a:t>"Edge Detected Image"</a:t>
            </a:r>
            <a:r>
              <a:rPr lang="en-IN" sz="1400" b="0" i="0" dirty="0">
                <a:solidFill>
                  <a:srgbClr val="000000"/>
                </a:solidFill>
                <a:effectLst/>
                <a:latin typeface="inter-regular"/>
              </a:rPr>
              <a:t>, edges)  </a:t>
            </a:r>
          </a:p>
          <a:p>
            <a:pPr lvl="1" algn="just">
              <a:buFont typeface="+mj-lt"/>
              <a:buAutoNum type="arabicPeriod"/>
            </a:pPr>
            <a:r>
              <a:rPr lang="en-IN" sz="1400" b="0" i="0" dirty="0">
                <a:solidFill>
                  <a:srgbClr val="000000"/>
                </a:solidFill>
                <a:effectLst/>
                <a:latin typeface="inter-regular"/>
              </a:rPr>
              <a:t>cv2.imshow(</a:t>
            </a:r>
            <a:r>
              <a:rPr lang="en-IN" sz="1400" b="0" i="0" dirty="0">
                <a:solidFill>
                  <a:srgbClr val="0000FF"/>
                </a:solidFill>
                <a:effectLst/>
                <a:latin typeface="inter-regular"/>
              </a:rPr>
              <a:t>"Original Image"</a:t>
            </a:r>
            <a:r>
              <a:rPr lang="en-IN" sz="1400" b="0" i="0" dirty="0">
                <a:solidFill>
                  <a:srgbClr val="000000"/>
                </a:solidFill>
                <a:effectLst/>
                <a:latin typeface="inter-regular"/>
              </a:rPr>
              <a:t>, </a:t>
            </a:r>
            <a:r>
              <a:rPr lang="en-IN" sz="1400" b="0" i="0" dirty="0" err="1">
                <a:solidFill>
                  <a:srgbClr val="000000"/>
                </a:solidFill>
                <a:effectLst/>
                <a:latin typeface="inter-regular"/>
              </a:rPr>
              <a:t>img</a:t>
            </a:r>
            <a:r>
              <a:rPr lang="en-IN" sz="1400" b="0" i="0" dirty="0">
                <a:solidFill>
                  <a:srgbClr val="000000"/>
                </a:solidFill>
                <a:effectLst/>
                <a:latin typeface="inter-regular"/>
              </a:rPr>
              <a:t>)  </a:t>
            </a:r>
          </a:p>
          <a:p>
            <a:pPr lvl="1" algn="just">
              <a:buFont typeface="+mj-lt"/>
              <a:buAutoNum type="arabicPeriod"/>
            </a:pPr>
            <a:r>
              <a:rPr lang="en-IN" sz="1400" b="0" i="0" dirty="0">
                <a:solidFill>
                  <a:srgbClr val="000000"/>
                </a:solidFill>
                <a:effectLst/>
                <a:latin typeface="inter-regular"/>
              </a:rPr>
              <a:t>cv2.waitKey(</a:t>
            </a:r>
            <a:r>
              <a:rPr lang="en-IN" sz="1400" b="0" i="0" dirty="0">
                <a:solidFill>
                  <a:srgbClr val="C00000"/>
                </a:solidFill>
                <a:effectLst/>
                <a:latin typeface="inter-regular"/>
              </a:rPr>
              <a:t>0</a:t>
            </a:r>
            <a:r>
              <a:rPr lang="en-IN" sz="1400" b="0" i="0" dirty="0">
                <a:solidFill>
                  <a:srgbClr val="000000"/>
                </a:solidFill>
                <a:effectLst/>
                <a:latin typeface="inter-regular"/>
              </a:rPr>
              <a:t>)  # waits until a key is pressed  </a:t>
            </a:r>
          </a:p>
          <a:p>
            <a:pPr lvl="1" algn="just">
              <a:buFont typeface="+mj-lt"/>
              <a:buAutoNum type="arabicPeriod"/>
            </a:pPr>
            <a:r>
              <a:rPr lang="en-IN" sz="1400" b="0" i="0" dirty="0">
                <a:solidFill>
                  <a:srgbClr val="000000"/>
                </a:solidFill>
                <a:effectLst/>
                <a:latin typeface="inter-regular"/>
              </a:rPr>
              <a:t>cv2.destroyAllWindows()  # destroys the window showing image  </a:t>
            </a:r>
          </a:p>
          <a:p>
            <a:pPr algn="just"/>
            <a:endParaRPr lang="en-US" sz="1400" b="0" i="0" dirty="0">
              <a:solidFill>
                <a:srgbClr val="333333"/>
              </a:solidFill>
              <a:effectLst/>
              <a:latin typeface="inter-regular"/>
            </a:endParaRPr>
          </a:p>
        </p:txBody>
      </p:sp>
      <p:pic>
        <p:nvPicPr>
          <p:cNvPr id="21506" name="Picture 2" descr="OpenCV Canny Edge detection">
            <a:extLst>
              <a:ext uri="{FF2B5EF4-FFF2-40B4-BE49-F238E27FC236}">
                <a16:creationId xmlns:a16="http://schemas.microsoft.com/office/drawing/2014/main" id="{BD6CFBE5-DA6F-85A7-162E-2B1EEFF3EE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6424" y="3869339"/>
            <a:ext cx="6511178" cy="2069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188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pPr algn="just"/>
            <a:r>
              <a:rPr lang="en-IN" b="1" i="0" dirty="0">
                <a:effectLst/>
                <a:latin typeface="erdana"/>
              </a:rPr>
              <a:t>OpenCV Blur (Image Smoothing)</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b="0" i="0" dirty="0">
                <a:solidFill>
                  <a:srgbClr val="333333"/>
                </a:solidFill>
                <a:effectLst/>
                <a:latin typeface="inter-regular"/>
              </a:rPr>
              <a:t>Blurring is the commonly used technique for image processing to removing the noise. It is generally used to eliminate the high-frequency content such as noise, edges in the image. The edges are being blurred when we apply blur to the image. The advantages of blurring are the following:</a:t>
            </a:r>
          </a:p>
          <a:p>
            <a:pPr algn="just"/>
            <a:r>
              <a:rPr lang="en-US" b="1" i="0" dirty="0">
                <a:effectLst/>
                <a:latin typeface="erdana"/>
              </a:rPr>
              <a:t>Advantages of Blurring</a:t>
            </a:r>
          </a:p>
          <a:p>
            <a:pPr algn="just"/>
            <a:r>
              <a:rPr lang="en-US" b="0" i="0" dirty="0">
                <a:solidFill>
                  <a:srgbClr val="333333"/>
                </a:solidFill>
                <a:effectLst/>
                <a:latin typeface="inter-regular"/>
              </a:rPr>
              <a:t>The benefits of blurring are the following:</a:t>
            </a:r>
          </a:p>
          <a:p>
            <a:pPr algn="just">
              <a:buFont typeface="Arial" panose="020B0604020202020204" pitchFamily="34" charset="0"/>
              <a:buChar char="•"/>
            </a:pPr>
            <a:r>
              <a:rPr lang="en-US" b="0" i="0" dirty="0">
                <a:solidFill>
                  <a:srgbClr val="000000"/>
                </a:solidFill>
                <a:effectLst/>
                <a:latin typeface="inter-regular"/>
              </a:rPr>
              <a:t>It removes low-intensity edges.</a:t>
            </a:r>
          </a:p>
          <a:p>
            <a:pPr algn="just">
              <a:buFont typeface="Arial" panose="020B0604020202020204" pitchFamily="34" charset="0"/>
              <a:buChar char="•"/>
            </a:pPr>
            <a:r>
              <a:rPr lang="en-US" b="0" i="0" dirty="0">
                <a:solidFill>
                  <a:srgbClr val="000000"/>
                </a:solidFill>
                <a:effectLst/>
                <a:latin typeface="inter-regular"/>
              </a:rPr>
              <a:t>It helps in smoothing the image.</a:t>
            </a:r>
          </a:p>
          <a:p>
            <a:pPr algn="just">
              <a:buFont typeface="Arial" panose="020B0604020202020204" pitchFamily="34" charset="0"/>
              <a:buChar char="•"/>
            </a:pPr>
            <a:r>
              <a:rPr lang="en-US" b="0" i="0" dirty="0">
                <a:solidFill>
                  <a:srgbClr val="000000"/>
                </a:solidFill>
                <a:effectLst/>
                <a:latin typeface="inter-regular"/>
              </a:rPr>
              <a:t>It is beneficial in hiding the details; for example, blurring is required in many cases, such as police intentionally want to hide the victim's face.</a:t>
            </a:r>
          </a:p>
          <a:p>
            <a:pPr algn="just"/>
            <a:r>
              <a:rPr lang="en-US" b="0" i="0" dirty="0">
                <a:solidFill>
                  <a:srgbClr val="333333"/>
                </a:solidFill>
                <a:effectLst/>
                <a:latin typeface="inter-regular"/>
              </a:rPr>
              <a:t>OpenCV provides mainly the following type of blurring techniques.</a:t>
            </a:r>
          </a:p>
        </p:txBody>
      </p:sp>
    </p:spTree>
    <p:extLst>
      <p:ext uri="{BB962C8B-B14F-4D97-AF65-F5344CB8AC3E}">
        <p14:creationId xmlns:p14="http://schemas.microsoft.com/office/powerpoint/2010/main" val="157969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pPr algn="just"/>
            <a:r>
              <a:rPr lang="en-IN" b="1" i="0" dirty="0">
                <a:effectLst/>
                <a:latin typeface="erdana"/>
              </a:rPr>
              <a:t>OpenCV Averaging</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lnSpcReduction="10000"/>
          </a:bodyPr>
          <a:lstStyle/>
          <a:p>
            <a:pPr algn="just"/>
            <a:r>
              <a:rPr lang="en-US" b="0" i="0" dirty="0">
                <a:solidFill>
                  <a:srgbClr val="333333"/>
                </a:solidFill>
                <a:effectLst/>
                <a:latin typeface="inter-regular"/>
              </a:rPr>
              <a:t>In this technique, the image is convolved with a box filter (normalize). It calculates the average of all the pixels which are under the kernel area and replaces the central element with the calculated average. OpenCV provides the </a:t>
            </a:r>
            <a:r>
              <a:rPr lang="en-US" b="1" i="0" dirty="0">
                <a:solidFill>
                  <a:srgbClr val="333333"/>
                </a:solidFill>
                <a:effectLst/>
                <a:latin typeface="inter-bold"/>
              </a:rPr>
              <a:t>cv2.blur()</a:t>
            </a:r>
            <a:r>
              <a:rPr lang="en-US" b="0" i="0" dirty="0">
                <a:solidFill>
                  <a:srgbClr val="333333"/>
                </a:solidFill>
                <a:effectLst/>
                <a:latin typeface="inter-regular"/>
              </a:rPr>
              <a:t> or </a:t>
            </a:r>
            <a:r>
              <a:rPr lang="en-US" b="1" i="0" dirty="0">
                <a:solidFill>
                  <a:srgbClr val="333333"/>
                </a:solidFill>
                <a:effectLst/>
                <a:latin typeface="inter-bold"/>
              </a:rPr>
              <a:t>cv2.boxFilter()</a:t>
            </a:r>
            <a:r>
              <a:rPr lang="en-US" b="0" i="0" dirty="0">
                <a:solidFill>
                  <a:srgbClr val="333333"/>
                </a:solidFill>
                <a:effectLst/>
                <a:latin typeface="inter-regular"/>
              </a:rPr>
              <a:t> to perform this operation. We should define the width and height of the kernel. The syntax of </a:t>
            </a:r>
            <a:r>
              <a:rPr lang="en-US" b="1" i="0" dirty="0">
                <a:solidFill>
                  <a:srgbClr val="333333"/>
                </a:solidFill>
                <a:effectLst/>
                <a:latin typeface="inter-bold"/>
              </a:rPr>
              <a:t>cv2.blur()</a:t>
            </a:r>
            <a:r>
              <a:rPr lang="en-US" b="0" i="0" dirty="0">
                <a:solidFill>
                  <a:srgbClr val="333333"/>
                </a:solidFill>
                <a:effectLst/>
                <a:latin typeface="inter-regular"/>
              </a:rPr>
              <a:t> function is following.</a:t>
            </a:r>
          </a:p>
          <a:p>
            <a:pPr algn="just"/>
            <a:r>
              <a:rPr lang="en-IN" b="0" i="0" dirty="0">
                <a:solidFill>
                  <a:srgbClr val="000000"/>
                </a:solidFill>
                <a:effectLst/>
                <a:latin typeface="inter-regular"/>
              </a:rPr>
              <a:t>cv2.blur(</a:t>
            </a:r>
            <a:r>
              <a:rPr lang="en-IN" b="0" i="0" dirty="0" err="1">
                <a:solidFill>
                  <a:srgbClr val="000000"/>
                </a:solidFill>
                <a:effectLst/>
                <a:latin typeface="inter-regular"/>
              </a:rPr>
              <a:t>src</a:t>
            </a:r>
            <a:r>
              <a:rPr lang="en-IN" b="0" i="0" dirty="0">
                <a:solidFill>
                  <a:srgbClr val="000000"/>
                </a:solidFill>
                <a:effectLst/>
                <a:latin typeface="inter-regular"/>
              </a:rPr>
              <a:t>, </a:t>
            </a:r>
            <a:r>
              <a:rPr lang="en-IN" b="0" i="0" dirty="0" err="1">
                <a:solidFill>
                  <a:srgbClr val="000000"/>
                </a:solidFill>
                <a:effectLst/>
                <a:latin typeface="inter-regular"/>
              </a:rPr>
              <a:t>dst</a:t>
            </a:r>
            <a:r>
              <a:rPr lang="en-IN" b="0" i="0" dirty="0">
                <a:solidFill>
                  <a:srgbClr val="000000"/>
                </a:solidFill>
                <a:effectLst/>
                <a:latin typeface="inter-regular"/>
              </a:rPr>
              <a:t>, </a:t>
            </a:r>
            <a:r>
              <a:rPr lang="en-IN" b="0" i="0" dirty="0" err="1">
                <a:solidFill>
                  <a:srgbClr val="000000"/>
                </a:solidFill>
                <a:effectLst/>
                <a:latin typeface="inter-regular"/>
              </a:rPr>
              <a:t>ksize</a:t>
            </a:r>
            <a:r>
              <a:rPr lang="en-IN" b="0" i="0" dirty="0">
                <a:solidFill>
                  <a:srgbClr val="000000"/>
                </a:solidFill>
                <a:effectLst/>
                <a:latin typeface="inter-regular"/>
              </a:rPr>
              <a:t>, anchor, </a:t>
            </a:r>
            <a:r>
              <a:rPr lang="en-IN" b="0" i="0" dirty="0" err="1">
                <a:solidFill>
                  <a:srgbClr val="000000"/>
                </a:solidFill>
                <a:effectLst/>
                <a:latin typeface="inter-regular"/>
              </a:rPr>
              <a:t>borderType</a:t>
            </a:r>
            <a:r>
              <a:rPr lang="en-IN" b="0" i="0" dirty="0">
                <a:solidFill>
                  <a:srgbClr val="000000"/>
                </a:solidFill>
                <a:effectLst/>
                <a:latin typeface="inter-regular"/>
              </a:rPr>
              <a:t>) </a:t>
            </a:r>
          </a:p>
          <a:p>
            <a:pPr algn="just"/>
            <a:r>
              <a:rPr lang="en-US" b="1" i="0" dirty="0">
                <a:effectLst/>
                <a:latin typeface="erdana"/>
              </a:rPr>
              <a:t>Parameters:</a:t>
            </a:r>
          </a:p>
          <a:p>
            <a:pPr algn="just"/>
            <a:r>
              <a:rPr lang="en-US" b="1" i="0" dirty="0" err="1">
                <a:solidFill>
                  <a:srgbClr val="333333"/>
                </a:solidFill>
                <a:effectLst/>
                <a:latin typeface="inter-bold"/>
              </a:rPr>
              <a:t>src</a:t>
            </a:r>
            <a:r>
              <a:rPr lang="en-US" b="1" i="0" dirty="0">
                <a:solidFill>
                  <a:srgbClr val="333333"/>
                </a:solidFill>
                <a:effectLst/>
                <a:latin typeface="inter-bold"/>
              </a:rPr>
              <a:t> -</a:t>
            </a:r>
            <a:r>
              <a:rPr lang="en-US" b="0" i="0" dirty="0">
                <a:solidFill>
                  <a:srgbClr val="333333"/>
                </a:solidFill>
                <a:effectLst/>
                <a:latin typeface="inter-regular"/>
              </a:rPr>
              <a:t> It represents the source (input) image.</a:t>
            </a:r>
          </a:p>
          <a:p>
            <a:pPr algn="just"/>
            <a:r>
              <a:rPr lang="en-US" b="1" i="0" dirty="0" err="1">
                <a:solidFill>
                  <a:srgbClr val="333333"/>
                </a:solidFill>
                <a:effectLst/>
                <a:latin typeface="inter-bold"/>
              </a:rPr>
              <a:t>dst</a:t>
            </a:r>
            <a:r>
              <a:rPr lang="en-US" b="1" i="0" dirty="0">
                <a:solidFill>
                  <a:srgbClr val="333333"/>
                </a:solidFill>
                <a:effectLst/>
                <a:latin typeface="inter-bold"/>
              </a:rPr>
              <a:t> -</a:t>
            </a:r>
            <a:r>
              <a:rPr lang="en-US" b="0" i="0" dirty="0">
                <a:solidFill>
                  <a:srgbClr val="333333"/>
                </a:solidFill>
                <a:effectLst/>
                <a:latin typeface="inter-regular"/>
              </a:rPr>
              <a:t> It represents the destination (output) image.</a:t>
            </a:r>
          </a:p>
          <a:p>
            <a:pPr algn="just"/>
            <a:r>
              <a:rPr lang="en-US" b="1" i="0" dirty="0" err="1">
                <a:solidFill>
                  <a:srgbClr val="333333"/>
                </a:solidFill>
                <a:effectLst/>
                <a:latin typeface="inter-bold"/>
              </a:rPr>
              <a:t>ksize</a:t>
            </a:r>
            <a:r>
              <a:rPr lang="en-US" b="1" i="0" dirty="0">
                <a:solidFill>
                  <a:srgbClr val="333333"/>
                </a:solidFill>
                <a:effectLst/>
                <a:latin typeface="inter-bold"/>
              </a:rPr>
              <a:t> -</a:t>
            </a:r>
            <a:r>
              <a:rPr lang="en-US" b="0" i="0" dirty="0">
                <a:solidFill>
                  <a:srgbClr val="333333"/>
                </a:solidFill>
                <a:effectLst/>
                <a:latin typeface="inter-regular"/>
              </a:rPr>
              <a:t> It represents the size of the kernel.</a:t>
            </a:r>
          </a:p>
          <a:p>
            <a:pPr algn="just"/>
            <a:r>
              <a:rPr lang="en-US" b="1" i="0" dirty="0">
                <a:solidFill>
                  <a:srgbClr val="333333"/>
                </a:solidFill>
                <a:effectLst/>
                <a:latin typeface="inter-bold"/>
              </a:rPr>
              <a:t>anchor -</a:t>
            </a:r>
            <a:r>
              <a:rPr lang="en-US" b="0" i="0" dirty="0">
                <a:solidFill>
                  <a:srgbClr val="333333"/>
                </a:solidFill>
                <a:effectLst/>
                <a:latin typeface="inter-regular"/>
              </a:rPr>
              <a:t> It denotes the anchor points.</a:t>
            </a:r>
          </a:p>
          <a:p>
            <a:pPr algn="just"/>
            <a:r>
              <a:rPr lang="en-US" b="1" i="0" dirty="0" err="1">
                <a:solidFill>
                  <a:srgbClr val="333333"/>
                </a:solidFill>
                <a:effectLst/>
                <a:latin typeface="inter-bold"/>
              </a:rPr>
              <a:t>borderType</a:t>
            </a:r>
            <a:r>
              <a:rPr lang="en-US" b="1" i="0" dirty="0">
                <a:solidFill>
                  <a:srgbClr val="333333"/>
                </a:solidFill>
                <a:effectLst/>
                <a:latin typeface="inter-bold"/>
              </a:rPr>
              <a:t> -</a:t>
            </a:r>
            <a:r>
              <a:rPr lang="en-US" b="0" i="0" dirty="0">
                <a:solidFill>
                  <a:srgbClr val="333333"/>
                </a:solidFill>
                <a:effectLst/>
                <a:latin typeface="inter-regular"/>
              </a:rPr>
              <a:t> It represents the type of border to be used to the output.</a:t>
            </a:r>
          </a:p>
          <a:p>
            <a:pPr algn="just"/>
            <a:endParaRPr lang="en-IN" b="0" i="0" dirty="0">
              <a:solidFill>
                <a:srgbClr val="000000"/>
              </a:solidFill>
              <a:effectLst/>
              <a:latin typeface="inter-regular"/>
            </a:endParaRPr>
          </a:p>
        </p:txBody>
      </p:sp>
    </p:spTree>
    <p:extLst>
      <p:ext uri="{BB962C8B-B14F-4D97-AF65-F5344CB8AC3E}">
        <p14:creationId xmlns:p14="http://schemas.microsoft.com/office/powerpoint/2010/main" val="3395318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pPr algn="just"/>
            <a:r>
              <a:rPr lang="en-US" b="1" i="0" dirty="0">
                <a:effectLst/>
                <a:latin typeface="erdana"/>
              </a:rPr>
              <a:t>Example of resizing the images</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b="0" i="0" dirty="0">
                <a:solidFill>
                  <a:srgbClr val="333333"/>
                </a:solidFill>
                <a:effectLst/>
                <a:latin typeface="inter-regular"/>
              </a:rPr>
              <a:t>There are several ways to resize the image. Below are some examples to perform resize operation:</a:t>
            </a:r>
          </a:p>
          <a:p>
            <a:pPr algn="just">
              <a:buFont typeface="+mj-lt"/>
              <a:buAutoNum type="arabicPeriod"/>
            </a:pPr>
            <a:r>
              <a:rPr lang="en-US" b="0" i="0" dirty="0">
                <a:solidFill>
                  <a:srgbClr val="000000"/>
                </a:solidFill>
                <a:effectLst/>
                <a:latin typeface="inter-regular"/>
              </a:rPr>
              <a:t>Retain Aspect Ratio ( height to width ratio of the image is retained)</a:t>
            </a:r>
          </a:p>
          <a:p>
            <a:pPr marL="742950" lvl="1" indent="-285750" algn="just">
              <a:buFont typeface="+mj-lt"/>
              <a:buAutoNum type="arabicPeriod"/>
            </a:pPr>
            <a:r>
              <a:rPr lang="en-US" b="0" i="0" dirty="0">
                <a:solidFill>
                  <a:srgbClr val="000000"/>
                </a:solidFill>
                <a:effectLst/>
                <a:latin typeface="inter-regular"/>
              </a:rPr>
              <a:t>Downscale(Decrement in the size of the image)</a:t>
            </a:r>
          </a:p>
          <a:p>
            <a:pPr marL="742950" lvl="1" indent="-285750" algn="just">
              <a:buFont typeface="+mj-lt"/>
              <a:buAutoNum type="arabicPeriod"/>
            </a:pPr>
            <a:r>
              <a:rPr lang="en-US" b="0" i="0" dirty="0">
                <a:solidFill>
                  <a:srgbClr val="000000"/>
                </a:solidFill>
                <a:effectLst/>
                <a:latin typeface="inter-regular"/>
              </a:rPr>
              <a:t>Upscale(Increment in the size of image)</a:t>
            </a:r>
          </a:p>
          <a:p>
            <a:pPr algn="just">
              <a:buFont typeface="+mj-lt"/>
              <a:buAutoNum type="arabicPeriod"/>
            </a:pPr>
            <a:r>
              <a:rPr lang="en-US" b="0" i="0" dirty="0">
                <a:solidFill>
                  <a:srgbClr val="000000"/>
                </a:solidFill>
                <a:effectLst/>
                <a:latin typeface="inter-regular"/>
              </a:rPr>
              <a:t>Do not preserve Aspect Ratio</a:t>
            </a:r>
          </a:p>
          <a:p>
            <a:pPr marL="742950" lvl="1" indent="-285750" algn="just">
              <a:buFont typeface="+mj-lt"/>
              <a:buAutoNum type="arabicPeriod"/>
            </a:pPr>
            <a:r>
              <a:rPr lang="en-US" b="0" i="0" dirty="0">
                <a:solidFill>
                  <a:srgbClr val="000000"/>
                </a:solidFill>
                <a:effectLst/>
                <a:latin typeface="inter-regular"/>
              </a:rPr>
              <a:t>Resize only the width</a:t>
            </a:r>
          </a:p>
          <a:p>
            <a:pPr marL="742950" lvl="1" indent="-285750" algn="just">
              <a:buFont typeface="+mj-lt"/>
              <a:buAutoNum type="arabicPeriod"/>
            </a:pPr>
            <a:r>
              <a:rPr lang="en-US" b="0" i="0" dirty="0">
                <a:solidFill>
                  <a:srgbClr val="000000"/>
                </a:solidFill>
                <a:effectLst/>
                <a:latin typeface="inter-regular"/>
              </a:rPr>
              <a:t>Resize only the height</a:t>
            </a:r>
          </a:p>
          <a:p>
            <a:pPr algn="just">
              <a:buFont typeface="+mj-lt"/>
              <a:buAutoNum type="arabicPeriod"/>
            </a:pPr>
            <a:r>
              <a:rPr lang="en-US" b="0" i="0" dirty="0">
                <a:solidFill>
                  <a:srgbClr val="000000"/>
                </a:solidFill>
                <a:effectLst/>
                <a:latin typeface="inter-regular"/>
              </a:rPr>
              <a:t>Resize the specified width and height</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1569244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pPr algn="just"/>
            <a:r>
              <a:rPr lang="en-IN" b="1" i="0" dirty="0">
                <a:effectLst/>
                <a:latin typeface="erdana"/>
              </a:rPr>
              <a:t>OpenCV Averaging</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b="0" i="0" dirty="0">
                <a:solidFill>
                  <a:srgbClr val="333333"/>
                </a:solidFill>
                <a:effectLst/>
                <a:latin typeface="inter-regular"/>
              </a:rPr>
              <a:t>Consider the following example:</a:t>
            </a:r>
          </a:p>
          <a:p>
            <a:pPr algn="just">
              <a:buFont typeface="+mj-lt"/>
              <a:buAutoNum type="arabicPeriod"/>
            </a:pPr>
            <a:r>
              <a:rPr lang="en-IN" b="0" i="0" dirty="0" err="1">
                <a:solidFill>
                  <a:srgbClr val="000000"/>
                </a:solidFill>
                <a:effectLst/>
                <a:latin typeface="inter-regular"/>
              </a:rPr>
              <a:t>im</a:t>
            </a:r>
            <a:r>
              <a:rPr lang="en-IN" b="0" i="0" dirty="0">
                <a:solidFill>
                  <a:srgbClr val="000000"/>
                </a:solidFill>
                <a:effectLst/>
                <a:latin typeface="inter-regular"/>
              </a:rPr>
              <a:t> = cv2.imread(</a:t>
            </a:r>
            <a:r>
              <a:rPr lang="en-IN" b="0" i="0" dirty="0" err="1">
                <a:solidFill>
                  <a:srgbClr val="000000"/>
                </a:solidFill>
                <a:effectLst/>
                <a:latin typeface="inter-regular"/>
              </a:rPr>
              <a:t>r</a:t>
            </a:r>
            <a:r>
              <a:rPr lang="en-IN" b="0" i="0" dirty="0" err="1">
                <a:solidFill>
                  <a:srgbClr val="0000FF"/>
                </a:solidFill>
                <a:effectLst/>
                <a:latin typeface="inter-regular"/>
              </a:rPr>
              <a:t>’path</a:t>
            </a:r>
            <a:r>
              <a:rPr lang="en-IN" b="0" i="0" dirty="0">
                <a:solidFill>
                  <a:srgbClr val="0000FF"/>
                </a:solidFill>
                <a:effectLst/>
                <a:latin typeface="inter-regular"/>
              </a:rPr>
              <a:t>\cat_16x9.jpg'</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cv2.imshow(</a:t>
            </a:r>
            <a:r>
              <a:rPr lang="en-IN" b="0" i="0" dirty="0">
                <a:solidFill>
                  <a:srgbClr val="0000FF"/>
                </a:solidFill>
                <a:effectLst/>
                <a:latin typeface="inter-regular"/>
              </a:rPr>
              <a:t>'Original Image'</a:t>
            </a:r>
            <a:r>
              <a:rPr lang="en-IN" b="0" i="0" dirty="0">
                <a:solidFill>
                  <a:srgbClr val="000000"/>
                </a:solidFill>
                <a:effectLst/>
                <a:latin typeface="inter-regular"/>
              </a:rPr>
              <a:t>,</a:t>
            </a:r>
            <a:r>
              <a:rPr lang="en-IN" b="0" i="0" dirty="0" err="1">
                <a:solidFill>
                  <a:srgbClr val="000000"/>
                </a:solidFill>
                <a:effectLst/>
                <a:latin typeface="inter-regular"/>
              </a:rPr>
              <a:t>im</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cv2.imshow(</a:t>
            </a:r>
            <a:r>
              <a:rPr lang="en-IN" b="0" i="0" dirty="0">
                <a:solidFill>
                  <a:srgbClr val="0000FF"/>
                </a:solidFill>
                <a:effectLst/>
                <a:latin typeface="inter-regular"/>
              </a:rPr>
              <a:t>'Blurred Image'</a:t>
            </a:r>
            <a:r>
              <a:rPr lang="en-IN" b="0" i="0" dirty="0">
                <a:solidFill>
                  <a:srgbClr val="000000"/>
                </a:solidFill>
                <a:effectLst/>
                <a:latin typeface="inter-regular"/>
              </a:rPr>
              <a:t>, cv2.blur(</a:t>
            </a:r>
            <a:r>
              <a:rPr lang="en-IN" b="0" i="0" dirty="0" err="1">
                <a:solidFill>
                  <a:srgbClr val="000000"/>
                </a:solidFill>
                <a:effectLst/>
                <a:latin typeface="inter-regular"/>
              </a:rPr>
              <a:t>im</a:t>
            </a:r>
            <a:r>
              <a:rPr lang="en-IN" b="0" i="0" dirty="0">
                <a:solidFill>
                  <a:srgbClr val="000000"/>
                </a:solidFill>
                <a:effectLst/>
                <a:latin typeface="inter-regular"/>
              </a:rPr>
              <a:t>, (</a:t>
            </a:r>
            <a:r>
              <a:rPr lang="en-IN" b="0" i="0" dirty="0">
                <a:solidFill>
                  <a:srgbClr val="C00000"/>
                </a:solidFill>
                <a:effectLst/>
                <a:latin typeface="inter-regular"/>
              </a:rPr>
              <a:t>3</a:t>
            </a:r>
            <a:r>
              <a:rPr lang="en-IN" b="0" i="0" dirty="0">
                <a:solidFill>
                  <a:srgbClr val="000000"/>
                </a:solidFill>
                <a:effectLst/>
                <a:latin typeface="inter-regular"/>
              </a:rPr>
              <a:t>,</a:t>
            </a:r>
            <a:r>
              <a:rPr lang="en-IN" b="0" i="0" dirty="0">
                <a:solidFill>
                  <a:srgbClr val="C00000"/>
                </a:solidFill>
                <a:effectLst/>
                <a:latin typeface="inter-regular"/>
              </a:rPr>
              <a:t>3</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cv2.waitKey(</a:t>
            </a:r>
            <a:r>
              <a:rPr lang="en-IN" b="0" i="0" dirty="0">
                <a:solidFill>
                  <a:srgbClr val="C00000"/>
                </a:solidFill>
                <a:effectLst/>
                <a:latin typeface="inter-regular"/>
              </a:rPr>
              <a:t>0</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cv2.destroyAllWindows()  </a:t>
            </a:r>
          </a:p>
          <a:p>
            <a:pPr algn="just"/>
            <a:endParaRPr lang="en-IN" b="0" i="0" dirty="0">
              <a:solidFill>
                <a:srgbClr val="000000"/>
              </a:solidFill>
              <a:effectLst/>
              <a:latin typeface="inter-regular"/>
            </a:endParaRPr>
          </a:p>
        </p:txBody>
      </p:sp>
      <p:pic>
        <p:nvPicPr>
          <p:cNvPr id="49154" name="Picture 2" descr="OpenCV Blur">
            <a:extLst>
              <a:ext uri="{FF2B5EF4-FFF2-40B4-BE49-F238E27FC236}">
                <a16:creationId xmlns:a16="http://schemas.microsoft.com/office/drawing/2014/main" id="{05F7C4CB-03DA-F2DD-CDCC-A6ABE2B658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6493" y="4049121"/>
            <a:ext cx="7077075" cy="2193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893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pPr algn="just"/>
            <a:r>
              <a:rPr lang="en-IN" b="1" i="0" dirty="0">
                <a:effectLst/>
                <a:latin typeface="erdana"/>
              </a:rPr>
              <a:t>OpenCV Gaussian Blur</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fontScale="47500" lnSpcReduction="20000"/>
          </a:bodyPr>
          <a:lstStyle/>
          <a:p>
            <a:pPr algn="just"/>
            <a:r>
              <a:rPr lang="en-US" sz="3300" b="0" i="0" dirty="0">
                <a:solidFill>
                  <a:srgbClr val="333333"/>
                </a:solidFill>
                <a:effectLst/>
                <a:latin typeface="inter-regular"/>
              </a:rPr>
              <a:t>Image smoothing is a technique which helps in reducing the noise in the images. Image may contain various type of noise because of camera sensor. It basically eliminates the high frequency (noise, edge) content from the image so edges are slightly blurred in this operation. OpenCV provide </a:t>
            </a:r>
            <a:r>
              <a:rPr lang="en-US" sz="3300" b="1" i="0" dirty="0" err="1">
                <a:solidFill>
                  <a:srgbClr val="333333"/>
                </a:solidFill>
                <a:effectLst/>
                <a:latin typeface="inter-bold"/>
              </a:rPr>
              <a:t>gaussianblur</a:t>
            </a:r>
            <a:r>
              <a:rPr lang="en-US" sz="3300" b="1" i="0" dirty="0">
                <a:solidFill>
                  <a:srgbClr val="333333"/>
                </a:solidFill>
                <a:effectLst/>
                <a:latin typeface="inter-bold"/>
              </a:rPr>
              <a:t>()</a:t>
            </a:r>
            <a:r>
              <a:rPr lang="en-US" sz="3300" b="0" i="0" dirty="0">
                <a:solidFill>
                  <a:srgbClr val="333333"/>
                </a:solidFill>
                <a:effectLst/>
                <a:latin typeface="inter-regular"/>
              </a:rPr>
              <a:t> function to apply smoothing on the images. The syntax is following:</a:t>
            </a:r>
          </a:p>
          <a:p>
            <a:pPr algn="just"/>
            <a:r>
              <a:rPr lang="en-IN" sz="3300" b="0" i="0" dirty="0" err="1">
                <a:solidFill>
                  <a:srgbClr val="000000"/>
                </a:solidFill>
                <a:effectLst/>
                <a:latin typeface="inter-regular"/>
              </a:rPr>
              <a:t>dst</a:t>
            </a:r>
            <a:r>
              <a:rPr lang="en-IN" sz="3300" b="0" i="0" dirty="0">
                <a:solidFill>
                  <a:srgbClr val="000000"/>
                </a:solidFill>
                <a:effectLst/>
                <a:latin typeface="inter-regular"/>
              </a:rPr>
              <a:t>=cv2.GuassiasBlur(</a:t>
            </a:r>
            <a:r>
              <a:rPr lang="en-IN" sz="3300" b="0" i="0" dirty="0" err="1">
                <a:solidFill>
                  <a:srgbClr val="000000"/>
                </a:solidFill>
                <a:effectLst/>
                <a:latin typeface="inter-regular"/>
              </a:rPr>
              <a:t>src</a:t>
            </a:r>
            <a:r>
              <a:rPr lang="en-IN" sz="3300" b="0" i="0" dirty="0">
                <a:solidFill>
                  <a:srgbClr val="000000"/>
                </a:solidFill>
                <a:effectLst/>
                <a:latin typeface="inter-regular"/>
              </a:rPr>
              <a:t>, </a:t>
            </a:r>
            <a:r>
              <a:rPr lang="en-IN" sz="3300" b="0" i="0" dirty="0" err="1">
                <a:solidFill>
                  <a:srgbClr val="000000"/>
                </a:solidFill>
                <a:effectLst/>
                <a:latin typeface="inter-regular"/>
              </a:rPr>
              <a:t>ksize</a:t>
            </a:r>
            <a:r>
              <a:rPr lang="en-IN" sz="3300" b="0" i="0" dirty="0">
                <a:solidFill>
                  <a:srgbClr val="000000"/>
                </a:solidFill>
                <a:effectLst/>
                <a:latin typeface="inter-regular"/>
              </a:rPr>
              <a:t>, </a:t>
            </a:r>
            <a:r>
              <a:rPr lang="en-IN" sz="3300" b="0" i="0" dirty="0" err="1">
                <a:solidFill>
                  <a:srgbClr val="000000"/>
                </a:solidFill>
                <a:effectLst/>
                <a:latin typeface="inter-regular"/>
              </a:rPr>
              <a:t>sigmaX,dst,sigmaY</a:t>
            </a:r>
            <a:r>
              <a:rPr lang="en-IN" sz="3300" b="0" i="0" dirty="0">
                <a:solidFill>
                  <a:srgbClr val="000000"/>
                </a:solidFill>
                <a:effectLst/>
                <a:latin typeface="inter-regular"/>
              </a:rPr>
              <a:t>, </a:t>
            </a:r>
            <a:r>
              <a:rPr lang="en-IN" sz="3300" b="0" i="0" dirty="0" err="1">
                <a:solidFill>
                  <a:srgbClr val="000000"/>
                </a:solidFill>
                <a:effectLst/>
                <a:latin typeface="inter-regular"/>
              </a:rPr>
              <a:t>borderType</a:t>
            </a:r>
            <a:r>
              <a:rPr lang="en-IN" sz="3300" b="0" i="0" dirty="0">
                <a:solidFill>
                  <a:srgbClr val="000000"/>
                </a:solidFill>
                <a:effectLst/>
                <a:latin typeface="inter-regular"/>
              </a:rPr>
              <a:t>=BORDER</a:t>
            </a:r>
            <a:r>
              <a:rPr lang="en-IN" sz="3300" b="0" i="0">
                <a:solidFill>
                  <a:srgbClr val="000000"/>
                </a:solidFill>
                <a:effectLst/>
                <a:latin typeface="inter-regular"/>
              </a:rPr>
              <a:t>_DEFAULT</a:t>
            </a:r>
            <a:r>
              <a:rPr lang="en-IN" sz="3300">
                <a:solidFill>
                  <a:srgbClr val="000000"/>
                </a:solidFill>
                <a:latin typeface="inter-regular"/>
              </a:rPr>
              <a:t>)</a:t>
            </a:r>
            <a:r>
              <a:rPr lang="en-IN" sz="3300" b="0" i="0">
                <a:solidFill>
                  <a:srgbClr val="000000"/>
                </a:solidFill>
                <a:effectLst/>
                <a:latin typeface="inter-regular"/>
              </a:rPr>
              <a:t>  </a:t>
            </a:r>
            <a:endParaRPr lang="en-IN" sz="3300" b="0" i="0" dirty="0">
              <a:solidFill>
                <a:srgbClr val="000000"/>
              </a:solidFill>
              <a:effectLst/>
              <a:latin typeface="inter-regular"/>
            </a:endParaRPr>
          </a:p>
          <a:p>
            <a:pPr algn="just"/>
            <a:r>
              <a:rPr lang="en-US" sz="3300" b="1" i="0" dirty="0">
                <a:effectLst/>
                <a:latin typeface="erdana"/>
              </a:rPr>
              <a:t>Parameters:</a:t>
            </a:r>
          </a:p>
          <a:p>
            <a:pPr algn="just">
              <a:buFont typeface="Arial" panose="020B0604020202020204" pitchFamily="34" charset="0"/>
              <a:buChar char="•"/>
            </a:pPr>
            <a:r>
              <a:rPr lang="en-US" sz="3300" b="1" i="0" dirty="0" err="1">
                <a:solidFill>
                  <a:srgbClr val="000000"/>
                </a:solidFill>
                <a:effectLst/>
                <a:latin typeface="inter-bold"/>
              </a:rPr>
              <a:t>src</a:t>
            </a:r>
            <a:r>
              <a:rPr lang="en-US" sz="3300" b="0" i="0" dirty="0">
                <a:solidFill>
                  <a:srgbClr val="000000"/>
                </a:solidFill>
                <a:effectLst/>
                <a:latin typeface="inter-regular"/>
              </a:rPr>
              <a:t> -It is used to input an Image.</a:t>
            </a:r>
          </a:p>
          <a:p>
            <a:pPr algn="just">
              <a:buFont typeface="Arial" panose="020B0604020202020204" pitchFamily="34" charset="0"/>
              <a:buChar char="•"/>
            </a:pPr>
            <a:r>
              <a:rPr lang="en-US" sz="3300" b="1" i="0" dirty="0" err="1">
                <a:solidFill>
                  <a:srgbClr val="000000"/>
                </a:solidFill>
                <a:effectLst/>
                <a:latin typeface="inter-bold"/>
              </a:rPr>
              <a:t>dst</a:t>
            </a:r>
            <a:r>
              <a:rPr lang="en-US" sz="3300" b="0" i="0" dirty="0">
                <a:solidFill>
                  <a:srgbClr val="000000"/>
                </a:solidFill>
                <a:effectLst/>
                <a:latin typeface="inter-regular"/>
              </a:rPr>
              <a:t> -It is a variable which stores an output Image.</a:t>
            </a:r>
          </a:p>
          <a:p>
            <a:pPr algn="just">
              <a:buFont typeface="Arial" panose="020B0604020202020204" pitchFamily="34" charset="0"/>
              <a:buChar char="•"/>
            </a:pPr>
            <a:r>
              <a:rPr lang="en-US" sz="3300" b="1" i="0" dirty="0" err="1">
                <a:solidFill>
                  <a:srgbClr val="000000"/>
                </a:solidFill>
                <a:effectLst/>
                <a:latin typeface="inter-bold"/>
              </a:rPr>
              <a:t>ksize</a:t>
            </a:r>
            <a:r>
              <a:rPr lang="en-US" sz="3300" b="0" i="0" dirty="0">
                <a:solidFill>
                  <a:srgbClr val="000000"/>
                </a:solidFill>
                <a:effectLst/>
                <a:latin typeface="inter-regular"/>
              </a:rPr>
              <a:t> -It defines the Gaussian Kernel Size[height width ]. Height and width must be odd (1,3,5,..) and can have different values. If </a:t>
            </a:r>
            <a:r>
              <a:rPr lang="en-US" sz="3300" b="0" i="0" dirty="0" err="1">
                <a:solidFill>
                  <a:srgbClr val="000000"/>
                </a:solidFill>
                <a:effectLst/>
                <a:latin typeface="inter-regular"/>
              </a:rPr>
              <a:t>ksize</a:t>
            </a:r>
            <a:r>
              <a:rPr lang="en-US" sz="3300" b="0" i="0" dirty="0">
                <a:solidFill>
                  <a:srgbClr val="000000"/>
                </a:solidFill>
                <a:effectLst/>
                <a:latin typeface="inter-regular"/>
              </a:rPr>
              <a:t> is set to [0,0], then </a:t>
            </a:r>
            <a:r>
              <a:rPr lang="en-US" sz="3300" b="0" i="0" dirty="0" err="1">
                <a:solidFill>
                  <a:srgbClr val="000000"/>
                </a:solidFill>
                <a:effectLst/>
                <a:latin typeface="inter-regular"/>
              </a:rPr>
              <a:t>ksize</a:t>
            </a:r>
            <a:r>
              <a:rPr lang="en-US" sz="3300" b="0" i="0" dirty="0">
                <a:solidFill>
                  <a:srgbClr val="000000"/>
                </a:solidFill>
                <a:effectLst/>
                <a:latin typeface="inter-regular"/>
              </a:rPr>
              <a:t> is computed from sigma value.</a:t>
            </a:r>
          </a:p>
          <a:p>
            <a:pPr algn="just">
              <a:buFont typeface="Arial" panose="020B0604020202020204" pitchFamily="34" charset="0"/>
              <a:buChar char="•"/>
            </a:pPr>
            <a:r>
              <a:rPr lang="en-US" sz="3300" b="1" i="0" dirty="0" err="1">
                <a:solidFill>
                  <a:srgbClr val="000000"/>
                </a:solidFill>
                <a:effectLst/>
                <a:latin typeface="inter-bold"/>
              </a:rPr>
              <a:t>sigmaX</a:t>
            </a:r>
            <a:r>
              <a:rPr lang="en-US" sz="3300" b="0" i="0" dirty="0">
                <a:solidFill>
                  <a:srgbClr val="000000"/>
                </a:solidFill>
                <a:effectLst/>
                <a:latin typeface="inter-regular"/>
              </a:rPr>
              <a:t> - Kernel standard derivation along X-axis.(horizontal direction).</a:t>
            </a:r>
          </a:p>
          <a:p>
            <a:pPr algn="just">
              <a:buFont typeface="Arial" panose="020B0604020202020204" pitchFamily="34" charset="0"/>
              <a:buChar char="•"/>
            </a:pPr>
            <a:r>
              <a:rPr lang="en-US" sz="3300" b="1" i="0" dirty="0" err="1">
                <a:solidFill>
                  <a:srgbClr val="000000"/>
                </a:solidFill>
                <a:effectLst/>
                <a:latin typeface="inter-bold"/>
              </a:rPr>
              <a:t>sigmaY</a:t>
            </a:r>
            <a:r>
              <a:rPr lang="en-US" sz="3300" b="0" i="0" dirty="0">
                <a:solidFill>
                  <a:srgbClr val="000000"/>
                </a:solidFill>
                <a:effectLst/>
                <a:latin typeface="inter-regular"/>
              </a:rPr>
              <a:t> - Kernel standard derivation along Y-axis (vertical direction). If </a:t>
            </a:r>
            <a:r>
              <a:rPr lang="en-US" sz="3300" b="0" i="0" dirty="0" err="1">
                <a:solidFill>
                  <a:srgbClr val="000000"/>
                </a:solidFill>
                <a:effectLst/>
                <a:latin typeface="inter-regular"/>
              </a:rPr>
              <a:t>sigmaY</a:t>
            </a:r>
            <a:r>
              <a:rPr lang="en-US" sz="3300" b="0" i="0" dirty="0">
                <a:solidFill>
                  <a:srgbClr val="000000"/>
                </a:solidFill>
                <a:effectLst/>
                <a:latin typeface="inter-regular"/>
              </a:rPr>
              <a:t> = 0 then </a:t>
            </a:r>
            <a:r>
              <a:rPr lang="en-US" sz="3300" b="0" i="0" dirty="0" err="1">
                <a:solidFill>
                  <a:srgbClr val="000000"/>
                </a:solidFill>
                <a:effectLst/>
                <a:latin typeface="inter-regular"/>
              </a:rPr>
              <a:t>sigmaX</a:t>
            </a:r>
            <a:r>
              <a:rPr lang="en-US" sz="3300" b="0" i="0" dirty="0">
                <a:solidFill>
                  <a:srgbClr val="000000"/>
                </a:solidFill>
                <a:effectLst/>
                <a:latin typeface="inter-regular"/>
              </a:rPr>
              <a:t> value is taken for </a:t>
            </a:r>
            <a:r>
              <a:rPr lang="en-US" sz="3300" b="0" i="0" dirty="0" err="1">
                <a:solidFill>
                  <a:srgbClr val="000000"/>
                </a:solidFill>
                <a:effectLst/>
                <a:latin typeface="inter-regular"/>
              </a:rPr>
              <a:t>sigmaY</a:t>
            </a:r>
            <a:r>
              <a:rPr lang="en-US" sz="3300" b="0" i="0" dirty="0">
                <a:solidFill>
                  <a:srgbClr val="000000"/>
                </a:solidFill>
                <a:effectLst/>
                <a:latin typeface="inter-regular"/>
              </a:rPr>
              <a:t>.</a:t>
            </a:r>
          </a:p>
          <a:p>
            <a:pPr algn="just"/>
            <a:r>
              <a:rPr lang="en-IN" sz="3300" b="1" i="0" dirty="0" err="1">
                <a:solidFill>
                  <a:srgbClr val="333333"/>
                </a:solidFill>
                <a:effectLst/>
                <a:latin typeface="inter-bold"/>
              </a:rPr>
              <a:t>borderType</a:t>
            </a:r>
            <a:r>
              <a:rPr lang="en-IN" sz="3300" b="1" i="0" dirty="0">
                <a:solidFill>
                  <a:srgbClr val="333333"/>
                </a:solidFill>
                <a:effectLst/>
                <a:latin typeface="inter-bold"/>
              </a:rPr>
              <a:t> -</a:t>
            </a:r>
            <a:r>
              <a:rPr lang="en-IN" sz="3300" b="0" i="0" dirty="0">
                <a:solidFill>
                  <a:srgbClr val="333333"/>
                </a:solidFill>
                <a:effectLst/>
                <a:latin typeface="inter-regular"/>
              </a:rPr>
              <a:t> These are the specified image boundaries while the kernel is applied on the image borders. Possible border type is:</a:t>
            </a:r>
          </a:p>
          <a:p>
            <a:pPr lvl="1" algn="just"/>
            <a:r>
              <a:rPr lang="en-IN" sz="2900" b="0" i="0" dirty="0" err="1">
                <a:solidFill>
                  <a:srgbClr val="000000"/>
                </a:solidFill>
                <a:effectLst/>
                <a:latin typeface="inter-regular"/>
              </a:rPr>
              <a:t>cv.BORDER_CONSTANT</a:t>
            </a:r>
            <a:endParaRPr lang="en-IN" sz="2900" b="0" i="0" dirty="0">
              <a:solidFill>
                <a:srgbClr val="000000"/>
              </a:solidFill>
              <a:effectLst/>
              <a:latin typeface="inter-regular"/>
            </a:endParaRPr>
          </a:p>
          <a:p>
            <a:pPr lvl="1" algn="just"/>
            <a:r>
              <a:rPr lang="en-IN" sz="2900" b="0" i="0" dirty="0" err="1">
                <a:solidFill>
                  <a:srgbClr val="000000"/>
                </a:solidFill>
                <a:effectLst/>
                <a:latin typeface="inter-regular"/>
              </a:rPr>
              <a:t>cv.BORDER_REPLICATE</a:t>
            </a:r>
            <a:endParaRPr lang="en-IN" sz="2900" b="0" i="0" dirty="0">
              <a:solidFill>
                <a:srgbClr val="000000"/>
              </a:solidFill>
              <a:effectLst/>
              <a:latin typeface="inter-regular"/>
            </a:endParaRPr>
          </a:p>
          <a:p>
            <a:pPr lvl="1" algn="just"/>
            <a:r>
              <a:rPr lang="en-IN" sz="2900" b="0" i="0" dirty="0" err="1">
                <a:solidFill>
                  <a:srgbClr val="000000"/>
                </a:solidFill>
                <a:effectLst/>
                <a:latin typeface="inter-regular"/>
              </a:rPr>
              <a:t>cv.BORDER_REFLECT</a:t>
            </a:r>
            <a:endParaRPr lang="en-IN" sz="2900" b="0" i="0" dirty="0">
              <a:solidFill>
                <a:srgbClr val="000000"/>
              </a:solidFill>
              <a:effectLst/>
              <a:latin typeface="inter-regular"/>
            </a:endParaRPr>
          </a:p>
          <a:p>
            <a:pPr lvl="1" algn="just"/>
            <a:r>
              <a:rPr lang="en-IN" sz="2900" b="0" i="0" dirty="0" err="1">
                <a:solidFill>
                  <a:srgbClr val="000000"/>
                </a:solidFill>
                <a:effectLst/>
                <a:latin typeface="inter-regular"/>
              </a:rPr>
              <a:t>cv.BORDER_WRAP</a:t>
            </a:r>
            <a:endParaRPr lang="en-IN" sz="2900" b="0" i="0" dirty="0">
              <a:solidFill>
                <a:srgbClr val="000000"/>
              </a:solidFill>
              <a:effectLst/>
              <a:latin typeface="inter-regular"/>
            </a:endParaRPr>
          </a:p>
          <a:p>
            <a:pPr lvl="1" algn="just"/>
            <a:r>
              <a:rPr lang="en-IN" sz="2900" b="0" i="0" dirty="0">
                <a:solidFill>
                  <a:srgbClr val="000000"/>
                </a:solidFill>
                <a:effectLst/>
                <a:latin typeface="inter-regular"/>
              </a:rPr>
              <a:t>cv.BORDER_REFLECT_101</a:t>
            </a:r>
          </a:p>
          <a:p>
            <a:pPr lvl="1" algn="just"/>
            <a:r>
              <a:rPr lang="en-IN" sz="2900" b="0" i="0" dirty="0" err="1">
                <a:solidFill>
                  <a:srgbClr val="000000"/>
                </a:solidFill>
                <a:effectLst/>
                <a:latin typeface="inter-regular"/>
              </a:rPr>
              <a:t>cv.BORDER_TRANSPARENT</a:t>
            </a:r>
            <a:endParaRPr lang="en-IN" sz="2900" b="0" i="0" dirty="0">
              <a:solidFill>
                <a:srgbClr val="000000"/>
              </a:solidFill>
              <a:effectLst/>
              <a:latin typeface="inter-regular"/>
            </a:endParaRPr>
          </a:p>
          <a:p>
            <a:pPr lvl="1" algn="just"/>
            <a:r>
              <a:rPr lang="en-IN" sz="2900" b="0" i="0" dirty="0">
                <a:solidFill>
                  <a:srgbClr val="000000"/>
                </a:solidFill>
                <a:effectLst/>
                <a:latin typeface="inter-regular"/>
              </a:rPr>
              <a:t>cv.BORDER_REFLECT101</a:t>
            </a:r>
          </a:p>
          <a:p>
            <a:pPr lvl="1" algn="just"/>
            <a:r>
              <a:rPr lang="en-IN" sz="2900" b="0" i="0" dirty="0" err="1">
                <a:solidFill>
                  <a:srgbClr val="000000"/>
                </a:solidFill>
                <a:effectLst/>
                <a:latin typeface="inter-regular"/>
              </a:rPr>
              <a:t>cv.BORDER_DEFAULT</a:t>
            </a:r>
            <a:endParaRPr lang="en-IN" sz="2900" b="0" i="0" dirty="0">
              <a:solidFill>
                <a:srgbClr val="000000"/>
              </a:solidFill>
              <a:effectLst/>
              <a:latin typeface="inter-regular"/>
            </a:endParaRPr>
          </a:p>
          <a:p>
            <a:pPr lvl="1" algn="just"/>
            <a:r>
              <a:rPr lang="en-IN" sz="2900" b="0" i="0" dirty="0" err="1">
                <a:solidFill>
                  <a:srgbClr val="000000"/>
                </a:solidFill>
                <a:effectLst/>
                <a:latin typeface="inter-regular"/>
              </a:rPr>
              <a:t>cv.BORDER_ISOLATED</a:t>
            </a:r>
            <a:endParaRPr lang="en-IN" sz="2900" b="0" i="0" dirty="0">
              <a:solidFill>
                <a:srgbClr val="000000"/>
              </a:solidFill>
              <a:effectLst/>
              <a:latin typeface="inter-regular"/>
            </a:endParaRP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1007532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pPr algn="just"/>
            <a:r>
              <a:rPr lang="en-IN" b="1" i="0" dirty="0">
                <a:effectLst/>
                <a:latin typeface="erdana"/>
              </a:rPr>
              <a:t>OpenCV Gaussian Blur</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IN" b="0" i="0" dirty="0">
                <a:solidFill>
                  <a:srgbClr val="333333"/>
                </a:solidFill>
                <a:effectLst/>
                <a:latin typeface="inter-regular"/>
              </a:rPr>
              <a:t>Consider the following example:</a:t>
            </a:r>
          </a:p>
          <a:p>
            <a:pPr lvl="1"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cv2    </a:t>
            </a:r>
          </a:p>
          <a:p>
            <a:pPr lvl="1"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numpy</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 read image    </a:t>
            </a:r>
          </a:p>
          <a:p>
            <a:pPr lvl="1" algn="just">
              <a:buFont typeface="+mj-lt"/>
              <a:buAutoNum type="arabicPeriod"/>
            </a:pPr>
            <a:r>
              <a:rPr lang="en-IN" b="0" i="0" dirty="0" err="1">
                <a:solidFill>
                  <a:srgbClr val="000000"/>
                </a:solidFill>
                <a:effectLst/>
                <a:latin typeface="inter-regular"/>
              </a:rPr>
              <a:t>src</a:t>
            </a:r>
            <a:r>
              <a:rPr lang="en-IN" b="0" i="0" dirty="0">
                <a:solidFill>
                  <a:srgbClr val="000000"/>
                </a:solidFill>
                <a:effectLst/>
                <a:latin typeface="inter-regular"/>
              </a:rPr>
              <a:t> = cv2.imread(</a:t>
            </a:r>
            <a:r>
              <a:rPr lang="en-IN" b="0" i="0" dirty="0" err="1">
                <a:solidFill>
                  <a:srgbClr val="000000"/>
                </a:solidFill>
                <a:effectLst/>
                <a:latin typeface="inter-regular"/>
              </a:rPr>
              <a:t>r</a:t>
            </a:r>
            <a:r>
              <a:rPr lang="en-IN" b="0" i="0" dirty="0" err="1">
                <a:solidFill>
                  <a:srgbClr val="0000FF"/>
                </a:solidFill>
                <a:effectLst/>
                <a:latin typeface="inter-regular"/>
              </a:rPr>
              <a:t>’path</a:t>
            </a:r>
            <a:r>
              <a:rPr lang="en-IN" b="0" i="0" dirty="0">
                <a:solidFill>
                  <a:srgbClr val="0000FF"/>
                </a:solidFill>
                <a:effectLst/>
                <a:latin typeface="inter-regular"/>
              </a:rPr>
              <a:t>\cat_16x9.jpg'</a:t>
            </a:r>
            <a:r>
              <a:rPr lang="en-IN" b="0" i="0" dirty="0">
                <a:solidFill>
                  <a:srgbClr val="000000"/>
                </a:solidFill>
                <a:effectLst/>
                <a:latin typeface="inter-regular"/>
              </a:rPr>
              <a:t>, </a:t>
            </a:r>
            <a:r>
              <a:rPr lang="en-IN" b="0" i="0" dirty="0">
                <a:solidFill>
                  <a:srgbClr val="C00000"/>
                </a:solidFill>
                <a:effectLst/>
                <a:latin typeface="inter-regular"/>
              </a:rPr>
              <a:t>1</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 apply gaussian blur on </a:t>
            </a:r>
            <a:r>
              <a:rPr lang="en-IN" b="0" i="0" dirty="0" err="1">
                <a:solidFill>
                  <a:srgbClr val="000000"/>
                </a:solidFill>
                <a:effectLst/>
                <a:latin typeface="inter-regular"/>
              </a:rPr>
              <a:t>src</a:t>
            </a:r>
            <a:r>
              <a:rPr lang="en-IN" b="0" i="0" dirty="0">
                <a:solidFill>
                  <a:srgbClr val="000000"/>
                </a:solidFill>
                <a:effectLst/>
                <a:latin typeface="inter-regular"/>
              </a:rPr>
              <a:t> image    </a:t>
            </a:r>
          </a:p>
          <a:p>
            <a:pPr lvl="1" algn="just">
              <a:buFont typeface="+mj-lt"/>
              <a:buAutoNum type="arabicPeriod"/>
            </a:pPr>
            <a:r>
              <a:rPr lang="en-IN" b="0" i="0" dirty="0" err="1">
                <a:solidFill>
                  <a:srgbClr val="000000"/>
                </a:solidFill>
                <a:effectLst/>
                <a:latin typeface="inter-regular"/>
              </a:rPr>
              <a:t>dst</a:t>
            </a:r>
            <a:r>
              <a:rPr lang="en-IN" b="0" i="0" dirty="0">
                <a:solidFill>
                  <a:srgbClr val="000000"/>
                </a:solidFill>
                <a:effectLst/>
                <a:latin typeface="inter-regular"/>
              </a:rPr>
              <a:t> = cv2.GaussianBlur(</a:t>
            </a:r>
            <a:r>
              <a:rPr lang="en-IN" b="0" i="0" dirty="0" err="1">
                <a:solidFill>
                  <a:srgbClr val="000000"/>
                </a:solidFill>
                <a:effectLst/>
                <a:latin typeface="inter-regular"/>
              </a:rPr>
              <a:t>src</a:t>
            </a:r>
            <a:r>
              <a:rPr lang="en-IN" b="0" i="0" dirty="0">
                <a:solidFill>
                  <a:srgbClr val="000000"/>
                </a:solidFill>
                <a:effectLst/>
                <a:latin typeface="inter-regular"/>
              </a:rPr>
              <a:t>, (</a:t>
            </a:r>
            <a:r>
              <a:rPr lang="en-IN" b="0" i="0" dirty="0">
                <a:solidFill>
                  <a:srgbClr val="C00000"/>
                </a:solidFill>
                <a:effectLst/>
                <a:latin typeface="inter-regular"/>
              </a:rPr>
              <a:t>5</a:t>
            </a:r>
            <a:r>
              <a:rPr lang="en-IN" b="0" i="0" dirty="0">
                <a:solidFill>
                  <a:srgbClr val="000000"/>
                </a:solidFill>
                <a:effectLst/>
                <a:latin typeface="inter-regular"/>
              </a:rPr>
              <a:t>, </a:t>
            </a:r>
            <a:r>
              <a:rPr lang="en-IN" b="0" i="0" dirty="0">
                <a:solidFill>
                  <a:srgbClr val="C00000"/>
                </a:solidFill>
                <a:effectLst/>
                <a:latin typeface="inter-regular"/>
              </a:rPr>
              <a:t>5</a:t>
            </a:r>
            <a:r>
              <a:rPr lang="en-IN" b="0" i="0" dirty="0">
                <a:solidFill>
                  <a:srgbClr val="000000"/>
                </a:solidFill>
                <a:effectLst/>
                <a:latin typeface="inter-regular"/>
              </a:rPr>
              <a:t>), cv2.BORDER_DEFAULT)    </a:t>
            </a:r>
          </a:p>
          <a:p>
            <a:pPr lvl="1" algn="just">
              <a:buFont typeface="+mj-lt"/>
              <a:buAutoNum type="arabicPeriod"/>
            </a:pP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 display input and output image    </a:t>
            </a:r>
          </a:p>
          <a:p>
            <a:pPr lvl="1" algn="just">
              <a:buFont typeface="+mj-lt"/>
              <a:buAutoNum type="arabicPeriod"/>
            </a:pPr>
            <a:r>
              <a:rPr lang="en-IN" b="0" i="0" dirty="0">
                <a:solidFill>
                  <a:srgbClr val="000000"/>
                </a:solidFill>
                <a:effectLst/>
                <a:latin typeface="inter-regular"/>
              </a:rPr>
              <a:t>cv2.imshow(</a:t>
            </a:r>
            <a:r>
              <a:rPr lang="en-IN" b="0" i="0" dirty="0">
                <a:solidFill>
                  <a:srgbClr val="0000FF"/>
                </a:solidFill>
                <a:effectLst/>
                <a:latin typeface="inter-regular"/>
              </a:rPr>
              <a:t>"Gaussian Smoothing"</a:t>
            </a:r>
            <a:r>
              <a:rPr lang="en-IN" b="0" i="0" dirty="0">
                <a:solidFill>
                  <a:srgbClr val="000000"/>
                </a:solidFill>
                <a:effectLst/>
                <a:latin typeface="inter-regular"/>
              </a:rPr>
              <a:t>, </a:t>
            </a:r>
            <a:r>
              <a:rPr lang="en-IN" b="0" i="0" dirty="0" err="1">
                <a:solidFill>
                  <a:srgbClr val="000000"/>
                </a:solidFill>
                <a:effectLst/>
                <a:latin typeface="inter-regular"/>
              </a:rPr>
              <a:t>numpy.hstack</a:t>
            </a:r>
            <a:r>
              <a:rPr lang="en-IN" b="0" i="0" dirty="0">
                <a:solidFill>
                  <a:srgbClr val="000000"/>
                </a:solidFill>
                <a:effectLst/>
                <a:latin typeface="inter-regular"/>
              </a:rPr>
              <a:t>((</a:t>
            </a:r>
            <a:r>
              <a:rPr lang="en-IN" b="0" i="0" dirty="0" err="1">
                <a:solidFill>
                  <a:srgbClr val="000000"/>
                </a:solidFill>
                <a:effectLst/>
                <a:latin typeface="inter-regular"/>
              </a:rPr>
              <a:t>src</a:t>
            </a:r>
            <a:r>
              <a:rPr lang="en-IN" b="0" i="0" dirty="0">
                <a:solidFill>
                  <a:srgbClr val="000000"/>
                </a:solidFill>
                <a:effectLst/>
                <a:latin typeface="inter-regular"/>
              </a:rPr>
              <a:t>, </a:t>
            </a:r>
            <a:r>
              <a:rPr lang="en-IN" b="0" i="0" dirty="0" err="1">
                <a:solidFill>
                  <a:srgbClr val="000000"/>
                </a:solidFill>
                <a:effectLst/>
                <a:latin typeface="inter-regular"/>
              </a:rPr>
              <a:t>dst</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cv2.waitKey(</a:t>
            </a:r>
            <a:r>
              <a:rPr lang="en-IN" b="0" i="0" dirty="0">
                <a:solidFill>
                  <a:srgbClr val="C00000"/>
                </a:solidFill>
                <a:effectLst/>
                <a:latin typeface="inter-regular"/>
              </a:rPr>
              <a:t>0</a:t>
            </a:r>
            <a:r>
              <a:rPr lang="en-IN" b="0" i="0" dirty="0">
                <a:solidFill>
                  <a:srgbClr val="000000"/>
                </a:solidFill>
                <a:effectLst/>
                <a:latin typeface="inter-regular"/>
              </a:rPr>
              <a:t>)  # waits until a key is pressed    </a:t>
            </a:r>
          </a:p>
          <a:p>
            <a:pPr lvl="1" algn="just">
              <a:buFont typeface="+mj-lt"/>
              <a:buAutoNum type="arabicPeriod"/>
            </a:pPr>
            <a:r>
              <a:rPr lang="en-IN" b="0" i="0" dirty="0">
                <a:solidFill>
                  <a:srgbClr val="000000"/>
                </a:solidFill>
                <a:effectLst/>
                <a:latin typeface="inter-regular"/>
              </a:rPr>
              <a:t>cv2.destroyAllWindows()  # destroys the window showing image    </a:t>
            </a:r>
          </a:p>
          <a:p>
            <a:pPr algn="just"/>
            <a:endParaRPr lang="en-US" b="0" i="0" dirty="0">
              <a:solidFill>
                <a:srgbClr val="333333"/>
              </a:solidFill>
              <a:effectLst/>
              <a:latin typeface="inter-regular"/>
            </a:endParaRPr>
          </a:p>
        </p:txBody>
      </p:sp>
      <p:pic>
        <p:nvPicPr>
          <p:cNvPr id="56322" name="Picture 2" descr="OpenCV Gaussian Blur">
            <a:extLst>
              <a:ext uri="{FF2B5EF4-FFF2-40B4-BE49-F238E27FC236}">
                <a16:creationId xmlns:a16="http://schemas.microsoft.com/office/drawing/2014/main" id="{C7907BF2-6D4D-E0A8-FF8F-F590A9F18B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5733" y="1416424"/>
            <a:ext cx="5448713" cy="2335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32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pPr algn="just"/>
            <a:r>
              <a:rPr lang="en-IN" b="1" i="0" dirty="0">
                <a:effectLst/>
                <a:latin typeface="erdana"/>
              </a:rPr>
              <a:t>OpenCV Median Blur</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b="0" i="0" dirty="0">
                <a:solidFill>
                  <a:srgbClr val="333333"/>
                </a:solidFill>
                <a:effectLst/>
                <a:latin typeface="inter-regular"/>
              </a:rPr>
              <a:t>The median blur operation is quite similar to the Gaussian blur. OpenCV provides the </a:t>
            </a:r>
            <a:r>
              <a:rPr lang="en-US" b="1" i="0" dirty="0" err="1">
                <a:solidFill>
                  <a:srgbClr val="333333"/>
                </a:solidFill>
                <a:effectLst/>
                <a:latin typeface="inter-bold"/>
              </a:rPr>
              <a:t>medianblur</a:t>
            </a:r>
            <a:r>
              <a:rPr lang="en-US" b="1" i="0" dirty="0">
                <a:solidFill>
                  <a:srgbClr val="333333"/>
                </a:solidFill>
                <a:effectLst/>
                <a:latin typeface="inter-bold"/>
              </a:rPr>
              <a:t>()</a:t>
            </a:r>
            <a:r>
              <a:rPr lang="en-US" b="0" i="0" dirty="0">
                <a:solidFill>
                  <a:srgbClr val="333333"/>
                </a:solidFill>
                <a:effectLst/>
                <a:latin typeface="inter-regular"/>
              </a:rPr>
              <a:t> function to perform the blur operation. It takes the median of all the pixels under the kernel area, and the central element is replaced with this median value. It is extremely effective for the salt-and-paper noise in the image. The kernel size should be a positive odd integer. Following is the syntax of this method.</a:t>
            </a:r>
          </a:p>
          <a:p>
            <a:pPr algn="just"/>
            <a:r>
              <a:rPr lang="en-IN" b="0" i="0" dirty="0">
                <a:solidFill>
                  <a:srgbClr val="000000"/>
                </a:solidFill>
                <a:effectLst/>
                <a:latin typeface="inter-regular"/>
              </a:rPr>
              <a:t>cv2.medianBlur(</a:t>
            </a:r>
            <a:r>
              <a:rPr lang="en-IN" b="0" i="0" dirty="0" err="1">
                <a:solidFill>
                  <a:srgbClr val="000000"/>
                </a:solidFill>
                <a:effectLst/>
                <a:latin typeface="inter-regular"/>
              </a:rPr>
              <a:t>src</a:t>
            </a:r>
            <a:r>
              <a:rPr lang="en-IN" b="0" i="0" dirty="0">
                <a:solidFill>
                  <a:srgbClr val="000000"/>
                </a:solidFill>
                <a:effectLst/>
                <a:latin typeface="inter-regular"/>
              </a:rPr>
              <a:t>, </a:t>
            </a:r>
            <a:r>
              <a:rPr lang="en-IN" b="0" i="0" dirty="0" err="1">
                <a:solidFill>
                  <a:srgbClr val="000000"/>
                </a:solidFill>
                <a:effectLst/>
                <a:latin typeface="inter-regular"/>
              </a:rPr>
              <a:t>dst</a:t>
            </a:r>
            <a:r>
              <a:rPr lang="en-IN" b="0" i="0" dirty="0">
                <a:solidFill>
                  <a:srgbClr val="000000"/>
                </a:solidFill>
                <a:effectLst/>
                <a:latin typeface="inter-regular"/>
              </a:rPr>
              <a:t>, </a:t>
            </a:r>
            <a:r>
              <a:rPr lang="en-IN" b="0" i="0" dirty="0" err="1">
                <a:solidFill>
                  <a:srgbClr val="000000"/>
                </a:solidFill>
                <a:effectLst/>
                <a:latin typeface="inter-regular"/>
              </a:rPr>
              <a:t>ksize</a:t>
            </a:r>
            <a:r>
              <a:rPr lang="en-IN" b="0" i="0" dirty="0">
                <a:solidFill>
                  <a:srgbClr val="000000"/>
                </a:solidFill>
                <a:effectLst/>
                <a:latin typeface="inter-regular"/>
              </a:rPr>
              <a:t>)  </a:t>
            </a:r>
          </a:p>
          <a:p>
            <a:pPr algn="just"/>
            <a:r>
              <a:rPr lang="en-US" b="1" i="0" dirty="0">
                <a:effectLst/>
                <a:latin typeface="erdana"/>
              </a:rPr>
              <a:t>Parameters:</a:t>
            </a:r>
          </a:p>
          <a:p>
            <a:pPr algn="just"/>
            <a:r>
              <a:rPr lang="en-US" b="1" i="0" dirty="0" err="1">
                <a:solidFill>
                  <a:srgbClr val="333333"/>
                </a:solidFill>
                <a:effectLst/>
                <a:latin typeface="inter-bold"/>
              </a:rPr>
              <a:t>src</a:t>
            </a:r>
            <a:r>
              <a:rPr lang="en-US" b="1" i="0" dirty="0">
                <a:solidFill>
                  <a:srgbClr val="333333"/>
                </a:solidFill>
                <a:effectLst/>
                <a:latin typeface="inter-bold"/>
              </a:rPr>
              <a:t>-</a:t>
            </a:r>
            <a:r>
              <a:rPr lang="en-US" b="0" i="0" dirty="0">
                <a:solidFill>
                  <a:srgbClr val="333333"/>
                </a:solidFill>
                <a:effectLst/>
                <a:latin typeface="inter-regular"/>
              </a:rPr>
              <a:t> It represents the source (input image).</a:t>
            </a:r>
          </a:p>
          <a:p>
            <a:pPr algn="just"/>
            <a:r>
              <a:rPr lang="en-US" b="1" i="0" dirty="0" err="1">
                <a:solidFill>
                  <a:srgbClr val="333333"/>
                </a:solidFill>
                <a:effectLst/>
                <a:latin typeface="inter-bold"/>
              </a:rPr>
              <a:t>dst</a:t>
            </a:r>
            <a:r>
              <a:rPr lang="en-US" b="1" i="0" dirty="0">
                <a:solidFill>
                  <a:srgbClr val="333333"/>
                </a:solidFill>
                <a:effectLst/>
                <a:latin typeface="inter-bold"/>
              </a:rPr>
              <a:t> -</a:t>
            </a:r>
            <a:r>
              <a:rPr lang="en-US" b="0" i="0" dirty="0">
                <a:solidFill>
                  <a:srgbClr val="333333"/>
                </a:solidFill>
                <a:effectLst/>
                <a:latin typeface="inter-regular"/>
              </a:rPr>
              <a:t> It represents the destination (output image).</a:t>
            </a:r>
          </a:p>
          <a:p>
            <a:pPr algn="just"/>
            <a:r>
              <a:rPr lang="en-US" b="1" i="0" dirty="0" err="1">
                <a:solidFill>
                  <a:srgbClr val="333333"/>
                </a:solidFill>
                <a:effectLst/>
                <a:latin typeface="inter-bold"/>
              </a:rPr>
              <a:t>ksize</a:t>
            </a:r>
            <a:r>
              <a:rPr lang="en-US" b="1" i="0" dirty="0">
                <a:solidFill>
                  <a:srgbClr val="333333"/>
                </a:solidFill>
                <a:effectLst/>
                <a:latin typeface="inter-bold"/>
              </a:rPr>
              <a:t> -</a:t>
            </a:r>
            <a:r>
              <a:rPr lang="en-US" b="0" i="0" dirty="0">
                <a:solidFill>
                  <a:srgbClr val="333333"/>
                </a:solidFill>
                <a:effectLst/>
                <a:latin typeface="inter-regular"/>
              </a:rPr>
              <a:t> It represents the size of the kernel.</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349851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pPr algn="just"/>
            <a:r>
              <a:rPr lang="en-IN" b="1" i="0" dirty="0">
                <a:effectLst/>
                <a:latin typeface="erdana"/>
              </a:rPr>
              <a:t>OpenCV Median Blur</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761694" cy="5486400"/>
          </a:xfrm>
        </p:spPr>
        <p:txBody>
          <a:bodyPr>
            <a:normAutofit/>
          </a:bodyPr>
          <a:lstStyle/>
          <a:p>
            <a:pPr algn="just"/>
            <a:r>
              <a:rPr lang="en-IN" b="0" i="0" dirty="0">
                <a:solidFill>
                  <a:srgbClr val="333333"/>
                </a:solidFill>
                <a:effectLst/>
                <a:latin typeface="inter-regular"/>
              </a:rPr>
              <a:t>Consider the following example:</a:t>
            </a:r>
          </a:p>
          <a:p>
            <a:pPr lvl="1"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cv2    </a:t>
            </a:r>
          </a:p>
          <a:p>
            <a:pPr lvl="1"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numpy</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 read image    </a:t>
            </a:r>
          </a:p>
          <a:p>
            <a:pPr lvl="1" algn="just">
              <a:buFont typeface="+mj-lt"/>
              <a:buAutoNum type="arabicPeriod"/>
            </a:pPr>
            <a:r>
              <a:rPr lang="en-IN" b="0" i="0" dirty="0" err="1">
                <a:solidFill>
                  <a:srgbClr val="000000"/>
                </a:solidFill>
                <a:effectLst/>
                <a:latin typeface="inter-regular"/>
              </a:rPr>
              <a:t>img</a:t>
            </a:r>
            <a:r>
              <a:rPr lang="en-IN" b="0" i="0" dirty="0">
                <a:solidFill>
                  <a:srgbClr val="000000"/>
                </a:solidFill>
                <a:effectLst/>
                <a:latin typeface="inter-regular"/>
              </a:rPr>
              <a:t> = cv2.imread(</a:t>
            </a:r>
            <a:r>
              <a:rPr lang="en-IN" b="0" i="0" dirty="0" err="1">
                <a:solidFill>
                  <a:srgbClr val="000000"/>
                </a:solidFill>
                <a:effectLst/>
                <a:latin typeface="inter-regular"/>
              </a:rPr>
              <a:t>r</a:t>
            </a:r>
            <a:r>
              <a:rPr lang="en-IN" b="0" i="0" dirty="0" err="1">
                <a:solidFill>
                  <a:srgbClr val="0000FF"/>
                </a:solidFill>
                <a:effectLst/>
                <a:latin typeface="inter-regular"/>
              </a:rPr>
              <a:t>’path</a:t>
            </a:r>
            <a:r>
              <a:rPr lang="en-IN" b="0" i="0" dirty="0">
                <a:solidFill>
                  <a:srgbClr val="0000FF"/>
                </a:solidFill>
                <a:effectLst/>
                <a:latin typeface="inter-regular"/>
              </a:rPr>
              <a:t>\cat_16x9.jpg'</a:t>
            </a:r>
            <a:r>
              <a:rPr lang="en-IN" b="0" i="0" dirty="0">
                <a:solidFill>
                  <a:srgbClr val="000000"/>
                </a:solidFill>
                <a:effectLst/>
                <a:latin typeface="inter-regular"/>
              </a:rPr>
              <a:t>, </a:t>
            </a:r>
            <a:r>
              <a:rPr lang="en-IN" b="0" i="0" dirty="0">
                <a:solidFill>
                  <a:srgbClr val="C00000"/>
                </a:solidFill>
                <a:effectLst/>
                <a:latin typeface="inter-regular"/>
              </a:rPr>
              <a:t>1</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 apply median blur on </a:t>
            </a:r>
            <a:r>
              <a:rPr lang="en-IN" b="0" i="0" dirty="0" err="1">
                <a:solidFill>
                  <a:srgbClr val="000000"/>
                </a:solidFill>
                <a:effectLst/>
                <a:latin typeface="inter-regular"/>
              </a:rPr>
              <a:t>src</a:t>
            </a:r>
            <a:r>
              <a:rPr lang="en-IN" b="0" i="0" dirty="0">
                <a:solidFill>
                  <a:srgbClr val="000000"/>
                </a:solidFill>
                <a:effectLst/>
                <a:latin typeface="inter-regular"/>
              </a:rPr>
              <a:t> image    </a:t>
            </a:r>
          </a:p>
          <a:p>
            <a:pPr lvl="1" algn="just">
              <a:buFont typeface="+mj-lt"/>
              <a:buAutoNum type="arabicPeriod"/>
            </a:pPr>
            <a:r>
              <a:rPr lang="en-IN" b="0" i="0" dirty="0" err="1">
                <a:solidFill>
                  <a:srgbClr val="000000"/>
                </a:solidFill>
                <a:effectLst/>
                <a:latin typeface="inter-regular"/>
              </a:rPr>
              <a:t>dst</a:t>
            </a:r>
            <a:r>
              <a:rPr lang="en-IN" b="0" i="0" dirty="0">
                <a:solidFill>
                  <a:srgbClr val="000000"/>
                </a:solidFill>
                <a:effectLst/>
                <a:latin typeface="inter-regular"/>
              </a:rPr>
              <a:t> = median = cv2.medianBlur(img,</a:t>
            </a:r>
            <a:r>
              <a:rPr lang="en-IN" b="0" i="0" dirty="0">
                <a:solidFill>
                  <a:srgbClr val="C00000"/>
                </a:solidFill>
                <a:effectLst/>
                <a:latin typeface="inter-regular"/>
              </a:rPr>
              <a:t>5</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 display input and output image    </a:t>
            </a:r>
          </a:p>
          <a:p>
            <a:pPr lvl="1" algn="just">
              <a:buFont typeface="+mj-lt"/>
              <a:buAutoNum type="arabicPeriod"/>
            </a:pPr>
            <a:r>
              <a:rPr lang="en-IN" b="0" i="0" dirty="0">
                <a:solidFill>
                  <a:srgbClr val="000000"/>
                </a:solidFill>
                <a:effectLst/>
                <a:latin typeface="inter-regular"/>
              </a:rPr>
              <a:t>cv2.imshow(</a:t>
            </a:r>
            <a:r>
              <a:rPr lang="en-IN" b="0" i="0" dirty="0">
                <a:solidFill>
                  <a:srgbClr val="0000FF"/>
                </a:solidFill>
                <a:effectLst/>
                <a:latin typeface="inter-regular"/>
              </a:rPr>
              <a:t>"Gaussian Smoothing"</a:t>
            </a:r>
            <a:r>
              <a:rPr lang="en-IN" b="0" i="0" dirty="0">
                <a:solidFill>
                  <a:srgbClr val="000000"/>
                </a:solidFill>
                <a:effectLst/>
                <a:latin typeface="inter-regular"/>
              </a:rPr>
              <a:t>, </a:t>
            </a:r>
            <a:r>
              <a:rPr lang="en-IN" b="0" i="0" dirty="0" err="1">
                <a:solidFill>
                  <a:srgbClr val="000000"/>
                </a:solidFill>
                <a:effectLst/>
                <a:latin typeface="inter-regular"/>
              </a:rPr>
              <a:t>numpy.hstack</a:t>
            </a:r>
            <a:r>
              <a:rPr lang="en-IN" b="0" i="0" dirty="0">
                <a:solidFill>
                  <a:srgbClr val="000000"/>
                </a:solidFill>
                <a:effectLst/>
                <a:latin typeface="inter-regular"/>
              </a:rPr>
              <a:t>((</a:t>
            </a:r>
            <a:r>
              <a:rPr lang="en-IN" b="0" i="0" dirty="0" err="1">
                <a:solidFill>
                  <a:srgbClr val="000000"/>
                </a:solidFill>
                <a:effectLst/>
                <a:latin typeface="inter-regular"/>
              </a:rPr>
              <a:t>src</a:t>
            </a:r>
            <a:r>
              <a:rPr lang="en-IN" b="0" i="0" dirty="0">
                <a:solidFill>
                  <a:srgbClr val="000000"/>
                </a:solidFill>
                <a:effectLst/>
                <a:latin typeface="inter-regular"/>
              </a:rPr>
              <a:t>, </a:t>
            </a:r>
            <a:r>
              <a:rPr lang="en-IN" b="0" i="0" dirty="0" err="1">
                <a:solidFill>
                  <a:srgbClr val="000000"/>
                </a:solidFill>
                <a:effectLst/>
                <a:latin typeface="inter-regular"/>
              </a:rPr>
              <a:t>dst</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cv2.waitKey(</a:t>
            </a:r>
            <a:r>
              <a:rPr lang="en-IN" b="0" i="0" dirty="0">
                <a:solidFill>
                  <a:srgbClr val="C00000"/>
                </a:solidFill>
                <a:effectLst/>
                <a:latin typeface="inter-regular"/>
              </a:rPr>
              <a:t>0</a:t>
            </a:r>
            <a:r>
              <a:rPr lang="en-IN" b="0" i="0" dirty="0">
                <a:solidFill>
                  <a:srgbClr val="000000"/>
                </a:solidFill>
                <a:effectLst/>
                <a:latin typeface="inter-regular"/>
              </a:rPr>
              <a:t>)  # waits until a key is pressed    </a:t>
            </a:r>
          </a:p>
          <a:p>
            <a:pPr lvl="1" algn="just">
              <a:buFont typeface="+mj-lt"/>
              <a:buAutoNum type="arabicPeriod"/>
            </a:pPr>
            <a:r>
              <a:rPr lang="en-IN" b="0" i="0" dirty="0">
                <a:solidFill>
                  <a:srgbClr val="000000"/>
                </a:solidFill>
                <a:effectLst/>
                <a:latin typeface="inter-regular"/>
              </a:rPr>
              <a:t>cv2.destroyAllWindows()  # destroys the window showing image  </a:t>
            </a:r>
          </a:p>
          <a:p>
            <a:pPr algn="just"/>
            <a:endParaRPr lang="en-US" b="0" i="0" dirty="0">
              <a:solidFill>
                <a:srgbClr val="333333"/>
              </a:solidFill>
              <a:effectLst/>
              <a:latin typeface="inter-regular"/>
            </a:endParaRPr>
          </a:p>
        </p:txBody>
      </p:sp>
      <p:pic>
        <p:nvPicPr>
          <p:cNvPr id="55298" name="Picture 2" descr="OpenCV Blur">
            <a:extLst>
              <a:ext uri="{FF2B5EF4-FFF2-40B4-BE49-F238E27FC236}">
                <a16:creationId xmlns:a16="http://schemas.microsoft.com/office/drawing/2014/main" id="{E11FB244-E9F0-5616-DA0D-1D47C9B28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3553" y="2267520"/>
            <a:ext cx="5360893" cy="1680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592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r>
              <a:rPr lang="en-IN" b="1" i="0" dirty="0">
                <a:solidFill>
                  <a:srgbClr val="333333"/>
                </a:solidFill>
                <a:effectLst/>
                <a:latin typeface="inter-bold"/>
              </a:rPr>
              <a:t>Retain the aspect ratio</a:t>
            </a:r>
            <a:endParaRPr lang="en-IN" b="1" dirty="0"/>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fontScale="85000" lnSpcReduction="20000"/>
          </a:bodyPr>
          <a:lstStyle/>
          <a:p>
            <a:pPr algn="just"/>
            <a:r>
              <a:rPr lang="en-IN" b="1" i="0" dirty="0">
                <a:solidFill>
                  <a:srgbClr val="000000"/>
                </a:solidFill>
                <a:effectLst/>
                <a:latin typeface="inter-bold"/>
              </a:rPr>
              <a:t>Downscale with resize()</a:t>
            </a:r>
            <a:endParaRPr lang="en-IN" b="0" i="0" dirty="0">
              <a:solidFill>
                <a:srgbClr val="000000"/>
              </a:solidFill>
              <a:effectLst/>
              <a:latin typeface="inter-regular"/>
            </a:endParaRPr>
          </a:p>
          <a:p>
            <a:pPr lvl="1"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cv2  </a:t>
            </a:r>
          </a:p>
          <a:p>
            <a:pPr lvl="1" algn="just">
              <a:buFont typeface="+mj-lt"/>
              <a:buAutoNum type="arabicPeriod"/>
            </a:pPr>
            <a:r>
              <a:rPr lang="en-IN" b="0" i="0" dirty="0">
                <a:solidFill>
                  <a:srgbClr val="000000"/>
                </a:solidFill>
                <a:effectLst/>
                <a:latin typeface="inter-regular"/>
              </a:rPr>
              <a:t>  </a:t>
            </a:r>
          </a:p>
          <a:p>
            <a:pPr lvl="1" algn="just">
              <a:buFont typeface="+mj-lt"/>
              <a:buAutoNum type="arabicPeriod"/>
            </a:pPr>
            <a:r>
              <a:rPr lang="en-IN" b="0" i="0" dirty="0" err="1">
                <a:solidFill>
                  <a:srgbClr val="000000"/>
                </a:solidFill>
                <a:effectLst/>
                <a:latin typeface="inter-regular"/>
              </a:rPr>
              <a:t>img</a:t>
            </a:r>
            <a:r>
              <a:rPr lang="en-IN" b="0" i="0" dirty="0">
                <a:solidFill>
                  <a:srgbClr val="000000"/>
                </a:solidFill>
                <a:effectLst/>
                <a:latin typeface="inter-regular"/>
              </a:rPr>
              <a:t> = cv2.imread(</a:t>
            </a:r>
            <a:r>
              <a:rPr lang="en-IN" b="0" i="0" dirty="0" err="1">
                <a:solidFill>
                  <a:srgbClr val="000000"/>
                </a:solidFill>
                <a:effectLst/>
                <a:latin typeface="inter-regular"/>
              </a:rPr>
              <a:t>r</a:t>
            </a:r>
            <a:r>
              <a:rPr lang="en-IN" dirty="0" err="1">
                <a:solidFill>
                  <a:srgbClr val="0000FF"/>
                </a:solidFill>
                <a:latin typeface="inter-regular"/>
              </a:rPr>
              <a:t>’path</a:t>
            </a:r>
            <a:r>
              <a:rPr lang="en-IN" dirty="0">
                <a:solidFill>
                  <a:srgbClr val="0000FF"/>
                </a:solidFill>
                <a:latin typeface="inter-regular"/>
              </a:rPr>
              <a:t>/</a:t>
            </a:r>
            <a:r>
              <a:rPr lang="en-IN" b="0" i="0" dirty="0">
                <a:solidFill>
                  <a:srgbClr val="0000FF"/>
                </a:solidFill>
                <a:effectLst/>
                <a:latin typeface="inter-regular"/>
              </a:rPr>
              <a:t>cat.jpeg'</a:t>
            </a:r>
            <a:r>
              <a:rPr lang="en-IN" b="0" i="0" dirty="0">
                <a:solidFill>
                  <a:srgbClr val="000000"/>
                </a:solidFill>
                <a:effectLst/>
                <a:latin typeface="inter-regular"/>
              </a:rPr>
              <a:t>, </a:t>
            </a:r>
            <a:r>
              <a:rPr lang="en-IN" b="0" i="0" dirty="0">
                <a:solidFill>
                  <a:srgbClr val="C00000"/>
                </a:solidFill>
                <a:effectLst/>
                <a:latin typeface="inter-regular"/>
              </a:rPr>
              <a:t>1</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print(</a:t>
            </a:r>
            <a:r>
              <a:rPr lang="en-IN" b="0" i="0" dirty="0">
                <a:solidFill>
                  <a:srgbClr val="0000FF"/>
                </a:solidFill>
                <a:effectLst/>
                <a:latin typeface="inter-regular"/>
              </a:rPr>
              <a:t>'Original Dimensions : '</a:t>
            </a:r>
            <a:r>
              <a:rPr lang="en-IN" b="0" i="0" dirty="0">
                <a:solidFill>
                  <a:srgbClr val="000000"/>
                </a:solidFill>
                <a:effectLst/>
                <a:latin typeface="inter-regular"/>
              </a:rPr>
              <a:t>, </a:t>
            </a:r>
            <a:r>
              <a:rPr lang="en-IN" b="0" i="0" dirty="0" err="1">
                <a:solidFill>
                  <a:srgbClr val="000000"/>
                </a:solidFill>
                <a:effectLst/>
                <a:latin typeface="inter-regular"/>
              </a:rPr>
              <a:t>img.shape</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scale = </a:t>
            </a:r>
            <a:r>
              <a:rPr lang="en-IN" b="0" i="0" dirty="0">
                <a:solidFill>
                  <a:srgbClr val="C00000"/>
                </a:solidFill>
                <a:effectLst/>
                <a:latin typeface="inter-regular"/>
              </a:rPr>
              <a:t>60</a:t>
            </a:r>
            <a:r>
              <a:rPr lang="en-IN" b="0" i="0" dirty="0">
                <a:solidFill>
                  <a:srgbClr val="000000"/>
                </a:solidFill>
                <a:effectLst/>
                <a:latin typeface="inter-regular"/>
              </a:rPr>
              <a:t>  # percent of original size  </a:t>
            </a:r>
          </a:p>
          <a:p>
            <a:pPr lvl="1" algn="just">
              <a:buFont typeface="+mj-lt"/>
              <a:buAutoNum type="arabicPeriod"/>
            </a:pPr>
            <a:r>
              <a:rPr lang="en-IN" b="0" i="0" dirty="0">
                <a:solidFill>
                  <a:srgbClr val="000000"/>
                </a:solidFill>
                <a:effectLst/>
                <a:latin typeface="inter-regular"/>
              </a:rPr>
              <a:t>width = </a:t>
            </a:r>
            <a:r>
              <a:rPr lang="en-IN" b="1" i="0" dirty="0">
                <a:solidFill>
                  <a:srgbClr val="006699"/>
                </a:solidFill>
                <a:effectLst/>
                <a:latin typeface="inter-regular"/>
              </a:rPr>
              <a:t>int</a:t>
            </a:r>
            <a:r>
              <a:rPr lang="en-IN" b="0" i="0" dirty="0">
                <a:solidFill>
                  <a:srgbClr val="000000"/>
                </a:solidFill>
                <a:effectLst/>
                <a:latin typeface="inter-regular"/>
              </a:rPr>
              <a:t>(</a:t>
            </a:r>
            <a:r>
              <a:rPr lang="en-IN" b="0" i="0" dirty="0" err="1">
                <a:solidFill>
                  <a:srgbClr val="000000"/>
                </a:solidFill>
                <a:effectLst/>
                <a:latin typeface="inter-regular"/>
              </a:rPr>
              <a:t>img.shape</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 * scale / </a:t>
            </a:r>
            <a:r>
              <a:rPr lang="en-IN" b="0" i="0" dirty="0">
                <a:solidFill>
                  <a:srgbClr val="C00000"/>
                </a:solidFill>
                <a:effectLst/>
                <a:latin typeface="inter-regular"/>
              </a:rPr>
              <a:t>100</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height = </a:t>
            </a:r>
            <a:r>
              <a:rPr lang="en-IN" b="1" i="0" dirty="0">
                <a:solidFill>
                  <a:srgbClr val="006699"/>
                </a:solidFill>
                <a:effectLst/>
                <a:latin typeface="inter-regular"/>
              </a:rPr>
              <a:t>int</a:t>
            </a:r>
            <a:r>
              <a:rPr lang="en-IN" b="0" i="0" dirty="0">
                <a:solidFill>
                  <a:srgbClr val="000000"/>
                </a:solidFill>
                <a:effectLst/>
                <a:latin typeface="inter-regular"/>
              </a:rPr>
              <a:t>(</a:t>
            </a:r>
            <a:r>
              <a:rPr lang="en-IN" b="0" i="0" dirty="0" err="1">
                <a:solidFill>
                  <a:srgbClr val="000000"/>
                </a:solidFill>
                <a:effectLst/>
                <a:latin typeface="inter-regular"/>
              </a:rPr>
              <a:t>img.shape</a:t>
            </a:r>
            <a:r>
              <a:rPr lang="en-IN" b="0" i="0" dirty="0">
                <a:solidFill>
                  <a:srgbClr val="000000"/>
                </a:solidFill>
                <a:effectLst/>
                <a:latin typeface="inter-regular"/>
              </a:rPr>
              <a:t>[</a:t>
            </a:r>
            <a:r>
              <a:rPr lang="en-IN" b="0" i="0" dirty="0">
                <a:solidFill>
                  <a:srgbClr val="C00000"/>
                </a:solidFill>
                <a:effectLst/>
                <a:latin typeface="inter-regular"/>
              </a:rPr>
              <a:t>0</a:t>
            </a:r>
            <a:r>
              <a:rPr lang="en-IN" b="0" i="0" dirty="0">
                <a:solidFill>
                  <a:srgbClr val="000000"/>
                </a:solidFill>
                <a:effectLst/>
                <a:latin typeface="inter-regular"/>
              </a:rPr>
              <a:t>] * scale / </a:t>
            </a:r>
            <a:r>
              <a:rPr lang="en-IN" b="0" i="0" dirty="0">
                <a:solidFill>
                  <a:srgbClr val="C00000"/>
                </a:solidFill>
                <a:effectLst/>
                <a:latin typeface="inter-regular"/>
              </a:rPr>
              <a:t>100</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dim = (width, height)  </a:t>
            </a:r>
          </a:p>
          <a:p>
            <a:pPr lvl="1" algn="just">
              <a:buFont typeface="+mj-lt"/>
              <a:buAutoNum type="arabicPeriod"/>
            </a:pPr>
            <a:r>
              <a:rPr lang="en-IN" b="0" i="0" dirty="0">
                <a:solidFill>
                  <a:srgbClr val="000000"/>
                </a:solidFill>
                <a:effectLst/>
                <a:latin typeface="inter-regular"/>
              </a:rPr>
              <a:t># resize image  </a:t>
            </a:r>
          </a:p>
          <a:p>
            <a:pPr lvl="1" algn="just">
              <a:buFont typeface="+mj-lt"/>
              <a:buAutoNum type="arabicPeriod"/>
            </a:pPr>
            <a:r>
              <a:rPr lang="en-IN" b="0" i="0" dirty="0">
                <a:solidFill>
                  <a:srgbClr val="000000"/>
                </a:solidFill>
                <a:effectLst/>
                <a:latin typeface="inter-regular"/>
              </a:rPr>
              <a:t>resized = cv2.resize(</a:t>
            </a:r>
            <a:r>
              <a:rPr lang="en-IN" b="0" i="0" dirty="0" err="1">
                <a:solidFill>
                  <a:srgbClr val="000000"/>
                </a:solidFill>
                <a:effectLst/>
                <a:latin typeface="inter-regular"/>
              </a:rPr>
              <a:t>img</a:t>
            </a:r>
            <a:r>
              <a:rPr lang="en-IN" b="0" i="0" dirty="0">
                <a:solidFill>
                  <a:srgbClr val="000000"/>
                </a:solidFill>
                <a:effectLst/>
                <a:latin typeface="inter-regular"/>
              </a:rPr>
              <a:t>, dim, interpolation=cv2.INTER_AREA)  </a:t>
            </a:r>
          </a:p>
          <a:p>
            <a:pPr lvl="1" algn="just">
              <a:buFont typeface="+mj-lt"/>
              <a:buAutoNum type="arabicPeriod"/>
            </a:pP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print(</a:t>
            </a:r>
            <a:r>
              <a:rPr lang="en-IN" b="0" i="0" dirty="0">
                <a:solidFill>
                  <a:srgbClr val="0000FF"/>
                </a:solidFill>
                <a:effectLst/>
                <a:latin typeface="inter-regular"/>
              </a:rPr>
              <a:t>'Resized Dimensions : '</a:t>
            </a:r>
            <a:r>
              <a:rPr lang="en-IN" b="0" i="0" dirty="0">
                <a:solidFill>
                  <a:srgbClr val="000000"/>
                </a:solidFill>
                <a:effectLst/>
                <a:latin typeface="inter-regular"/>
              </a:rPr>
              <a:t>, </a:t>
            </a:r>
            <a:r>
              <a:rPr lang="en-IN" b="0" i="0" dirty="0" err="1">
                <a:solidFill>
                  <a:srgbClr val="000000"/>
                </a:solidFill>
                <a:effectLst/>
                <a:latin typeface="inter-regular"/>
              </a:rPr>
              <a:t>resized.shape</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cv2.imshow(</a:t>
            </a:r>
            <a:r>
              <a:rPr lang="en-IN" b="0" i="0" dirty="0">
                <a:solidFill>
                  <a:srgbClr val="0000FF"/>
                </a:solidFill>
                <a:effectLst/>
                <a:latin typeface="inter-regular"/>
              </a:rPr>
              <a:t>"Resized image"</a:t>
            </a:r>
            <a:r>
              <a:rPr lang="en-IN" b="0" i="0" dirty="0">
                <a:solidFill>
                  <a:srgbClr val="000000"/>
                </a:solidFill>
                <a:effectLst/>
                <a:latin typeface="inter-regular"/>
              </a:rPr>
              <a:t>, resized)  </a:t>
            </a:r>
          </a:p>
          <a:p>
            <a:pPr lvl="1" algn="just">
              <a:buFont typeface="+mj-lt"/>
              <a:buAutoNum type="arabicPeriod"/>
            </a:pPr>
            <a:r>
              <a:rPr lang="en-IN" b="0" i="0" dirty="0">
                <a:solidFill>
                  <a:srgbClr val="000000"/>
                </a:solidFill>
                <a:effectLst/>
                <a:latin typeface="inter-regular"/>
              </a:rPr>
              <a:t>cv2.waitKey(</a:t>
            </a:r>
            <a:r>
              <a:rPr lang="en-IN" b="0" i="0" dirty="0">
                <a:solidFill>
                  <a:srgbClr val="C00000"/>
                </a:solidFill>
                <a:effectLst/>
                <a:latin typeface="inter-regular"/>
              </a:rPr>
              <a:t>0</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cv2.destroyAllWindows()  </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3783523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r>
              <a:rPr lang="en-IN" b="1" i="0" dirty="0">
                <a:solidFill>
                  <a:srgbClr val="333333"/>
                </a:solidFill>
                <a:effectLst/>
                <a:latin typeface="inter-bold"/>
              </a:rPr>
              <a:t>Retain the aspect ratio</a:t>
            </a:r>
            <a:endParaRPr lang="en-IN" b="1" dirty="0"/>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fontScale="85000" lnSpcReduction="20000"/>
          </a:bodyPr>
          <a:lstStyle/>
          <a:p>
            <a:pPr algn="just"/>
            <a:r>
              <a:rPr lang="en-IN" b="1" i="0" dirty="0">
                <a:solidFill>
                  <a:srgbClr val="333333"/>
                </a:solidFill>
                <a:effectLst/>
                <a:latin typeface="inter-bold"/>
              </a:rPr>
              <a:t>Upscale with resize()</a:t>
            </a:r>
          </a:p>
          <a:p>
            <a:pPr lvl="1"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cv2  </a:t>
            </a:r>
          </a:p>
          <a:p>
            <a:pPr lvl="1" algn="just">
              <a:buFont typeface="+mj-lt"/>
              <a:buAutoNum type="arabicPeriod"/>
            </a:pPr>
            <a:r>
              <a:rPr lang="en-IN" b="0" i="0" dirty="0">
                <a:solidFill>
                  <a:srgbClr val="000000"/>
                </a:solidFill>
                <a:effectLst/>
                <a:latin typeface="inter-regular"/>
              </a:rPr>
              <a:t>  </a:t>
            </a:r>
          </a:p>
          <a:p>
            <a:pPr lvl="1" algn="just">
              <a:buFont typeface="+mj-lt"/>
              <a:buAutoNum type="arabicPeriod"/>
            </a:pPr>
            <a:r>
              <a:rPr lang="en-IN" b="0" i="0" dirty="0" err="1">
                <a:solidFill>
                  <a:srgbClr val="000000"/>
                </a:solidFill>
                <a:effectLst/>
                <a:latin typeface="inter-regular"/>
              </a:rPr>
              <a:t>img</a:t>
            </a:r>
            <a:r>
              <a:rPr lang="en-IN" b="0" i="0" dirty="0">
                <a:solidFill>
                  <a:srgbClr val="000000"/>
                </a:solidFill>
                <a:effectLst/>
                <a:latin typeface="inter-regular"/>
              </a:rPr>
              <a:t> = cv2.imread(</a:t>
            </a:r>
            <a:r>
              <a:rPr lang="en-IN" b="0" i="0" dirty="0" err="1">
                <a:solidFill>
                  <a:srgbClr val="000000"/>
                </a:solidFill>
                <a:effectLst/>
                <a:latin typeface="inter-regular"/>
              </a:rPr>
              <a:t>r</a:t>
            </a:r>
            <a:r>
              <a:rPr lang="en-IN" b="0" i="0" dirty="0" err="1">
                <a:solidFill>
                  <a:srgbClr val="0000FF"/>
                </a:solidFill>
                <a:effectLst/>
                <a:latin typeface="inter-regular"/>
              </a:rPr>
              <a:t>’path</a:t>
            </a:r>
            <a:r>
              <a:rPr lang="en-IN" b="0" i="0" dirty="0">
                <a:solidFill>
                  <a:srgbClr val="0000FF"/>
                </a:solidFill>
                <a:effectLst/>
                <a:latin typeface="inter-regular"/>
              </a:rPr>
              <a:t>\cat.jpeg'</a:t>
            </a:r>
            <a:r>
              <a:rPr lang="en-IN" b="0" i="0" dirty="0">
                <a:solidFill>
                  <a:srgbClr val="000000"/>
                </a:solidFill>
                <a:effectLst/>
                <a:latin typeface="inter-regular"/>
              </a:rPr>
              <a:t>, </a:t>
            </a:r>
            <a:r>
              <a:rPr lang="en-IN" b="0" i="0" dirty="0">
                <a:solidFill>
                  <a:srgbClr val="C00000"/>
                </a:solidFill>
                <a:effectLst/>
                <a:latin typeface="inter-regular"/>
              </a:rPr>
              <a:t>1</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print(</a:t>
            </a:r>
            <a:r>
              <a:rPr lang="en-IN" b="0" i="0" dirty="0">
                <a:solidFill>
                  <a:srgbClr val="0000FF"/>
                </a:solidFill>
                <a:effectLst/>
                <a:latin typeface="inter-regular"/>
              </a:rPr>
              <a:t>'Original Dimensions : '</a:t>
            </a:r>
            <a:r>
              <a:rPr lang="en-IN" b="0" i="0" dirty="0">
                <a:solidFill>
                  <a:srgbClr val="000000"/>
                </a:solidFill>
                <a:effectLst/>
                <a:latin typeface="inter-regular"/>
              </a:rPr>
              <a:t>, </a:t>
            </a:r>
            <a:r>
              <a:rPr lang="en-IN" b="0" i="0" dirty="0" err="1">
                <a:solidFill>
                  <a:srgbClr val="000000"/>
                </a:solidFill>
                <a:effectLst/>
                <a:latin typeface="inter-regular"/>
              </a:rPr>
              <a:t>img.shape</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scale = </a:t>
            </a:r>
            <a:r>
              <a:rPr lang="en-IN" b="0" i="0" dirty="0">
                <a:solidFill>
                  <a:srgbClr val="C00000"/>
                </a:solidFill>
                <a:effectLst/>
                <a:latin typeface="inter-regular"/>
              </a:rPr>
              <a:t>150</a:t>
            </a:r>
            <a:r>
              <a:rPr lang="en-IN" b="0" i="0" dirty="0">
                <a:solidFill>
                  <a:srgbClr val="000000"/>
                </a:solidFill>
                <a:effectLst/>
                <a:latin typeface="inter-regular"/>
              </a:rPr>
              <a:t>  # percent of original size  </a:t>
            </a:r>
          </a:p>
          <a:p>
            <a:pPr lvl="1" algn="just">
              <a:buFont typeface="+mj-lt"/>
              <a:buAutoNum type="arabicPeriod"/>
            </a:pPr>
            <a:r>
              <a:rPr lang="en-IN" b="0" i="0" dirty="0">
                <a:solidFill>
                  <a:srgbClr val="000000"/>
                </a:solidFill>
                <a:effectLst/>
                <a:latin typeface="inter-regular"/>
              </a:rPr>
              <a:t>width = </a:t>
            </a:r>
            <a:r>
              <a:rPr lang="en-IN" b="1" i="0" dirty="0">
                <a:solidFill>
                  <a:srgbClr val="006699"/>
                </a:solidFill>
                <a:effectLst/>
                <a:latin typeface="inter-regular"/>
              </a:rPr>
              <a:t>int</a:t>
            </a:r>
            <a:r>
              <a:rPr lang="en-IN" b="0" i="0" dirty="0">
                <a:solidFill>
                  <a:srgbClr val="000000"/>
                </a:solidFill>
                <a:effectLst/>
                <a:latin typeface="inter-regular"/>
              </a:rPr>
              <a:t>(</a:t>
            </a:r>
            <a:r>
              <a:rPr lang="en-IN" b="0" i="0" dirty="0" err="1">
                <a:solidFill>
                  <a:srgbClr val="000000"/>
                </a:solidFill>
                <a:effectLst/>
                <a:latin typeface="inter-regular"/>
              </a:rPr>
              <a:t>img.shape</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 * scale / </a:t>
            </a:r>
            <a:r>
              <a:rPr lang="en-IN" b="0" i="0" dirty="0">
                <a:solidFill>
                  <a:srgbClr val="C00000"/>
                </a:solidFill>
                <a:effectLst/>
                <a:latin typeface="inter-regular"/>
              </a:rPr>
              <a:t>100</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height = </a:t>
            </a:r>
            <a:r>
              <a:rPr lang="en-IN" b="1" i="0" dirty="0">
                <a:solidFill>
                  <a:srgbClr val="006699"/>
                </a:solidFill>
                <a:effectLst/>
                <a:latin typeface="inter-regular"/>
              </a:rPr>
              <a:t>int</a:t>
            </a:r>
            <a:r>
              <a:rPr lang="en-IN" b="0" i="0" dirty="0">
                <a:solidFill>
                  <a:srgbClr val="000000"/>
                </a:solidFill>
                <a:effectLst/>
                <a:latin typeface="inter-regular"/>
              </a:rPr>
              <a:t>(</a:t>
            </a:r>
            <a:r>
              <a:rPr lang="en-IN" b="0" i="0" dirty="0" err="1">
                <a:solidFill>
                  <a:srgbClr val="000000"/>
                </a:solidFill>
                <a:effectLst/>
                <a:latin typeface="inter-regular"/>
              </a:rPr>
              <a:t>img.shape</a:t>
            </a:r>
            <a:r>
              <a:rPr lang="en-IN" b="0" i="0" dirty="0">
                <a:solidFill>
                  <a:srgbClr val="000000"/>
                </a:solidFill>
                <a:effectLst/>
                <a:latin typeface="inter-regular"/>
              </a:rPr>
              <a:t>[</a:t>
            </a:r>
            <a:r>
              <a:rPr lang="en-IN" b="0" i="0" dirty="0">
                <a:solidFill>
                  <a:srgbClr val="C00000"/>
                </a:solidFill>
                <a:effectLst/>
                <a:latin typeface="inter-regular"/>
              </a:rPr>
              <a:t>0</a:t>
            </a:r>
            <a:r>
              <a:rPr lang="en-IN" b="0" i="0" dirty="0">
                <a:solidFill>
                  <a:srgbClr val="000000"/>
                </a:solidFill>
                <a:effectLst/>
                <a:latin typeface="inter-regular"/>
              </a:rPr>
              <a:t>] * scale / </a:t>
            </a:r>
            <a:r>
              <a:rPr lang="en-IN" b="0" i="0" dirty="0">
                <a:solidFill>
                  <a:srgbClr val="C00000"/>
                </a:solidFill>
                <a:effectLst/>
                <a:latin typeface="inter-regular"/>
              </a:rPr>
              <a:t>100</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dim = (width, height)  </a:t>
            </a:r>
          </a:p>
          <a:p>
            <a:pPr lvl="1" algn="just">
              <a:buFont typeface="+mj-lt"/>
              <a:buAutoNum type="arabicPeriod"/>
            </a:pPr>
            <a:r>
              <a:rPr lang="en-IN" b="0" i="0" dirty="0">
                <a:solidFill>
                  <a:srgbClr val="000000"/>
                </a:solidFill>
                <a:effectLst/>
                <a:latin typeface="inter-regular"/>
              </a:rPr>
              <a:t># resize image  </a:t>
            </a:r>
          </a:p>
          <a:p>
            <a:pPr lvl="1" algn="just">
              <a:buFont typeface="+mj-lt"/>
              <a:buAutoNum type="arabicPeriod"/>
            </a:pPr>
            <a:r>
              <a:rPr lang="en-IN" b="0" i="0" dirty="0">
                <a:solidFill>
                  <a:srgbClr val="000000"/>
                </a:solidFill>
                <a:effectLst/>
                <a:latin typeface="inter-regular"/>
              </a:rPr>
              <a:t>resized = cv2.resize(</a:t>
            </a:r>
            <a:r>
              <a:rPr lang="en-IN" b="0" i="0" dirty="0" err="1">
                <a:solidFill>
                  <a:srgbClr val="000000"/>
                </a:solidFill>
                <a:effectLst/>
                <a:latin typeface="inter-regular"/>
              </a:rPr>
              <a:t>img</a:t>
            </a:r>
            <a:r>
              <a:rPr lang="en-IN" b="0" i="0" dirty="0">
                <a:solidFill>
                  <a:srgbClr val="000000"/>
                </a:solidFill>
                <a:effectLst/>
                <a:latin typeface="inter-regular"/>
              </a:rPr>
              <a:t>, dim, interpolation=cv2.INTER_AREA)  </a:t>
            </a:r>
          </a:p>
          <a:p>
            <a:pPr lvl="1" algn="just">
              <a:buFont typeface="+mj-lt"/>
              <a:buAutoNum type="arabicPeriod"/>
            </a:pP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print(</a:t>
            </a:r>
            <a:r>
              <a:rPr lang="en-IN" b="0" i="0" dirty="0">
                <a:solidFill>
                  <a:srgbClr val="0000FF"/>
                </a:solidFill>
                <a:effectLst/>
                <a:latin typeface="inter-regular"/>
              </a:rPr>
              <a:t>'Resized Dimensions : '</a:t>
            </a:r>
            <a:r>
              <a:rPr lang="en-IN" b="0" i="0" dirty="0">
                <a:solidFill>
                  <a:srgbClr val="000000"/>
                </a:solidFill>
                <a:effectLst/>
                <a:latin typeface="inter-regular"/>
              </a:rPr>
              <a:t>, </a:t>
            </a:r>
            <a:r>
              <a:rPr lang="en-IN" b="0" i="0" dirty="0" err="1">
                <a:solidFill>
                  <a:srgbClr val="000000"/>
                </a:solidFill>
                <a:effectLst/>
                <a:latin typeface="inter-regular"/>
              </a:rPr>
              <a:t>resized.shape</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cv2.imshow(</a:t>
            </a:r>
            <a:r>
              <a:rPr lang="en-IN" b="0" i="0" dirty="0">
                <a:solidFill>
                  <a:srgbClr val="0000FF"/>
                </a:solidFill>
                <a:effectLst/>
                <a:latin typeface="inter-regular"/>
              </a:rPr>
              <a:t>"Resized image"</a:t>
            </a:r>
            <a:r>
              <a:rPr lang="en-IN" b="0" i="0" dirty="0">
                <a:solidFill>
                  <a:srgbClr val="000000"/>
                </a:solidFill>
                <a:effectLst/>
                <a:latin typeface="inter-regular"/>
              </a:rPr>
              <a:t>, resized)  </a:t>
            </a:r>
          </a:p>
          <a:p>
            <a:pPr lvl="1" algn="just">
              <a:buFont typeface="+mj-lt"/>
              <a:buAutoNum type="arabicPeriod"/>
            </a:pPr>
            <a:r>
              <a:rPr lang="en-IN" b="0" i="0" dirty="0">
                <a:solidFill>
                  <a:srgbClr val="000000"/>
                </a:solidFill>
                <a:effectLst/>
                <a:latin typeface="inter-regular"/>
              </a:rPr>
              <a:t>cv2.waitKey(</a:t>
            </a:r>
            <a:r>
              <a:rPr lang="en-IN" b="0" i="0" dirty="0">
                <a:solidFill>
                  <a:srgbClr val="C00000"/>
                </a:solidFill>
                <a:effectLst/>
                <a:latin typeface="inter-regular"/>
              </a:rPr>
              <a:t>0</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cv2.destroyAllWindows()  </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4150159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pPr algn="just"/>
            <a:r>
              <a:rPr lang="en-US" b="1" i="0" dirty="0">
                <a:effectLst/>
                <a:latin typeface="erdana"/>
              </a:rPr>
              <a:t>Not retaining the aspect ratio</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fontScale="85000" lnSpcReduction="20000"/>
          </a:bodyPr>
          <a:lstStyle/>
          <a:p>
            <a:pPr algn="just"/>
            <a:r>
              <a:rPr lang="en-IN" b="1" i="0" dirty="0">
                <a:solidFill>
                  <a:srgbClr val="000000"/>
                </a:solidFill>
                <a:effectLst/>
                <a:latin typeface="inter-bold"/>
              </a:rPr>
              <a:t>Resize only the width</a:t>
            </a:r>
            <a:endParaRPr lang="en-IN" b="0" i="0" dirty="0">
              <a:solidFill>
                <a:srgbClr val="000000"/>
              </a:solidFill>
              <a:effectLst/>
              <a:latin typeface="inter-regular"/>
            </a:endParaRPr>
          </a:p>
          <a:p>
            <a:pPr lvl="1"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cv2  </a:t>
            </a:r>
          </a:p>
          <a:p>
            <a:pPr lvl="1" algn="just">
              <a:buFont typeface="+mj-lt"/>
              <a:buAutoNum type="arabicPeriod"/>
            </a:pPr>
            <a:r>
              <a:rPr lang="en-IN" b="0" i="0" dirty="0">
                <a:solidFill>
                  <a:srgbClr val="000000"/>
                </a:solidFill>
                <a:effectLst/>
                <a:latin typeface="inter-regular"/>
              </a:rPr>
              <a:t>  </a:t>
            </a:r>
          </a:p>
          <a:p>
            <a:pPr lvl="1" algn="just">
              <a:buFont typeface="+mj-lt"/>
              <a:buAutoNum type="arabicPeriod"/>
            </a:pPr>
            <a:r>
              <a:rPr lang="en-IN" b="0" i="0" dirty="0" err="1">
                <a:solidFill>
                  <a:srgbClr val="000000"/>
                </a:solidFill>
                <a:effectLst/>
                <a:latin typeface="inter-regular"/>
              </a:rPr>
              <a:t>img</a:t>
            </a:r>
            <a:r>
              <a:rPr lang="en-IN" b="0" i="0" dirty="0">
                <a:solidFill>
                  <a:srgbClr val="000000"/>
                </a:solidFill>
                <a:effectLst/>
                <a:latin typeface="inter-regular"/>
              </a:rPr>
              <a:t> = cv2.imread(</a:t>
            </a:r>
            <a:r>
              <a:rPr lang="en-IN" b="0" i="0" dirty="0" err="1">
                <a:solidFill>
                  <a:srgbClr val="000000"/>
                </a:solidFill>
                <a:effectLst/>
                <a:latin typeface="inter-regular"/>
              </a:rPr>
              <a:t>r</a:t>
            </a:r>
            <a:r>
              <a:rPr lang="en-IN" b="0" i="0" dirty="0" err="1">
                <a:solidFill>
                  <a:srgbClr val="0000FF"/>
                </a:solidFill>
                <a:effectLst/>
                <a:latin typeface="inter-regular"/>
              </a:rPr>
              <a:t>’path</a:t>
            </a:r>
            <a:r>
              <a:rPr lang="en-IN" b="0" i="0" dirty="0">
                <a:solidFill>
                  <a:srgbClr val="0000FF"/>
                </a:solidFill>
                <a:effectLst/>
                <a:latin typeface="inter-regular"/>
              </a:rPr>
              <a:t>\cat.jpeg'</a:t>
            </a:r>
            <a:r>
              <a:rPr lang="en-IN" b="0" i="0" dirty="0">
                <a:solidFill>
                  <a:srgbClr val="000000"/>
                </a:solidFill>
                <a:effectLst/>
                <a:latin typeface="inter-regular"/>
              </a:rPr>
              <a:t>, cv2.IMREAD_UNCHANGED)  </a:t>
            </a:r>
          </a:p>
          <a:p>
            <a:pPr lvl="1" algn="just">
              <a:buFont typeface="+mj-lt"/>
              <a:buAutoNum type="arabicPeriod"/>
            </a:pPr>
            <a:r>
              <a:rPr lang="en-IN" b="0" i="0" dirty="0">
                <a:solidFill>
                  <a:srgbClr val="000000"/>
                </a:solidFill>
                <a:effectLst/>
                <a:latin typeface="inter-regular"/>
              </a:rPr>
              <a:t>print(</a:t>
            </a:r>
            <a:r>
              <a:rPr lang="en-IN" b="0" i="0" dirty="0">
                <a:solidFill>
                  <a:srgbClr val="0000FF"/>
                </a:solidFill>
                <a:effectLst/>
                <a:latin typeface="inter-regular"/>
              </a:rPr>
              <a:t>'Original Dimensions : '</a:t>
            </a:r>
            <a:r>
              <a:rPr lang="en-IN" b="0" i="0" dirty="0">
                <a:solidFill>
                  <a:srgbClr val="000000"/>
                </a:solidFill>
                <a:effectLst/>
                <a:latin typeface="inter-regular"/>
              </a:rPr>
              <a:t>, </a:t>
            </a:r>
            <a:r>
              <a:rPr lang="en-IN" b="0" i="0" dirty="0" err="1">
                <a:solidFill>
                  <a:srgbClr val="000000"/>
                </a:solidFill>
                <a:effectLst/>
                <a:latin typeface="inter-regular"/>
              </a:rPr>
              <a:t>img.shape</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height = </a:t>
            </a:r>
            <a:r>
              <a:rPr lang="en-IN" b="0" i="0" dirty="0" err="1">
                <a:solidFill>
                  <a:srgbClr val="000000"/>
                </a:solidFill>
                <a:effectLst/>
                <a:latin typeface="inter-regular"/>
              </a:rPr>
              <a:t>img.shape</a:t>
            </a:r>
            <a:r>
              <a:rPr lang="en-IN" b="0" i="0" dirty="0">
                <a:solidFill>
                  <a:srgbClr val="000000"/>
                </a:solidFill>
                <a:effectLst/>
                <a:latin typeface="inter-regular"/>
              </a:rPr>
              <a:t>[</a:t>
            </a:r>
            <a:r>
              <a:rPr lang="en-IN" dirty="0">
                <a:solidFill>
                  <a:srgbClr val="C00000"/>
                </a:solidFill>
                <a:latin typeface="inter-regular"/>
              </a:rPr>
              <a:t>0</a:t>
            </a:r>
            <a:r>
              <a:rPr lang="en-IN" b="0" i="0" dirty="0">
                <a:solidFill>
                  <a:srgbClr val="000000"/>
                </a:solidFill>
                <a:effectLst/>
                <a:latin typeface="inter-regular"/>
              </a:rPr>
              <a:t>]  # keep original width  </a:t>
            </a:r>
          </a:p>
          <a:p>
            <a:pPr lvl="1" algn="just">
              <a:buFont typeface="+mj-lt"/>
              <a:buAutoNum type="arabicPeriod"/>
            </a:pPr>
            <a:r>
              <a:rPr lang="en-IN" b="0" i="0" dirty="0">
                <a:solidFill>
                  <a:srgbClr val="000000"/>
                </a:solidFill>
                <a:effectLst/>
                <a:latin typeface="inter-regular"/>
              </a:rPr>
              <a:t>width = </a:t>
            </a:r>
            <a:r>
              <a:rPr lang="en-IN" b="0" i="0" dirty="0">
                <a:solidFill>
                  <a:srgbClr val="C00000"/>
                </a:solidFill>
                <a:effectLst/>
                <a:latin typeface="inter-regular"/>
              </a:rPr>
              <a:t>440</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dim = (width, height)  </a:t>
            </a:r>
          </a:p>
          <a:p>
            <a:pPr lvl="1" algn="just">
              <a:buFont typeface="+mj-lt"/>
              <a:buAutoNum type="arabicPeriod"/>
            </a:pP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 resize image  </a:t>
            </a:r>
          </a:p>
          <a:p>
            <a:pPr lvl="1" algn="just">
              <a:buFont typeface="+mj-lt"/>
              <a:buAutoNum type="arabicPeriod"/>
            </a:pPr>
            <a:r>
              <a:rPr lang="en-IN" b="0" i="0" dirty="0">
                <a:solidFill>
                  <a:srgbClr val="000000"/>
                </a:solidFill>
                <a:effectLst/>
                <a:latin typeface="inter-regular"/>
              </a:rPr>
              <a:t>resized = cv2.resize(</a:t>
            </a:r>
            <a:r>
              <a:rPr lang="en-IN" b="0" i="0" dirty="0" err="1">
                <a:solidFill>
                  <a:srgbClr val="000000"/>
                </a:solidFill>
                <a:effectLst/>
                <a:latin typeface="inter-regular"/>
              </a:rPr>
              <a:t>img</a:t>
            </a:r>
            <a:r>
              <a:rPr lang="en-IN" b="0" i="0" dirty="0">
                <a:solidFill>
                  <a:srgbClr val="000000"/>
                </a:solidFill>
                <a:effectLst/>
                <a:latin typeface="inter-regular"/>
              </a:rPr>
              <a:t>, dim, interpolation=cv2.INTER_AREA)  </a:t>
            </a:r>
          </a:p>
          <a:p>
            <a:pPr lvl="1" algn="just">
              <a:buFont typeface="+mj-lt"/>
              <a:buAutoNum type="arabicPeriod"/>
            </a:pP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print(</a:t>
            </a:r>
            <a:r>
              <a:rPr lang="en-IN" b="0" i="0" dirty="0">
                <a:solidFill>
                  <a:srgbClr val="0000FF"/>
                </a:solidFill>
                <a:effectLst/>
                <a:latin typeface="inter-regular"/>
              </a:rPr>
              <a:t>'Resized Dimensions : '</a:t>
            </a:r>
            <a:r>
              <a:rPr lang="en-IN" b="0" i="0" dirty="0">
                <a:solidFill>
                  <a:srgbClr val="000000"/>
                </a:solidFill>
                <a:effectLst/>
                <a:latin typeface="inter-regular"/>
              </a:rPr>
              <a:t>, </a:t>
            </a:r>
            <a:r>
              <a:rPr lang="en-IN" b="0" i="0" dirty="0" err="1">
                <a:solidFill>
                  <a:srgbClr val="000000"/>
                </a:solidFill>
                <a:effectLst/>
                <a:latin typeface="inter-regular"/>
              </a:rPr>
              <a:t>resized.shape</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cv2.imshow(</a:t>
            </a:r>
            <a:r>
              <a:rPr lang="en-IN" b="0" i="0" dirty="0">
                <a:solidFill>
                  <a:srgbClr val="0000FF"/>
                </a:solidFill>
                <a:effectLst/>
                <a:latin typeface="inter-regular"/>
              </a:rPr>
              <a:t>"Resized image"</a:t>
            </a:r>
            <a:r>
              <a:rPr lang="en-IN" b="0" i="0" dirty="0">
                <a:solidFill>
                  <a:srgbClr val="000000"/>
                </a:solidFill>
                <a:effectLst/>
                <a:latin typeface="inter-regular"/>
              </a:rPr>
              <a:t>, resized)  </a:t>
            </a:r>
          </a:p>
          <a:p>
            <a:pPr lvl="1" algn="just">
              <a:buFont typeface="+mj-lt"/>
              <a:buAutoNum type="arabicPeriod"/>
            </a:pPr>
            <a:r>
              <a:rPr lang="en-IN" b="0" i="0" dirty="0">
                <a:solidFill>
                  <a:srgbClr val="000000"/>
                </a:solidFill>
                <a:effectLst/>
                <a:latin typeface="inter-regular"/>
              </a:rPr>
              <a:t>cv2.waitKey(</a:t>
            </a:r>
            <a:r>
              <a:rPr lang="en-IN" b="0" i="0" dirty="0">
                <a:solidFill>
                  <a:srgbClr val="C00000"/>
                </a:solidFill>
                <a:effectLst/>
                <a:latin typeface="inter-regular"/>
              </a:rPr>
              <a:t>0</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cv2.destroyAllWindows()  </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2954426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pPr algn="just"/>
            <a:r>
              <a:rPr lang="en-US" b="1" i="0" dirty="0">
                <a:effectLst/>
                <a:latin typeface="erdana"/>
              </a:rPr>
              <a:t>Not retaining the aspect ratio</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fontScale="92500" lnSpcReduction="20000"/>
          </a:bodyPr>
          <a:lstStyle/>
          <a:p>
            <a:pPr algn="just"/>
            <a:r>
              <a:rPr lang="en-IN" b="1" i="0" dirty="0">
                <a:solidFill>
                  <a:srgbClr val="000000"/>
                </a:solidFill>
                <a:effectLst/>
                <a:latin typeface="inter-bold"/>
              </a:rPr>
              <a:t>Resize the height</a:t>
            </a:r>
            <a:endParaRPr lang="en-IN" b="0" i="0" dirty="0">
              <a:solidFill>
                <a:srgbClr val="000000"/>
              </a:solidFill>
              <a:effectLst/>
              <a:latin typeface="inter-regular"/>
            </a:endParaRPr>
          </a:p>
          <a:p>
            <a:pPr lvl="1"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cv2  </a:t>
            </a:r>
          </a:p>
          <a:p>
            <a:pPr lvl="1" algn="just">
              <a:buFont typeface="+mj-lt"/>
              <a:buAutoNum type="arabicPeriod"/>
            </a:pPr>
            <a:r>
              <a:rPr lang="en-IN" b="0" i="0" dirty="0">
                <a:solidFill>
                  <a:srgbClr val="000000"/>
                </a:solidFill>
                <a:effectLst/>
                <a:latin typeface="inter-regular"/>
              </a:rPr>
              <a:t>  </a:t>
            </a:r>
          </a:p>
          <a:p>
            <a:pPr lvl="1" algn="just">
              <a:buFont typeface="+mj-lt"/>
              <a:buAutoNum type="arabicPeriod"/>
            </a:pPr>
            <a:r>
              <a:rPr lang="en-IN" b="0" i="0" dirty="0" err="1">
                <a:solidFill>
                  <a:srgbClr val="000000"/>
                </a:solidFill>
                <a:effectLst/>
                <a:latin typeface="inter-regular"/>
              </a:rPr>
              <a:t>img</a:t>
            </a:r>
            <a:r>
              <a:rPr lang="en-IN" b="0" i="0" dirty="0">
                <a:solidFill>
                  <a:srgbClr val="000000"/>
                </a:solidFill>
                <a:effectLst/>
                <a:latin typeface="inter-regular"/>
              </a:rPr>
              <a:t> = cv2.imread(</a:t>
            </a:r>
            <a:r>
              <a:rPr lang="en-IN" b="0" i="0" dirty="0" err="1">
                <a:solidFill>
                  <a:srgbClr val="000000"/>
                </a:solidFill>
                <a:effectLst/>
                <a:latin typeface="inter-regular"/>
              </a:rPr>
              <a:t>r</a:t>
            </a:r>
            <a:r>
              <a:rPr lang="en-IN" b="0" i="0" dirty="0" err="1">
                <a:solidFill>
                  <a:srgbClr val="0000FF"/>
                </a:solidFill>
                <a:effectLst/>
                <a:latin typeface="inter-regular"/>
              </a:rPr>
              <a:t>’path</a:t>
            </a:r>
            <a:r>
              <a:rPr lang="en-IN" b="0" i="0" dirty="0">
                <a:solidFill>
                  <a:srgbClr val="0000FF"/>
                </a:solidFill>
                <a:effectLst/>
                <a:latin typeface="inter-regular"/>
              </a:rPr>
              <a:t>\cat.jpeg'</a:t>
            </a:r>
            <a:r>
              <a:rPr lang="en-IN" b="0" i="0" dirty="0">
                <a:solidFill>
                  <a:srgbClr val="000000"/>
                </a:solidFill>
                <a:effectLst/>
                <a:latin typeface="inter-regular"/>
              </a:rPr>
              <a:t>, </a:t>
            </a:r>
            <a:r>
              <a:rPr lang="en-IN" b="0" i="0" dirty="0">
                <a:solidFill>
                  <a:srgbClr val="C00000"/>
                </a:solidFill>
                <a:effectLst/>
                <a:latin typeface="inter-regular"/>
              </a:rPr>
              <a:t>1</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print(</a:t>
            </a:r>
            <a:r>
              <a:rPr lang="en-IN" b="0" i="0" dirty="0">
                <a:solidFill>
                  <a:srgbClr val="0000FF"/>
                </a:solidFill>
                <a:effectLst/>
                <a:latin typeface="inter-regular"/>
              </a:rPr>
              <a:t>'Original Dimensions : '</a:t>
            </a:r>
            <a:r>
              <a:rPr lang="en-IN" b="0" i="0" dirty="0">
                <a:solidFill>
                  <a:srgbClr val="000000"/>
                </a:solidFill>
                <a:effectLst/>
                <a:latin typeface="inter-regular"/>
              </a:rPr>
              <a:t>, </a:t>
            </a:r>
            <a:r>
              <a:rPr lang="en-IN" b="0" i="0" dirty="0" err="1">
                <a:solidFill>
                  <a:srgbClr val="000000"/>
                </a:solidFill>
                <a:effectLst/>
                <a:latin typeface="inter-regular"/>
              </a:rPr>
              <a:t>img.shape</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width = </a:t>
            </a:r>
            <a:r>
              <a:rPr lang="en-IN" b="0" i="0" dirty="0" err="1">
                <a:solidFill>
                  <a:srgbClr val="000000"/>
                </a:solidFill>
                <a:effectLst/>
                <a:latin typeface="inter-regular"/>
              </a:rPr>
              <a:t>img.shape</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  # keep original width  </a:t>
            </a:r>
          </a:p>
          <a:p>
            <a:pPr lvl="1" algn="just">
              <a:buFont typeface="+mj-lt"/>
              <a:buAutoNum type="arabicPeriod"/>
            </a:pPr>
            <a:r>
              <a:rPr lang="en-IN" b="0" i="0" dirty="0">
                <a:solidFill>
                  <a:srgbClr val="000000"/>
                </a:solidFill>
                <a:effectLst/>
                <a:latin typeface="inter-regular"/>
              </a:rPr>
              <a:t>height = </a:t>
            </a:r>
            <a:r>
              <a:rPr lang="en-IN" b="0" i="0" dirty="0">
                <a:solidFill>
                  <a:srgbClr val="C00000"/>
                </a:solidFill>
                <a:effectLst/>
                <a:latin typeface="inter-regular"/>
              </a:rPr>
              <a:t>200</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dim = (width, height)  </a:t>
            </a:r>
          </a:p>
          <a:p>
            <a:pPr lvl="1" algn="just">
              <a:buFont typeface="+mj-lt"/>
              <a:buAutoNum type="arabicPeriod"/>
            </a:pP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 resize image  </a:t>
            </a:r>
          </a:p>
          <a:p>
            <a:pPr lvl="1" algn="just">
              <a:buFont typeface="+mj-lt"/>
              <a:buAutoNum type="arabicPeriod"/>
            </a:pPr>
            <a:r>
              <a:rPr lang="en-IN" b="0" i="0" dirty="0">
                <a:solidFill>
                  <a:srgbClr val="000000"/>
                </a:solidFill>
                <a:effectLst/>
                <a:latin typeface="inter-regular"/>
              </a:rPr>
              <a:t>resized = cv2.resize(</a:t>
            </a:r>
            <a:r>
              <a:rPr lang="en-IN" b="0" i="0" dirty="0" err="1">
                <a:solidFill>
                  <a:srgbClr val="000000"/>
                </a:solidFill>
                <a:effectLst/>
                <a:latin typeface="inter-regular"/>
              </a:rPr>
              <a:t>img</a:t>
            </a:r>
            <a:r>
              <a:rPr lang="en-IN" b="0" i="0" dirty="0">
                <a:solidFill>
                  <a:srgbClr val="000000"/>
                </a:solidFill>
                <a:effectLst/>
                <a:latin typeface="inter-regular"/>
              </a:rPr>
              <a:t>, dim, interpolation=cv2.INTER_AREA)  </a:t>
            </a:r>
          </a:p>
          <a:p>
            <a:pPr lvl="1" algn="just">
              <a:buFont typeface="+mj-lt"/>
              <a:buAutoNum type="arabicPeriod"/>
            </a:pP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print(</a:t>
            </a:r>
            <a:r>
              <a:rPr lang="en-IN" b="0" i="0" dirty="0">
                <a:solidFill>
                  <a:srgbClr val="0000FF"/>
                </a:solidFill>
                <a:effectLst/>
                <a:latin typeface="inter-regular"/>
              </a:rPr>
              <a:t>'Resized Dimensions : '</a:t>
            </a:r>
            <a:r>
              <a:rPr lang="en-IN" b="0" i="0" dirty="0">
                <a:solidFill>
                  <a:srgbClr val="000000"/>
                </a:solidFill>
                <a:effectLst/>
                <a:latin typeface="inter-regular"/>
              </a:rPr>
              <a:t>, </a:t>
            </a:r>
            <a:r>
              <a:rPr lang="en-IN" b="0" i="0" dirty="0" err="1">
                <a:solidFill>
                  <a:srgbClr val="000000"/>
                </a:solidFill>
                <a:effectLst/>
                <a:latin typeface="inter-regular"/>
              </a:rPr>
              <a:t>resized.shape</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cv2.imshow(</a:t>
            </a:r>
            <a:r>
              <a:rPr lang="en-IN" b="0" i="0" dirty="0">
                <a:solidFill>
                  <a:srgbClr val="0000FF"/>
                </a:solidFill>
                <a:effectLst/>
                <a:latin typeface="inter-regular"/>
              </a:rPr>
              <a:t>"Resized image"</a:t>
            </a:r>
            <a:r>
              <a:rPr lang="en-IN" b="0" i="0" dirty="0">
                <a:solidFill>
                  <a:srgbClr val="000000"/>
                </a:solidFill>
                <a:effectLst/>
                <a:latin typeface="inter-regular"/>
              </a:rPr>
              <a:t>, resized)  </a:t>
            </a:r>
          </a:p>
          <a:p>
            <a:pPr lvl="1" algn="just">
              <a:buFont typeface="+mj-lt"/>
              <a:buAutoNum type="arabicPeriod"/>
            </a:pPr>
            <a:r>
              <a:rPr lang="en-IN" b="0" i="0" dirty="0">
                <a:solidFill>
                  <a:srgbClr val="000000"/>
                </a:solidFill>
                <a:effectLst/>
                <a:latin typeface="inter-regular"/>
              </a:rPr>
              <a:t>cv2.waitKey(</a:t>
            </a:r>
            <a:r>
              <a:rPr lang="en-IN" b="0" i="0" dirty="0">
                <a:solidFill>
                  <a:srgbClr val="C00000"/>
                </a:solidFill>
                <a:effectLst/>
                <a:latin typeface="inter-regular"/>
              </a:rPr>
              <a:t>0</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cv2.destroyAllWindows()  </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396580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pPr algn="just"/>
            <a:r>
              <a:rPr lang="en-US" b="1" i="0" dirty="0">
                <a:solidFill>
                  <a:srgbClr val="000000"/>
                </a:solidFill>
                <a:effectLst/>
                <a:latin typeface="inter-regular"/>
              </a:rPr>
              <a:t>Resize the specified width and height</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fontScale="92500" lnSpcReduction="10000"/>
          </a:bodyPr>
          <a:lstStyle/>
          <a:p>
            <a:pPr algn="just"/>
            <a:r>
              <a:rPr lang="en-US" b="1" i="0" dirty="0">
                <a:solidFill>
                  <a:srgbClr val="000000"/>
                </a:solidFill>
                <a:effectLst/>
                <a:latin typeface="inter-regular"/>
              </a:rPr>
              <a:t>We can specify both width and height.</a:t>
            </a:r>
          </a:p>
          <a:p>
            <a:pPr lvl="1"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cv2  </a:t>
            </a:r>
          </a:p>
          <a:p>
            <a:pPr lvl="1" algn="just">
              <a:buFont typeface="+mj-lt"/>
              <a:buAutoNum type="arabicPeriod"/>
            </a:pPr>
            <a:r>
              <a:rPr lang="en-IN" b="0" i="0" dirty="0">
                <a:solidFill>
                  <a:srgbClr val="000000"/>
                </a:solidFill>
                <a:effectLst/>
                <a:latin typeface="inter-regular"/>
              </a:rPr>
              <a:t>  </a:t>
            </a:r>
          </a:p>
          <a:p>
            <a:pPr lvl="1" algn="just">
              <a:buFont typeface="+mj-lt"/>
              <a:buAutoNum type="arabicPeriod"/>
            </a:pPr>
            <a:r>
              <a:rPr lang="en-IN" b="0" i="0" dirty="0" err="1">
                <a:solidFill>
                  <a:srgbClr val="000000"/>
                </a:solidFill>
                <a:effectLst/>
                <a:latin typeface="inter-regular"/>
              </a:rPr>
              <a:t>img</a:t>
            </a:r>
            <a:r>
              <a:rPr lang="en-IN" b="0" i="0" dirty="0">
                <a:solidFill>
                  <a:srgbClr val="000000"/>
                </a:solidFill>
                <a:effectLst/>
                <a:latin typeface="inter-regular"/>
              </a:rPr>
              <a:t> = cv2.imread(</a:t>
            </a:r>
            <a:r>
              <a:rPr lang="en-IN" b="0" i="0" dirty="0" err="1">
                <a:solidFill>
                  <a:srgbClr val="000000"/>
                </a:solidFill>
                <a:effectLst/>
                <a:latin typeface="inter-regular"/>
              </a:rPr>
              <a:t>r</a:t>
            </a:r>
            <a:r>
              <a:rPr lang="en-IN" b="0" i="0" dirty="0" err="1">
                <a:solidFill>
                  <a:srgbClr val="0000FF"/>
                </a:solidFill>
                <a:effectLst/>
                <a:latin typeface="inter-regular"/>
              </a:rPr>
              <a:t>’path</a:t>
            </a:r>
            <a:r>
              <a:rPr lang="en-IN" b="0" i="0" dirty="0">
                <a:solidFill>
                  <a:srgbClr val="0000FF"/>
                </a:solidFill>
                <a:effectLst/>
                <a:latin typeface="inter-regular"/>
              </a:rPr>
              <a:t>\cat.jpeg'</a:t>
            </a:r>
            <a:r>
              <a:rPr lang="en-IN" b="0" i="0" dirty="0">
                <a:solidFill>
                  <a:srgbClr val="000000"/>
                </a:solidFill>
                <a:effectLst/>
                <a:latin typeface="inter-regular"/>
              </a:rPr>
              <a:t>, </a:t>
            </a:r>
            <a:r>
              <a:rPr lang="en-IN" b="0" i="0" dirty="0">
                <a:solidFill>
                  <a:srgbClr val="C00000"/>
                </a:solidFill>
                <a:effectLst/>
                <a:latin typeface="inter-regular"/>
              </a:rPr>
              <a:t>1</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print(</a:t>
            </a:r>
            <a:r>
              <a:rPr lang="en-IN" b="0" i="0" dirty="0">
                <a:solidFill>
                  <a:srgbClr val="0000FF"/>
                </a:solidFill>
                <a:effectLst/>
                <a:latin typeface="inter-regular"/>
              </a:rPr>
              <a:t>'Original Dimensions : '</a:t>
            </a:r>
            <a:r>
              <a:rPr lang="en-IN" b="0" i="0" dirty="0">
                <a:solidFill>
                  <a:srgbClr val="000000"/>
                </a:solidFill>
                <a:effectLst/>
                <a:latin typeface="inter-regular"/>
              </a:rPr>
              <a:t>, </a:t>
            </a:r>
            <a:r>
              <a:rPr lang="en-IN" b="0" i="0" dirty="0" err="1">
                <a:solidFill>
                  <a:srgbClr val="000000"/>
                </a:solidFill>
                <a:effectLst/>
                <a:latin typeface="inter-regular"/>
              </a:rPr>
              <a:t>img.shape</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width = </a:t>
            </a:r>
            <a:r>
              <a:rPr lang="en-IN" b="0" i="0" dirty="0">
                <a:solidFill>
                  <a:srgbClr val="C00000"/>
                </a:solidFill>
                <a:effectLst/>
                <a:latin typeface="inter-regular"/>
              </a:rPr>
              <a:t>350</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height = </a:t>
            </a:r>
            <a:r>
              <a:rPr lang="en-IN" b="0" i="0" dirty="0">
                <a:solidFill>
                  <a:srgbClr val="C00000"/>
                </a:solidFill>
                <a:effectLst/>
                <a:latin typeface="inter-regular"/>
              </a:rPr>
              <a:t>450</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dim = (width, height)  </a:t>
            </a:r>
          </a:p>
          <a:p>
            <a:pPr lvl="1" algn="just">
              <a:buFont typeface="+mj-lt"/>
              <a:buAutoNum type="arabicPeriod"/>
            </a:pPr>
            <a:r>
              <a:rPr lang="en-IN" b="0" i="0" dirty="0">
                <a:solidFill>
                  <a:srgbClr val="000000"/>
                </a:solidFill>
                <a:effectLst/>
                <a:latin typeface="inter-regular"/>
              </a:rPr>
              <a:t># resize image  </a:t>
            </a:r>
          </a:p>
          <a:p>
            <a:pPr lvl="1" algn="just">
              <a:buFont typeface="+mj-lt"/>
              <a:buAutoNum type="arabicPeriod"/>
            </a:pPr>
            <a:r>
              <a:rPr lang="en-IN" b="0" i="0" dirty="0">
                <a:solidFill>
                  <a:srgbClr val="000000"/>
                </a:solidFill>
                <a:effectLst/>
                <a:latin typeface="inter-regular"/>
              </a:rPr>
              <a:t>resized = cv2.resize(</a:t>
            </a:r>
            <a:r>
              <a:rPr lang="en-IN" b="0" i="0" dirty="0" err="1">
                <a:solidFill>
                  <a:srgbClr val="000000"/>
                </a:solidFill>
                <a:effectLst/>
                <a:latin typeface="inter-regular"/>
              </a:rPr>
              <a:t>img</a:t>
            </a:r>
            <a:r>
              <a:rPr lang="en-IN" b="0" i="0" dirty="0">
                <a:solidFill>
                  <a:srgbClr val="000000"/>
                </a:solidFill>
                <a:effectLst/>
                <a:latin typeface="inter-regular"/>
              </a:rPr>
              <a:t>, dim, interpolation=cv2.INTER_AREA)  </a:t>
            </a:r>
          </a:p>
          <a:p>
            <a:pPr lvl="1" algn="just">
              <a:buFont typeface="+mj-lt"/>
              <a:buAutoNum type="arabicPeriod"/>
            </a:pP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print(</a:t>
            </a:r>
            <a:r>
              <a:rPr lang="en-IN" b="0" i="0" dirty="0">
                <a:solidFill>
                  <a:srgbClr val="0000FF"/>
                </a:solidFill>
                <a:effectLst/>
                <a:latin typeface="inter-regular"/>
              </a:rPr>
              <a:t>'Resized Dimensions : '</a:t>
            </a:r>
            <a:r>
              <a:rPr lang="en-IN" b="0" i="0" dirty="0">
                <a:solidFill>
                  <a:srgbClr val="000000"/>
                </a:solidFill>
                <a:effectLst/>
                <a:latin typeface="inter-regular"/>
              </a:rPr>
              <a:t>, </a:t>
            </a:r>
            <a:r>
              <a:rPr lang="en-IN" b="0" i="0" dirty="0" err="1">
                <a:solidFill>
                  <a:srgbClr val="000000"/>
                </a:solidFill>
                <a:effectLst/>
                <a:latin typeface="inter-regular"/>
              </a:rPr>
              <a:t>resized.shape</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cv2.imshow(</a:t>
            </a:r>
            <a:r>
              <a:rPr lang="en-IN" b="0" i="0" dirty="0">
                <a:solidFill>
                  <a:srgbClr val="0000FF"/>
                </a:solidFill>
                <a:effectLst/>
                <a:latin typeface="inter-regular"/>
              </a:rPr>
              <a:t>"Resized image"</a:t>
            </a:r>
            <a:r>
              <a:rPr lang="en-IN" b="0" i="0" dirty="0">
                <a:solidFill>
                  <a:srgbClr val="000000"/>
                </a:solidFill>
                <a:effectLst/>
                <a:latin typeface="inter-regular"/>
              </a:rPr>
              <a:t>, resized)  </a:t>
            </a:r>
          </a:p>
          <a:p>
            <a:pPr lvl="1" algn="just">
              <a:buFont typeface="+mj-lt"/>
              <a:buAutoNum type="arabicPeriod"/>
            </a:pPr>
            <a:r>
              <a:rPr lang="en-IN" b="0" i="0" dirty="0">
                <a:solidFill>
                  <a:srgbClr val="000000"/>
                </a:solidFill>
                <a:effectLst/>
                <a:latin typeface="inter-regular"/>
              </a:rPr>
              <a:t>cv2.waitKey(</a:t>
            </a:r>
            <a:r>
              <a:rPr lang="en-IN" b="0" i="0" dirty="0">
                <a:solidFill>
                  <a:srgbClr val="C00000"/>
                </a:solidFill>
                <a:effectLst/>
                <a:latin typeface="inter-regular"/>
              </a:rPr>
              <a:t>0</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cv2.destroyAllWindows()  </a:t>
            </a:r>
          </a:p>
          <a:p>
            <a:pPr algn="just"/>
            <a:endParaRPr lang="en-US" b="1" i="0" dirty="0">
              <a:solidFill>
                <a:srgbClr val="333333"/>
              </a:solidFill>
              <a:effectLst/>
              <a:latin typeface="inter-regular"/>
            </a:endParaRPr>
          </a:p>
        </p:txBody>
      </p:sp>
    </p:spTree>
    <p:extLst>
      <p:ext uri="{BB962C8B-B14F-4D97-AF65-F5344CB8AC3E}">
        <p14:creationId xmlns:p14="http://schemas.microsoft.com/office/powerpoint/2010/main" val="1057436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pPr algn="just"/>
            <a:r>
              <a:rPr lang="en-IN" b="1" i="0" dirty="0">
                <a:effectLst/>
                <a:latin typeface="erdana"/>
              </a:rPr>
              <a:t>OpenCV Image Rotation</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fontScale="92500" lnSpcReduction="10000"/>
          </a:bodyPr>
          <a:lstStyle/>
          <a:p>
            <a:pPr algn="just"/>
            <a:r>
              <a:rPr lang="en-US" b="0" i="0" dirty="0">
                <a:solidFill>
                  <a:srgbClr val="333333"/>
                </a:solidFill>
                <a:effectLst/>
                <a:latin typeface="inter-regular"/>
              </a:rPr>
              <a:t>The image can be rotated in various angles (90,180,270 and 360). OpenCV calculates the affine matrix that performs affine transformation, which means it does not preserve the angle between the lines or distances between the points, although it preserves the ratio of distances between points lying on the lines.</a:t>
            </a:r>
          </a:p>
          <a:p>
            <a:pPr algn="just"/>
            <a:r>
              <a:rPr lang="en-US" b="0" i="0" dirty="0">
                <a:solidFill>
                  <a:srgbClr val="333333"/>
                </a:solidFill>
                <a:effectLst/>
                <a:latin typeface="inter-regular"/>
              </a:rPr>
              <a:t>The syntax of the rotate image is the following:</a:t>
            </a:r>
          </a:p>
          <a:p>
            <a:pPr lvl="1" algn="just"/>
            <a:r>
              <a:rPr lang="en-IN" b="0" i="0" dirty="0">
                <a:solidFill>
                  <a:srgbClr val="000000"/>
                </a:solidFill>
                <a:effectLst/>
                <a:latin typeface="inter-regular"/>
              </a:rPr>
              <a:t>cv2.getRotationMatrix2D(</a:t>
            </a:r>
            <a:r>
              <a:rPr lang="en-IN" b="0" i="0" dirty="0" err="1">
                <a:solidFill>
                  <a:srgbClr val="000000"/>
                </a:solidFill>
                <a:effectLst/>
                <a:latin typeface="inter-regular"/>
              </a:rPr>
              <a:t>center</a:t>
            </a:r>
            <a:r>
              <a:rPr lang="en-IN" b="0" i="0" dirty="0">
                <a:solidFill>
                  <a:srgbClr val="000000"/>
                </a:solidFill>
                <a:effectLst/>
                <a:latin typeface="inter-regular"/>
              </a:rPr>
              <a:t>, angle, scale rotated = cv2.warpAfifne(</a:t>
            </a:r>
            <a:r>
              <a:rPr lang="en-IN" b="0" i="0" dirty="0" err="1">
                <a:solidFill>
                  <a:srgbClr val="000000"/>
                </a:solidFill>
                <a:effectLst/>
                <a:latin typeface="inter-regular"/>
              </a:rPr>
              <a:t>img,M</a:t>
            </a:r>
            <a:r>
              <a:rPr lang="en-IN" b="0" i="0" dirty="0">
                <a:solidFill>
                  <a:srgbClr val="000000"/>
                </a:solidFill>
                <a:effectLst/>
                <a:latin typeface="inter-regular"/>
              </a:rPr>
              <a:t>,(</a:t>
            </a:r>
            <a:r>
              <a:rPr lang="en-IN" b="0" i="0" dirty="0" err="1">
                <a:solidFill>
                  <a:srgbClr val="000000"/>
                </a:solidFill>
                <a:effectLst/>
                <a:latin typeface="inter-regular"/>
              </a:rPr>
              <a:t>w,h</a:t>
            </a:r>
            <a:r>
              <a:rPr lang="en-IN" b="0" i="0" dirty="0">
                <a:solidFill>
                  <a:srgbClr val="000000"/>
                </a:solidFill>
                <a:effectLst/>
                <a:latin typeface="inter-regular"/>
              </a:rPr>
              <a:t>))  </a:t>
            </a:r>
          </a:p>
          <a:p>
            <a:pPr algn="just"/>
            <a:r>
              <a:rPr lang="en-US" b="1" i="0" dirty="0">
                <a:effectLst/>
                <a:latin typeface="erdana"/>
              </a:rPr>
              <a:t>Parameters:</a:t>
            </a:r>
          </a:p>
          <a:p>
            <a:pPr algn="just">
              <a:buFont typeface="Arial" panose="020B0604020202020204" pitchFamily="34" charset="0"/>
              <a:buChar char="•"/>
            </a:pPr>
            <a:r>
              <a:rPr lang="en-US" b="1" i="0" dirty="0">
                <a:solidFill>
                  <a:srgbClr val="000000"/>
                </a:solidFill>
                <a:effectLst/>
                <a:latin typeface="inter-bold"/>
              </a:rPr>
              <a:t>center:</a:t>
            </a:r>
            <a:r>
              <a:rPr lang="en-US" b="0" i="0" dirty="0">
                <a:solidFill>
                  <a:srgbClr val="000000"/>
                </a:solidFill>
                <a:effectLst/>
                <a:latin typeface="inter-regular"/>
              </a:rPr>
              <a:t> It represents the center of the image.</a:t>
            </a:r>
          </a:p>
          <a:p>
            <a:pPr algn="just">
              <a:buFont typeface="Arial" panose="020B0604020202020204" pitchFamily="34" charset="0"/>
              <a:buChar char="•"/>
            </a:pPr>
            <a:r>
              <a:rPr lang="en-US" b="1" i="0" dirty="0">
                <a:solidFill>
                  <a:srgbClr val="000000"/>
                </a:solidFill>
                <a:effectLst/>
                <a:latin typeface="inter-bold"/>
              </a:rPr>
              <a:t>angle:</a:t>
            </a:r>
            <a:r>
              <a:rPr lang="en-US" b="0" i="0" dirty="0">
                <a:solidFill>
                  <a:srgbClr val="000000"/>
                </a:solidFill>
                <a:effectLst/>
                <a:latin typeface="inter-regular"/>
              </a:rPr>
              <a:t> It represents the angle by which a particular image to be rotated in the anti-clockwise direction.</a:t>
            </a:r>
          </a:p>
          <a:p>
            <a:pPr algn="just">
              <a:buFont typeface="Arial" panose="020B0604020202020204" pitchFamily="34" charset="0"/>
              <a:buChar char="•"/>
            </a:pPr>
            <a:r>
              <a:rPr lang="en-US" b="1" i="0" dirty="0">
                <a:solidFill>
                  <a:srgbClr val="000000"/>
                </a:solidFill>
                <a:effectLst/>
                <a:latin typeface="inter-bold"/>
              </a:rPr>
              <a:t>rotated:</a:t>
            </a:r>
            <a:r>
              <a:rPr lang="en-US" b="0" i="0" dirty="0">
                <a:solidFill>
                  <a:srgbClr val="000000"/>
                </a:solidFill>
                <a:effectLst/>
                <a:latin typeface="inter-regular"/>
              </a:rPr>
              <a:t> </a:t>
            </a:r>
            <a:r>
              <a:rPr lang="en-US" b="0" i="0" dirty="0" err="1">
                <a:solidFill>
                  <a:srgbClr val="000000"/>
                </a:solidFill>
                <a:effectLst/>
                <a:latin typeface="inter-regular"/>
              </a:rPr>
              <a:t>ndarray</a:t>
            </a:r>
            <a:r>
              <a:rPr lang="en-US" b="0" i="0" dirty="0">
                <a:solidFill>
                  <a:srgbClr val="000000"/>
                </a:solidFill>
                <a:effectLst/>
                <a:latin typeface="inter-regular"/>
              </a:rPr>
              <a:t> that holds the rotated image data.</a:t>
            </a:r>
          </a:p>
          <a:p>
            <a:pPr algn="just">
              <a:buFont typeface="Arial" panose="020B0604020202020204" pitchFamily="34" charset="0"/>
              <a:buChar char="•"/>
            </a:pPr>
            <a:r>
              <a:rPr lang="en-US" b="1" i="0" dirty="0">
                <a:solidFill>
                  <a:srgbClr val="000000"/>
                </a:solidFill>
                <a:effectLst/>
                <a:latin typeface="inter-bold"/>
              </a:rPr>
              <a:t>scale:</a:t>
            </a:r>
            <a:r>
              <a:rPr lang="en-US" b="0" i="0" dirty="0">
                <a:solidFill>
                  <a:srgbClr val="000000"/>
                </a:solidFill>
                <a:effectLst/>
                <a:latin typeface="inter-regular"/>
              </a:rPr>
              <a:t> The value 1.0 is denoted that the shape is preserved. Scale the image according to the provided value.</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1615351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8" y="96185"/>
            <a:ext cx="11519647" cy="558240"/>
          </a:xfrm>
        </p:spPr>
        <p:txBody>
          <a:bodyPr>
            <a:normAutofit fontScale="90000"/>
          </a:bodyPr>
          <a:lstStyle/>
          <a:p>
            <a:pPr algn="just"/>
            <a:r>
              <a:rPr lang="en-IN" b="1" i="0" dirty="0">
                <a:effectLst/>
                <a:latin typeface="erdana"/>
              </a:rPr>
              <a:t>OpenCV Image Rotation</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797859"/>
            <a:ext cx="11519646" cy="6060141"/>
          </a:xfrm>
        </p:spPr>
        <p:txBody>
          <a:bodyPr>
            <a:noAutofit/>
          </a:bodyPr>
          <a:lstStyle/>
          <a:p>
            <a:pPr lvl="1" algn="just">
              <a:buFont typeface="+mj-lt"/>
              <a:buAutoNum type="arabicPeriod"/>
            </a:pPr>
            <a:r>
              <a:rPr lang="en-IN" sz="800" b="1" i="0" dirty="0">
                <a:solidFill>
                  <a:srgbClr val="006699"/>
                </a:solidFill>
                <a:effectLst/>
                <a:latin typeface="inter-regular"/>
              </a:rPr>
              <a:t>import</a:t>
            </a:r>
            <a:r>
              <a:rPr lang="en-IN" sz="800" b="1" i="0" dirty="0">
                <a:solidFill>
                  <a:srgbClr val="000000"/>
                </a:solidFill>
                <a:effectLst/>
                <a:latin typeface="inter-regular"/>
              </a:rPr>
              <a:t> cv2  </a:t>
            </a:r>
          </a:p>
          <a:p>
            <a:pPr lvl="1" algn="just">
              <a:buFont typeface="+mj-lt"/>
              <a:buAutoNum type="arabicPeriod"/>
            </a:pPr>
            <a:r>
              <a:rPr lang="en-IN" sz="800" b="1" i="0" dirty="0">
                <a:solidFill>
                  <a:srgbClr val="000000"/>
                </a:solidFill>
                <a:effectLst/>
                <a:latin typeface="inter-regular"/>
              </a:rPr>
              <a:t># read image as greyscale  </a:t>
            </a:r>
          </a:p>
          <a:p>
            <a:pPr lvl="1" algn="just">
              <a:buFont typeface="+mj-lt"/>
              <a:buAutoNum type="arabicPeriod"/>
            </a:pPr>
            <a:r>
              <a:rPr lang="en-IN" sz="800" b="1" i="0" dirty="0" err="1">
                <a:solidFill>
                  <a:srgbClr val="000000"/>
                </a:solidFill>
                <a:effectLst/>
                <a:latin typeface="inter-regular"/>
              </a:rPr>
              <a:t>img</a:t>
            </a:r>
            <a:r>
              <a:rPr lang="en-IN" sz="800" b="1" i="0" dirty="0">
                <a:solidFill>
                  <a:srgbClr val="000000"/>
                </a:solidFill>
                <a:effectLst/>
                <a:latin typeface="inter-regular"/>
              </a:rPr>
              <a:t> = cv2.imread(</a:t>
            </a:r>
            <a:r>
              <a:rPr lang="en-IN" sz="800" b="1" i="0" dirty="0" err="1">
                <a:solidFill>
                  <a:srgbClr val="000000"/>
                </a:solidFill>
                <a:effectLst/>
                <a:latin typeface="inter-regular"/>
              </a:rPr>
              <a:t>r</a:t>
            </a:r>
            <a:r>
              <a:rPr lang="en-IN" sz="800" b="1" i="0" dirty="0" err="1">
                <a:solidFill>
                  <a:srgbClr val="0000FF"/>
                </a:solidFill>
                <a:effectLst/>
                <a:latin typeface="inter-regular"/>
              </a:rPr>
              <a:t>'C</a:t>
            </a:r>
            <a:r>
              <a:rPr lang="en-IN" sz="800" b="1" i="0" dirty="0">
                <a:solidFill>
                  <a:srgbClr val="0000FF"/>
                </a:solidFill>
                <a:effectLst/>
                <a:latin typeface="inter-regular"/>
              </a:rPr>
              <a:t>:\Users\DEVANSH SHARMA\cat.jpeg'</a:t>
            </a:r>
            <a:r>
              <a:rPr lang="en-IN" sz="800" b="1" i="0" dirty="0">
                <a:solidFill>
                  <a:srgbClr val="000000"/>
                </a:solidFill>
                <a:effectLst/>
                <a:latin typeface="inter-regular"/>
              </a:rPr>
              <a:t>)  </a:t>
            </a:r>
          </a:p>
          <a:p>
            <a:pPr lvl="1" algn="just">
              <a:buFont typeface="+mj-lt"/>
              <a:buAutoNum type="arabicPeriod"/>
            </a:pPr>
            <a:r>
              <a:rPr lang="en-IN" sz="800" b="1" i="0" dirty="0">
                <a:solidFill>
                  <a:srgbClr val="000000"/>
                </a:solidFill>
                <a:effectLst/>
                <a:latin typeface="inter-regular"/>
              </a:rPr>
              <a:t># get image height, width  </a:t>
            </a:r>
          </a:p>
          <a:p>
            <a:pPr lvl="1" algn="just">
              <a:buFont typeface="+mj-lt"/>
              <a:buAutoNum type="arabicPeriod"/>
            </a:pPr>
            <a:r>
              <a:rPr lang="en-IN" sz="800" b="1" i="0" dirty="0">
                <a:solidFill>
                  <a:srgbClr val="000000"/>
                </a:solidFill>
                <a:effectLst/>
                <a:latin typeface="inter-regular"/>
              </a:rPr>
              <a:t>(h, w) = </a:t>
            </a:r>
            <a:r>
              <a:rPr lang="en-IN" sz="800" b="1" i="0" dirty="0" err="1">
                <a:solidFill>
                  <a:srgbClr val="000000"/>
                </a:solidFill>
                <a:effectLst/>
                <a:latin typeface="inter-regular"/>
              </a:rPr>
              <a:t>img.shape</a:t>
            </a:r>
            <a:r>
              <a:rPr lang="en-IN" sz="800" b="1" i="0" dirty="0">
                <a:solidFill>
                  <a:srgbClr val="000000"/>
                </a:solidFill>
                <a:effectLst/>
                <a:latin typeface="inter-regular"/>
              </a:rPr>
              <a:t>[:</a:t>
            </a:r>
            <a:r>
              <a:rPr lang="en-IN" sz="800" b="1" i="0" dirty="0">
                <a:solidFill>
                  <a:srgbClr val="C00000"/>
                </a:solidFill>
                <a:effectLst/>
                <a:latin typeface="inter-regular"/>
              </a:rPr>
              <a:t>2</a:t>
            </a:r>
            <a:r>
              <a:rPr lang="en-IN" sz="800" b="1" i="0" dirty="0">
                <a:solidFill>
                  <a:srgbClr val="000000"/>
                </a:solidFill>
                <a:effectLst/>
                <a:latin typeface="inter-regular"/>
              </a:rPr>
              <a:t>]  </a:t>
            </a:r>
          </a:p>
          <a:p>
            <a:pPr lvl="1" algn="just">
              <a:buFont typeface="+mj-lt"/>
              <a:buAutoNum type="arabicPeriod"/>
            </a:pPr>
            <a:r>
              <a:rPr lang="en-IN" sz="800" b="1" i="0" dirty="0">
                <a:solidFill>
                  <a:srgbClr val="000000"/>
                </a:solidFill>
                <a:effectLst/>
                <a:latin typeface="inter-regular"/>
              </a:rPr>
              <a:t># calculate the </a:t>
            </a:r>
            <a:r>
              <a:rPr lang="en-IN" sz="800" b="1" i="0" dirty="0" err="1">
                <a:solidFill>
                  <a:srgbClr val="000000"/>
                </a:solidFill>
                <a:effectLst/>
                <a:latin typeface="inter-regular"/>
              </a:rPr>
              <a:t>center</a:t>
            </a:r>
            <a:r>
              <a:rPr lang="en-IN" sz="800" b="1" i="0" dirty="0">
                <a:solidFill>
                  <a:srgbClr val="000000"/>
                </a:solidFill>
                <a:effectLst/>
                <a:latin typeface="inter-regular"/>
              </a:rPr>
              <a:t> of the image  </a:t>
            </a:r>
          </a:p>
          <a:p>
            <a:pPr lvl="1" algn="just">
              <a:buFont typeface="+mj-lt"/>
              <a:buAutoNum type="arabicPeriod"/>
            </a:pPr>
            <a:r>
              <a:rPr lang="en-IN" sz="800" b="1" i="0" dirty="0" err="1">
                <a:solidFill>
                  <a:srgbClr val="000000"/>
                </a:solidFill>
                <a:effectLst/>
                <a:latin typeface="inter-regular"/>
              </a:rPr>
              <a:t>center</a:t>
            </a:r>
            <a:r>
              <a:rPr lang="en-IN" sz="800" b="1" i="0" dirty="0">
                <a:solidFill>
                  <a:srgbClr val="000000"/>
                </a:solidFill>
                <a:effectLst/>
                <a:latin typeface="inter-regular"/>
              </a:rPr>
              <a:t> = (w / </a:t>
            </a:r>
            <a:r>
              <a:rPr lang="en-IN" sz="800" b="1" i="0" dirty="0">
                <a:solidFill>
                  <a:srgbClr val="C00000"/>
                </a:solidFill>
                <a:effectLst/>
                <a:latin typeface="inter-regular"/>
              </a:rPr>
              <a:t>2</a:t>
            </a:r>
            <a:r>
              <a:rPr lang="en-IN" sz="800" b="1" i="0" dirty="0">
                <a:solidFill>
                  <a:srgbClr val="000000"/>
                </a:solidFill>
                <a:effectLst/>
                <a:latin typeface="inter-regular"/>
              </a:rPr>
              <a:t>, h / </a:t>
            </a:r>
            <a:r>
              <a:rPr lang="en-IN" sz="800" b="1" i="0" dirty="0">
                <a:solidFill>
                  <a:srgbClr val="C00000"/>
                </a:solidFill>
                <a:effectLst/>
                <a:latin typeface="inter-regular"/>
              </a:rPr>
              <a:t>2</a:t>
            </a:r>
            <a:r>
              <a:rPr lang="en-IN" sz="800" b="1" i="0" dirty="0">
                <a:solidFill>
                  <a:srgbClr val="000000"/>
                </a:solidFill>
                <a:effectLst/>
                <a:latin typeface="inter-regular"/>
              </a:rPr>
              <a:t>)  </a:t>
            </a:r>
          </a:p>
          <a:p>
            <a:pPr lvl="1" algn="just">
              <a:buFont typeface="+mj-lt"/>
              <a:buAutoNum type="arabicPeriod"/>
            </a:pPr>
            <a:r>
              <a:rPr lang="en-IN" sz="800" b="1" i="0" dirty="0">
                <a:solidFill>
                  <a:srgbClr val="000000"/>
                </a:solidFill>
                <a:effectLst/>
                <a:latin typeface="inter-regular"/>
              </a:rPr>
              <a:t>angle90 = </a:t>
            </a:r>
            <a:r>
              <a:rPr lang="en-IN" sz="800" b="1" i="0" dirty="0">
                <a:solidFill>
                  <a:srgbClr val="C00000"/>
                </a:solidFill>
                <a:effectLst/>
                <a:latin typeface="inter-regular"/>
              </a:rPr>
              <a:t>90</a:t>
            </a:r>
            <a:r>
              <a:rPr lang="en-IN" sz="800" b="1" i="0" dirty="0">
                <a:solidFill>
                  <a:srgbClr val="000000"/>
                </a:solidFill>
                <a:effectLst/>
                <a:latin typeface="inter-regular"/>
              </a:rPr>
              <a:t>  </a:t>
            </a:r>
          </a:p>
          <a:p>
            <a:pPr lvl="1" algn="just">
              <a:buFont typeface="+mj-lt"/>
              <a:buAutoNum type="arabicPeriod"/>
            </a:pPr>
            <a:r>
              <a:rPr lang="en-IN" sz="800" b="1" i="0" dirty="0">
                <a:solidFill>
                  <a:srgbClr val="000000"/>
                </a:solidFill>
                <a:effectLst/>
                <a:latin typeface="inter-regular"/>
              </a:rPr>
              <a:t>angle180 = </a:t>
            </a:r>
            <a:r>
              <a:rPr lang="en-IN" sz="800" b="1" i="0" dirty="0">
                <a:solidFill>
                  <a:srgbClr val="C00000"/>
                </a:solidFill>
                <a:effectLst/>
                <a:latin typeface="inter-regular"/>
              </a:rPr>
              <a:t>180</a:t>
            </a:r>
            <a:r>
              <a:rPr lang="en-IN" sz="800" b="1" i="0" dirty="0">
                <a:solidFill>
                  <a:srgbClr val="000000"/>
                </a:solidFill>
                <a:effectLst/>
                <a:latin typeface="inter-regular"/>
              </a:rPr>
              <a:t>  </a:t>
            </a:r>
          </a:p>
          <a:p>
            <a:pPr lvl="1" algn="just">
              <a:buFont typeface="+mj-lt"/>
              <a:buAutoNum type="arabicPeriod"/>
            </a:pPr>
            <a:r>
              <a:rPr lang="en-IN" sz="800" b="1" i="0" dirty="0">
                <a:solidFill>
                  <a:srgbClr val="000000"/>
                </a:solidFill>
                <a:effectLst/>
                <a:latin typeface="inter-regular"/>
              </a:rPr>
              <a:t>angle270 = </a:t>
            </a:r>
            <a:r>
              <a:rPr lang="en-IN" sz="800" b="1" i="0" dirty="0">
                <a:solidFill>
                  <a:srgbClr val="C00000"/>
                </a:solidFill>
                <a:effectLst/>
                <a:latin typeface="inter-regular"/>
              </a:rPr>
              <a:t>270</a:t>
            </a:r>
            <a:r>
              <a:rPr lang="en-IN" sz="800" b="1" i="0" dirty="0">
                <a:solidFill>
                  <a:srgbClr val="000000"/>
                </a:solidFill>
                <a:effectLst/>
                <a:latin typeface="inter-regular"/>
              </a:rPr>
              <a:t>  </a:t>
            </a:r>
          </a:p>
          <a:p>
            <a:pPr lvl="1" algn="just">
              <a:buFont typeface="+mj-lt"/>
              <a:buAutoNum type="arabicPeriod"/>
            </a:pPr>
            <a:r>
              <a:rPr lang="en-IN" sz="800" b="1" i="0" dirty="0">
                <a:solidFill>
                  <a:srgbClr val="000000"/>
                </a:solidFill>
                <a:effectLst/>
                <a:latin typeface="inter-regular"/>
              </a:rPr>
              <a:t>scale = </a:t>
            </a:r>
            <a:r>
              <a:rPr lang="en-IN" sz="800" b="1" i="0" dirty="0">
                <a:solidFill>
                  <a:srgbClr val="C00000"/>
                </a:solidFill>
                <a:effectLst/>
                <a:latin typeface="inter-regular"/>
              </a:rPr>
              <a:t>1.0</a:t>
            </a:r>
            <a:r>
              <a:rPr lang="en-IN" sz="800" b="1" i="0" dirty="0">
                <a:solidFill>
                  <a:srgbClr val="000000"/>
                </a:solidFill>
                <a:effectLst/>
                <a:latin typeface="inter-regular"/>
              </a:rPr>
              <a:t>  </a:t>
            </a:r>
          </a:p>
          <a:p>
            <a:pPr lvl="1" algn="just">
              <a:buFont typeface="+mj-lt"/>
              <a:buAutoNum type="arabicPeriod"/>
            </a:pPr>
            <a:r>
              <a:rPr lang="en-IN" sz="800" b="1" i="0" dirty="0">
                <a:solidFill>
                  <a:srgbClr val="000000"/>
                </a:solidFill>
                <a:effectLst/>
                <a:latin typeface="inter-regular"/>
              </a:rPr>
              <a:t># Perform the </a:t>
            </a:r>
            <a:r>
              <a:rPr lang="en-IN" sz="800" b="1" i="0" dirty="0" err="1">
                <a:solidFill>
                  <a:srgbClr val="000000"/>
                </a:solidFill>
                <a:effectLst/>
                <a:latin typeface="inter-regular"/>
              </a:rPr>
              <a:t>counterclockwise</a:t>
            </a:r>
            <a:r>
              <a:rPr lang="en-IN" sz="800" b="1" i="0" dirty="0">
                <a:solidFill>
                  <a:srgbClr val="000000"/>
                </a:solidFill>
                <a:effectLst/>
                <a:latin typeface="inter-regular"/>
              </a:rPr>
              <a:t> rotation holding at the </a:t>
            </a:r>
            <a:r>
              <a:rPr lang="en-IN" sz="800" b="1" i="0" dirty="0" err="1">
                <a:solidFill>
                  <a:srgbClr val="000000"/>
                </a:solidFill>
                <a:effectLst/>
                <a:latin typeface="inter-regular"/>
              </a:rPr>
              <a:t>center</a:t>
            </a:r>
            <a:r>
              <a:rPr lang="en-IN" sz="800" b="1" i="0" dirty="0">
                <a:solidFill>
                  <a:srgbClr val="000000"/>
                </a:solidFill>
                <a:effectLst/>
                <a:latin typeface="inter-regular"/>
              </a:rPr>
              <a:t>  </a:t>
            </a:r>
          </a:p>
          <a:p>
            <a:pPr lvl="1" algn="just">
              <a:buFont typeface="+mj-lt"/>
              <a:buAutoNum type="arabicPeriod"/>
            </a:pPr>
            <a:r>
              <a:rPr lang="en-IN" sz="800" b="1" i="0" dirty="0">
                <a:solidFill>
                  <a:srgbClr val="000000"/>
                </a:solidFill>
                <a:effectLst/>
                <a:latin typeface="inter-regular"/>
              </a:rPr>
              <a:t># </a:t>
            </a:r>
            <a:r>
              <a:rPr lang="en-IN" sz="800" b="1" i="0" dirty="0">
                <a:solidFill>
                  <a:srgbClr val="C00000"/>
                </a:solidFill>
                <a:effectLst/>
                <a:latin typeface="inter-regular"/>
              </a:rPr>
              <a:t>90</a:t>
            </a:r>
            <a:r>
              <a:rPr lang="en-IN" sz="800" b="1" i="0" dirty="0">
                <a:solidFill>
                  <a:srgbClr val="000000"/>
                </a:solidFill>
                <a:effectLst/>
                <a:latin typeface="inter-regular"/>
              </a:rPr>
              <a:t> degrees  </a:t>
            </a:r>
          </a:p>
          <a:p>
            <a:pPr lvl="1" algn="just">
              <a:buFont typeface="+mj-lt"/>
              <a:buAutoNum type="arabicPeriod"/>
            </a:pPr>
            <a:r>
              <a:rPr lang="en-IN" sz="800" b="1" i="0" dirty="0">
                <a:solidFill>
                  <a:srgbClr val="000000"/>
                </a:solidFill>
                <a:effectLst/>
                <a:latin typeface="inter-regular"/>
              </a:rPr>
              <a:t>M = cv2.getRotationMatrix2D(</a:t>
            </a:r>
            <a:r>
              <a:rPr lang="en-IN" sz="800" b="1" i="0" dirty="0" err="1">
                <a:solidFill>
                  <a:srgbClr val="000000"/>
                </a:solidFill>
                <a:effectLst/>
                <a:latin typeface="inter-regular"/>
              </a:rPr>
              <a:t>center</a:t>
            </a:r>
            <a:r>
              <a:rPr lang="en-IN" sz="800" b="1" i="0" dirty="0">
                <a:solidFill>
                  <a:srgbClr val="000000"/>
                </a:solidFill>
                <a:effectLst/>
                <a:latin typeface="inter-regular"/>
              </a:rPr>
              <a:t>, angle90, scale)  </a:t>
            </a:r>
          </a:p>
          <a:p>
            <a:pPr lvl="1" algn="just">
              <a:buFont typeface="+mj-lt"/>
              <a:buAutoNum type="arabicPeriod"/>
            </a:pPr>
            <a:r>
              <a:rPr lang="en-IN" sz="800" b="1" i="0" dirty="0">
                <a:solidFill>
                  <a:srgbClr val="000000"/>
                </a:solidFill>
                <a:effectLst/>
                <a:latin typeface="inter-regular"/>
              </a:rPr>
              <a:t>rotated90 = cv2.warpAffine(</a:t>
            </a:r>
            <a:r>
              <a:rPr lang="en-IN" sz="800" b="1" i="0" dirty="0" err="1">
                <a:solidFill>
                  <a:srgbClr val="000000"/>
                </a:solidFill>
                <a:effectLst/>
                <a:latin typeface="inter-regular"/>
              </a:rPr>
              <a:t>img</a:t>
            </a:r>
            <a:r>
              <a:rPr lang="en-IN" sz="800" b="1" i="0" dirty="0">
                <a:solidFill>
                  <a:srgbClr val="000000"/>
                </a:solidFill>
                <a:effectLst/>
                <a:latin typeface="inter-regular"/>
              </a:rPr>
              <a:t>, M, (h, w))  </a:t>
            </a:r>
          </a:p>
          <a:p>
            <a:pPr lvl="1" algn="just">
              <a:buFont typeface="+mj-lt"/>
              <a:buAutoNum type="arabicPeriod"/>
            </a:pPr>
            <a:r>
              <a:rPr lang="en-IN" sz="800" b="1" i="0" dirty="0">
                <a:solidFill>
                  <a:srgbClr val="000000"/>
                </a:solidFill>
                <a:effectLst/>
                <a:latin typeface="inter-regular"/>
              </a:rPr>
              <a:t># </a:t>
            </a:r>
            <a:r>
              <a:rPr lang="en-IN" sz="800" b="1" i="0" dirty="0">
                <a:solidFill>
                  <a:srgbClr val="C00000"/>
                </a:solidFill>
                <a:effectLst/>
                <a:latin typeface="inter-regular"/>
              </a:rPr>
              <a:t>180</a:t>
            </a:r>
            <a:r>
              <a:rPr lang="en-IN" sz="800" b="1" i="0" dirty="0">
                <a:solidFill>
                  <a:srgbClr val="000000"/>
                </a:solidFill>
                <a:effectLst/>
                <a:latin typeface="inter-regular"/>
              </a:rPr>
              <a:t> degrees  </a:t>
            </a:r>
          </a:p>
          <a:p>
            <a:pPr lvl="1" algn="just">
              <a:buFont typeface="+mj-lt"/>
              <a:buAutoNum type="arabicPeriod"/>
            </a:pPr>
            <a:r>
              <a:rPr lang="en-IN" sz="800" b="1" i="0" dirty="0">
                <a:solidFill>
                  <a:srgbClr val="000000"/>
                </a:solidFill>
                <a:effectLst/>
                <a:latin typeface="inter-regular"/>
              </a:rPr>
              <a:t>M = cv2.getRotationMatrix2D(</a:t>
            </a:r>
            <a:r>
              <a:rPr lang="en-IN" sz="800" b="1" i="0" dirty="0" err="1">
                <a:solidFill>
                  <a:srgbClr val="000000"/>
                </a:solidFill>
                <a:effectLst/>
                <a:latin typeface="inter-regular"/>
              </a:rPr>
              <a:t>center</a:t>
            </a:r>
            <a:r>
              <a:rPr lang="en-IN" sz="800" b="1" i="0" dirty="0">
                <a:solidFill>
                  <a:srgbClr val="000000"/>
                </a:solidFill>
                <a:effectLst/>
                <a:latin typeface="inter-regular"/>
              </a:rPr>
              <a:t>, angle180, scale)  </a:t>
            </a:r>
          </a:p>
          <a:p>
            <a:pPr lvl="1" algn="just">
              <a:buFont typeface="+mj-lt"/>
              <a:buAutoNum type="arabicPeriod"/>
            </a:pPr>
            <a:r>
              <a:rPr lang="en-IN" sz="800" b="1" i="0" dirty="0">
                <a:solidFill>
                  <a:srgbClr val="000000"/>
                </a:solidFill>
                <a:effectLst/>
                <a:latin typeface="inter-regular"/>
              </a:rPr>
              <a:t>rotated180 = cv2.warpAffine(</a:t>
            </a:r>
            <a:r>
              <a:rPr lang="en-IN" sz="800" b="1" i="0" dirty="0" err="1">
                <a:solidFill>
                  <a:srgbClr val="000000"/>
                </a:solidFill>
                <a:effectLst/>
                <a:latin typeface="inter-regular"/>
              </a:rPr>
              <a:t>img</a:t>
            </a:r>
            <a:r>
              <a:rPr lang="en-IN" sz="800" b="1" i="0" dirty="0">
                <a:solidFill>
                  <a:srgbClr val="000000"/>
                </a:solidFill>
                <a:effectLst/>
                <a:latin typeface="inter-regular"/>
              </a:rPr>
              <a:t>, M, (w, h))  </a:t>
            </a:r>
          </a:p>
          <a:p>
            <a:pPr lvl="1" algn="just">
              <a:buFont typeface="+mj-lt"/>
              <a:buAutoNum type="arabicPeriod"/>
            </a:pPr>
            <a:r>
              <a:rPr lang="en-IN" sz="800" b="1" i="0" dirty="0">
                <a:solidFill>
                  <a:srgbClr val="000000"/>
                </a:solidFill>
                <a:effectLst/>
                <a:latin typeface="inter-regular"/>
              </a:rPr>
              <a:t># </a:t>
            </a:r>
            <a:r>
              <a:rPr lang="en-IN" sz="800" b="1" i="0" dirty="0">
                <a:solidFill>
                  <a:srgbClr val="C00000"/>
                </a:solidFill>
                <a:effectLst/>
                <a:latin typeface="inter-regular"/>
              </a:rPr>
              <a:t>270</a:t>
            </a:r>
            <a:r>
              <a:rPr lang="en-IN" sz="800" b="1" i="0" dirty="0">
                <a:solidFill>
                  <a:srgbClr val="000000"/>
                </a:solidFill>
                <a:effectLst/>
                <a:latin typeface="inter-regular"/>
              </a:rPr>
              <a:t> degrees  </a:t>
            </a:r>
          </a:p>
          <a:p>
            <a:pPr lvl="1" algn="just">
              <a:buFont typeface="+mj-lt"/>
              <a:buAutoNum type="arabicPeriod"/>
            </a:pPr>
            <a:r>
              <a:rPr lang="en-IN" sz="800" b="1" i="0" dirty="0">
                <a:solidFill>
                  <a:srgbClr val="000000"/>
                </a:solidFill>
                <a:effectLst/>
                <a:latin typeface="inter-regular"/>
              </a:rPr>
              <a:t>M = cv2.getRotationMatrix2D(</a:t>
            </a:r>
            <a:r>
              <a:rPr lang="en-IN" sz="800" b="1" i="0" dirty="0" err="1">
                <a:solidFill>
                  <a:srgbClr val="000000"/>
                </a:solidFill>
                <a:effectLst/>
                <a:latin typeface="inter-regular"/>
              </a:rPr>
              <a:t>center</a:t>
            </a:r>
            <a:r>
              <a:rPr lang="en-IN" sz="800" b="1" i="0" dirty="0">
                <a:solidFill>
                  <a:srgbClr val="000000"/>
                </a:solidFill>
                <a:effectLst/>
                <a:latin typeface="inter-regular"/>
              </a:rPr>
              <a:t>, angle270, scale)  </a:t>
            </a:r>
          </a:p>
          <a:p>
            <a:pPr lvl="1" algn="just">
              <a:buFont typeface="+mj-lt"/>
              <a:buAutoNum type="arabicPeriod"/>
            </a:pPr>
            <a:r>
              <a:rPr lang="en-IN" sz="800" b="1" i="0" dirty="0">
                <a:solidFill>
                  <a:srgbClr val="000000"/>
                </a:solidFill>
                <a:effectLst/>
                <a:latin typeface="inter-regular"/>
              </a:rPr>
              <a:t>rotated270 = cv2.warpAffine(</a:t>
            </a:r>
            <a:r>
              <a:rPr lang="en-IN" sz="800" b="1" i="0" dirty="0" err="1">
                <a:solidFill>
                  <a:srgbClr val="000000"/>
                </a:solidFill>
                <a:effectLst/>
                <a:latin typeface="inter-regular"/>
              </a:rPr>
              <a:t>img</a:t>
            </a:r>
            <a:r>
              <a:rPr lang="en-IN" sz="800" b="1" i="0" dirty="0">
                <a:solidFill>
                  <a:srgbClr val="000000"/>
                </a:solidFill>
                <a:effectLst/>
                <a:latin typeface="inter-regular"/>
              </a:rPr>
              <a:t>, M, (h, w))  </a:t>
            </a:r>
          </a:p>
          <a:p>
            <a:pPr lvl="1" algn="just">
              <a:buFont typeface="+mj-lt"/>
              <a:buAutoNum type="arabicPeriod"/>
            </a:pPr>
            <a:r>
              <a:rPr lang="en-IN" sz="800" b="1" i="0" dirty="0">
                <a:solidFill>
                  <a:srgbClr val="000000"/>
                </a:solidFill>
                <a:effectLst/>
                <a:latin typeface="inter-regular"/>
              </a:rPr>
              <a:t>cv2.imshow(</a:t>
            </a:r>
            <a:r>
              <a:rPr lang="en-IN" sz="800" b="1" i="0" dirty="0">
                <a:solidFill>
                  <a:srgbClr val="0000FF"/>
                </a:solidFill>
                <a:effectLst/>
                <a:latin typeface="inter-regular"/>
              </a:rPr>
              <a:t>'Original Image'</a:t>
            </a:r>
            <a:r>
              <a:rPr lang="en-IN" sz="800" b="1" i="0" dirty="0">
                <a:solidFill>
                  <a:srgbClr val="000000"/>
                </a:solidFill>
                <a:effectLst/>
                <a:latin typeface="inter-regular"/>
              </a:rPr>
              <a:t>, </a:t>
            </a:r>
            <a:r>
              <a:rPr lang="en-IN" sz="800" b="1" i="0" dirty="0" err="1">
                <a:solidFill>
                  <a:srgbClr val="000000"/>
                </a:solidFill>
                <a:effectLst/>
                <a:latin typeface="inter-regular"/>
              </a:rPr>
              <a:t>img</a:t>
            </a:r>
            <a:r>
              <a:rPr lang="en-IN" sz="800" b="1" i="0" dirty="0">
                <a:solidFill>
                  <a:srgbClr val="000000"/>
                </a:solidFill>
                <a:effectLst/>
                <a:latin typeface="inter-regular"/>
              </a:rPr>
              <a:t>)  </a:t>
            </a:r>
          </a:p>
          <a:p>
            <a:pPr lvl="1" algn="just">
              <a:buFont typeface="+mj-lt"/>
              <a:buAutoNum type="arabicPeriod"/>
            </a:pPr>
            <a:r>
              <a:rPr lang="en-IN" sz="800" b="1" i="0" dirty="0">
                <a:solidFill>
                  <a:srgbClr val="000000"/>
                </a:solidFill>
                <a:effectLst/>
                <a:latin typeface="inter-regular"/>
              </a:rPr>
              <a:t>cv2.waitKey(</a:t>
            </a:r>
            <a:r>
              <a:rPr lang="en-IN" sz="800" b="1" i="0" dirty="0">
                <a:solidFill>
                  <a:srgbClr val="C00000"/>
                </a:solidFill>
                <a:effectLst/>
                <a:latin typeface="inter-regular"/>
              </a:rPr>
              <a:t>0</a:t>
            </a:r>
            <a:r>
              <a:rPr lang="en-IN" sz="800" b="1" i="0" dirty="0">
                <a:solidFill>
                  <a:srgbClr val="000000"/>
                </a:solidFill>
                <a:effectLst/>
                <a:latin typeface="inter-regular"/>
              </a:rPr>
              <a:t>)  # waits until a key is pressed  </a:t>
            </a:r>
          </a:p>
          <a:p>
            <a:pPr lvl="1" algn="just">
              <a:buFont typeface="+mj-lt"/>
              <a:buAutoNum type="arabicPeriod"/>
            </a:pPr>
            <a:r>
              <a:rPr lang="en-IN" sz="800" b="1" i="0" dirty="0">
                <a:solidFill>
                  <a:srgbClr val="000000"/>
                </a:solidFill>
                <a:effectLst/>
                <a:latin typeface="inter-regular"/>
              </a:rPr>
              <a:t>cv2.destroyAllWindows()  # destroys the window showing image  </a:t>
            </a:r>
          </a:p>
          <a:p>
            <a:pPr lvl="1" algn="just">
              <a:buFont typeface="+mj-lt"/>
              <a:buAutoNum type="arabicPeriod"/>
            </a:pPr>
            <a:r>
              <a:rPr lang="en-IN" sz="800" b="1" i="0" dirty="0">
                <a:solidFill>
                  <a:srgbClr val="000000"/>
                </a:solidFill>
                <a:effectLst/>
                <a:latin typeface="inter-regular"/>
              </a:rPr>
              <a:t>cv2.imshow(</a:t>
            </a:r>
            <a:r>
              <a:rPr lang="en-IN" sz="800" b="1" i="0" dirty="0">
                <a:solidFill>
                  <a:srgbClr val="0000FF"/>
                </a:solidFill>
                <a:effectLst/>
                <a:latin typeface="inter-regular"/>
              </a:rPr>
              <a:t>'Image rotated by 90 degrees'</a:t>
            </a:r>
            <a:r>
              <a:rPr lang="en-IN" sz="800" b="1" i="0" dirty="0">
                <a:solidFill>
                  <a:srgbClr val="000000"/>
                </a:solidFill>
                <a:effectLst/>
                <a:latin typeface="inter-regular"/>
              </a:rPr>
              <a:t>, rotated90)  </a:t>
            </a:r>
          </a:p>
          <a:p>
            <a:pPr lvl="1" algn="just">
              <a:buFont typeface="+mj-lt"/>
              <a:buAutoNum type="arabicPeriod"/>
            </a:pPr>
            <a:r>
              <a:rPr lang="en-IN" sz="800" b="1" i="0" dirty="0">
                <a:solidFill>
                  <a:srgbClr val="000000"/>
                </a:solidFill>
                <a:effectLst/>
                <a:latin typeface="inter-regular"/>
              </a:rPr>
              <a:t>cv2.waitKey(</a:t>
            </a:r>
            <a:r>
              <a:rPr lang="en-IN" sz="800" b="1" i="0" dirty="0">
                <a:solidFill>
                  <a:srgbClr val="C00000"/>
                </a:solidFill>
                <a:effectLst/>
                <a:latin typeface="inter-regular"/>
              </a:rPr>
              <a:t>0</a:t>
            </a:r>
            <a:r>
              <a:rPr lang="en-IN" sz="800" b="1" i="0" dirty="0">
                <a:solidFill>
                  <a:srgbClr val="000000"/>
                </a:solidFill>
                <a:effectLst/>
                <a:latin typeface="inter-regular"/>
              </a:rPr>
              <a:t>)  # waits until a key is pressed  </a:t>
            </a:r>
          </a:p>
          <a:p>
            <a:pPr lvl="1" algn="just">
              <a:buFont typeface="+mj-lt"/>
              <a:buAutoNum type="arabicPeriod"/>
            </a:pPr>
            <a:r>
              <a:rPr lang="en-IN" sz="800" b="1" i="0" dirty="0">
                <a:solidFill>
                  <a:srgbClr val="000000"/>
                </a:solidFill>
                <a:effectLst/>
                <a:latin typeface="inter-regular"/>
              </a:rPr>
              <a:t>cv2.destroyAllWindows()  # destroys the window showing </a:t>
            </a:r>
            <a:r>
              <a:rPr lang="en-IN" sz="800" b="1" i="0" dirty="0" err="1">
                <a:solidFill>
                  <a:srgbClr val="000000"/>
                </a:solidFill>
                <a:effectLst/>
                <a:latin typeface="inter-regular"/>
              </a:rPr>
              <a:t>imag</a:t>
            </a:r>
            <a:r>
              <a:rPr lang="en-IN" sz="800" b="1" i="0" dirty="0">
                <a:solidFill>
                  <a:srgbClr val="000000"/>
                </a:solidFill>
                <a:effectLst/>
                <a:latin typeface="inter-regular"/>
              </a:rPr>
              <a:t>  </a:t>
            </a:r>
          </a:p>
          <a:p>
            <a:pPr lvl="1" algn="just">
              <a:buFont typeface="+mj-lt"/>
              <a:buAutoNum type="arabicPeriod"/>
            </a:pPr>
            <a:r>
              <a:rPr lang="en-IN" sz="800" b="1" i="0" dirty="0">
                <a:solidFill>
                  <a:srgbClr val="000000"/>
                </a:solidFill>
                <a:effectLst/>
                <a:latin typeface="inter-regular"/>
              </a:rPr>
              <a:t>cv2.imshow(</a:t>
            </a:r>
            <a:r>
              <a:rPr lang="en-IN" sz="800" b="1" i="0" dirty="0">
                <a:solidFill>
                  <a:srgbClr val="0000FF"/>
                </a:solidFill>
                <a:effectLst/>
                <a:latin typeface="inter-regular"/>
              </a:rPr>
              <a:t>'Image rotated by 180 degrees'</a:t>
            </a:r>
            <a:r>
              <a:rPr lang="en-IN" sz="800" b="1" i="0" dirty="0">
                <a:solidFill>
                  <a:srgbClr val="000000"/>
                </a:solidFill>
                <a:effectLst/>
                <a:latin typeface="inter-regular"/>
              </a:rPr>
              <a:t>, rotated180)  </a:t>
            </a:r>
          </a:p>
          <a:p>
            <a:pPr lvl="1" algn="just">
              <a:buFont typeface="+mj-lt"/>
              <a:buAutoNum type="arabicPeriod"/>
            </a:pPr>
            <a:r>
              <a:rPr lang="en-IN" sz="800" b="1" i="0" dirty="0">
                <a:solidFill>
                  <a:srgbClr val="000000"/>
                </a:solidFill>
                <a:effectLst/>
                <a:latin typeface="inter-regular"/>
              </a:rPr>
              <a:t>cv2.waitKey(</a:t>
            </a:r>
            <a:r>
              <a:rPr lang="en-IN" sz="800" b="1" i="0" dirty="0">
                <a:solidFill>
                  <a:srgbClr val="C00000"/>
                </a:solidFill>
                <a:effectLst/>
                <a:latin typeface="inter-regular"/>
              </a:rPr>
              <a:t>0</a:t>
            </a:r>
            <a:r>
              <a:rPr lang="en-IN" sz="800" b="1" i="0" dirty="0">
                <a:solidFill>
                  <a:srgbClr val="000000"/>
                </a:solidFill>
                <a:effectLst/>
                <a:latin typeface="inter-regular"/>
              </a:rPr>
              <a:t>)  # waits until a key is pressed  </a:t>
            </a:r>
          </a:p>
          <a:p>
            <a:pPr lvl="1" algn="just">
              <a:buFont typeface="+mj-lt"/>
              <a:buAutoNum type="arabicPeriod"/>
            </a:pPr>
            <a:r>
              <a:rPr lang="en-IN" sz="800" b="1" i="0" dirty="0">
                <a:solidFill>
                  <a:srgbClr val="000000"/>
                </a:solidFill>
                <a:effectLst/>
                <a:latin typeface="inter-regular"/>
              </a:rPr>
              <a:t>cv2.destroyAllWindows()  # destroys the window showing image  </a:t>
            </a:r>
          </a:p>
          <a:p>
            <a:pPr lvl="1" algn="just">
              <a:buFont typeface="+mj-lt"/>
              <a:buAutoNum type="arabicPeriod"/>
            </a:pPr>
            <a:r>
              <a:rPr lang="en-IN" sz="800" b="1" i="0" dirty="0">
                <a:solidFill>
                  <a:srgbClr val="000000"/>
                </a:solidFill>
                <a:effectLst/>
                <a:latin typeface="inter-regular"/>
              </a:rPr>
              <a:t>cv2.imshow(</a:t>
            </a:r>
            <a:r>
              <a:rPr lang="en-IN" sz="800" b="1" i="0" dirty="0">
                <a:solidFill>
                  <a:srgbClr val="0000FF"/>
                </a:solidFill>
                <a:effectLst/>
                <a:latin typeface="inter-regular"/>
              </a:rPr>
              <a:t>'Image rotated by 270 degrees'</a:t>
            </a:r>
            <a:r>
              <a:rPr lang="en-IN" sz="800" b="1" i="0" dirty="0">
                <a:solidFill>
                  <a:srgbClr val="000000"/>
                </a:solidFill>
                <a:effectLst/>
                <a:latin typeface="inter-regular"/>
              </a:rPr>
              <a:t>, rotated270)  </a:t>
            </a:r>
          </a:p>
          <a:p>
            <a:pPr lvl="1" algn="just">
              <a:buFont typeface="+mj-lt"/>
              <a:buAutoNum type="arabicPeriod"/>
            </a:pPr>
            <a:r>
              <a:rPr lang="en-IN" sz="800" b="1" i="0" dirty="0">
                <a:solidFill>
                  <a:srgbClr val="000000"/>
                </a:solidFill>
                <a:effectLst/>
                <a:latin typeface="inter-regular"/>
              </a:rPr>
              <a:t>cv2.waitKey(</a:t>
            </a:r>
            <a:r>
              <a:rPr lang="en-IN" sz="800" b="1" i="0" dirty="0">
                <a:solidFill>
                  <a:srgbClr val="C00000"/>
                </a:solidFill>
                <a:effectLst/>
                <a:latin typeface="inter-regular"/>
              </a:rPr>
              <a:t>0</a:t>
            </a:r>
            <a:r>
              <a:rPr lang="en-IN" sz="800" b="1" i="0" dirty="0">
                <a:solidFill>
                  <a:srgbClr val="000000"/>
                </a:solidFill>
                <a:effectLst/>
                <a:latin typeface="inter-regular"/>
              </a:rPr>
              <a:t>)  # waits until a key is pressed  </a:t>
            </a:r>
          </a:p>
          <a:p>
            <a:pPr lvl="1" algn="just">
              <a:buFont typeface="+mj-lt"/>
              <a:buAutoNum type="arabicPeriod"/>
            </a:pPr>
            <a:r>
              <a:rPr lang="en-IN" sz="800" b="1" i="0" dirty="0">
                <a:solidFill>
                  <a:srgbClr val="000000"/>
                </a:solidFill>
                <a:effectLst/>
                <a:latin typeface="inter-regular"/>
              </a:rPr>
              <a:t>cv2.destroyAllWindows()  # destroys the window showing image  </a:t>
            </a:r>
          </a:p>
          <a:p>
            <a:pPr lvl="1" algn="just"/>
            <a:endParaRPr lang="en-US" sz="800" b="1" i="0" dirty="0">
              <a:solidFill>
                <a:srgbClr val="333333"/>
              </a:solidFill>
              <a:effectLst/>
              <a:latin typeface="inter-regular"/>
            </a:endParaRPr>
          </a:p>
        </p:txBody>
      </p:sp>
    </p:spTree>
    <p:extLst>
      <p:ext uri="{BB962C8B-B14F-4D97-AF65-F5344CB8AC3E}">
        <p14:creationId xmlns:p14="http://schemas.microsoft.com/office/powerpoint/2010/main" val="2154605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3696</Words>
  <Application>Microsoft Office PowerPoint</Application>
  <PresentationFormat>Widescreen</PresentationFormat>
  <Paragraphs>379</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Algerian</vt:lpstr>
      <vt:lpstr>Arial</vt:lpstr>
      <vt:lpstr>Calibri</vt:lpstr>
      <vt:lpstr>Calibri Light</vt:lpstr>
      <vt:lpstr>erdana</vt:lpstr>
      <vt:lpstr>inter-bold</vt:lpstr>
      <vt:lpstr>inter-regular</vt:lpstr>
      <vt:lpstr>Office Theme</vt:lpstr>
      <vt:lpstr>Artificial intelligence</vt:lpstr>
      <vt:lpstr>Example of resizing the images</vt:lpstr>
      <vt:lpstr>Retain the aspect ratio</vt:lpstr>
      <vt:lpstr>Retain the aspect ratio</vt:lpstr>
      <vt:lpstr>Not retaining the aspect ratio</vt:lpstr>
      <vt:lpstr>Not retaining the aspect ratio</vt:lpstr>
      <vt:lpstr>Resize the specified width and height</vt:lpstr>
      <vt:lpstr>OpenCV Image Rotation</vt:lpstr>
      <vt:lpstr>OpenCV Image Rotation</vt:lpstr>
      <vt:lpstr>OpenCV Drawing Functions</vt:lpstr>
      <vt:lpstr>OpenCV Drawing Functions</vt:lpstr>
      <vt:lpstr>OpenCV Drawing Functions</vt:lpstr>
      <vt:lpstr>OpenCV Drawing Functions</vt:lpstr>
      <vt:lpstr>OpenCV Drawing Functions</vt:lpstr>
      <vt:lpstr>OpenCV Drawing Functions</vt:lpstr>
      <vt:lpstr>OpenCV Drawing Functions</vt:lpstr>
      <vt:lpstr>OpenCV Canny Edge Detection</vt:lpstr>
      <vt:lpstr>OpenCV Blur (Image Smoothing)</vt:lpstr>
      <vt:lpstr>OpenCV Averaging</vt:lpstr>
      <vt:lpstr>OpenCV Averaging</vt:lpstr>
      <vt:lpstr>OpenCV Gaussian Blur</vt:lpstr>
      <vt:lpstr>OpenCV Gaussian Blur</vt:lpstr>
      <vt:lpstr>OpenCV Median Blur</vt:lpstr>
      <vt:lpstr>OpenCV Median Blur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Hitendra Dixit</dc:creator>
  <cp:lastModifiedBy>Hitendra Dixit</cp:lastModifiedBy>
  <cp:revision>1</cp:revision>
  <dcterms:created xsi:type="dcterms:W3CDTF">2022-06-04T19:48:19Z</dcterms:created>
  <dcterms:modified xsi:type="dcterms:W3CDTF">2022-06-04T19:49:06Z</dcterms:modified>
</cp:coreProperties>
</file>