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C418-3045-54E3-2A7F-83220F8F41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E10F18-CABB-83F3-9620-5B7D84BD87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9C7122-1B03-1ADD-5673-F5F5501747C6}"/>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5" name="Footer Placeholder 4">
            <a:extLst>
              <a:ext uri="{FF2B5EF4-FFF2-40B4-BE49-F238E27FC236}">
                <a16:creationId xmlns:a16="http://schemas.microsoft.com/office/drawing/2014/main" id="{FAFDC5F7-318A-F977-6C29-B1861F051A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511416-DDEC-035F-CABF-6B6A06FB0C8D}"/>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3287169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00C7-5F82-2CBE-5D66-8D8935BE76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89B36F-1062-E9C3-62C4-8E7BFE94A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BAA1F7-F054-8033-B335-EA2D57D8731C}"/>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5" name="Footer Placeholder 4">
            <a:extLst>
              <a:ext uri="{FF2B5EF4-FFF2-40B4-BE49-F238E27FC236}">
                <a16:creationId xmlns:a16="http://schemas.microsoft.com/office/drawing/2014/main" id="{1A079BD0-3330-8E25-6DE7-DDE55BD5DD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A58ED3-5B7A-6D6D-F963-EF069B27D412}"/>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294808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D1A16-E9EC-1709-26CA-623B6BA0FC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35CB9B-A18C-CA4D-F185-20C6429BF7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1BD271-EF97-2A40-9845-E48FAE72E1C4}"/>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5" name="Footer Placeholder 4">
            <a:extLst>
              <a:ext uri="{FF2B5EF4-FFF2-40B4-BE49-F238E27FC236}">
                <a16:creationId xmlns:a16="http://schemas.microsoft.com/office/drawing/2014/main" id="{EC4655A8-3032-9743-FE36-5347820A75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79E3F-68AA-8524-103B-D9A9AE385F4D}"/>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364043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3C34-8701-E99E-BA78-B63771E55E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50B819-E584-14F0-A06C-A5E4024490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27E80D-6CFD-C98E-1F95-ACA21C6D8858}"/>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5" name="Footer Placeholder 4">
            <a:extLst>
              <a:ext uri="{FF2B5EF4-FFF2-40B4-BE49-F238E27FC236}">
                <a16:creationId xmlns:a16="http://schemas.microsoft.com/office/drawing/2014/main" id="{B8015BAD-1822-FFE0-CBF3-6B5EB338B4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86D750-DD12-AF38-4893-7E8E2A16628F}"/>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389918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659A-B54A-319B-9491-C2E0EF85B0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3FB637-CD5E-6F3B-8CCE-A3E5E9B3C0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ABC0C9-F9A7-D355-A657-BEE1391C97EF}"/>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5" name="Footer Placeholder 4">
            <a:extLst>
              <a:ext uri="{FF2B5EF4-FFF2-40B4-BE49-F238E27FC236}">
                <a16:creationId xmlns:a16="http://schemas.microsoft.com/office/drawing/2014/main" id="{61A3D3E6-CFF7-94E2-F2FE-AFB7438B6E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75C120-94CB-1CC1-D243-322894795E37}"/>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396688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FB1B-60EB-2D67-9212-55C06AB9AD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8D1E72-DA96-80BD-67DB-85D3170546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BC4A35-BA6B-826A-A88D-93C4718A08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DFB9D7-C080-0A92-4466-034449680777}"/>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6" name="Footer Placeholder 5">
            <a:extLst>
              <a:ext uri="{FF2B5EF4-FFF2-40B4-BE49-F238E27FC236}">
                <a16:creationId xmlns:a16="http://schemas.microsoft.com/office/drawing/2014/main" id="{0DD8102A-2AC3-EDF0-26CC-FC71370082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BBCFCB-D00A-9A49-836A-F734B0F1BA34}"/>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426788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A380-2E31-F311-3C75-04DBB975B6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A7E48A-927C-3564-4CE1-0EBE7EE13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06AC9C-4BED-4C17-F880-2C2A9C052B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B893E3-922F-8224-A607-8CA15BE9B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90CDF9-200E-27B5-3FD9-83A6B1108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CFE7B4-17F1-3CC9-2F8B-D56D67AE44E5}"/>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8" name="Footer Placeholder 7">
            <a:extLst>
              <a:ext uri="{FF2B5EF4-FFF2-40B4-BE49-F238E27FC236}">
                <a16:creationId xmlns:a16="http://schemas.microsoft.com/office/drawing/2014/main" id="{88699AC1-2ED0-7BFF-0B15-CE6FB3F2EF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3FCC42-E430-F8E2-AC17-4AEE8DE43A3E}"/>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84839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4DA0-6A58-CF52-6179-48D363DC65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1A13F0-1538-9F17-7346-584039810B3E}"/>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4" name="Footer Placeholder 3">
            <a:extLst>
              <a:ext uri="{FF2B5EF4-FFF2-40B4-BE49-F238E27FC236}">
                <a16:creationId xmlns:a16="http://schemas.microsoft.com/office/drawing/2014/main" id="{81ABCBA5-7B56-1D02-E52E-8BA2D64A33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543737-D2E0-4025-1CA1-67D2B38E607D}"/>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416444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B8EC27-BEE1-44BE-746B-175F2ACF9D5B}"/>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3" name="Footer Placeholder 2">
            <a:extLst>
              <a:ext uri="{FF2B5EF4-FFF2-40B4-BE49-F238E27FC236}">
                <a16:creationId xmlns:a16="http://schemas.microsoft.com/office/drawing/2014/main" id="{F4CEFA6D-87A0-2E10-87E7-FB04FBF248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4B020C-6C1E-60E0-EB05-706F8D520DB5}"/>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267676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D46C-9542-9331-9190-004FD9F6D3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E994CD-32C9-62B4-7279-C807C62F44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F68965-44A1-229E-C4C5-547B2F2A8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FD638-AB60-2D8C-DF58-186E1D6D0865}"/>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6" name="Footer Placeholder 5">
            <a:extLst>
              <a:ext uri="{FF2B5EF4-FFF2-40B4-BE49-F238E27FC236}">
                <a16:creationId xmlns:a16="http://schemas.microsoft.com/office/drawing/2014/main" id="{DB5B0ED2-2CB3-751E-066D-EA867A4C59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6793C-9EA0-C0F9-B5F2-01D3FCE8FC8A}"/>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2815035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3506-0DAC-A4FA-FF21-72EDE3788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1FFB1E-C524-5625-FBE5-E88F33CAD9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A17392-25BF-9AD4-317B-3B26344A4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F84082-B539-E640-CF7B-8347A517F7FC}"/>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6" name="Footer Placeholder 5">
            <a:extLst>
              <a:ext uri="{FF2B5EF4-FFF2-40B4-BE49-F238E27FC236}">
                <a16:creationId xmlns:a16="http://schemas.microsoft.com/office/drawing/2014/main" id="{E39D4C0C-5060-8DF1-7A93-DB2D10CDE9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4E2801-0A90-7DC9-B3F0-7B0DD1D970FB}"/>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254407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C65A82-93DB-E1AA-EF28-5EFE5FB17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2C53C3-55EF-23DB-D9F1-55446BD3E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B15772-6D1C-EDB8-F17D-32C8EE6C7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10067-C4BA-4CF3-834E-D0A73B707FEF}" type="datetimeFigureOut">
              <a:rPr lang="en-IN" smtClean="0"/>
              <a:t>15-05-2022</a:t>
            </a:fld>
            <a:endParaRPr lang="en-IN"/>
          </a:p>
        </p:txBody>
      </p:sp>
      <p:sp>
        <p:nvSpPr>
          <p:cNvPr id="5" name="Footer Placeholder 4">
            <a:extLst>
              <a:ext uri="{FF2B5EF4-FFF2-40B4-BE49-F238E27FC236}">
                <a16:creationId xmlns:a16="http://schemas.microsoft.com/office/drawing/2014/main" id="{A8E63FA4-3E90-5FEF-F90E-EF433FDF0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688042-2EC2-EF17-4D50-408EAC62DC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ED8D4-C8D8-496B-952A-1BDC17B3554E}" type="slidenum">
              <a:rPr lang="en-IN" smtClean="0"/>
              <a:t>‹#›</a:t>
            </a:fld>
            <a:endParaRPr lang="en-IN"/>
          </a:p>
        </p:txBody>
      </p:sp>
    </p:spTree>
    <p:extLst>
      <p:ext uri="{BB962C8B-B14F-4D97-AF65-F5344CB8AC3E}">
        <p14:creationId xmlns:p14="http://schemas.microsoft.com/office/powerpoint/2010/main" val="1345707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Artificial intelligence</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3</a:t>
            </a:r>
          </a:p>
          <a:p>
            <a:r>
              <a:rPr lang="en-IN" dirty="0"/>
              <a:t>Date </a:t>
            </a:r>
            <a:r>
              <a:rPr lang="en-IN"/>
              <a:t>– 15</a:t>
            </a:r>
            <a:r>
              <a:rPr lang="en-IN" baseline="30000"/>
              <a:t>th</a:t>
            </a:r>
            <a:r>
              <a:rPr lang="en-IN"/>
              <a:t> </a:t>
            </a:r>
            <a:r>
              <a:rPr lang="en-IN" dirty="0"/>
              <a:t>May, 2022</a:t>
            </a:r>
          </a:p>
        </p:txBody>
      </p:sp>
    </p:spTree>
    <p:extLst>
      <p:ext uri="{BB962C8B-B14F-4D97-AF65-F5344CB8AC3E}">
        <p14:creationId xmlns:p14="http://schemas.microsoft.com/office/powerpoint/2010/main" val="329067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F543-BBAC-C530-B4DC-DA9E085D2D99}"/>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mean</a:t>
            </a:r>
            <a:endParaRPr lang="en-IN" dirty="0"/>
          </a:p>
        </p:txBody>
      </p:sp>
      <p:sp>
        <p:nvSpPr>
          <p:cNvPr id="3" name="Content Placeholder 2">
            <a:extLst>
              <a:ext uri="{FF2B5EF4-FFF2-40B4-BE49-F238E27FC236}">
                <a16:creationId xmlns:a16="http://schemas.microsoft.com/office/drawing/2014/main" id="{0BEE0BCE-373D-F2DD-4762-EBB0631407E5}"/>
              </a:ext>
            </a:extLst>
          </p:cNvPr>
          <p:cNvSpPr>
            <a:spLocks noGrp="1"/>
          </p:cNvSpPr>
          <p:nvPr>
            <p:ph idx="1"/>
          </p:nvPr>
        </p:nvSpPr>
        <p:spPr/>
        <p:txBody>
          <a:bodyPr/>
          <a:lstStyle/>
          <a:p>
            <a:pPr marL="0" indent="0">
              <a:buNone/>
            </a:pPr>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mean function returns the mean or average of a given array or in a given axis. The mathematical formula for this </a:t>
            </a:r>
            <a:r>
              <a:rPr lang="en-US" b="0" i="0" dirty="0" err="1">
                <a:solidFill>
                  <a:srgbClr val="222222"/>
                </a:solidFill>
                <a:effectLst/>
                <a:latin typeface="-apple-system"/>
              </a:rPr>
              <a:t>numpy</a:t>
            </a:r>
            <a:r>
              <a:rPr lang="en-US" b="0" i="0" dirty="0">
                <a:solidFill>
                  <a:srgbClr val="222222"/>
                </a:solidFill>
                <a:effectLst/>
                <a:latin typeface="-apple-system"/>
              </a:rPr>
              <a:t> mean is the sum of all the items in an array / total array of elements.</a:t>
            </a:r>
          </a:p>
          <a:p>
            <a:pPr marL="0" indent="0">
              <a:buNone/>
            </a:pPr>
            <a:endParaRPr lang="en-IN" dirty="0"/>
          </a:p>
        </p:txBody>
      </p:sp>
      <p:pic>
        <p:nvPicPr>
          <p:cNvPr id="7" name="Picture 6">
            <a:extLst>
              <a:ext uri="{FF2B5EF4-FFF2-40B4-BE49-F238E27FC236}">
                <a16:creationId xmlns:a16="http://schemas.microsoft.com/office/drawing/2014/main" id="{8B33502E-5BE0-747C-0DA6-4634C9461656}"/>
              </a:ext>
            </a:extLst>
          </p:cNvPr>
          <p:cNvPicPr>
            <a:picLocks noChangeAspect="1"/>
          </p:cNvPicPr>
          <p:nvPr/>
        </p:nvPicPr>
        <p:blipFill>
          <a:blip r:embed="rId2"/>
          <a:stretch>
            <a:fillRect/>
          </a:stretch>
        </p:blipFill>
        <p:spPr>
          <a:xfrm>
            <a:off x="2347091" y="3598376"/>
            <a:ext cx="7300593" cy="1310754"/>
          </a:xfrm>
          <a:prstGeom prst="rect">
            <a:avLst/>
          </a:prstGeom>
        </p:spPr>
      </p:pic>
    </p:spTree>
    <p:extLst>
      <p:ext uri="{BB962C8B-B14F-4D97-AF65-F5344CB8AC3E}">
        <p14:creationId xmlns:p14="http://schemas.microsoft.com/office/powerpoint/2010/main" val="288769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CDB7-3818-A048-54D8-125BA8F3CE9B}"/>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median</a:t>
            </a:r>
            <a:endParaRPr lang="en-IN" dirty="0"/>
          </a:p>
        </p:txBody>
      </p:sp>
      <p:pic>
        <p:nvPicPr>
          <p:cNvPr id="5" name="Content Placeholder 4">
            <a:extLst>
              <a:ext uri="{FF2B5EF4-FFF2-40B4-BE49-F238E27FC236}">
                <a16:creationId xmlns:a16="http://schemas.microsoft.com/office/drawing/2014/main" id="{3C411CD7-6C1F-8C89-88B3-84ADF29F53BE}"/>
              </a:ext>
            </a:extLst>
          </p:cNvPr>
          <p:cNvPicPr>
            <a:picLocks noGrp="1" noChangeAspect="1"/>
          </p:cNvPicPr>
          <p:nvPr>
            <p:ph idx="1"/>
          </p:nvPr>
        </p:nvPicPr>
        <p:blipFill>
          <a:blip r:embed="rId2"/>
          <a:stretch>
            <a:fillRect/>
          </a:stretch>
        </p:blipFill>
        <p:spPr>
          <a:xfrm>
            <a:off x="2358744" y="2356810"/>
            <a:ext cx="7331075" cy="3055885"/>
          </a:xfrm>
        </p:spPr>
      </p:pic>
    </p:spTree>
    <p:extLst>
      <p:ext uri="{BB962C8B-B14F-4D97-AF65-F5344CB8AC3E}">
        <p14:creationId xmlns:p14="http://schemas.microsoft.com/office/powerpoint/2010/main" val="315722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B446-B6EE-FCC1-D550-A4B87CCB6C51}"/>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Arithmetic Operations</a:t>
            </a:r>
            <a:endParaRPr lang="en-IN" dirty="0"/>
          </a:p>
        </p:txBody>
      </p:sp>
      <p:sp>
        <p:nvSpPr>
          <p:cNvPr id="3" name="Content Placeholder 2">
            <a:extLst>
              <a:ext uri="{FF2B5EF4-FFF2-40B4-BE49-F238E27FC236}">
                <a16:creationId xmlns:a16="http://schemas.microsoft.com/office/drawing/2014/main" id="{C0B4DDB4-3BEC-9ED7-5807-AFB92B54C091}"/>
              </a:ext>
            </a:extLst>
          </p:cNvPr>
          <p:cNvSpPr>
            <a:spLocks noGrp="1"/>
          </p:cNvSpPr>
          <p:nvPr>
            <p:ph idx="1"/>
          </p:nvPr>
        </p:nvSpPr>
        <p:spPr/>
        <p:txBody>
          <a:bodyPr/>
          <a:lstStyle/>
          <a:p>
            <a:pPr algn="l"/>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module provides various arithmetic functions such as add, subtract, multiply and divide, which performs Python </a:t>
            </a:r>
            <a:r>
              <a:rPr lang="en-US" b="0" i="0" dirty="0" err="1">
                <a:solidFill>
                  <a:srgbClr val="222222"/>
                </a:solidFill>
                <a:effectLst/>
                <a:latin typeface="-apple-system"/>
              </a:rPr>
              <a:t>numpy</a:t>
            </a:r>
            <a:r>
              <a:rPr lang="en-US" b="0" i="0" dirty="0">
                <a:solidFill>
                  <a:srgbClr val="222222"/>
                </a:solidFill>
                <a:effectLst/>
                <a:latin typeface="-apple-system"/>
              </a:rPr>
              <a:t> arithmetic operations on arrays. Apart from them, you can use the standard Python Arithmetic Operators also. Arrays should be of the same shape, or they have to bound to array rules to use </a:t>
            </a:r>
            <a:r>
              <a:rPr lang="en-US" b="0" i="0" dirty="0" err="1">
                <a:solidFill>
                  <a:srgbClr val="222222"/>
                </a:solidFill>
                <a:effectLst/>
                <a:latin typeface="-apple-system"/>
              </a:rPr>
              <a:t>numpy</a:t>
            </a:r>
            <a:r>
              <a:rPr lang="en-US" b="0" i="0" dirty="0">
                <a:solidFill>
                  <a:srgbClr val="222222"/>
                </a:solidFill>
                <a:effectLst/>
                <a:latin typeface="-apple-system"/>
              </a:rPr>
              <a:t> arithmetic functions.</a:t>
            </a:r>
          </a:p>
          <a:p>
            <a:pPr algn="l"/>
            <a:r>
              <a:rPr lang="en-US" b="0" i="0" dirty="0">
                <a:solidFill>
                  <a:srgbClr val="222222"/>
                </a:solidFill>
                <a:effectLst/>
                <a:latin typeface="-apple-system"/>
              </a:rPr>
              <a:t>We use the below arrays to demonstrate the Python </a:t>
            </a:r>
            <a:r>
              <a:rPr lang="en-US" b="0" i="0" dirty="0" err="1">
                <a:solidFill>
                  <a:srgbClr val="222222"/>
                </a:solidFill>
                <a:effectLst/>
                <a:latin typeface="-apple-system"/>
              </a:rPr>
              <a:t>numpy</a:t>
            </a:r>
            <a:r>
              <a:rPr lang="en-US" b="0" i="0" dirty="0">
                <a:solidFill>
                  <a:srgbClr val="222222"/>
                </a:solidFill>
                <a:effectLst/>
                <a:latin typeface="-apple-system"/>
              </a:rPr>
              <a:t> Arithmetic Operations using arithmetic functions and arithmetic operators</a:t>
            </a:r>
          </a:p>
          <a:p>
            <a:endParaRPr lang="en-IN" dirty="0"/>
          </a:p>
        </p:txBody>
      </p:sp>
    </p:spTree>
    <p:extLst>
      <p:ext uri="{BB962C8B-B14F-4D97-AF65-F5344CB8AC3E}">
        <p14:creationId xmlns:p14="http://schemas.microsoft.com/office/powerpoint/2010/main" val="16004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3313-30A9-0384-8ACD-87537F98C43B}"/>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add function</a:t>
            </a:r>
            <a:endParaRPr lang="en-IN" dirty="0"/>
          </a:p>
        </p:txBody>
      </p:sp>
      <p:pic>
        <p:nvPicPr>
          <p:cNvPr id="5" name="Content Placeholder 4">
            <a:extLst>
              <a:ext uri="{FF2B5EF4-FFF2-40B4-BE49-F238E27FC236}">
                <a16:creationId xmlns:a16="http://schemas.microsoft.com/office/drawing/2014/main" id="{62023B62-C87F-C39D-AA4D-5AF360EC0E28}"/>
              </a:ext>
            </a:extLst>
          </p:cNvPr>
          <p:cNvPicPr>
            <a:picLocks noGrp="1" noChangeAspect="1"/>
          </p:cNvPicPr>
          <p:nvPr>
            <p:ph idx="1"/>
          </p:nvPr>
        </p:nvPicPr>
        <p:blipFill>
          <a:blip r:embed="rId2"/>
          <a:stretch>
            <a:fillRect/>
          </a:stretch>
        </p:blipFill>
        <p:spPr>
          <a:xfrm>
            <a:off x="2636428" y="2799527"/>
            <a:ext cx="7277731" cy="1112616"/>
          </a:xfrm>
        </p:spPr>
      </p:pic>
    </p:spTree>
    <p:extLst>
      <p:ext uri="{BB962C8B-B14F-4D97-AF65-F5344CB8AC3E}">
        <p14:creationId xmlns:p14="http://schemas.microsoft.com/office/powerpoint/2010/main" val="2292676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ECD9-8B93-7453-DE97-A2F67B400D3A}"/>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subtract function</a:t>
            </a:r>
            <a:endParaRPr lang="en-IN" dirty="0"/>
          </a:p>
        </p:txBody>
      </p:sp>
      <p:pic>
        <p:nvPicPr>
          <p:cNvPr id="5" name="Content Placeholder 4">
            <a:extLst>
              <a:ext uri="{FF2B5EF4-FFF2-40B4-BE49-F238E27FC236}">
                <a16:creationId xmlns:a16="http://schemas.microsoft.com/office/drawing/2014/main" id="{BD33A1CF-C2C6-3F31-F56A-B778F434C812}"/>
              </a:ext>
            </a:extLst>
          </p:cNvPr>
          <p:cNvPicPr>
            <a:picLocks noGrp="1" noChangeAspect="1"/>
          </p:cNvPicPr>
          <p:nvPr>
            <p:ph idx="1"/>
          </p:nvPr>
        </p:nvPicPr>
        <p:blipFill>
          <a:blip r:embed="rId2"/>
          <a:stretch>
            <a:fillRect/>
          </a:stretch>
        </p:blipFill>
        <p:spPr>
          <a:xfrm>
            <a:off x="2872421" y="2788864"/>
            <a:ext cx="7361558" cy="1280271"/>
          </a:xfrm>
        </p:spPr>
      </p:pic>
    </p:spTree>
    <p:extLst>
      <p:ext uri="{BB962C8B-B14F-4D97-AF65-F5344CB8AC3E}">
        <p14:creationId xmlns:p14="http://schemas.microsoft.com/office/powerpoint/2010/main" val="121934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A468-A3DE-3FB2-8EEF-619DECBFCA26}"/>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multiply function</a:t>
            </a:r>
            <a:endParaRPr lang="en-IN" dirty="0"/>
          </a:p>
        </p:txBody>
      </p:sp>
      <p:pic>
        <p:nvPicPr>
          <p:cNvPr id="5" name="Content Placeholder 4">
            <a:extLst>
              <a:ext uri="{FF2B5EF4-FFF2-40B4-BE49-F238E27FC236}">
                <a16:creationId xmlns:a16="http://schemas.microsoft.com/office/drawing/2014/main" id="{A8BADB66-F72A-FA2A-0FEC-5173DA326C9A}"/>
              </a:ext>
            </a:extLst>
          </p:cNvPr>
          <p:cNvPicPr>
            <a:picLocks noGrp="1" noChangeAspect="1"/>
          </p:cNvPicPr>
          <p:nvPr>
            <p:ph idx="1"/>
          </p:nvPr>
        </p:nvPicPr>
        <p:blipFill>
          <a:blip r:embed="rId2"/>
          <a:stretch>
            <a:fillRect/>
          </a:stretch>
        </p:blipFill>
        <p:spPr>
          <a:xfrm>
            <a:off x="2628364" y="3303782"/>
            <a:ext cx="7186283" cy="1341236"/>
          </a:xfrm>
        </p:spPr>
      </p:pic>
    </p:spTree>
    <p:extLst>
      <p:ext uri="{BB962C8B-B14F-4D97-AF65-F5344CB8AC3E}">
        <p14:creationId xmlns:p14="http://schemas.microsoft.com/office/powerpoint/2010/main" val="346025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C232-E005-8C16-3A4F-9425AC4306C2}"/>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divide function</a:t>
            </a:r>
            <a:endParaRPr lang="en-IN" dirty="0"/>
          </a:p>
        </p:txBody>
      </p:sp>
      <p:pic>
        <p:nvPicPr>
          <p:cNvPr id="5" name="Content Placeholder 4">
            <a:extLst>
              <a:ext uri="{FF2B5EF4-FFF2-40B4-BE49-F238E27FC236}">
                <a16:creationId xmlns:a16="http://schemas.microsoft.com/office/drawing/2014/main" id="{0CE67935-B06F-AED0-5B0B-AA8BF2C7FEA4}"/>
              </a:ext>
            </a:extLst>
          </p:cNvPr>
          <p:cNvPicPr>
            <a:picLocks noGrp="1" noChangeAspect="1"/>
          </p:cNvPicPr>
          <p:nvPr>
            <p:ph idx="1"/>
          </p:nvPr>
        </p:nvPicPr>
        <p:blipFill>
          <a:blip r:embed="rId2"/>
          <a:stretch>
            <a:fillRect/>
          </a:stretch>
        </p:blipFill>
        <p:spPr>
          <a:xfrm>
            <a:off x="2449514" y="3307814"/>
            <a:ext cx="7292972" cy="1386960"/>
          </a:xfrm>
        </p:spPr>
      </p:pic>
    </p:spTree>
    <p:extLst>
      <p:ext uri="{BB962C8B-B14F-4D97-AF65-F5344CB8AC3E}">
        <p14:creationId xmlns:p14="http://schemas.microsoft.com/office/powerpoint/2010/main" val="2103500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44A7-21D9-C4D4-3090-7875E7FCB27D}"/>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mod function</a:t>
            </a:r>
            <a:endParaRPr lang="en-IN" dirty="0"/>
          </a:p>
        </p:txBody>
      </p:sp>
      <p:sp>
        <p:nvSpPr>
          <p:cNvPr id="3" name="Content Placeholder 2">
            <a:extLst>
              <a:ext uri="{FF2B5EF4-FFF2-40B4-BE49-F238E27FC236}">
                <a16:creationId xmlns:a16="http://schemas.microsoft.com/office/drawing/2014/main" id="{F7C210EA-0695-86E8-ADCD-DB3441161C77}"/>
              </a:ext>
            </a:extLst>
          </p:cNvPr>
          <p:cNvSpPr>
            <a:spLocks noGrp="1"/>
          </p:cNvSpPr>
          <p:nvPr>
            <p:ph idx="1"/>
          </p:nvPr>
        </p:nvSpPr>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mod function returns the remainder of the division.</a:t>
            </a:r>
            <a:endParaRPr lang="en-IN" dirty="0"/>
          </a:p>
        </p:txBody>
      </p:sp>
      <p:pic>
        <p:nvPicPr>
          <p:cNvPr id="5" name="Picture 4">
            <a:extLst>
              <a:ext uri="{FF2B5EF4-FFF2-40B4-BE49-F238E27FC236}">
                <a16:creationId xmlns:a16="http://schemas.microsoft.com/office/drawing/2014/main" id="{6A78511E-43E3-1E56-FB6A-98B1792C05D4}"/>
              </a:ext>
            </a:extLst>
          </p:cNvPr>
          <p:cNvPicPr>
            <a:picLocks noChangeAspect="1"/>
          </p:cNvPicPr>
          <p:nvPr/>
        </p:nvPicPr>
        <p:blipFill>
          <a:blip r:embed="rId2"/>
          <a:stretch>
            <a:fillRect/>
          </a:stretch>
        </p:blipFill>
        <p:spPr>
          <a:xfrm>
            <a:off x="2342825" y="2693606"/>
            <a:ext cx="7506350" cy="1470787"/>
          </a:xfrm>
          <a:prstGeom prst="rect">
            <a:avLst/>
          </a:prstGeom>
        </p:spPr>
      </p:pic>
    </p:spTree>
    <p:extLst>
      <p:ext uri="{BB962C8B-B14F-4D97-AF65-F5344CB8AC3E}">
        <p14:creationId xmlns:p14="http://schemas.microsoft.com/office/powerpoint/2010/main" val="2974446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4E91-83A5-EB41-A3B1-02D588AFC721}"/>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remainder function</a:t>
            </a:r>
            <a:endParaRPr lang="en-IN" dirty="0"/>
          </a:p>
        </p:txBody>
      </p:sp>
      <p:sp>
        <p:nvSpPr>
          <p:cNvPr id="3" name="Content Placeholder 2">
            <a:extLst>
              <a:ext uri="{FF2B5EF4-FFF2-40B4-BE49-F238E27FC236}">
                <a16:creationId xmlns:a16="http://schemas.microsoft.com/office/drawing/2014/main" id="{D88179F0-FDE2-B1C4-487A-19B3AD183B48}"/>
              </a:ext>
            </a:extLst>
          </p:cNvPr>
          <p:cNvSpPr>
            <a:spLocks noGrp="1"/>
          </p:cNvSpPr>
          <p:nvPr>
            <p:ph idx="1"/>
          </p:nvPr>
        </p:nvSpPr>
        <p:spPr/>
        <p:txBody>
          <a:bodyPr/>
          <a:lstStyle/>
          <a:p>
            <a:r>
              <a:rPr lang="en-US" b="0" i="0" dirty="0">
                <a:solidFill>
                  <a:srgbClr val="222222"/>
                </a:solidFill>
                <a:effectLst/>
                <a:latin typeface="-apple-system"/>
              </a:rPr>
              <a:t>Similar to mod function, the Python </a:t>
            </a:r>
            <a:r>
              <a:rPr lang="en-US" b="0" i="0" dirty="0" err="1">
                <a:solidFill>
                  <a:srgbClr val="222222"/>
                </a:solidFill>
                <a:effectLst/>
                <a:latin typeface="-apple-system"/>
              </a:rPr>
              <a:t>numpy</a:t>
            </a:r>
            <a:r>
              <a:rPr lang="en-US" b="0" i="0" dirty="0">
                <a:solidFill>
                  <a:srgbClr val="222222"/>
                </a:solidFill>
                <a:effectLst/>
                <a:latin typeface="-apple-system"/>
              </a:rPr>
              <a:t> reminder function returns the remainder of the arithmetic division.</a:t>
            </a:r>
          </a:p>
          <a:p>
            <a:endParaRPr lang="en-IN" dirty="0"/>
          </a:p>
        </p:txBody>
      </p:sp>
      <p:pic>
        <p:nvPicPr>
          <p:cNvPr id="9" name="Picture 8">
            <a:extLst>
              <a:ext uri="{FF2B5EF4-FFF2-40B4-BE49-F238E27FC236}">
                <a16:creationId xmlns:a16="http://schemas.microsoft.com/office/drawing/2014/main" id="{663BEDB7-F63D-7EFA-14C4-246301888671}"/>
              </a:ext>
            </a:extLst>
          </p:cNvPr>
          <p:cNvPicPr>
            <a:picLocks noChangeAspect="1"/>
          </p:cNvPicPr>
          <p:nvPr/>
        </p:nvPicPr>
        <p:blipFill>
          <a:blip r:embed="rId2"/>
          <a:stretch>
            <a:fillRect/>
          </a:stretch>
        </p:blipFill>
        <p:spPr>
          <a:xfrm>
            <a:off x="2645172" y="3035830"/>
            <a:ext cx="7224386" cy="1539373"/>
          </a:xfrm>
          <a:prstGeom prst="rect">
            <a:avLst/>
          </a:prstGeom>
        </p:spPr>
      </p:pic>
    </p:spTree>
    <p:extLst>
      <p:ext uri="{BB962C8B-B14F-4D97-AF65-F5344CB8AC3E}">
        <p14:creationId xmlns:p14="http://schemas.microsoft.com/office/powerpoint/2010/main" val="3120241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74DC-3D04-D880-2524-25557E1457BD}"/>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Comparison Operators</a:t>
            </a:r>
            <a:endParaRPr lang="en-IN" dirty="0"/>
          </a:p>
        </p:txBody>
      </p:sp>
      <p:sp>
        <p:nvSpPr>
          <p:cNvPr id="3" name="Content Placeholder 2">
            <a:extLst>
              <a:ext uri="{FF2B5EF4-FFF2-40B4-BE49-F238E27FC236}">
                <a16:creationId xmlns:a16="http://schemas.microsoft.com/office/drawing/2014/main" id="{98576FBB-0EA4-36A3-2F08-A181086E1E5D}"/>
              </a:ext>
            </a:extLst>
          </p:cNvPr>
          <p:cNvSpPr>
            <a:spLocks noGrp="1"/>
          </p:cNvSpPr>
          <p:nvPr>
            <p:ph idx="1"/>
          </p:nvPr>
        </p:nvSpPr>
        <p:spPr/>
        <p:txBody>
          <a:bodyPr/>
          <a:lstStyle/>
          <a:p>
            <a:pPr algn="l"/>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comparison operators and functions used to compare the array items and returns Boolean True or false. The Python </a:t>
            </a:r>
            <a:r>
              <a:rPr lang="en-US" b="0" i="0" dirty="0" err="1">
                <a:solidFill>
                  <a:srgbClr val="222222"/>
                </a:solidFill>
                <a:effectLst/>
                <a:latin typeface="-apple-system"/>
              </a:rPr>
              <a:t>Numpy</a:t>
            </a:r>
            <a:r>
              <a:rPr lang="en-US" b="0" i="0" dirty="0">
                <a:solidFill>
                  <a:srgbClr val="222222"/>
                </a:solidFill>
                <a:effectLst/>
                <a:latin typeface="-apple-system"/>
              </a:rPr>
              <a:t> comparison functions are greater, </a:t>
            </a:r>
            <a:r>
              <a:rPr lang="en-US" b="0" i="0" dirty="0" err="1">
                <a:solidFill>
                  <a:srgbClr val="222222"/>
                </a:solidFill>
                <a:effectLst/>
                <a:latin typeface="-apple-system"/>
              </a:rPr>
              <a:t>greater_equal</a:t>
            </a:r>
            <a:r>
              <a:rPr lang="en-US" b="0" i="0" dirty="0">
                <a:solidFill>
                  <a:srgbClr val="222222"/>
                </a:solidFill>
                <a:effectLst/>
                <a:latin typeface="-apple-system"/>
              </a:rPr>
              <a:t>, less, </a:t>
            </a:r>
            <a:r>
              <a:rPr lang="en-US" b="0" i="0" dirty="0" err="1">
                <a:solidFill>
                  <a:srgbClr val="222222"/>
                </a:solidFill>
                <a:effectLst/>
                <a:latin typeface="-apple-system"/>
              </a:rPr>
              <a:t>less_equal</a:t>
            </a:r>
            <a:r>
              <a:rPr lang="en-US" b="0" i="0" dirty="0">
                <a:solidFill>
                  <a:srgbClr val="222222"/>
                </a:solidFill>
                <a:effectLst/>
                <a:latin typeface="-apple-system"/>
              </a:rPr>
              <a:t>, equal, and </a:t>
            </a:r>
            <a:r>
              <a:rPr lang="en-US" b="0" i="0" dirty="0" err="1">
                <a:solidFill>
                  <a:srgbClr val="222222"/>
                </a:solidFill>
                <a:effectLst/>
                <a:latin typeface="-apple-system"/>
              </a:rPr>
              <a:t>not_equal</a:t>
            </a:r>
            <a:r>
              <a:rPr lang="en-US" b="0" i="0" dirty="0">
                <a:solidFill>
                  <a:srgbClr val="222222"/>
                </a:solidFill>
                <a:effectLst/>
                <a:latin typeface="-apple-system"/>
              </a:rPr>
              <a:t>. Like any other, Python </a:t>
            </a:r>
            <a:r>
              <a:rPr lang="en-US" b="0" i="0" dirty="0" err="1">
                <a:solidFill>
                  <a:srgbClr val="222222"/>
                </a:solidFill>
                <a:effectLst/>
                <a:latin typeface="-apple-system"/>
              </a:rPr>
              <a:t>Numpy</a:t>
            </a:r>
            <a:r>
              <a:rPr lang="en-US" b="0" i="0" dirty="0">
                <a:solidFill>
                  <a:srgbClr val="222222"/>
                </a:solidFill>
                <a:effectLst/>
                <a:latin typeface="-apple-system"/>
              </a:rPr>
              <a:t> comparison operators are &lt;, &lt;=, &gt;, &gt;=, == and !=</a:t>
            </a:r>
          </a:p>
          <a:p>
            <a:pPr algn="l"/>
            <a:r>
              <a:rPr lang="en-US" b="0" i="0" dirty="0">
                <a:solidFill>
                  <a:srgbClr val="222222"/>
                </a:solidFill>
                <a:effectLst/>
                <a:latin typeface="-apple-system"/>
              </a:rPr>
              <a:t>To demonstrate these Python </a:t>
            </a:r>
            <a:r>
              <a:rPr lang="en-US" b="0" i="0" dirty="0" err="1">
                <a:solidFill>
                  <a:srgbClr val="222222"/>
                </a:solidFill>
                <a:effectLst/>
                <a:latin typeface="-apple-system"/>
              </a:rPr>
              <a:t>numpy</a:t>
            </a:r>
            <a:r>
              <a:rPr lang="en-US" b="0" i="0" dirty="0">
                <a:solidFill>
                  <a:srgbClr val="222222"/>
                </a:solidFill>
                <a:effectLst/>
                <a:latin typeface="-apple-system"/>
              </a:rPr>
              <a:t> comparison operators and functions, we used the </a:t>
            </a:r>
            <a:r>
              <a:rPr lang="en-US" b="0" i="0" dirty="0" err="1">
                <a:solidFill>
                  <a:srgbClr val="222222"/>
                </a:solidFill>
                <a:effectLst/>
                <a:latin typeface="-apple-system"/>
              </a:rPr>
              <a:t>numpy</a:t>
            </a:r>
            <a:r>
              <a:rPr lang="en-US" b="0" i="0" dirty="0">
                <a:solidFill>
                  <a:srgbClr val="222222"/>
                </a:solidFill>
                <a:effectLst/>
                <a:latin typeface="-apple-system"/>
              </a:rPr>
              <a:t> random </a:t>
            </a:r>
            <a:r>
              <a:rPr lang="en-US" b="0" i="0" dirty="0" err="1">
                <a:solidFill>
                  <a:srgbClr val="222222"/>
                </a:solidFill>
                <a:effectLst/>
                <a:latin typeface="-apple-system"/>
              </a:rPr>
              <a:t>randint</a:t>
            </a:r>
            <a:r>
              <a:rPr lang="en-US" b="0" i="0" dirty="0">
                <a:solidFill>
                  <a:srgbClr val="222222"/>
                </a:solidFill>
                <a:effectLst/>
                <a:latin typeface="-apple-system"/>
              </a:rPr>
              <a:t> function to generate random two dimensional and three-dimensional integer arrays.</a:t>
            </a:r>
          </a:p>
          <a:p>
            <a:pPr algn="l"/>
            <a:r>
              <a:rPr lang="en-US" b="0" i="0" dirty="0">
                <a:solidFill>
                  <a:srgbClr val="222222"/>
                </a:solidFill>
                <a:effectLst/>
                <a:latin typeface="-apple-system"/>
              </a:rPr>
              <a:t>The first array generates a two-dimensional array of size 5 rows and 8 columns, and the values are between 10 and 50.</a:t>
            </a:r>
          </a:p>
          <a:p>
            <a:endParaRPr lang="en-IN" dirty="0"/>
          </a:p>
        </p:txBody>
      </p:sp>
    </p:spTree>
    <p:extLst>
      <p:ext uri="{BB962C8B-B14F-4D97-AF65-F5344CB8AC3E}">
        <p14:creationId xmlns:p14="http://schemas.microsoft.com/office/powerpoint/2010/main" val="272947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9810-019B-D382-889D-F549285E2AB3}"/>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Aggregate Functions</a:t>
            </a:r>
            <a:endParaRPr lang="en-IN" dirty="0"/>
          </a:p>
        </p:txBody>
      </p:sp>
      <p:sp>
        <p:nvSpPr>
          <p:cNvPr id="3" name="Content Placeholder 2">
            <a:extLst>
              <a:ext uri="{FF2B5EF4-FFF2-40B4-BE49-F238E27FC236}">
                <a16:creationId xmlns:a16="http://schemas.microsoft.com/office/drawing/2014/main" id="{5164129E-9223-B5B2-1BE4-B158DA7B3C03}"/>
              </a:ext>
            </a:extLst>
          </p:cNvPr>
          <p:cNvSpPr>
            <a:spLocks noGrp="1"/>
          </p:cNvSpPr>
          <p:nvPr>
            <p:ph idx="1"/>
          </p:nvPr>
        </p:nvSpPr>
        <p:spPr/>
        <p:txBody>
          <a:bodyPr/>
          <a:lstStyle/>
          <a:p>
            <a:pPr algn="l"/>
            <a:r>
              <a:rPr lang="en-IN" b="0" i="0" dirty="0">
                <a:solidFill>
                  <a:srgbClr val="222222"/>
                </a:solidFill>
                <a:effectLst/>
                <a:latin typeface="-apple-system"/>
              </a:rPr>
              <a:t>In the Python </a:t>
            </a:r>
            <a:r>
              <a:rPr lang="en-IN" b="0" i="0" dirty="0" err="1">
                <a:solidFill>
                  <a:srgbClr val="222222"/>
                </a:solidFill>
                <a:effectLst/>
                <a:latin typeface="-apple-system"/>
              </a:rPr>
              <a:t>numpy</a:t>
            </a:r>
            <a:r>
              <a:rPr lang="en-IN" b="0" i="0" dirty="0">
                <a:solidFill>
                  <a:srgbClr val="222222"/>
                </a:solidFill>
                <a:effectLst/>
                <a:latin typeface="-apple-system"/>
              </a:rPr>
              <a:t> module, we have many aggregate functions or statistical functions to work with a single-dimensional or multi-dimensional array. The Python </a:t>
            </a:r>
            <a:r>
              <a:rPr lang="en-IN" b="0" i="0" dirty="0" err="1">
                <a:solidFill>
                  <a:srgbClr val="222222"/>
                </a:solidFill>
                <a:effectLst/>
                <a:latin typeface="-apple-system"/>
              </a:rPr>
              <a:t>numpy</a:t>
            </a:r>
            <a:r>
              <a:rPr lang="en-IN" b="0" i="0" dirty="0">
                <a:solidFill>
                  <a:srgbClr val="222222"/>
                </a:solidFill>
                <a:effectLst/>
                <a:latin typeface="-apple-system"/>
              </a:rPr>
              <a:t> aggregate functions are sum, min, max, mean, average, product, median, standard deviation, variance, </a:t>
            </a:r>
            <a:r>
              <a:rPr lang="en-IN" b="0" i="0" dirty="0" err="1">
                <a:solidFill>
                  <a:srgbClr val="222222"/>
                </a:solidFill>
                <a:effectLst/>
                <a:latin typeface="-apple-system"/>
              </a:rPr>
              <a:t>argmin</a:t>
            </a:r>
            <a:r>
              <a:rPr lang="en-IN" b="0" i="0" dirty="0">
                <a:solidFill>
                  <a:srgbClr val="222222"/>
                </a:solidFill>
                <a:effectLst/>
                <a:latin typeface="-apple-system"/>
              </a:rPr>
              <a:t>, argmax, percentile, </a:t>
            </a:r>
            <a:r>
              <a:rPr lang="en-IN" b="0" i="0" dirty="0" err="1">
                <a:solidFill>
                  <a:srgbClr val="222222"/>
                </a:solidFill>
                <a:effectLst/>
                <a:latin typeface="-apple-system"/>
              </a:rPr>
              <a:t>cumprod</a:t>
            </a:r>
            <a:r>
              <a:rPr lang="en-IN" b="0" i="0" dirty="0">
                <a:solidFill>
                  <a:srgbClr val="222222"/>
                </a:solidFill>
                <a:effectLst/>
                <a:latin typeface="-apple-system"/>
              </a:rPr>
              <a:t>, </a:t>
            </a:r>
            <a:r>
              <a:rPr lang="en-IN" b="0" i="0" dirty="0" err="1">
                <a:solidFill>
                  <a:srgbClr val="222222"/>
                </a:solidFill>
                <a:effectLst/>
                <a:latin typeface="-apple-system"/>
              </a:rPr>
              <a:t>cumsum</a:t>
            </a:r>
            <a:r>
              <a:rPr lang="en-IN" b="0" i="0" dirty="0">
                <a:solidFill>
                  <a:srgbClr val="222222"/>
                </a:solidFill>
                <a:effectLst/>
                <a:latin typeface="-apple-system"/>
              </a:rPr>
              <a:t>, and </a:t>
            </a:r>
            <a:r>
              <a:rPr lang="en-IN" b="0" i="0" dirty="0" err="1">
                <a:solidFill>
                  <a:srgbClr val="222222"/>
                </a:solidFill>
                <a:effectLst/>
                <a:latin typeface="-apple-system"/>
              </a:rPr>
              <a:t>corrcoef</a:t>
            </a:r>
            <a:r>
              <a:rPr lang="en-IN" b="0" i="0" dirty="0">
                <a:solidFill>
                  <a:srgbClr val="222222"/>
                </a:solidFill>
                <a:effectLst/>
                <a:latin typeface="-apple-system"/>
              </a:rPr>
              <a:t>. </a:t>
            </a:r>
          </a:p>
          <a:p>
            <a:endParaRPr lang="en-IN" dirty="0"/>
          </a:p>
        </p:txBody>
      </p:sp>
    </p:spTree>
    <p:extLst>
      <p:ext uri="{BB962C8B-B14F-4D97-AF65-F5344CB8AC3E}">
        <p14:creationId xmlns:p14="http://schemas.microsoft.com/office/powerpoint/2010/main" val="2658188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19A2-9291-45F8-199C-15BA4149AEE3}"/>
              </a:ext>
            </a:extLst>
          </p:cNvPr>
          <p:cNvSpPr>
            <a:spLocks noGrp="1"/>
          </p:cNvSpPr>
          <p:nvPr>
            <p:ph type="title"/>
          </p:nvPr>
        </p:nvSpPr>
        <p:spPr>
          <a:xfrm>
            <a:off x="838200" y="251013"/>
            <a:ext cx="10515600" cy="1165412"/>
          </a:xfrm>
        </p:spPr>
        <p:txBody>
          <a:bodyPr>
            <a:normAutofit fontScale="90000"/>
          </a:bodyPr>
          <a:lstStyle/>
          <a:p>
            <a:br>
              <a:rPr lang="en-IN" sz="3200" dirty="0">
                <a:solidFill>
                  <a:srgbClr val="222222"/>
                </a:solidFill>
                <a:latin typeface="-apple-system"/>
              </a:rPr>
            </a:br>
            <a:br>
              <a:rPr lang="en-IN" sz="3200" dirty="0">
                <a:solidFill>
                  <a:srgbClr val="222222"/>
                </a:solidFill>
                <a:latin typeface="-apple-system"/>
              </a:rPr>
            </a:br>
            <a:br>
              <a:rPr lang="en-IN" sz="3200" dirty="0">
                <a:solidFill>
                  <a:srgbClr val="222222"/>
                </a:solidFill>
                <a:latin typeface="-apple-system"/>
              </a:rPr>
            </a:br>
            <a:r>
              <a:rPr lang="en-IN" sz="2700" dirty="0">
                <a:solidFill>
                  <a:srgbClr val="222222"/>
                </a:solidFill>
                <a:latin typeface="-apple-system"/>
              </a:rPr>
              <a:t>Python </a:t>
            </a:r>
            <a:r>
              <a:rPr lang="en-IN" sz="2700" dirty="0" err="1">
                <a:solidFill>
                  <a:srgbClr val="222222"/>
                </a:solidFill>
                <a:latin typeface="-apple-system"/>
              </a:rPr>
              <a:t>numpy</a:t>
            </a:r>
            <a:r>
              <a:rPr lang="en-IN" sz="2700" dirty="0">
                <a:solidFill>
                  <a:srgbClr val="222222"/>
                </a:solidFill>
                <a:latin typeface="-apple-system"/>
              </a:rPr>
              <a:t> Array greater/</a:t>
            </a:r>
            <a:r>
              <a:rPr lang="en-IN" sz="2700" dirty="0" err="1">
                <a:solidFill>
                  <a:srgbClr val="222222"/>
                </a:solidFill>
                <a:latin typeface="-apple-system"/>
              </a:rPr>
              <a:t>greater_equal</a:t>
            </a:r>
            <a:r>
              <a:rPr lang="en-IN" sz="2700" dirty="0">
                <a:solidFill>
                  <a:srgbClr val="222222"/>
                </a:solidFill>
                <a:latin typeface="-apple-system"/>
              </a:rPr>
              <a:t>/less/</a:t>
            </a:r>
            <a:r>
              <a:rPr lang="en-IN" sz="2700" dirty="0" err="1">
                <a:solidFill>
                  <a:srgbClr val="222222"/>
                </a:solidFill>
                <a:latin typeface="-apple-system"/>
              </a:rPr>
              <a:t>less_equal</a:t>
            </a:r>
            <a:r>
              <a:rPr lang="en-IN" sz="2700" dirty="0">
                <a:solidFill>
                  <a:srgbClr val="222222"/>
                </a:solidFill>
                <a:latin typeface="-apple-system"/>
              </a:rPr>
              <a:t>/equal/ </a:t>
            </a:r>
            <a:r>
              <a:rPr lang="en-IN" sz="2700" dirty="0" err="1">
                <a:solidFill>
                  <a:srgbClr val="222222"/>
                </a:solidFill>
                <a:latin typeface="-apple-system"/>
              </a:rPr>
              <a:t>not_equal</a:t>
            </a:r>
            <a:br>
              <a:rPr lang="en-IN" sz="3200" dirty="0">
                <a:solidFill>
                  <a:srgbClr val="222222"/>
                </a:solidFill>
                <a:latin typeface="-apple-system"/>
              </a:rPr>
            </a:br>
            <a:br>
              <a:rPr lang="en-IN" sz="3200" dirty="0">
                <a:solidFill>
                  <a:srgbClr val="222222"/>
                </a:solidFill>
                <a:latin typeface="-apple-system"/>
              </a:rPr>
            </a:br>
            <a:br>
              <a:rPr lang="en-IN" sz="3200" b="0" i="0" dirty="0">
                <a:solidFill>
                  <a:srgbClr val="222222"/>
                </a:solidFill>
                <a:effectLst/>
                <a:latin typeface="-apple-system"/>
              </a:rPr>
            </a:br>
            <a:endParaRPr lang="en-IN" sz="3200" dirty="0"/>
          </a:p>
        </p:txBody>
      </p:sp>
      <p:sp>
        <p:nvSpPr>
          <p:cNvPr id="3" name="Content Placeholder 2">
            <a:extLst>
              <a:ext uri="{FF2B5EF4-FFF2-40B4-BE49-F238E27FC236}">
                <a16:creationId xmlns:a16="http://schemas.microsoft.com/office/drawing/2014/main" id="{4BC5D3BA-4A98-BF7A-561E-B724BC80B1B3}"/>
              </a:ext>
            </a:extLst>
          </p:cNvPr>
          <p:cNvSpPr>
            <a:spLocks noGrp="1"/>
          </p:cNvSpPr>
          <p:nvPr>
            <p:ph idx="1"/>
          </p:nvPr>
        </p:nvSpPr>
        <p:spPr>
          <a:xfrm>
            <a:off x="838200" y="1515035"/>
            <a:ext cx="10515600" cy="4661928"/>
          </a:xfrm>
        </p:spPr>
        <p:txBody>
          <a:bodyPr/>
          <a:lstStyle/>
          <a:p>
            <a:r>
              <a:rPr lang="en-US" b="0" i="0" dirty="0">
                <a:solidFill>
                  <a:srgbClr val="222222"/>
                </a:solidFill>
                <a:effectLst/>
                <a:latin typeface="-apple-system"/>
              </a:rPr>
              <a:t>It is a simple Python </a:t>
            </a:r>
            <a:r>
              <a:rPr lang="en-US" b="0" i="0" dirty="0" err="1">
                <a:solidFill>
                  <a:srgbClr val="222222"/>
                </a:solidFill>
                <a:effectLst/>
                <a:latin typeface="-apple-system"/>
              </a:rPr>
              <a:t>Numpy</a:t>
            </a:r>
            <a:r>
              <a:rPr lang="en-US" b="0" i="0" dirty="0">
                <a:solidFill>
                  <a:srgbClr val="222222"/>
                </a:solidFill>
                <a:effectLst/>
                <a:latin typeface="-apple-system"/>
              </a:rPr>
              <a:t> Comparison Operators example to demonstrate the Python </a:t>
            </a:r>
            <a:r>
              <a:rPr lang="en-US" b="0" i="0" dirty="0" err="1">
                <a:solidFill>
                  <a:srgbClr val="222222"/>
                </a:solidFill>
                <a:effectLst/>
                <a:latin typeface="-apple-system"/>
              </a:rPr>
              <a:t>Numpy</a:t>
            </a:r>
            <a:r>
              <a:rPr lang="en-US" b="0" i="0" dirty="0">
                <a:solidFill>
                  <a:srgbClr val="222222"/>
                </a:solidFill>
                <a:effectLst/>
                <a:latin typeface="-apple-system"/>
              </a:rPr>
              <a:t> greater function. First, we declared an array of random elements. Next, we are checking whether the elements in an array are greater than 0, greater than 1 and 2. If True, True returned otherwise, False returned. </a:t>
            </a:r>
          </a:p>
          <a:p>
            <a:endParaRPr lang="en-IN" dirty="0"/>
          </a:p>
        </p:txBody>
      </p:sp>
      <p:pic>
        <p:nvPicPr>
          <p:cNvPr id="5" name="Picture 4">
            <a:extLst>
              <a:ext uri="{FF2B5EF4-FFF2-40B4-BE49-F238E27FC236}">
                <a16:creationId xmlns:a16="http://schemas.microsoft.com/office/drawing/2014/main" id="{FA1CBB59-F51D-ADB9-7D03-2882EF333811}"/>
              </a:ext>
            </a:extLst>
          </p:cNvPr>
          <p:cNvPicPr>
            <a:picLocks noChangeAspect="1"/>
          </p:cNvPicPr>
          <p:nvPr/>
        </p:nvPicPr>
        <p:blipFill>
          <a:blip r:embed="rId2"/>
          <a:stretch>
            <a:fillRect/>
          </a:stretch>
        </p:blipFill>
        <p:spPr>
          <a:xfrm>
            <a:off x="2335204" y="3624941"/>
            <a:ext cx="7521592" cy="2473510"/>
          </a:xfrm>
          <a:prstGeom prst="rect">
            <a:avLst/>
          </a:prstGeom>
        </p:spPr>
      </p:pic>
    </p:spTree>
    <p:extLst>
      <p:ext uri="{BB962C8B-B14F-4D97-AF65-F5344CB8AC3E}">
        <p14:creationId xmlns:p14="http://schemas.microsoft.com/office/powerpoint/2010/main" val="3252804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164A-B0C5-6FC5-F319-493769A1A4EE}"/>
              </a:ext>
            </a:extLst>
          </p:cNvPr>
          <p:cNvSpPr>
            <a:spLocks noGrp="1"/>
          </p:cNvSpPr>
          <p:nvPr>
            <p:ph type="title"/>
          </p:nvPr>
        </p:nvSpPr>
        <p:spPr>
          <a:xfrm>
            <a:off x="838200" y="365126"/>
            <a:ext cx="10515600" cy="823236"/>
          </a:xfrm>
        </p:spPr>
        <p:txBody>
          <a:bodyPr/>
          <a:lstStyle/>
          <a:p>
            <a:r>
              <a:rPr lang="en-IN" b="0" i="0" dirty="0">
                <a:solidFill>
                  <a:srgbClr val="222222"/>
                </a:solidFill>
                <a:effectLst/>
                <a:latin typeface="-apple-system"/>
              </a:rPr>
              <a:t>&gt;,&gt;=,&lt;,&lt;=,==,!= Operator</a:t>
            </a:r>
            <a:endParaRPr lang="en-IN" dirty="0"/>
          </a:p>
        </p:txBody>
      </p:sp>
      <p:sp>
        <p:nvSpPr>
          <p:cNvPr id="3" name="Content Placeholder 2">
            <a:extLst>
              <a:ext uri="{FF2B5EF4-FFF2-40B4-BE49-F238E27FC236}">
                <a16:creationId xmlns:a16="http://schemas.microsoft.com/office/drawing/2014/main" id="{63684B32-3C9D-2FA0-4809-FA4394C8BFE7}"/>
              </a:ext>
            </a:extLst>
          </p:cNvPr>
          <p:cNvSpPr>
            <a:spLocks noGrp="1"/>
          </p:cNvSpPr>
          <p:nvPr>
            <p:ph idx="1"/>
          </p:nvPr>
        </p:nvSpPr>
        <p:spPr>
          <a:xfrm>
            <a:off x="838200" y="1461247"/>
            <a:ext cx="10515600" cy="4715716"/>
          </a:xfrm>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&gt; Operator is the same as a greater function. Either you can use this to compare each element in an array with a static value, or use this to compare two arrays or matrixes.</a:t>
            </a:r>
          </a:p>
          <a:p>
            <a:endParaRPr lang="en-IN" dirty="0"/>
          </a:p>
        </p:txBody>
      </p:sp>
      <p:pic>
        <p:nvPicPr>
          <p:cNvPr id="5" name="Picture 4">
            <a:extLst>
              <a:ext uri="{FF2B5EF4-FFF2-40B4-BE49-F238E27FC236}">
                <a16:creationId xmlns:a16="http://schemas.microsoft.com/office/drawing/2014/main" id="{6828DC5B-A435-DC80-8B9D-4B81FACE4BB9}"/>
              </a:ext>
            </a:extLst>
          </p:cNvPr>
          <p:cNvPicPr>
            <a:picLocks noChangeAspect="1"/>
          </p:cNvPicPr>
          <p:nvPr/>
        </p:nvPicPr>
        <p:blipFill>
          <a:blip r:embed="rId2"/>
          <a:stretch>
            <a:fillRect/>
          </a:stretch>
        </p:blipFill>
        <p:spPr>
          <a:xfrm>
            <a:off x="2483807" y="2680447"/>
            <a:ext cx="7224386" cy="3299011"/>
          </a:xfrm>
          <a:prstGeom prst="rect">
            <a:avLst/>
          </a:prstGeom>
        </p:spPr>
      </p:pic>
    </p:spTree>
    <p:extLst>
      <p:ext uri="{BB962C8B-B14F-4D97-AF65-F5344CB8AC3E}">
        <p14:creationId xmlns:p14="http://schemas.microsoft.com/office/powerpoint/2010/main" val="757599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56AA-7EEE-917E-204D-952061B9F50E}"/>
              </a:ext>
            </a:extLst>
          </p:cNvPr>
          <p:cNvSpPr>
            <a:spLocks noGrp="1"/>
          </p:cNvSpPr>
          <p:nvPr>
            <p:ph type="title"/>
          </p:nvPr>
        </p:nvSpPr>
        <p:spPr/>
        <p:txBody>
          <a:bodyPr>
            <a:normAutofit/>
          </a:bodyPr>
          <a:lstStyle/>
          <a:p>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a:t>
            </a:r>
            <a:r>
              <a:rPr lang="en-US" b="0" i="0" dirty="0" err="1">
                <a:solidFill>
                  <a:srgbClr val="222222"/>
                </a:solidFill>
                <a:effectLst/>
                <a:latin typeface="-apple-system"/>
              </a:rPr>
              <a:t>alltrue</a:t>
            </a:r>
            <a:r>
              <a:rPr lang="en-US" b="0" i="0" dirty="0">
                <a:solidFill>
                  <a:srgbClr val="222222"/>
                </a:solidFill>
                <a:effectLst/>
                <a:latin typeface="-apple-system"/>
              </a:rPr>
              <a:t> and </a:t>
            </a:r>
            <a:r>
              <a:rPr lang="en-US" b="0" i="0" dirty="0" err="1">
                <a:solidFill>
                  <a:srgbClr val="222222"/>
                </a:solidFill>
                <a:effectLst/>
                <a:latin typeface="-apple-system"/>
              </a:rPr>
              <a:t>sometrue</a:t>
            </a:r>
            <a:r>
              <a:rPr lang="en-US" b="0" i="0" dirty="0">
                <a:solidFill>
                  <a:srgbClr val="222222"/>
                </a:solidFill>
                <a:effectLst/>
                <a:latin typeface="-apple-system"/>
              </a:rPr>
              <a:t> functions </a:t>
            </a:r>
            <a:endParaRPr lang="en-IN" dirty="0"/>
          </a:p>
        </p:txBody>
      </p:sp>
      <p:sp>
        <p:nvSpPr>
          <p:cNvPr id="3" name="Content Placeholder 2">
            <a:extLst>
              <a:ext uri="{FF2B5EF4-FFF2-40B4-BE49-F238E27FC236}">
                <a16:creationId xmlns:a16="http://schemas.microsoft.com/office/drawing/2014/main" id="{6754D862-F497-8B91-8B65-36BC46DA0B03}"/>
              </a:ext>
            </a:extLst>
          </p:cNvPr>
          <p:cNvSpPr>
            <a:spLocks noGrp="1"/>
          </p:cNvSpPr>
          <p:nvPr>
            <p:ph idx="1"/>
          </p:nvPr>
        </p:nvSpPr>
        <p:spPr/>
        <p:txBody>
          <a:bodyPr>
            <a:normAutofit lnSpcReduction="10000"/>
          </a:bodyPr>
          <a:lstStyle/>
          <a:p>
            <a:r>
              <a:rPr lang="en-US" dirty="0"/>
              <a:t>The Python </a:t>
            </a:r>
            <a:r>
              <a:rPr lang="en-US" dirty="0" err="1"/>
              <a:t>Numpy</a:t>
            </a:r>
            <a:r>
              <a:rPr lang="en-US" dirty="0"/>
              <a:t> </a:t>
            </a:r>
            <a:r>
              <a:rPr lang="en-US" dirty="0" err="1"/>
              <a:t>alltrue</a:t>
            </a:r>
            <a:r>
              <a:rPr lang="en-US" dirty="0"/>
              <a:t> function is similar to the If statement. If the condition inside this function is true, then True returned otherwise, False. For example, </a:t>
            </a:r>
            <a:r>
              <a:rPr lang="en-US" dirty="0" err="1"/>
              <a:t>np.alltrue</a:t>
            </a:r>
            <a:r>
              <a:rPr lang="en-US" dirty="0"/>
              <a:t>(</a:t>
            </a:r>
            <a:r>
              <a:rPr lang="en-US" dirty="0" err="1"/>
              <a:t>np.greater</a:t>
            </a:r>
            <a:r>
              <a:rPr lang="en-US" dirty="0"/>
              <a:t>(x, 2)) – It returns True if all the elements in x array are greater than 2, then True returned; otherwise, this function return False.</a:t>
            </a:r>
          </a:p>
          <a:p>
            <a:endParaRPr lang="en-US" dirty="0"/>
          </a:p>
          <a:p>
            <a:r>
              <a:rPr lang="en-US" dirty="0"/>
              <a:t>The Python </a:t>
            </a:r>
            <a:r>
              <a:rPr lang="en-US" dirty="0" err="1"/>
              <a:t>Numpy</a:t>
            </a:r>
            <a:r>
              <a:rPr lang="en-US" dirty="0"/>
              <a:t> </a:t>
            </a:r>
            <a:r>
              <a:rPr lang="en-US" dirty="0" err="1"/>
              <a:t>sometrue</a:t>
            </a:r>
            <a:r>
              <a:rPr lang="en-US" dirty="0"/>
              <a:t> function returns true if at least one element in the specified array has to meet the condition otherwise, False. For example, </a:t>
            </a:r>
            <a:r>
              <a:rPr lang="en-US" dirty="0" err="1"/>
              <a:t>np.alltrue</a:t>
            </a:r>
            <a:r>
              <a:rPr lang="en-US" dirty="0"/>
              <a:t>(</a:t>
            </a:r>
            <a:r>
              <a:rPr lang="en-US" dirty="0" err="1"/>
              <a:t>np.less</a:t>
            </a:r>
            <a:r>
              <a:rPr lang="en-US" dirty="0"/>
              <a:t>(x, 3)) – It returns True if at least one element or one array item is less than 3 otherwise, this function return False.</a:t>
            </a:r>
            <a:endParaRPr lang="en-IN" dirty="0"/>
          </a:p>
        </p:txBody>
      </p:sp>
    </p:spTree>
    <p:extLst>
      <p:ext uri="{BB962C8B-B14F-4D97-AF65-F5344CB8AC3E}">
        <p14:creationId xmlns:p14="http://schemas.microsoft.com/office/powerpoint/2010/main" val="3102312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84E94B-B61F-DF44-54F4-D38705B70CA2}"/>
              </a:ext>
            </a:extLst>
          </p:cNvPr>
          <p:cNvPicPr>
            <a:picLocks noChangeAspect="1"/>
          </p:cNvPicPr>
          <p:nvPr/>
        </p:nvPicPr>
        <p:blipFill>
          <a:blip r:embed="rId2"/>
          <a:stretch>
            <a:fillRect/>
          </a:stretch>
        </p:blipFill>
        <p:spPr>
          <a:xfrm>
            <a:off x="2491427" y="1367611"/>
            <a:ext cx="7209145" cy="4122777"/>
          </a:xfrm>
          <a:prstGeom prst="rect">
            <a:avLst/>
          </a:prstGeom>
        </p:spPr>
      </p:pic>
    </p:spTree>
    <p:extLst>
      <p:ext uri="{BB962C8B-B14F-4D97-AF65-F5344CB8AC3E}">
        <p14:creationId xmlns:p14="http://schemas.microsoft.com/office/powerpoint/2010/main" val="1756645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DF47-F53E-80EE-E7F2-CB30800F7737}"/>
              </a:ext>
            </a:extLst>
          </p:cNvPr>
          <p:cNvSpPr>
            <a:spLocks noGrp="1"/>
          </p:cNvSpPr>
          <p:nvPr>
            <p:ph type="title"/>
          </p:nvPr>
        </p:nvSpPr>
        <p:spPr/>
        <p:txBody>
          <a:bodyPr/>
          <a:lstStyle/>
          <a:p>
            <a:r>
              <a:rPr lang="en-IN" b="0" i="0" dirty="0">
                <a:solidFill>
                  <a:srgbClr val="222222"/>
                </a:solidFill>
                <a:effectLst/>
                <a:latin typeface="-apple-system"/>
              </a:rPr>
              <a:t>Python random array</a:t>
            </a:r>
            <a:endParaRPr lang="en-IN" dirty="0"/>
          </a:p>
        </p:txBody>
      </p:sp>
      <p:sp>
        <p:nvSpPr>
          <p:cNvPr id="3" name="Content Placeholder 2">
            <a:extLst>
              <a:ext uri="{FF2B5EF4-FFF2-40B4-BE49-F238E27FC236}">
                <a16:creationId xmlns:a16="http://schemas.microsoft.com/office/drawing/2014/main" id="{070F2E4C-DCB4-34B0-DBCB-8DD95CB8FA27}"/>
              </a:ext>
            </a:extLst>
          </p:cNvPr>
          <p:cNvSpPr>
            <a:spLocks noGrp="1"/>
          </p:cNvSpPr>
          <p:nvPr>
            <p:ph idx="1"/>
          </p:nvPr>
        </p:nvSpPr>
        <p:spPr/>
        <p:txBody>
          <a:bodyPr/>
          <a:lstStyle/>
          <a:p>
            <a:r>
              <a:rPr lang="en-US" b="0" i="0" dirty="0">
                <a:solidFill>
                  <a:srgbClr val="222222"/>
                </a:solidFill>
                <a:effectLst/>
                <a:latin typeface="-apple-system"/>
              </a:rPr>
              <a:t>In Python, we have the random module used to generate random numbers of a given type using the PRNG algorithm. Here, we are going to discuss the list of available functions to generate a random array in Python.</a:t>
            </a:r>
          </a:p>
          <a:p>
            <a:r>
              <a:rPr lang="en-US" dirty="0"/>
              <a:t>A pseudorandom number generator (PRNG), also known as a deterministic random bit generator (DRBG),[1] is an algorithm for generating a sequence of numbers whose properties approximate the properties of sequences of random numbers. </a:t>
            </a:r>
            <a:endParaRPr lang="en-IN" dirty="0"/>
          </a:p>
        </p:txBody>
      </p:sp>
    </p:spTree>
    <p:extLst>
      <p:ext uri="{BB962C8B-B14F-4D97-AF65-F5344CB8AC3E}">
        <p14:creationId xmlns:p14="http://schemas.microsoft.com/office/powerpoint/2010/main" val="2762510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18CD-2D78-1EF8-36B7-2E9F33E69BD7}"/>
              </a:ext>
            </a:extLst>
          </p:cNvPr>
          <p:cNvSpPr>
            <a:spLocks noGrp="1"/>
          </p:cNvSpPr>
          <p:nvPr>
            <p:ph type="title"/>
          </p:nvPr>
        </p:nvSpPr>
        <p:spPr/>
        <p:txBody>
          <a:bodyPr/>
          <a:lstStyle/>
          <a:p>
            <a:r>
              <a:rPr lang="en-US" b="0" i="0" dirty="0">
                <a:solidFill>
                  <a:srgbClr val="222222"/>
                </a:solidFill>
                <a:effectLst/>
                <a:latin typeface="-apple-system"/>
              </a:rPr>
              <a:t>Python random array using rand</a:t>
            </a:r>
            <a:endParaRPr lang="en-IN" dirty="0"/>
          </a:p>
        </p:txBody>
      </p:sp>
      <p:sp>
        <p:nvSpPr>
          <p:cNvPr id="3" name="Content Placeholder 2">
            <a:extLst>
              <a:ext uri="{FF2B5EF4-FFF2-40B4-BE49-F238E27FC236}">
                <a16:creationId xmlns:a16="http://schemas.microsoft.com/office/drawing/2014/main" id="{55ED0074-9301-3D15-B761-3C62190549E6}"/>
              </a:ext>
            </a:extLst>
          </p:cNvPr>
          <p:cNvSpPr>
            <a:spLocks noGrp="1"/>
          </p:cNvSpPr>
          <p:nvPr>
            <p:ph idx="1"/>
          </p:nvPr>
        </p:nvSpPr>
        <p:spPr/>
        <p:txBody>
          <a:bodyPr/>
          <a:lstStyle/>
          <a:p>
            <a:r>
              <a:rPr lang="en-US" b="0" i="0" dirty="0">
                <a:solidFill>
                  <a:srgbClr val="222222"/>
                </a:solidFill>
                <a:effectLst/>
                <a:latin typeface="-apple-system"/>
              </a:rPr>
              <a:t>The </a:t>
            </a:r>
            <a:r>
              <a:rPr lang="en-US" b="0" i="0" dirty="0" err="1">
                <a:solidFill>
                  <a:srgbClr val="222222"/>
                </a:solidFill>
                <a:effectLst/>
                <a:latin typeface="-apple-system"/>
              </a:rPr>
              <a:t>Numpy</a:t>
            </a:r>
            <a:r>
              <a:rPr lang="en-US" b="0" i="0" dirty="0">
                <a:solidFill>
                  <a:srgbClr val="222222"/>
                </a:solidFill>
                <a:effectLst/>
                <a:latin typeface="-apple-system"/>
              </a:rPr>
              <a:t> random rand function creates an array of random numbers from 0 to 1. Here, you have to specify the shape of an array.</a:t>
            </a:r>
          </a:p>
          <a:p>
            <a:endParaRPr lang="en-IN" dirty="0"/>
          </a:p>
        </p:txBody>
      </p:sp>
      <p:pic>
        <p:nvPicPr>
          <p:cNvPr id="5" name="Picture 4">
            <a:extLst>
              <a:ext uri="{FF2B5EF4-FFF2-40B4-BE49-F238E27FC236}">
                <a16:creationId xmlns:a16="http://schemas.microsoft.com/office/drawing/2014/main" id="{1DA79394-87BD-CB8C-62E7-77A194380062}"/>
              </a:ext>
            </a:extLst>
          </p:cNvPr>
          <p:cNvPicPr>
            <a:picLocks noChangeAspect="1"/>
          </p:cNvPicPr>
          <p:nvPr/>
        </p:nvPicPr>
        <p:blipFill>
          <a:blip r:embed="rId2"/>
          <a:stretch>
            <a:fillRect/>
          </a:stretch>
        </p:blipFill>
        <p:spPr>
          <a:xfrm>
            <a:off x="2407600" y="2930890"/>
            <a:ext cx="7376799" cy="2789162"/>
          </a:xfrm>
          <a:prstGeom prst="rect">
            <a:avLst/>
          </a:prstGeom>
        </p:spPr>
      </p:pic>
    </p:spTree>
    <p:extLst>
      <p:ext uri="{BB962C8B-B14F-4D97-AF65-F5344CB8AC3E}">
        <p14:creationId xmlns:p14="http://schemas.microsoft.com/office/powerpoint/2010/main" val="2677654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DAE9-BA92-4401-7BB3-DD921E5372B2}"/>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2D Random Array</a:t>
            </a:r>
            <a:endParaRPr lang="en-IN" dirty="0"/>
          </a:p>
        </p:txBody>
      </p:sp>
      <p:pic>
        <p:nvPicPr>
          <p:cNvPr id="5" name="Content Placeholder 4">
            <a:extLst>
              <a:ext uri="{FF2B5EF4-FFF2-40B4-BE49-F238E27FC236}">
                <a16:creationId xmlns:a16="http://schemas.microsoft.com/office/drawing/2014/main" id="{37E2FA7A-F62A-3CD4-C43C-73003686CE29}"/>
              </a:ext>
            </a:extLst>
          </p:cNvPr>
          <p:cNvPicPr>
            <a:picLocks noGrp="1" noChangeAspect="1"/>
          </p:cNvPicPr>
          <p:nvPr>
            <p:ph idx="1"/>
          </p:nvPr>
        </p:nvPicPr>
        <p:blipFill>
          <a:blip r:embed="rId2"/>
          <a:stretch>
            <a:fillRect/>
          </a:stretch>
        </p:blipFill>
        <p:spPr>
          <a:xfrm>
            <a:off x="2377117" y="2526696"/>
            <a:ext cx="7437765" cy="2949196"/>
          </a:xfrm>
        </p:spPr>
      </p:pic>
    </p:spTree>
    <p:extLst>
      <p:ext uri="{BB962C8B-B14F-4D97-AF65-F5344CB8AC3E}">
        <p14:creationId xmlns:p14="http://schemas.microsoft.com/office/powerpoint/2010/main" val="4064791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7F3B-1001-4EDD-B47E-AF5892114900}"/>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3D Random Array</a:t>
            </a:r>
            <a:endParaRPr lang="en-IN" dirty="0"/>
          </a:p>
        </p:txBody>
      </p:sp>
      <p:pic>
        <p:nvPicPr>
          <p:cNvPr id="5" name="Content Placeholder 4">
            <a:extLst>
              <a:ext uri="{FF2B5EF4-FFF2-40B4-BE49-F238E27FC236}">
                <a16:creationId xmlns:a16="http://schemas.microsoft.com/office/drawing/2014/main" id="{DC1329D1-D769-CD37-C4DC-A59BF480895A}"/>
              </a:ext>
            </a:extLst>
          </p:cNvPr>
          <p:cNvPicPr>
            <a:picLocks noGrp="1" noChangeAspect="1"/>
          </p:cNvPicPr>
          <p:nvPr>
            <p:ph idx="1"/>
          </p:nvPr>
        </p:nvPicPr>
        <p:blipFill>
          <a:blip r:embed="rId2"/>
          <a:stretch>
            <a:fillRect/>
          </a:stretch>
        </p:blipFill>
        <p:spPr>
          <a:xfrm>
            <a:off x="2415221" y="2625765"/>
            <a:ext cx="7361558" cy="2751058"/>
          </a:xfrm>
        </p:spPr>
      </p:pic>
    </p:spTree>
    <p:extLst>
      <p:ext uri="{BB962C8B-B14F-4D97-AF65-F5344CB8AC3E}">
        <p14:creationId xmlns:p14="http://schemas.microsoft.com/office/powerpoint/2010/main" val="4240946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CFCCE-2E29-1716-052D-D3242ED9F4F6}"/>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random </a:t>
            </a:r>
            <a:r>
              <a:rPr lang="en-IN" b="0" i="0" dirty="0" err="1">
                <a:solidFill>
                  <a:srgbClr val="222222"/>
                </a:solidFill>
                <a:effectLst/>
                <a:latin typeface="-apple-system"/>
              </a:rPr>
              <a:t>randn</a:t>
            </a:r>
            <a:endParaRPr lang="en-IN" dirty="0"/>
          </a:p>
        </p:txBody>
      </p:sp>
      <p:pic>
        <p:nvPicPr>
          <p:cNvPr id="5" name="Content Placeholder 4">
            <a:extLst>
              <a:ext uri="{FF2B5EF4-FFF2-40B4-BE49-F238E27FC236}">
                <a16:creationId xmlns:a16="http://schemas.microsoft.com/office/drawing/2014/main" id="{511B3E56-CC69-0D87-ECFD-D3D0812B3D1C}"/>
              </a:ext>
            </a:extLst>
          </p:cNvPr>
          <p:cNvPicPr>
            <a:picLocks noGrp="1" noChangeAspect="1"/>
          </p:cNvPicPr>
          <p:nvPr>
            <p:ph idx="1"/>
          </p:nvPr>
        </p:nvPicPr>
        <p:blipFill>
          <a:blip r:embed="rId2"/>
          <a:stretch>
            <a:fillRect/>
          </a:stretch>
        </p:blipFill>
        <p:spPr>
          <a:xfrm>
            <a:off x="2411410" y="2583851"/>
            <a:ext cx="7369179" cy="2834886"/>
          </a:xfrm>
        </p:spPr>
      </p:pic>
    </p:spTree>
    <p:extLst>
      <p:ext uri="{BB962C8B-B14F-4D97-AF65-F5344CB8AC3E}">
        <p14:creationId xmlns:p14="http://schemas.microsoft.com/office/powerpoint/2010/main" val="1957862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5DFD-DAC1-7A40-1969-A557A747F729}"/>
              </a:ext>
            </a:extLst>
          </p:cNvPr>
          <p:cNvSpPr>
            <a:spLocks noGrp="1"/>
          </p:cNvSpPr>
          <p:nvPr>
            <p:ph type="title"/>
          </p:nvPr>
        </p:nvSpPr>
        <p:spPr/>
        <p:txBody>
          <a:bodyPr/>
          <a:lstStyle/>
          <a:p>
            <a:r>
              <a:rPr lang="en-US" b="0" i="0" dirty="0" err="1">
                <a:solidFill>
                  <a:srgbClr val="222222"/>
                </a:solidFill>
                <a:effectLst/>
                <a:latin typeface="-apple-system"/>
              </a:rPr>
              <a:t>numpy</a:t>
            </a:r>
            <a:r>
              <a:rPr lang="en-US" b="0" i="0" dirty="0">
                <a:solidFill>
                  <a:srgbClr val="222222"/>
                </a:solidFill>
                <a:effectLst/>
                <a:latin typeface="-apple-system"/>
              </a:rPr>
              <a:t> Array using random function</a:t>
            </a:r>
            <a:endParaRPr lang="en-IN" dirty="0"/>
          </a:p>
        </p:txBody>
      </p:sp>
      <p:pic>
        <p:nvPicPr>
          <p:cNvPr id="5" name="Content Placeholder 4">
            <a:extLst>
              <a:ext uri="{FF2B5EF4-FFF2-40B4-BE49-F238E27FC236}">
                <a16:creationId xmlns:a16="http://schemas.microsoft.com/office/drawing/2014/main" id="{959E02BD-3A3A-5DB2-E367-375D556DC06A}"/>
              </a:ext>
            </a:extLst>
          </p:cNvPr>
          <p:cNvPicPr>
            <a:picLocks noGrp="1" noChangeAspect="1"/>
          </p:cNvPicPr>
          <p:nvPr>
            <p:ph idx="1"/>
          </p:nvPr>
        </p:nvPicPr>
        <p:blipFill>
          <a:blip r:embed="rId2"/>
          <a:stretch>
            <a:fillRect/>
          </a:stretch>
        </p:blipFill>
        <p:spPr>
          <a:xfrm>
            <a:off x="2350445" y="2134232"/>
            <a:ext cx="7491109" cy="3734124"/>
          </a:xfrm>
        </p:spPr>
      </p:pic>
    </p:spTree>
    <p:extLst>
      <p:ext uri="{BB962C8B-B14F-4D97-AF65-F5344CB8AC3E}">
        <p14:creationId xmlns:p14="http://schemas.microsoft.com/office/powerpoint/2010/main" val="64331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1469-F964-CD34-7E3D-A69521794185}"/>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Aggregate Functions</a:t>
            </a:r>
            <a:endParaRPr lang="en-IN" dirty="0"/>
          </a:p>
        </p:txBody>
      </p:sp>
      <p:sp>
        <p:nvSpPr>
          <p:cNvPr id="3" name="Content Placeholder 2">
            <a:extLst>
              <a:ext uri="{FF2B5EF4-FFF2-40B4-BE49-F238E27FC236}">
                <a16:creationId xmlns:a16="http://schemas.microsoft.com/office/drawing/2014/main" id="{EDB3026A-80DC-820D-F83E-FD38065E359D}"/>
              </a:ext>
            </a:extLst>
          </p:cNvPr>
          <p:cNvSpPr>
            <a:spLocks noGrp="1"/>
          </p:cNvSpPr>
          <p:nvPr>
            <p:ph idx="1"/>
          </p:nvPr>
        </p:nvSpPr>
        <p:spPr/>
        <p:txBody>
          <a:bodyPr/>
          <a:lstStyle/>
          <a:p>
            <a:pPr algn="l"/>
            <a:r>
              <a:rPr lang="en-IN" b="0" i="0" dirty="0">
                <a:solidFill>
                  <a:srgbClr val="222222"/>
                </a:solidFill>
                <a:effectLst/>
                <a:latin typeface="-apple-system"/>
              </a:rPr>
              <a:t>To demonstrate these Python </a:t>
            </a:r>
            <a:r>
              <a:rPr lang="en-IN" b="0" i="0" dirty="0" err="1">
                <a:solidFill>
                  <a:srgbClr val="222222"/>
                </a:solidFill>
                <a:effectLst/>
                <a:latin typeface="-apple-system"/>
              </a:rPr>
              <a:t>numpy</a:t>
            </a:r>
            <a:r>
              <a:rPr lang="en-IN" b="0" i="0" dirty="0">
                <a:solidFill>
                  <a:srgbClr val="222222"/>
                </a:solidFill>
                <a:effectLst/>
                <a:latin typeface="-apple-system"/>
              </a:rPr>
              <a:t> aggregate functions, we use the below-shown arrays.</a:t>
            </a:r>
          </a:p>
          <a:p>
            <a:pPr algn="l"/>
            <a:endParaRPr lang="en-IN" b="0" i="0" dirty="0">
              <a:solidFill>
                <a:srgbClr val="222222"/>
              </a:solidFill>
              <a:effectLst/>
              <a:latin typeface="-apple-system"/>
            </a:endParaRPr>
          </a:p>
          <a:p>
            <a:endParaRPr lang="en-IN" dirty="0"/>
          </a:p>
        </p:txBody>
      </p:sp>
      <p:pic>
        <p:nvPicPr>
          <p:cNvPr id="5" name="Picture 4">
            <a:extLst>
              <a:ext uri="{FF2B5EF4-FFF2-40B4-BE49-F238E27FC236}">
                <a16:creationId xmlns:a16="http://schemas.microsoft.com/office/drawing/2014/main" id="{E96428F4-02BB-BC1A-C4F3-992B56EA48FB}"/>
              </a:ext>
            </a:extLst>
          </p:cNvPr>
          <p:cNvPicPr>
            <a:picLocks noChangeAspect="1"/>
          </p:cNvPicPr>
          <p:nvPr/>
        </p:nvPicPr>
        <p:blipFill>
          <a:blip r:embed="rId2"/>
          <a:stretch>
            <a:fillRect/>
          </a:stretch>
        </p:blipFill>
        <p:spPr>
          <a:xfrm>
            <a:off x="1002607" y="2679109"/>
            <a:ext cx="7353937" cy="2644369"/>
          </a:xfrm>
          <a:prstGeom prst="rect">
            <a:avLst/>
          </a:prstGeom>
        </p:spPr>
      </p:pic>
    </p:spTree>
    <p:extLst>
      <p:ext uri="{BB962C8B-B14F-4D97-AF65-F5344CB8AC3E}">
        <p14:creationId xmlns:p14="http://schemas.microsoft.com/office/powerpoint/2010/main" val="3555811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18F-F00E-1540-0A75-3194EC9742EE}"/>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random </a:t>
            </a:r>
            <a:r>
              <a:rPr lang="en-IN" b="0" i="0" dirty="0" err="1">
                <a:solidFill>
                  <a:srgbClr val="222222"/>
                </a:solidFill>
                <a:effectLst/>
                <a:latin typeface="-apple-system"/>
              </a:rPr>
              <a:t>randint</a:t>
            </a:r>
            <a:endParaRPr lang="en-IN" dirty="0"/>
          </a:p>
        </p:txBody>
      </p:sp>
      <p:sp>
        <p:nvSpPr>
          <p:cNvPr id="3" name="Content Placeholder 2">
            <a:extLst>
              <a:ext uri="{FF2B5EF4-FFF2-40B4-BE49-F238E27FC236}">
                <a16:creationId xmlns:a16="http://schemas.microsoft.com/office/drawing/2014/main" id="{6214CF38-AE14-5115-5528-0E577739C6CE}"/>
              </a:ext>
            </a:extLst>
          </p:cNvPr>
          <p:cNvSpPr>
            <a:spLocks noGrp="1"/>
          </p:cNvSpPr>
          <p:nvPr>
            <p:ph idx="1"/>
          </p:nvPr>
        </p:nvSpPr>
        <p:spPr>
          <a:xfrm>
            <a:off x="838200" y="1816659"/>
            <a:ext cx="10515600" cy="4676215"/>
          </a:xfrm>
        </p:spPr>
        <p:txBody>
          <a:bodyPr/>
          <a:lstStyle/>
          <a:p>
            <a:r>
              <a:rPr lang="en-US" dirty="0"/>
              <a:t>The </a:t>
            </a:r>
            <a:r>
              <a:rPr lang="en-US" dirty="0" err="1"/>
              <a:t>Numpy</a:t>
            </a:r>
            <a:r>
              <a:rPr lang="en-US" dirty="0"/>
              <a:t> random </a:t>
            </a:r>
            <a:r>
              <a:rPr lang="en-US" dirty="0" err="1"/>
              <a:t>randint</a:t>
            </a:r>
            <a:r>
              <a:rPr lang="en-US" dirty="0"/>
              <a:t> function returns an integer array from low value to high value of given size. The syntax of this </a:t>
            </a:r>
            <a:r>
              <a:rPr lang="en-US" dirty="0" err="1"/>
              <a:t>Numpy</a:t>
            </a:r>
            <a:r>
              <a:rPr lang="en-US" dirty="0"/>
              <a:t> function in Python is.</a:t>
            </a:r>
          </a:p>
          <a:p>
            <a:endParaRPr lang="en-IN" dirty="0"/>
          </a:p>
        </p:txBody>
      </p:sp>
      <p:pic>
        <p:nvPicPr>
          <p:cNvPr id="7" name="Picture 6">
            <a:extLst>
              <a:ext uri="{FF2B5EF4-FFF2-40B4-BE49-F238E27FC236}">
                <a16:creationId xmlns:a16="http://schemas.microsoft.com/office/drawing/2014/main" id="{0DAEDFEB-3FC9-F00E-BE63-5F06541FBEB4}"/>
              </a:ext>
            </a:extLst>
          </p:cNvPr>
          <p:cNvPicPr>
            <a:picLocks noChangeAspect="1"/>
          </p:cNvPicPr>
          <p:nvPr/>
        </p:nvPicPr>
        <p:blipFill>
          <a:blip r:embed="rId2"/>
          <a:stretch>
            <a:fillRect/>
          </a:stretch>
        </p:blipFill>
        <p:spPr>
          <a:xfrm>
            <a:off x="2430462" y="3100362"/>
            <a:ext cx="7331075" cy="3283256"/>
          </a:xfrm>
          <a:prstGeom prst="rect">
            <a:avLst/>
          </a:prstGeom>
        </p:spPr>
      </p:pic>
    </p:spTree>
    <p:extLst>
      <p:ext uri="{BB962C8B-B14F-4D97-AF65-F5344CB8AC3E}">
        <p14:creationId xmlns:p14="http://schemas.microsoft.com/office/powerpoint/2010/main" val="2898649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3AAE-2819-60D0-5044-4DB47687D51D}"/>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random normal</a:t>
            </a:r>
            <a:endParaRPr lang="en-IN" dirty="0"/>
          </a:p>
        </p:txBody>
      </p:sp>
      <p:sp>
        <p:nvSpPr>
          <p:cNvPr id="3" name="Content Placeholder 2">
            <a:extLst>
              <a:ext uri="{FF2B5EF4-FFF2-40B4-BE49-F238E27FC236}">
                <a16:creationId xmlns:a16="http://schemas.microsoft.com/office/drawing/2014/main" id="{C4EBC19D-D715-CC56-385F-B7ADF3200D9D}"/>
              </a:ext>
            </a:extLst>
          </p:cNvPr>
          <p:cNvSpPr>
            <a:spLocks noGrp="1"/>
          </p:cNvSpPr>
          <p:nvPr>
            <p:ph idx="1"/>
          </p:nvPr>
        </p:nvSpPr>
        <p:spPr>
          <a:xfrm>
            <a:off x="838200" y="1825624"/>
            <a:ext cx="10515600" cy="4667249"/>
          </a:xfrm>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random normal function generates numbers from a normal distribution. This </a:t>
            </a:r>
            <a:r>
              <a:rPr lang="en-US" b="0" i="0" dirty="0" err="1">
                <a:solidFill>
                  <a:srgbClr val="222222"/>
                </a:solidFill>
                <a:effectLst/>
                <a:latin typeface="-apple-system"/>
              </a:rPr>
              <a:t>Numpy</a:t>
            </a:r>
            <a:r>
              <a:rPr lang="en-US" b="0" i="0" dirty="0">
                <a:solidFill>
                  <a:srgbClr val="222222"/>
                </a:solidFill>
                <a:effectLst/>
                <a:latin typeface="-apple-system"/>
              </a:rPr>
              <a:t> normal accepts the size of an array then fills that array with normally distributed values.</a:t>
            </a:r>
          </a:p>
          <a:p>
            <a:endParaRPr lang="en-IN" dirty="0"/>
          </a:p>
        </p:txBody>
      </p:sp>
      <p:pic>
        <p:nvPicPr>
          <p:cNvPr id="5" name="Picture 4">
            <a:extLst>
              <a:ext uri="{FF2B5EF4-FFF2-40B4-BE49-F238E27FC236}">
                <a16:creationId xmlns:a16="http://schemas.microsoft.com/office/drawing/2014/main" id="{03F35DE8-81FB-04EE-C6B0-766784D7668A}"/>
              </a:ext>
            </a:extLst>
          </p:cNvPr>
          <p:cNvPicPr>
            <a:picLocks noChangeAspect="1"/>
          </p:cNvPicPr>
          <p:nvPr/>
        </p:nvPicPr>
        <p:blipFill>
          <a:blip r:embed="rId2"/>
          <a:stretch>
            <a:fillRect/>
          </a:stretch>
        </p:blipFill>
        <p:spPr>
          <a:xfrm>
            <a:off x="2274474" y="3056965"/>
            <a:ext cx="7392041" cy="3068103"/>
          </a:xfrm>
          <a:prstGeom prst="rect">
            <a:avLst/>
          </a:prstGeom>
        </p:spPr>
      </p:pic>
    </p:spTree>
    <p:extLst>
      <p:ext uri="{BB962C8B-B14F-4D97-AF65-F5344CB8AC3E}">
        <p14:creationId xmlns:p14="http://schemas.microsoft.com/office/powerpoint/2010/main" val="3244561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F4AA-6E54-24C9-841A-8FF2462B8E4C}"/>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random uniform</a:t>
            </a:r>
            <a:endParaRPr lang="en-IN" dirty="0"/>
          </a:p>
        </p:txBody>
      </p:sp>
      <p:pic>
        <p:nvPicPr>
          <p:cNvPr id="5" name="Content Placeholder 4">
            <a:extLst>
              <a:ext uri="{FF2B5EF4-FFF2-40B4-BE49-F238E27FC236}">
                <a16:creationId xmlns:a16="http://schemas.microsoft.com/office/drawing/2014/main" id="{6DB94BD3-1E9A-483E-6785-0194C820ADF1}"/>
              </a:ext>
            </a:extLst>
          </p:cNvPr>
          <p:cNvPicPr>
            <a:picLocks noGrp="1" noChangeAspect="1"/>
          </p:cNvPicPr>
          <p:nvPr>
            <p:ph idx="1"/>
          </p:nvPr>
        </p:nvPicPr>
        <p:blipFill>
          <a:blip r:embed="rId2"/>
          <a:stretch>
            <a:fillRect/>
          </a:stretch>
        </p:blipFill>
        <p:spPr>
          <a:xfrm>
            <a:off x="2793082" y="2665173"/>
            <a:ext cx="7376799" cy="3604572"/>
          </a:xfrm>
        </p:spPr>
      </p:pic>
      <p:sp>
        <p:nvSpPr>
          <p:cNvPr id="7" name="TextBox 6">
            <a:extLst>
              <a:ext uri="{FF2B5EF4-FFF2-40B4-BE49-F238E27FC236}">
                <a16:creationId xmlns:a16="http://schemas.microsoft.com/office/drawing/2014/main" id="{56DAC6A1-FCCD-F037-031C-91537940468C}"/>
              </a:ext>
            </a:extLst>
          </p:cNvPr>
          <p:cNvSpPr txBox="1"/>
          <p:nvPr/>
        </p:nvSpPr>
        <p:spPr>
          <a:xfrm>
            <a:off x="1039906" y="1568841"/>
            <a:ext cx="6096000" cy="923330"/>
          </a:xfrm>
          <a:prstGeom prst="rect">
            <a:avLst/>
          </a:prstGeom>
          <a:noFill/>
        </p:spPr>
        <p:txBody>
          <a:bodyPr wrap="square">
            <a:spAutoFit/>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random uniform function generates a uniform distribution of numbers. This uniform accepts the array size and fills that array with uniform distributed values.</a:t>
            </a:r>
            <a:endParaRPr lang="en-IN" dirty="0"/>
          </a:p>
        </p:txBody>
      </p:sp>
    </p:spTree>
    <p:extLst>
      <p:ext uri="{BB962C8B-B14F-4D97-AF65-F5344CB8AC3E}">
        <p14:creationId xmlns:p14="http://schemas.microsoft.com/office/powerpoint/2010/main" val="3769907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8431-9CD0-E3A0-183B-695E84370F1E}"/>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Array shape</a:t>
            </a:r>
            <a:endParaRPr lang="en-IN" dirty="0"/>
          </a:p>
        </p:txBody>
      </p:sp>
      <p:sp>
        <p:nvSpPr>
          <p:cNvPr id="3" name="Content Placeholder 2">
            <a:extLst>
              <a:ext uri="{FF2B5EF4-FFF2-40B4-BE49-F238E27FC236}">
                <a16:creationId xmlns:a16="http://schemas.microsoft.com/office/drawing/2014/main" id="{2728EE1C-AE56-8D23-54AC-C106F5B84091}"/>
              </a:ext>
            </a:extLst>
          </p:cNvPr>
          <p:cNvSpPr>
            <a:spLocks noGrp="1"/>
          </p:cNvSpPr>
          <p:nvPr>
            <p:ph idx="1"/>
          </p:nvPr>
        </p:nvSpPr>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module has a shape function, which helps us to find the shape or size of an array or matrix. Apart from this shape function, the Python </a:t>
            </a:r>
            <a:r>
              <a:rPr lang="en-US" b="0" i="0" dirty="0" err="1">
                <a:solidFill>
                  <a:srgbClr val="222222"/>
                </a:solidFill>
                <a:effectLst/>
                <a:latin typeface="-apple-system"/>
              </a:rPr>
              <a:t>numpy</a:t>
            </a:r>
            <a:r>
              <a:rPr lang="en-US" b="0" i="0" dirty="0">
                <a:solidFill>
                  <a:srgbClr val="222222"/>
                </a:solidFill>
                <a:effectLst/>
                <a:latin typeface="-apple-system"/>
              </a:rPr>
              <a:t> module has reshape, resize, transpose, </a:t>
            </a:r>
            <a:r>
              <a:rPr lang="en-US" b="0" i="0" dirty="0" err="1">
                <a:solidFill>
                  <a:srgbClr val="222222"/>
                </a:solidFill>
                <a:effectLst/>
                <a:latin typeface="-apple-system"/>
              </a:rPr>
              <a:t>swapaxes</a:t>
            </a:r>
            <a:r>
              <a:rPr lang="en-US" b="0" i="0" dirty="0">
                <a:solidFill>
                  <a:srgbClr val="222222"/>
                </a:solidFill>
                <a:effectLst/>
                <a:latin typeface="-apple-system"/>
              </a:rPr>
              <a:t>, flatten, ravel, and squeeze functions to alter the matrix of an array to the required shape.</a:t>
            </a:r>
          </a:p>
          <a:p>
            <a:endParaRPr lang="en-IN" dirty="0"/>
          </a:p>
        </p:txBody>
      </p:sp>
      <p:pic>
        <p:nvPicPr>
          <p:cNvPr id="5" name="Picture 4">
            <a:extLst>
              <a:ext uri="{FF2B5EF4-FFF2-40B4-BE49-F238E27FC236}">
                <a16:creationId xmlns:a16="http://schemas.microsoft.com/office/drawing/2014/main" id="{F076B924-8947-3032-AFD8-6C6E53C3D5F9}"/>
              </a:ext>
            </a:extLst>
          </p:cNvPr>
          <p:cNvPicPr>
            <a:picLocks noChangeAspect="1"/>
          </p:cNvPicPr>
          <p:nvPr/>
        </p:nvPicPr>
        <p:blipFill>
          <a:blip r:embed="rId2"/>
          <a:stretch>
            <a:fillRect/>
          </a:stretch>
        </p:blipFill>
        <p:spPr>
          <a:xfrm>
            <a:off x="2278062" y="3876256"/>
            <a:ext cx="7331075" cy="1920406"/>
          </a:xfrm>
          <a:prstGeom prst="rect">
            <a:avLst/>
          </a:prstGeom>
        </p:spPr>
      </p:pic>
    </p:spTree>
    <p:extLst>
      <p:ext uri="{BB962C8B-B14F-4D97-AF65-F5344CB8AC3E}">
        <p14:creationId xmlns:p14="http://schemas.microsoft.com/office/powerpoint/2010/main" val="1675648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0F2AEA-042D-8D1E-33ED-FAF5F8DFB1A8}"/>
              </a:ext>
            </a:extLst>
          </p:cNvPr>
          <p:cNvPicPr>
            <a:picLocks noChangeAspect="1"/>
          </p:cNvPicPr>
          <p:nvPr/>
        </p:nvPicPr>
        <p:blipFill>
          <a:blip r:embed="rId2"/>
          <a:stretch>
            <a:fillRect/>
          </a:stretch>
        </p:blipFill>
        <p:spPr>
          <a:xfrm>
            <a:off x="2388548" y="845596"/>
            <a:ext cx="7414903" cy="5166808"/>
          </a:xfrm>
          <a:prstGeom prst="rect">
            <a:avLst/>
          </a:prstGeom>
        </p:spPr>
      </p:pic>
    </p:spTree>
    <p:extLst>
      <p:ext uri="{BB962C8B-B14F-4D97-AF65-F5344CB8AC3E}">
        <p14:creationId xmlns:p14="http://schemas.microsoft.com/office/powerpoint/2010/main" val="902670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8293-D31E-D55B-FB35-B865DB0F3AAA}"/>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Array reshape</a:t>
            </a:r>
            <a:endParaRPr lang="en-IN" dirty="0"/>
          </a:p>
        </p:txBody>
      </p:sp>
      <p:sp>
        <p:nvSpPr>
          <p:cNvPr id="3" name="Content Placeholder 2">
            <a:extLst>
              <a:ext uri="{FF2B5EF4-FFF2-40B4-BE49-F238E27FC236}">
                <a16:creationId xmlns:a16="http://schemas.microsoft.com/office/drawing/2014/main" id="{395650A7-0B9E-26D4-EF4C-5897E91D1CF2}"/>
              </a:ext>
            </a:extLst>
          </p:cNvPr>
          <p:cNvSpPr>
            <a:spLocks noGrp="1"/>
          </p:cNvSpPr>
          <p:nvPr>
            <p:ph idx="1"/>
          </p:nvPr>
        </p:nvSpPr>
        <p:spPr/>
        <p:txBody>
          <a:bodyPr/>
          <a:lstStyle/>
          <a:p>
            <a:r>
              <a:rPr lang="en-US" b="0" i="0" dirty="0">
                <a:solidFill>
                  <a:srgbClr val="222222"/>
                </a:solidFill>
                <a:effectLst/>
                <a:latin typeface="-apple-system"/>
              </a:rPr>
              <a:t>The </a:t>
            </a:r>
            <a:r>
              <a:rPr lang="en-US" b="0" i="0" dirty="0" err="1">
                <a:solidFill>
                  <a:srgbClr val="222222"/>
                </a:solidFill>
                <a:effectLst/>
                <a:latin typeface="-apple-system"/>
              </a:rPr>
              <a:t>Numpy</a:t>
            </a:r>
            <a:r>
              <a:rPr lang="en-US" b="0" i="0" dirty="0">
                <a:solidFill>
                  <a:srgbClr val="222222"/>
                </a:solidFill>
                <a:effectLst/>
                <a:latin typeface="-apple-system"/>
              </a:rPr>
              <a:t> reshape function accepts an array as the first argument and shape or matrix size as the second argument.</a:t>
            </a:r>
          </a:p>
          <a:p>
            <a:endParaRPr lang="en-IN" dirty="0"/>
          </a:p>
        </p:txBody>
      </p:sp>
      <p:pic>
        <p:nvPicPr>
          <p:cNvPr id="5" name="Picture 4">
            <a:extLst>
              <a:ext uri="{FF2B5EF4-FFF2-40B4-BE49-F238E27FC236}">
                <a16:creationId xmlns:a16="http://schemas.microsoft.com/office/drawing/2014/main" id="{F6A74017-0CBC-4A6A-B623-35EA84BAA3F6}"/>
              </a:ext>
            </a:extLst>
          </p:cNvPr>
          <p:cNvPicPr>
            <a:picLocks noChangeAspect="1"/>
          </p:cNvPicPr>
          <p:nvPr/>
        </p:nvPicPr>
        <p:blipFill>
          <a:blip r:embed="rId2"/>
          <a:stretch>
            <a:fillRect/>
          </a:stretch>
        </p:blipFill>
        <p:spPr>
          <a:xfrm>
            <a:off x="2332973" y="2938289"/>
            <a:ext cx="7292972" cy="2720576"/>
          </a:xfrm>
          <a:prstGeom prst="rect">
            <a:avLst/>
          </a:prstGeom>
        </p:spPr>
      </p:pic>
    </p:spTree>
    <p:extLst>
      <p:ext uri="{BB962C8B-B14F-4D97-AF65-F5344CB8AC3E}">
        <p14:creationId xmlns:p14="http://schemas.microsoft.com/office/powerpoint/2010/main" val="1888303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6F8ECB-7B4F-90D4-EB2A-C865131D4E72}"/>
              </a:ext>
            </a:extLst>
          </p:cNvPr>
          <p:cNvPicPr>
            <a:picLocks noChangeAspect="1"/>
          </p:cNvPicPr>
          <p:nvPr/>
        </p:nvPicPr>
        <p:blipFill>
          <a:blip r:embed="rId2"/>
          <a:stretch>
            <a:fillRect/>
          </a:stretch>
        </p:blipFill>
        <p:spPr>
          <a:xfrm>
            <a:off x="2399979" y="948475"/>
            <a:ext cx="7392041" cy="4961050"/>
          </a:xfrm>
          <a:prstGeom prst="rect">
            <a:avLst/>
          </a:prstGeom>
        </p:spPr>
      </p:pic>
    </p:spTree>
    <p:extLst>
      <p:ext uri="{BB962C8B-B14F-4D97-AF65-F5344CB8AC3E}">
        <p14:creationId xmlns:p14="http://schemas.microsoft.com/office/powerpoint/2010/main" val="2389080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C1A8-46A8-1B0E-F8AC-6EF14CDF21CA}"/>
              </a:ext>
            </a:extLst>
          </p:cNvPr>
          <p:cNvSpPr>
            <a:spLocks noGrp="1"/>
          </p:cNvSpPr>
          <p:nvPr>
            <p:ph type="title"/>
          </p:nvPr>
        </p:nvSpPr>
        <p:spPr>
          <a:xfrm>
            <a:off x="838200" y="365125"/>
            <a:ext cx="10515600" cy="961651"/>
          </a:xfrm>
        </p:spPr>
        <p:txBody>
          <a:bodyPr/>
          <a:lstStyle/>
          <a:p>
            <a:pPr algn="l"/>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Array resize</a:t>
            </a:r>
          </a:p>
        </p:txBody>
      </p:sp>
      <p:sp>
        <p:nvSpPr>
          <p:cNvPr id="3" name="Content Placeholder 2">
            <a:extLst>
              <a:ext uri="{FF2B5EF4-FFF2-40B4-BE49-F238E27FC236}">
                <a16:creationId xmlns:a16="http://schemas.microsoft.com/office/drawing/2014/main" id="{487469EA-C5EB-2FCC-96D7-5CA4A46EE6D3}"/>
              </a:ext>
            </a:extLst>
          </p:cNvPr>
          <p:cNvSpPr>
            <a:spLocks noGrp="1"/>
          </p:cNvSpPr>
          <p:nvPr>
            <p:ph idx="1"/>
          </p:nvPr>
        </p:nvSpPr>
        <p:spPr>
          <a:xfrm>
            <a:off x="838200" y="1541929"/>
            <a:ext cx="10515600" cy="4950946"/>
          </a:xfrm>
        </p:spPr>
        <p:txBody>
          <a:bodyPr/>
          <a:lstStyle/>
          <a:p>
            <a:r>
              <a:rPr lang="en-US" dirty="0"/>
              <a:t>The Python resize function is useful to resize the existing </a:t>
            </a:r>
            <a:r>
              <a:rPr lang="en-US" dirty="0" err="1"/>
              <a:t>numpy</a:t>
            </a:r>
            <a:r>
              <a:rPr lang="en-US" dirty="0"/>
              <a:t> array to the desired shape. This function accepts an array as the first argument and the desired shape size as a second argument. If you specify the desired shape larger than the original, the </a:t>
            </a:r>
            <a:r>
              <a:rPr lang="en-US" dirty="0" err="1"/>
              <a:t>Numpy</a:t>
            </a:r>
            <a:r>
              <a:rPr lang="en-US" dirty="0"/>
              <a:t> array resize function replicates the values in the base array to create a big array.</a:t>
            </a:r>
            <a:endParaRPr lang="en-IN" dirty="0"/>
          </a:p>
        </p:txBody>
      </p:sp>
      <p:pic>
        <p:nvPicPr>
          <p:cNvPr id="5" name="Picture 4">
            <a:extLst>
              <a:ext uri="{FF2B5EF4-FFF2-40B4-BE49-F238E27FC236}">
                <a16:creationId xmlns:a16="http://schemas.microsoft.com/office/drawing/2014/main" id="{4E659A4F-E7AD-9422-652B-CFF623A5CD29}"/>
              </a:ext>
            </a:extLst>
          </p:cNvPr>
          <p:cNvPicPr>
            <a:picLocks noChangeAspect="1"/>
          </p:cNvPicPr>
          <p:nvPr/>
        </p:nvPicPr>
        <p:blipFill>
          <a:blip r:embed="rId2"/>
          <a:stretch>
            <a:fillRect/>
          </a:stretch>
        </p:blipFill>
        <p:spPr>
          <a:xfrm>
            <a:off x="2438083" y="3541058"/>
            <a:ext cx="7315834" cy="2505101"/>
          </a:xfrm>
          <a:prstGeom prst="rect">
            <a:avLst/>
          </a:prstGeom>
        </p:spPr>
      </p:pic>
    </p:spTree>
    <p:extLst>
      <p:ext uri="{BB962C8B-B14F-4D97-AF65-F5344CB8AC3E}">
        <p14:creationId xmlns:p14="http://schemas.microsoft.com/office/powerpoint/2010/main" val="2098511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D8236D-3449-B0EF-D6FC-DA20AFCB9ECD}"/>
              </a:ext>
            </a:extLst>
          </p:cNvPr>
          <p:cNvPicPr>
            <a:picLocks noChangeAspect="1"/>
          </p:cNvPicPr>
          <p:nvPr/>
        </p:nvPicPr>
        <p:blipFill>
          <a:blip r:embed="rId2"/>
          <a:stretch>
            <a:fillRect/>
          </a:stretch>
        </p:blipFill>
        <p:spPr>
          <a:xfrm>
            <a:off x="2434272" y="1741023"/>
            <a:ext cx="7323455" cy="3375953"/>
          </a:xfrm>
          <a:prstGeom prst="rect">
            <a:avLst/>
          </a:prstGeom>
        </p:spPr>
      </p:pic>
    </p:spTree>
    <p:extLst>
      <p:ext uri="{BB962C8B-B14F-4D97-AF65-F5344CB8AC3E}">
        <p14:creationId xmlns:p14="http://schemas.microsoft.com/office/powerpoint/2010/main" val="1183883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4143-6F52-A790-BD24-87BCB42B48B5}"/>
              </a:ext>
            </a:extLst>
          </p:cNvPr>
          <p:cNvSpPr>
            <a:spLocks noGrp="1"/>
          </p:cNvSpPr>
          <p:nvPr>
            <p:ph type="title"/>
          </p:nvPr>
        </p:nvSpPr>
        <p:spPr/>
        <p:txBody>
          <a:bodyPr/>
          <a:lstStyle/>
          <a:p>
            <a:r>
              <a:rPr lang="en-IN" b="0" i="0" dirty="0" err="1">
                <a:solidFill>
                  <a:srgbClr val="222222"/>
                </a:solidFill>
                <a:effectLst/>
                <a:latin typeface="-apple-system"/>
              </a:rPr>
              <a:t>numpy</a:t>
            </a:r>
            <a:r>
              <a:rPr lang="en-IN" b="0" i="0" dirty="0">
                <a:solidFill>
                  <a:srgbClr val="222222"/>
                </a:solidFill>
                <a:effectLst/>
                <a:latin typeface="-apple-system"/>
              </a:rPr>
              <a:t> transpose</a:t>
            </a:r>
            <a:endParaRPr lang="en-IN" dirty="0"/>
          </a:p>
        </p:txBody>
      </p:sp>
      <p:sp>
        <p:nvSpPr>
          <p:cNvPr id="3" name="Content Placeholder 2">
            <a:extLst>
              <a:ext uri="{FF2B5EF4-FFF2-40B4-BE49-F238E27FC236}">
                <a16:creationId xmlns:a16="http://schemas.microsoft.com/office/drawing/2014/main" id="{41355AB6-5640-6A47-FE13-1262BFD71FDD}"/>
              </a:ext>
            </a:extLst>
          </p:cNvPr>
          <p:cNvSpPr>
            <a:spLocks noGrp="1"/>
          </p:cNvSpPr>
          <p:nvPr>
            <p:ph idx="1"/>
          </p:nvPr>
        </p:nvSpPr>
        <p:spPr/>
        <p:txBody>
          <a:bodyPr/>
          <a:lstStyle/>
          <a:p>
            <a:r>
              <a:rPr lang="en-US" b="0" i="0" dirty="0">
                <a:solidFill>
                  <a:srgbClr val="222222"/>
                </a:solidFill>
                <a:effectLst/>
                <a:latin typeface="-apple-system"/>
              </a:rPr>
              <a:t>The transpose function helps you to transpose the given matrix or 2D.</a:t>
            </a:r>
            <a:endParaRPr lang="en-IN" dirty="0"/>
          </a:p>
        </p:txBody>
      </p:sp>
      <p:pic>
        <p:nvPicPr>
          <p:cNvPr id="5" name="Picture 4">
            <a:extLst>
              <a:ext uri="{FF2B5EF4-FFF2-40B4-BE49-F238E27FC236}">
                <a16:creationId xmlns:a16="http://schemas.microsoft.com/office/drawing/2014/main" id="{E2EC8976-878A-13B4-CABD-F9B2482A8D14}"/>
              </a:ext>
            </a:extLst>
          </p:cNvPr>
          <p:cNvPicPr>
            <a:picLocks noChangeAspect="1"/>
          </p:cNvPicPr>
          <p:nvPr/>
        </p:nvPicPr>
        <p:blipFill>
          <a:blip r:embed="rId2"/>
          <a:stretch>
            <a:fillRect/>
          </a:stretch>
        </p:blipFill>
        <p:spPr>
          <a:xfrm>
            <a:off x="2521231" y="2702530"/>
            <a:ext cx="7292972" cy="2385267"/>
          </a:xfrm>
          <a:prstGeom prst="rect">
            <a:avLst/>
          </a:prstGeom>
        </p:spPr>
      </p:pic>
    </p:spTree>
    <p:extLst>
      <p:ext uri="{BB962C8B-B14F-4D97-AF65-F5344CB8AC3E}">
        <p14:creationId xmlns:p14="http://schemas.microsoft.com/office/powerpoint/2010/main" val="3326890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67B8-CEFE-1A81-C51D-C9A4BE7E0FB4}"/>
              </a:ext>
            </a:extLst>
          </p:cNvPr>
          <p:cNvSpPr>
            <a:spLocks noGrp="1"/>
          </p:cNvSpPr>
          <p:nvPr>
            <p:ph type="title"/>
          </p:nvPr>
        </p:nvSpPr>
        <p:spPr/>
        <p:txBody>
          <a:bodyPr>
            <a:normAutofit/>
          </a:bodyPr>
          <a:lstStyle/>
          <a:p>
            <a:pPr algn="l"/>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sum</a:t>
            </a:r>
          </a:p>
        </p:txBody>
      </p:sp>
      <p:sp>
        <p:nvSpPr>
          <p:cNvPr id="3" name="Content Placeholder 2">
            <a:extLst>
              <a:ext uri="{FF2B5EF4-FFF2-40B4-BE49-F238E27FC236}">
                <a16:creationId xmlns:a16="http://schemas.microsoft.com/office/drawing/2014/main" id="{3A330DC5-87D1-C1E9-6EEC-4A872A4F6B62}"/>
              </a:ext>
            </a:extLst>
          </p:cNvPr>
          <p:cNvSpPr>
            <a:spLocks noGrp="1"/>
          </p:cNvSpPr>
          <p:nvPr>
            <p:ph idx="1"/>
          </p:nvPr>
        </p:nvSpPr>
        <p:spPr/>
        <p:txBody>
          <a:bodyPr/>
          <a:lstStyle/>
          <a:p>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sum function calculates the sum of values in an array. </a:t>
            </a:r>
          </a:p>
          <a:p>
            <a:r>
              <a:rPr lang="en-US" dirty="0">
                <a:solidFill>
                  <a:srgbClr val="222222"/>
                </a:solidFill>
                <a:latin typeface="-apple-system"/>
              </a:rPr>
              <a:t>Ex – arr1.sum()</a:t>
            </a:r>
          </a:p>
          <a:p>
            <a:r>
              <a:rPr lang="en-US" dirty="0">
                <a:solidFill>
                  <a:srgbClr val="222222"/>
                </a:solidFill>
                <a:latin typeface="-apple-system"/>
              </a:rPr>
              <a:t>This Python </a:t>
            </a:r>
            <a:r>
              <a:rPr lang="en-US" dirty="0" err="1">
                <a:solidFill>
                  <a:srgbClr val="222222"/>
                </a:solidFill>
                <a:latin typeface="-apple-system"/>
              </a:rPr>
              <a:t>numpy</a:t>
            </a:r>
            <a:r>
              <a:rPr lang="en-US" dirty="0">
                <a:solidFill>
                  <a:srgbClr val="222222"/>
                </a:solidFill>
                <a:latin typeface="-apple-system"/>
              </a:rPr>
              <a:t> sum function allows you to use an optional argument called an axis. This Python </a:t>
            </a:r>
            <a:r>
              <a:rPr lang="en-US" dirty="0" err="1">
                <a:solidFill>
                  <a:srgbClr val="222222"/>
                </a:solidFill>
                <a:latin typeface="-apple-system"/>
              </a:rPr>
              <a:t>numpy</a:t>
            </a:r>
            <a:r>
              <a:rPr lang="en-US" dirty="0">
                <a:solidFill>
                  <a:srgbClr val="222222"/>
                </a:solidFill>
                <a:latin typeface="-apple-system"/>
              </a:rPr>
              <a:t> Aggregate Function helps to calculate the sum of a given axis. For example, axis = 0 returns the sum of each column in an </a:t>
            </a:r>
            <a:r>
              <a:rPr lang="en-US" dirty="0" err="1">
                <a:solidFill>
                  <a:srgbClr val="222222"/>
                </a:solidFill>
                <a:latin typeface="-apple-system"/>
              </a:rPr>
              <a:t>Numpy</a:t>
            </a:r>
            <a:r>
              <a:rPr lang="en-US" dirty="0">
                <a:solidFill>
                  <a:srgbClr val="222222"/>
                </a:solidFill>
                <a:latin typeface="-apple-system"/>
              </a:rPr>
              <a:t> array. </a:t>
            </a:r>
            <a:r>
              <a:rPr lang="en-US" b="0" i="0" dirty="0">
                <a:solidFill>
                  <a:srgbClr val="222222"/>
                </a:solidFill>
                <a:effectLst/>
                <a:latin typeface="-apple-system"/>
              </a:rPr>
              <a:t>axis = 1 returns the sum of each row in an array</a:t>
            </a:r>
          </a:p>
          <a:p>
            <a:r>
              <a:rPr lang="en-US" dirty="0">
                <a:solidFill>
                  <a:srgbClr val="222222"/>
                </a:solidFill>
                <a:latin typeface="-apple-system"/>
              </a:rPr>
              <a:t>Ex – arr2.sum(axis = 0)</a:t>
            </a:r>
          </a:p>
        </p:txBody>
      </p:sp>
    </p:spTree>
    <p:extLst>
      <p:ext uri="{BB962C8B-B14F-4D97-AF65-F5344CB8AC3E}">
        <p14:creationId xmlns:p14="http://schemas.microsoft.com/office/powerpoint/2010/main" val="3794749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C1E6-2083-C830-E12C-AD3097209C21}"/>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Array flatten</a:t>
            </a:r>
            <a:endParaRPr lang="en-IN" dirty="0"/>
          </a:p>
        </p:txBody>
      </p:sp>
      <p:sp>
        <p:nvSpPr>
          <p:cNvPr id="3" name="Content Placeholder 2">
            <a:extLst>
              <a:ext uri="{FF2B5EF4-FFF2-40B4-BE49-F238E27FC236}">
                <a16:creationId xmlns:a16="http://schemas.microsoft.com/office/drawing/2014/main" id="{00706BDF-8F28-A179-7523-5415C3ADD241}"/>
              </a:ext>
            </a:extLst>
          </p:cNvPr>
          <p:cNvSpPr>
            <a:spLocks noGrp="1"/>
          </p:cNvSpPr>
          <p:nvPr>
            <p:ph idx="1"/>
          </p:nvPr>
        </p:nvSpPr>
        <p:spPr/>
        <p:txBody>
          <a:bodyPr/>
          <a:lstStyle/>
          <a:p>
            <a:pPr algn="l"/>
            <a:r>
              <a:rPr lang="en-US" b="0" i="0" dirty="0">
                <a:solidFill>
                  <a:srgbClr val="222222"/>
                </a:solidFill>
                <a:effectLst/>
                <a:latin typeface="-apple-system"/>
              </a:rPr>
              <a:t>The Python flatten function collapses the given array into a one-dimensional. This Python </a:t>
            </a:r>
            <a:r>
              <a:rPr lang="en-US" b="0" i="0" dirty="0" err="1">
                <a:solidFill>
                  <a:srgbClr val="222222"/>
                </a:solidFill>
                <a:effectLst/>
                <a:latin typeface="-apple-system"/>
              </a:rPr>
              <a:t>Numpy</a:t>
            </a:r>
            <a:r>
              <a:rPr lang="en-US" b="0" i="0" dirty="0">
                <a:solidFill>
                  <a:srgbClr val="222222"/>
                </a:solidFill>
                <a:effectLst/>
                <a:latin typeface="-apple-system"/>
              </a:rPr>
              <a:t> array flatten function accepts order parameters to decide the order of flattening items.</a:t>
            </a:r>
          </a:p>
          <a:p>
            <a:pPr algn="l"/>
            <a:r>
              <a:rPr lang="en-US" b="0" i="0" dirty="0">
                <a:solidFill>
                  <a:srgbClr val="222222"/>
                </a:solidFill>
                <a:effectLst/>
                <a:latin typeface="-apple-system"/>
              </a:rPr>
              <a:t>order = {C, F, A, K} – You can use one of them, or it considers C because it is the default one. C means items will flatten in row-major order. F means Fortran style or column major order. If the array is Fortran contiguous, A flattens in column major order otherwise, row-major order. K flattens in the order of elements occurred in memory.</a:t>
            </a:r>
          </a:p>
          <a:p>
            <a:endParaRPr lang="en-IN" dirty="0"/>
          </a:p>
        </p:txBody>
      </p:sp>
    </p:spTree>
    <p:extLst>
      <p:ext uri="{BB962C8B-B14F-4D97-AF65-F5344CB8AC3E}">
        <p14:creationId xmlns:p14="http://schemas.microsoft.com/office/powerpoint/2010/main" val="2675544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9C62EE-945E-212E-5C31-F1389B1D9E88}"/>
              </a:ext>
            </a:extLst>
          </p:cNvPr>
          <p:cNvPicPr>
            <a:picLocks noChangeAspect="1"/>
          </p:cNvPicPr>
          <p:nvPr/>
        </p:nvPicPr>
        <p:blipFill>
          <a:blip r:embed="rId2"/>
          <a:stretch>
            <a:fillRect/>
          </a:stretch>
        </p:blipFill>
        <p:spPr>
          <a:xfrm>
            <a:off x="2430462" y="959906"/>
            <a:ext cx="7331075" cy="4938188"/>
          </a:xfrm>
          <a:prstGeom prst="rect">
            <a:avLst/>
          </a:prstGeom>
        </p:spPr>
      </p:pic>
    </p:spTree>
    <p:extLst>
      <p:ext uri="{BB962C8B-B14F-4D97-AF65-F5344CB8AC3E}">
        <p14:creationId xmlns:p14="http://schemas.microsoft.com/office/powerpoint/2010/main" val="2873731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CED8-E17C-0906-F01A-AACE4329AAF1}"/>
              </a:ext>
            </a:extLst>
          </p:cNvPr>
          <p:cNvSpPr>
            <a:spLocks noGrp="1"/>
          </p:cNvSpPr>
          <p:nvPr>
            <p:ph type="title"/>
          </p:nvPr>
        </p:nvSpPr>
        <p:spPr>
          <a:xfrm>
            <a:off x="838200" y="365125"/>
            <a:ext cx="10515600" cy="952687"/>
          </a:xfrm>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concatenate</a:t>
            </a:r>
            <a:endParaRPr lang="en-IN" dirty="0"/>
          </a:p>
        </p:txBody>
      </p:sp>
      <p:sp>
        <p:nvSpPr>
          <p:cNvPr id="3" name="Content Placeholder 2">
            <a:extLst>
              <a:ext uri="{FF2B5EF4-FFF2-40B4-BE49-F238E27FC236}">
                <a16:creationId xmlns:a16="http://schemas.microsoft.com/office/drawing/2014/main" id="{CD0F68B5-2BF4-5E95-7767-6BBA66FF6E66}"/>
              </a:ext>
            </a:extLst>
          </p:cNvPr>
          <p:cNvSpPr>
            <a:spLocks noGrp="1"/>
          </p:cNvSpPr>
          <p:nvPr>
            <p:ph idx="1"/>
          </p:nvPr>
        </p:nvSpPr>
        <p:spPr>
          <a:xfrm>
            <a:off x="838200" y="1524000"/>
            <a:ext cx="10515600" cy="5253317"/>
          </a:xfrm>
        </p:spPr>
        <p:txBody>
          <a:bodyPr>
            <a:normAutofit lnSpcReduction="10000"/>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concatenate function used to Join two or more arrays together and returns the </a:t>
            </a:r>
            <a:r>
              <a:rPr lang="en-US" b="0" i="0" dirty="0" err="1">
                <a:solidFill>
                  <a:srgbClr val="222222"/>
                </a:solidFill>
                <a:effectLst/>
                <a:latin typeface="-apple-system"/>
              </a:rPr>
              <a:t>ndarray</a:t>
            </a:r>
            <a:r>
              <a:rPr lang="en-US" b="0" i="0" dirty="0">
                <a:solidFill>
                  <a:srgbClr val="222222"/>
                </a:solidFill>
                <a:effectLst/>
                <a:latin typeface="-apple-system"/>
              </a:rPr>
              <a:t> as an output. The syntax of the Python </a:t>
            </a:r>
            <a:r>
              <a:rPr lang="en-US" b="0" i="0" dirty="0" err="1">
                <a:solidFill>
                  <a:srgbClr val="222222"/>
                </a:solidFill>
                <a:effectLst/>
                <a:latin typeface="-apple-system"/>
              </a:rPr>
              <a:t>numpy</a:t>
            </a:r>
            <a:r>
              <a:rPr lang="en-US" b="0" i="0" dirty="0">
                <a:solidFill>
                  <a:srgbClr val="222222"/>
                </a:solidFill>
                <a:effectLst/>
                <a:latin typeface="-apple-system"/>
              </a:rPr>
              <a:t> concatenate function is</a:t>
            </a:r>
          </a:p>
          <a:p>
            <a:endParaRPr lang="en-US" dirty="0">
              <a:solidFill>
                <a:srgbClr val="222222"/>
              </a:solidFill>
              <a:latin typeface="-apple-system"/>
            </a:endParaRPr>
          </a:p>
          <a:p>
            <a:endParaRPr lang="en-US" dirty="0">
              <a:solidFill>
                <a:srgbClr val="222222"/>
              </a:solidFill>
              <a:latin typeface="-apple-system"/>
            </a:endParaRPr>
          </a:p>
          <a:p>
            <a:endParaRPr lang="en-US" dirty="0">
              <a:solidFill>
                <a:srgbClr val="222222"/>
              </a:solidFill>
              <a:latin typeface="-apple-system"/>
            </a:endParaRPr>
          </a:p>
          <a:p>
            <a:pPr algn="l">
              <a:buFont typeface="Arial" panose="020B0604020202020204" pitchFamily="34" charset="0"/>
              <a:buChar char="•"/>
            </a:pPr>
            <a:r>
              <a:rPr lang="en-US" b="0" i="0" dirty="0">
                <a:solidFill>
                  <a:srgbClr val="222222"/>
                </a:solidFill>
                <a:effectLst/>
                <a:latin typeface="-apple-system"/>
              </a:rPr>
              <a:t>array1, array2,… are the arrays that you want to combine. The arrays that you pass to this function must have the same shape. However, you can choose the arrays with different dimensions.</a:t>
            </a:r>
          </a:p>
          <a:p>
            <a:pPr algn="l">
              <a:buFont typeface="Arial" panose="020B0604020202020204" pitchFamily="34" charset="0"/>
              <a:buChar char="•"/>
            </a:pPr>
            <a:r>
              <a:rPr lang="en-US" b="0" i="0" dirty="0">
                <a:solidFill>
                  <a:srgbClr val="222222"/>
                </a:solidFill>
                <a:effectLst/>
                <a:latin typeface="-apple-system"/>
              </a:rPr>
              <a:t>axis – This is an optional argument with default value as 0. Use this to specify in which way (horizontal or Vertical) concatenation should be done.</a:t>
            </a:r>
          </a:p>
          <a:p>
            <a:endParaRPr lang="en-IN" dirty="0"/>
          </a:p>
        </p:txBody>
      </p:sp>
      <p:pic>
        <p:nvPicPr>
          <p:cNvPr id="5" name="Picture 4">
            <a:extLst>
              <a:ext uri="{FF2B5EF4-FFF2-40B4-BE49-F238E27FC236}">
                <a16:creationId xmlns:a16="http://schemas.microsoft.com/office/drawing/2014/main" id="{EA91503F-07E5-8776-BD5E-006FCBBB4CCB}"/>
              </a:ext>
            </a:extLst>
          </p:cNvPr>
          <p:cNvPicPr>
            <a:picLocks noChangeAspect="1"/>
          </p:cNvPicPr>
          <p:nvPr/>
        </p:nvPicPr>
        <p:blipFill>
          <a:blip r:embed="rId2"/>
          <a:stretch>
            <a:fillRect/>
          </a:stretch>
        </p:blipFill>
        <p:spPr>
          <a:xfrm>
            <a:off x="2487617" y="3017484"/>
            <a:ext cx="7216765" cy="823031"/>
          </a:xfrm>
          <a:prstGeom prst="rect">
            <a:avLst/>
          </a:prstGeom>
        </p:spPr>
      </p:pic>
    </p:spTree>
    <p:extLst>
      <p:ext uri="{BB962C8B-B14F-4D97-AF65-F5344CB8AC3E}">
        <p14:creationId xmlns:p14="http://schemas.microsoft.com/office/powerpoint/2010/main" val="68400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1C39-E028-ADEB-BE5E-17DCC63B8812}"/>
              </a:ext>
            </a:extLst>
          </p:cNvPr>
          <p:cNvSpPr>
            <a:spLocks noGrp="1"/>
          </p:cNvSpPr>
          <p:nvPr>
            <p:ph type="title"/>
          </p:nvPr>
        </p:nvSpPr>
        <p:spPr>
          <a:xfrm>
            <a:off x="838200" y="365126"/>
            <a:ext cx="10515600" cy="911988"/>
          </a:xfrm>
        </p:spPr>
        <p:txBody>
          <a:bodyPr/>
          <a:lstStyle/>
          <a:p>
            <a:r>
              <a:rPr lang="en-US" b="0" i="0" dirty="0" err="1">
                <a:solidFill>
                  <a:srgbClr val="222222"/>
                </a:solidFill>
                <a:effectLst/>
                <a:latin typeface="-apple-system"/>
              </a:rPr>
              <a:t>numpy</a:t>
            </a:r>
            <a:r>
              <a:rPr lang="en-US" b="0" i="0" dirty="0">
                <a:solidFill>
                  <a:srgbClr val="222222"/>
                </a:solidFill>
                <a:effectLst/>
                <a:latin typeface="-apple-system"/>
              </a:rPr>
              <a:t> concatenate 2D array with axis</a:t>
            </a:r>
            <a:endParaRPr lang="en-IN" dirty="0"/>
          </a:p>
        </p:txBody>
      </p:sp>
      <p:sp>
        <p:nvSpPr>
          <p:cNvPr id="3" name="Content Placeholder 2">
            <a:extLst>
              <a:ext uri="{FF2B5EF4-FFF2-40B4-BE49-F238E27FC236}">
                <a16:creationId xmlns:a16="http://schemas.microsoft.com/office/drawing/2014/main" id="{3E7C3DDC-9B77-0B4E-C5B0-62E9979E7F66}"/>
              </a:ext>
            </a:extLst>
          </p:cNvPr>
          <p:cNvSpPr>
            <a:spLocks noGrp="1"/>
          </p:cNvSpPr>
          <p:nvPr>
            <p:ph idx="1"/>
          </p:nvPr>
        </p:nvSpPr>
        <p:spPr>
          <a:xfrm>
            <a:off x="838200" y="1506071"/>
            <a:ext cx="10515600" cy="5065058"/>
          </a:xfrm>
        </p:spPr>
        <p:txBody>
          <a:bodyPr/>
          <a:lstStyle/>
          <a:p>
            <a:r>
              <a:rPr lang="en-US" b="0" i="0" dirty="0">
                <a:solidFill>
                  <a:srgbClr val="222222"/>
                </a:solidFill>
                <a:effectLst/>
                <a:latin typeface="-apple-system"/>
              </a:rPr>
              <a:t>Until now, we are using this method without an axis parameter. This time, we use this parameter value while combining two-dimensional arrays. Remember, If axis = 0, then the items in b are vertically appended to a. Whereas axis = 1 horizontally appends items in b to a.</a:t>
            </a:r>
          </a:p>
          <a:p>
            <a:endParaRPr lang="en-IN" dirty="0"/>
          </a:p>
        </p:txBody>
      </p:sp>
      <p:pic>
        <p:nvPicPr>
          <p:cNvPr id="7" name="Picture 6">
            <a:extLst>
              <a:ext uri="{FF2B5EF4-FFF2-40B4-BE49-F238E27FC236}">
                <a16:creationId xmlns:a16="http://schemas.microsoft.com/office/drawing/2014/main" id="{EB33FE45-019C-06B6-F457-817DC70D1363}"/>
              </a:ext>
            </a:extLst>
          </p:cNvPr>
          <p:cNvPicPr>
            <a:picLocks noChangeAspect="1"/>
          </p:cNvPicPr>
          <p:nvPr/>
        </p:nvPicPr>
        <p:blipFill>
          <a:blip r:embed="rId2"/>
          <a:stretch>
            <a:fillRect/>
          </a:stretch>
        </p:blipFill>
        <p:spPr>
          <a:xfrm>
            <a:off x="2516077" y="3083858"/>
            <a:ext cx="7285351" cy="3088264"/>
          </a:xfrm>
          <a:prstGeom prst="rect">
            <a:avLst/>
          </a:prstGeom>
        </p:spPr>
      </p:pic>
    </p:spTree>
    <p:extLst>
      <p:ext uri="{BB962C8B-B14F-4D97-AF65-F5344CB8AC3E}">
        <p14:creationId xmlns:p14="http://schemas.microsoft.com/office/powerpoint/2010/main" val="2399301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A77A-CC0E-A6E2-AFF4-939CAD6FDD7F}"/>
              </a:ext>
            </a:extLst>
          </p:cNvPr>
          <p:cNvSpPr>
            <a:spLocks noGrp="1"/>
          </p:cNvSpPr>
          <p:nvPr>
            <p:ph type="title"/>
          </p:nvPr>
        </p:nvSpPr>
        <p:spPr/>
        <p:txBody>
          <a:bodyPr/>
          <a:lstStyle/>
          <a:p>
            <a:r>
              <a:rPr lang="en-IN" b="0" i="0" dirty="0">
                <a:solidFill>
                  <a:srgbClr val="222222"/>
                </a:solidFill>
                <a:effectLst/>
                <a:latin typeface="-apple-system"/>
              </a:rPr>
              <a:t>Python Random Number Generator</a:t>
            </a:r>
            <a:endParaRPr lang="en-IN" dirty="0"/>
          </a:p>
        </p:txBody>
      </p:sp>
      <p:sp>
        <p:nvSpPr>
          <p:cNvPr id="3" name="Content Placeholder 2">
            <a:extLst>
              <a:ext uri="{FF2B5EF4-FFF2-40B4-BE49-F238E27FC236}">
                <a16:creationId xmlns:a16="http://schemas.microsoft.com/office/drawing/2014/main" id="{33FA231A-8A68-793E-EDC2-3B9EF9F66B3A}"/>
              </a:ext>
            </a:extLst>
          </p:cNvPr>
          <p:cNvSpPr>
            <a:spLocks noGrp="1"/>
          </p:cNvSpPr>
          <p:nvPr>
            <p:ph idx="1"/>
          </p:nvPr>
        </p:nvSpPr>
        <p:spPr>
          <a:xfrm>
            <a:off x="838200" y="1825624"/>
            <a:ext cx="10515600" cy="4745505"/>
          </a:xfrm>
        </p:spPr>
        <p:txBody>
          <a:bodyPr>
            <a:normAutofit/>
          </a:bodyPr>
          <a:lstStyle/>
          <a:p>
            <a:r>
              <a:rPr lang="en-US" sz="2400" b="0" i="0" dirty="0">
                <a:solidFill>
                  <a:srgbClr val="222222"/>
                </a:solidFill>
                <a:effectLst/>
                <a:latin typeface="-apple-system"/>
              </a:rPr>
              <a:t>The random() function generates a number between 0 and 1, and the data type will be float. So the below python number generator example returns a random floating point numbers from 0 to 1.</a:t>
            </a:r>
          </a:p>
          <a:p>
            <a:r>
              <a:rPr lang="en-US" sz="2400" b="0" i="0" dirty="0">
                <a:solidFill>
                  <a:srgbClr val="222222"/>
                </a:solidFill>
                <a:effectLst/>
                <a:latin typeface="-apple-system"/>
              </a:rPr>
              <a:t>The </a:t>
            </a:r>
            <a:r>
              <a:rPr lang="en-US" sz="2400" b="0" i="0" dirty="0" err="1">
                <a:solidFill>
                  <a:srgbClr val="222222"/>
                </a:solidFill>
                <a:effectLst/>
                <a:latin typeface="-apple-system"/>
              </a:rPr>
              <a:t>randint</a:t>
            </a:r>
            <a:r>
              <a:rPr lang="en-US" sz="2400" b="0" i="0" dirty="0">
                <a:solidFill>
                  <a:srgbClr val="222222"/>
                </a:solidFill>
                <a:effectLst/>
                <a:latin typeface="-apple-system"/>
              </a:rPr>
              <a:t>() function takes two arguments. First argument is the start value, second argument is the stop value. Here, the start is 0 and the stop is n.</a:t>
            </a:r>
          </a:p>
          <a:p>
            <a:r>
              <a:rPr lang="en-US" sz="2400" b="0" i="0" dirty="0">
                <a:solidFill>
                  <a:srgbClr val="222222"/>
                </a:solidFill>
                <a:effectLst/>
                <a:latin typeface="-apple-system"/>
              </a:rPr>
              <a:t>The Python random module includes a sample() that allows you to select one or more elements from a list or a tuple. You can use the choice function to select one element from a sequence.  To use this, pass in a sequence, along with a sample size (how many elements to sample).</a:t>
            </a:r>
          </a:p>
          <a:p>
            <a:endParaRPr lang="en-IN" sz="2400" dirty="0"/>
          </a:p>
        </p:txBody>
      </p:sp>
      <p:pic>
        <p:nvPicPr>
          <p:cNvPr id="5" name="Picture 4">
            <a:extLst>
              <a:ext uri="{FF2B5EF4-FFF2-40B4-BE49-F238E27FC236}">
                <a16:creationId xmlns:a16="http://schemas.microsoft.com/office/drawing/2014/main" id="{FEBC9C23-42BF-A718-4974-1B08E423DCA0}"/>
              </a:ext>
            </a:extLst>
          </p:cNvPr>
          <p:cNvPicPr>
            <a:picLocks noChangeAspect="1"/>
          </p:cNvPicPr>
          <p:nvPr/>
        </p:nvPicPr>
        <p:blipFill>
          <a:blip r:embed="rId2"/>
          <a:stretch>
            <a:fillRect/>
          </a:stretch>
        </p:blipFill>
        <p:spPr>
          <a:xfrm>
            <a:off x="2392359" y="5155044"/>
            <a:ext cx="7407282" cy="1272650"/>
          </a:xfrm>
          <a:prstGeom prst="rect">
            <a:avLst/>
          </a:prstGeom>
        </p:spPr>
      </p:pic>
    </p:spTree>
    <p:extLst>
      <p:ext uri="{BB962C8B-B14F-4D97-AF65-F5344CB8AC3E}">
        <p14:creationId xmlns:p14="http://schemas.microsoft.com/office/powerpoint/2010/main" val="2150239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D14EFF-9D5A-1C2D-DBCB-EF810851B09D}"/>
              </a:ext>
            </a:extLst>
          </p:cNvPr>
          <p:cNvPicPr>
            <a:picLocks noChangeAspect="1"/>
          </p:cNvPicPr>
          <p:nvPr/>
        </p:nvPicPr>
        <p:blipFill>
          <a:blip r:embed="rId2"/>
          <a:stretch>
            <a:fillRect/>
          </a:stretch>
        </p:blipFill>
        <p:spPr>
          <a:xfrm>
            <a:off x="2438083" y="620786"/>
            <a:ext cx="7315834" cy="5616427"/>
          </a:xfrm>
          <a:prstGeom prst="rect">
            <a:avLst/>
          </a:prstGeom>
        </p:spPr>
      </p:pic>
    </p:spTree>
    <p:extLst>
      <p:ext uri="{BB962C8B-B14F-4D97-AF65-F5344CB8AC3E}">
        <p14:creationId xmlns:p14="http://schemas.microsoft.com/office/powerpoint/2010/main" val="847644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DE6E-494B-622E-5071-869740E4B309}"/>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random </a:t>
            </a:r>
            <a:r>
              <a:rPr lang="en-IN" b="0" i="0" dirty="0" err="1">
                <a:solidFill>
                  <a:srgbClr val="222222"/>
                </a:solidFill>
                <a:effectLst/>
                <a:latin typeface="-apple-system"/>
              </a:rPr>
              <a:t>randint</a:t>
            </a:r>
            <a:endParaRPr lang="en-IN" dirty="0"/>
          </a:p>
        </p:txBody>
      </p:sp>
      <p:sp>
        <p:nvSpPr>
          <p:cNvPr id="3" name="Content Placeholder 2">
            <a:extLst>
              <a:ext uri="{FF2B5EF4-FFF2-40B4-BE49-F238E27FC236}">
                <a16:creationId xmlns:a16="http://schemas.microsoft.com/office/drawing/2014/main" id="{8FEB5E95-58EF-5CDA-F92C-A0D65B196E40}"/>
              </a:ext>
            </a:extLst>
          </p:cNvPr>
          <p:cNvSpPr>
            <a:spLocks noGrp="1"/>
          </p:cNvSpPr>
          <p:nvPr>
            <p:ph idx="1"/>
          </p:nvPr>
        </p:nvSpPr>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random </a:t>
            </a:r>
            <a:r>
              <a:rPr lang="en-US" b="0" i="0" dirty="0" err="1">
                <a:solidFill>
                  <a:srgbClr val="222222"/>
                </a:solidFill>
                <a:effectLst/>
                <a:latin typeface="-apple-system"/>
              </a:rPr>
              <a:t>randint</a:t>
            </a:r>
            <a:r>
              <a:rPr lang="en-US" b="0" i="0" dirty="0">
                <a:solidFill>
                  <a:srgbClr val="222222"/>
                </a:solidFill>
                <a:effectLst/>
                <a:latin typeface="-apple-system"/>
              </a:rPr>
              <a:t> function returns or generates random integer values from the start (low) to end (high). The syntax of the Python </a:t>
            </a:r>
            <a:r>
              <a:rPr lang="en-US" b="0" i="0" dirty="0" err="1">
                <a:solidFill>
                  <a:srgbClr val="222222"/>
                </a:solidFill>
                <a:effectLst/>
                <a:latin typeface="-apple-system"/>
              </a:rPr>
              <a:t>numpy</a:t>
            </a:r>
            <a:r>
              <a:rPr lang="en-US" b="0" i="0" dirty="0">
                <a:solidFill>
                  <a:srgbClr val="222222"/>
                </a:solidFill>
                <a:effectLst/>
                <a:latin typeface="-apple-system"/>
              </a:rPr>
              <a:t> random </a:t>
            </a:r>
            <a:r>
              <a:rPr lang="en-US" b="0" i="0" dirty="0" err="1">
                <a:solidFill>
                  <a:srgbClr val="222222"/>
                </a:solidFill>
                <a:effectLst/>
                <a:latin typeface="-apple-system"/>
              </a:rPr>
              <a:t>randint</a:t>
            </a:r>
            <a:r>
              <a:rPr lang="en-US" b="0" i="0" dirty="0">
                <a:solidFill>
                  <a:srgbClr val="222222"/>
                </a:solidFill>
                <a:effectLst/>
                <a:latin typeface="-apple-system"/>
              </a:rPr>
              <a:t> function is</a:t>
            </a:r>
          </a:p>
          <a:p>
            <a:endParaRPr lang="en-IN" dirty="0"/>
          </a:p>
        </p:txBody>
      </p:sp>
      <p:pic>
        <p:nvPicPr>
          <p:cNvPr id="5" name="Picture 4">
            <a:extLst>
              <a:ext uri="{FF2B5EF4-FFF2-40B4-BE49-F238E27FC236}">
                <a16:creationId xmlns:a16="http://schemas.microsoft.com/office/drawing/2014/main" id="{2321FE16-DD30-AB6F-303B-D80E3B423197}"/>
              </a:ext>
            </a:extLst>
          </p:cNvPr>
          <p:cNvPicPr>
            <a:picLocks noChangeAspect="1"/>
          </p:cNvPicPr>
          <p:nvPr/>
        </p:nvPicPr>
        <p:blipFill>
          <a:blip r:embed="rId2"/>
          <a:stretch>
            <a:fillRect/>
          </a:stretch>
        </p:blipFill>
        <p:spPr>
          <a:xfrm>
            <a:off x="2449514" y="3429000"/>
            <a:ext cx="7292972" cy="883997"/>
          </a:xfrm>
          <a:prstGeom prst="rect">
            <a:avLst/>
          </a:prstGeom>
        </p:spPr>
      </p:pic>
    </p:spTree>
    <p:extLst>
      <p:ext uri="{BB962C8B-B14F-4D97-AF65-F5344CB8AC3E}">
        <p14:creationId xmlns:p14="http://schemas.microsoft.com/office/powerpoint/2010/main" val="158932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8FA1-5689-CEEA-ECEE-AA23D6D43198}"/>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average</a:t>
            </a:r>
            <a:endParaRPr lang="en-IN" dirty="0"/>
          </a:p>
        </p:txBody>
      </p:sp>
      <p:sp>
        <p:nvSpPr>
          <p:cNvPr id="3" name="Content Placeholder 2">
            <a:extLst>
              <a:ext uri="{FF2B5EF4-FFF2-40B4-BE49-F238E27FC236}">
                <a16:creationId xmlns:a16="http://schemas.microsoft.com/office/drawing/2014/main" id="{79784B3A-267F-835A-66FA-345A4E05CF36}"/>
              </a:ext>
            </a:extLst>
          </p:cNvPr>
          <p:cNvSpPr>
            <a:spLocks noGrp="1"/>
          </p:cNvSpPr>
          <p:nvPr>
            <p:ph idx="1"/>
          </p:nvPr>
        </p:nvSpPr>
        <p:spPr/>
        <p:txBody>
          <a:bodyPr/>
          <a:lstStyle/>
          <a:p>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average function returns the average of a given array. </a:t>
            </a:r>
          </a:p>
          <a:p>
            <a:r>
              <a:rPr lang="en-US" dirty="0">
                <a:solidFill>
                  <a:srgbClr val="222222"/>
                </a:solidFill>
                <a:latin typeface="-apple-system"/>
              </a:rPr>
              <a:t>Ex – </a:t>
            </a:r>
            <a:r>
              <a:rPr lang="en-US" dirty="0" err="1">
                <a:solidFill>
                  <a:srgbClr val="222222"/>
                </a:solidFill>
                <a:latin typeface="-apple-system"/>
              </a:rPr>
              <a:t>np.average</a:t>
            </a:r>
            <a:r>
              <a:rPr lang="en-US" dirty="0">
                <a:solidFill>
                  <a:srgbClr val="222222"/>
                </a:solidFill>
                <a:latin typeface="-apple-system"/>
              </a:rPr>
              <a:t>(arr1)</a:t>
            </a:r>
          </a:p>
          <a:p>
            <a:r>
              <a:rPr lang="en-US" b="0" i="0" dirty="0">
                <a:solidFill>
                  <a:srgbClr val="222222"/>
                </a:solidFill>
                <a:effectLst/>
                <a:latin typeface="-apple-system"/>
              </a:rPr>
              <a:t>Average of x and Y axis</a:t>
            </a:r>
          </a:p>
          <a:p>
            <a:r>
              <a:rPr lang="en-US" dirty="0">
                <a:solidFill>
                  <a:srgbClr val="222222"/>
                </a:solidFill>
                <a:latin typeface="-apple-system"/>
              </a:rPr>
              <a:t>Ex- </a:t>
            </a:r>
            <a:r>
              <a:rPr lang="en-US" dirty="0" err="1">
                <a:solidFill>
                  <a:srgbClr val="222222"/>
                </a:solidFill>
                <a:latin typeface="-apple-system"/>
              </a:rPr>
              <a:t>np.average</a:t>
            </a:r>
            <a:r>
              <a:rPr lang="en-US" dirty="0">
                <a:solidFill>
                  <a:srgbClr val="222222"/>
                </a:solidFill>
                <a:latin typeface="-apple-system"/>
              </a:rPr>
              <a:t>(arr1</a:t>
            </a:r>
            <a:r>
              <a:rPr lang="en-US">
                <a:solidFill>
                  <a:srgbClr val="222222"/>
                </a:solidFill>
                <a:latin typeface="-apple-system"/>
              </a:rPr>
              <a:t>, axis = 0)</a:t>
            </a:r>
            <a:endParaRPr lang="en-IN"/>
          </a:p>
        </p:txBody>
      </p:sp>
    </p:spTree>
    <p:extLst>
      <p:ext uri="{BB962C8B-B14F-4D97-AF65-F5344CB8AC3E}">
        <p14:creationId xmlns:p14="http://schemas.microsoft.com/office/powerpoint/2010/main" val="28513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7600-111D-578E-B237-D21B2990C2EC}"/>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prod</a:t>
            </a:r>
            <a:endParaRPr lang="en-IN" dirty="0"/>
          </a:p>
        </p:txBody>
      </p:sp>
      <p:sp>
        <p:nvSpPr>
          <p:cNvPr id="3" name="Content Placeholder 2">
            <a:extLst>
              <a:ext uri="{FF2B5EF4-FFF2-40B4-BE49-F238E27FC236}">
                <a16:creationId xmlns:a16="http://schemas.microsoft.com/office/drawing/2014/main" id="{FD7592E6-5A0E-D499-696A-42A306DC6E26}"/>
              </a:ext>
            </a:extLst>
          </p:cNvPr>
          <p:cNvSpPr>
            <a:spLocks noGrp="1"/>
          </p:cNvSpPr>
          <p:nvPr>
            <p:ph idx="1"/>
          </p:nvPr>
        </p:nvSpPr>
        <p:spPr/>
        <p:txBody>
          <a:bodyPr/>
          <a:lstStyle/>
          <a:p>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prod function finds the product of all the elements in a given array. This </a:t>
            </a:r>
            <a:r>
              <a:rPr lang="en-US" b="0" i="0" dirty="0" err="1">
                <a:solidFill>
                  <a:srgbClr val="222222"/>
                </a:solidFill>
                <a:effectLst/>
                <a:latin typeface="-apple-system"/>
              </a:rPr>
              <a:t>numpy</a:t>
            </a:r>
            <a:r>
              <a:rPr lang="en-US" b="0" i="0" dirty="0">
                <a:solidFill>
                  <a:srgbClr val="222222"/>
                </a:solidFill>
                <a:effectLst/>
                <a:latin typeface="-apple-system"/>
              </a:rPr>
              <a:t> prod function returns 1 for an empty array</a:t>
            </a:r>
          </a:p>
          <a:p>
            <a:endParaRPr lang="en-IN" dirty="0"/>
          </a:p>
        </p:txBody>
      </p:sp>
      <p:pic>
        <p:nvPicPr>
          <p:cNvPr id="5" name="Picture 4">
            <a:extLst>
              <a:ext uri="{FF2B5EF4-FFF2-40B4-BE49-F238E27FC236}">
                <a16:creationId xmlns:a16="http://schemas.microsoft.com/office/drawing/2014/main" id="{6003378C-F152-73C2-5150-141821FD01B6}"/>
              </a:ext>
            </a:extLst>
          </p:cNvPr>
          <p:cNvPicPr>
            <a:picLocks noChangeAspect="1"/>
          </p:cNvPicPr>
          <p:nvPr/>
        </p:nvPicPr>
        <p:blipFill>
          <a:blip r:embed="rId2"/>
          <a:stretch>
            <a:fillRect/>
          </a:stretch>
        </p:blipFill>
        <p:spPr>
          <a:xfrm>
            <a:off x="2192225" y="2726634"/>
            <a:ext cx="7323455" cy="1242168"/>
          </a:xfrm>
          <a:prstGeom prst="rect">
            <a:avLst/>
          </a:prstGeom>
        </p:spPr>
      </p:pic>
      <p:pic>
        <p:nvPicPr>
          <p:cNvPr id="7" name="Picture 6">
            <a:extLst>
              <a:ext uri="{FF2B5EF4-FFF2-40B4-BE49-F238E27FC236}">
                <a16:creationId xmlns:a16="http://schemas.microsoft.com/office/drawing/2014/main" id="{F6E21C5C-7C04-F163-AA4C-8D10A976D3DC}"/>
              </a:ext>
            </a:extLst>
          </p:cNvPr>
          <p:cNvPicPr>
            <a:picLocks noChangeAspect="1"/>
          </p:cNvPicPr>
          <p:nvPr/>
        </p:nvPicPr>
        <p:blipFill>
          <a:blip r:embed="rId3"/>
          <a:stretch>
            <a:fillRect/>
          </a:stretch>
        </p:blipFill>
        <p:spPr>
          <a:xfrm>
            <a:off x="2230329" y="3966762"/>
            <a:ext cx="7285351" cy="1806097"/>
          </a:xfrm>
          <a:prstGeom prst="rect">
            <a:avLst/>
          </a:prstGeom>
        </p:spPr>
      </p:pic>
    </p:spTree>
    <p:extLst>
      <p:ext uri="{BB962C8B-B14F-4D97-AF65-F5344CB8AC3E}">
        <p14:creationId xmlns:p14="http://schemas.microsoft.com/office/powerpoint/2010/main" val="1129091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EED2-9DE8-0429-F947-1DB222A2D4A4}"/>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min</a:t>
            </a:r>
            <a:endParaRPr lang="en-IN" dirty="0"/>
          </a:p>
        </p:txBody>
      </p:sp>
      <p:sp>
        <p:nvSpPr>
          <p:cNvPr id="3" name="Content Placeholder 2">
            <a:extLst>
              <a:ext uri="{FF2B5EF4-FFF2-40B4-BE49-F238E27FC236}">
                <a16:creationId xmlns:a16="http://schemas.microsoft.com/office/drawing/2014/main" id="{FF18AF50-10EE-F649-3C4F-A15E11EAB0FC}"/>
              </a:ext>
            </a:extLst>
          </p:cNvPr>
          <p:cNvSpPr>
            <a:spLocks noGrp="1"/>
          </p:cNvSpPr>
          <p:nvPr>
            <p:ph idx="1"/>
          </p:nvPr>
        </p:nvSpPr>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numpymin</a:t>
            </a:r>
            <a:r>
              <a:rPr lang="en-US" b="0" i="0" dirty="0">
                <a:solidFill>
                  <a:srgbClr val="222222"/>
                </a:solidFill>
                <a:effectLst/>
                <a:latin typeface="-apple-system"/>
              </a:rPr>
              <a:t> function returns the minimum value in an array or a given axis.</a:t>
            </a:r>
            <a:endParaRPr lang="en-IN" dirty="0"/>
          </a:p>
        </p:txBody>
      </p:sp>
      <p:pic>
        <p:nvPicPr>
          <p:cNvPr id="5" name="Picture 4">
            <a:extLst>
              <a:ext uri="{FF2B5EF4-FFF2-40B4-BE49-F238E27FC236}">
                <a16:creationId xmlns:a16="http://schemas.microsoft.com/office/drawing/2014/main" id="{0107D23F-E34C-0A62-2D1A-6F9BE8FCE1FA}"/>
              </a:ext>
            </a:extLst>
          </p:cNvPr>
          <p:cNvPicPr>
            <a:picLocks noChangeAspect="1"/>
          </p:cNvPicPr>
          <p:nvPr/>
        </p:nvPicPr>
        <p:blipFill>
          <a:blip r:embed="rId2"/>
          <a:stretch>
            <a:fillRect/>
          </a:stretch>
        </p:blipFill>
        <p:spPr>
          <a:xfrm>
            <a:off x="1985136" y="2690540"/>
            <a:ext cx="7414903" cy="1310754"/>
          </a:xfrm>
          <a:prstGeom prst="rect">
            <a:avLst/>
          </a:prstGeom>
        </p:spPr>
      </p:pic>
      <p:pic>
        <p:nvPicPr>
          <p:cNvPr id="7" name="Picture 6">
            <a:extLst>
              <a:ext uri="{FF2B5EF4-FFF2-40B4-BE49-F238E27FC236}">
                <a16:creationId xmlns:a16="http://schemas.microsoft.com/office/drawing/2014/main" id="{48ACBDB8-3613-B1BB-D4C7-1DC253CED60B}"/>
              </a:ext>
            </a:extLst>
          </p:cNvPr>
          <p:cNvPicPr>
            <a:picLocks noChangeAspect="1"/>
          </p:cNvPicPr>
          <p:nvPr/>
        </p:nvPicPr>
        <p:blipFill>
          <a:blip r:embed="rId3"/>
          <a:stretch>
            <a:fillRect/>
          </a:stretch>
        </p:blipFill>
        <p:spPr>
          <a:xfrm>
            <a:off x="2049911" y="4136231"/>
            <a:ext cx="7285351" cy="1539373"/>
          </a:xfrm>
          <a:prstGeom prst="rect">
            <a:avLst/>
          </a:prstGeom>
        </p:spPr>
      </p:pic>
    </p:spTree>
    <p:extLst>
      <p:ext uri="{BB962C8B-B14F-4D97-AF65-F5344CB8AC3E}">
        <p14:creationId xmlns:p14="http://schemas.microsoft.com/office/powerpoint/2010/main" val="429305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44E5-1614-28FF-C0C4-954D7EBF85F8}"/>
              </a:ext>
            </a:extLst>
          </p:cNvPr>
          <p:cNvSpPr>
            <a:spLocks noGrp="1"/>
          </p:cNvSpPr>
          <p:nvPr>
            <p:ph type="title"/>
          </p:nvPr>
        </p:nvSpPr>
        <p:spPr/>
        <p:txBody>
          <a:bodyPr/>
          <a:lstStyle/>
          <a:p>
            <a:r>
              <a:rPr lang="en-IN" b="0" i="0" dirty="0">
                <a:solidFill>
                  <a:srgbClr val="222222"/>
                </a:solidFill>
                <a:effectLst/>
                <a:latin typeface="-apple-system"/>
              </a:rPr>
              <a:t>Python Array minimum</a:t>
            </a:r>
            <a:endParaRPr lang="en-IN" dirty="0"/>
          </a:p>
        </p:txBody>
      </p:sp>
      <p:pic>
        <p:nvPicPr>
          <p:cNvPr id="5" name="Content Placeholder 4">
            <a:extLst>
              <a:ext uri="{FF2B5EF4-FFF2-40B4-BE49-F238E27FC236}">
                <a16:creationId xmlns:a16="http://schemas.microsoft.com/office/drawing/2014/main" id="{5CE84B7C-1732-8FF5-E437-773A64C09E8F}"/>
              </a:ext>
            </a:extLst>
          </p:cNvPr>
          <p:cNvPicPr>
            <a:picLocks noGrp="1" noChangeAspect="1"/>
          </p:cNvPicPr>
          <p:nvPr>
            <p:ph idx="1"/>
          </p:nvPr>
        </p:nvPicPr>
        <p:blipFill>
          <a:blip r:embed="rId2"/>
          <a:stretch>
            <a:fillRect/>
          </a:stretch>
        </p:blipFill>
        <p:spPr>
          <a:xfrm>
            <a:off x="2376452" y="2281295"/>
            <a:ext cx="7277731" cy="2758679"/>
          </a:xfrm>
        </p:spPr>
      </p:pic>
    </p:spTree>
    <p:extLst>
      <p:ext uri="{BB962C8B-B14F-4D97-AF65-F5344CB8AC3E}">
        <p14:creationId xmlns:p14="http://schemas.microsoft.com/office/powerpoint/2010/main" val="4216944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C059-3134-9E19-3453-3A259B528469}"/>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Array maximum</a:t>
            </a:r>
            <a:endParaRPr lang="en-IN" dirty="0"/>
          </a:p>
        </p:txBody>
      </p:sp>
      <p:pic>
        <p:nvPicPr>
          <p:cNvPr id="7" name="Content Placeholder 6">
            <a:extLst>
              <a:ext uri="{FF2B5EF4-FFF2-40B4-BE49-F238E27FC236}">
                <a16:creationId xmlns:a16="http://schemas.microsoft.com/office/drawing/2014/main" id="{363AD70B-67EC-E41A-EEBE-9BB00E744E36}"/>
              </a:ext>
            </a:extLst>
          </p:cNvPr>
          <p:cNvPicPr>
            <a:picLocks noGrp="1" noChangeAspect="1"/>
          </p:cNvPicPr>
          <p:nvPr>
            <p:ph idx="1"/>
          </p:nvPr>
        </p:nvPicPr>
        <p:blipFill>
          <a:blip r:embed="rId2"/>
          <a:stretch>
            <a:fillRect/>
          </a:stretch>
        </p:blipFill>
        <p:spPr>
          <a:xfrm>
            <a:off x="838201" y="1400613"/>
            <a:ext cx="5257800" cy="2819644"/>
          </a:xfrm>
        </p:spPr>
      </p:pic>
      <p:pic>
        <p:nvPicPr>
          <p:cNvPr id="9" name="Picture 8">
            <a:extLst>
              <a:ext uri="{FF2B5EF4-FFF2-40B4-BE49-F238E27FC236}">
                <a16:creationId xmlns:a16="http://schemas.microsoft.com/office/drawing/2014/main" id="{07FBE0A5-8775-56BC-1386-781924DA32D1}"/>
              </a:ext>
            </a:extLst>
          </p:cNvPr>
          <p:cNvPicPr>
            <a:picLocks noChangeAspect="1"/>
          </p:cNvPicPr>
          <p:nvPr/>
        </p:nvPicPr>
        <p:blipFill>
          <a:blip r:embed="rId3"/>
          <a:stretch>
            <a:fillRect/>
          </a:stretch>
        </p:blipFill>
        <p:spPr>
          <a:xfrm>
            <a:off x="6239436" y="1423475"/>
            <a:ext cx="5432611" cy="2796782"/>
          </a:xfrm>
          <a:prstGeom prst="rect">
            <a:avLst/>
          </a:prstGeom>
        </p:spPr>
      </p:pic>
    </p:spTree>
    <p:extLst>
      <p:ext uri="{BB962C8B-B14F-4D97-AF65-F5344CB8AC3E}">
        <p14:creationId xmlns:p14="http://schemas.microsoft.com/office/powerpoint/2010/main" val="2350251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1707</Words>
  <Application>Microsoft Office PowerPoint</Application>
  <PresentationFormat>Widescreen</PresentationFormat>
  <Paragraphs>90</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Algerian</vt:lpstr>
      <vt:lpstr>-apple-system</vt:lpstr>
      <vt:lpstr>Arial</vt:lpstr>
      <vt:lpstr>Calibri</vt:lpstr>
      <vt:lpstr>Calibri Light</vt:lpstr>
      <vt:lpstr>Office Theme</vt:lpstr>
      <vt:lpstr>Artificial intelligence</vt:lpstr>
      <vt:lpstr>Python numpy Aggregate Functions</vt:lpstr>
      <vt:lpstr>Python numpy Aggregate Functions</vt:lpstr>
      <vt:lpstr>Python numpy sum</vt:lpstr>
      <vt:lpstr>Python numpy average</vt:lpstr>
      <vt:lpstr>Python numpy prod</vt:lpstr>
      <vt:lpstr>Python numpy min</vt:lpstr>
      <vt:lpstr>Python Array minimum</vt:lpstr>
      <vt:lpstr>Python numpy Array maximum</vt:lpstr>
      <vt:lpstr>Python numpy mean</vt:lpstr>
      <vt:lpstr>Python numpy median</vt:lpstr>
      <vt:lpstr>Python numpy Arithmetic Operations</vt:lpstr>
      <vt:lpstr>Python numpy add function</vt:lpstr>
      <vt:lpstr>Python numpy subtract function</vt:lpstr>
      <vt:lpstr>Python numpy multiply function</vt:lpstr>
      <vt:lpstr>Python numpy divide function</vt:lpstr>
      <vt:lpstr>Python numpy mod function</vt:lpstr>
      <vt:lpstr>Python numpy remainder function</vt:lpstr>
      <vt:lpstr>Python numpy Comparison Operators</vt:lpstr>
      <vt:lpstr>   Python numpy Array greater/greater_equal/less/less_equal/equal/ not_equal   </vt:lpstr>
      <vt:lpstr>&gt;,&gt;=,&lt;,&lt;=,==,!= Operator</vt:lpstr>
      <vt:lpstr>Python Numpy alltrue and sometrue functions </vt:lpstr>
      <vt:lpstr>PowerPoint Presentation</vt:lpstr>
      <vt:lpstr>Python random array</vt:lpstr>
      <vt:lpstr>Python random array using rand</vt:lpstr>
      <vt:lpstr>Python numpy 2D Random Array</vt:lpstr>
      <vt:lpstr>Python Numpy 3D Random Array</vt:lpstr>
      <vt:lpstr>Python numpy random randn</vt:lpstr>
      <vt:lpstr>numpy Array using random function</vt:lpstr>
      <vt:lpstr>Python Numpy random randint</vt:lpstr>
      <vt:lpstr>Python Numpy random normal</vt:lpstr>
      <vt:lpstr>Python Numpy random uniform</vt:lpstr>
      <vt:lpstr>Python numpy Array shape</vt:lpstr>
      <vt:lpstr>PowerPoint Presentation</vt:lpstr>
      <vt:lpstr>Python numpy Array reshape</vt:lpstr>
      <vt:lpstr>PowerPoint Presentation</vt:lpstr>
      <vt:lpstr>Python numpy Array resize</vt:lpstr>
      <vt:lpstr>PowerPoint Presentation</vt:lpstr>
      <vt:lpstr>numpy transpose</vt:lpstr>
      <vt:lpstr>Python numpy Array flatten</vt:lpstr>
      <vt:lpstr>PowerPoint Presentation</vt:lpstr>
      <vt:lpstr>Python numpy concatenate</vt:lpstr>
      <vt:lpstr>numpy concatenate 2D array with axis</vt:lpstr>
      <vt:lpstr>Python Random Number Generator</vt:lpstr>
      <vt:lpstr>PowerPoint Presentation</vt:lpstr>
      <vt:lpstr>Python numpy random randint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pandas,matplotlib</dc:title>
  <dc:creator>Hitendra Dixit</dc:creator>
  <cp:lastModifiedBy>Hitendra Dixit</cp:lastModifiedBy>
  <cp:revision>40</cp:revision>
  <dcterms:created xsi:type="dcterms:W3CDTF">2022-05-09T07:07:13Z</dcterms:created>
  <dcterms:modified xsi:type="dcterms:W3CDTF">2022-05-15T15:55:13Z</dcterms:modified>
</cp:coreProperties>
</file>