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02" r:id="rId2"/>
    <p:sldId id="257" r:id="rId3"/>
    <p:sldId id="258" r:id="rId4"/>
    <p:sldId id="259" r:id="rId5"/>
    <p:sldId id="260" r:id="rId6"/>
    <p:sldId id="261" r:id="rId7"/>
    <p:sldId id="263" r:id="rId8"/>
    <p:sldId id="262" r:id="rId9"/>
    <p:sldId id="265" r:id="rId10"/>
    <p:sldId id="266" r:id="rId11"/>
    <p:sldId id="267" r:id="rId12"/>
    <p:sldId id="268" r:id="rId13"/>
    <p:sldId id="269" r:id="rId14"/>
    <p:sldId id="270" r:id="rId15"/>
    <p:sldId id="271" r:id="rId16"/>
    <p:sldId id="272" r:id="rId17"/>
    <p:sldId id="273" r:id="rId18"/>
    <p:sldId id="274" r:id="rId19"/>
    <p:sldId id="264" r:id="rId20"/>
    <p:sldId id="275" r:id="rId21"/>
    <p:sldId id="276" r:id="rId22"/>
    <p:sldId id="277" r:id="rId23"/>
    <p:sldId id="278" r:id="rId24"/>
    <p:sldId id="279" r:id="rId25"/>
    <p:sldId id="280" r:id="rId26"/>
    <p:sldId id="281" r:id="rId27"/>
    <p:sldId id="282" r:id="rId28"/>
    <p:sldId id="283" r:id="rId29"/>
    <p:sldId id="284" r:id="rId30"/>
    <p:sldId id="303" r:id="rId31"/>
    <p:sldId id="304" r:id="rId32"/>
    <p:sldId id="305" r:id="rId33"/>
    <p:sldId id="306" r:id="rId34"/>
    <p:sldId id="307" r:id="rId35"/>
    <p:sldId id="308" r:id="rId36"/>
    <p:sldId id="309" r:id="rId37"/>
    <p:sldId id="310" r:id="rId38"/>
    <p:sldId id="311" r:id="rId39"/>
    <p:sldId id="312" r:id="rId40"/>
    <p:sldId id="313" r:id="rId41"/>
    <p:sldId id="314" r:id="rId42"/>
    <p:sldId id="315" r:id="rId43"/>
    <p:sldId id="316" r:id="rId44"/>
    <p:sldId id="317" r:id="rId45"/>
    <p:sldId id="318" r:id="rId46"/>
    <p:sldId id="319" r:id="rId47"/>
    <p:sldId id="320" r:id="rId48"/>
    <p:sldId id="321"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57ED7-3652-DBE4-F8DF-3E3BCB74417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C009261-F408-E91D-F811-691BF2221F1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175DC0A-3556-F4C2-85B1-8B02D798F434}"/>
              </a:ext>
            </a:extLst>
          </p:cNvPr>
          <p:cNvSpPr>
            <a:spLocks noGrp="1"/>
          </p:cNvSpPr>
          <p:nvPr>
            <p:ph type="dt" sz="half" idx="10"/>
          </p:nvPr>
        </p:nvSpPr>
        <p:spPr/>
        <p:txBody>
          <a:bodyPr/>
          <a:lstStyle/>
          <a:p>
            <a:fld id="{B16432BD-9601-41A3-830B-A228FD4FA866}" type="datetimeFigureOut">
              <a:rPr lang="en-IN" smtClean="0"/>
              <a:t>21-05-2022</a:t>
            </a:fld>
            <a:endParaRPr lang="en-IN"/>
          </a:p>
        </p:txBody>
      </p:sp>
      <p:sp>
        <p:nvSpPr>
          <p:cNvPr id="5" name="Footer Placeholder 4">
            <a:extLst>
              <a:ext uri="{FF2B5EF4-FFF2-40B4-BE49-F238E27FC236}">
                <a16:creationId xmlns:a16="http://schemas.microsoft.com/office/drawing/2014/main" id="{F052D356-54CB-9243-DC8A-275674689ED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7D24C7B-FFC1-61D9-6E63-CDC29924353A}"/>
              </a:ext>
            </a:extLst>
          </p:cNvPr>
          <p:cNvSpPr>
            <a:spLocks noGrp="1"/>
          </p:cNvSpPr>
          <p:nvPr>
            <p:ph type="sldNum" sz="quarter" idx="12"/>
          </p:nvPr>
        </p:nvSpPr>
        <p:spPr/>
        <p:txBody>
          <a:bodyPr/>
          <a:lstStyle/>
          <a:p>
            <a:fld id="{DB3033EB-4FDA-4ABF-A36F-AC45AE8672B4}" type="slidenum">
              <a:rPr lang="en-IN" smtClean="0"/>
              <a:t>‹#›</a:t>
            </a:fld>
            <a:endParaRPr lang="en-IN"/>
          </a:p>
        </p:txBody>
      </p:sp>
    </p:spTree>
    <p:extLst>
      <p:ext uri="{BB962C8B-B14F-4D97-AF65-F5344CB8AC3E}">
        <p14:creationId xmlns:p14="http://schemas.microsoft.com/office/powerpoint/2010/main" val="5879345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4B006-75E3-A1DA-1BBD-F1F94F2F42B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BA7159E-9922-DDA5-53F4-C0D9BBF023C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AD1F5B8-4145-92E8-01ED-211B3D135A3F}"/>
              </a:ext>
            </a:extLst>
          </p:cNvPr>
          <p:cNvSpPr>
            <a:spLocks noGrp="1"/>
          </p:cNvSpPr>
          <p:nvPr>
            <p:ph type="dt" sz="half" idx="10"/>
          </p:nvPr>
        </p:nvSpPr>
        <p:spPr/>
        <p:txBody>
          <a:bodyPr/>
          <a:lstStyle/>
          <a:p>
            <a:fld id="{B16432BD-9601-41A3-830B-A228FD4FA866}" type="datetimeFigureOut">
              <a:rPr lang="en-IN" smtClean="0"/>
              <a:t>21-05-2022</a:t>
            </a:fld>
            <a:endParaRPr lang="en-IN"/>
          </a:p>
        </p:txBody>
      </p:sp>
      <p:sp>
        <p:nvSpPr>
          <p:cNvPr id="5" name="Footer Placeholder 4">
            <a:extLst>
              <a:ext uri="{FF2B5EF4-FFF2-40B4-BE49-F238E27FC236}">
                <a16:creationId xmlns:a16="http://schemas.microsoft.com/office/drawing/2014/main" id="{094027F0-7D15-9FE6-AFEF-E1E28DEDA50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B0E2307-4B44-D8A9-30E9-BEFFE51CED70}"/>
              </a:ext>
            </a:extLst>
          </p:cNvPr>
          <p:cNvSpPr>
            <a:spLocks noGrp="1"/>
          </p:cNvSpPr>
          <p:nvPr>
            <p:ph type="sldNum" sz="quarter" idx="12"/>
          </p:nvPr>
        </p:nvSpPr>
        <p:spPr/>
        <p:txBody>
          <a:bodyPr/>
          <a:lstStyle/>
          <a:p>
            <a:fld id="{DB3033EB-4FDA-4ABF-A36F-AC45AE8672B4}" type="slidenum">
              <a:rPr lang="en-IN" smtClean="0"/>
              <a:t>‹#›</a:t>
            </a:fld>
            <a:endParaRPr lang="en-IN"/>
          </a:p>
        </p:txBody>
      </p:sp>
    </p:spTree>
    <p:extLst>
      <p:ext uri="{BB962C8B-B14F-4D97-AF65-F5344CB8AC3E}">
        <p14:creationId xmlns:p14="http://schemas.microsoft.com/office/powerpoint/2010/main" val="30229505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EF4F4D7-7870-02DE-C65E-E1A5F03FD19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9DBBEB5-424E-28F9-1DEB-E42EDCBBA61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D0C0090-661B-45D5-B00E-BAC2155BA36C}"/>
              </a:ext>
            </a:extLst>
          </p:cNvPr>
          <p:cNvSpPr>
            <a:spLocks noGrp="1"/>
          </p:cNvSpPr>
          <p:nvPr>
            <p:ph type="dt" sz="half" idx="10"/>
          </p:nvPr>
        </p:nvSpPr>
        <p:spPr/>
        <p:txBody>
          <a:bodyPr/>
          <a:lstStyle/>
          <a:p>
            <a:fld id="{B16432BD-9601-41A3-830B-A228FD4FA866}" type="datetimeFigureOut">
              <a:rPr lang="en-IN" smtClean="0"/>
              <a:t>21-05-2022</a:t>
            </a:fld>
            <a:endParaRPr lang="en-IN"/>
          </a:p>
        </p:txBody>
      </p:sp>
      <p:sp>
        <p:nvSpPr>
          <p:cNvPr id="5" name="Footer Placeholder 4">
            <a:extLst>
              <a:ext uri="{FF2B5EF4-FFF2-40B4-BE49-F238E27FC236}">
                <a16:creationId xmlns:a16="http://schemas.microsoft.com/office/drawing/2014/main" id="{E5DADB85-CA05-6226-846A-EEF301E4B9F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182C076-774D-71D2-8F45-F56B62D4784C}"/>
              </a:ext>
            </a:extLst>
          </p:cNvPr>
          <p:cNvSpPr>
            <a:spLocks noGrp="1"/>
          </p:cNvSpPr>
          <p:nvPr>
            <p:ph type="sldNum" sz="quarter" idx="12"/>
          </p:nvPr>
        </p:nvSpPr>
        <p:spPr/>
        <p:txBody>
          <a:bodyPr/>
          <a:lstStyle/>
          <a:p>
            <a:fld id="{DB3033EB-4FDA-4ABF-A36F-AC45AE8672B4}" type="slidenum">
              <a:rPr lang="en-IN" smtClean="0"/>
              <a:t>‹#›</a:t>
            </a:fld>
            <a:endParaRPr lang="en-IN"/>
          </a:p>
        </p:txBody>
      </p:sp>
    </p:spTree>
    <p:extLst>
      <p:ext uri="{BB962C8B-B14F-4D97-AF65-F5344CB8AC3E}">
        <p14:creationId xmlns:p14="http://schemas.microsoft.com/office/powerpoint/2010/main" val="26688310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83A76-4FF5-025B-5B2E-EA0D28D49BC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366F322-9182-0E7C-C5D1-64ED74F82EF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DD2F720-243A-1113-322E-20638986F550}"/>
              </a:ext>
            </a:extLst>
          </p:cNvPr>
          <p:cNvSpPr>
            <a:spLocks noGrp="1"/>
          </p:cNvSpPr>
          <p:nvPr>
            <p:ph type="dt" sz="half" idx="10"/>
          </p:nvPr>
        </p:nvSpPr>
        <p:spPr/>
        <p:txBody>
          <a:bodyPr/>
          <a:lstStyle/>
          <a:p>
            <a:fld id="{B16432BD-9601-41A3-830B-A228FD4FA866}" type="datetimeFigureOut">
              <a:rPr lang="en-IN" smtClean="0"/>
              <a:t>21-05-2022</a:t>
            </a:fld>
            <a:endParaRPr lang="en-IN"/>
          </a:p>
        </p:txBody>
      </p:sp>
      <p:sp>
        <p:nvSpPr>
          <p:cNvPr id="5" name="Footer Placeholder 4">
            <a:extLst>
              <a:ext uri="{FF2B5EF4-FFF2-40B4-BE49-F238E27FC236}">
                <a16:creationId xmlns:a16="http://schemas.microsoft.com/office/drawing/2014/main" id="{569EFBB9-C296-ED1C-F664-87F661C2649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CDCAB2-4148-0C7D-7D3B-0F266493F189}"/>
              </a:ext>
            </a:extLst>
          </p:cNvPr>
          <p:cNvSpPr>
            <a:spLocks noGrp="1"/>
          </p:cNvSpPr>
          <p:nvPr>
            <p:ph type="sldNum" sz="quarter" idx="12"/>
          </p:nvPr>
        </p:nvSpPr>
        <p:spPr/>
        <p:txBody>
          <a:bodyPr/>
          <a:lstStyle/>
          <a:p>
            <a:fld id="{DB3033EB-4FDA-4ABF-A36F-AC45AE8672B4}" type="slidenum">
              <a:rPr lang="en-IN" smtClean="0"/>
              <a:t>‹#›</a:t>
            </a:fld>
            <a:endParaRPr lang="en-IN"/>
          </a:p>
        </p:txBody>
      </p:sp>
    </p:spTree>
    <p:extLst>
      <p:ext uri="{BB962C8B-B14F-4D97-AF65-F5344CB8AC3E}">
        <p14:creationId xmlns:p14="http://schemas.microsoft.com/office/powerpoint/2010/main" val="5506335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9BA83-CFAE-6BBA-20C9-0BB66E58174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286E435-6EE2-A3A7-24F2-39B65129BC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DA91521-B2C5-3B54-8370-61A738826615}"/>
              </a:ext>
            </a:extLst>
          </p:cNvPr>
          <p:cNvSpPr>
            <a:spLocks noGrp="1"/>
          </p:cNvSpPr>
          <p:nvPr>
            <p:ph type="dt" sz="half" idx="10"/>
          </p:nvPr>
        </p:nvSpPr>
        <p:spPr/>
        <p:txBody>
          <a:bodyPr/>
          <a:lstStyle/>
          <a:p>
            <a:fld id="{B16432BD-9601-41A3-830B-A228FD4FA866}" type="datetimeFigureOut">
              <a:rPr lang="en-IN" smtClean="0"/>
              <a:t>21-05-2022</a:t>
            </a:fld>
            <a:endParaRPr lang="en-IN"/>
          </a:p>
        </p:txBody>
      </p:sp>
      <p:sp>
        <p:nvSpPr>
          <p:cNvPr id="5" name="Footer Placeholder 4">
            <a:extLst>
              <a:ext uri="{FF2B5EF4-FFF2-40B4-BE49-F238E27FC236}">
                <a16:creationId xmlns:a16="http://schemas.microsoft.com/office/drawing/2014/main" id="{CFC72E3B-8801-51AA-3B68-CFF2F4659B5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3EA176D-0727-FC0D-C612-802460616CDF}"/>
              </a:ext>
            </a:extLst>
          </p:cNvPr>
          <p:cNvSpPr>
            <a:spLocks noGrp="1"/>
          </p:cNvSpPr>
          <p:nvPr>
            <p:ph type="sldNum" sz="quarter" idx="12"/>
          </p:nvPr>
        </p:nvSpPr>
        <p:spPr/>
        <p:txBody>
          <a:bodyPr/>
          <a:lstStyle/>
          <a:p>
            <a:fld id="{DB3033EB-4FDA-4ABF-A36F-AC45AE8672B4}" type="slidenum">
              <a:rPr lang="en-IN" smtClean="0"/>
              <a:t>‹#›</a:t>
            </a:fld>
            <a:endParaRPr lang="en-IN"/>
          </a:p>
        </p:txBody>
      </p:sp>
    </p:spTree>
    <p:extLst>
      <p:ext uri="{BB962C8B-B14F-4D97-AF65-F5344CB8AC3E}">
        <p14:creationId xmlns:p14="http://schemas.microsoft.com/office/powerpoint/2010/main" val="36486381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AE455-5D09-DD56-AE99-F3CB969EAAC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A8F9F32-09E1-F09B-65AE-0E1724CE788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C027FE2-C7FA-E73E-30D7-5C1D07FBBB4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EE9627D-5048-94F1-0926-DD5AB02F69EA}"/>
              </a:ext>
            </a:extLst>
          </p:cNvPr>
          <p:cNvSpPr>
            <a:spLocks noGrp="1"/>
          </p:cNvSpPr>
          <p:nvPr>
            <p:ph type="dt" sz="half" idx="10"/>
          </p:nvPr>
        </p:nvSpPr>
        <p:spPr/>
        <p:txBody>
          <a:bodyPr/>
          <a:lstStyle/>
          <a:p>
            <a:fld id="{B16432BD-9601-41A3-830B-A228FD4FA866}" type="datetimeFigureOut">
              <a:rPr lang="en-IN" smtClean="0"/>
              <a:t>21-05-2022</a:t>
            </a:fld>
            <a:endParaRPr lang="en-IN"/>
          </a:p>
        </p:txBody>
      </p:sp>
      <p:sp>
        <p:nvSpPr>
          <p:cNvPr id="6" name="Footer Placeholder 5">
            <a:extLst>
              <a:ext uri="{FF2B5EF4-FFF2-40B4-BE49-F238E27FC236}">
                <a16:creationId xmlns:a16="http://schemas.microsoft.com/office/drawing/2014/main" id="{BD91075A-37D2-A6F5-10F8-E2952E8A8AD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A83C70A-0AE2-B529-F928-DAF5F3DB4324}"/>
              </a:ext>
            </a:extLst>
          </p:cNvPr>
          <p:cNvSpPr>
            <a:spLocks noGrp="1"/>
          </p:cNvSpPr>
          <p:nvPr>
            <p:ph type="sldNum" sz="quarter" idx="12"/>
          </p:nvPr>
        </p:nvSpPr>
        <p:spPr/>
        <p:txBody>
          <a:bodyPr/>
          <a:lstStyle/>
          <a:p>
            <a:fld id="{DB3033EB-4FDA-4ABF-A36F-AC45AE8672B4}" type="slidenum">
              <a:rPr lang="en-IN" smtClean="0"/>
              <a:t>‹#›</a:t>
            </a:fld>
            <a:endParaRPr lang="en-IN"/>
          </a:p>
        </p:txBody>
      </p:sp>
    </p:spTree>
    <p:extLst>
      <p:ext uri="{BB962C8B-B14F-4D97-AF65-F5344CB8AC3E}">
        <p14:creationId xmlns:p14="http://schemas.microsoft.com/office/powerpoint/2010/main" val="7178563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0B256-389F-46E8-3B9B-6D6DF7272EC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BA95DF5-289A-4235-EC60-919D30598E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F717E4F-ADCC-7AD1-F438-4471AF572D8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A628DBC-AE5E-B25A-BE6B-9F6D49D4A93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B5A660-7CA2-33E8-0ACB-CAC578AF036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40E61DF-C8A5-E8B6-2B8F-8AE6F55DA915}"/>
              </a:ext>
            </a:extLst>
          </p:cNvPr>
          <p:cNvSpPr>
            <a:spLocks noGrp="1"/>
          </p:cNvSpPr>
          <p:nvPr>
            <p:ph type="dt" sz="half" idx="10"/>
          </p:nvPr>
        </p:nvSpPr>
        <p:spPr/>
        <p:txBody>
          <a:bodyPr/>
          <a:lstStyle/>
          <a:p>
            <a:fld id="{B16432BD-9601-41A3-830B-A228FD4FA866}" type="datetimeFigureOut">
              <a:rPr lang="en-IN" smtClean="0"/>
              <a:t>21-05-2022</a:t>
            </a:fld>
            <a:endParaRPr lang="en-IN"/>
          </a:p>
        </p:txBody>
      </p:sp>
      <p:sp>
        <p:nvSpPr>
          <p:cNvPr id="8" name="Footer Placeholder 7">
            <a:extLst>
              <a:ext uri="{FF2B5EF4-FFF2-40B4-BE49-F238E27FC236}">
                <a16:creationId xmlns:a16="http://schemas.microsoft.com/office/drawing/2014/main" id="{700C1D3F-0F29-38E6-0AF0-1E09BB4D20A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FD6CCB7-03A1-11A2-0B08-34675327ECC8}"/>
              </a:ext>
            </a:extLst>
          </p:cNvPr>
          <p:cNvSpPr>
            <a:spLocks noGrp="1"/>
          </p:cNvSpPr>
          <p:nvPr>
            <p:ph type="sldNum" sz="quarter" idx="12"/>
          </p:nvPr>
        </p:nvSpPr>
        <p:spPr/>
        <p:txBody>
          <a:bodyPr/>
          <a:lstStyle/>
          <a:p>
            <a:fld id="{DB3033EB-4FDA-4ABF-A36F-AC45AE8672B4}" type="slidenum">
              <a:rPr lang="en-IN" smtClean="0"/>
              <a:t>‹#›</a:t>
            </a:fld>
            <a:endParaRPr lang="en-IN"/>
          </a:p>
        </p:txBody>
      </p:sp>
    </p:spTree>
    <p:extLst>
      <p:ext uri="{BB962C8B-B14F-4D97-AF65-F5344CB8AC3E}">
        <p14:creationId xmlns:p14="http://schemas.microsoft.com/office/powerpoint/2010/main" val="4326877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1A187-58CA-DF5D-91F2-0BFEE55FB29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DE1C6E4-A8C3-1170-BE24-D7DB59357A1C}"/>
              </a:ext>
            </a:extLst>
          </p:cNvPr>
          <p:cNvSpPr>
            <a:spLocks noGrp="1"/>
          </p:cNvSpPr>
          <p:nvPr>
            <p:ph type="dt" sz="half" idx="10"/>
          </p:nvPr>
        </p:nvSpPr>
        <p:spPr/>
        <p:txBody>
          <a:bodyPr/>
          <a:lstStyle/>
          <a:p>
            <a:fld id="{B16432BD-9601-41A3-830B-A228FD4FA866}" type="datetimeFigureOut">
              <a:rPr lang="en-IN" smtClean="0"/>
              <a:t>21-05-2022</a:t>
            </a:fld>
            <a:endParaRPr lang="en-IN"/>
          </a:p>
        </p:txBody>
      </p:sp>
      <p:sp>
        <p:nvSpPr>
          <p:cNvPr id="4" name="Footer Placeholder 3">
            <a:extLst>
              <a:ext uri="{FF2B5EF4-FFF2-40B4-BE49-F238E27FC236}">
                <a16:creationId xmlns:a16="http://schemas.microsoft.com/office/drawing/2014/main" id="{BE38891B-67DC-8044-C1E9-C08BFB04218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AB2DE5C-846B-3A9F-DF8C-90D9B9F10C16}"/>
              </a:ext>
            </a:extLst>
          </p:cNvPr>
          <p:cNvSpPr>
            <a:spLocks noGrp="1"/>
          </p:cNvSpPr>
          <p:nvPr>
            <p:ph type="sldNum" sz="quarter" idx="12"/>
          </p:nvPr>
        </p:nvSpPr>
        <p:spPr/>
        <p:txBody>
          <a:bodyPr/>
          <a:lstStyle/>
          <a:p>
            <a:fld id="{DB3033EB-4FDA-4ABF-A36F-AC45AE8672B4}" type="slidenum">
              <a:rPr lang="en-IN" smtClean="0"/>
              <a:t>‹#›</a:t>
            </a:fld>
            <a:endParaRPr lang="en-IN"/>
          </a:p>
        </p:txBody>
      </p:sp>
    </p:spTree>
    <p:extLst>
      <p:ext uri="{BB962C8B-B14F-4D97-AF65-F5344CB8AC3E}">
        <p14:creationId xmlns:p14="http://schemas.microsoft.com/office/powerpoint/2010/main" val="3464990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5DFF4C4-C262-B25F-CE88-9F2A7E473F8B}"/>
              </a:ext>
            </a:extLst>
          </p:cNvPr>
          <p:cNvSpPr>
            <a:spLocks noGrp="1"/>
          </p:cNvSpPr>
          <p:nvPr>
            <p:ph type="dt" sz="half" idx="10"/>
          </p:nvPr>
        </p:nvSpPr>
        <p:spPr/>
        <p:txBody>
          <a:bodyPr/>
          <a:lstStyle/>
          <a:p>
            <a:fld id="{B16432BD-9601-41A3-830B-A228FD4FA866}" type="datetimeFigureOut">
              <a:rPr lang="en-IN" smtClean="0"/>
              <a:t>21-05-2022</a:t>
            </a:fld>
            <a:endParaRPr lang="en-IN"/>
          </a:p>
        </p:txBody>
      </p:sp>
      <p:sp>
        <p:nvSpPr>
          <p:cNvPr id="3" name="Footer Placeholder 2">
            <a:extLst>
              <a:ext uri="{FF2B5EF4-FFF2-40B4-BE49-F238E27FC236}">
                <a16:creationId xmlns:a16="http://schemas.microsoft.com/office/drawing/2014/main" id="{7EA38D45-33C0-A995-2C9E-A288913A033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CC871BB-6FF3-06A4-BE17-A538A83BDE1A}"/>
              </a:ext>
            </a:extLst>
          </p:cNvPr>
          <p:cNvSpPr>
            <a:spLocks noGrp="1"/>
          </p:cNvSpPr>
          <p:nvPr>
            <p:ph type="sldNum" sz="quarter" idx="12"/>
          </p:nvPr>
        </p:nvSpPr>
        <p:spPr/>
        <p:txBody>
          <a:bodyPr/>
          <a:lstStyle/>
          <a:p>
            <a:fld id="{DB3033EB-4FDA-4ABF-A36F-AC45AE8672B4}" type="slidenum">
              <a:rPr lang="en-IN" smtClean="0"/>
              <a:t>‹#›</a:t>
            </a:fld>
            <a:endParaRPr lang="en-IN"/>
          </a:p>
        </p:txBody>
      </p:sp>
    </p:spTree>
    <p:extLst>
      <p:ext uri="{BB962C8B-B14F-4D97-AF65-F5344CB8AC3E}">
        <p14:creationId xmlns:p14="http://schemas.microsoft.com/office/powerpoint/2010/main" val="17436757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E273A-2AE6-B934-CBA1-5C3B64CD71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A168279-1EC6-CDCE-0572-9B2AC9F6D1D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C044685-09B6-352E-1BFB-7C80B87746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BEECFE-FF10-1F57-AD52-18F48A04C24F}"/>
              </a:ext>
            </a:extLst>
          </p:cNvPr>
          <p:cNvSpPr>
            <a:spLocks noGrp="1"/>
          </p:cNvSpPr>
          <p:nvPr>
            <p:ph type="dt" sz="half" idx="10"/>
          </p:nvPr>
        </p:nvSpPr>
        <p:spPr/>
        <p:txBody>
          <a:bodyPr/>
          <a:lstStyle/>
          <a:p>
            <a:fld id="{B16432BD-9601-41A3-830B-A228FD4FA866}" type="datetimeFigureOut">
              <a:rPr lang="en-IN" smtClean="0"/>
              <a:t>21-05-2022</a:t>
            </a:fld>
            <a:endParaRPr lang="en-IN"/>
          </a:p>
        </p:txBody>
      </p:sp>
      <p:sp>
        <p:nvSpPr>
          <p:cNvPr id="6" name="Footer Placeholder 5">
            <a:extLst>
              <a:ext uri="{FF2B5EF4-FFF2-40B4-BE49-F238E27FC236}">
                <a16:creationId xmlns:a16="http://schemas.microsoft.com/office/drawing/2014/main" id="{221E8F97-9825-4931-568F-3887F2A10F8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92A607A-C661-208C-D1B2-AB6DC6A7CCEF}"/>
              </a:ext>
            </a:extLst>
          </p:cNvPr>
          <p:cNvSpPr>
            <a:spLocks noGrp="1"/>
          </p:cNvSpPr>
          <p:nvPr>
            <p:ph type="sldNum" sz="quarter" idx="12"/>
          </p:nvPr>
        </p:nvSpPr>
        <p:spPr/>
        <p:txBody>
          <a:bodyPr/>
          <a:lstStyle/>
          <a:p>
            <a:fld id="{DB3033EB-4FDA-4ABF-A36F-AC45AE8672B4}" type="slidenum">
              <a:rPr lang="en-IN" smtClean="0"/>
              <a:t>‹#›</a:t>
            </a:fld>
            <a:endParaRPr lang="en-IN"/>
          </a:p>
        </p:txBody>
      </p:sp>
    </p:spTree>
    <p:extLst>
      <p:ext uri="{BB962C8B-B14F-4D97-AF65-F5344CB8AC3E}">
        <p14:creationId xmlns:p14="http://schemas.microsoft.com/office/powerpoint/2010/main" val="35112937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A43AD-2A16-D8B3-7601-357A7F7558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FD328F3-6EDE-8B3E-3176-207CB97E550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7DDEE0C-B477-4628-9F38-E06947D03F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D0C7C9-E1AA-AE15-4C20-A0BBD4BA4561}"/>
              </a:ext>
            </a:extLst>
          </p:cNvPr>
          <p:cNvSpPr>
            <a:spLocks noGrp="1"/>
          </p:cNvSpPr>
          <p:nvPr>
            <p:ph type="dt" sz="half" idx="10"/>
          </p:nvPr>
        </p:nvSpPr>
        <p:spPr/>
        <p:txBody>
          <a:bodyPr/>
          <a:lstStyle/>
          <a:p>
            <a:fld id="{B16432BD-9601-41A3-830B-A228FD4FA866}" type="datetimeFigureOut">
              <a:rPr lang="en-IN" smtClean="0"/>
              <a:t>21-05-2022</a:t>
            </a:fld>
            <a:endParaRPr lang="en-IN"/>
          </a:p>
        </p:txBody>
      </p:sp>
      <p:sp>
        <p:nvSpPr>
          <p:cNvPr id="6" name="Footer Placeholder 5">
            <a:extLst>
              <a:ext uri="{FF2B5EF4-FFF2-40B4-BE49-F238E27FC236}">
                <a16:creationId xmlns:a16="http://schemas.microsoft.com/office/drawing/2014/main" id="{53A7BF02-14C0-3A72-E224-DDD48BD2F94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75E08B4-390E-B188-84F9-1C12FCE87CBE}"/>
              </a:ext>
            </a:extLst>
          </p:cNvPr>
          <p:cNvSpPr>
            <a:spLocks noGrp="1"/>
          </p:cNvSpPr>
          <p:nvPr>
            <p:ph type="sldNum" sz="quarter" idx="12"/>
          </p:nvPr>
        </p:nvSpPr>
        <p:spPr/>
        <p:txBody>
          <a:bodyPr/>
          <a:lstStyle/>
          <a:p>
            <a:fld id="{DB3033EB-4FDA-4ABF-A36F-AC45AE8672B4}" type="slidenum">
              <a:rPr lang="en-IN" smtClean="0"/>
              <a:t>‹#›</a:t>
            </a:fld>
            <a:endParaRPr lang="en-IN"/>
          </a:p>
        </p:txBody>
      </p:sp>
    </p:spTree>
    <p:extLst>
      <p:ext uri="{BB962C8B-B14F-4D97-AF65-F5344CB8AC3E}">
        <p14:creationId xmlns:p14="http://schemas.microsoft.com/office/powerpoint/2010/main" val="37654456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9BCD6DE-4494-2834-0B23-96F9AEFDD60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05DAF57-B9AD-601E-2931-FF426B029D9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CF64547-4A9F-4666-D133-C6252D3144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6432BD-9601-41A3-830B-A228FD4FA866}" type="datetimeFigureOut">
              <a:rPr lang="en-IN" smtClean="0"/>
              <a:t>21-05-2022</a:t>
            </a:fld>
            <a:endParaRPr lang="en-IN"/>
          </a:p>
        </p:txBody>
      </p:sp>
      <p:sp>
        <p:nvSpPr>
          <p:cNvPr id="5" name="Footer Placeholder 4">
            <a:extLst>
              <a:ext uri="{FF2B5EF4-FFF2-40B4-BE49-F238E27FC236}">
                <a16:creationId xmlns:a16="http://schemas.microsoft.com/office/drawing/2014/main" id="{B27A1D7E-08B5-8921-ACC0-0203E1DDC85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38B344E-32BE-AF6B-8CFB-6C0B0C45916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3033EB-4FDA-4ABF-A36F-AC45AE8672B4}" type="slidenum">
              <a:rPr lang="en-IN" smtClean="0"/>
              <a:t>‹#›</a:t>
            </a:fld>
            <a:endParaRPr lang="en-IN"/>
          </a:p>
        </p:txBody>
      </p:sp>
    </p:spTree>
    <p:extLst>
      <p:ext uri="{BB962C8B-B14F-4D97-AF65-F5344CB8AC3E}">
        <p14:creationId xmlns:p14="http://schemas.microsoft.com/office/powerpoint/2010/main" val="23206349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86BC3-CDD9-AF26-EC8D-EB6C9D6B315E}"/>
              </a:ext>
            </a:extLst>
          </p:cNvPr>
          <p:cNvSpPr>
            <a:spLocks noGrp="1"/>
          </p:cNvSpPr>
          <p:nvPr>
            <p:ph type="ctrTitle"/>
          </p:nvPr>
        </p:nvSpPr>
        <p:spPr>
          <a:xfrm>
            <a:off x="1524000" y="1004047"/>
            <a:ext cx="9144000" cy="2505916"/>
          </a:xfrm>
        </p:spPr>
        <p:txBody>
          <a:bodyPr/>
          <a:lstStyle/>
          <a:p>
            <a:r>
              <a:rPr lang="en-IN" b="1">
                <a:latin typeface="Algerian" panose="04020705040A02060702" pitchFamily="82" charset="0"/>
              </a:rPr>
              <a:t>Artificial intelligence</a:t>
            </a:r>
            <a:endParaRPr lang="en-IN" b="1" dirty="0">
              <a:latin typeface="Algerian" panose="04020705040A02060702" pitchFamily="82" charset="0"/>
            </a:endParaRPr>
          </a:p>
        </p:txBody>
      </p:sp>
      <p:sp>
        <p:nvSpPr>
          <p:cNvPr id="3" name="Subtitle 2">
            <a:extLst>
              <a:ext uri="{FF2B5EF4-FFF2-40B4-BE49-F238E27FC236}">
                <a16:creationId xmlns:a16="http://schemas.microsoft.com/office/drawing/2014/main" id="{FC584BFE-1ABF-1B47-E5DE-13322071F9F3}"/>
              </a:ext>
            </a:extLst>
          </p:cNvPr>
          <p:cNvSpPr>
            <a:spLocks noGrp="1"/>
          </p:cNvSpPr>
          <p:nvPr>
            <p:ph type="subTitle" idx="1"/>
          </p:nvPr>
        </p:nvSpPr>
        <p:spPr/>
        <p:txBody>
          <a:bodyPr/>
          <a:lstStyle/>
          <a:p>
            <a:r>
              <a:rPr lang="en-IN" dirty="0"/>
              <a:t>Session – 4</a:t>
            </a:r>
          </a:p>
          <a:p>
            <a:r>
              <a:rPr lang="en-IN" dirty="0"/>
              <a:t>Date – 21</a:t>
            </a:r>
            <a:r>
              <a:rPr lang="en-IN" baseline="30000" dirty="0"/>
              <a:t>st</a:t>
            </a:r>
            <a:r>
              <a:rPr lang="en-IN" dirty="0"/>
              <a:t> May, 2022</a:t>
            </a:r>
          </a:p>
        </p:txBody>
      </p:sp>
    </p:spTree>
    <p:extLst>
      <p:ext uri="{BB962C8B-B14F-4D97-AF65-F5344CB8AC3E}">
        <p14:creationId xmlns:p14="http://schemas.microsoft.com/office/powerpoint/2010/main" val="32906776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6DE22-0826-5B46-6EB3-843B12094011}"/>
              </a:ext>
            </a:extLst>
          </p:cNvPr>
          <p:cNvSpPr>
            <a:spLocks noGrp="1"/>
          </p:cNvSpPr>
          <p:nvPr>
            <p:ph type="title"/>
          </p:nvPr>
        </p:nvSpPr>
        <p:spPr/>
        <p:txBody>
          <a:bodyPr/>
          <a:lstStyle/>
          <a:p>
            <a:r>
              <a:rPr lang="en-IN" b="0" i="0" dirty="0">
                <a:solidFill>
                  <a:srgbClr val="222222"/>
                </a:solidFill>
                <a:effectLst/>
                <a:latin typeface="-apple-system"/>
              </a:rPr>
              <a:t>Python pandas </a:t>
            </a:r>
            <a:r>
              <a:rPr lang="en-IN" b="0" i="0" dirty="0" err="1">
                <a:solidFill>
                  <a:srgbClr val="222222"/>
                </a:solidFill>
                <a:effectLst/>
                <a:latin typeface="-apple-system"/>
              </a:rPr>
              <a:t>DataFrame</a:t>
            </a:r>
            <a:endParaRPr lang="en-IN" dirty="0"/>
          </a:p>
        </p:txBody>
      </p:sp>
      <p:sp>
        <p:nvSpPr>
          <p:cNvPr id="3" name="Content Placeholder 2">
            <a:extLst>
              <a:ext uri="{FF2B5EF4-FFF2-40B4-BE49-F238E27FC236}">
                <a16:creationId xmlns:a16="http://schemas.microsoft.com/office/drawing/2014/main" id="{3827E725-ABCC-F881-3834-A460FCFB95DE}"/>
              </a:ext>
            </a:extLst>
          </p:cNvPr>
          <p:cNvSpPr>
            <a:spLocks noGrp="1"/>
          </p:cNvSpPr>
          <p:nvPr>
            <p:ph idx="1"/>
          </p:nvPr>
        </p:nvSpPr>
        <p:spPr/>
        <p:txBody>
          <a:bodyPr/>
          <a:lstStyle/>
          <a:p>
            <a:r>
              <a:rPr lang="en-US" b="0" i="0" dirty="0">
                <a:solidFill>
                  <a:srgbClr val="222222"/>
                </a:solidFill>
                <a:effectLst/>
                <a:latin typeface="-apple-system"/>
              </a:rPr>
              <a:t>Pandas </a:t>
            </a:r>
            <a:r>
              <a:rPr lang="en-US" b="0" i="0" dirty="0" err="1">
                <a:solidFill>
                  <a:srgbClr val="222222"/>
                </a:solidFill>
                <a:effectLst/>
                <a:latin typeface="-apple-system"/>
              </a:rPr>
              <a:t>DataFrame</a:t>
            </a:r>
            <a:r>
              <a:rPr lang="en-US" b="0" i="0" dirty="0">
                <a:solidFill>
                  <a:srgbClr val="222222"/>
                </a:solidFill>
                <a:effectLst/>
                <a:latin typeface="-apple-system"/>
              </a:rPr>
              <a:t> in Python is a two dimensional data structure. It means, python pandas </a:t>
            </a:r>
            <a:r>
              <a:rPr lang="en-US" b="0" i="0" dirty="0" err="1">
                <a:solidFill>
                  <a:srgbClr val="222222"/>
                </a:solidFill>
                <a:effectLst/>
                <a:latin typeface="-apple-system"/>
              </a:rPr>
              <a:t>dataframe</a:t>
            </a:r>
            <a:r>
              <a:rPr lang="en-US" b="0" i="0" dirty="0">
                <a:solidFill>
                  <a:srgbClr val="222222"/>
                </a:solidFill>
                <a:effectLst/>
                <a:latin typeface="-apple-system"/>
              </a:rPr>
              <a:t> stores data in a tabular format i.e., rows and columns. In this article, we show how to create Python Pandas </a:t>
            </a:r>
            <a:r>
              <a:rPr lang="en-US" b="0" i="0" dirty="0" err="1">
                <a:solidFill>
                  <a:srgbClr val="222222"/>
                </a:solidFill>
                <a:effectLst/>
                <a:latin typeface="-apple-system"/>
              </a:rPr>
              <a:t>DataFrame</a:t>
            </a:r>
            <a:r>
              <a:rPr lang="en-US" b="0" i="0" dirty="0">
                <a:solidFill>
                  <a:srgbClr val="222222"/>
                </a:solidFill>
                <a:effectLst/>
                <a:latin typeface="-apple-system"/>
              </a:rPr>
              <a:t>, access, alter rows and columns. Next, we will discuss about Transposing </a:t>
            </a:r>
            <a:r>
              <a:rPr lang="en-US" b="0" i="0" dirty="0" err="1">
                <a:solidFill>
                  <a:srgbClr val="222222"/>
                </a:solidFill>
                <a:effectLst/>
                <a:latin typeface="-apple-system"/>
              </a:rPr>
              <a:t>DataFrame</a:t>
            </a:r>
            <a:r>
              <a:rPr lang="en-US" b="0" i="0" dirty="0">
                <a:solidFill>
                  <a:srgbClr val="222222"/>
                </a:solidFill>
                <a:effectLst/>
                <a:latin typeface="-apple-system"/>
              </a:rPr>
              <a:t> in Python pandas library, Iterating over rows so on.</a:t>
            </a:r>
            <a:endParaRPr lang="en-IN" dirty="0"/>
          </a:p>
        </p:txBody>
      </p:sp>
    </p:spTree>
    <p:extLst>
      <p:ext uri="{BB962C8B-B14F-4D97-AF65-F5344CB8AC3E}">
        <p14:creationId xmlns:p14="http://schemas.microsoft.com/office/powerpoint/2010/main" val="36755851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92051-8499-2AA8-09C5-BD44C46545FE}"/>
              </a:ext>
            </a:extLst>
          </p:cNvPr>
          <p:cNvSpPr>
            <a:spLocks noGrp="1"/>
          </p:cNvSpPr>
          <p:nvPr>
            <p:ph type="title"/>
          </p:nvPr>
        </p:nvSpPr>
        <p:spPr/>
        <p:txBody>
          <a:bodyPr/>
          <a:lstStyle/>
          <a:p>
            <a:r>
              <a:rPr lang="en-US" b="0" i="0" dirty="0">
                <a:solidFill>
                  <a:srgbClr val="222222"/>
                </a:solidFill>
                <a:effectLst/>
                <a:latin typeface="-apple-system"/>
              </a:rPr>
              <a:t>Create an Empty </a:t>
            </a:r>
            <a:r>
              <a:rPr lang="en-US" b="0" i="0" dirty="0" err="1">
                <a:solidFill>
                  <a:srgbClr val="222222"/>
                </a:solidFill>
                <a:effectLst/>
                <a:latin typeface="-apple-system"/>
              </a:rPr>
              <a:t>DataFrame</a:t>
            </a:r>
            <a:r>
              <a:rPr lang="en-US" b="0" i="0" dirty="0">
                <a:solidFill>
                  <a:srgbClr val="222222"/>
                </a:solidFill>
                <a:effectLst/>
                <a:latin typeface="-apple-system"/>
              </a:rPr>
              <a:t> in pandas</a:t>
            </a:r>
            <a:endParaRPr lang="en-IN" dirty="0"/>
          </a:p>
        </p:txBody>
      </p:sp>
      <p:pic>
        <p:nvPicPr>
          <p:cNvPr id="5" name="Content Placeholder 4">
            <a:extLst>
              <a:ext uri="{FF2B5EF4-FFF2-40B4-BE49-F238E27FC236}">
                <a16:creationId xmlns:a16="http://schemas.microsoft.com/office/drawing/2014/main" id="{6BC7E115-D6FF-38F5-AF02-3483B751CDC0}"/>
              </a:ext>
            </a:extLst>
          </p:cNvPr>
          <p:cNvPicPr>
            <a:picLocks noGrp="1" noChangeAspect="1"/>
          </p:cNvPicPr>
          <p:nvPr>
            <p:ph idx="1"/>
          </p:nvPr>
        </p:nvPicPr>
        <p:blipFill>
          <a:blip r:embed="rId2"/>
          <a:stretch>
            <a:fillRect/>
          </a:stretch>
        </p:blipFill>
        <p:spPr>
          <a:xfrm>
            <a:off x="2297101" y="2393334"/>
            <a:ext cx="7597798" cy="3215919"/>
          </a:xfrm>
        </p:spPr>
      </p:pic>
    </p:spTree>
    <p:extLst>
      <p:ext uri="{BB962C8B-B14F-4D97-AF65-F5344CB8AC3E}">
        <p14:creationId xmlns:p14="http://schemas.microsoft.com/office/powerpoint/2010/main" val="12553979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6BEFC-08E6-AD59-6712-3E7277C34E8B}"/>
              </a:ext>
            </a:extLst>
          </p:cNvPr>
          <p:cNvSpPr>
            <a:spLocks noGrp="1"/>
          </p:cNvSpPr>
          <p:nvPr>
            <p:ph type="title"/>
          </p:nvPr>
        </p:nvSpPr>
        <p:spPr/>
        <p:txBody>
          <a:bodyPr/>
          <a:lstStyle/>
          <a:p>
            <a:r>
              <a:rPr lang="en-IN" b="1" i="0" dirty="0">
                <a:solidFill>
                  <a:srgbClr val="222222"/>
                </a:solidFill>
                <a:effectLst/>
                <a:latin typeface="-apple-system"/>
              </a:rPr>
              <a:t>Create pandas </a:t>
            </a:r>
            <a:r>
              <a:rPr lang="en-IN" b="1" i="0" dirty="0" err="1">
                <a:solidFill>
                  <a:srgbClr val="222222"/>
                </a:solidFill>
                <a:effectLst/>
                <a:latin typeface="-apple-system"/>
              </a:rPr>
              <a:t>DataFrame</a:t>
            </a:r>
            <a:r>
              <a:rPr lang="en-IN" b="1" i="0" dirty="0">
                <a:solidFill>
                  <a:srgbClr val="222222"/>
                </a:solidFill>
                <a:effectLst/>
                <a:latin typeface="-apple-system"/>
              </a:rPr>
              <a:t> from List</a:t>
            </a:r>
            <a:endParaRPr lang="en-IN" dirty="0"/>
          </a:p>
        </p:txBody>
      </p:sp>
      <p:pic>
        <p:nvPicPr>
          <p:cNvPr id="5" name="Content Placeholder 4">
            <a:extLst>
              <a:ext uri="{FF2B5EF4-FFF2-40B4-BE49-F238E27FC236}">
                <a16:creationId xmlns:a16="http://schemas.microsoft.com/office/drawing/2014/main" id="{B3933EAB-48A1-025F-6854-7E6C16A50730}"/>
              </a:ext>
            </a:extLst>
          </p:cNvPr>
          <p:cNvPicPr>
            <a:picLocks noGrp="1" noChangeAspect="1"/>
          </p:cNvPicPr>
          <p:nvPr>
            <p:ph idx="1"/>
          </p:nvPr>
        </p:nvPicPr>
        <p:blipFill>
          <a:blip r:embed="rId2"/>
          <a:stretch>
            <a:fillRect/>
          </a:stretch>
        </p:blipFill>
        <p:spPr>
          <a:xfrm>
            <a:off x="2399979" y="2256163"/>
            <a:ext cx="7392041" cy="3490262"/>
          </a:xfrm>
        </p:spPr>
      </p:pic>
    </p:spTree>
    <p:extLst>
      <p:ext uri="{BB962C8B-B14F-4D97-AF65-F5344CB8AC3E}">
        <p14:creationId xmlns:p14="http://schemas.microsoft.com/office/powerpoint/2010/main" val="26061384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434F4-4FD6-0A43-FEFA-03982FBD8DA7}"/>
              </a:ext>
            </a:extLst>
          </p:cNvPr>
          <p:cNvSpPr>
            <a:spLocks noGrp="1"/>
          </p:cNvSpPr>
          <p:nvPr>
            <p:ph type="title"/>
          </p:nvPr>
        </p:nvSpPr>
        <p:spPr/>
        <p:txBody>
          <a:bodyPr/>
          <a:lstStyle/>
          <a:p>
            <a:pPr algn="l"/>
            <a:r>
              <a:rPr lang="en-US" b="0" i="0" dirty="0">
                <a:solidFill>
                  <a:srgbClr val="222222"/>
                </a:solidFill>
                <a:effectLst/>
                <a:latin typeface="-apple-system"/>
              </a:rPr>
              <a:t>Python Pandas </a:t>
            </a:r>
            <a:r>
              <a:rPr lang="en-US" b="0" i="0" dirty="0" err="1">
                <a:solidFill>
                  <a:srgbClr val="222222"/>
                </a:solidFill>
                <a:effectLst/>
                <a:latin typeface="-apple-system"/>
              </a:rPr>
              <a:t>DataFrame</a:t>
            </a:r>
            <a:r>
              <a:rPr lang="en-US" b="0" i="0" dirty="0">
                <a:solidFill>
                  <a:srgbClr val="222222"/>
                </a:solidFill>
                <a:effectLst/>
                <a:latin typeface="-apple-system"/>
              </a:rPr>
              <a:t> from </a:t>
            </a:r>
            <a:r>
              <a:rPr lang="en-US" b="0" i="0" dirty="0" err="1">
                <a:solidFill>
                  <a:srgbClr val="222222"/>
                </a:solidFill>
                <a:effectLst/>
                <a:latin typeface="-apple-system"/>
              </a:rPr>
              <a:t>dict</a:t>
            </a:r>
            <a:endParaRPr lang="en-US" b="0" i="0" dirty="0">
              <a:solidFill>
                <a:srgbClr val="222222"/>
              </a:solidFill>
              <a:effectLst/>
              <a:latin typeface="-apple-system"/>
            </a:endParaRPr>
          </a:p>
        </p:txBody>
      </p:sp>
      <p:sp>
        <p:nvSpPr>
          <p:cNvPr id="3" name="Content Placeholder 2">
            <a:extLst>
              <a:ext uri="{FF2B5EF4-FFF2-40B4-BE49-F238E27FC236}">
                <a16:creationId xmlns:a16="http://schemas.microsoft.com/office/drawing/2014/main" id="{82E24228-8E24-F054-579A-7C549B33F670}"/>
              </a:ext>
            </a:extLst>
          </p:cNvPr>
          <p:cNvSpPr>
            <a:spLocks noGrp="1"/>
          </p:cNvSpPr>
          <p:nvPr>
            <p:ph idx="1"/>
          </p:nvPr>
        </p:nvSpPr>
        <p:spPr/>
        <p:txBody>
          <a:bodyPr/>
          <a:lstStyle/>
          <a:p>
            <a:r>
              <a:rPr lang="en-US" b="0" i="0" dirty="0">
                <a:solidFill>
                  <a:srgbClr val="222222"/>
                </a:solidFill>
                <a:effectLst/>
                <a:latin typeface="-apple-system"/>
              </a:rPr>
              <a:t>Python pandas allows you to create </a:t>
            </a:r>
            <a:r>
              <a:rPr lang="en-US" b="0" i="0" dirty="0" err="1">
                <a:solidFill>
                  <a:srgbClr val="222222"/>
                </a:solidFill>
                <a:effectLst/>
                <a:latin typeface="-apple-system"/>
              </a:rPr>
              <a:t>DataFrame</a:t>
            </a:r>
            <a:r>
              <a:rPr lang="en-US" b="0" i="0" dirty="0">
                <a:solidFill>
                  <a:srgbClr val="222222"/>
                </a:solidFill>
                <a:effectLst/>
                <a:latin typeface="-apple-system"/>
              </a:rPr>
              <a:t> from </a:t>
            </a:r>
            <a:r>
              <a:rPr lang="en-US" b="0" i="0" dirty="0" err="1">
                <a:solidFill>
                  <a:srgbClr val="222222"/>
                </a:solidFill>
                <a:effectLst/>
                <a:latin typeface="-apple-system"/>
              </a:rPr>
              <a:t>dict</a:t>
            </a:r>
            <a:r>
              <a:rPr lang="en-US" b="0" i="0" dirty="0">
                <a:solidFill>
                  <a:srgbClr val="222222"/>
                </a:solidFill>
                <a:effectLst/>
                <a:latin typeface="-apple-system"/>
              </a:rPr>
              <a:t> or dictionary. It was pretty much straight forward. All you have to do is, declare a dictionary of different values and then use Python </a:t>
            </a:r>
            <a:r>
              <a:rPr lang="en-US" b="0" i="0" dirty="0" err="1">
                <a:solidFill>
                  <a:srgbClr val="222222"/>
                </a:solidFill>
                <a:effectLst/>
                <a:latin typeface="-apple-system"/>
              </a:rPr>
              <a:t>DataFrame</a:t>
            </a:r>
            <a:r>
              <a:rPr lang="en-US" b="0" i="0" dirty="0">
                <a:solidFill>
                  <a:srgbClr val="222222"/>
                </a:solidFill>
                <a:effectLst/>
                <a:latin typeface="-apple-system"/>
              </a:rPr>
              <a:t> function to convert that dictionary to Data Frame</a:t>
            </a:r>
            <a:endParaRPr lang="en-IN" dirty="0"/>
          </a:p>
        </p:txBody>
      </p:sp>
      <p:pic>
        <p:nvPicPr>
          <p:cNvPr id="5" name="Picture 4">
            <a:extLst>
              <a:ext uri="{FF2B5EF4-FFF2-40B4-BE49-F238E27FC236}">
                <a16:creationId xmlns:a16="http://schemas.microsoft.com/office/drawing/2014/main" id="{F116CD17-1F90-00E0-1FCA-A97C4740F13E}"/>
              </a:ext>
            </a:extLst>
          </p:cNvPr>
          <p:cNvPicPr>
            <a:picLocks noChangeAspect="1"/>
          </p:cNvPicPr>
          <p:nvPr/>
        </p:nvPicPr>
        <p:blipFill>
          <a:blip r:embed="rId2"/>
          <a:stretch>
            <a:fillRect/>
          </a:stretch>
        </p:blipFill>
        <p:spPr>
          <a:xfrm>
            <a:off x="2411410" y="3530665"/>
            <a:ext cx="7369179" cy="1966130"/>
          </a:xfrm>
          <a:prstGeom prst="rect">
            <a:avLst/>
          </a:prstGeom>
        </p:spPr>
      </p:pic>
    </p:spTree>
    <p:extLst>
      <p:ext uri="{BB962C8B-B14F-4D97-AF65-F5344CB8AC3E}">
        <p14:creationId xmlns:p14="http://schemas.microsoft.com/office/powerpoint/2010/main" val="5915816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BA25D-8D02-82B7-7FCA-23D6ECADA2F8}"/>
              </a:ext>
            </a:extLst>
          </p:cNvPr>
          <p:cNvSpPr>
            <a:spLocks noGrp="1"/>
          </p:cNvSpPr>
          <p:nvPr>
            <p:ph type="title"/>
          </p:nvPr>
        </p:nvSpPr>
        <p:spPr/>
        <p:txBody>
          <a:bodyPr>
            <a:normAutofit/>
          </a:bodyPr>
          <a:lstStyle/>
          <a:p>
            <a:r>
              <a:rPr lang="en-US" b="1" i="0" dirty="0">
                <a:solidFill>
                  <a:srgbClr val="222222"/>
                </a:solidFill>
                <a:effectLst/>
                <a:latin typeface="-apple-system"/>
              </a:rPr>
              <a:t>How to create pandas </a:t>
            </a:r>
            <a:r>
              <a:rPr lang="en-US" b="1" i="0" dirty="0" err="1">
                <a:solidFill>
                  <a:srgbClr val="222222"/>
                </a:solidFill>
                <a:effectLst/>
                <a:latin typeface="-apple-system"/>
              </a:rPr>
              <a:t>DataFrame</a:t>
            </a:r>
            <a:r>
              <a:rPr lang="en-US" b="1" i="0" dirty="0">
                <a:solidFill>
                  <a:srgbClr val="222222"/>
                </a:solidFill>
                <a:effectLst/>
                <a:latin typeface="-apple-system"/>
              </a:rPr>
              <a:t> from </a:t>
            </a:r>
            <a:r>
              <a:rPr lang="en-US" b="1" i="0" dirty="0" err="1">
                <a:solidFill>
                  <a:srgbClr val="222222"/>
                </a:solidFill>
                <a:effectLst/>
                <a:latin typeface="-apple-system"/>
              </a:rPr>
              <a:t>dict</a:t>
            </a:r>
            <a:r>
              <a:rPr lang="en-US" b="1" i="0" dirty="0">
                <a:solidFill>
                  <a:srgbClr val="222222"/>
                </a:solidFill>
                <a:effectLst/>
                <a:latin typeface="-apple-system"/>
              </a:rPr>
              <a:t> of lists</a:t>
            </a:r>
            <a:endParaRPr lang="en-IN" dirty="0"/>
          </a:p>
        </p:txBody>
      </p:sp>
      <p:pic>
        <p:nvPicPr>
          <p:cNvPr id="5" name="Content Placeholder 4">
            <a:extLst>
              <a:ext uri="{FF2B5EF4-FFF2-40B4-BE49-F238E27FC236}">
                <a16:creationId xmlns:a16="http://schemas.microsoft.com/office/drawing/2014/main" id="{3DD6FAEB-FF7E-4336-21DA-4E68360B5544}"/>
              </a:ext>
            </a:extLst>
          </p:cNvPr>
          <p:cNvPicPr>
            <a:picLocks noGrp="1" noChangeAspect="1"/>
          </p:cNvPicPr>
          <p:nvPr>
            <p:ph idx="1"/>
          </p:nvPr>
        </p:nvPicPr>
        <p:blipFill>
          <a:blip r:embed="rId2"/>
          <a:stretch>
            <a:fillRect/>
          </a:stretch>
        </p:blipFill>
        <p:spPr>
          <a:xfrm>
            <a:off x="2996822" y="1825625"/>
            <a:ext cx="6198356" cy="4351338"/>
          </a:xfrm>
        </p:spPr>
      </p:pic>
    </p:spTree>
    <p:extLst>
      <p:ext uri="{BB962C8B-B14F-4D97-AF65-F5344CB8AC3E}">
        <p14:creationId xmlns:p14="http://schemas.microsoft.com/office/powerpoint/2010/main" val="13964450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36926-D05F-3CA8-2F9D-5E073563FE76}"/>
              </a:ext>
            </a:extLst>
          </p:cNvPr>
          <p:cNvSpPr>
            <a:spLocks noGrp="1"/>
          </p:cNvSpPr>
          <p:nvPr>
            <p:ph type="title"/>
          </p:nvPr>
        </p:nvSpPr>
        <p:spPr/>
        <p:txBody>
          <a:bodyPr/>
          <a:lstStyle/>
          <a:p>
            <a:r>
              <a:rPr lang="en-US" b="0" i="0" dirty="0">
                <a:solidFill>
                  <a:srgbClr val="222222"/>
                </a:solidFill>
                <a:effectLst/>
                <a:latin typeface="-apple-system"/>
              </a:rPr>
              <a:t>Python Pandas </a:t>
            </a:r>
            <a:r>
              <a:rPr lang="en-US" b="0" i="0" dirty="0" err="1">
                <a:solidFill>
                  <a:srgbClr val="222222"/>
                </a:solidFill>
                <a:effectLst/>
                <a:latin typeface="-apple-system"/>
              </a:rPr>
              <a:t>DataFrame</a:t>
            </a:r>
            <a:r>
              <a:rPr lang="en-US" b="0" i="0" dirty="0">
                <a:solidFill>
                  <a:srgbClr val="222222"/>
                </a:solidFill>
                <a:effectLst/>
                <a:latin typeface="-apple-system"/>
              </a:rPr>
              <a:t> of Dates</a:t>
            </a:r>
            <a:endParaRPr lang="en-IN" dirty="0"/>
          </a:p>
        </p:txBody>
      </p:sp>
      <p:pic>
        <p:nvPicPr>
          <p:cNvPr id="5" name="Content Placeholder 4">
            <a:extLst>
              <a:ext uri="{FF2B5EF4-FFF2-40B4-BE49-F238E27FC236}">
                <a16:creationId xmlns:a16="http://schemas.microsoft.com/office/drawing/2014/main" id="{7559778E-7405-AF66-E8F1-A5DFD473E342}"/>
              </a:ext>
            </a:extLst>
          </p:cNvPr>
          <p:cNvPicPr>
            <a:picLocks noGrp="1" noChangeAspect="1"/>
          </p:cNvPicPr>
          <p:nvPr>
            <p:ph idx="1"/>
          </p:nvPr>
        </p:nvPicPr>
        <p:blipFill>
          <a:blip r:embed="rId2"/>
          <a:stretch>
            <a:fillRect/>
          </a:stretch>
        </p:blipFill>
        <p:spPr>
          <a:xfrm>
            <a:off x="3532108" y="1825625"/>
            <a:ext cx="5127784" cy="4351338"/>
          </a:xfrm>
        </p:spPr>
      </p:pic>
    </p:spTree>
    <p:extLst>
      <p:ext uri="{BB962C8B-B14F-4D97-AF65-F5344CB8AC3E}">
        <p14:creationId xmlns:p14="http://schemas.microsoft.com/office/powerpoint/2010/main" val="40006159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00C82-C48A-3CD5-F28A-7EAC45DD3268}"/>
              </a:ext>
            </a:extLst>
          </p:cNvPr>
          <p:cNvSpPr>
            <a:spLocks noGrp="1"/>
          </p:cNvSpPr>
          <p:nvPr>
            <p:ph type="title"/>
          </p:nvPr>
        </p:nvSpPr>
        <p:spPr/>
        <p:txBody>
          <a:bodyPr/>
          <a:lstStyle/>
          <a:p>
            <a:r>
              <a:rPr lang="en-IN" b="0" i="0" dirty="0">
                <a:solidFill>
                  <a:srgbClr val="222222"/>
                </a:solidFill>
                <a:effectLst/>
                <a:latin typeface="-apple-system"/>
              </a:rPr>
              <a:t>Pandas </a:t>
            </a:r>
            <a:r>
              <a:rPr lang="en-IN" b="0" i="0" dirty="0" err="1">
                <a:solidFill>
                  <a:srgbClr val="222222"/>
                </a:solidFill>
                <a:effectLst/>
                <a:latin typeface="-apple-system"/>
              </a:rPr>
              <a:t>DataFrame</a:t>
            </a:r>
            <a:r>
              <a:rPr lang="en-IN" b="0" i="0" dirty="0">
                <a:solidFill>
                  <a:srgbClr val="222222"/>
                </a:solidFill>
                <a:effectLst/>
                <a:latin typeface="-apple-system"/>
              </a:rPr>
              <a:t> Columns</a:t>
            </a:r>
            <a:endParaRPr lang="en-IN" dirty="0"/>
          </a:p>
        </p:txBody>
      </p:sp>
      <p:sp>
        <p:nvSpPr>
          <p:cNvPr id="3" name="Content Placeholder 2">
            <a:extLst>
              <a:ext uri="{FF2B5EF4-FFF2-40B4-BE49-F238E27FC236}">
                <a16:creationId xmlns:a16="http://schemas.microsoft.com/office/drawing/2014/main" id="{52EA1010-C1C4-8412-907E-8B8947A34DB2}"/>
              </a:ext>
            </a:extLst>
          </p:cNvPr>
          <p:cNvSpPr>
            <a:spLocks noGrp="1"/>
          </p:cNvSpPr>
          <p:nvPr>
            <p:ph idx="1"/>
          </p:nvPr>
        </p:nvSpPr>
        <p:spPr/>
        <p:txBody>
          <a:bodyPr/>
          <a:lstStyle/>
          <a:p>
            <a:r>
              <a:rPr lang="en-US" b="0" i="0" dirty="0">
                <a:solidFill>
                  <a:srgbClr val="222222"/>
                </a:solidFill>
                <a:effectLst/>
                <a:latin typeface="-apple-system"/>
              </a:rPr>
              <a:t>This example shows how to reorder the columns. By default, Data Frame will use the column order that we used in the actual data. However, you can use the this argument to alter the position of any column. Let me change the Age from 2nd position to 4th.</a:t>
            </a:r>
            <a:endParaRPr lang="en-IN" dirty="0"/>
          </a:p>
        </p:txBody>
      </p:sp>
      <p:pic>
        <p:nvPicPr>
          <p:cNvPr id="5" name="Picture 4">
            <a:extLst>
              <a:ext uri="{FF2B5EF4-FFF2-40B4-BE49-F238E27FC236}">
                <a16:creationId xmlns:a16="http://schemas.microsoft.com/office/drawing/2014/main" id="{1F5C963E-2053-0A38-5C10-F0C9C86D1FD6}"/>
              </a:ext>
            </a:extLst>
          </p:cNvPr>
          <p:cNvPicPr>
            <a:picLocks noChangeAspect="1"/>
          </p:cNvPicPr>
          <p:nvPr/>
        </p:nvPicPr>
        <p:blipFill>
          <a:blip r:embed="rId2"/>
          <a:stretch>
            <a:fillRect/>
          </a:stretch>
        </p:blipFill>
        <p:spPr>
          <a:xfrm>
            <a:off x="2415221" y="3352800"/>
            <a:ext cx="7361558" cy="2761046"/>
          </a:xfrm>
          <a:prstGeom prst="rect">
            <a:avLst/>
          </a:prstGeom>
        </p:spPr>
      </p:pic>
    </p:spTree>
    <p:extLst>
      <p:ext uri="{BB962C8B-B14F-4D97-AF65-F5344CB8AC3E}">
        <p14:creationId xmlns:p14="http://schemas.microsoft.com/office/powerpoint/2010/main" val="19479869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F11A2-8ACB-21DD-13AA-BAFD7DA933F2}"/>
              </a:ext>
            </a:extLst>
          </p:cNvPr>
          <p:cNvSpPr>
            <a:spLocks noGrp="1"/>
          </p:cNvSpPr>
          <p:nvPr>
            <p:ph type="title"/>
          </p:nvPr>
        </p:nvSpPr>
        <p:spPr/>
        <p:txBody>
          <a:bodyPr/>
          <a:lstStyle/>
          <a:p>
            <a:r>
              <a:rPr lang="en-IN" b="0" i="0" dirty="0">
                <a:solidFill>
                  <a:srgbClr val="222222"/>
                </a:solidFill>
                <a:effectLst/>
                <a:latin typeface="-apple-system"/>
              </a:rPr>
              <a:t>Pandas </a:t>
            </a:r>
            <a:r>
              <a:rPr lang="en-IN" b="0" i="0" dirty="0" err="1">
                <a:solidFill>
                  <a:srgbClr val="222222"/>
                </a:solidFill>
                <a:effectLst/>
                <a:latin typeface="-apple-system"/>
              </a:rPr>
              <a:t>DataFrame</a:t>
            </a:r>
            <a:r>
              <a:rPr lang="en-IN" b="0" i="0" dirty="0">
                <a:solidFill>
                  <a:srgbClr val="222222"/>
                </a:solidFill>
                <a:effectLst/>
                <a:latin typeface="-apple-system"/>
              </a:rPr>
              <a:t> Index</a:t>
            </a:r>
            <a:br>
              <a:rPr lang="en-IN" b="0" i="0" dirty="0">
                <a:solidFill>
                  <a:srgbClr val="222222"/>
                </a:solidFill>
                <a:effectLst/>
                <a:latin typeface="-apple-system"/>
              </a:rPr>
            </a:br>
            <a:endParaRPr lang="en-IN" dirty="0"/>
          </a:p>
        </p:txBody>
      </p:sp>
      <p:sp>
        <p:nvSpPr>
          <p:cNvPr id="3" name="Content Placeholder 2">
            <a:extLst>
              <a:ext uri="{FF2B5EF4-FFF2-40B4-BE49-F238E27FC236}">
                <a16:creationId xmlns:a16="http://schemas.microsoft.com/office/drawing/2014/main" id="{A5B2C842-5BE9-4545-6E49-7E4927375343}"/>
              </a:ext>
            </a:extLst>
          </p:cNvPr>
          <p:cNvSpPr>
            <a:spLocks noGrp="1"/>
          </p:cNvSpPr>
          <p:nvPr>
            <p:ph idx="1"/>
          </p:nvPr>
        </p:nvSpPr>
        <p:spPr>
          <a:xfrm>
            <a:off x="838200" y="1825625"/>
            <a:ext cx="10515600" cy="4817222"/>
          </a:xfrm>
        </p:spPr>
        <p:txBody>
          <a:bodyPr/>
          <a:lstStyle/>
          <a:p>
            <a:r>
              <a:rPr lang="en-US" b="0" i="0" dirty="0">
                <a:solidFill>
                  <a:srgbClr val="222222"/>
                </a:solidFill>
                <a:effectLst/>
                <a:latin typeface="-apple-system"/>
              </a:rPr>
              <a:t>By default, Python will assign the index values from 0 to n-1, where n is the maximum number. However, you have an option to alter those default index values using the index attribute. Here, we using the same and assigning the alphabets from a to d as the index values.</a:t>
            </a:r>
            <a:endParaRPr lang="en-IN" dirty="0"/>
          </a:p>
        </p:txBody>
      </p:sp>
      <p:pic>
        <p:nvPicPr>
          <p:cNvPr id="5" name="Picture 4">
            <a:extLst>
              <a:ext uri="{FF2B5EF4-FFF2-40B4-BE49-F238E27FC236}">
                <a16:creationId xmlns:a16="http://schemas.microsoft.com/office/drawing/2014/main" id="{E97DD802-9924-9F1A-FBBA-5B6A133ED0E5}"/>
              </a:ext>
            </a:extLst>
          </p:cNvPr>
          <p:cNvPicPr>
            <a:picLocks noChangeAspect="1"/>
          </p:cNvPicPr>
          <p:nvPr/>
        </p:nvPicPr>
        <p:blipFill>
          <a:blip r:embed="rId2"/>
          <a:stretch>
            <a:fillRect/>
          </a:stretch>
        </p:blipFill>
        <p:spPr>
          <a:xfrm>
            <a:off x="2539161" y="3429000"/>
            <a:ext cx="7292972" cy="2864224"/>
          </a:xfrm>
          <a:prstGeom prst="rect">
            <a:avLst/>
          </a:prstGeom>
        </p:spPr>
      </p:pic>
    </p:spTree>
    <p:extLst>
      <p:ext uri="{BB962C8B-B14F-4D97-AF65-F5344CB8AC3E}">
        <p14:creationId xmlns:p14="http://schemas.microsoft.com/office/powerpoint/2010/main" val="17537894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36069-1F17-CB6F-7B4C-7F43DE58D805}"/>
              </a:ext>
            </a:extLst>
          </p:cNvPr>
          <p:cNvSpPr>
            <a:spLocks noGrp="1"/>
          </p:cNvSpPr>
          <p:nvPr>
            <p:ph type="title"/>
          </p:nvPr>
        </p:nvSpPr>
        <p:spPr/>
        <p:txBody>
          <a:bodyPr>
            <a:normAutofit/>
          </a:bodyPr>
          <a:lstStyle/>
          <a:p>
            <a:r>
              <a:rPr lang="en-IN" b="0" i="0" dirty="0">
                <a:solidFill>
                  <a:srgbClr val="222222"/>
                </a:solidFill>
                <a:effectLst/>
                <a:latin typeface="-apple-system"/>
              </a:rPr>
              <a:t>Pandas </a:t>
            </a:r>
            <a:r>
              <a:rPr lang="en-IN" b="0" i="0" dirty="0" err="1">
                <a:solidFill>
                  <a:srgbClr val="222222"/>
                </a:solidFill>
                <a:effectLst/>
                <a:latin typeface="-apple-system"/>
              </a:rPr>
              <a:t>DataFrame</a:t>
            </a:r>
            <a:r>
              <a:rPr lang="en-IN" b="0" i="0" dirty="0">
                <a:solidFill>
                  <a:srgbClr val="222222"/>
                </a:solidFill>
                <a:effectLst/>
                <a:latin typeface="-apple-system"/>
              </a:rPr>
              <a:t> Attributes - shape attribute</a:t>
            </a:r>
            <a:endParaRPr lang="en-IN" dirty="0"/>
          </a:p>
        </p:txBody>
      </p:sp>
      <p:sp>
        <p:nvSpPr>
          <p:cNvPr id="3" name="Content Placeholder 2">
            <a:extLst>
              <a:ext uri="{FF2B5EF4-FFF2-40B4-BE49-F238E27FC236}">
                <a16:creationId xmlns:a16="http://schemas.microsoft.com/office/drawing/2014/main" id="{CD04065F-FCA9-04F3-ED2F-0A1690B3682B}"/>
              </a:ext>
            </a:extLst>
          </p:cNvPr>
          <p:cNvSpPr>
            <a:spLocks noGrp="1"/>
          </p:cNvSpPr>
          <p:nvPr>
            <p:ph idx="1"/>
          </p:nvPr>
        </p:nvSpPr>
        <p:spPr>
          <a:xfrm>
            <a:off x="838200" y="1825624"/>
            <a:ext cx="10515600" cy="4879975"/>
          </a:xfrm>
        </p:spPr>
        <p:txBody>
          <a:bodyPr/>
          <a:lstStyle/>
          <a:p>
            <a:r>
              <a:rPr lang="en-US" b="0" i="0" dirty="0">
                <a:solidFill>
                  <a:srgbClr val="222222"/>
                </a:solidFill>
                <a:effectLst/>
                <a:latin typeface="-apple-system"/>
              </a:rPr>
              <a:t>The Pandas shape attribute returns the shape or tuple of number of rows and columns in it.</a:t>
            </a:r>
            <a:endParaRPr lang="en-IN" dirty="0"/>
          </a:p>
        </p:txBody>
      </p:sp>
      <p:pic>
        <p:nvPicPr>
          <p:cNvPr id="5" name="Picture 4">
            <a:extLst>
              <a:ext uri="{FF2B5EF4-FFF2-40B4-BE49-F238E27FC236}">
                <a16:creationId xmlns:a16="http://schemas.microsoft.com/office/drawing/2014/main" id="{C56E637C-62BD-BAD6-D8DC-177D4A7D6641}"/>
              </a:ext>
            </a:extLst>
          </p:cNvPr>
          <p:cNvPicPr>
            <a:picLocks noChangeAspect="1"/>
          </p:cNvPicPr>
          <p:nvPr/>
        </p:nvPicPr>
        <p:blipFill>
          <a:blip r:embed="rId2"/>
          <a:stretch>
            <a:fillRect/>
          </a:stretch>
        </p:blipFill>
        <p:spPr>
          <a:xfrm>
            <a:off x="2502622" y="2895600"/>
            <a:ext cx="7437765" cy="3381203"/>
          </a:xfrm>
          <a:prstGeom prst="rect">
            <a:avLst/>
          </a:prstGeom>
        </p:spPr>
      </p:pic>
    </p:spTree>
    <p:extLst>
      <p:ext uri="{BB962C8B-B14F-4D97-AF65-F5344CB8AC3E}">
        <p14:creationId xmlns:p14="http://schemas.microsoft.com/office/powerpoint/2010/main" val="17112362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77296-D4E7-2D40-84B3-83E5AD26C8C3}"/>
              </a:ext>
            </a:extLst>
          </p:cNvPr>
          <p:cNvSpPr>
            <a:spLocks noGrp="1"/>
          </p:cNvSpPr>
          <p:nvPr>
            <p:ph type="title"/>
          </p:nvPr>
        </p:nvSpPr>
        <p:spPr/>
        <p:txBody>
          <a:bodyPr/>
          <a:lstStyle/>
          <a:p>
            <a:pPr algn="l"/>
            <a:r>
              <a:rPr lang="en-IN" b="0" i="0" dirty="0">
                <a:solidFill>
                  <a:srgbClr val="222222"/>
                </a:solidFill>
                <a:effectLst/>
                <a:latin typeface="-apple-system"/>
              </a:rPr>
              <a:t>Python Series Nulls</a:t>
            </a:r>
          </a:p>
        </p:txBody>
      </p:sp>
      <p:sp>
        <p:nvSpPr>
          <p:cNvPr id="3" name="Content Placeholder 2">
            <a:extLst>
              <a:ext uri="{FF2B5EF4-FFF2-40B4-BE49-F238E27FC236}">
                <a16:creationId xmlns:a16="http://schemas.microsoft.com/office/drawing/2014/main" id="{C5D3F22A-8A15-D4F4-7F50-626499C1FF47}"/>
              </a:ext>
            </a:extLst>
          </p:cNvPr>
          <p:cNvSpPr>
            <a:spLocks noGrp="1"/>
          </p:cNvSpPr>
          <p:nvPr>
            <p:ph idx="1"/>
          </p:nvPr>
        </p:nvSpPr>
        <p:spPr/>
        <p:txBody>
          <a:bodyPr/>
          <a:lstStyle/>
          <a:p>
            <a:r>
              <a:rPr lang="en-US" b="0" i="0" dirty="0">
                <a:solidFill>
                  <a:srgbClr val="222222"/>
                </a:solidFill>
                <a:effectLst/>
                <a:latin typeface="-apple-system"/>
              </a:rPr>
              <a:t>Python pandas module has </a:t>
            </a:r>
            <a:r>
              <a:rPr lang="en-US" b="0" i="0" dirty="0" err="1">
                <a:solidFill>
                  <a:srgbClr val="222222"/>
                </a:solidFill>
                <a:effectLst/>
                <a:latin typeface="-apple-system"/>
              </a:rPr>
              <a:t>isnull</a:t>
            </a:r>
            <a:r>
              <a:rPr lang="en-US" b="0" i="0" dirty="0">
                <a:solidFill>
                  <a:srgbClr val="222222"/>
                </a:solidFill>
                <a:effectLst/>
                <a:latin typeface="-apple-system"/>
              </a:rPr>
              <a:t> and </a:t>
            </a:r>
            <a:r>
              <a:rPr lang="en-US" b="0" i="0" dirty="0" err="1">
                <a:solidFill>
                  <a:srgbClr val="222222"/>
                </a:solidFill>
                <a:effectLst/>
                <a:latin typeface="-apple-system"/>
              </a:rPr>
              <a:t>notnull</a:t>
            </a:r>
            <a:r>
              <a:rPr lang="en-US" b="0" i="0" dirty="0">
                <a:solidFill>
                  <a:srgbClr val="222222"/>
                </a:solidFill>
                <a:effectLst/>
                <a:latin typeface="-apple-system"/>
              </a:rPr>
              <a:t> functions used to identify the Null and returns a Boolean True or False. To demonstrate the </a:t>
            </a:r>
            <a:r>
              <a:rPr lang="en-US" b="0" i="0" dirty="0" err="1">
                <a:solidFill>
                  <a:srgbClr val="222222"/>
                </a:solidFill>
                <a:effectLst/>
                <a:latin typeface="-apple-system"/>
              </a:rPr>
              <a:t>isnull</a:t>
            </a:r>
            <a:r>
              <a:rPr lang="en-US" b="0" i="0" dirty="0">
                <a:solidFill>
                  <a:srgbClr val="222222"/>
                </a:solidFill>
                <a:effectLst/>
                <a:latin typeface="-apple-system"/>
              </a:rPr>
              <a:t> and </a:t>
            </a:r>
            <a:r>
              <a:rPr lang="en-US" b="0" i="0" dirty="0" err="1">
                <a:solidFill>
                  <a:srgbClr val="222222"/>
                </a:solidFill>
                <a:effectLst/>
                <a:latin typeface="-apple-system"/>
              </a:rPr>
              <a:t>notnull</a:t>
            </a:r>
            <a:r>
              <a:rPr lang="en-US" b="0" i="0" dirty="0">
                <a:solidFill>
                  <a:srgbClr val="222222"/>
                </a:solidFill>
                <a:effectLst/>
                <a:latin typeface="-apple-system"/>
              </a:rPr>
              <a:t> functions, we are using the same dictionary that we used above.</a:t>
            </a:r>
            <a:endParaRPr lang="en-IN" dirty="0"/>
          </a:p>
        </p:txBody>
      </p:sp>
      <p:pic>
        <p:nvPicPr>
          <p:cNvPr id="5" name="Picture 4">
            <a:extLst>
              <a:ext uri="{FF2B5EF4-FFF2-40B4-BE49-F238E27FC236}">
                <a16:creationId xmlns:a16="http://schemas.microsoft.com/office/drawing/2014/main" id="{394C71CC-4C3B-A698-1FEA-3F7DEF6161C3}"/>
              </a:ext>
            </a:extLst>
          </p:cNvPr>
          <p:cNvPicPr>
            <a:picLocks noChangeAspect="1"/>
          </p:cNvPicPr>
          <p:nvPr/>
        </p:nvPicPr>
        <p:blipFill>
          <a:blip r:embed="rId2"/>
          <a:stretch>
            <a:fillRect/>
          </a:stretch>
        </p:blipFill>
        <p:spPr>
          <a:xfrm>
            <a:off x="2690438" y="3429000"/>
            <a:ext cx="7331075" cy="1928027"/>
          </a:xfrm>
          <a:prstGeom prst="rect">
            <a:avLst/>
          </a:prstGeom>
        </p:spPr>
      </p:pic>
    </p:spTree>
    <p:extLst>
      <p:ext uri="{BB962C8B-B14F-4D97-AF65-F5344CB8AC3E}">
        <p14:creationId xmlns:p14="http://schemas.microsoft.com/office/powerpoint/2010/main" val="32324115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25435-D3E7-C36D-1E2A-1C7DF7D11142}"/>
              </a:ext>
            </a:extLst>
          </p:cNvPr>
          <p:cNvSpPr>
            <a:spLocks noGrp="1"/>
          </p:cNvSpPr>
          <p:nvPr>
            <p:ph type="title"/>
          </p:nvPr>
        </p:nvSpPr>
        <p:spPr/>
        <p:txBody>
          <a:bodyPr/>
          <a:lstStyle/>
          <a:p>
            <a:r>
              <a:rPr lang="en-IN" b="0" i="0" dirty="0">
                <a:solidFill>
                  <a:srgbClr val="222222"/>
                </a:solidFill>
                <a:effectLst/>
                <a:latin typeface="-apple-system"/>
              </a:rPr>
              <a:t>Python pandas Series</a:t>
            </a:r>
            <a:endParaRPr lang="en-IN" dirty="0"/>
          </a:p>
        </p:txBody>
      </p:sp>
      <p:sp>
        <p:nvSpPr>
          <p:cNvPr id="3" name="Content Placeholder 2">
            <a:extLst>
              <a:ext uri="{FF2B5EF4-FFF2-40B4-BE49-F238E27FC236}">
                <a16:creationId xmlns:a16="http://schemas.microsoft.com/office/drawing/2014/main" id="{9753ABC6-33A3-8896-BF81-52721DF2FBD2}"/>
              </a:ext>
            </a:extLst>
          </p:cNvPr>
          <p:cNvSpPr>
            <a:spLocks noGrp="1"/>
          </p:cNvSpPr>
          <p:nvPr>
            <p:ph idx="1"/>
          </p:nvPr>
        </p:nvSpPr>
        <p:spPr/>
        <p:txBody>
          <a:bodyPr/>
          <a:lstStyle/>
          <a:p>
            <a:pPr algn="l"/>
            <a:r>
              <a:rPr lang="en-US" b="0" i="0" dirty="0">
                <a:solidFill>
                  <a:srgbClr val="222222"/>
                </a:solidFill>
                <a:effectLst/>
                <a:latin typeface="-apple-system"/>
              </a:rPr>
              <a:t>Pandas is a library that is used for Data Manipulation and Analysis.</a:t>
            </a:r>
          </a:p>
          <a:p>
            <a:pPr algn="l"/>
            <a:r>
              <a:rPr lang="en-US" b="0" i="0" dirty="0">
                <a:solidFill>
                  <a:srgbClr val="222222"/>
                </a:solidFill>
                <a:effectLst/>
                <a:latin typeface="-apple-system"/>
              </a:rPr>
              <a:t>A series in Python is a kind of one-dimensional array of any data type that we specified in the pandas module. The only difference you can find was, that each value in a Python pandas series is associated with the index. The default index value of it is from 0 to number – 1, or you can specify your own index values.</a:t>
            </a:r>
          </a:p>
          <a:p>
            <a:pPr algn="l"/>
            <a:r>
              <a:rPr lang="en-US" b="0" i="0" dirty="0">
                <a:solidFill>
                  <a:srgbClr val="222222"/>
                </a:solidFill>
                <a:effectLst/>
                <a:latin typeface="-apple-system"/>
              </a:rPr>
              <a:t>The following long list of examples helps you understand this Python pandas Series, how to access them, alter the items, indexes, columns so on.</a:t>
            </a:r>
          </a:p>
          <a:p>
            <a:endParaRPr lang="en-IN" dirty="0"/>
          </a:p>
        </p:txBody>
      </p:sp>
    </p:spTree>
    <p:extLst>
      <p:ext uri="{BB962C8B-B14F-4D97-AF65-F5344CB8AC3E}">
        <p14:creationId xmlns:p14="http://schemas.microsoft.com/office/powerpoint/2010/main" val="24419008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425CE-E33D-C4BC-D71B-E566CACA4143}"/>
              </a:ext>
            </a:extLst>
          </p:cNvPr>
          <p:cNvSpPr>
            <a:spLocks noGrp="1"/>
          </p:cNvSpPr>
          <p:nvPr>
            <p:ph type="title"/>
          </p:nvPr>
        </p:nvSpPr>
        <p:spPr/>
        <p:txBody>
          <a:bodyPr/>
          <a:lstStyle/>
          <a:p>
            <a:r>
              <a:rPr lang="en-IN" b="0" i="0" dirty="0">
                <a:solidFill>
                  <a:srgbClr val="222222"/>
                </a:solidFill>
                <a:effectLst/>
                <a:latin typeface="-apple-system"/>
              </a:rPr>
              <a:t>values attribute</a:t>
            </a:r>
            <a:endParaRPr lang="en-IN" dirty="0"/>
          </a:p>
        </p:txBody>
      </p:sp>
      <p:sp>
        <p:nvSpPr>
          <p:cNvPr id="3" name="Content Placeholder 2">
            <a:extLst>
              <a:ext uri="{FF2B5EF4-FFF2-40B4-BE49-F238E27FC236}">
                <a16:creationId xmlns:a16="http://schemas.microsoft.com/office/drawing/2014/main" id="{95CFC9E3-E32B-97D3-EDB5-E102E391C970}"/>
              </a:ext>
            </a:extLst>
          </p:cNvPr>
          <p:cNvSpPr>
            <a:spLocks noGrp="1"/>
          </p:cNvSpPr>
          <p:nvPr>
            <p:ph idx="1"/>
          </p:nvPr>
        </p:nvSpPr>
        <p:spPr/>
        <p:txBody>
          <a:bodyPr/>
          <a:lstStyle/>
          <a:p>
            <a:r>
              <a:rPr lang="en-US" b="0" i="0" dirty="0">
                <a:solidFill>
                  <a:srgbClr val="222222"/>
                </a:solidFill>
                <a:effectLst/>
                <a:latin typeface="-apple-system"/>
              </a:rPr>
              <a:t>The values attributes returns the data (without column names) in a two dimensional array format.</a:t>
            </a:r>
            <a:endParaRPr lang="en-IN" dirty="0"/>
          </a:p>
        </p:txBody>
      </p:sp>
      <p:pic>
        <p:nvPicPr>
          <p:cNvPr id="5" name="Picture 4">
            <a:extLst>
              <a:ext uri="{FF2B5EF4-FFF2-40B4-BE49-F238E27FC236}">
                <a16:creationId xmlns:a16="http://schemas.microsoft.com/office/drawing/2014/main" id="{2C89E868-96BA-18AA-79BB-576E180CE4C6}"/>
              </a:ext>
            </a:extLst>
          </p:cNvPr>
          <p:cNvPicPr>
            <a:picLocks noChangeAspect="1"/>
          </p:cNvPicPr>
          <p:nvPr/>
        </p:nvPicPr>
        <p:blipFill>
          <a:blip r:embed="rId2"/>
          <a:stretch>
            <a:fillRect/>
          </a:stretch>
        </p:blipFill>
        <p:spPr>
          <a:xfrm>
            <a:off x="2388548" y="2608730"/>
            <a:ext cx="7414903" cy="3247633"/>
          </a:xfrm>
          <a:prstGeom prst="rect">
            <a:avLst/>
          </a:prstGeom>
        </p:spPr>
      </p:pic>
    </p:spTree>
    <p:extLst>
      <p:ext uri="{BB962C8B-B14F-4D97-AF65-F5344CB8AC3E}">
        <p14:creationId xmlns:p14="http://schemas.microsoft.com/office/powerpoint/2010/main" val="15726782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EA45F-2013-2699-6746-A51D37DEEEC0}"/>
              </a:ext>
            </a:extLst>
          </p:cNvPr>
          <p:cNvSpPr>
            <a:spLocks noGrp="1"/>
          </p:cNvSpPr>
          <p:nvPr>
            <p:ph type="title"/>
          </p:nvPr>
        </p:nvSpPr>
        <p:spPr/>
        <p:txBody>
          <a:bodyPr/>
          <a:lstStyle/>
          <a:p>
            <a:r>
              <a:rPr lang="en-IN" b="0" i="0" dirty="0">
                <a:solidFill>
                  <a:srgbClr val="222222"/>
                </a:solidFill>
                <a:effectLst/>
                <a:latin typeface="-apple-system"/>
              </a:rPr>
              <a:t>Pandas </a:t>
            </a:r>
            <a:r>
              <a:rPr lang="en-IN" b="0" i="0" dirty="0" err="1">
                <a:solidFill>
                  <a:srgbClr val="222222"/>
                </a:solidFill>
                <a:effectLst/>
                <a:latin typeface="-apple-system"/>
              </a:rPr>
              <a:t>DataFrame</a:t>
            </a:r>
            <a:r>
              <a:rPr lang="en-IN" b="0" i="0" dirty="0">
                <a:solidFill>
                  <a:srgbClr val="222222"/>
                </a:solidFill>
                <a:effectLst/>
                <a:latin typeface="-apple-system"/>
              </a:rPr>
              <a:t> name attribute</a:t>
            </a:r>
            <a:endParaRPr lang="en-IN" dirty="0"/>
          </a:p>
        </p:txBody>
      </p:sp>
      <p:sp>
        <p:nvSpPr>
          <p:cNvPr id="3" name="Content Placeholder 2">
            <a:extLst>
              <a:ext uri="{FF2B5EF4-FFF2-40B4-BE49-F238E27FC236}">
                <a16:creationId xmlns:a16="http://schemas.microsoft.com/office/drawing/2014/main" id="{5E424195-D054-078D-C7F6-DE485AD83248}"/>
              </a:ext>
            </a:extLst>
          </p:cNvPr>
          <p:cNvSpPr>
            <a:spLocks noGrp="1"/>
          </p:cNvSpPr>
          <p:nvPr>
            <p:ph idx="1"/>
          </p:nvPr>
        </p:nvSpPr>
        <p:spPr>
          <a:xfrm>
            <a:off x="838200" y="1825625"/>
            <a:ext cx="10515600" cy="4557246"/>
          </a:xfrm>
        </p:spPr>
        <p:txBody>
          <a:bodyPr/>
          <a:lstStyle/>
          <a:p>
            <a:r>
              <a:rPr lang="en-US" b="0" i="0" dirty="0">
                <a:solidFill>
                  <a:srgbClr val="222222"/>
                </a:solidFill>
                <a:effectLst/>
                <a:latin typeface="-apple-system"/>
              </a:rPr>
              <a:t>The Python </a:t>
            </a:r>
            <a:r>
              <a:rPr lang="en-US" b="0" i="0" dirty="0" err="1">
                <a:solidFill>
                  <a:srgbClr val="222222"/>
                </a:solidFill>
                <a:effectLst/>
                <a:latin typeface="-apple-system"/>
              </a:rPr>
              <a:t>DataFrame</a:t>
            </a:r>
            <a:r>
              <a:rPr lang="en-US" b="0" i="0" dirty="0">
                <a:solidFill>
                  <a:srgbClr val="222222"/>
                </a:solidFill>
                <a:effectLst/>
                <a:latin typeface="-apple-system"/>
              </a:rPr>
              <a:t> index and the column has a name attribute, which allows to assign a name to an index or column.</a:t>
            </a:r>
            <a:endParaRPr lang="en-IN" dirty="0"/>
          </a:p>
        </p:txBody>
      </p:sp>
      <p:pic>
        <p:nvPicPr>
          <p:cNvPr id="5" name="Picture 4">
            <a:extLst>
              <a:ext uri="{FF2B5EF4-FFF2-40B4-BE49-F238E27FC236}">
                <a16:creationId xmlns:a16="http://schemas.microsoft.com/office/drawing/2014/main" id="{5351FB61-C702-4069-97AD-1B1CEC198C18}"/>
              </a:ext>
            </a:extLst>
          </p:cNvPr>
          <p:cNvPicPr>
            <a:picLocks noChangeAspect="1"/>
          </p:cNvPicPr>
          <p:nvPr/>
        </p:nvPicPr>
        <p:blipFill>
          <a:blip r:embed="rId2"/>
          <a:stretch>
            <a:fillRect/>
          </a:stretch>
        </p:blipFill>
        <p:spPr>
          <a:xfrm>
            <a:off x="2426652" y="2877671"/>
            <a:ext cx="7338696" cy="3236258"/>
          </a:xfrm>
          <a:prstGeom prst="rect">
            <a:avLst/>
          </a:prstGeom>
        </p:spPr>
      </p:pic>
    </p:spTree>
    <p:extLst>
      <p:ext uri="{BB962C8B-B14F-4D97-AF65-F5344CB8AC3E}">
        <p14:creationId xmlns:p14="http://schemas.microsoft.com/office/powerpoint/2010/main" val="15592916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F361E-4A48-47A5-CDD9-19F3DF82E5FB}"/>
              </a:ext>
            </a:extLst>
          </p:cNvPr>
          <p:cNvSpPr>
            <a:spLocks noGrp="1"/>
          </p:cNvSpPr>
          <p:nvPr>
            <p:ph type="title"/>
          </p:nvPr>
        </p:nvSpPr>
        <p:spPr/>
        <p:txBody>
          <a:bodyPr/>
          <a:lstStyle/>
          <a:p>
            <a:r>
              <a:rPr lang="en-IN" b="0" i="0" dirty="0">
                <a:solidFill>
                  <a:srgbClr val="222222"/>
                </a:solidFill>
                <a:effectLst/>
                <a:latin typeface="-apple-system"/>
              </a:rPr>
              <a:t>Pandas </a:t>
            </a:r>
            <a:r>
              <a:rPr lang="en-IN" b="0" i="0" dirty="0" err="1">
                <a:solidFill>
                  <a:srgbClr val="222222"/>
                </a:solidFill>
                <a:effectLst/>
                <a:latin typeface="-apple-system"/>
              </a:rPr>
              <a:t>DataFrame</a:t>
            </a:r>
            <a:r>
              <a:rPr lang="en-IN" b="0" i="0" dirty="0">
                <a:solidFill>
                  <a:srgbClr val="222222"/>
                </a:solidFill>
                <a:effectLst/>
                <a:latin typeface="-apple-system"/>
              </a:rPr>
              <a:t> name attribute Contd.</a:t>
            </a:r>
            <a:endParaRPr lang="en-IN" dirty="0"/>
          </a:p>
        </p:txBody>
      </p:sp>
      <p:sp>
        <p:nvSpPr>
          <p:cNvPr id="7" name="TextBox 6">
            <a:extLst>
              <a:ext uri="{FF2B5EF4-FFF2-40B4-BE49-F238E27FC236}">
                <a16:creationId xmlns:a16="http://schemas.microsoft.com/office/drawing/2014/main" id="{40FB8A81-AD18-F242-4A7D-474E4BA49692}"/>
              </a:ext>
            </a:extLst>
          </p:cNvPr>
          <p:cNvSpPr txBox="1"/>
          <p:nvPr/>
        </p:nvSpPr>
        <p:spPr>
          <a:xfrm>
            <a:off x="838200" y="1541695"/>
            <a:ext cx="6096000" cy="646331"/>
          </a:xfrm>
          <a:prstGeom prst="rect">
            <a:avLst/>
          </a:prstGeom>
          <a:noFill/>
        </p:spPr>
        <p:txBody>
          <a:bodyPr wrap="square">
            <a:spAutoFit/>
          </a:bodyPr>
          <a:lstStyle/>
          <a:p>
            <a:r>
              <a:rPr lang="en-US" b="0" i="0" dirty="0">
                <a:solidFill>
                  <a:srgbClr val="222222"/>
                </a:solidFill>
                <a:effectLst/>
                <a:latin typeface="-apple-system"/>
              </a:rPr>
              <a:t>The Python </a:t>
            </a:r>
            <a:r>
              <a:rPr lang="en-US" b="0" i="0" dirty="0" err="1">
                <a:solidFill>
                  <a:srgbClr val="222222"/>
                </a:solidFill>
                <a:effectLst/>
                <a:latin typeface="-apple-system"/>
              </a:rPr>
              <a:t>DataFrame</a:t>
            </a:r>
            <a:r>
              <a:rPr lang="en-US" b="0" i="0" dirty="0">
                <a:solidFill>
                  <a:srgbClr val="222222"/>
                </a:solidFill>
                <a:effectLst/>
                <a:latin typeface="-apple-system"/>
              </a:rPr>
              <a:t> index and the column has a name attribute, which allows to assign a name to an index or column.</a:t>
            </a:r>
            <a:endParaRPr lang="en-IN" dirty="0"/>
          </a:p>
        </p:txBody>
      </p:sp>
      <p:pic>
        <p:nvPicPr>
          <p:cNvPr id="11" name="Picture 10">
            <a:extLst>
              <a:ext uri="{FF2B5EF4-FFF2-40B4-BE49-F238E27FC236}">
                <a16:creationId xmlns:a16="http://schemas.microsoft.com/office/drawing/2014/main" id="{4BC177E4-9EEB-2C99-49E1-E486A029E521}"/>
              </a:ext>
            </a:extLst>
          </p:cNvPr>
          <p:cNvPicPr>
            <a:picLocks noChangeAspect="1"/>
          </p:cNvPicPr>
          <p:nvPr/>
        </p:nvPicPr>
        <p:blipFill>
          <a:blip r:embed="rId2"/>
          <a:stretch>
            <a:fillRect/>
          </a:stretch>
        </p:blipFill>
        <p:spPr>
          <a:xfrm>
            <a:off x="2516077" y="2188026"/>
            <a:ext cx="7285351" cy="3937955"/>
          </a:xfrm>
          <a:prstGeom prst="rect">
            <a:avLst/>
          </a:prstGeom>
        </p:spPr>
      </p:pic>
    </p:spTree>
    <p:extLst>
      <p:ext uri="{BB962C8B-B14F-4D97-AF65-F5344CB8AC3E}">
        <p14:creationId xmlns:p14="http://schemas.microsoft.com/office/powerpoint/2010/main" val="32652159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2A5D8-2DDA-AA70-24DC-C6BD4D0D66B1}"/>
              </a:ext>
            </a:extLst>
          </p:cNvPr>
          <p:cNvSpPr>
            <a:spLocks noGrp="1"/>
          </p:cNvSpPr>
          <p:nvPr>
            <p:ph type="title"/>
          </p:nvPr>
        </p:nvSpPr>
        <p:spPr/>
        <p:txBody>
          <a:bodyPr/>
          <a:lstStyle/>
          <a:p>
            <a:r>
              <a:rPr lang="en-IN" b="0" i="0" dirty="0" err="1">
                <a:solidFill>
                  <a:srgbClr val="222222"/>
                </a:solidFill>
                <a:effectLst/>
                <a:latin typeface="-apple-system"/>
              </a:rPr>
              <a:t>dtype</a:t>
            </a:r>
            <a:r>
              <a:rPr lang="en-IN" b="0" i="0" dirty="0">
                <a:solidFill>
                  <a:srgbClr val="222222"/>
                </a:solidFill>
                <a:effectLst/>
                <a:latin typeface="-apple-system"/>
              </a:rPr>
              <a:t> attribute</a:t>
            </a:r>
            <a:endParaRPr lang="en-IN" dirty="0"/>
          </a:p>
        </p:txBody>
      </p:sp>
      <p:pic>
        <p:nvPicPr>
          <p:cNvPr id="5" name="Content Placeholder 4">
            <a:extLst>
              <a:ext uri="{FF2B5EF4-FFF2-40B4-BE49-F238E27FC236}">
                <a16:creationId xmlns:a16="http://schemas.microsoft.com/office/drawing/2014/main" id="{BBA5EC38-897F-1040-F458-A5CF7896A5DB}"/>
              </a:ext>
            </a:extLst>
          </p:cNvPr>
          <p:cNvPicPr>
            <a:picLocks noGrp="1" noChangeAspect="1"/>
          </p:cNvPicPr>
          <p:nvPr>
            <p:ph idx="1"/>
          </p:nvPr>
        </p:nvPicPr>
        <p:blipFill>
          <a:blip r:embed="rId2"/>
          <a:stretch>
            <a:fillRect/>
          </a:stretch>
        </p:blipFill>
        <p:spPr>
          <a:xfrm>
            <a:off x="2392359" y="2256163"/>
            <a:ext cx="7407282" cy="3490262"/>
          </a:xfrm>
        </p:spPr>
      </p:pic>
      <p:sp>
        <p:nvSpPr>
          <p:cNvPr id="7" name="TextBox 6">
            <a:extLst>
              <a:ext uri="{FF2B5EF4-FFF2-40B4-BE49-F238E27FC236}">
                <a16:creationId xmlns:a16="http://schemas.microsoft.com/office/drawing/2014/main" id="{23C5ED8C-55FA-C3CB-919E-37FEF0D550E0}"/>
              </a:ext>
            </a:extLst>
          </p:cNvPr>
          <p:cNvSpPr txBox="1"/>
          <p:nvPr/>
        </p:nvSpPr>
        <p:spPr>
          <a:xfrm>
            <a:off x="838200" y="1650260"/>
            <a:ext cx="6096000" cy="646331"/>
          </a:xfrm>
          <a:prstGeom prst="rect">
            <a:avLst/>
          </a:prstGeom>
          <a:noFill/>
        </p:spPr>
        <p:txBody>
          <a:bodyPr wrap="square">
            <a:spAutoFit/>
          </a:bodyPr>
          <a:lstStyle/>
          <a:p>
            <a:r>
              <a:rPr lang="en-US" b="0" i="0" dirty="0">
                <a:solidFill>
                  <a:srgbClr val="222222"/>
                </a:solidFill>
                <a:effectLst/>
                <a:latin typeface="-apple-system"/>
              </a:rPr>
              <a:t>The </a:t>
            </a:r>
            <a:r>
              <a:rPr lang="en-US" b="0" i="0" dirty="0" err="1">
                <a:solidFill>
                  <a:srgbClr val="222222"/>
                </a:solidFill>
                <a:effectLst/>
                <a:latin typeface="-apple-system"/>
              </a:rPr>
              <a:t>dtype</a:t>
            </a:r>
            <a:r>
              <a:rPr lang="en-US" b="0" i="0" dirty="0">
                <a:solidFill>
                  <a:srgbClr val="222222"/>
                </a:solidFill>
                <a:effectLst/>
                <a:latin typeface="-apple-system"/>
              </a:rPr>
              <a:t> attribute returns the data type of each column in the data structures.</a:t>
            </a:r>
            <a:endParaRPr lang="en-IN" dirty="0"/>
          </a:p>
        </p:txBody>
      </p:sp>
    </p:spTree>
    <p:extLst>
      <p:ext uri="{BB962C8B-B14F-4D97-AF65-F5344CB8AC3E}">
        <p14:creationId xmlns:p14="http://schemas.microsoft.com/office/powerpoint/2010/main" val="6701885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D86C5-9383-7B25-5162-05C5DA57BBF1}"/>
              </a:ext>
            </a:extLst>
          </p:cNvPr>
          <p:cNvSpPr>
            <a:spLocks noGrp="1"/>
          </p:cNvSpPr>
          <p:nvPr>
            <p:ph type="title"/>
          </p:nvPr>
        </p:nvSpPr>
        <p:spPr/>
        <p:txBody>
          <a:bodyPr/>
          <a:lstStyle/>
          <a:p>
            <a:r>
              <a:rPr lang="en-IN" b="0" i="0" dirty="0">
                <a:solidFill>
                  <a:srgbClr val="222222"/>
                </a:solidFill>
                <a:effectLst/>
                <a:latin typeface="-apple-system"/>
              </a:rPr>
              <a:t>Python </a:t>
            </a:r>
            <a:r>
              <a:rPr lang="en-IN" b="0" i="0" dirty="0" err="1">
                <a:solidFill>
                  <a:srgbClr val="222222"/>
                </a:solidFill>
                <a:effectLst/>
                <a:latin typeface="-apple-system"/>
              </a:rPr>
              <a:t>DataFrame</a:t>
            </a:r>
            <a:r>
              <a:rPr lang="en-IN" b="0" i="0" dirty="0">
                <a:solidFill>
                  <a:srgbClr val="222222"/>
                </a:solidFill>
                <a:effectLst/>
                <a:latin typeface="-apple-system"/>
              </a:rPr>
              <a:t> describe function</a:t>
            </a:r>
            <a:endParaRPr lang="en-IN" dirty="0"/>
          </a:p>
        </p:txBody>
      </p:sp>
      <p:sp>
        <p:nvSpPr>
          <p:cNvPr id="3" name="Content Placeholder 2">
            <a:extLst>
              <a:ext uri="{FF2B5EF4-FFF2-40B4-BE49-F238E27FC236}">
                <a16:creationId xmlns:a16="http://schemas.microsoft.com/office/drawing/2014/main" id="{12C95FFC-46D1-5F00-39AD-74F78948E1CB}"/>
              </a:ext>
            </a:extLst>
          </p:cNvPr>
          <p:cNvSpPr>
            <a:spLocks noGrp="1"/>
          </p:cNvSpPr>
          <p:nvPr>
            <p:ph idx="1"/>
          </p:nvPr>
        </p:nvSpPr>
        <p:spPr/>
        <p:txBody>
          <a:bodyPr/>
          <a:lstStyle/>
          <a:p>
            <a:r>
              <a:rPr lang="en-US" b="0" i="0" dirty="0">
                <a:solidFill>
                  <a:srgbClr val="222222"/>
                </a:solidFill>
                <a:effectLst/>
                <a:latin typeface="-apple-system"/>
              </a:rPr>
              <a:t>Use this python </a:t>
            </a:r>
            <a:r>
              <a:rPr lang="en-US" b="0" i="0" dirty="0" err="1">
                <a:solidFill>
                  <a:srgbClr val="222222"/>
                </a:solidFill>
                <a:effectLst/>
                <a:latin typeface="-apple-system"/>
              </a:rPr>
              <a:t>DataFrame</a:t>
            </a:r>
            <a:r>
              <a:rPr lang="en-US" b="0" i="0" dirty="0">
                <a:solidFill>
                  <a:srgbClr val="222222"/>
                </a:solidFill>
                <a:effectLst/>
                <a:latin typeface="-apple-system"/>
              </a:rPr>
              <a:t> describe function to get a quick statistical information about it.</a:t>
            </a:r>
            <a:endParaRPr lang="en-IN" dirty="0"/>
          </a:p>
        </p:txBody>
      </p:sp>
      <p:pic>
        <p:nvPicPr>
          <p:cNvPr id="5" name="Picture 4">
            <a:extLst>
              <a:ext uri="{FF2B5EF4-FFF2-40B4-BE49-F238E27FC236}">
                <a16:creationId xmlns:a16="http://schemas.microsoft.com/office/drawing/2014/main" id="{5C55DE1C-235A-2204-72F0-EC9A1328ABBC}"/>
              </a:ext>
            </a:extLst>
          </p:cNvPr>
          <p:cNvPicPr>
            <a:picLocks noChangeAspect="1"/>
          </p:cNvPicPr>
          <p:nvPr/>
        </p:nvPicPr>
        <p:blipFill>
          <a:blip r:embed="rId2"/>
          <a:stretch>
            <a:fillRect/>
          </a:stretch>
        </p:blipFill>
        <p:spPr>
          <a:xfrm>
            <a:off x="2521232" y="2791917"/>
            <a:ext cx="7292972" cy="3246401"/>
          </a:xfrm>
          <a:prstGeom prst="rect">
            <a:avLst/>
          </a:prstGeom>
        </p:spPr>
      </p:pic>
    </p:spTree>
    <p:extLst>
      <p:ext uri="{BB962C8B-B14F-4D97-AF65-F5344CB8AC3E}">
        <p14:creationId xmlns:p14="http://schemas.microsoft.com/office/powerpoint/2010/main" val="41524839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FDD3E-4B8D-61A6-2403-D05AA1D1FCD3}"/>
              </a:ext>
            </a:extLst>
          </p:cNvPr>
          <p:cNvSpPr>
            <a:spLocks noGrp="1"/>
          </p:cNvSpPr>
          <p:nvPr>
            <p:ph type="title"/>
          </p:nvPr>
        </p:nvSpPr>
        <p:spPr>
          <a:xfrm>
            <a:off x="1134035" y="2453902"/>
            <a:ext cx="10515600" cy="1325563"/>
          </a:xfrm>
        </p:spPr>
        <p:txBody>
          <a:bodyPr/>
          <a:lstStyle/>
          <a:p>
            <a:r>
              <a:rPr lang="en-US" b="0" i="0" dirty="0">
                <a:solidFill>
                  <a:srgbClr val="222222"/>
                </a:solidFill>
                <a:effectLst/>
                <a:latin typeface="-apple-system"/>
              </a:rPr>
              <a:t>How to access Python </a:t>
            </a:r>
            <a:r>
              <a:rPr lang="en-US" b="0" i="0" dirty="0" err="1">
                <a:solidFill>
                  <a:srgbClr val="222222"/>
                </a:solidFill>
                <a:effectLst/>
                <a:latin typeface="-apple-system"/>
              </a:rPr>
              <a:t>DataFrame</a:t>
            </a:r>
            <a:r>
              <a:rPr lang="en-US" b="0" i="0" dirty="0">
                <a:solidFill>
                  <a:srgbClr val="222222"/>
                </a:solidFill>
                <a:effectLst/>
                <a:latin typeface="-apple-system"/>
              </a:rPr>
              <a:t> Data?</a:t>
            </a:r>
            <a:endParaRPr lang="en-IN" dirty="0"/>
          </a:p>
        </p:txBody>
      </p:sp>
    </p:spTree>
    <p:extLst>
      <p:ext uri="{BB962C8B-B14F-4D97-AF65-F5344CB8AC3E}">
        <p14:creationId xmlns:p14="http://schemas.microsoft.com/office/powerpoint/2010/main" val="33129657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A5F9A-D716-B721-0DB9-3CF82DF80865}"/>
              </a:ext>
            </a:extLst>
          </p:cNvPr>
          <p:cNvSpPr>
            <a:spLocks noGrp="1"/>
          </p:cNvSpPr>
          <p:nvPr>
            <p:ph type="title"/>
          </p:nvPr>
        </p:nvSpPr>
        <p:spPr/>
        <p:txBody>
          <a:bodyPr/>
          <a:lstStyle/>
          <a:p>
            <a:r>
              <a:rPr lang="en-IN" b="0" i="0" dirty="0">
                <a:solidFill>
                  <a:srgbClr val="222222"/>
                </a:solidFill>
                <a:effectLst/>
                <a:latin typeface="-apple-system"/>
              </a:rPr>
              <a:t>Accessing Pandas Data Frame Columns</a:t>
            </a:r>
            <a:endParaRPr lang="en-IN" dirty="0"/>
          </a:p>
        </p:txBody>
      </p:sp>
      <p:pic>
        <p:nvPicPr>
          <p:cNvPr id="5" name="Picture 4">
            <a:extLst>
              <a:ext uri="{FF2B5EF4-FFF2-40B4-BE49-F238E27FC236}">
                <a16:creationId xmlns:a16="http://schemas.microsoft.com/office/drawing/2014/main" id="{64E5E76E-C835-DE6D-AD11-A7881302EFFD}"/>
              </a:ext>
            </a:extLst>
          </p:cNvPr>
          <p:cNvPicPr>
            <a:picLocks noChangeAspect="1"/>
          </p:cNvPicPr>
          <p:nvPr/>
        </p:nvPicPr>
        <p:blipFill>
          <a:blip r:embed="rId2"/>
          <a:stretch>
            <a:fillRect/>
          </a:stretch>
        </p:blipFill>
        <p:spPr>
          <a:xfrm>
            <a:off x="2411410" y="1837764"/>
            <a:ext cx="7369179" cy="4274360"/>
          </a:xfrm>
          <a:prstGeom prst="rect">
            <a:avLst/>
          </a:prstGeom>
        </p:spPr>
      </p:pic>
    </p:spTree>
    <p:extLst>
      <p:ext uri="{BB962C8B-B14F-4D97-AF65-F5344CB8AC3E}">
        <p14:creationId xmlns:p14="http://schemas.microsoft.com/office/powerpoint/2010/main" val="26239689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93EB5-600F-8274-E0E9-3CCB236102B7}"/>
              </a:ext>
            </a:extLst>
          </p:cNvPr>
          <p:cNvSpPr>
            <a:spLocks noGrp="1"/>
          </p:cNvSpPr>
          <p:nvPr>
            <p:ph type="title"/>
          </p:nvPr>
        </p:nvSpPr>
        <p:spPr>
          <a:xfrm>
            <a:off x="838200" y="365126"/>
            <a:ext cx="10515600" cy="943722"/>
          </a:xfrm>
        </p:spPr>
        <p:txBody>
          <a:bodyPr/>
          <a:lstStyle/>
          <a:p>
            <a:r>
              <a:rPr lang="en-IN" b="0" i="0" dirty="0">
                <a:solidFill>
                  <a:srgbClr val="222222"/>
                </a:solidFill>
                <a:effectLst/>
                <a:latin typeface="-apple-system"/>
              </a:rPr>
              <a:t>Access Pandas </a:t>
            </a:r>
            <a:r>
              <a:rPr lang="en-IN" b="0" i="0" dirty="0" err="1">
                <a:solidFill>
                  <a:srgbClr val="222222"/>
                </a:solidFill>
                <a:effectLst/>
                <a:latin typeface="-apple-system"/>
              </a:rPr>
              <a:t>DataFrame</a:t>
            </a:r>
            <a:r>
              <a:rPr lang="en-IN" b="0" i="0" dirty="0">
                <a:solidFill>
                  <a:srgbClr val="222222"/>
                </a:solidFill>
                <a:effectLst/>
                <a:latin typeface="-apple-system"/>
              </a:rPr>
              <a:t> Rows</a:t>
            </a:r>
            <a:endParaRPr lang="en-IN" dirty="0"/>
          </a:p>
        </p:txBody>
      </p:sp>
      <p:sp>
        <p:nvSpPr>
          <p:cNvPr id="3" name="Content Placeholder 2">
            <a:extLst>
              <a:ext uri="{FF2B5EF4-FFF2-40B4-BE49-F238E27FC236}">
                <a16:creationId xmlns:a16="http://schemas.microsoft.com/office/drawing/2014/main" id="{8FE1DBA6-5E25-D2DF-2364-688B70692557}"/>
              </a:ext>
            </a:extLst>
          </p:cNvPr>
          <p:cNvSpPr>
            <a:spLocks noGrp="1"/>
          </p:cNvSpPr>
          <p:nvPr>
            <p:ph idx="1"/>
          </p:nvPr>
        </p:nvSpPr>
        <p:spPr>
          <a:xfrm>
            <a:off x="838200" y="1497106"/>
            <a:ext cx="10515600" cy="5208493"/>
          </a:xfrm>
        </p:spPr>
        <p:txBody>
          <a:bodyPr>
            <a:normAutofit/>
          </a:bodyPr>
          <a:lstStyle/>
          <a:p>
            <a:r>
              <a:rPr lang="en-US" sz="2400" b="0" i="0" dirty="0">
                <a:solidFill>
                  <a:srgbClr val="222222"/>
                </a:solidFill>
                <a:effectLst/>
                <a:latin typeface="-apple-system"/>
              </a:rPr>
              <a:t>A Pandas </a:t>
            </a:r>
            <a:r>
              <a:rPr lang="en-US" sz="2400" b="0" i="0" dirty="0" err="1">
                <a:solidFill>
                  <a:srgbClr val="222222"/>
                </a:solidFill>
                <a:effectLst/>
                <a:latin typeface="-apple-system"/>
              </a:rPr>
              <a:t>DataFrame</a:t>
            </a:r>
            <a:r>
              <a:rPr lang="en-US" sz="2400" b="0" i="0" dirty="0">
                <a:solidFill>
                  <a:srgbClr val="222222"/>
                </a:solidFill>
                <a:effectLst/>
                <a:latin typeface="-apple-system"/>
              </a:rPr>
              <a:t> in Python can also be accessed using rows. Here, we are using the index slicing technique to returns the required rows from it. Here, data[1:] returns all the records in a data structures from index 1 to n-1, and data[1:3] returns rows from index 1 to 3.</a:t>
            </a:r>
            <a:endParaRPr lang="en-IN" sz="2400" dirty="0"/>
          </a:p>
        </p:txBody>
      </p:sp>
      <p:pic>
        <p:nvPicPr>
          <p:cNvPr id="5" name="Picture 4">
            <a:extLst>
              <a:ext uri="{FF2B5EF4-FFF2-40B4-BE49-F238E27FC236}">
                <a16:creationId xmlns:a16="http://schemas.microsoft.com/office/drawing/2014/main" id="{39089C96-104D-6E46-6FCC-5D00BE3EE4D3}"/>
              </a:ext>
            </a:extLst>
          </p:cNvPr>
          <p:cNvPicPr>
            <a:picLocks noChangeAspect="1"/>
          </p:cNvPicPr>
          <p:nvPr/>
        </p:nvPicPr>
        <p:blipFill>
          <a:blip r:embed="rId2"/>
          <a:stretch>
            <a:fillRect/>
          </a:stretch>
        </p:blipFill>
        <p:spPr>
          <a:xfrm>
            <a:off x="2457134" y="2994213"/>
            <a:ext cx="7277731" cy="3576916"/>
          </a:xfrm>
          <a:prstGeom prst="rect">
            <a:avLst/>
          </a:prstGeom>
        </p:spPr>
      </p:pic>
    </p:spTree>
    <p:extLst>
      <p:ext uri="{BB962C8B-B14F-4D97-AF65-F5344CB8AC3E}">
        <p14:creationId xmlns:p14="http://schemas.microsoft.com/office/powerpoint/2010/main" val="19507851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71820-0F3A-2428-213A-777EF01F428B}"/>
              </a:ext>
            </a:extLst>
          </p:cNvPr>
          <p:cNvSpPr>
            <a:spLocks noGrp="1"/>
          </p:cNvSpPr>
          <p:nvPr>
            <p:ph type="title"/>
          </p:nvPr>
        </p:nvSpPr>
        <p:spPr>
          <a:xfrm>
            <a:off x="838200" y="365126"/>
            <a:ext cx="10515600" cy="1024404"/>
          </a:xfrm>
        </p:spPr>
        <p:txBody>
          <a:bodyPr/>
          <a:lstStyle/>
          <a:p>
            <a:r>
              <a:rPr lang="en-US" b="0" i="0" dirty="0">
                <a:solidFill>
                  <a:srgbClr val="222222"/>
                </a:solidFill>
                <a:effectLst/>
                <a:latin typeface="-apple-system"/>
              </a:rPr>
              <a:t>Pandas </a:t>
            </a:r>
            <a:r>
              <a:rPr lang="en-US" b="0" i="0" dirty="0" err="1">
                <a:solidFill>
                  <a:srgbClr val="222222"/>
                </a:solidFill>
                <a:effectLst/>
                <a:latin typeface="-apple-system"/>
              </a:rPr>
              <a:t>DataFrame</a:t>
            </a:r>
            <a:r>
              <a:rPr lang="en-US" b="0" i="0" dirty="0">
                <a:solidFill>
                  <a:srgbClr val="222222"/>
                </a:solidFill>
                <a:effectLst/>
                <a:latin typeface="-apple-system"/>
              </a:rPr>
              <a:t> loc method Example</a:t>
            </a:r>
            <a:endParaRPr lang="en-IN" dirty="0"/>
          </a:p>
        </p:txBody>
      </p:sp>
      <p:sp>
        <p:nvSpPr>
          <p:cNvPr id="3" name="Content Placeholder 2">
            <a:extLst>
              <a:ext uri="{FF2B5EF4-FFF2-40B4-BE49-F238E27FC236}">
                <a16:creationId xmlns:a16="http://schemas.microsoft.com/office/drawing/2014/main" id="{C482E912-3A23-4BD4-CDDE-4A8FD270FC22}"/>
              </a:ext>
            </a:extLst>
          </p:cNvPr>
          <p:cNvSpPr>
            <a:spLocks noGrp="1"/>
          </p:cNvSpPr>
          <p:nvPr>
            <p:ph idx="1"/>
          </p:nvPr>
        </p:nvSpPr>
        <p:spPr>
          <a:xfrm>
            <a:off x="838200" y="1479176"/>
            <a:ext cx="10515600" cy="5013698"/>
          </a:xfrm>
        </p:spPr>
        <p:txBody>
          <a:bodyPr>
            <a:normAutofit/>
          </a:bodyPr>
          <a:lstStyle/>
          <a:p>
            <a:r>
              <a:rPr lang="en-US" sz="2400" b="0" i="0" dirty="0">
                <a:solidFill>
                  <a:srgbClr val="222222"/>
                </a:solidFill>
                <a:effectLst/>
                <a:latin typeface="-apple-system"/>
              </a:rPr>
              <a:t>A Pandas loc method is one of the important thing to understand. You can use the loc[] to select more than one column and more than one row at a time. Or, use this Pandas loc[] to select a portion by passing integer location to it. Use this loc method with square brackets to select rows from large datasets.</a:t>
            </a:r>
            <a:endParaRPr lang="en-IN" sz="2400" dirty="0"/>
          </a:p>
        </p:txBody>
      </p:sp>
      <p:pic>
        <p:nvPicPr>
          <p:cNvPr id="5" name="Picture 4">
            <a:extLst>
              <a:ext uri="{FF2B5EF4-FFF2-40B4-BE49-F238E27FC236}">
                <a16:creationId xmlns:a16="http://schemas.microsoft.com/office/drawing/2014/main" id="{4FDFE7AC-F5B4-8B0E-883B-AD4DC0CA3401}"/>
              </a:ext>
            </a:extLst>
          </p:cNvPr>
          <p:cNvPicPr>
            <a:picLocks noChangeAspect="1"/>
          </p:cNvPicPr>
          <p:nvPr/>
        </p:nvPicPr>
        <p:blipFill>
          <a:blip r:embed="rId2"/>
          <a:stretch>
            <a:fillRect/>
          </a:stretch>
        </p:blipFill>
        <p:spPr>
          <a:xfrm>
            <a:off x="2434272" y="2823883"/>
            <a:ext cx="7323455" cy="3534751"/>
          </a:xfrm>
          <a:prstGeom prst="rect">
            <a:avLst/>
          </a:prstGeom>
        </p:spPr>
      </p:pic>
    </p:spTree>
    <p:extLst>
      <p:ext uri="{BB962C8B-B14F-4D97-AF65-F5344CB8AC3E}">
        <p14:creationId xmlns:p14="http://schemas.microsoft.com/office/powerpoint/2010/main" val="21273904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8C591-7DD3-7ACB-CE02-FA5B75C4AD80}"/>
              </a:ext>
            </a:extLst>
          </p:cNvPr>
          <p:cNvSpPr>
            <a:spLocks noGrp="1"/>
          </p:cNvSpPr>
          <p:nvPr>
            <p:ph type="title"/>
          </p:nvPr>
        </p:nvSpPr>
        <p:spPr/>
        <p:txBody>
          <a:bodyPr/>
          <a:lstStyle/>
          <a:p>
            <a:r>
              <a:rPr lang="en-IN" b="0" i="0" dirty="0" err="1">
                <a:solidFill>
                  <a:srgbClr val="222222"/>
                </a:solidFill>
                <a:effectLst/>
                <a:latin typeface="-apple-system"/>
              </a:rPr>
              <a:t>iloc</a:t>
            </a:r>
            <a:r>
              <a:rPr lang="en-IN" b="0" i="0" dirty="0">
                <a:solidFill>
                  <a:srgbClr val="222222"/>
                </a:solidFill>
                <a:effectLst/>
                <a:latin typeface="-apple-system"/>
              </a:rPr>
              <a:t> Example</a:t>
            </a:r>
            <a:endParaRPr lang="en-IN" dirty="0"/>
          </a:p>
        </p:txBody>
      </p:sp>
      <p:sp>
        <p:nvSpPr>
          <p:cNvPr id="3" name="Content Placeholder 2">
            <a:extLst>
              <a:ext uri="{FF2B5EF4-FFF2-40B4-BE49-F238E27FC236}">
                <a16:creationId xmlns:a16="http://schemas.microsoft.com/office/drawing/2014/main" id="{D8F3E70A-5128-9CBE-FD60-FEB6B3BA7DC2}"/>
              </a:ext>
            </a:extLst>
          </p:cNvPr>
          <p:cNvSpPr>
            <a:spLocks noGrp="1"/>
          </p:cNvSpPr>
          <p:nvPr>
            <p:ph idx="1"/>
          </p:nvPr>
        </p:nvSpPr>
        <p:spPr/>
        <p:txBody>
          <a:bodyPr/>
          <a:lstStyle/>
          <a:p>
            <a:r>
              <a:rPr lang="en-US" b="0" i="0" dirty="0">
                <a:solidFill>
                  <a:srgbClr val="222222"/>
                </a:solidFill>
                <a:effectLst/>
                <a:latin typeface="-apple-system"/>
              </a:rPr>
              <a:t>Similar to loc[], Python Pandas </a:t>
            </a:r>
            <a:r>
              <a:rPr lang="en-US" b="0" i="0" dirty="0" err="1">
                <a:solidFill>
                  <a:srgbClr val="222222"/>
                </a:solidFill>
                <a:effectLst/>
                <a:latin typeface="-apple-system"/>
              </a:rPr>
              <a:t>DataFrame</a:t>
            </a:r>
            <a:r>
              <a:rPr lang="en-US" b="0" i="0" dirty="0">
                <a:solidFill>
                  <a:srgbClr val="222222"/>
                </a:solidFill>
                <a:effectLst/>
                <a:latin typeface="-apple-system"/>
              </a:rPr>
              <a:t> has </a:t>
            </a:r>
            <a:r>
              <a:rPr lang="en-US" b="0" i="0" dirty="0" err="1">
                <a:solidFill>
                  <a:srgbClr val="222222"/>
                </a:solidFill>
                <a:effectLst/>
                <a:latin typeface="-apple-system"/>
              </a:rPr>
              <a:t>iloc</a:t>
            </a:r>
            <a:r>
              <a:rPr lang="en-US" b="0" i="0" dirty="0">
                <a:solidFill>
                  <a:srgbClr val="222222"/>
                </a:solidFill>
                <a:effectLst/>
                <a:latin typeface="-apple-system"/>
              </a:rPr>
              <a:t>[]. However, this will only accept integer values or index to return data.</a:t>
            </a:r>
          </a:p>
          <a:p>
            <a:endParaRPr lang="en-IN" dirty="0"/>
          </a:p>
        </p:txBody>
      </p:sp>
      <p:pic>
        <p:nvPicPr>
          <p:cNvPr id="5" name="Picture 4">
            <a:extLst>
              <a:ext uri="{FF2B5EF4-FFF2-40B4-BE49-F238E27FC236}">
                <a16:creationId xmlns:a16="http://schemas.microsoft.com/office/drawing/2014/main" id="{DF969041-7DEA-652F-F7A9-A1E5A742C772}"/>
              </a:ext>
            </a:extLst>
          </p:cNvPr>
          <p:cNvPicPr>
            <a:picLocks noChangeAspect="1"/>
          </p:cNvPicPr>
          <p:nvPr/>
        </p:nvPicPr>
        <p:blipFill>
          <a:blip r:embed="rId2"/>
          <a:stretch>
            <a:fillRect/>
          </a:stretch>
        </p:blipFill>
        <p:spPr>
          <a:xfrm>
            <a:off x="2430462" y="2716617"/>
            <a:ext cx="7331075" cy="3460346"/>
          </a:xfrm>
          <a:prstGeom prst="rect">
            <a:avLst/>
          </a:prstGeom>
        </p:spPr>
      </p:pic>
    </p:spTree>
    <p:extLst>
      <p:ext uri="{BB962C8B-B14F-4D97-AF65-F5344CB8AC3E}">
        <p14:creationId xmlns:p14="http://schemas.microsoft.com/office/powerpoint/2010/main" val="31681568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9939D-5C3C-3101-A8B5-79FFC9234863}"/>
              </a:ext>
            </a:extLst>
          </p:cNvPr>
          <p:cNvSpPr>
            <a:spLocks noGrp="1"/>
          </p:cNvSpPr>
          <p:nvPr>
            <p:ph type="title"/>
          </p:nvPr>
        </p:nvSpPr>
        <p:spPr/>
        <p:txBody>
          <a:bodyPr/>
          <a:lstStyle/>
          <a:p>
            <a:r>
              <a:rPr lang="en-IN" b="0" i="0" dirty="0">
                <a:solidFill>
                  <a:srgbClr val="222222"/>
                </a:solidFill>
                <a:effectLst/>
                <a:latin typeface="-apple-system"/>
              </a:rPr>
              <a:t>Python pandas Series Examples</a:t>
            </a:r>
            <a:endParaRPr lang="en-IN" dirty="0"/>
          </a:p>
        </p:txBody>
      </p:sp>
      <p:pic>
        <p:nvPicPr>
          <p:cNvPr id="5" name="Picture 4">
            <a:extLst>
              <a:ext uri="{FF2B5EF4-FFF2-40B4-BE49-F238E27FC236}">
                <a16:creationId xmlns:a16="http://schemas.microsoft.com/office/drawing/2014/main" id="{CAD5B364-5472-E938-DA83-FB81FF809EAE}"/>
              </a:ext>
            </a:extLst>
          </p:cNvPr>
          <p:cNvPicPr>
            <a:picLocks noChangeAspect="1"/>
          </p:cNvPicPr>
          <p:nvPr/>
        </p:nvPicPr>
        <p:blipFill>
          <a:blip r:embed="rId2"/>
          <a:stretch>
            <a:fillRect/>
          </a:stretch>
        </p:blipFill>
        <p:spPr>
          <a:xfrm>
            <a:off x="2430462" y="2020052"/>
            <a:ext cx="7331075" cy="3337849"/>
          </a:xfrm>
          <a:prstGeom prst="rect">
            <a:avLst/>
          </a:prstGeom>
        </p:spPr>
      </p:pic>
    </p:spTree>
    <p:extLst>
      <p:ext uri="{BB962C8B-B14F-4D97-AF65-F5344CB8AC3E}">
        <p14:creationId xmlns:p14="http://schemas.microsoft.com/office/powerpoint/2010/main" val="2438267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31967-0DE2-A7CB-5B71-EDA3B69A4005}"/>
              </a:ext>
            </a:extLst>
          </p:cNvPr>
          <p:cNvSpPr>
            <a:spLocks noGrp="1"/>
          </p:cNvSpPr>
          <p:nvPr>
            <p:ph type="title"/>
          </p:nvPr>
        </p:nvSpPr>
        <p:spPr/>
        <p:txBody>
          <a:bodyPr>
            <a:normAutofit/>
          </a:bodyPr>
          <a:lstStyle/>
          <a:p>
            <a:r>
              <a:rPr lang="en-US" b="0" i="0" dirty="0">
                <a:solidFill>
                  <a:srgbClr val="222222"/>
                </a:solidFill>
                <a:effectLst/>
                <a:latin typeface="-apple-system"/>
              </a:rPr>
              <a:t>How to add a New Column to Pandas </a:t>
            </a:r>
            <a:r>
              <a:rPr lang="en-US" b="0" i="0" dirty="0" err="1">
                <a:solidFill>
                  <a:srgbClr val="222222"/>
                </a:solidFill>
                <a:effectLst/>
                <a:latin typeface="-apple-system"/>
              </a:rPr>
              <a:t>DataFrame</a:t>
            </a:r>
            <a:r>
              <a:rPr lang="en-US" b="0" i="0" dirty="0">
                <a:solidFill>
                  <a:srgbClr val="222222"/>
                </a:solidFill>
                <a:effectLst/>
                <a:latin typeface="-apple-system"/>
              </a:rPr>
              <a:t>?</a:t>
            </a:r>
            <a:endParaRPr lang="en-IN" dirty="0"/>
          </a:p>
        </p:txBody>
      </p:sp>
      <p:pic>
        <p:nvPicPr>
          <p:cNvPr id="5" name="Picture 4">
            <a:extLst>
              <a:ext uri="{FF2B5EF4-FFF2-40B4-BE49-F238E27FC236}">
                <a16:creationId xmlns:a16="http://schemas.microsoft.com/office/drawing/2014/main" id="{64A52FFC-98F2-46CA-70D3-3D2DE23C0ABA}"/>
              </a:ext>
            </a:extLst>
          </p:cNvPr>
          <p:cNvPicPr>
            <a:picLocks noChangeAspect="1"/>
          </p:cNvPicPr>
          <p:nvPr/>
        </p:nvPicPr>
        <p:blipFill>
          <a:blip r:embed="rId2"/>
          <a:stretch>
            <a:fillRect/>
          </a:stretch>
        </p:blipFill>
        <p:spPr>
          <a:xfrm>
            <a:off x="2426652" y="1559858"/>
            <a:ext cx="7338696" cy="4871681"/>
          </a:xfrm>
          <a:prstGeom prst="rect">
            <a:avLst/>
          </a:prstGeom>
        </p:spPr>
      </p:pic>
    </p:spTree>
    <p:extLst>
      <p:ext uri="{BB962C8B-B14F-4D97-AF65-F5344CB8AC3E}">
        <p14:creationId xmlns:p14="http://schemas.microsoft.com/office/powerpoint/2010/main" val="24926574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F8974-5E90-2B12-1BE7-5997D4651AF6}"/>
              </a:ext>
            </a:extLst>
          </p:cNvPr>
          <p:cNvSpPr>
            <a:spLocks noGrp="1"/>
          </p:cNvSpPr>
          <p:nvPr>
            <p:ph type="title"/>
          </p:nvPr>
        </p:nvSpPr>
        <p:spPr/>
        <p:txBody>
          <a:bodyPr/>
          <a:lstStyle/>
          <a:p>
            <a:r>
              <a:rPr lang="en-IN" b="0" i="0" dirty="0">
                <a:solidFill>
                  <a:srgbClr val="222222"/>
                </a:solidFill>
                <a:effectLst/>
                <a:latin typeface="-apple-system"/>
              </a:rPr>
              <a:t>Delete a Column from a </a:t>
            </a:r>
            <a:r>
              <a:rPr lang="en-IN" b="0" i="0" dirty="0" err="1">
                <a:solidFill>
                  <a:srgbClr val="222222"/>
                </a:solidFill>
                <a:effectLst/>
                <a:latin typeface="-apple-system"/>
              </a:rPr>
              <a:t>DataFrame</a:t>
            </a:r>
            <a:r>
              <a:rPr lang="en-IN" b="0" i="0" dirty="0">
                <a:solidFill>
                  <a:srgbClr val="222222"/>
                </a:solidFill>
                <a:effectLst/>
                <a:latin typeface="-apple-system"/>
              </a:rPr>
              <a:t> in Python</a:t>
            </a:r>
            <a:endParaRPr lang="en-IN" dirty="0"/>
          </a:p>
        </p:txBody>
      </p:sp>
      <p:sp>
        <p:nvSpPr>
          <p:cNvPr id="3" name="Content Placeholder 2">
            <a:extLst>
              <a:ext uri="{FF2B5EF4-FFF2-40B4-BE49-F238E27FC236}">
                <a16:creationId xmlns:a16="http://schemas.microsoft.com/office/drawing/2014/main" id="{4EA37B49-591E-3BE2-E4A0-E863BDB4F840}"/>
              </a:ext>
            </a:extLst>
          </p:cNvPr>
          <p:cNvSpPr>
            <a:spLocks noGrp="1"/>
          </p:cNvSpPr>
          <p:nvPr>
            <p:ph idx="1"/>
          </p:nvPr>
        </p:nvSpPr>
        <p:spPr/>
        <p:txBody>
          <a:bodyPr/>
          <a:lstStyle/>
          <a:p>
            <a:pPr algn="l"/>
            <a:r>
              <a:rPr lang="en-US" b="0" i="0" dirty="0">
                <a:solidFill>
                  <a:srgbClr val="222222"/>
                </a:solidFill>
                <a:effectLst/>
                <a:latin typeface="-apple-system"/>
              </a:rPr>
              <a:t>In Python, there are two ways to delete a column from a Pandas </a:t>
            </a:r>
            <a:r>
              <a:rPr lang="en-US" b="0" i="0" dirty="0" err="1">
                <a:solidFill>
                  <a:srgbClr val="222222"/>
                </a:solidFill>
                <a:effectLst/>
                <a:latin typeface="-apple-system"/>
              </a:rPr>
              <a:t>DataFrame</a:t>
            </a:r>
            <a:r>
              <a:rPr lang="en-US" b="0" i="0" dirty="0">
                <a:solidFill>
                  <a:srgbClr val="222222"/>
                </a:solidFill>
                <a:effectLst/>
                <a:latin typeface="-apple-system"/>
              </a:rPr>
              <a:t>. Either you can use del function or pop function. In this example, we are going to use both these function to delete columns from it.</a:t>
            </a:r>
          </a:p>
          <a:p>
            <a:pPr algn="l"/>
            <a:r>
              <a:rPr lang="en-US" b="0" i="0" dirty="0">
                <a:solidFill>
                  <a:srgbClr val="222222"/>
                </a:solidFill>
                <a:effectLst/>
                <a:latin typeface="-apple-system"/>
              </a:rPr>
              <a:t>Here, del(data[‘basic’]) deletes basic column (complete rows belong to basic column). x = </a:t>
            </a:r>
            <a:r>
              <a:rPr lang="en-US" b="0" i="0" dirty="0" err="1">
                <a:solidFill>
                  <a:srgbClr val="222222"/>
                </a:solidFill>
                <a:effectLst/>
                <a:latin typeface="-apple-system"/>
              </a:rPr>
              <a:t>data.pop</a:t>
            </a:r>
            <a:r>
              <a:rPr lang="en-US" b="0" i="0" dirty="0">
                <a:solidFill>
                  <a:srgbClr val="222222"/>
                </a:solidFill>
                <a:effectLst/>
                <a:latin typeface="-apple-system"/>
              </a:rPr>
              <a:t>(‘Age’) deletes or pops Age column, and we are printing that popped column as well. Next, we used the drop function to delete Sale column.</a:t>
            </a:r>
          </a:p>
          <a:p>
            <a:endParaRPr lang="en-IN" dirty="0"/>
          </a:p>
        </p:txBody>
      </p:sp>
    </p:spTree>
    <p:extLst>
      <p:ext uri="{BB962C8B-B14F-4D97-AF65-F5344CB8AC3E}">
        <p14:creationId xmlns:p14="http://schemas.microsoft.com/office/powerpoint/2010/main" val="9738816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3F0DD-0FC4-B60B-B87E-C803B88C3175}"/>
              </a:ext>
            </a:extLst>
          </p:cNvPr>
          <p:cNvSpPr>
            <a:spLocks noGrp="1"/>
          </p:cNvSpPr>
          <p:nvPr>
            <p:ph type="title"/>
          </p:nvPr>
        </p:nvSpPr>
        <p:spPr/>
        <p:txBody>
          <a:bodyPr/>
          <a:lstStyle/>
          <a:p>
            <a:r>
              <a:rPr lang="en-IN" b="0" i="0" dirty="0">
                <a:solidFill>
                  <a:srgbClr val="222222"/>
                </a:solidFill>
                <a:effectLst/>
                <a:latin typeface="-apple-system"/>
              </a:rPr>
              <a:t>Delete a Column from a </a:t>
            </a:r>
            <a:r>
              <a:rPr lang="en-IN" b="0" i="0" dirty="0" err="1">
                <a:solidFill>
                  <a:srgbClr val="222222"/>
                </a:solidFill>
                <a:effectLst/>
                <a:latin typeface="-apple-system"/>
              </a:rPr>
              <a:t>DataFrame</a:t>
            </a:r>
            <a:r>
              <a:rPr lang="en-IN" b="0" i="0" dirty="0">
                <a:solidFill>
                  <a:srgbClr val="222222"/>
                </a:solidFill>
                <a:effectLst/>
                <a:latin typeface="-apple-system"/>
              </a:rPr>
              <a:t> in Python</a:t>
            </a:r>
            <a:endParaRPr lang="en-IN" dirty="0"/>
          </a:p>
        </p:txBody>
      </p:sp>
      <p:pic>
        <p:nvPicPr>
          <p:cNvPr id="5" name="Picture 4">
            <a:extLst>
              <a:ext uri="{FF2B5EF4-FFF2-40B4-BE49-F238E27FC236}">
                <a16:creationId xmlns:a16="http://schemas.microsoft.com/office/drawing/2014/main" id="{33739D5D-6277-18C2-9546-15B9D2750DF5}"/>
              </a:ext>
            </a:extLst>
          </p:cNvPr>
          <p:cNvPicPr>
            <a:picLocks noChangeAspect="1"/>
          </p:cNvPicPr>
          <p:nvPr/>
        </p:nvPicPr>
        <p:blipFill>
          <a:blip r:embed="rId2"/>
          <a:stretch>
            <a:fillRect/>
          </a:stretch>
        </p:blipFill>
        <p:spPr>
          <a:xfrm>
            <a:off x="2426652" y="1461247"/>
            <a:ext cx="7338696" cy="5122706"/>
          </a:xfrm>
          <a:prstGeom prst="rect">
            <a:avLst/>
          </a:prstGeom>
        </p:spPr>
      </p:pic>
    </p:spTree>
    <p:extLst>
      <p:ext uri="{BB962C8B-B14F-4D97-AF65-F5344CB8AC3E}">
        <p14:creationId xmlns:p14="http://schemas.microsoft.com/office/powerpoint/2010/main" val="1369455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D6336-1390-23CC-AE94-72A2C62B31D9}"/>
              </a:ext>
            </a:extLst>
          </p:cNvPr>
          <p:cNvSpPr>
            <a:spLocks noGrp="1"/>
          </p:cNvSpPr>
          <p:nvPr>
            <p:ph type="title"/>
          </p:nvPr>
        </p:nvSpPr>
        <p:spPr/>
        <p:txBody>
          <a:bodyPr/>
          <a:lstStyle/>
          <a:p>
            <a:r>
              <a:rPr lang="en-US" b="0" i="0" dirty="0">
                <a:solidFill>
                  <a:srgbClr val="222222"/>
                </a:solidFill>
                <a:effectLst/>
                <a:latin typeface="-apple-system"/>
              </a:rPr>
              <a:t>How to delete </a:t>
            </a:r>
            <a:r>
              <a:rPr lang="en-US" b="0" i="0" dirty="0" err="1">
                <a:solidFill>
                  <a:srgbClr val="222222"/>
                </a:solidFill>
                <a:effectLst/>
                <a:latin typeface="-apple-system"/>
              </a:rPr>
              <a:t>DataFrame</a:t>
            </a:r>
            <a:r>
              <a:rPr lang="en-US" b="0" i="0" dirty="0">
                <a:solidFill>
                  <a:srgbClr val="222222"/>
                </a:solidFill>
                <a:effectLst/>
                <a:latin typeface="-apple-system"/>
              </a:rPr>
              <a:t> Row in Python?</a:t>
            </a:r>
            <a:br>
              <a:rPr lang="en-US" b="0" i="0" dirty="0">
                <a:solidFill>
                  <a:srgbClr val="222222"/>
                </a:solidFill>
                <a:effectLst/>
                <a:latin typeface="-apple-system"/>
              </a:rPr>
            </a:br>
            <a:endParaRPr lang="en-IN" dirty="0"/>
          </a:p>
        </p:txBody>
      </p:sp>
      <p:pic>
        <p:nvPicPr>
          <p:cNvPr id="5" name="Content Placeholder 4">
            <a:extLst>
              <a:ext uri="{FF2B5EF4-FFF2-40B4-BE49-F238E27FC236}">
                <a16:creationId xmlns:a16="http://schemas.microsoft.com/office/drawing/2014/main" id="{F68F69E0-A3C4-8556-797E-2B1091B71C53}"/>
              </a:ext>
            </a:extLst>
          </p:cNvPr>
          <p:cNvPicPr>
            <a:picLocks noGrp="1" noChangeAspect="1"/>
          </p:cNvPicPr>
          <p:nvPr>
            <p:ph idx="1"/>
          </p:nvPr>
        </p:nvPicPr>
        <p:blipFill>
          <a:blip r:embed="rId2"/>
          <a:stretch>
            <a:fillRect/>
          </a:stretch>
        </p:blipFill>
        <p:spPr>
          <a:xfrm>
            <a:off x="2515598" y="1825625"/>
            <a:ext cx="7160804" cy="4351338"/>
          </a:xfrm>
        </p:spPr>
      </p:pic>
    </p:spTree>
    <p:extLst>
      <p:ext uri="{BB962C8B-B14F-4D97-AF65-F5344CB8AC3E}">
        <p14:creationId xmlns:p14="http://schemas.microsoft.com/office/powerpoint/2010/main" val="27552756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4D01C-9C7A-25DC-167F-DF6557BC88F9}"/>
              </a:ext>
            </a:extLst>
          </p:cNvPr>
          <p:cNvSpPr>
            <a:spLocks noGrp="1"/>
          </p:cNvSpPr>
          <p:nvPr>
            <p:ph type="title"/>
          </p:nvPr>
        </p:nvSpPr>
        <p:spPr/>
        <p:txBody>
          <a:bodyPr/>
          <a:lstStyle/>
          <a:p>
            <a:r>
              <a:rPr lang="en-US" b="0" i="0" dirty="0">
                <a:solidFill>
                  <a:srgbClr val="222222"/>
                </a:solidFill>
                <a:effectLst/>
                <a:latin typeface="-apple-system"/>
              </a:rPr>
              <a:t>How to rename Pandas </a:t>
            </a:r>
            <a:r>
              <a:rPr lang="en-US" b="0" i="0" dirty="0" err="1">
                <a:solidFill>
                  <a:srgbClr val="222222"/>
                </a:solidFill>
                <a:effectLst/>
                <a:latin typeface="-apple-system"/>
              </a:rPr>
              <a:t>DataFrame</a:t>
            </a:r>
            <a:r>
              <a:rPr lang="en-US" b="0" i="0" dirty="0">
                <a:solidFill>
                  <a:srgbClr val="222222"/>
                </a:solidFill>
                <a:effectLst/>
                <a:latin typeface="-apple-system"/>
              </a:rPr>
              <a:t> Column?</a:t>
            </a:r>
            <a:endParaRPr lang="en-IN" dirty="0"/>
          </a:p>
        </p:txBody>
      </p:sp>
      <p:pic>
        <p:nvPicPr>
          <p:cNvPr id="5" name="Content Placeholder 4">
            <a:extLst>
              <a:ext uri="{FF2B5EF4-FFF2-40B4-BE49-F238E27FC236}">
                <a16:creationId xmlns:a16="http://schemas.microsoft.com/office/drawing/2014/main" id="{B2C48BA6-6F6D-486B-54C2-D1F3DFDE440A}"/>
              </a:ext>
            </a:extLst>
          </p:cNvPr>
          <p:cNvPicPr>
            <a:picLocks noGrp="1" noChangeAspect="1"/>
          </p:cNvPicPr>
          <p:nvPr>
            <p:ph idx="1"/>
          </p:nvPr>
        </p:nvPicPr>
        <p:blipFill>
          <a:blip r:embed="rId2"/>
          <a:stretch>
            <a:fillRect/>
          </a:stretch>
        </p:blipFill>
        <p:spPr>
          <a:xfrm>
            <a:off x="2852642" y="1825625"/>
            <a:ext cx="6486716" cy="4351338"/>
          </a:xfrm>
        </p:spPr>
      </p:pic>
    </p:spTree>
    <p:extLst>
      <p:ext uri="{BB962C8B-B14F-4D97-AF65-F5344CB8AC3E}">
        <p14:creationId xmlns:p14="http://schemas.microsoft.com/office/powerpoint/2010/main" val="1168275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A720C-4100-88CA-91E5-AC862FDBDEC9}"/>
              </a:ext>
            </a:extLst>
          </p:cNvPr>
          <p:cNvSpPr>
            <a:spLocks noGrp="1"/>
          </p:cNvSpPr>
          <p:nvPr>
            <p:ph type="title"/>
          </p:nvPr>
        </p:nvSpPr>
        <p:spPr/>
        <p:txBody>
          <a:bodyPr/>
          <a:lstStyle/>
          <a:p>
            <a:r>
              <a:rPr lang="en-US" b="0" i="0" dirty="0">
                <a:solidFill>
                  <a:srgbClr val="222222"/>
                </a:solidFill>
                <a:effectLst/>
                <a:latin typeface="-apple-system"/>
              </a:rPr>
              <a:t>Python pandas head and tail</a:t>
            </a:r>
            <a:endParaRPr lang="en-IN" dirty="0"/>
          </a:p>
        </p:txBody>
      </p:sp>
      <p:sp>
        <p:nvSpPr>
          <p:cNvPr id="3" name="Content Placeholder 2">
            <a:extLst>
              <a:ext uri="{FF2B5EF4-FFF2-40B4-BE49-F238E27FC236}">
                <a16:creationId xmlns:a16="http://schemas.microsoft.com/office/drawing/2014/main" id="{8081937B-EA17-0C82-3D6A-3D997E6BFC70}"/>
              </a:ext>
            </a:extLst>
          </p:cNvPr>
          <p:cNvSpPr>
            <a:spLocks noGrp="1"/>
          </p:cNvSpPr>
          <p:nvPr>
            <p:ph idx="1"/>
          </p:nvPr>
        </p:nvSpPr>
        <p:spPr/>
        <p:txBody>
          <a:bodyPr/>
          <a:lstStyle/>
          <a:p>
            <a:r>
              <a:rPr lang="en-US" dirty="0"/>
              <a:t>If you are coming from R programming, you might be familiar with head and tail functions. The head function accepts integer value as an argument and returns Top or first given number of records.</a:t>
            </a:r>
          </a:p>
          <a:p>
            <a:endParaRPr lang="en-US" dirty="0"/>
          </a:p>
          <a:p>
            <a:r>
              <a:rPr lang="en-US" dirty="0"/>
              <a:t>For instance, head(5) returns Top 5 records. Similarly, Python </a:t>
            </a:r>
            <a:r>
              <a:rPr lang="en-US" dirty="0" err="1"/>
              <a:t>DataFrame</a:t>
            </a:r>
            <a:r>
              <a:rPr lang="en-US" dirty="0"/>
              <a:t> tail function returns bottom or last records. For example, tail(5) returns last 5 records or bottom 5 records.</a:t>
            </a:r>
            <a:endParaRPr lang="en-IN" dirty="0"/>
          </a:p>
        </p:txBody>
      </p:sp>
    </p:spTree>
    <p:extLst>
      <p:ext uri="{BB962C8B-B14F-4D97-AF65-F5344CB8AC3E}">
        <p14:creationId xmlns:p14="http://schemas.microsoft.com/office/powerpoint/2010/main" val="33386461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63662-8C47-FC66-649B-6EC04DCC28BB}"/>
              </a:ext>
            </a:extLst>
          </p:cNvPr>
          <p:cNvSpPr>
            <a:spLocks noGrp="1"/>
          </p:cNvSpPr>
          <p:nvPr>
            <p:ph type="title"/>
          </p:nvPr>
        </p:nvSpPr>
        <p:spPr/>
        <p:txBody>
          <a:bodyPr/>
          <a:lstStyle/>
          <a:p>
            <a:r>
              <a:rPr lang="en-US" b="0" i="0" dirty="0">
                <a:solidFill>
                  <a:srgbClr val="222222"/>
                </a:solidFill>
                <a:effectLst/>
                <a:latin typeface="-apple-system"/>
              </a:rPr>
              <a:t>Python pandas head and tail</a:t>
            </a:r>
            <a:endParaRPr lang="en-IN" dirty="0"/>
          </a:p>
        </p:txBody>
      </p:sp>
      <p:pic>
        <p:nvPicPr>
          <p:cNvPr id="5" name="Content Placeholder 4">
            <a:extLst>
              <a:ext uri="{FF2B5EF4-FFF2-40B4-BE49-F238E27FC236}">
                <a16:creationId xmlns:a16="http://schemas.microsoft.com/office/drawing/2014/main" id="{1A4CFEC2-A878-13E4-0D68-E7E77958E79E}"/>
              </a:ext>
            </a:extLst>
          </p:cNvPr>
          <p:cNvPicPr>
            <a:picLocks noGrp="1" noChangeAspect="1"/>
          </p:cNvPicPr>
          <p:nvPr>
            <p:ph idx="1"/>
          </p:nvPr>
        </p:nvPicPr>
        <p:blipFill>
          <a:blip r:embed="rId2"/>
          <a:stretch>
            <a:fillRect/>
          </a:stretch>
        </p:blipFill>
        <p:spPr>
          <a:xfrm>
            <a:off x="2882550" y="1825625"/>
            <a:ext cx="6426899" cy="4351338"/>
          </a:xfrm>
        </p:spPr>
      </p:pic>
    </p:spTree>
    <p:extLst>
      <p:ext uri="{BB962C8B-B14F-4D97-AF65-F5344CB8AC3E}">
        <p14:creationId xmlns:p14="http://schemas.microsoft.com/office/powerpoint/2010/main" val="18757481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CE4A6-3A4D-7C85-B565-FEDB5F5240B6}"/>
              </a:ext>
            </a:extLst>
          </p:cNvPr>
          <p:cNvSpPr>
            <a:spLocks noGrp="1"/>
          </p:cNvSpPr>
          <p:nvPr>
            <p:ph type="title"/>
          </p:nvPr>
        </p:nvSpPr>
        <p:spPr/>
        <p:txBody>
          <a:bodyPr/>
          <a:lstStyle/>
          <a:p>
            <a:r>
              <a:rPr lang="en-IN" b="0" i="0" dirty="0">
                <a:solidFill>
                  <a:srgbClr val="222222"/>
                </a:solidFill>
                <a:effectLst/>
                <a:latin typeface="-apple-system"/>
              </a:rPr>
              <a:t>Transpose pandas </a:t>
            </a:r>
            <a:r>
              <a:rPr lang="en-IN" b="0" i="0" dirty="0" err="1">
                <a:solidFill>
                  <a:srgbClr val="222222"/>
                </a:solidFill>
                <a:effectLst/>
                <a:latin typeface="-apple-system"/>
              </a:rPr>
              <a:t>DataFrame</a:t>
            </a:r>
            <a:r>
              <a:rPr lang="en-IN" b="0" i="0" dirty="0">
                <a:solidFill>
                  <a:srgbClr val="222222"/>
                </a:solidFill>
                <a:effectLst/>
                <a:latin typeface="-apple-system"/>
              </a:rPr>
              <a:t> in Python</a:t>
            </a:r>
            <a:endParaRPr lang="en-IN" dirty="0"/>
          </a:p>
        </p:txBody>
      </p:sp>
      <p:sp>
        <p:nvSpPr>
          <p:cNvPr id="3" name="Content Placeholder 2">
            <a:extLst>
              <a:ext uri="{FF2B5EF4-FFF2-40B4-BE49-F238E27FC236}">
                <a16:creationId xmlns:a16="http://schemas.microsoft.com/office/drawing/2014/main" id="{F9E0AC75-713F-0F0C-7CA9-463A0CCC64D9}"/>
              </a:ext>
            </a:extLst>
          </p:cNvPr>
          <p:cNvSpPr>
            <a:spLocks noGrp="1"/>
          </p:cNvSpPr>
          <p:nvPr>
            <p:ph idx="1"/>
          </p:nvPr>
        </p:nvSpPr>
        <p:spPr/>
        <p:txBody>
          <a:bodyPr/>
          <a:lstStyle/>
          <a:p>
            <a:r>
              <a:rPr lang="en-IN" b="0" i="0" dirty="0">
                <a:solidFill>
                  <a:srgbClr val="222222"/>
                </a:solidFill>
                <a:effectLst/>
                <a:latin typeface="-apple-system"/>
              </a:rPr>
              <a:t>Transpose pandas </a:t>
            </a:r>
            <a:r>
              <a:rPr lang="en-IN" b="0" i="0" dirty="0" err="1">
                <a:solidFill>
                  <a:srgbClr val="222222"/>
                </a:solidFill>
                <a:effectLst/>
                <a:latin typeface="-apple-system"/>
              </a:rPr>
              <a:t>DataFrame</a:t>
            </a:r>
            <a:r>
              <a:rPr lang="en-IN" b="0" i="0" dirty="0">
                <a:solidFill>
                  <a:srgbClr val="222222"/>
                </a:solidFill>
                <a:effectLst/>
                <a:latin typeface="-apple-system"/>
              </a:rPr>
              <a:t> in Python</a:t>
            </a:r>
          </a:p>
          <a:p>
            <a:endParaRPr lang="en-IN" dirty="0"/>
          </a:p>
        </p:txBody>
      </p:sp>
      <p:pic>
        <p:nvPicPr>
          <p:cNvPr id="5" name="Picture 4">
            <a:extLst>
              <a:ext uri="{FF2B5EF4-FFF2-40B4-BE49-F238E27FC236}">
                <a16:creationId xmlns:a16="http://schemas.microsoft.com/office/drawing/2014/main" id="{5824FA2D-08D1-6637-DBF3-6257E21A1BBE}"/>
              </a:ext>
            </a:extLst>
          </p:cNvPr>
          <p:cNvPicPr>
            <a:picLocks noChangeAspect="1"/>
          </p:cNvPicPr>
          <p:nvPr/>
        </p:nvPicPr>
        <p:blipFill>
          <a:blip r:embed="rId2"/>
          <a:stretch>
            <a:fillRect/>
          </a:stretch>
        </p:blipFill>
        <p:spPr>
          <a:xfrm>
            <a:off x="2419031" y="2752248"/>
            <a:ext cx="7353937" cy="3254022"/>
          </a:xfrm>
          <a:prstGeom prst="rect">
            <a:avLst/>
          </a:prstGeom>
        </p:spPr>
      </p:pic>
    </p:spTree>
    <p:extLst>
      <p:ext uri="{BB962C8B-B14F-4D97-AF65-F5344CB8AC3E}">
        <p14:creationId xmlns:p14="http://schemas.microsoft.com/office/powerpoint/2010/main" val="38196647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B97A6-2543-066E-B6B9-85AB07445CE7}"/>
              </a:ext>
            </a:extLst>
          </p:cNvPr>
          <p:cNvSpPr>
            <a:spLocks noGrp="1"/>
          </p:cNvSpPr>
          <p:nvPr>
            <p:ph type="title"/>
          </p:nvPr>
        </p:nvSpPr>
        <p:spPr>
          <a:xfrm>
            <a:off x="838200" y="365126"/>
            <a:ext cx="10515600" cy="791322"/>
          </a:xfrm>
        </p:spPr>
        <p:txBody>
          <a:bodyPr/>
          <a:lstStyle/>
          <a:p>
            <a:r>
              <a:rPr lang="en-IN" b="0" i="0" dirty="0">
                <a:solidFill>
                  <a:srgbClr val="222222"/>
                </a:solidFill>
                <a:effectLst/>
                <a:latin typeface="-apple-system"/>
              </a:rPr>
              <a:t>Python </a:t>
            </a:r>
            <a:r>
              <a:rPr lang="en-IN" b="0" i="0" dirty="0" err="1">
                <a:solidFill>
                  <a:srgbClr val="222222"/>
                </a:solidFill>
                <a:effectLst/>
                <a:latin typeface="-apple-system"/>
              </a:rPr>
              <a:t>DataFrame</a:t>
            </a:r>
            <a:r>
              <a:rPr lang="en-IN" b="0" i="0" dirty="0">
                <a:solidFill>
                  <a:srgbClr val="222222"/>
                </a:solidFill>
                <a:effectLst/>
                <a:latin typeface="-apple-system"/>
              </a:rPr>
              <a:t> </a:t>
            </a:r>
            <a:r>
              <a:rPr lang="en-IN" b="0" i="0" dirty="0" err="1">
                <a:solidFill>
                  <a:srgbClr val="222222"/>
                </a:solidFill>
                <a:effectLst/>
                <a:latin typeface="-apple-system"/>
              </a:rPr>
              <a:t>groupby</a:t>
            </a:r>
            <a:endParaRPr lang="en-IN" dirty="0"/>
          </a:p>
        </p:txBody>
      </p:sp>
      <p:sp>
        <p:nvSpPr>
          <p:cNvPr id="3" name="Content Placeholder 2">
            <a:extLst>
              <a:ext uri="{FF2B5EF4-FFF2-40B4-BE49-F238E27FC236}">
                <a16:creationId xmlns:a16="http://schemas.microsoft.com/office/drawing/2014/main" id="{43265F4B-A9D1-5F37-1B7C-90D9A25D8701}"/>
              </a:ext>
            </a:extLst>
          </p:cNvPr>
          <p:cNvSpPr>
            <a:spLocks noGrp="1"/>
          </p:cNvSpPr>
          <p:nvPr>
            <p:ph idx="1"/>
          </p:nvPr>
        </p:nvSpPr>
        <p:spPr>
          <a:xfrm>
            <a:off x="838200" y="1308846"/>
            <a:ext cx="10515600" cy="5396753"/>
          </a:xfrm>
        </p:spPr>
        <p:txBody>
          <a:bodyPr>
            <a:normAutofit/>
          </a:bodyPr>
          <a:lstStyle/>
          <a:p>
            <a:r>
              <a:rPr lang="en-US" sz="2400" dirty="0"/>
              <a:t>A Python </a:t>
            </a:r>
            <a:r>
              <a:rPr lang="en-US" sz="2400" dirty="0" err="1"/>
              <a:t>DataFrame</a:t>
            </a:r>
            <a:r>
              <a:rPr lang="en-US" sz="2400" dirty="0"/>
              <a:t> </a:t>
            </a:r>
            <a:r>
              <a:rPr lang="en-US" sz="2400" dirty="0" err="1"/>
              <a:t>groupby</a:t>
            </a:r>
            <a:r>
              <a:rPr lang="en-US" sz="2400" dirty="0"/>
              <a:t> function is similar to Group By clause in </a:t>
            </a:r>
            <a:r>
              <a:rPr lang="en-US" sz="2400" dirty="0" err="1"/>
              <a:t>Sql</a:t>
            </a:r>
            <a:r>
              <a:rPr lang="en-US" sz="2400" dirty="0"/>
              <a:t> Server. I mean, you can use this Pandas </a:t>
            </a:r>
            <a:r>
              <a:rPr lang="en-US" sz="2400" dirty="0" err="1"/>
              <a:t>groupby</a:t>
            </a:r>
            <a:r>
              <a:rPr lang="en-US" sz="2400" dirty="0"/>
              <a:t> function to group data by some columns and find the aggregated results of the other columns. This is one of the important concept or function, while working with real-time data.</a:t>
            </a:r>
            <a:endParaRPr lang="en-IN" sz="2400" dirty="0"/>
          </a:p>
        </p:txBody>
      </p:sp>
      <p:pic>
        <p:nvPicPr>
          <p:cNvPr id="5" name="Picture 4">
            <a:extLst>
              <a:ext uri="{FF2B5EF4-FFF2-40B4-BE49-F238E27FC236}">
                <a16:creationId xmlns:a16="http://schemas.microsoft.com/office/drawing/2014/main" id="{EC895F35-4CDA-D424-FCC7-205E20F43F17}"/>
              </a:ext>
            </a:extLst>
          </p:cNvPr>
          <p:cNvPicPr>
            <a:picLocks noChangeAspect="1"/>
          </p:cNvPicPr>
          <p:nvPr/>
        </p:nvPicPr>
        <p:blipFill>
          <a:blip r:embed="rId2"/>
          <a:stretch>
            <a:fillRect/>
          </a:stretch>
        </p:blipFill>
        <p:spPr>
          <a:xfrm>
            <a:off x="2534007" y="2796988"/>
            <a:ext cx="7285351" cy="3560054"/>
          </a:xfrm>
          <a:prstGeom prst="rect">
            <a:avLst/>
          </a:prstGeom>
        </p:spPr>
      </p:pic>
    </p:spTree>
    <p:extLst>
      <p:ext uri="{BB962C8B-B14F-4D97-AF65-F5344CB8AC3E}">
        <p14:creationId xmlns:p14="http://schemas.microsoft.com/office/powerpoint/2010/main" val="331170575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AF31D-A4EA-3DF4-9F14-6D495D54BEDA}"/>
              </a:ext>
            </a:extLst>
          </p:cNvPr>
          <p:cNvSpPr>
            <a:spLocks noGrp="1"/>
          </p:cNvSpPr>
          <p:nvPr>
            <p:ph type="title"/>
          </p:nvPr>
        </p:nvSpPr>
        <p:spPr>
          <a:xfrm>
            <a:off x="838200" y="2489760"/>
            <a:ext cx="10515600" cy="1325563"/>
          </a:xfrm>
        </p:spPr>
        <p:txBody>
          <a:bodyPr>
            <a:normAutofit/>
          </a:bodyPr>
          <a:lstStyle/>
          <a:p>
            <a:pPr algn="ctr"/>
            <a:r>
              <a:rPr lang="en-IN" sz="5400" b="1" dirty="0">
                <a:latin typeface="Arial Black" panose="020B0A04020102020204" pitchFamily="34" charset="0"/>
              </a:rPr>
              <a:t>CHARTS</a:t>
            </a:r>
          </a:p>
        </p:txBody>
      </p:sp>
    </p:spTree>
    <p:extLst>
      <p:ext uri="{BB962C8B-B14F-4D97-AF65-F5344CB8AC3E}">
        <p14:creationId xmlns:p14="http://schemas.microsoft.com/office/powerpoint/2010/main" val="13081826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30A23-E3BA-57F1-87AC-C816D78C3957}"/>
              </a:ext>
            </a:extLst>
          </p:cNvPr>
          <p:cNvSpPr>
            <a:spLocks noGrp="1"/>
          </p:cNvSpPr>
          <p:nvPr>
            <p:ph type="title"/>
          </p:nvPr>
        </p:nvSpPr>
        <p:spPr/>
        <p:txBody>
          <a:bodyPr/>
          <a:lstStyle/>
          <a:p>
            <a:r>
              <a:rPr lang="en-US" b="0" i="0" dirty="0">
                <a:solidFill>
                  <a:srgbClr val="222222"/>
                </a:solidFill>
                <a:effectLst/>
                <a:latin typeface="-apple-system"/>
              </a:rPr>
              <a:t>Python Series Values and Index</a:t>
            </a:r>
            <a:endParaRPr lang="en-IN" dirty="0"/>
          </a:p>
        </p:txBody>
      </p:sp>
      <p:sp>
        <p:nvSpPr>
          <p:cNvPr id="3" name="Content Placeholder 2">
            <a:extLst>
              <a:ext uri="{FF2B5EF4-FFF2-40B4-BE49-F238E27FC236}">
                <a16:creationId xmlns:a16="http://schemas.microsoft.com/office/drawing/2014/main" id="{0FA33A51-DB31-DB29-6A99-E0366E628A36}"/>
              </a:ext>
            </a:extLst>
          </p:cNvPr>
          <p:cNvSpPr>
            <a:spLocks noGrp="1"/>
          </p:cNvSpPr>
          <p:nvPr>
            <p:ph idx="1"/>
          </p:nvPr>
        </p:nvSpPr>
        <p:spPr/>
        <p:txBody>
          <a:bodyPr/>
          <a:lstStyle/>
          <a:p>
            <a:pPr algn="l"/>
            <a:r>
              <a:rPr lang="en-US" b="0" i="0" dirty="0">
                <a:solidFill>
                  <a:srgbClr val="222222"/>
                </a:solidFill>
                <a:effectLst/>
                <a:latin typeface="-apple-system"/>
              </a:rPr>
              <a:t>The Python Series has two attributes, such as values and index. You can use these attributes to get information about them.</a:t>
            </a:r>
          </a:p>
          <a:p>
            <a:pPr algn="l">
              <a:buFont typeface="Arial" panose="020B0604020202020204" pitchFamily="34" charset="0"/>
              <a:buChar char="•"/>
            </a:pPr>
            <a:r>
              <a:rPr lang="en-US" b="0" i="0" dirty="0">
                <a:solidFill>
                  <a:srgbClr val="222222"/>
                </a:solidFill>
                <a:effectLst/>
                <a:latin typeface="-apple-system"/>
              </a:rPr>
              <a:t>values: This returns the array of actual data or elements in it.</a:t>
            </a:r>
          </a:p>
          <a:p>
            <a:pPr algn="l">
              <a:buFont typeface="Arial" panose="020B0604020202020204" pitchFamily="34" charset="0"/>
              <a:buChar char="•"/>
            </a:pPr>
            <a:r>
              <a:rPr lang="en-US" b="0" i="0" dirty="0">
                <a:solidFill>
                  <a:srgbClr val="222222"/>
                </a:solidFill>
                <a:effectLst/>
                <a:latin typeface="-apple-system"/>
              </a:rPr>
              <a:t>index: As the name suggests, this object returns the index values.</a:t>
            </a:r>
          </a:p>
          <a:p>
            <a:endParaRPr lang="en-IN" dirty="0"/>
          </a:p>
        </p:txBody>
      </p:sp>
      <p:pic>
        <p:nvPicPr>
          <p:cNvPr id="7" name="Picture 6">
            <a:extLst>
              <a:ext uri="{FF2B5EF4-FFF2-40B4-BE49-F238E27FC236}">
                <a16:creationId xmlns:a16="http://schemas.microsoft.com/office/drawing/2014/main" id="{A40B5376-9CE3-2539-9449-FD2D4FF5757F}"/>
              </a:ext>
            </a:extLst>
          </p:cNvPr>
          <p:cNvPicPr>
            <a:picLocks noChangeAspect="1"/>
          </p:cNvPicPr>
          <p:nvPr/>
        </p:nvPicPr>
        <p:blipFill>
          <a:blip r:embed="rId2"/>
          <a:stretch>
            <a:fillRect/>
          </a:stretch>
        </p:blipFill>
        <p:spPr>
          <a:xfrm>
            <a:off x="2489405" y="3852062"/>
            <a:ext cx="7338696" cy="1646063"/>
          </a:xfrm>
          <a:prstGeom prst="rect">
            <a:avLst/>
          </a:prstGeom>
        </p:spPr>
      </p:pic>
    </p:spTree>
    <p:extLst>
      <p:ext uri="{BB962C8B-B14F-4D97-AF65-F5344CB8AC3E}">
        <p14:creationId xmlns:p14="http://schemas.microsoft.com/office/powerpoint/2010/main" val="2084210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18E1B-D52C-A80D-BC15-23E3A3C60CDA}"/>
              </a:ext>
            </a:extLst>
          </p:cNvPr>
          <p:cNvSpPr>
            <a:spLocks noGrp="1"/>
          </p:cNvSpPr>
          <p:nvPr>
            <p:ph type="title"/>
          </p:nvPr>
        </p:nvSpPr>
        <p:spPr/>
        <p:txBody>
          <a:bodyPr/>
          <a:lstStyle/>
          <a:p>
            <a:r>
              <a:rPr lang="en-IN" b="0" i="0" dirty="0">
                <a:solidFill>
                  <a:srgbClr val="222222"/>
                </a:solidFill>
                <a:effectLst/>
                <a:latin typeface="-apple-system"/>
              </a:rPr>
              <a:t>Python matplotlib Bar Chart</a:t>
            </a:r>
            <a:endParaRPr lang="en-IN" dirty="0"/>
          </a:p>
        </p:txBody>
      </p:sp>
      <p:sp>
        <p:nvSpPr>
          <p:cNvPr id="3" name="Content Placeholder 2">
            <a:extLst>
              <a:ext uri="{FF2B5EF4-FFF2-40B4-BE49-F238E27FC236}">
                <a16:creationId xmlns:a16="http://schemas.microsoft.com/office/drawing/2014/main" id="{C9E46117-CB19-17BB-7CDE-734BDB6128EF}"/>
              </a:ext>
            </a:extLst>
          </p:cNvPr>
          <p:cNvSpPr>
            <a:spLocks noGrp="1"/>
          </p:cNvSpPr>
          <p:nvPr>
            <p:ph idx="1"/>
          </p:nvPr>
        </p:nvSpPr>
        <p:spPr>
          <a:xfrm>
            <a:off x="838200" y="1825624"/>
            <a:ext cx="10515600" cy="4808257"/>
          </a:xfrm>
        </p:spPr>
        <p:txBody>
          <a:bodyPr/>
          <a:lstStyle/>
          <a:p>
            <a:pPr algn="l"/>
            <a:r>
              <a:rPr lang="en-US" b="0" i="0" dirty="0">
                <a:solidFill>
                  <a:srgbClr val="222222"/>
                </a:solidFill>
                <a:effectLst/>
                <a:latin typeface="-apple-system"/>
              </a:rPr>
              <a:t>A Python Bar chart, Plot, or Graph in the matplotlib library is a chart that represents the categorical data in a rectangular format. By seeing those bars, one can understand which product is performing good or bad. It means the longer the bar, the better the product is performing. In Python, you can create both horizontal and vertical bar charts using this matplotlib library and </a:t>
            </a:r>
            <a:r>
              <a:rPr lang="en-US" b="0" i="0" dirty="0" err="1">
                <a:solidFill>
                  <a:srgbClr val="222222"/>
                </a:solidFill>
                <a:effectLst/>
                <a:latin typeface="-apple-system"/>
              </a:rPr>
              <a:t>pyplot</a:t>
            </a:r>
            <a:r>
              <a:rPr lang="en-US" b="0" i="0" dirty="0">
                <a:solidFill>
                  <a:srgbClr val="222222"/>
                </a:solidFill>
                <a:effectLst/>
                <a:latin typeface="-apple-system"/>
              </a:rPr>
              <a:t>.</a:t>
            </a:r>
          </a:p>
          <a:p>
            <a:pPr algn="l"/>
            <a:r>
              <a:rPr lang="en-US" b="0" i="0" dirty="0">
                <a:solidFill>
                  <a:srgbClr val="222222"/>
                </a:solidFill>
                <a:effectLst/>
                <a:latin typeface="-apple-system"/>
              </a:rPr>
              <a:t>The Python matplotlib </a:t>
            </a:r>
            <a:r>
              <a:rPr lang="en-US" b="0" i="0" dirty="0" err="1">
                <a:solidFill>
                  <a:srgbClr val="222222"/>
                </a:solidFill>
                <a:effectLst/>
                <a:latin typeface="-apple-system"/>
              </a:rPr>
              <a:t>pyplot</a:t>
            </a:r>
            <a:r>
              <a:rPr lang="en-US" b="0" i="0" dirty="0">
                <a:solidFill>
                  <a:srgbClr val="222222"/>
                </a:solidFill>
                <a:effectLst/>
                <a:latin typeface="-apple-system"/>
              </a:rPr>
              <a:t> has a bar function, which helps us to create this chart or plot from the given X values, height, and width. The basic syntax of the Python matplotlib bar chart is as shown below.</a:t>
            </a:r>
          </a:p>
          <a:p>
            <a:endParaRPr lang="en-IN" dirty="0"/>
          </a:p>
        </p:txBody>
      </p:sp>
      <p:pic>
        <p:nvPicPr>
          <p:cNvPr id="5" name="Picture 4">
            <a:extLst>
              <a:ext uri="{FF2B5EF4-FFF2-40B4-BE49-F238E27FC236}">
                <a16:creationId xmlns:a16="http://schemas.microsoft.com/office/drawing/2014/main" id="{9690CB05-3FE3-D2B8-812B-AFCD00D17C29}"/>
              </a:ext>
            </a:extLst>
          </p:cNvPr>
          <p:cNvPicPr>
            <a:picLocks noChangeAspect="1"/>
          </p:cNvPicPr>
          <p:nvPr/>
        </p:nvPicPr>
        <p:blipFill>
          <a:blip r:embed="rId2"/>
          <a:stretch>
            <a:fillRect/>
          </a:stretch>
        </p:blipFill>
        <p:spPr>
          <a:xfrm>
            <a:off x="2829841" y="5601258"/>
            <a:ext cx="7285351" cy="891617"/>
          </a:xfrm>
          <a:prstGeom prst="rect">
            <a:avLst/>
          </a:prstGeom>
        </p:spPr>
      </p:pic>
    </p:spTree>
    <p:extLst>
      <p:ext uri="{BB962C8B-B14F-4D97-AF65-F5344CB8AC3E}">
        <p14:creationId xmlns:p14="http://schemas.microsoft.com/office/powerpoint/2010/main" val="97892003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0C85F-67CE-0C35-F1B4-C4DC4B20334D}"/>
              </a:ext>
            </a:extLst>
          </p:cNvPr>
          <p:cNvSpPr>
            <a:spLocks noGrp="1"/>
          </p:cNvSpPr>
          <p:nvPr>
            <p:ph type="title"/>
          </p:nvPr>
        </p:nvSpPr>
        <p:spPr/>
        <p:txBody>
          <a:bodyPr/>
          <a:lstStyle/>
          <a:p>
            <a:r>
              <a:rPr lang="en-US" b="0" i="0" dirty="0">
                <a:solidFill>
                  <a:srgbClr val="222222"/>
                </a:solidFill>
                <a:effectLst/>
                <a:latin typeface="-apple-system"/>
              </a:rPr>
              <a:t>Create a Basic matplotlib bar chart in Python</a:t>
            </a:r>
            <a:endParaRPr lang="en-IN" dirty="0"/>
          </a:p>
        </p:txBody>
      </p:sp>
      <p:pic>
        <p:nvPicPr>
          <p:cNvPr id="5" name="Content Placeholder 4">
            <a:extLst>
              <a:ext uri="{FF2B5EF4-FFF2-40B4-BE49-F238E27FC236}">
                <a16:creationId xmlns:a16="http://schemas.microsoft.com/office/drawing/2014/main" id="{1F7505F9-91B2-0801-9B4B-6EE37C387BBC}"/>
              </a:ext>
            </a:extLst>
          </p:cNvPr>
          <p:cNvPicPr>
            <a:picLocks noGrp="1" noChangeAspect="1"/>
          </p:cNvPicPr>
          <p:nvPr>
            <p:ph idx="1"/>
          </p:nvPr>
        </p:nvPicPr>
        <p:blipFill>
          <a:blip r:embed="rId2"/>
          <a:stretch>
            <a:fillRect/>
          </a:stretch>
        </p:blipFill>
        <p:spPr>
          <a:xfrm>
            <a:off x="959807" y="1836440"/>
            <a:ext cx="4894146" cy="2339543"/>
          </a:xfrm>
        </p:spPr>
      </p:pic>
      <p:pic>
        <p:nvPicPr>
          <p:cNvPr id="7" name="Picture 6">
            <a:extLst>
              <a:ext uri="{FF2B5EF4-FFF2-40B4-BE49-F238E27FC236}">
                <a16:creationId xmlns:a16="http://schemas.microsoft.com/office/drawing/2014/main" id="{0222F920-BA8F-2B7E-CD2E-47C1350703F8}"/>
              </a:ext>
            </a:extLst>
          </p:cNvPr>
          <p:cNvPicPr>
            <a:picLocks noChangeAspect="1"/>
          </p:cNvPicPr>
          <p:nvPr/>
        </p:nvPicPr>
        <p:blipFill>
          <a:blip r:embed="rId3"/>
          <a:stretch>
            <a:fillRect/>
          </a:stretch>
        </p:blipFill>
        <p:spPr>
          <a:xfrm>
            <a:off x="7289118" y="1724977"/>
            <a:ext cx="4064682" cy="4093540"/>
          </a:xfrm>
          <a:prstGeom prst="rect">
            <a:avLst/>
          </a:prstGeom>
        </p:spPr>
      </p:pic>
    </p:spTree>
    <p:extLst>
      <p:ext uri="{BB962C8B-B14F-4D97-AF65-F5344CB8AC3E}">
        <p14:creationId xmlns:p14="http://schemas.microsoft.com/office/powerpoint/2010/main" val="16779641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ACB59-E119-753D-AA64-D1370D3626B1}"/>
              </a:ext>
            </a:extLst>
          </p:cNvPr>
          <p:cNvSpPr>
            <a:spLocks noGrp="1"/>
          </p:cNvSpPr>
          <p:nvPr>
            <p:ph type="title"/>
          </p:nvPr>
        </p:nvSpPr>
        <p:spPr/>
        <p:txBody>
          <a:bodyPr/>
          <a:lstStyle/>
          <a:p>
            <a:r>
              <a:rPr lang="en-US" b="0" i="0" dirty="0">
                <a:solidFill>
                  <a:srgbClr val="222222"/>
                </a:solidFill>
                <a:effectLst/>
                <a:latin typeface="-apple-system"/>
              </a:rPr>
              <a:t>Python matplotlib Bar chart from CSV file</a:t>
            </a:r>
            <a:endParaRPr lang="en-IN" dirty="0"/>
          </a:p>
        </p:txBody>
      </p:sp>
      <p:pic>
        <p:nvPicPr>
          <p:cNvPr id="7" name="Content Placeholder 6">
            <a:extLst>
              <a:ext uri="{FF2B5EF4-FFF2-40B4-BE49-F238E27FC236}">
                <a16:creationId xmlns:a16="http://schemas.microsoft.com/office/drawing/2014/main" id="{C611F5BD-1FDB-D195-1536-998A394F3D2B}"/>
              </a:ext>
            </a:extLst>
          </p:cNvPr>
          <p:cNvPicPr>
            <a:picLocks noGrp="1" noChangeAspect="1"/>
          </p:cNvPicPr>
          <p:nvPr>
            <p:ph idx="1"/>
          </p:nvPr>
        </p:nvPicPr>
        <p:blipFill>
          <a:blip r:embed="rId2"/>
          <a:stretch>
            <a:fillRect/>
          </a:stretch>
        </p:blipFill>
        <p:spPr>
          <a:xfrm>
            <a:off x="2689361" y="1825625"/>
            <a:ext cx="6813278" cy="4351338"/>
          </a:xfrm>
        </p:spPr>
      </p:pic>
    </p:spTree>
    <p:extLst>
      <p:ext uri="{BB962C8B-B14F-4D97-AF65-F5344CB8AC3E}">
        <p14:creationId xmlns:p14="http://schemas.microsoft.com/office/powerpoint/2010/main" val="49347207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0C8CC-D61B-2D06-A2F8-AB0C24E875C0}"/>
              </a:ext>
            </a:extLst>
          </p:cNvPr>
          <p:cNvSpPr>
            <a:spLocks noGrp="1"/>
          </p:cNvSpPr>
          <p:nvPr>
            <p:ph type="title"/>
          </p:nvPr>
        </p:nvSpPr>
        <p:spPr/>
        <p:txBody>
          <a:bodyPr/>
          <a:lstStyle/>
          <a:p>
            <a:r>
              <a:rPr lang="en-IN" b="0" i="0" dirty="0">
                <a:solidFill>
                  <a:srgbClr val="222222"/>
                </a:solidFill>
                <a:effectLst/>
                <a:latin typeface="-apple-system"/>
              </a:rPr>
              <a:t>Python matplotlib Histogram</a:t>
            </a:r>
            <a:endParaRPr lang="en-IN" dirty="0"/>
          </a:p>
        </p:txBody>
      </p:sp>
      <p:sp>
        <p:nvSpPr>
          <p:cNvPr id="3" name="Content Placeholder 2">
            <a:extLst>
              <a:ext uri="{FF2B5EF4-FFF2-40B4-BE49-F238E27FC236}">
                <a16:creationId xmlns:a16="http://schemas.microsoft.com/office/drawing/2014/main" id="{6FE2F9E4-091E-1449-CC8D-D1EACF508C60}"/>
              </a:ext>
            </a:extLst>
          </p:cNvPr>
          <p:cNvSpPr>
            <a:spLocks noGrp="1"/>
          </p:cNvSpPr>
          <p:nvPr>
            <p:ph idx="1"/>
          </p:nvPr>
        </p:nvSpPr>
        <p:spPr/>
        <p:txBody>
          <a:bodyPr/>
          <a:lstStyle/>
          <a:p>
            <a:pPr algn="l"/>
            <a:r>
              <a:rPr lang="en-US" b="0" i="0" dirty="0">
                <a:solidFill>
                  <a:srgbClr val="222222"/>
                </a:solidFill>
                <a:effectLst/>
                <a:latin typeface="-apple-system"/>
              </a:rPr>
              <a:t>The Python matplotlib histogram looks similar to the </a:t>
            </a:r>
            <a:r>
              <a:rPr lang="en-US" b="0" i="0" dirty="0" err="1">
                <a:solidFill>
                  <a:srgbClr val="222222"/>
                </a:solidFill>
                <a:effectLst/>
                <a:latin typeface="-apple-system"/>
              </a:rPr>
              <a:t>pyplot</a:t>
            </a:r>
            <a:r>
              <a:rPr lang="en-US" b="0" i="0" dirty="0">
                <a:solidFill>
                  <a:srgbClr val="222222"/>
                </a:solidFill>
                <a:effectLst/>
                <a:latin typeface="-apple-system"/>
              </a:rPr>
              <a:t> bar chart. However, the data will equally distribute into bins. Each bin represents data intervals, and the matplotlib histogram shows the comparison of the frequency of numeric data against the bins.</a:t>
            </a:r>
          </a:p>
          <a:p>
            <a:pPr algn="l"/>
            <a:r>
              <a:rPr lang="en-US" b="0" i="0" dirty="0">
                <a:solidFill>
                  <a:srgbClr val="222222"/>
                </a:solidFill>
                <a:effectLst/>
                <a:latin typeface="-apple-system"/>
              </a:rPr>
              <a:t>In Python, you can use the Matplotlib library to plot histogram with the help of </a:t>
            </a:r>
            <a:r>
              <a:rPr lang="en-US" b="0" i="0" dirty="0" err="1">
                <a:solidFill>
                  <a:srgbClr val="222222"/>
                </a:solidFill>
                <a:effectLst/>
                <a:latin typeface="-apple-system"/>
              </a:rPr>
              <a:t>pyplot</a:t>
            </a:r>
            <a:r>
              <a:rPr lang="en-US" b="0" i="0" dirty="0">
                <a:solidFill>
                  <a:srgbClr val="222222"/>
                </a:solidFill>
                <a:effectLst/>
                <a:latin typeface="-apple-system"/>
              </a:rPr>
              <a:t> hist function. The hist syntax to draw matplotlib </a:t>
            </a:r>
            <a:r>
              <a:rPr lang="en-US" b="0" i="0" dirty="0" err="1">
                <a:solidFill>
                  <a:srgbClr val="222222"/>
                </a:solidFill>
                <a:effectLst/>
                <a:latin typeface="-apple-system"/>
              </a:rPr>
              <a:t>pyplot</a:t>
            </a:r>
            <a:r>
              <a:rPr lang="en-US" b="0" i="0" dirty="0">
                <a:solidFill>
                  <a:srgbClr val="222222"/>
                </a:solidFill>
                <a:effectLst/>
                <a:latin typeface="-apple-system"/>
              </a:rPr>
              <a:t> histogram in Python is</a:t>
            </a:r>
          </a:p>
          <a:p>
            <a:endParaRPr lang="en-IN" dirty="0"/>
          </a:p>
        </p:txBody>
      </p:sp>
      <p:pic>
        <p:nvPicPr>
          <p:cNvPr id="7" name="Picture 6">
            <a:extLst>
              <a:ext uri="{FF2B5EF4-FFF2-40B4-BE49-F238E27FC236}">
                <a16:creationId xmlns:a16="http://schemas.microsoft.com/office/drawing/2014/main" id="{0AB8F271-944A-D56A-51CE-BD528EEBCA67}"/>
              </a:ext>
            </a:extLst>
          </p:cNvPr>
          <p:cNvPicPr>
            <a:picLocks noChangeAspect="1"/>
          </p:cNvPicPr>
          <p:nvPr/>
        </p:nvPicPr>
        <p:blipFill>
          <a:blip r:embed="rId2"/>
          <a:stretch>
            <a:fillRect/>
          </a:stretch>
        </p:blipFill>
        <p:spPr>
          <a:xfrm>
            <a:off x="2517642" y="4887963"/>
            <a:ext cx="7353937" cy="990686"/>
          </a:xfrm>
          <a:prstGeom prst="rect">
            <a:avLst/>
          </a:prstGeom>
        </p:spPr>
      </p:pic>
    </p:spTree>
    <p:extLst>
      <p:ext uri="{BB962C8B-B14F-4D97-AF65-F5344CB8AC3E}">
        <p14:creationId xmlns:p14="http://schemas.microsoft.com/office/powerpoint/2010/main" val="208671735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DA376-3571-9628-672F-3306C562875D}"/>
              </a:ext>
            </a:extLst>
          </p:cNvPr>
          <p:cNvSpPr>
            <a:spLocks noGrp="1"/>
          </p:cNvSpPr>
          <p:nvPr>
            <p:ph type="title"/>
          </p:nvPr>
        </p:nvSpPr>
        <p:spPr/>
        <p:txBody>
          <a:bodyPr/>
          <a:lstStyle/>
          <a:p>
            <a:r>
              <a:rPr lang="en-IN" b="0" i="0" dirty="0">
                <a:solidFill>
                  <a:srgbClr val="222222"/>
                </a:solidFill>
                <a:effectLst/>
                <a:latin typeface="-apple-system"/>
              </a:rPr>
              <a:t>Simple matplotlib Histogram Example</a:t>
            </a:r>
            <a:endParaRPr lang="en-IN" dirty="0"/>
          </a:p>
        </p:txBody>
      </p:sp>
      <p:pic>
        <p:nvPicPr>
          <p:cNvPr id="5" name="Content Placeholder 4">
            <a:extLst>
              <a:ext uri="{FF2B5EF4-FFF2-40B4-BE49-F238E27FC236}">
                <a16:creationId xmlns:a16="http://schemas.microsoft.com/office/drawing/2014/main" id="{2D98C261-99F0-DFE8-A615-A9669151AE10}"/>
              </a:ext>
            </a:extLst>
          </p:cNvPr>
          <p:cNvPicPr>
            <a:picLocks noGrp="1" noChangeAspect="1"/>
          </p:cNvPicPr>
          <p:nvPr>
            <p:ph idx="1"/>
          </p:nvPr>
        </p:nvPicPr>
        <p:blipFill>
          <a:blip r:embed="rId2"/>
          <a:stretch>
            <a:fillRect/>
          </a:stretch>
        </p:blipFill>
        <p:spPr>
          <a:xfrm>
            <a:off x="838201" y="2923205"/>
            <a:ext cx="4872318" cy="1905165"/>
          </a:xfrm>
        </p:spPr>
      </p:pic>
      <p:sp>
        <p:nvSpPr>
          <p:cNvPr id="7" name="TextBox 6">
            <a:extLst>
              <a:ext uri="{FF2B5EF4-FFF2-40B4-BE49-F238E27FC236}">
                <a16:creationId xmlns:a16="http://schemas.microsoft.com/office/drawing/2014/main" id="{FD9B3CD7-3843-ADAF-FEC4-20921A5730C4}"/>
              </a:ext>
            </a:extLst>
          </p:cNvPr>
          <p:cNvSpPr txBox="1"/>
          <p:nvPr/>
        </p:nvSpPr>
        <p:spPr>
          <a:xfrm>
            <a:off x="838200" y="1745187"/>
            <a:ext cx="6096000" cy="923330"/>
          </a:xfrm>
          <a:prstGeom prst="rect">
            <a:avLst/>
          </a:prstGeom>
          <a:noFill/>
        </p:spPr>
        <p:txBody>
          <a:bodyPr wrap="square">
            <a:spAutoFit/>
          </a:bodyPr>
          <a:lstStyle/>
          <a:p>
            <a:r>
              <a:rPr lang="en-US" b="0" i="0" dirty="0">
                <a:solidFill>
                  <a:srgbClr val="222222"/>
                </a:solidFill>
                <a:effectLst/>
                <a:latin typeface="-apple-system"/>
              </a:rPr>
              <a:t>Here, we used this argument number explicitly by assigning 20 to it. It means, below code will draw a hist of random numbers, and the data will equally distribute into 20 bins.</a:t>
            </a:r>
            <a:endParaRPr lang="en-IN" dirty="0"/>
          </a:p>
        </p:txBody>
      </p:sp>
      <p:pic>
        <p:nvPicPr>
          <p:cNvPr id="9" name="Picture 8">
            <a:extLst>
              <a:ext uri="{FF2B5EF4-FFF2-40B4-BE49-F238E27FC236}">
                <a16:creationId xmlns:a16="http://schemas.microsoft.com/office/drawing/2014/main" id="{9484A997-5D62-9801-BFE9-3F86156AD7E6}"/>
              </a:ext>
            </a:extLst>
          </p:cNvPr>
          <p:cNvPicPr>
            <a:picLocks noChangeAspect="1"/>
          </p:cNvPicPr>
          <p:nvPr/>
        </p:nvPicPr>
        <p:blipFill>
          <a:blip r:embed="rId3"/>
          <a:stretch>
            <a:fillRect/>
          </a:stretch>
        </p:blipFill>
        <p:spPr>
          <a:xfrm>
            <a:off x="6669741" y="2674013"/>
            <a:ext cx="3392564" cy="3115267"/>
          </a:xfrm>
          <a:prstGeom prst="rect">
            <a:avLst/>
          </a:prstGeom>
        </p:spPr>
      </p:pic>
    </p:spTree>
    <p:extLst>
      <p:ext uri="{BB962C8B-B14F-4D97-AF65-F5344CB8AC3E}">
        <p14:creationId xmlns:p14="http://schemas.microsoft.com/office/powerpoint/2010/main" val="275747344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F967C-E77B-3410-1355-09E5A0D2266B}"/>
              </a:ext>
            </a:extLst>
          </p:cNvPr>
          <p:cNvSpPr>
            <a:spLocks noGrp="1"/>
          </p:cNvSpPr>
          <p:nvPr>
            <p:ph type="title"/>
          </p:nvPr>
        </p:nvSpPr>
        <p:spPr/>
        <p:txBody>
          <a:bodyPr/>
          <a:lstStyle/>
          <a:p>
            <a:r>
              <a:rPr lang="en-IN" b="0" i="0" dirty="0">
                <a:solidFill>
                  <a:srgbClr val="222222"/>
                </a:solidFill>
                <a:effectLst/>
                <a:latin typeface="-apple-system"/>
              </a:rPr>
              <a:t>Python matplotlib Pie Chart</a:t>
            </a:r>
            <a:endParaRPr lang="en-IN" dirty="0"/>
          </a:p>
        </p:txBody>
      </p:sp>
      <p:sp>
        <p:nvSpPr>
          <p:cNvPr id="3" name="Content Placeholder 2">
            <a:extLst>
              <a:ext uri="{FF2B5EF4-FFF2-40B4-BE49-F238E27FC236}">
                <a16:creationId xmlns:a16="http://schemas.microsoft.com/office/drawing/2014/main" id="{B4CAD587-15C9-9AAD-5694-F56FDE88F0F2}"/>
              </a:ext>
            </a:extLst>
          </p:cNvPr>
          <p:cNvSpPr>
            <a:spLocks noGrp="1"/>
          </p:cNvSpPr>
          <p:nvPr>
            <p:ph idx="1"/>
          </p:nvPr>
        </p:nvSpPr>
        <p:spPr/>
        <p:txBody>
          <a:bodyPr/>
          <a:lstStyle/>
          <a:p>
            <a:r>
              <a:rPr lang="en-US" b="0" i="0" dirty="0">
                <a:solidFill>
                  <a:srgbClr val="222222"/>
                </a:solidFill>
                <a:effectLst/>
                <a:latin typeface="-apple-system"/>
              </a:rPr>
              <a:t>The Python matplotlib pie chart displays the series of data in slices or wedges, and each slice is the size of an item. In order to draw at the matplotlib chart in Python, you have to use the </a:t>
            </a:r>
            <a:r>
              <a:rPr lang="en-US" b="0" i="0" dirty="0" err="1">
                <a:solidFill>
                  <a:srgbClr val="222222"/>
                </a:solidFill>
                <a:effectLst/>
                <a:latin typeface="-apple-system"/>
              </a:rPr>
              <a:t>pyplot</a:t>
            </a:r>
            <a:r>
              <a:rPr lang="en-US" b="0" i="0" dirty="0">
                <a:solidFill>
                  <a:srgbClr val="222222"/>
                </a:solidFill>
                <a:effectLst/>
                <a:latin typeface="-apple-system"/>
              </a:rPr>
              <a:t> pie function. The syntax of this Python matplotlib pie function is</a:t>
            </a:r>
          </a:p>
          <a:p>
            <a:endParaRPr lang="en-IN" dirty="0"/>
          </a:p>
        </p:txBody>
      </p:sp>
      <p:pic>
        <p:nvPicPr>
          <p:cNvPr id="6" name="Picture 5">
            <a:extLst>
              <a:ext uri="{FF2B5EF4-FFF2-40B4-BE49-F238E27FC236}">
                <a16:creationId xmlns:a16="http://schemas.microsoft.com/office/drawing/2014/main" id="{8DE32662-9C2E-6670-29D8-E87B60F1F769}"/>
              </a:ext>
            </a:extLst>
          </p:cNvPr>
          <p:cNvPicPr>
            <a:picLocks noChangeAspect="1"/>
          </p:cNvPicPr>
          <p:nvPr/>
        </p:nvPicPr>
        <p:blipFill>
          <a:blip r:embed="rId2"/>
          <a:stretch>
            <a:fillRect/>
          </a:stretch>
        </p:blipFill>
        <p:spPr>
          <a:xfrm>
            <a:off x="2319963" y="3777683"/>
            <a:ext cx="7552074" cy="1005927"/>
          </a:xfrm>
          <a:prstGeom prst="rect">
            <a:avLst/>
          </a:prstGeom>
        </p:spPr>
      </p:pic>
    </p:spTree>
    <p:extLst>
      <p:ext uri="{BB962C8B-B14F-4D97-AF65-F5344CB8AC3E}">
        <p14:creationId xmlns:p14="http://schemas.microsoft.com/office/powerpoint/2010/main" val="32523011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266E1-57C6-BB6E-4027-DB63FEEF9A47}"/>
              </a:ext>
            </a:extLst>
          </p:cNvPr>
          <p:cNvSpPr>
            <a:spLocks noGrp="1"/>
          </p:cNvSpPr>
          <p:nvPr>
            <p:ph type="title"/>
          </p:nvPr>
        </p:nvSpPr>
        <p:spPr/>
        <p:txBody>
          <a:bodyPr/>
          <a:lstStyle/>
          <a:p>
            <a:r>
              <a:rPr lang="en-IN" b="0" i="0" dirty="0">
                <a:solidFill>
                  <a:srgbClr val="222222"/>
                </a:solidFill>
                <a:effectLst/>
                <a:latin typeface="-apple-system"/>
              </a:rPr>
              <a:t>Python matplotlib Pie Chart Example</a:t>
            </a:r>
            <a:endParaRPr lang="en-IN" dirty="0"/>
          </a:p>
        </p:txBody>
      </p:sp>
      <p:pic>
        <p:nvPicPr>
          <p:cNvPr id="7" name="Content Placeholder 6">
            <a:extLst>
              <a:ext uri="{FF2B5EF4-FFF2-40B4-BE49-F238E27FC236}">
                <a16:creationId xmlns:a16="http://schemas.microsoft.com/office/drawing/2014/main" id="{128E3811-18AC-BD43-C41F-2565D41E8C4C}"/>
              </a:ext>
            </a:extLst>
          </p:cNvPr>
          <p:cNvPicPr>
            <a:picLocks noGrp="1" noChangeAspect="1"/>
          </p:cNvPicPr>
          <p:nvPr>
            <p:ph idx="1"/>
          </p:nvPr>
        </p:nvPicPr>
        <p:blipFill>
          <a:blip r:embed="rId2"/>
          <a:stretch>
            <a:fillRect/>
          </a:stretch>
        </p:blipFill>
        <p:spPr>
          <a:xfrm>
            <a:off x="838200" y="1912647"/>
            <a:ext cx="4486835" cy="2187130"/>
          </a:xfrm>
        </p:spPr>
      </p:pic>
      <p:pic>
        <p:nvPicPr>
          <p:cNvPr id="9" name="Picture 8">
            <a:extLst>
              <a:ext uri="{FF2B5EF4-FFF2-40B4-BE49-F238E27FC236}">
                <a16:creationId xmlns:a16="http://schemas.microsoft.com/office/drawing/2014/main" id="{1C7979D4-C80E-6ABE-2109-CD442555E33B}"/>
              </a:ext>
            </a:extLst>
          </p:cNvPr>
          <p:cNvPicPr>
            <a:picLocks noChangeAspect="1"/>
          </p:cNvPicPr>
          <p:nvPr/>
        </p:nvPicPr>
        <p:blipFill>
          <a:blip r:embed="rId3"/>
          <a:stretch>
            <a:fillRect/>
          </a:stretch>
        </p:blipFill>
        <p:spPr>
          <a:xfrm>
            <a:off x="6167717" y="2563906"/>
            <a:ext cx="4939553" cy="2814195"/>
          </a:xfrm>
          <a:prstGeom prst="rect">
            <a:avLst/>
          </a:prstGeom>
        </p:spPr>
      </p:pic>
    </p:spTree>
    <p:extLst>
      <p:ext uri="{BB962C8B-B14F-4D97-AF65-F5344CB8AC3E}">
        <p14:creationId xmlns:p14="http://schemas.microsoft.com/office/powerpoint/2010/main" val="216346041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F7F2B-651A-387A-F893-D63DEEF2F7E5}"/>
              </a:ext>
            </a:extLst>
          </p:cNvPr>
          <p:cNvSpPr>
            <a:spLocks noGrp="1"/>
          </p:cNvSpPr>
          <p:nvPr>
            <p:ph type="title"/>
          </p:nvPr>
        </p:nvSpPr>
        <p:spPr>
          <a:xfrm>
            <a:off x="838200" y="365126"/>
            <a:ext cx="10515600" cy="863040"/>
          </a:xfrm>
        </p:spPr>
        <p:txBody>
          <a:bodyPr/>
          <a:lstStyle/>
          <a:p>
            <a:r>
              <a:rPr lang="en-IN" b="0" i="0" dirty="0">
                <a:solidFill>
                  <a:srgbClr val="222222"/>
                </a:solidFill>
                <a:effectLst/>
                <a:latin typeface="-apple-system"/>
              </a:rPr>
              <a:t>Python matplotlib Scatter Plot</a:t>
            </a:r>
            <a:endParaRPr lang="en-IN" dirty="0"/>
          </a:p>
        </p:txBody>
      </p:sp>
      <p:sp>
        <p:nvSpPr>
          <p:cNvPr id="3" name="Content Placeholder 2">
            <a:extLst>
              <a:ext uri="{FF2B5EF4-FFF2-40B4-BE49-F238E27FC236}">
                <a16:creationId xmlns:a16="http://schemas.microsoft.com/office/drawing/2014/main" id="{DD8F16BF-863A-75DD-0A1B-86662FFD32B2}"/>
              </a:ext>
            </a:extLst>
          </p:cNvPr>
          <p:cNvSpPr>
            <a:spLocks noGrp="1"/>
          </p:cNvSpPr>
          <p:nvPr>
            <p:ph idx="1"/>
          </p:nvPr>
        </p:nvSpPr>
        <p:spPr>
          <a:xfrm>
            <a:off x="838200" y="1371600"/>
            <a:ext cx="10515600" cy="5121274"/>
          </a:xfrm>
        </p:spPr>
        <p:txBody>
          <a:bodyPr>
            <a:normAutofit fontScale="92500" lnSpcReduction="10000"/>
          </a:bodyPr>
          <a:lstStyle/>
          <a:p>
            <a:pPr algn="l"/>
            <a:r>
              <a:rPr lang="en-US" b="0" i="0" dirty="0">
                <a:solidFill>
                  <a:srgbClr val="222222"/>
                </a:solidFill>
                <a:effectLst/>
                <a:latin typeface="-apple-system"/>
              </a:rPr>
              <a:t>The Python matplotlib scatter plot is a two dimensional graphical representation of the data. A Python scatter plot is useful to display the correlation between two numerical data values or two sets of data. In general, we use this Python matplotlib scatter plot to analyze the relationship between two numerical data points by drawing a regression line.</a:t>
            </a:r>
          </a:p>
          <a:p>
            <a:pPr algn="l"/>
            <a:r>
              <a:rPr lang="en-US" b="0" i="0" dirty="0">
                <a:solidFill>
                  <a:srgbClr val="222222"/>
                </a:solidFill>
                <a:effectLst/>
                <a:latin typeface="-apple-system"/>
              </a:rPr>
              <a:t>The matplotlib </a:t>
            </a:r>
            <a:r>
              <a:rPr lang="en-US" b="0" i="0" dirty="0" err="1">
                <a:solidFill>
                  <a:srgbClr val="222222"/>
                </a:solidFill>
                <a:effectLst/>
                <a:latin typeface="-apple-system"/>
              </a:rPr>
              <a:t>pyplot</a:t>
            </a:r>
            <a:r>
              <a:rPr lang="en-US" b="0" i="0" dirty="0">
                <a:solidFill>
                  <a:srgbClr val="222222"/>
                </a:solidFill>
                <a:effectLst/>
                <a:latin typeface="-apple-system"/>
              </a:rPr>
              <a:t> module has a function, which will draw or generate a scatter plot in Python. The basic syntax to draw matplotlib </a:t>
            </a:r>
            <a:r>
              <a:rPr lang="en-US" b="0" i="0" dirty="0" err="1">
                <a:solidFill>
                  <a:srgbClr val="222222"/>
                </a:solidFill>
                <a:effectLst/>
                <a:latin typeface="-apple-system"/>
              </a:rPr>
              <a:t>pyplot</a:t>
            </a:r>
            <a:r>
              <a:rPr lang="en-US" b="0" i="0" dirty="0">
                <a:solidFill>
                  <a:srgbClr val="222222"/>
                </a:solidFill>
                <a:effectLst/>
                <a:latin typeface="-apple-system"/>
              </a:rPr>
              <a:t> scatter plot is</a:t>
            </a:r>
          </a:p>
          <a:p>
            <a:pPr algn="l"/>
            <a:endParaRPr lang="en-US" b="0" i="0" dirty="0">
              <a:solidFill>
                <a:srgbClr val="222222"/>
              </a:solidFill>
              <a:effectLst/>
              <a:latin typeface="-apple-system"/>
            </a:endParaRPr>
          </a:p>
          <a:p>
            <a:pPr algn="l"/>
            <a:endParaRPr lang="en-US" b="0" i="0" dirty="0">
              <a:solidFill>
                <a:srgbClr val="222222"/>
              </a:solidFill>
              <a:effectLst/>
              <a:latin typeface="-apple-system"/>
            </a:endParaRPr>
          </a:p>
          <a:p>
            <a:pPr algn="l">
              <a:buFont typeface="Arial" panose="020B0604020202020204" pitchFamily="34" charset="0"/>
              <a:buChar char="•"/>
            </a:pPr>
            <a:r>
              <a:rPr lang="en-US" b="0" i="0" dirty="0">
                <a:solidFill>
                  <a:srgbClr val="222222"/>
                </a:solidFill>
                <a:effectLst/>
                <a:latin typeface="-apple-system"/>
              </a:rPr>
              <a:t>x: list of arguments that represents the X-axis.</a:t>
            </a:r>
          </a:p>
          <a:p>
            <a:pPr algn="l">
              <a:buFont typeface="Arial" panose="020B0604020202020204" pitchFamily="34" charset="0"/>
              <a:buChar char="•"/>
            </a:pPr>
            <a:r>
              <a:rPr lang="en-US" b="0" i="0" dirty="0">
                <a:solidFill>
                  <a:srgbClr val="222222"/>
                </a:solidFill>
                <a:effectLst/>
                <a:latin typeface="-apple-system"/>
              </a:rPr>
              <a:t>y: List of arguments represents Y-Axis.</a:t>
            </a:r>
          </a:p>
          <a:p>
            <a:endParaRPr lang="en-IN" dirty="0"/>
          </a:p>
        </p:txBody>
      </p:sp>
      <p:pic>
        <p:nvPicPr>
          <p:cNvPr id="5" name="Picture 4">
            <a:extLst>
              <a:ext uri="{FF2B5EF4-FFF2-40B4-BE49-F238E27FC236}">
                <a16:creationId xmlns:a16="http://schemas.microsoft.com/office/drawing/2014/main" id="{1B3B6818-6A21-FD91-0C40-24233AE0408D}"/>
              </a:ext>
            </a:extLst>
          </p:cNvPr>
          <p:cNvPicPr>
            <a:picLocks noChangeAspect="1"/>
          </p:cNvPicPr>
          <p:nvPr/>
        </p:nvPicPr>
        <p:blipFill>
          <a:blip r:embed="rId2"/>
          <a:stretch>
            <a:fillRect/>
          </a:stretch>
        </p:blipFill>
        <p:spPr>
          <a:xfrm>
            <a:off x="3741548" y="4277886"/>
            <a:ext cx="6106182" cy="823031"/>
          </a:xfrm>
          <a:prstGeom prst="rect">
            <a:avLst/>
          </a:prstGeom>
        </p:spPr>
      </p:pic>
    </p:spTree>
    <p:extLst>
      <p:ext uri="{BB962C8B-B14F-4D97-AF65-F5344CB8AC3E}">
        <p14:creationId xmlns:p14="http://schemas.microsoft.com/office/powerpoint/2010/main" val="207484832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AA745-CF45-57AF-207B-40693BE8B26C}"/>
              </a:ext>
            </a:extLst>
          </p:cNvPr>
          <p:cNvSpPr>
            <a:spLocks noGrp="1"/>
          </p:cNvSpPr>
          <p:nvPr>
            <p:ph type="title"/>
          </p:nvPr>
        </p:nvSpPr>
        <p:spPr/>
        <p:txBody>
          <a:bodyPr/>
          <a:lstStyle/>
          <a:p>
            <a:r>
              <a:rPr lang="en-US" b="0" i="0" dirty="0">
                <a:solidFill>
                  <a:srgbClr val="222222"/>
                </a:solidFill>
                <a:effectLst/>
                <a:latin typeface="-apple-system"/>
              </a:rPr>
              <a:t>Python matplotlib Scatter Plot Examples</a:t>
            </a:r>
            <a:endParaRPr lang="en-IN" dirty="0"/>
          </a:p>
        </p:txBody>
      </p:sp>
      <p:pic>
        <p:nvPicPr>
          <p:cNvPr id="5" name="Content Placeholder 4">
            <a:extLst>
              <a:ext uri="{FF2B5EF4-FFF2-40B4-BE49-F238E27FC236}">
                <a16:creationId xmlns:a16="http://schemas.microsoft.com/office/drawing/2014/main" id="{DE489BC3-38FB-1B8E-CFF6-6AFEE7B03693}"/>
              </a:ext>
            </a:extLst>
          </p:cNvPr>
          <p:cNvPicPr>
            <a:picLocks noGrp="1" noChangeAspect="1"/>
          </p:cNvPicPr>
          <p:nvPr>
            <p:ph idx="1"/>
          </p:nvPr>
        </p:nvPicPr>
        <p:blipFill>
          <a:blip r:embed="rId2"/>
          <a:stretch>
            <a:fillRect/>
          </a:stretch>
        </p:blipFill>
        <p:spPr>
          <a:xfrm>
            <a:off x="838201" y="1690688"/>
            <a:ext cx="5616388" cy="2362405"/>
          </a:xfrm>
        </p:spPr>
      </p:pic>
      <p:pic>
        <p:nvPicPr>
          <p:cNvPr id="7" name="Picture 6">
            <a:extLst>
              <a:ext uri="{FF2B5EF4-FFF2-40B4-BE49-F238E27FC236}">
                <a16:creationId xmlns:a16="http://schemas.microsoft.com/office/drawing/2014/main" id="{40508766-B2F1-F52A-A89F-10580A8C980C}"/>
              </a:ext>
            </a:extLst>
          </p:cNvPr>
          <p:cNvPicPr>
            <a:picLocks noChangeAspect="1"/>
          </p:cNvPicPr>
          <p:nvPr/>
        </p:nvPicPr>
        <p:blipFill>
          <a:blip r:embed="rId3"/>
          <a:stretch>
            <a:fillRect/>
          </a:stretch>
        </p:blipFill>
        <p:spPr>
          <a:xfrm>
            <a:off x="7041270" y="1755401"/>
            <a:ext cx="4912823" cy="3347198"/>
          </a:xfrm>
          <a:prstGeom prst="rect">
            <a:avLst/>
          </a:prstGeom>
        </p:spPr>
      </p:pic>
    </p:spTree>
    <p:extLst>
      <p:ext uri="{BB962C8B-B14F-4D97-AF65-F5344CB8AC3E}">
        <p14:creationId xmlns:p14="http://schemas.microsoft.com/office/powerpoint/2010/main" val="10875702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36AE9-1A79-F235-EDA3-98347531EFFD}"/>
              </a:ext>
            </a:extLst>
          </p:cNvPr>
          <p:cNvSpPr>
            <a:spLocks noGrp="1"/>
          </p:cNvSpPr>
          <p:nvPr>
            <p:ph type="title"/>
          </p:nvPr>
        </p:nvSpPr>
        <p:spPr/>
        <p:txBody>
          <a:bodyPr/>
          <a:lstStyle/>
          <a:p>
            <a:r>
              <a:rPr lang="en-IN" b="0" i="0" dirty="0">
                <a:solidFill>
                  <a:srgbClr val="222222"/>
                </a:solidFill>
                <a:effectLst/>
                <a:latin typeface="-apple-system"/>
              </a:rPr>
              <a:t>Python pandas Series Index</a:t>
            </a:r>
            <a:endParaRPr lang="en-IN" dirty="0"/>
          </a:p>
        </p:txBody>
      </p:sp>
      <p:pic>
        <p:nvPicPr>
          <p:cNvPr id="5" name="Content Placeholder 4">
            <a:extLst>
              <a:ext uri="{FF2B5EF4-FFF2-40B4-BE49-F238E27FC236}">
                <a16:creationId xmlns:a16="http://schemas.microsoft.com/office/drawing/2014/main" id="{30491DC2-2E7E-8559-FFBE-17E68537D916}"/>
              </a:ext>
            </a:extLst>
          </p:cNvPr>
          <p:cNvPicPr>
            <a:picLocks noGrp="1" noChangeAspect="1"/>
          </p:cNvPicPr>
          <p:nvPr>
            <p:ph idx="1"/>
          </p:nvPr>
        </p:nvPicPr>
        <p:blipFill>
          <a:blip r:embed="rId2"/>
          <a:stretch>
            <a:fillRect/>
          </a:stretch>
        </p:blipFill>
        <p:spPr>
          <a:xfrm>
            <a:off x="2762540" y="1825625"/>
            <a:ext cx="6666920" cy="4351338"/>
          </a:xfrm>
        </p:spPr>
      </p:pic>
    </p:spTree>
    <p:extLst>
      <p:ext uri="{BB962C8B-B14F-4D97-AF65-F5344CB8AC3E}">
        <p14:creationId xmlns:p14="http://schemas.microsoft.com/office/powerpoint/2010/main" val="37065027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7FCD3-81C0-D5B3-9183-308901AA5549}"/>
              </a:ext>
            </a:extLst>
          </p:cNvPr>
          <p:cNvSpPr>
            <a:spLocks noGrp="1"/>
          </p:cNvSpPr>
          <p:nvPr>
            <p:ph type="title"/>
          </p:nvPr>
        </p:nvSpPr>
        <p:spPr/>
        <p:txBody>
          <a:bodyPr/>
          <a:lstStyle/>
          <a:p>
            <a:r>
              <a:rPr lang="en-US" b="0" i="0" dirty="0">
                <a:solidFill>
                  <a:srgbClr val="222222"/>
                </a:solidFill>
                <a:effectLst/>
                <a:latin typeface="-apple-system"/>
              </a:rPr>
              <a:t>Create a Python Series using </a:t>
            </a:r>
            <a:r>
              <a:rPr lang="en-US" b="0" i="0" dirty="0" err="1">
                <a:solidFill>
                  <a:srgbClr val="222222"/>
                </a:solidFill>
                <a:effectLst/>
                <a:latin typeface="-apple-system"/>
              </a:rPr>
              <a:t>arange</a:t>
            </a:r>
            <a:endParaRPr lang="en-IN" dirty="0"/>
          </a:p>
        </p:txBody>
      </p:sp>
      <p:pic>
        <p:nvPicPr>
          <p:cNvPr id="9" name="Picture 8">
            <a:extLst>
              <a:ext uri="{FF2B5EF4-FFF2-40B4-BE49-F238E27FC236}">
                <a16:creationId xmlns:a16="http://schemas.microsoft.com/office/drawing/2014/main" id="{ACB68C85-D33D-26BF-563A-B41A75988927}"/>
              </a:ext>
            </a:extLst>
          </p:cNvPr>
          <p:cNvPicPr>
            <a:picLocks noChangeAspect="1"/>
          </p:cNvPicPr>
          <p:nvPr/>
        </p:nvPicPr>
        <p:blipFill>
          <a:blip r:embed="rId2"/>
          <a:stretch>
            <a:fillRect/>
          </a:stretch>
        </p:blipFill>
        <p:spPr>
          <a:xfrm>
            <a:off x="2392359" y="1927413"/>
            <a:ext cx="7407282" cy="4473388"/>
          </a:xfrm>
          <a:prstGeom prst="rect">
            <a:avLst/>
          </a:prstGeom>
        </p:spPr>
      </p:pic>
    </p:spTree>
    <p:extLst>
      <p:ext uri="{BB962C8B-B14F-4D97-AF65-F5344CB8AC3E}">
        <p14:creationId xmlns:p14="http://schemas.microsoft.com/office/powerpoint/2010/main" val="27351733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0CFD3-FA0C-6BBB-79D6-00F647F901AB}"/>
              </a:ext>
            </a:extLst>
          </p:cNvPr>
          <p:cNvSpPr>
            <a:spLocks noGrp="1"/>
          </p:cNvSpPr>
          <p:nvPr>
            <p:ph type="title"/>
          </p:nvPr>
        </p:nvSpPr>
        <p:spPr/>
        <p:txBody>
          <a:bodyPr/>
          <a:lstStyle/>
          <a:p>
            <a:r>
              <a:rPr lang="en-IN" b="0" i="0" dirty="0">
                <a:solidFill>
                  <a:srgbClr val="222222"/>
                </a:solidFill>
                <a:effectLst/>
                <a:latin typeface="-apple-system"/>
              </a:rPr>
              <a:t>Alter pandas Series Index</a:t>
            </a:r>
            <a:endParaRPr lang="en-IN" dirty="0"/>
          </a:p>
        </p:txBody>
      </p:sp>
      <p:pic>
        <p:nvPicPr>
          <p:cNvPr id="5" name="Content Placeholder 4">
            <a:extLst>
              <a:ext uri="{FF2B5EF4-FFF2-40B4-BE49-F238E27FC236}">
                <a16:creationId xmlns:a16="http://schemas.microsoft.com/office/drawing/2014/main" id="{0741F071-22B6-54CE-B2B1-34353DF9CC13}"/>
              </a:ext>
            </a:extLst>
          </p:cNvPr>
          <p:cNvPicPr>
            <a:picLocks noGrp="1" noChangeAspect="1"/>
          </p:cNvPicPr>
          <p:nvPr>
            <p:ph idx="1"/>
          </p:nvPr>
        </p:nvPicPr>
        <p:blipFill>
          <a:blip r:embed="rId2"/>
          <a:stretch>
            <a:fillRect/>
          </a:stretch>
        </p:blipFill>
        <p:spPr>
          <a:xfrm>
            <a:off x="2361876" y="2164715"/>
            <a:ext cx="7468247" cy="3673158"/>
          </a:xfrm>
        </p:spPr>
      </p:pic>
    </p:spTree>
    <p:extLst>
      <p:ext uri="{BB962C8B-B14F-4D97-AF65-F5344CB8AC3E}">
        <p14:creationId xmlns:p14="http://schemas.microsoft.com/office/powerpoint/2010/main" val="9013850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07B0A-C20E-A694-B9C6-4B362A7860F0}"/>
              </a:ext>
            </a:extLst>
          </p:cNvPr>
          <p:cNvSpPr>
            <a:spLocks noGrp="1"/>
          </p:cNvSpPr>
          <p:nvPr>
            <p:ph type="title"/>
          </p:nvPr>
        </p:nvSpPr>
        <p:spPr/>
        <p:txBody>
          <a:bodyPr>
            <a:normAutofit/>
          </a:bodyPr>
          <a:lstStyle/>
          <a:p>
            <a:r>
              <a:rPr lang="en-US" b="0" i="0" dirty="0">
                <a:solidFill>
                  <a:srgbClr val="222222"/>
                </a:solidFill>
                <a:effectLst/>
                <a:latin typeface="-apple-system"/>
              </a:rPr>
              <a:t>Create a Python Series from Dictionary</a:t>
            </a:r>
            <a:endParaRPr lang="en-IN" dirty="0"/>
          </a:p>
        </p:txBody>
      </p:sp>
      <p:pic>
        <p:nvPicPr>
          <p:cNvPr id="7" name="Picture 6">
            <a:extLst>
              <a:ext uri="{FF2B5EF4-FFF2-40B4-BE49-F238E27FC236}">
                <a16:creationId xmlns:a16="http://schemas.microsoft.com/office/drawing/2014/main" id="{DDD0DA2E-9D38-3779-2EC3-119833678EB4}"/>
              </a:ext>
            </a:extLst>
          </p:cNvPr>
          <p:cNvPicPr>
            <a:picLocks noChangeAspect="1"/>
          </p:cNvPicPr>
          <p:nvPr/>
        </p:nvPicPr>
        <p:blipFill>
          <a:blip r:embed="rId2"/>
          <a:stretch>
            <a:fillRect/>
          </a:stretch>
        </p:blipFill>
        <p:spPr>
          <a:xfrm>
            <a:off x="2396169" y="2011557"/>
            <a:ext cx="7399661" cy="2834886"/>
          </a:xfrm>
          <a:prstGeom prst="rect">
            <a:avLst/>
          </a:prstGeom>
        </p:spPr>
      </p:pic>
    </p:spTree>
    <p:extLst>
      <p:ext uri="{BB962C8B-B14F-4D97-AF65-F5344CB8AC3E}">
        <p14:creationId xmlns:p14="http://schemas.microsoft.com/office/powerpoint/2010/main" val="10701237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3A899-EA20-A949-C1F8-A7F263706323}"/>
              </a:ext>
            </a:extLst>
          </p:cNvPr>
          <p:cNvSpPr>
            <a:spLocks noGrp="1"/>
          </p:cNvSpPr>
          <p:nvPr>
            <p:ph type="title"/>
          </p:nvPr>
        </p:nvSpPr>
        <p:spPr/>
        <p:txBody>
          <a:bodyPr/>
          <a:lstStyle/>
          <a:p>
            <a:r>
              <a:rPr lang="en-IN" b="0" i="0" dirty="0">
                <a:solidFill>
                  <a:srgbClr val="222222"/>
                </a:solidFill>
                <a:effectLst/>
                <a:latin typeface="-apple-system"/>
              </a:rPr>
              <a:t>Arithmetic Operations</a:t>
            </a:r>
            <a:endParaRPr lang="en-IN" dirty="0"/>
          </a:p>
        </p:txBody>
      </p:sp>
      <p:pic>
        <p:nvPicPr>
          <p:cNvPr id="5" name="Content Placeholder 4">
            <a:extLst>
              <a:ext uri="{FF2B5EF4-FFF2-40B4-BE49-F238E27FC236}">
                <a16:creationId xmlns:a16="http://schemas.microsoft.com/office/drawing/2014/main" id="{9596FBFB-11F8-034A-8CF1-FE252D2A7A29}"/>
              </a:ext>
            </a:extLst>
          </p:cNvPr>
          <p:cNvPicPr>
            <a:picLocks noGrp="1" noChangeAspect="1"/>
          </p:cNvPicPr>
          <p:nvPr>
            <p:ph idx="1"/>
          </p:nvPr>
        </p:nvPicPr>
        <p:blipFill>
          <a:blip r:embed="rId2"/>
          <a:stretch>
            <a:fillRect/>
          </a:stretch>
        </p:blipFill>
        <p:spPr>
          <a:xfrm>
            <a:off x="2407600" y="2515265"/>
            <a:ext cx="7376799" cy="2972058"/>
          </a:xfrm>
        </p:spPr>
      </p:pic>
    </p:spTree>
    <p:extLst>
      <p:ext uri="{BB962C8B-B14F-4D97-AF65-F5344CB8AC3E}">
        <p14:creationId xmlns:p14="http://schemas.microsoft.com/office/powerpoint/2010/main" val="26247771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TotalTime>
  <Words>1564</Words>
  <Application>Microsoft Office PowerPoint</Application>
  <PresentationFormat>Widescreen</PresentationFormat>
  <Paragraphs>89</Paragraphs>
  <Slides>48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48</vt:i4>
      </vt:variant>
    </vt:vector>
  </HeadingPairs>
  <TitlesOfParts>
    <vt:vector size="55" baseType="lpstr">
      <vt:lpstr>Algerian</vt:lpstr>
      <vt:lpstr>-apple-system</vt:lpstr>
      <vt:lpstr>Arial</vt:lpstr>
      <vt:lpstr>Arial Black</vt:lpstr>
      <vt:lpstr>Calibri</vt:lpstr>
      <vt:lpstr>Calibri Light</vt:lpstr>
      <vt:lpstr>Office Theme</vt:lpstr>
      <vt:lpstr>Artificial intelligence</vt:lpstr>
      <vt:lpstr>Python pandas Series</vt:lpstr>
      <vt:lpstr>Python pandas Series Examples</vt:lpstr>
      <vt:lpstr>Python Series Values and Index</vt:lpstr>
      <vt:lpstr>Python pandas Series Index</vt:lpstr>
      <vt:lpstr>Create a Python Series using arange</vt:lpstr>
      <vt:lpstr>Alter pandas Series Index</vt:lpstr>
      <vt:lpstr>Create a Python Series from Dictionary</vt:lpstr>
      <vt:lpstr>Arithmetic Operations</vt:lpstr>
      <vt:lpstr>Python pandas DataFrame</vt:lpstr>
      <vt:lpstr>Create an Empty DataFrame in pandas</vt:lpstr>
      <vt:lpstr>Create pandas DataFrame from List</vt:lpstr>
      <vt:lpstr>Python Pandas DataFrame from dict</vt:lpstr>
      <vt:lpstr>How to create pandas DataFrame from dict of lists</vt:lpstr>
      <vt:lpstr>Python Pandas DataFrame of Dates</vt:lpstr>
      <vt:lpstr>Pandas DataFrame Columns</vt:lpstr>
      <vt:lpstr>Pandas DataFrame Index </vt:lpstr>
      <vt:lpstr>Pandas DataFrame Attributes - shape attribute</vt:lpstr>
      <vt:lpstr>Python Series Nulls</vt:lpstr>
      <vt:lpstr>values attribute</vt:lpstr>
      <vt:lpstr>Pandas DataFrame name attribute</vt:lpstr>
      <vt:lpstr>Pandas DataFrame name attribute Contd.</vt:lpstr>
      <vt:lpstr>dtype attribute</vt:lpstr>
      <vt:lpstr>Python DataFrame describe function</vt:lpstr>
      <vt:lpstr>How to access Python DataFrame Data?</vt:lpstr>
      <vt:lpstr>Accessing Pandas Data Frame Columns</vt:lpstr>
      <vt:lpstr>Access Pandas DataFrame Rows</vt:lpstr>
      <vt:lpstr>Pandas DataFrame loc method Example</vt:lpstr>
      <vt:lpstr>iloc Example</vt:lpstr>
      <vt:lpstr>How to add a New Column to Pandas DataFrame?</vt:lpstr>
      <vt:lpstr>Delete a Column from a DataFrame in Python</vt:lpstr>
      <vt:lpstr>Delete a Column from a DataFrame in Python</vt:lpstr>
      <vt:lpstr>How to delete DataFrame Row in Python? </vt:lpstr>
      <vt:lpstr>How to rename Pandas DataFrame Column?</vt:lpstr>
      <vt:lpstr>Python pandas head and tail</vt:lpstr>
      <vt:lpstr>Python pandas head and tail</vt:lpstr>
      <vt:lpstr>Transpose pandas DataFrame in Python</vt:lpstr>
      <vt:lpstr>Python DataFrame groupby</vt:lpstr>
      <vt:lpstr>CHARTS</vt:lpstr>
      <vt:lpstr>Python matplotlib Bar Chart</vt:lpstr>
      <vt:lpstr>Create a Basic matplotlib bar chart in Python</vt:lpstr>
      <vt:lpstr>Python matplotlib Bar chart from CSV file</vt:lpstr>
      <vt:lpstr>Python matplotlib Histogram</vt:lpstr>
      <vt:lpstr>Simple matplotlib Histogram Example</vt:lpstr>
      <vt:lpstr>Python matplotlib Pie Chart</vt:lpstr>
      <vt:lpstr>Python matplotlib Pie Chart Example</vt:lpstr>
      <vt:lpstr>Python matplotlib Scatter Plot</vt:lpstr>
      <vt:lpstr>Python matplotlib Scatter Plot Examples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Hitendra Dixit</dc:creator>
  <cp:lastModifiedBy>Hitendra Dixit</cp:lastModifiedBy>
  <cp:revision>33</cp:revision>
  <dcterms:created xsi:type="dcterms:W3CDTF">2022-05-16T08:03:17Z</dcterms:created>
  <dcterms:modified xsi:type="dcterms:W3CDTF">2022-05-21T11:54:31Z</dcterms:modified>
</cp:coreProperties>
</file>