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8" r:id="rId2"/>
    <p:sldId id="280" r:id="rId3"/>
    <p:sldId id="284" r:id="rId4"/>
    <p:sldId id="297" r:id="rId5"/>
    <p:sldId id="298" r:id="rId6"/>
    <p:sldId id="299" r:id="rId7"/>
    <p:sldId id="300" r:id="rId8"/>
    <p:sldId id="308" r:id="rId9"/>
    <p:sldId id="302" r:id="rId10"/>
    <p:sldId id="303" r:id="rId11"/>
    <p:sldId id="304" r:id="rId12"/>
    <p:sldId id="305" r:id="rId13"/>
    <p:sldId id="306" r:id="rId14"/>
    <p:sldId id="309" r:id="rId15"/>
    <p:sldId id="310" r:id="rId16"/>
    <p:sldId id="257" r:id="rId17"/>
    <p:sldId id="258" r:id="rId18"/>
    <p:sldId id="259" r:id="rId19"/>
    <p:sldId id="260" r:id="rId20"/>
    <p:sldId id="267" r:id="rId21"/>
    <p:sldId id="268" r:id="rId22"/>
    <p:sldId id="269" r:id="rId23"/>
    <p:sldId id="262" r:id="rId24"/>
    <p:sldId id="263" r:id="rId25"/>
    <p:sldId id="270" r:id="rId26"/>
    <p:sldId id="264" r:id="rId27"/>
    <p:sldId id="271" r:id="rId28"/>
    <p:sldId id="266" r:id="rId29"/>
    <p:sldId id="355" r:id="rId30"/>
    <p:sldId id="356" r:id="rId31"/>
    <p:sldId id="357" r:id="rId32"/>
    <p:sldId id="272" r:id="rId33"/>
    <p:sldId id="275" r:id="rId34"/>
    <p:sldId id="358" r:id="rId35"/>
    <p:sldId id="359" r:id="rId36"/>
    <p:sldId id="273" r:id="rId37"/>
    <p:sldId id="36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E438-02F1-05BE-D8DE-58F9587726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2984D04-6EE8-82A7-E24A-2BAC21840B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9F1941-F5E8-CD0D-0FC0-B5A3339995BA}"/>
              </a:ext>
            </a:extLst>
          </p:cNvPr>
          <p:cNvSpPr>
            <a:spLocks noGrp="1"/>
          </p:cNvSpPr>
          <p:nvPr>
            <p:ph type="dt" sz="half" idx="10"/>
          </p:nvPr>
        </p:nvSpPr>
        <p:spPr/>
        <p:txBody>
          <a:bodyPr/>
          <a:lstStyle/>
          <a:p>
            <a:fld id="{9269E86D-74AC-41BB-8F3B-37A7DC582E96}" type="datetimeFigureOut">
              <a:rPr lang="en-IN" smtClean="0"/>
              <a:t>15-06-2022</a:t>
            </a:fld>
            <a:endParaRPr lang="en-IN"/>
          </a:p>
        </p:txBody>
      </p:sp>
      <p:sp>
        <p:nvSpPr>
          <p:cNvPr id="5" name="Footer Placeholder 4">
            <a:extLst>
              <a:ext uri="{FF2B5EF4-FFF2-40B4-BE49-F238E27FC236}">
                <a16:creationId xmlns:a16="http://schemas.microsoft.com/office/drawing/2014/main" id="{D7BAC645-4AB8-0102-B982-79231F107C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55336F-354E-02CE-F45F-445FD82723A1}"/>
              </a:ext>
            </a:extLst>
          </p:cNvPr>
          <p:cNvSpPr>
            <a:spLocks noGrp="1"/>
          </p:cNvSpPr>
          <p:nvPr>
            <p:ph type="sldNum" sz="quarter" idx="12"/>
          </p:nvPr>
        </p:nvSpPr>
        <p:spPr/>
        <p:txBody>
          <a:bodyPr/>
          <a:lstStyle/>
          <a:p>
            <a:fld id="{0B8199A5-101D-4E27-ACE9-FAD00CD5B4BD}" type="slidenum">
              <a:rPr lang="en-IN" smtClean="0"/>
              <a:t>‹#›</a:t>
            </a:fld>
            <a:endParaRPr lang="en-IN"/>
          </a:p>
        </p:txBody>
      </p:sp>
    </p:spTree>
    <p:extLst>
      <p:ext uri="{BB962C8B-B14F-4D97-AF65-F5344CB8AC3E}">
        <p14:creationId xmlns:p14="http://schemas.microsoft.com/office/powerpoint/2010/main" val="4058750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630E8-CAAF-9301-1108-FFA74E529CD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3E56AB-645C-BCE8-BCAF-2AE1F182DD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C10775-F6C0-418C-6A47-043F94165F3C}"/>
              </a:ext>
            </a:extLst>
          </p:cNvPr>
          <p:cNvSpPr>
            <a:spLocks noGrp="1"/>
          </p:cNvSpPr>
          <p:nvPr>
            <p:ph type="dt" sz="half" idx="10"/>
          </p:nvPr>
        </p:nvSpPr>
        <p:spPr/>
        <p:txBody>
          <a:bodyPr/>
          <a:lstStyle/>
          <a:p>
            <a:fld id="{9269E86D-74AC-41BB-8F3B-37A7DC582E96}" type="datetimeFigureOut">
              <a:rPr lang="en-IN" smtClean="0"/>
              <a:t>15-06-2022</a:t>
            </a:fld>
            <a:endParaRPr lang="en-IN"/>
          </a:p>
        </p:txBody>
      </p:sp>
      <p:sp>
        <p:nvSpPr>
          <p:cNvPr id="5" name="Footer Placeholder 4">
            <a:extLst>
              <a:ext uri="{FF2B5EF4-FFF2-40B4-BE49-F238E27FC236}">
                <a16:creationId xmlns:a16="http://schemas.microsoft.com/office/drawing/2014/main" id="{1796744E-24B3-DB07-0093-24CC2DF9ED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E78427-013D-9DE7-D153-71334946106E}"/>
              </a:ext>
            </a:extLst>
          </p:cNvPr>
          <p:cNvSpPr>
            <a:spLocks noGrp="1"/>
          </p:cNvSpPr>
          <p:nvPr>
            <p:ph type="sldNum" sz="quarter" idx="12"/>
          </p:nvPr>
        </p:nvSpPr>
        <p:spPr/>
        <p:txBody>
          <a:bodyPr/>
          <a:lstStyle/>
          <a:p>
            <a:fld id="{0B8199A5-101D-4E27-ACE9-FAD00CD5B4BD}" type="slidenum">
              <a:rPr lang="en-IN" smtClean="0"/>
              <a:t>‹#›</a:t>
            </a:fld>
            <a:endParaRPr lang="en-IN"/>
          </a:p>
        </p:txBody>
      </p:sp>
    </p:spTree>
    <p:extLst>
      <p:ext uri="{BB962C8B-B14F-4D97-AF65-F5344CB8AC3E}">
        <p14:creationId xmlns:p14="http://schemas.microsoft.com/office/powerpoint/2010/main" val="3347757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0DBD33-8042-C1D9-2AD4-EBBBE4FF2F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0ADAD0-3E90-B241-BB1E-901F80BB56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3315FD-619D-BBA3-B71E-F47D6AA55470}"/>
              </a:ext>
            </a:extLst>
          </p:cNvPr>
          <p:cNvSpPr>
            <a:spLocks noGrp="1"/>
          </p:cNvSpPr>
          <p:nvPr>
            <p:ph type="dt" sz="half" idx="10"/>
          </p:nvPr>
        </p:nvSpPr>
        <p:spPr/>
        <p:txBody>
          <a:bodyPr/>
          <a:lstStyle/>
          <a:p>
            <a:fld id="{9269E86D-74AC-41BB-8F3B-37A7DC582E96}" type="datetimeFigureOut">
              <a:rPr lang="en-IN" smtClean="0"/>
              <a:t>15-06-2022</a:t>
            </a:fld>
            <a:endParaRPr lang="en-IN"/>
          </a:p>
        </p:txBody>
      </p:sp>
      <p:sp>
        <p:nvSpPr>
          <p:cNvPr id="5" name="Footer Placeholder 4">
            <a:extLst>
              <a:ext uri="{FF2B5EF4-FFF2-40B4-BE49-F238E27FC236}">
                <a16:creationId xmlns:a16="http://schemas.microsoft.com/office/drawing/2014/main" id="{D145247B-D2FB-F783-6D76-FFF4547699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E19D60-34EA-53BE-FC42-BC69528EB794}"/>
              </a:ext>
            </a:extLst>
          </p:cNvPr>
          <p:cNvSpPr>
            <a:spLocks noGrp="1"/>
          </p:cNvSpPr>
          <p:nvPr>
            <p:ph type="sldNum" sz="quarter" idx="12"/>
          </p:nvPr>
        </p:nvSpPr>
        <p:spPr/>
        <p:txBody>
          <a:bodyPr/>
          <a:lstStyle/>
          <a:p>
            <a:fld id="{0B8199A5-101D-4E27-ACE9-FAD00CD5B4BD}" type="slidenum">
              <a:rPr lang="en-IN" smtClean="0"/>
              <a:t>‹#›</a:t>
            </a:fld>
            <a:endParaRPr lang="en-IN"/>
          </a:p>
        </p:txBody>
      </p:sp>
    </p:spTree>
    <p:extLst>
      <p:ext uri="{BB962C8B-B14F-4D97-AF65-F5344CB8AC3E}">
        <p14:creationId xmlns:p14="http://schemas.microsoft.com/office/powerpoint/2010/main" val="1303613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701C4-BF35-932F-CDDF-F35EC7E8C0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3EE55B-1B9E-10D1-88C3-E690CF7EE5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71F905-D3BF-1560-6551-CC32ECFAF37F}"/>
              </a:ext>
            </a:extLst>
          </p:cNvPr>
          <p:cNvSpPr>
            <a:spLocks noGrp="1"/>
          </p:cNvSpPr>
          <p:nvPr>
            <p:ph type="dt" sz="half" idx="10"/>
          </p:nvPr>
        </p:nvSpPr>
        <p:spPr/>
        <p:txBody>
          <a:bodyPr/>
          <a:lstStyle/>
          <a:p>
            <a:fld id="{9269E86D-74AC-41BB-8F3B-37A7DC582E96}" type="datetimeFigureOut">
              <a:rPr lang="en-IN" smtClean="0"/>
              <a:t>15-06-2022</a:t>
            </a:fld>
            <a:endParaRPr lang="en-IN"/>
          </a:p>
        </p:txBody>
      </p:sp>
      <p:sp>
        <p:nvSpPr>
          <p:cNvPr id="5" name="Footer Placeholder 4">
            <a:extLst>
              <a:ext uri="{FF2B5EF4-FFF2-40B4-BE49-F238E27FC236}">
                <a16:creationId xmlns:a16="http://schemas.microsoft.com/office/drawing/2014/main" id="{FF3F0771-05D4-B5D0-358A-7794D2C74E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381328-7688-CED0-6E07-C900AD5AB315}"/>
              </a:ext>
            </a:extLst>
          </p:cNvPr>
          <p:cNvSpPr>
            <a:spLocks noGrp="1"/>
          </p:cNvSpPr>
          <p:nvPr>
            <p:ph type="sldNum" sz="quarter" idx="12"/>
          </p:nvPr>
        </p:nvSpPr>
        <p:spPr/>
        <p:txBody>
          <a:bodyPr/>
          <a:lstStyle/>
          <a:p>
            <a:fld id="{0B8199A5-101D-4E27-ACE9-FAD00CD5B4BD}" type="slidenum">
              <a:rPr lang="en-IN" smtClean="0"/>
              <a:t>‹#›</a:t>
            </a:fld>
            <a:endParaRPr lang="en-IN"/>
          </a:p>
        </p:txBody>
      </p:sp>
    </p:spTree>
    <p:extLst>
      <p:ext uri="{BB962C8B-B14F-4D97-AF65-F5344CB8AC3E}">
        <p14:creationId xmlns:p14="http://schemas.microsoft.com/office/powerpoint/2010/main" val="1648019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73477-793B-1BC1-DFDE-397F50DA53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FF45B1-DBC5-9D5F-217B-2BB8E8E4ED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CDCDA0-9D08-D896-8184-F1F7A9DD11A5}"/>
              </a:ext>
            </a:extLst>
          </p:cNvPr>
          <p:cNvSpPr>
            <a:spLocks noGrp="1"/>
          </p:cNvSpPr>
          <p:nvPr>
            <p:ph type="dt" sz="half" idx="10"/>
          </p:nvPr>
        </p:nvSpPr>
        <p:spPr/>
        <p:txBody>
          <a:bodyPr/>
          <a:lstStyle/>
          <a:p>
            <a:fld id="{9269E86D-74AC-41BB-8F3B-37A7DC582E96}" type="datetimeFigureOut">
              <a:rPr lang="en-IN" smtClean="0"/>
              <a:t>15-06-2022</a:t>
            </a:fld>
            <a:endParaRPr lang="en-IN"/>
          </a:p>
        </p:txBody>
      </p:sp>
      <p:sp>
        <p:nvSpPr>
          <p:cNvPr id="5" name="Footer Placeholder 4">
            <a:extLst>
              <a:ext uri="{FF2B5EF4-FFF2-40B4-BE49-F238E27FC236}">
                <a16:creationId xmlns:a16="http://schemas.microsoft.com/office/drawing/2014/main" id="{544B9460-3CA6-97C7-474E-31C54A1588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81BFA9-89F8-D5B7-E0A3-70F255C4BED6}"/>
              </a:ext>
            </a:extLst>
          </p:cNvPr>
          <p:cNvSpPr>
            <a:spLocks noGrp="1"/>
          </p:cNvSpPr>
          <p:nvPr>
            <p:ph type="sldNum" sz="quarter" idx="12"/>
          </p:nvPr>
        </p:nvSpPr>
        <p:spPr/>
        <p:txBody>
          <a:bodyPr/>
          <a:lstStyle/>
          <a:p>
            <a:fld id="{0B8199A5-101D-4E27-ACE9-FAD00CD5B4BD}" type="slidenum">
              <a:rPr lang="en-IN" smtClean="0"/>
              <a:t>‹#›</a:t>
            </a:fld>
            <a:endParaRPr lang="en-IN"/>
          </a:p>
        </p:txBody>
      </p:sp>
    </p:spTree>
    <p:extLst>
      <p:ext uri="{BB962C8B-B14F-4D97-AF65-F5344CB8AC3E}">
        <p14:creationId xmlns:p14="http://schemas.microsoft.com/office/powerpoint/2010/main" val="4100670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1AFCB-D87D-F26C-B985-47C5E98579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5E7FBE-9261-BFA4-F2A6-0435E27711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FD4402-04D8-35F7-108A-27F834713A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3DB0072-8037-30C6-74F3-AA806187F9AA}"/>
              </a:ext>
            </a:extLst>
          </p:cNvPr>
          <p:cNvSpPr>
            <a:spLocks noGrp="1"/>
          </p:cNvSpPr>
          <p:nvPr>
            <p:ph type="dt" sz="half" idx="10"/>
          </p:nvPr>
        </p:nvSpPr>
        <p:spPr/>
        <p:txBody>
          <a:bodyPr/>
          <a:lstStyle/>
          <a:p>
            <a:fld id="{9269E86D-74AC-41BB-8F3B-37A7DC582E96}" type="datetimeFigureOut">
              <a:rPr lang="en-IN" smtClean="0"/>
              <a:t>15-06-2022</a:t>
            </a:fld>
            <a:endParaRPr lang="en-IN"/>
          </a:p>
        </p:txBody>
      </p:sp>
      <p:sp>
        <p:nvSpPr>
          <p:cNvPr id="6" name="Footer Placeholder 5">
            <a:extLst>
              <a:ext uri="{FF2B5EF4-FFF2-40B4-BE49-F238E27FC236}">
                <a16:creationId xmlns:a16="http://schemas.microsoft.com/office/drawing/2014/main" id="{54B80546-911D-66BA-37E9-B4756D1ED9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0231CB-FC59-2F46-1A8C-38536709D376}"/>
              </a:ext>
            </a:extLst>
          </p:cNvPr>
          <p:cNvSpPr>
            <a:spLocks noGrp="1"/>
          </p:cNvSpPr>
          <p:nvPr>
            <p:ph type="sldNum" sz="quarter" idx="12"/>
          </p:nvPr>
        </p:nvSpPr>
        <p:spPr/>
        <p:txBody>
          <a:bodyPr/>
          <a:lstStyle/>
          <a:p>
            <a:fld id="{0B8199A5-101D-4E27-ACE9-FAD00CD5B4BD}" type="slidenum">
              <a:rPr lang="en-IN" smtClean="0"/>
              <a:t>‹#›</a:t>
            </a:fld>
            <a:endParaRPr lang="en-IN"/>
          </a:p>
        </p:txBody>
      </p:sp>
    </p:spTree>
    <p:extLst>
      <p:ext uri="{BB962C8B-B14F-4D97-AF65-F5344CB8AC3E}">
        <p14:creationId xmlns:p14="http://schemas.microsoft.com/office/powerpoint/2010/main" val="2575649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61E5A-1111-0DF5-07DD-9B647BFC4C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C4A93F-3755-5910-0D56-1C6A1A5ED9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F25D33-AAF3-14C1-07EF-AC10CBD0E8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F0391E9-2D56-6C7B-C029-53F79068BB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0B90A3-E9BF-0787-74E3-49A79D0984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2119F92-A43D-E075-4C8A-F9C1D38C4BF2}"/>
              </a:ext>
            </a:extLst>
          </p:cNvPr>
          <p:cNvSpPr>
            <a:spLocks noGrp="1"/>
          </p:cNvSpPr>
          <p:nvPr>
            <p:ph type="dt" sz="half" idx="10"/>
          </p:nvPr>
        </p:nvSpPr>
        <p:spPr/>
        <p:txBody>
          <a:bodyPr/>
          <a:lstStyle/>
          <a:p>
            <a:fld id="{9269E86D-74AC-41BB-8F3B-37A7DC582E96}" type="datetimeFigureOut">
              <a:rPr lang="en-IN" smtClean="0"/>
              <a:t>15-06-2022</a:t>
            </a:fld>
            <a:endParaRPr lang="en-IN"/>
          </a:p>
        </p:txBody>
      </p:sp>
      <p:sp>
        <p:nvSpPr>
          <p:cNvPr id="8" name="Footer Placeholder 7">
            <a:extLst>
              <a:ext uri="{FF2B5EF4-FFF2-40B4-BE49-F238E27FC236}">
                <a16:creationId xmlns:a16="http://schemas.microsoft.com/office/drawing/2014/main" id="{EDE5C3AD-88D1-DD8F-C7F4-DD419747B76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2727673-EC11-1693-F423-70B3F6813504}"/>
              </a:ext>
            </a:extLst>
          </p:cNvPr>
          <p:cNvSpPr>
            <a:spLocks noGrp="1"/>
          </p:cNvSpPr>
          <p:nvPr>
            <p:ph type="sldNum" sz="quarter" idx="12"/>
          </p:nvPr>
        </p:nvSpPr>
        <p:spPr/>
        <p:txBody>
          <a:bodyPr/>
          <a:lstStyle/>
          <a:p>
            <a:fld id="{0B8199A5-101D-4E27-ACE9-FAD00CD5B4BD}" type="slidenum">
              <a:rPr lang="en-IN" smtClean="0"/>
              <a:t>‹#›</a:t>
            </a:fld>
            <a:endParaRPr lang="en-IN"/>
          </a:p>
        </p:txBody>
      </p:sp>
    </p:spTree>
    <p:extLst>
      <p:ext uri="{BB962C8B-B14F-4D97-AF65-F5344CB8AC3E}">
        <p14:creationId xmlns:p14="http://schemas.microsoft.com/office/powerpoint/2010/main" val="502881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02925-577C-1B82-34B8-C27D842129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333B8DD-3528-69BB-B75A-3546278EDBA4}"/>
              </a:ext>
            </a:extLst>
          </p:cNvPr>
          <p:cNvSpPr>
            <a:spLocks noGrp="1"/>
          </p:cNvSpPr>
          <p:nvPr>
            <p:ph type="dt" sz="half" idx="10"/>
          </p:nvPr>
        </p:nvSpPr>
        <p:spPr/>
        <p:txBody>
          <a:bodyPr/>
          <a:lstStyle/>
          <a:p>
            <a:fld id="{9269E86D-74AC-41BB-8F3B-37A7DC582E96}" type="datetimeFigureOut">
              <a:rPr lang="en-IN" smtClean="0"/>
              <a:t>15-06-2022</a:t>
            </a:fld>
            <a:endParaRPr lang="en-IN"/>
          </a:p>
        </p:txBody>
      </p:sp>
      <p:sp>
        <p:nvSpPr>
          <p:cNvPr id="4" name="Footer Placeholder 3">
            <a:extLst>
              <a:ext uri="{FF2B5EF4-FFF2-40B4-BE49-F238E27FC236}">
                <a16:creationId xmlns:a16="http://schemas.microsoft.com/office/drawing/2014/main" id="{5DF0CC72-B69F-2212-0AB6-18363ECFAF1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B6129A8-615C-A8C6-93B3-58C36071C617}"/>
              </a:ext>
            </a:extLst>
          </p:cNvPr>
          <p:cNvSpPr>
            <a:spLocks noGrp="1"/>
          </p:cNvSpPr>
          <p:nvPr>
            <p:ph type="sldNum" sz="quarter" idx="12"/>
          </p:nvPr>
        </p:nvSpPr>
        <p:spPr/>
        <p:txBody>
          <a:bodyPr/>
          <a:lstStyle/>
          <a:p>
            <a:fld id="{0B8199A5-101D-4E27-ACE9-FAD00CD5B4BD}" type="slidenum">
              <a:rPr lang="en-IN" smtClean="0"/>
              <a:t>‹#›</a:t>
            </a:fld>
            <a:endParaRPr lang="en-IN"/>
          </a:p>
        </p:txBody>
      </p:sp>
    </p:spTree>
    <p:extLst>
      <p:ext uri="{BB962C8B-B14F-4D97-AF65-F5344CB8AC3E}">
        <p14:creationId xmlns:p14="http://schemas.microsoft.com/office/powerpoint/2010/main" val="3106876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85CDC1-1EAB-80BC-4F42-ED36685B7AA7}"/>
              </a:ext>
            </a:extLst>
          </p:cNvPr>
          <p:cNvSpPr>
            <a:spLocks noGrp="1"/>
          </p:cNvSpPr>
          <p:nvPr>
            <p:ph type="dt" sz="half" idx="10"/>
          </p:nvPr>
        </p:nvSpPr>
        <p:spPr/>
        <p:txBody>
          <a:bodyPr/>
          <a:lstStyle/>
          <a:p>
            <a:fld id="{9269E86D-74AC-41BB-8F3B-37A7DC582E96}" type="datetimeFigureOut">
              <a:rPr lang="en-IN" smtClean="0"/>
              <a:t>15-06-2022</a:t>
            </a:fld>
            <a:endParaRPr lang="en-IN"/>
          </a:p>
        </p:txBody>
      </p:sp>
      <p:sp>
        <p:nvSpPr>
          <p:cNvPr id="3" name="Footer Placeholder 2">
            <a:extLst>
              <a:ext uri="{FF2B5EF4-FFF2-40B4-BE49-F238E27FC236}">
                <a16:creationId xmlns:a16="http://schemas.microsoft.com/office/drawing/2014/main" id="{4F85022F-87DD-CB74-1748-ACA911F79C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928E753-8DBA-AB50-9181-8ECA58A00633}"/>
              </a:ext>
            </a:extLst>
          </p:cNvPr>
          <p:cNvSpPr>
            <a:spLocks noGrp="1"/>
          </p:cNvSpPr>
          <p:nvPr>
            <p:ph type="sldNum" sz="quarter" idx="12"/>
          </p:nvPr>
        </p:nvSpPr>
        <p:spPr/>
        <p:txBody>
          <a:bodyPr/>
          <a:lstStyle/>
          <a:p>
            <a:fld id="{0B8199A5-101D-4E27-ACE9-FAD00CD5B4BD}" type="slidenum">
              <a:rPr lang="en-IN" smtClean="0"/>
              <a:t>‹#›</a:t>
            </a:fld>
            <a:endParaRPr lang="en-IN"/>
          </a:p>
        </p:txBody>
      </p:sp>
    </p:spTree>
    <p:extLst>
      <p:ext uri="{BB962C8B-B14F-4D97-AF65-F5344CB8AC3E}">
        <p14:creationId xmlns:p14="http://schemas.microsoft.com/office/powerpoint/2010/main" val="2843062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694E-8D5B-2F38-360B-E96BD2F107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F7832FF-F39F-DB80-2D6A-C38D42764B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37EAEF-E16D-C59D-6316-93C4F23C5F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DB0E21-8802-F742-A9E0-E77917BF452D}"/>
              </a:ext>
            </a:extLst>
          </p:cNvPr>
          <p:cNvSpPr>
            <a:spLocks noGrp="1"/>
          </p:cNvSpPr>
          <p:nvPr>
            <p:ph type="dt" sz="half" idx="10"/>
          </p:nvPr>
        </p:nvSpPr>
        <p:spPr/>
        <p:txBody>
          <a:bodyPr/>
          <a:lstStyle/>
          <a:p>
            <a:fld id="{9269E86D-74AC-41BB-8F3B-37A7DC582E96}" type="datetimeFigureOut">
              <a:rPr lang="en-IN" smtClean="0"/>
              <a:t>15-06-2022</a:t>
            </a:fld>
            <a:endParaRPr lang="en-IN"/>
          </a:p>
        </p:txBody>
      </p:sp>
      <p:sp>
        <p:nvSpPr>
          <p:cNvPr id="6" name="Footer Placeholder 5">
            <a:extLst>
              <a:ext uri="{FF2B5EF4-FFF2-40B4-BE49-F238E27FC236}">
                <a16:creationId xmlns:a16="http://schemas.microsoft.com/office/drawing/2014/main" id="{B85DA31B-6304-131A-B850-8E729C8EE5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71687E-7635-3DAD-17CA-3FD74439DAA2}"/>
              </a:ext>
            </a:extLst>
          </p:cNvPr>
          <p:cNvSpPr>
            <a:spLocks noGrp="1"/>
          </p:cNvSpPr>
          <p:nvPr>
            <p:ph type="sldNum" sz="quarter" idx="12"/>
          </p:nvPr>
        </p:nvSpPr>
        <p:spPr/>
        <p:txBody>
          <a:bodyPr/>
          <a:lstStyle/>
          <a:p>
            <a:fld id="{0B8199A5-101D-4E27-ACE9-FAD00CD5B4BD}" type="slidenum">
              <a:rPr lang="en-IN" smtClean="0"/>
              <a:t>‹#›</a:t>
            </a:fld>
            <a:endParaRPr lang="en-IN"/>
          </a:p>
        </p:txBody>
      </p:sp>
    </p:spTree>
    <p:extLst>
      <p:ext uri="{BB962C8B-B14F-4D97-AF65-F5344CB8AC3E}">
        <p14:creationId xmlns:p14="http://schemas.microsoft.com/office/powerpoint/2010/main" val="2684049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BA8EE-F02D-2A57-31ED-F412C21E2B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45FB131-A500-C8A7-1511-13CDB4DFCB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26FA4E7-B2BF-58B6-8EDD-2769631632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E9CC24-A7AC-472E-CA06-6BD7A76260A3}"/>
              </a:ext>
            </a:extLst>
          </p:cNvPr>
          <p:cNvSpPr>
            <a:spLocks noGrp="1"/>
          </p:cNvSpPr>
          <p:nvPr>
            <p:ph type="dt" sz="half" idx="10"/>
          </p:nvPr>
        </p:nvSpPr>
        <p:spPr/>
        <p:txBody>
          <a:bodyPr/>
          <a:lstStyle/>
          <a:p>
            <a:fld id="{9269E86D-74AC-41BB-8F3B-37A7DC582E96}" type="datetimeFigureOut">
              <a:rPr lang="en-IN" smtClean="0"/>
              <a:t>15-06-2022</a:t>
            </a:fld>
            <a:endParaRPr lang="en-IN"/>
          </a:p>
        </p:txBody>
      </p:sp>
      <p:sp>
        <p:nvSpPr>
          <p:cNvPr id="6" name="Footer Placeholder 5">
            <a:extLst>
              <a:ext uri="{FF2B5EF4-FFF2-40B4-BE49-F238E27FC236}">
                <a16:creationId xmlns:a16="http://schemas.microsoft.com/office/drawing/2014/main" id="{A2F90977-C83A-E8C5-AA9C-871D3168C4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154FFB-F2F2-B70C-24F0-F5742F3D39A3}"/>
              </a:ext>
            </a:extLst>
          </p:cNvPr>
          <p:cNvSpPr>
            <a:spLocks noGrp="1"/>
          </p:cNvSpPr>
          <p:nvPr>
            <p:ph type="sldNum" sz="quarter" idx="12"/>
          </p:nvPr>
        </p:nvSpPr>
        <p:spPr/>
        <p:txBody>
          <a:bodyPr/>
          <a:lstStyle/>
          <a:p>
            <a:fld id="{0B8199A5-101D-4E27-ACE9-FAD00CD5B4BD}" type="slidenum">
              <a:rPr lang="en-IN" smtClean="0"/>
              <a:t>‹#›</a:t>
            </a:fld>
            <a:endParaRPr lang="en-IN"/>
          </a:p>
        </p:txBody>
      </p:sp>
    </p:spTree>
    <p:extLst>
      <p:ext uri="{BB962C8B-B14F-4D97-AF65-F5344CB8AC3E}">
        <p14:creationId xmlns:p14="http://schemas.microsoft.com/office/powerpoint/2010/main" val="3852421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BEC3EC-8017-111C-3DE6-81DD518F96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66991E-EF3D-A1B0-6922-C196A3750E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587573-AA24-DF3F-E68A-FCF33E773E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9E86D-74AC-41BB-8F3B-37A7DC582E96}" type="datetimeFigureOut">
              <a:rPr lang="en-IN" smtClean="0"/>
              <a:t>15-06-2022</a:t>
            </a:fld>
            <a:endParaRPr lang="en-IN"/>
          </a:p>
        </p:txBody>
      </p:sp>
      <p:sp>
        <p:nvSpPr>
          <p:cNvPr id="5" name="Footer Placeholder 4">
            <a:extLst>
              <a:ext uri="{FF2B5EF4-FFF2-40B4-BE49-F238E27FC236}">
                <a16:creationId xmlns:a16="http://schemas.microsoft.com/office/drawing/2014/main" id="{81519C33-D0BE-7B40-FC3F-B0AFF7968A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445E59C-CBF1-AB59-E333-1C823095FF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8199A5-101D-4E27-ACE9-FAD00CD5B4BD}" type="slidenum">
              <a:rPr lang="en-IN" smtClean="0"/>
              <a:t>‹#›</a:t>
            </a:fld>
            <a:endParaRPr lang="en-IN"/>
          </a:p>
        </p:txBody>
      </p:sp>
    </p:spTree>
    <p:extLst>
      <p:ext uri="{BB962C8B-B14F-4D97-AF65-F5344CB8AC3E}">
        <p14:creationId xmlns:p14="http://schemas.microsoft.com/office/powerpoint/2010/main" val="194497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hyperlink" Target="https://data.gov.in/" TargetMode="External"/><Relationship Id="rId1" Type="http://schemas.openxmlformats.org/officeDocument/2006/relationships/slideLayout" Target="../slideLayouts/slideLayout2.xml"/><Relationship Id="rId4" Type="http://schemas.openxmlformats.org/officeDocument/2006/relationships/hyperlink" Target="https://archive.ics.uci.edu/ml/datasets.ph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kaggle.com/uciml/datasets" TargetMode="External"/><Relationship Id="rId2" Type="http://schemas.openxmlformats.org/officeDocument/2006/relationships/hyperlink" Target="https://www.superdatascience.com/pages/machine-learning" TargetMode="External"/><Relationship Id="rId1" Type="http://schemas.openxmlformats.org/officeDocument/2006/relationships/slideLayout" Target="../slideLayouts/slideLayout2.xml"/><Relationship Id="rId4" Type="http://schemas.openxmlformats.org/officeDocument/2006/relationships/hyperlink" Target="https://archive.ics.uci.edu/ml/index.php"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a:latin typeface="Algerian" panose="04020705040A02060702" pitchFamily="82" charset="0"/>
              </a:rPr>
              <a:t>Artificial intelligence</a:t>
            </a:r>
            <a:endParaRPr lang="en-IN" b="1" dirty="0">
              <a:latin typeface="Algerian" panose="04020705040A02060702" pitchFamily="82" charset="0"/>
            </a:endParaRP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12</a:t>
            </a:r>
          </a:p>
          <a:p>
            <a:r>
              <a:rPr lang="en-IN" dirty="0"/>
              <a:t>Date </a:t>
            </a:r>
            <a:r>
              <a:rPr lang="en-IN"/>
              <a:t>– 14</a:t>
            </a:r>
            <a:r>
              <a:rPr lang="en-IN" baseline="30000"/>
              <a:t>th</a:t>
            </a:r>
            <a:r>
              <a:rPr lang="en-IN"/>
              <a:t>  </a:t>
            </a:r>
            <a:r>
              <a:rPr lang="en-IN" dirty="0"/>
              <a:t>June, 2022</a:t>
            </a:r>
          </a:p>
        </p:txBody>
      </p:sp>
    </p:spTree>
    <p:extLst>
      <p:ext uri="{BB962C8B-B14F-4D97-AF65-F5344CB8AC3E}">
        <p14:creationId xmlns:p14="http://schemas.microsoft.com/office/powerpoint/2010/main" val="3290677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pPr algn="just"/>
            <a:r>
              <a:rPr lang="en-IN" b="1" i="0" dirty="0">
                <a:effectLst/>
                <a:latin typeface="erdana"/>
              </a:rPr>
              <a:t>Why use Unsupervised Learning?</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sz="2400" b="0" i="0" dirty="0">
                <a:solidFill>
                  <a:srgbClr val="333333"/>
                </a:solidFill>
                <a:effectLst/>
                <a:latin typeface="inter-regular"/>
              </a:rPr>
              <a:t>Below are some main reasons which describe the importance of Unsupervised Learning:</a:t>
            </a:r>
          </a:p>
          <a:p>
            <a:pPr algn="just">
              <a:buFont typeface="Arial" panose="020B0604020202020204" pitchFamily="34" charset="0"/>
              <a:buChar char="•"/>
            </a:pPr>
            <a:r>
              <a:rPr lang="en-US" sz="2400" b="0" i="0" dirty="0">
                <a:solidFill>
                  <a:srgbClr val="000000"/>
                </a:solidFill>
                <a:effectLst/>
                <a:latin typeface="inter-regular"/>
              </a:rPr>
              <a:t>Unsupervised learning is helpful for finding useful insights from the data.</a:t>
            </a:r>
          </a:p>
          <a:p>
            <a:pPr algn="just">
              <a:buFont typeface="Arial" panose="020B0604020202020204" pitchFamily="34" charset="0"/>
              <a:buChar char="•"/>
            </a:pPr>
            <a:r>
              <a:rPr lang="en-US" sz="2400" b="0" i="0" dirty="0">
                <a:solidFill>
                  <a:srgbClr val="000000"/>
                </a:solidFill>
                <a:effectLst/>
                <a:latin typeface="inter-regular"/>
              </a:rPr>
              <a:t>Unsupervised learning is much similar as a human learns to think by their own experiences, which makes it closer to the real AI.</a:t>
            </a:r>
          </a:p>
          <a:p>
            <a:pPr algn="just">
              <a:buFont typeface="Arial" panose="020B0604020202020204" pitchFamily="34" charset="0"/>
              <a:buChar char="•"/>
            </a:pPr>
            <a:r>
              <a:rPr lang="en-US" sz="2400" b="0" i="0" dirty="0">
                <a:solidFill>
                  <a:srgbClr val="000000"/>
                </a:solidFill>
                <a:effectLst/>
                <a:latin typeface="inter-regular"/>
              </a:rPr>
              <a:t>Unsupervised learning works on unlabeled and uncategorized data which make unsupervised learning more important.</a:t>
            </a:r>
          </a:p>
          <a:p>
            <a:pPr algn="just">
              <a:buFont typeface="Arial" panose="020B0604020202020204" pitchFamily="34" charset="0"/>
              <a:buChar char="•"/>
            </a:pPr>
            <a:r>
              <a:rPr lang="en-US" sz="2400" b="0" i="0" dirty="0">
                <a:solidFill>
                  <a:srgbClr val="000000"/>
                </a:solidFill>
                <a:effectLst/>
                <a:latin typeface="inter-regular"/>
              </a:rPr>
              <a:t>In real-world, we do not always have input data with the corresponding output so to solve such cases, we need unsupervised learning.</a:t>
            </a:r>
          </a:p>
          <a:p>
            <a:pPr algn="l"/>
            <a:r>
              <a:rPr lang="en-IN" sz="2400" b="1" dirty="0"/>
              <a:t>Example:</a:t>
            </a:r>
          </a:p>
          <a:p>
            <a:pPr lvl="1"/>
            <a:r>
              <a:rPr lang="en-IN" sz="2000" dirty="0"/>
              <a:t>10000 images of person wearing masks.</a:t>
            </a:r>
          </a:p>
          <a:p>
            <a:pPr lvl="1"/>
            <a:r>
              <a:rPr lang="en-IN" sz="2000" dirty="0"/>
              <a:t>10000 images of person not wearing masks.</a:t>
            </a:r>
          </a:p>
          <a:p>
            <a:pPr lvl="1"/>
            <a:r>
              <a:rPr lang="en-IN" sz="2000" dirty="0"/>
              <a:t>It will categorize the data in 1 and 0 format based on person wearing a mask or not</a:t>
            </a:r>
          </a:p>
        </p:txBody>
      </p:sp>
    </p:spTree>
    <p:extLst>
      <p:ext uri="{BB962C8B-B14F-4D97-AF65-F5344CB8AC3E}">
        <p14:creationId xmlns:p14="http://schemas.microsoft.com/office/powerpoint/2010/main" val="3681066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pPr algn="just"/>
            <a:r>
              <a:rPr lang="en-IN" b="1" i="0" dirty="0">
                <a:effectLst/>
                <a:latin typeface="erdana"/>
              </a:rPr>
              <a:t>Working of Unsupervised Learning</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sz="2000" b="0" i="0" dirty="0">
                <a:solidFill>
                  <a:srgbClr val="333333"/>
                </a:solidFill>
                <a:effectLst/>
                <a:latin typeface="inter-regular"/>
              </a:rPr>
              <a:t>Working of unsupervised learning can be understood by the below diagram:</a:t>
            </a:r>
            <a:endParaRPr lang="en-IN" sz="2000" b="0" i="0" dirty="0">
              <a:solidFill>
                <a:srgbClr val="333333"/>
              </a:solidFill>
              <a:effectLst/>
              <a:latin typeface="inter-regular"/>
            </a:endParaRPr>
          </a:p>
          <a:p>
            <a:pPr algn="just"/>
            <a:endParaRPr lang="en-IN" sz="2000" dirty="0">
              <a:solidFill>
                <a:srgbClr val="333333"/>
              </a:solidFill>
              <a:latin typeface="inter-regular"/>
            </a:endParaRPr>
          </a:p>
          <a:p>
            <a:pPr algn="just"/>
            <a:endParaRPr lang="en-IN" sz="2000" b="0" i="0" dirty="0">
              <a:solidFill>
                <a:srgbClr val="333333"/>
              </a:solidFill>
              <a:effectLst/>
              <a:latin typeface="inter-regular"/>
            </a:endParaRPr>
          </a:p>
          <a:p>
            <a:pPr algn="just"/>
            <a:endParaRPr lang="en-IN" sz="2000" dirty="0">
              <a:solidFill>
                <a:srgbClr val="333333"/>
              </a:solidFill>
              <a:latin typeface="inter-regular"/>
            </a:endParaRPr>
          </a:p>
          <a:p>
            <a:pPr algn="just"/>
            <a:endParaRPr lang="en-IN" sz="2000" b="0" i="0" dirty="0">
              <a:solidFill>
                <a:srgbClr val="333333"/>
              </a:solidFill>
              <a:effectLst/>
              <a:latin typeface="inter-regular"/>
            </a:endParaRPr>
          </a:p>
          <a:p>
            <a:pPr algn="just"/>
            <a:endParaRPr lang="en-IN" sz="2000" dirty="0">
              <a:solidFill>
                <a:srgbClr val="333333"/>
              </a:solidFill>
              <a:latin typeface="inter-regular"/>
            </a:endParaRPr>
          </a:p>
          <a:p>
            <a:pPr algn="just"/>
            <a:endParaRPr lang="en-IN" sz="2000" b="0" i="0" dirty="0">
              <a:solidFill>
                <a:srgbClr val="333333"/>
              </a:solidFill>
              <a:effectLst/>
              <a:latin typeface="inter-regular"/>
            </a:endParaRPr>
          </a:p>
          <a:p>
            <a:pPr algn="just"/>
            <a:r>
              <a:rPr lang="en-US" sz="2000" b="0" i="0" dirty="0">
                <a:solidFill>
                  <a:srgbClr val="333333"/>
                </a:solidFill>
                <a:effectLst/>
                <a:latin typeface="inter-regular"/>
              </a:rPr>
              <a:t>Here, we have taken an unlabeled input data, which means it is not categorized and corresponding outputs are also not given. Now, this unlabeled input data is fed to the machine learning model in order to train it. Firstly, it will interpret the raw data to find the hidden patterns from the data and then will apply suitable algorithms such as k-means clustering, Decision tree, etc.</a:t>
            </a:r>
          </a:p>
          <a:p>
            <a:pPr algn="just"/>
            <a:r>
              <a:rPr lang="en-US" sz="2000" b="0" i="0" dirty="0">
                <a:solidFill>
                  <a:srgbClr val="333333"/>
                </a:solidFill>
                <a:effectLst/>
                <a:latin typeface="inter-regular"/>
              </a:rPr>
              <a:t>Once it applies the suitable algorithm, the algorithm divides the data objects into groups according to the similarities and difference between the objects.</a:t>
            </a:r>
          </a:p>
          <a:p>
            <a:pPr marL="0" indent="0">
              <a:buNone/>
            </a:pPr>
            <a:br>
              <a:rPr lang="en-US" sz="2000" b="0" i="0" cap="all" dirty="0">
                <a:solidFill>
                  <a:srgbClr val="80818F"/>
                </a:solidFill>
                <a:effectLst/>
                <a:latin typeface="Arial" panose="020B0604020202020204" pitchFamily="34" charset="0"/>
              </a:rPr>
            </a:br>
            <a:endParaRPr lang="en-US" sz="2000" b="0" i="0" dirty="0">
              <a:solidFill>
                <a:srgbClr val="333333"/>
              </a:solidFill>
              <a:effectLst/>
              <a:latin typeface="inter-regular"/>
            </a:endParaRPr>
          </a:p>
        </p:txBody>
      </p:sp>
      <p:pic>
        <p:nvPicPr>
          <p:cNvPr id="46082" name="Picture 2" descr="Supervised Machine learning">
            <a:extLst>
              <a:ext uri="{FF2B5EF4-FFF2-40B4-BE49-F238E27FC236}">
                <a16:creationId xmlns:a16="http://schemas.microsoft.com/office/drawing/2014/main" id="{F56D760D-070E-1E3C-7E46-28A918FC4F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1606" y="1435935"/>
            <a:ext cx="4874559" cy="2437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629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pPr algn="just"/>
            <a:r>
              <a:rPr lang="en-US" b="1" i="0" dirty="0">
                <a:effectLst/>
                <a:latin typeface="erdana"/>
              </a:rPr>
              <a:t>Types of Unsupervised Learning Algorithm:</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sz="1800" b="0" i="0" dirty="0">
                <a:solidFill>
                  <a:srgbClr val="333333"/>
                </a:solidFill>
                <a:effectLst/>
                <a:latin typeface="inter-regular"/>
              </a:rPr>
              <a:t>The unsupervised learning algorithm can be further categorized into two types of problems:</a:t>
            </a:r>
          </a:p>
          <a:p>
            <a:r>
              <a:rPr lang="en-US" sz="1800" b="1" i="0" dirty="0">
                <a:solidFill>
                  <a:srgbClr val="000000"/>
                </a:solidFill>
                <a:effectLst/>
                <a:latin typeface="inter-bold"/>
              </a:rPr>
              <a:t>Clustering</a:t>
            </a:r>
            <a:r>
              <a:rPr lang="en-US" sz="1800" b="0" i="0" dirty="0">
                <a:solidFill>
                  <a:srgbClr val="000000"/>
                </a:solidFill>
                <a:effectLst/>
                <a:latin typeface="inter-regular"/>
              </a:rPr>
              <a:t>: Clustering is a method of grouping the objects into clusters such that objects with most similarities remains into a group and has less or no similarities with the objects of another group. Cluster analysis finds the commonalities between the data objects and categorizes them as per the presence and absence of those commonalities.</a:t>
            </a:r>
          </a:p>
          <a:p>
            <a:pPr algn="just">
              <a:buFont typeface="Arial" panose="020B0604020202020204" pitchFamily="34" charset="0"/>
              <a:buChar char="•"/>
            </a:pPr>
            <a:r>
              <a:rPr lang="en-US" sz="1800" b="1" i="0" dirty="0">
                <a:solidFill>
                  <a:srgbClr val="000000"/>
                </a:solidFill>
                <a:effectLst/>
                <a:latin typeface="inter-bold"/>
              </a:rPr>
              <a:t>Association</a:t>
            </a:r>
            <a:r>
              <a:rPr lang="en-US" sz="1800" b="0" i="0" dirty="0">
                <a:solidFill>
                  <a:srgbClr val="000000"/>
                </a:solidFill>
                <a:effectLst/>
                <a:latin typeface="inter-regular"/>
              </a:rPr>
              <a:t>: An association rule is an unsupervised learning method which is used for finding the relationships between variables in the large database. It determines the set of items that occurs together in the dataset. Association rule makes marketing strategy more effective. Such as people who buy X item (suppose a bread) are also tend to purchase Y (Butter/Jam) item. A typical example of Association rule is Market Basket Analysis.</a:t>
            </a:r>
          </a:p>
          <a:p>
            <a:endParaRPr lang="en-IN" sz="1800" dirty="0"/>
          </a:p>
        </p:txBody>
      </p:sp>
      <p:pic>
        <p:nvPicPr>
          <p:cNvPr id="45058" name="Picture 2" descr="Supervised Machine learning">
            <a:extLst>
              <a:ext uri="{FF2B5EF4-FFF2-40B4-BE49-F238E27FC236}">
                <a16:creationId xmlns:a16="http://schemas.microsoft.com/office/drawing/2014/main" id="{BEEA6212-CAF3-DC11-3E49-01A0DF0BAA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88" y="4069976"/>
            <a:ext cx="5966012" cy="1989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028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pPr algn="just"/>
            <a:r>
              <a:rPr lang="en-IN" b="1" i="0" dirty="0">
                <a:effectLst/>
                <a:latin typeface="erdana"/>
              </a:rPr>
              <a:t>Unsupervised Learning algorithms:</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IN" sz="2400" b="0" i="0" dirty="0">
                <a:solidFill>
                  <a:srgbClr val="333333"/>
                </a:solidFill>
                <a:effectLst/>
                <a:latin typeface="inter-regular"/>
              </a:rPr>
              <a:t>Below is the list of some popular unsupervised learning algorithms:</a:t>
            </a:r>
          </a:p>
          <a:p>
            <a:pPr algn="just">
              <a:buFont typeface="Arial" panose="020B0604020202020204" pitchFamily="34" charset="0"/>
              <a:buChar char="•"/>
            </a:pPr>
            <a:r>
              <a:rPr lang="en-IN" sz="2400" b="1" i="0" dirty="0">
                <a:solidFill>
                  <a:srgbClr val="000000"/>
                </a:solidFill>
                <a:effectLst/>
                <a:latin typeface="inter-bold"/>
              </a:rPr>
              <a:t>K-means clustering</a:t>
            </a:r>
            <a:endParaRPr lang="en-IN" sz="2400" b="0" i="0" dirty="0">
              <a:solidFill>
                <a:srgbClr val="000000"/>
              </a:solidFill>
              <a:effectLst/>
              <a:latin typeface="inter-regular"/>
            </a:endParaRPr>
          </a:p>
          <a:p>
            <a:pPr algn="just">
              <a:buFont typeface="Arial" panose="020B0604020202020204" pitchFamily="34" charset="0"/>
              <a:buChar char="•"/>
            </a:pPr>
            <a:r>
              <a:rPr lang="en-IN" sz="2400" b="1" i="0" dirty="0">
                <a:solidFill>
                  <a:srgbClr val="000000"/>
                </a:solidFill>
                <a:effectLst/>
                <a:latin typeface="inter-bold"/>
              </a:rPr>
              <a:t>KNN (k-nearest </a:t>
            </a:r>
            <a:r>
              <a:rPr lang="en-IN" sz="2400" b="1" i="0" dirty="0" err="1">
                <a:solidFill>
                  <a:srgbClr val="000000"/>
                </a:solidFill>
                <a:effectLst/>
                <a:latin typeface="inter-bold"/>
              </a:rPr>
              <a:t>neighbors</a:t>
            </a:r>
            <a:r>
              <a:rPr lang="en-IN" sz="2400" b="1" i="0" dirty="0">
                <a:solidFill>
                  <a:srgbClr val="000000"/>
                </a:solidFill>
                <a:effectLst/>
                <a:latin typeface="inter-bold"/>
              </a:rPr>
              <a:t>)</a:t>
            </a:r>
            <a:endParaRPr lang="en-IN" sz="2400" b="0" i="0" dirty="0">
              <a:solidFill>
                <a:srgbClr val="000000"/>
              </a:solidFill>
              <a:effectLst/>
              <a:latin typeface="inter-regular"/>
            </a:endParaRPr>
          </a:p>
          <a:p>
            <a:pPr algn="just">
              <a:buFont typeface="Arial" panose="020B0604020202020204" pitchFamily="34" charset="0"/>
              <a:buChar char="•"/>
            </a:pPr>
            <a:r>
              <a:rPr lang="en-IN" sz="2400" b="1" i="0" dirty="0">
                <a:solidFill>
                  <a:srgbClr val="000000"/>
                </a:solidFill>
                <a:effectLst/>
                <a:latin typeface="inter-bold"/>
              </a:rPr>
              <a:t>Hierarchal clustering</a:t>
            </a:r>
            <a:endParaRPr lang="en-IN" sz="2400" b="0" i="0" dirty="0">
              <a:solidFill>
                <a:srgbClr val="000000"/>
              </a:solidFill>
              <a:effectLst/>
              <a:latin typeface="inter-regular"/>
            </a:endParaRPr>
          </a:p>
          <a:p>
            <a:pPr algn="just">
              <a:buFont typeface="Arial" panose="020B0604020202020204" pitchFamily="34" charset="0"/>
              <a:buChar char="•"/>
            </a:pPr>
            <a:r>
              <a:rPr lang="en-IN" sz="2400" b="1" i="0" dirty="0">
                <a:solidFill>
                  <a:srgbClr val="000000"/>
                </a:solidFill>
                <a:effectLst/>
                <a:latin typeface="inter-bold"/>
              </a:rPr>
              <a:t>Anomaly detection</a:t>
            </a:r>
            <a:endParaRPr lang="en-IN" sz="2400" b="0" i="0" dirty="0">
              <a:solidFill>
                <a:srgbClr val="000000"/>
              </a:solidFill>
              <a:effectLst/>
              <a:latin typeface="inter-regular"/>
            </a:endParaRPr>
          </a:p>
          <a:p>
            <a:pPr algn="just">
              <a:buFont typeface="Arial" panose="020B0604020202020204" pitchFamily="34" charset="0"/>
              <a:buChar char="•"/>
            </a:pPr>
            <a:r>
              <a:rPr lang="en-IN" sz="2400" b="1" i="0" dirty="0">
                <a:solidFill>
                  <a:srgbClr val="000000"/>
                </a:solidFill>
                <a:effectLst/>
                <a:latin typeface="inter-bold"/>
              </a:rPr>
              <a:t>Neural Networks</a:t>
            </a:r>
            <a:endParaRPr lang="en-IN" sz="2400" b="0" i="0" dirty="0">
              <a:solidFill>
                <a:srgbClr val="000000"/>
              </a:solidFill>
              <a:effectLst/>
              <a:latin typeface="inter-regular"/>
            </a:endParaRPr>
          </a:p>
          <a:p>
            <a:pPr algn="just">
              <a:buFont typeface="Arial" panose="020B0604020202020204" pitchFamily="34" charset="0"/>
              <a:buChar char="•"/>
            </a:pPr>
            <a:r>
              <a:rPr lang="en-IN" sz="2400" b="1" i="0" dirty="0">
                <a:solidFill>
                  <a:srgbClr val="000000"/>
                </a:solidFill>
                <a:effectLst/>
                <a:latin typeface="inter-bold"/>
              </a:rPr>
              <a:t>Principle Component Analysis</a:t>
            </a:r>
            <a:endParaRPr lang="en-IN" sz="2400" b="0" i="0" dirty="0">
              <a:solidFill>
                <a:srgbClr val="000000"/>
              </a:solidFill>
              <a:effectLst/>
              <a:latin typeface="inter-regular"/>
            </a:endParaRPr>
          </a:p>
          <a:p>
            <a:pPr algn="just">
              <a:buFont typeface="Arial" panose="020B0604020202020204" pitchFamily="34" charset="0"/>
              <a:buChar char="•"/>
            </a:pPr>
            <a:r>
              <a:rPr lang="en-IN" sz="2400" b="1" i="0" dirty="0">
                <a:solidFill>
                  <a:srgbClr val="000000"/>
                </a:solidFill>
                <a:effectLst/>
                <a:latin typeface="inter-bold"/>
              </a:rPr>
              <a:t>Independent Component Analysis</a:t>
            </a:r>
            <a:endParaRPr lang="en-IN" sz="2400" b="0" i="0" dirty="0">
              <a:solidFill>
                <a:srgbClr val="000000"/>
              </a:solidFill>
              <a:effectLst/>
              <a:latin typeface="inter-regular"/>
            </a:endParaRPr>
          </a:p>
          <a:p>
            <a:pPr algn="just">
              <a:buFont typeface="Arial" panose="020B0604020202020204" pitchFamily="34" charset="0"/>
              <a:buChar char="•"/>
            </a:pPr>
            <a:r>
              <a:rPr lang="en-IN" sz="2400" b="1" i="0" dirty="0" err="1">
                <a:solidFill>
                  <a:srgbClr val="000000"/>
                </a:solidFill>
                <a:effectLst/>
                <a:latin typeface="inter-bold"/>
              </a:rPr>
              <a:t>Apriori</a:t>
            </a:r>
            <a:r>
              <a:rPr lang="en-IN" sz="2400" b="1" i="0" dirty="0">
                <a:solidFill>
                  <a:srgbClr val="000000"/>
                </a:solidFill>
                <a:effectLst/>
                <a:latin typeface="inter-bold"/>
              </a:rPr>
              <a:t> algorithm</a:t>
            </a:r>
            <a:endParaRPr lang="en-IN" sz="2400" b="0" i="0" dirty="0">
              <a:solidFill>
                <a:srgbClr val="000000"/>
              </a:solidFill>
              <a:effectLst/>
              <a:latin typeface="inter-regular"/>
            </a:endParaRPr>
          </a:p>
          <a:p>
            <a:pPr algn="just">
              <a:buFont typeface="Arial" panose="020B0604020202020204" pitchFamily="34" charset="0"/>
              <a:buChar char="•"/>
            </a:pPr>
            <a:r>
              <a:rPr lang="en-IN" sz="2400" b="1" i="0" dirty="0">
                <a:solidFill>
                  <a:srgbClr val="000000"/>
                </a:solidFill>
                <a:effectLst/>
                <a:latin typeface="inter-bold"/>
              </a:rPr>
              <a:t>Singular value decomposition</a:t>
            </a:r>
            <a:endParaRPr lang="en-IN" sz="2400" b="0" i="0" dirty="0">
              <a:solidFill>
                <a:srgbClr val="000000"/>
              </a:solidFill>
              <a:effectLst/>
              <a:latin typeface="inter-regular"/>
            </a:endParaRPr>
          </a:p>
          <a:p>
            <a:pPr algn="l"/>
            <a:endParaRPr lang="en-IN" sz="2400" dirty="0"/>
          </a:p>
        </p:txBody>
      </p:sp>
    </p:spTree>
    <p:extLst>
      <p:ext uri="{BB962C8B-B14F-4D97-AF65-F5344CB8AC3E}">
        <p14:creationId xmlns:p14="http://schemas.microsoft.com/office/powerpoint/2010/main" val="2033077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00932F0-3B52-FDBC-835B-12D6CBBF4696}"/>
              </a:ext>
            </a:extLst>
          </p:cNvPr>
          <p:cNvSpPr>
            <a:spLocks noGrp="1"/>
          </p:cNvSpPr>
          <p:nvPr>
            <p:ph type="body" idx="1"/>
          </p:nvPr>
        </p:nvSpPr>
        <p:spPr>
          <a:xfrm>
            <a:off x="230188" y="256381"/>
            <a:ext cx="5502743" cy="823912"/>
          </a:xfrm>
        </p:spPr>
        <p:txBody>
          <a:bodyPr>
            <a:noAutofit/>
          </a:bodyPr>
          <a:lstStyle/>
          <a:p>
            <a:r>
              <a:rPr lang="en-IN" sz="2600" i="0" dirty="0">
                <a:effectLst/>
                <a:latin typeface="erdana"/>
              </a:rPr>
              <a:t>Advantages of Unsupervised learning:</a:t>
            </a:r>
          </a:p>
        </p:txBody>
      </p:sp>
      <p:sp>
        <p:nvSpPr>
          <p:cNvPr id="4" name="Content Placeholder 3">
            <a:extLst>
              <a:ext uri="{FF2B5EF4-FFF2-40B4-BE49-F238E27FC236}">
                <a16:creationId xmlns:a16="http://schemas.microsoft.com/office/drawing/2014/main" id="{891800D6-0A1B-3DA9-98D9-4D55CDB3F97F}"/>
              </a:ext>
            </a:extLst>
          </p:cNvPr>
          <p:cNvSpPr>
            <a:spLocks noGrp="1"/>
          </p:cNvSpPr>
          <p:nvPr>
            <p:ph sz="half" idx="2"/>
          </p:nvPr>
        </p:nvSpPr>
        <p:spPr>
          <a:xfrm>
            <a:off x="230188" y="1393451"/>
            <a:ext cx="5502743" cy="2954432"/>
          </a:xfrm>
        </p:spPr>
        <p:txBody>
          <a:bodyPr>
            <a:normAutofit/>
          </a:bodyPr>
          <a:lstStyle/>
          <a:p>
            <a:pPr algn="just">
              <a:buFont typeface="Arial" panose="020B0604020202020204" pitchFamily="34" charset="0"/>
              <a:buChar char="•"/>
            </a:pPr>
            <a:r>
              <a:rPr lang="en-US" sz="2400" b="0" i="0" dirty="0">
                <a:solidFill>
                  <a:srgbClr val="000000"/>
                </a:solidFill>
                <a:effectLst/>
                <a:latin typeface="inter-regular"/>
              </a:rPr>
              <a:t>Unsupervised learning is used for more complex tasks as compared to supervised learning because, in unsupervised learning, we don't have labeled input data.</a:t>
            </a:r>
          </a:p>
          <a:p>
            <a:pPr algn="just">
              <a:buFont typeface="Arial" panose="020B0604020202020204" pitchFamily="34" charset="0"/>
              <a:buChar char="•"/>
            </a:pPr>
            <a:r>
              <a:rPr lang="en-US" sz="2400" b="0" i="0" dirty="0">
                <a:solidFill>
                  <a:srgbClr val="000000"/>
                </a:solidFill>
                <a:effectLst/>
                <a:latin typeface="inter-regular"/>
              </a:rPr>
              <a:t>Unsupervised learning is preferable as it is easy to get unlabeled data in comparison to labeled data.</a:t>
            </a:r>
          </a:p>
        </p:txBody>
      </p:sp>
      <p:sp>
        <p:nvSpPr>
          <p:cNvPr id="5" name="Text Placeholder 4">
            <a:extLst>
              <a:ext uri="{FF2B5EF4-FFF2-40B4-BE49-F238E27FC236}">
                <a16:creationId xmlns:a16="http://schemas.microsoft.com/office/drawing/2014/main" id="{3D58BB10-94F3-ACEF-83DB-C83F28FD58CC}"/>
              </a:ext>
            </a:extLst>
          </p:cNvPr>
          <p:cNvSpPr>
            <a:spLocks noGrp="1"/>
          </p:cNvSpPr>
          <p:nvPr>
            <p:ph type="body" sz="quarter" idx="3"/>
          </p:nvPr>
        </p:nvSpPr>
        <p:spPr>
          <a:xfrm>
            <a:off x="6172201" y="256381"/>
            <a:ext cx="5885328" cy="823912"/>
          </a:xfrm>
        </p:spPr>
        <p:txBody>
          <a:bodyPr>
            <a:noAutofit/>
          </a:bodyPr>
          <a:lstStyle/>
          <a:p>
            <a:r>
              <a:rPr lang="en-IN" sz="2600" i="0" dirty="0">
                <a:effectLst/>
                <a:latin typeface="erdana"/>
              </a:rPr>
              <a:t>Disadvantages of Unsupervised learning:</a:t>
            </a:r>
          </a:p>
        </p:txBody>
      </p:sp>
      <p:sp>
        <p:nvSpPr>
          <p:cNvPr id="6" name="Content Placeholder 5">
            <a:extLst>
              <a:ext uri="{FF2B5EF4-FFF2-40B4-BE49-F238E27FC236}">
                <a16:creationId xmlns:a16="http://schemas.microsoft.com/office/drawing/2014/main" id="{323A21ED-8E0A-CEBC-62A2-D5B374FC325F}"/>
              </a:ext>
            </a:extLst>
          </p:cNvPr>
          <p:cNvSpPr>
            <a:spLocks noGrp="1"/>
          </p:cNvSpPr>
          <p:nvPr>
            <p:ph sz="quarter" idx="4"/>
          </p:nvPr>
        </p:nvSpPr>
        <p:spPr>
          <a:xfrm>
            <a:off x="6279776" y="1393450"/>
            <a:ext cx="5183188" cy="3187516"/>
          </a:xfrm>
        </p:spPr>
        <p:txBody>
          <a:bodyPr>
            <a:normAutofit/>
          </a:bodyPr>
          <a:lstStyle/>
          <a:p>
            <a:pPr algn="just">
              <a:buFont typeface="Arial" panose="020B0604020202020204" pitchFamily="34" charset="0"/>
              <a:buChar char="•"/>
            </a:pPr>
            <a:r>
              <a:rPr lang="en-US" sz="2400" b="0" i="0" dirty="0">
                <a:solidFill>
                  <a:srgbClr val="000000"/>
                </a:solidFill>
                <a:effectLst/>
                <a:latin typeface="inter-regular"/>
              </a:rPr>
              <a:t>Unsupervised learning is intrinsically more difficult than supervised learning as it does not have corresponding output.</a:t>
            </a:r>
          </a:p>
          <a:p>
            <a:pPr algn="just">
              <a:buFont typeface="Arial" panose="020B0604020202020204" pitchFamily="34" charset="0"/>
              <a:buChar char="•"/>
            </a:pPr>
            <a:r>
              <a:rPr lang="en-US" sz="2400" b="0" i="0" dirty="0">
                <a:solidFill>
                  <a:srgbClr val="000000"/>
                </a:solidFill>
                <a:effectLst/>
                <a:latin typeface="inter-regular"/>
              </a:rPr>
              <a:t>The result of the unsupervised learning algorithm might be less accurate as input data is not labeled, and algorithms do not know the exact output in advance.</a:t>
            </a:r>
          </a:p>
        </p:txBody>
      </p:sp>
      <p:pic>
        <p:nvPicPr>
          <p:cNvPr id="52226" name="Picture 2" descr="Supervised Machine learning">
            <a:extLst>
              <a:ext uri="{FF2B5EF4-FFF2-40B4-BE49-F238E27FC236}">
                <a16:creationId xmlns:a16="http://schemas.microsoft.com/office/drawing/2014/main" id="{B5066FC9-8BC5-62EE-B253-D9E7A2F5C1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853" y="4769224"/>
            <a:ext cx="10435476" cy="1944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719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Autofit/>
          </a:bodyPr>
          <a:lstStyle/>
          <a:p>
            <a:pPr algn="just"/>
            <a:r>
              <a:rPr lang="en-US" sz="3600" b="1" i="0" dirty="0">
                <a:effectLst/>
                <a:latin typeface="erdana"/>
              </a:rPr>
              <a:t>Difference between Supervised and Unsupervised Learning</a:t>
            </a:r>
          </a:p>
        </p:txBody>
      </p:sp>
      <p:graphicFrame>
        <p:nvGraphicFramePr>
          <p:cNvPr id="4" name="Content Placeholder 3">
            <a:extLst>
              <a:ext uri="{FF2B5EF4-FFF2-40B4-BE49-F238E27FC236}">
                <a16:creationId xmlns:a16="http://schemas.microsoft.com/office/drawing/2014/main" id="{9A13C16C-ED0D-33C1-EAEB-10185CC15ADD}"/>
              </a:ext>
            </a:extLst>
          </p:cNvPr>
          <p:cNvGraphicFramePr>
            <a:graphicFrameLocks noGrp="1"/>
          </p:cNvGraphicFramePr>
          <p:nvPr>
            <p:ph idx="1"/>
          </p:nvPr>
        </p:nvGraphicFramePr>
        <p:xfrm>
          <a:off x="519953" y="1156447"/>
          <a:ext cx="11152094" cy="5547200"/>
        </p:xfrm>
        <a:graphic>
          <a:graphicData uri="http://schemas.openxmlformats.org/drawingml/2006/table">
            <a:tbl>
              <a:tblPr/>
              <a:tblGrid>
                <a:gridCol w="5576047">
                  <a:extLst>
                    <a:ext uri="{9D8B030D-6E8A-4147-A177-3AD203B41FA5}">
                      <a16:colId xmlns:a16="http://schemas.microsoft.com/office/drawing/2014/main" val="2716881877"/>
                    </a:ext>
                  </a:extLst>
                </a:gridCol>
                <a:gridCol w="5576047">
                  <a:extLst>
                    <a:ext uri="{9D8B030D-6E8A-4147-A177-3AD203B41FA5}">
                      <a16:colId xmlns:a16="http://schemas.microsoft.com/office/drawing/2014/main" val="787574037"/>
                    </a:ext>
                  </a:extLst>
                </a:gridCol>
              </a:tblGrid>
              <a:tr h="180289">
                <a:tc>
                  <a:txBody>
                    <a:bodyPr/>
                    <a:lstStyle/>
                    <a:p>
                      <a:pPr algn="ctr" fontAlgn="t"/>
                      <a:r>
                        <a:rPr lang="en-IN" sz="1400" b="1">
                          <a:solidFill>
                            <a:srgbClr val="000000"/>
                          </a:solidFill>
                          <a:effectLst/>
                          <a:latin typeface="times new roman" panose="02020603050405020304" pitchFamily="18" charset="0"/>
                        </a:rPr>
                        <a:t>Supervised Learning</a:t>
                      </a:r>
                    </a:p>
                  </a:txBody>
                  <a:tcPr marL="39282" marR="39282" marT="39282" marB="39282">
                    <a:lnL w="7620" cap="flat" cmpd="sng" algn="ctr">
                      <a:solidFill>
                        <a:srgbClr val="40DDE1"/>
                      </a:solidFill>
                      <a:prstDash val="solid"/>
                      <a:round/>
                      <a:headEnd type="none" w="med" len="med"/>
                      <a:tailEnd type="none" w="med" len="med"/>
                    </a:lnL>
                    <a:lnR w="7620" cap="flat" cmpd="sng" algn="ctr">
                      <a:solidFill>
                        <a:srgbClr val="40DDE1"/>
                      </a:solidFill>
                      <a:prstDash val="solid"/>
                      <a:round/>
                      <a:headEnd type="none" w="med" len="med"/>
                      <a:tailEnd type="none" w="med" len="med"/>
                    </a:lnR>
                    <a:lnT w="7620" cap="flat" cmpd="sng" algn="ctr">
                      <a:solidFill>
                        <a:srgbClr val="40DDE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1400" b="1" dirty="0">
                          <a:solidFill>
                            <a:srgbClr val="000000"/>
                          </a:solidFill>
                          <a:effectLst/>
                          <a:latin typeface="times new roman" panose="02020603050405020304" pitchFamily="18" charset="0"/>
                        </a:rPr>
                        <a:t>Unsupervised Learning</a:t>
                      </a:r>
                    </a:p>
                  </a:txBody>
                  <a:tcPr marL="39282" marR="39282" marT="39282" marB="39282">
                    <a:lnL w="7620" cap="flat" cmpd="sng" algn="ctr">
                      <a:solidFill>
                        <a:srgbClr val="40DDE1"/>
                      </a:solidFill>
                      <a:prstDash val="solid"/>
                      <a:round/>
                      <a:headEnd type="none" w="med" len="med"/>
                      <a:tailEnd type="none" w="med" len="med"/>
                    </a:lnL>
                    <a:lnR w="7620" cap="flat" cmpd="sng" algn="ctr">
                      <a:solidFill>
                        <a:srgbClr val="40DDE1"/>
                      </a:solidFill>
                      <a:prstDash val="solid"/>
                      <a:round/>
                      <a:headEnd type="none" w="med" len="med"/>
                      <a:tailEnd type="none" w="med" len="med"/>
                    </a:lnR>
                    <a:lnT w="7620" cap="flat" cmpd="sng" algn="ctr">
                      <a:solidFill>
                        <a:srgbClr val="40DDE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346932639"/>
                  </a:ext>
                </a:extLst>
              </a:tr>
              <a:tr h="365026">
                <a:tc>
                  <a:txBody>
                    <a:bodyPr/>
                    <a:lstStyle/>
                    <a:p>
                      <a:pPr algn="just" fontAlgn="t"/>
                      <a:r>
                        <a:rPr lang="en-US" sz="1400">
                          <a:solidFill>
                            <a:srgbClr val="333333"/>
                          </a:solidFill>
                          <a:effectLst/>
                          <a:latin typeface="inter-regular"/>
                        </a:rPr>
                        <a:t>Supervised learning algorithms are trained using labeled data.</a:t>
                      </a:r>
                    </a:p>
                  </a:txBody>
                  <a:tcPr marL="26188" marR="26188" marT="26188" marB="261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inter-regular"/>
                        </a:rPr>
                        <a:t>Unsupervised learning algorithms are trained using unlabeled data.</a:t>
                      </a:r>
                    </a:p>
                  </a:txBody>
                  <a:tcPr marL="26188" marR="26188" marT="26188" marB="261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48242105"/>
                  </a:ext>
                </a:extLst>
              </a:tr>
              <a:tr h="365026">
                <a:tc>
                  <a:txBody>
                    <a:bodyPr/>
                    <a:lstStyle/>
                    <a:p>
                      <a:pPr algn="just" fontAlgn="t"/>
                      <a:r>
                        <a:rPr lang="en-US" sz="1400">
                          <a:solidFill>
                            <a:srgbClr val="333333"/>
                          </a:solidFill>
                          <a:effectLst/>
                          <a:latin typeface="inter-regular"/>
                        </a:rPr>
                        <a:t>Supervised learning model takes direct feedback to check if it is predicting correct output or not.</a:t>
                      </a:r>
                    </a:p>
                  </a:txBody>
                  <a:tcPr marL="26188" marR="26188" marT="26188" marB="261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Unsupervised learning model does not take any feedback.</a:t>
                      </a:r>
                    </a:p>
                  </a:txBody>
                  <a:tcPr marL="26188" marR="26188" marT="26188" marB="261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67437127"/>
                  </a:ext>
                </a:extLst>
              </a:tr>
              <a:tr h="259051">
                <a:tc>
                  <a:txBody>
                    <a:bodyPr/>
                    <a:lstStyle/>
                    <a:p>
                      <a:pPr algn="just" fontAlgn="t"/>
                      <a:r>
                        <a:rPr lang="en-US" sz="1400">
                          <a:solidFill>
                            <a:srgbClr val="333333"/>
                          </a:solidFill>
                          <a:effectLst/>
                          <a:latin typeface="inter-regular"/>
                        </a:rPr>
                        <a:t>Supervised learning model predicts the output.</a:t>
                      </a:r>
                    </a:p>
                  </a:txBody>
                  <a:tcPr marL="26188" marR="26188" marT="26188" marB="261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Unsupervised learning model finds the hidden patterns in data.</a:t>
                      </a:r>
                    </a:p>
                  </a:txBody>
                  <a:tcPr marL="26188" marR="26188" marT="26188" marB="261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15252428"/>
                  </a:ext>
                </a:extLst>
              </a:tr>
              <a:tr h="365026">
                <a:tc>
                  <a:txBody>
                    <a:bodyPr/>
                    <a:lstStyle/>
                    <a:p>
                      <a:pPr algn="just" fontAlgn="t"/>
                      <a:r>
                        <a:rPr lang="en-US" sz="1400">
                          <a:solidFill>
                            <a:srgbClr val="333333"/>
                          </a:solidFill>
                          <a:effectLst/>
                          <a:latin typeface="inter-regular"/>
                        </a:rPr>
                        <a:t>In supervised learning, input data is provided to the model along with the output.</a:t>
                      </a:r>
                    </a:p>
                  </a:txBody>
                  <a:tcPr marL="26188" marR="26188" marT="26188" marB="261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In unsupervised learning, only input data is provided to the model.</a:t>
                      </a:r>
                    </a:p>
                  </a:txBody>
                  <a:tcPr marL="26188" marR="26188" marT="26188" marB="261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66142970"/>
                  </a:ext>
                </a:extLst>
              </a:tr>
              <a:tr h="471001">
                <a:tc>
                  <a:txBody>
                    <a:bodyPr/>
                    <a:lstStyle/>
                    <a:p>
                      <a:pPr algn="just" fontAlgn="t"/>
                      <a:r>
                        <a:rPr lang="en-US" sz="1400" dirty="0">
                          <a:solidFill>
                            <a:srgbClr val="333333"/>
                          </a:solidFill>
                          <a:effectLst/>
                          <a:latin typeface="inter-regular"/>
                        </a:rPr>
                        <a:t>The goal of supervised learning is to train the model so that it can predict the output when it is given new data.</a:t>
                      </a:r>
                    </a:p>
                  </a:txBody>
                  <a:tcPr marL="26188" marR="26188" marT="26188" marB="261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The goal of unsupervised learning is to find the hidden patterns and useful insights from the unknown dataset.</a:t>
                      </a:r>
                    </a:p>
                  </a:txBody>
                  <a:tcPr marL="26188" marR="26188" marT="26188" marB="261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89902130"/>
                  </a:ext>
                </a:extLst>
              </a:tr>
              <a:tr h="365026">
                <a:tc>
                  <a:txBody>
                    <a:bodyPr/>
                    <a:lstStyle/>
                    <a:p>
                      <a:pPr algn="just" fontAlgn="t"/>
                      <a:r>
                        <a:rPr lang="en-US" sz="1400">
                          <a:solidFill>
                            <a:srgbClr val="333333"/>
                          </a:solidFill>
                          <a:effectLst/>
                          <a:latin typeface="inter-regular"/>
                        </a:rPr>
                        <a:t>Supervised learning needs supervision to train the model.</a:t>
                      </a:r>
                    </a:p>
                  </a:txBody>
                  <a:tcPr marL="26188" marR="26188" marT="26188" marB="261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Unsupervised learning does not need any supervision to train the model.</a:t>
                      </a:r>
                    </a:p>
                  </a:txBody>
                  <a:tcPr marL="26188" marR="26188" marT="26188" marB="261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00985810"/>
                  </a:ext>
                </a:extLst>
              </a:tr>
              <a:tr h="471001">
                <a:tc>
                  <a:txBody>
                    <a:bodyPr/>
                    <a:lstStyle/>
                    <a:p>
                      <a:pPr algn="just" fontAlgn="t"/>
                      <a:r>
                        <a:rPr lang="en-US" sz="1400">
                          <a:solidFill>
                            <a:srgbClr val="333333"/>
                          </a:solidFill>
                          <a:effectLst/>
                          <a:latin typeface="inter-regular"/>
                        </a:rPr>
                        <a:t>Supervised learning can be categorized in </a:t>
                      </a:r>
                      <a:r>
                        <a:rPr lang="en-US" sz="1400" b="1">
                          <a:solidFill>
                            <a:srgbClr val="333333"/>
                          </a:solidFill>
                          <a:effectLst/>
                          <a:latin typeface="inter-bold"/>
                        </a:rPr>
                        <a:t>Classification</a:t>
                      </a:r>
                      <a:r>
                        <a:rPr lang="en-US" sz="1400">
                          <a:solidFill>
                            <a:srgbClr val="333333"/>
                          </a:solidFill>
                          <a:effectLst/>
                          <a:latin typeface="inter-regular"/>
                        </a:rPr>
                        <a:t> and </a:t>
                      </a:r>
                      <a:r>
                        <a:rPr lang="en-US" sz="1400" b="1">
                          <a:solidFill>
                            <a:srgbClr val="333333"/>
                          </a:solidFill>
                          <a:effectLst/>
                          <a:latin typeface="inter-bold"/>
                        </a:rPr>
                        <a:t>Regression</a:t>
                      </a:r>
                      <a:r>
                        <a:rPr lang="en-US" sz="1400">
                          <a:solidFill>
                            <a:srgbClr val="333333"/>
                          </a:solidFill>
                          <a:effectLst/>
                          <a:latin typeface="inter-regular"/>
                        </a:rPr>
                        <a:t> problems.</a:t>
                      </a:r>
                    </a:p>
                  </a:txBody>
                  <a:tcPr marL="26188" marR="26188" marT="26188" marB="261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inter-regular"/>
                        </a:rPr>
                        <a:t>Unsupervised Learning can be classified in </a:t>
                      </a:r>
                      <a:r>
                        <a:rPr lang="en-US" sz="1400" b="1" dirty="0">
                          <a:solidFill>
                            <a:srgbClr val="333333"/>
                          </a:solidFill>
                          <a:effectLst/>
                          <a:latin typeface="inter-bold"/>
                        </a:rPr>
                        <a:t>Clustering</a:t>
                      </a:r>
                      <a:r>
                        <a:rPr lang="en-US" sz="1400" dirty="0">
                          <a:solidFill>
                            <a:srgbClr val="333333"/>
                          </a:solidFill>
                          <a:effectLst/>
                          <a:latin typeface="inter-regular"/>
                        </a:rPr>
                        <a:t> and </a:t>
                      </a:r>
                      <a:r>
                        <a:rPr lang="en-US" sz="1400" b="1" dirty="0">
                          <a:solidFill>
                            <a:srgbClr val="333333"/>
                          </a:solidFill>
                          <a:effectLst/>
                          <a:latin typeface="inter-bold"/>
                        </a:rPr>
                        <a:t>Associations</a:t>
                      </a:r>
                      <a:r>
                        <a:rPr lang="en-US" sz="1400" dirty="0">
                          <a:solidFill>
                            <a:srgbClr val="333333"/>
                          </a:solidFill>
                          <a:effectLst/>
                          <a:latin typeface="inter-regular"/>
                        </a:rPr>
                        <a:t> problems.</a:t>
                      </a:r>
                    </a:p>
                  </a:txBody>
                  <a:tcPr marL="26188" marR="26188" marT="26188" marB="261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20167680"/>
                  </a:ext>
                </a:extLst>
              </a:tr>
              <a:tr h="471001">
                <a:tc>
                  <a:txBody>
                    <a:bodyPr/>
                    <a:lstStyle/>
                    <a:p>
                      <a:pPr algn="just" fontAlgn="t"/>
                      <a:r>
                        <a:rPr lang="en-US" sz="1400">
                          <a:solidFill>
                            <a:srgbClr val="333333"/>
                          </a:solidFill>
                          <a:effectLst/>
                          <a:latin typeface="inter-regular"/>
                        </a:rPr>
                        <a:t>Supervised learning can be used for those cases where we know the input as well as corresponding outputs.</a:t>
                      </a:r>
                    </a:p>
                  </a:txBody>
                  <a:tcPr marL="26188" marR="26188" marT="26188" marB="261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Unsupervised learning can be used for those cases where we have only input data and no corresponding output data.</a:t>
                      </a:r>
                    </a:p>
                  </a:txBody>
                  <a:tcPr marL="26188" marR="26188" marT="26188" marB="261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93381691"/>
                  </a:ext>
                </a:extLst>
              </a:tr>
              <a:tr h="365026">
                <a:tc>
                  <a:txBody>
                    <a:bodyPr/>
                    <a:lstStyle/>
                    <a:p>
                      <a:pPr algn="just" fontAlgn="t"/>
                      <a:r>
                        <a:rPr lang="en-US" sz="1400">
                          <a:solidFill>
                            <a:srgbClr val="333333"/>
                          </a:solidFill>
                          <a:effectLst/>
                          <a:latin typeface="inter-regular"/>
                        </a:rPr>
                        <a:t>Supervised learning model produces an accurate result.</a:t>
                      </a:r>
                    </a:p>
                  </a:txBody>
                  <a:tcPr marL="26188" marR="26188" marT="26188" marB="261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Unsupervised learning model may give less accurate result as compared to supervised learning.</a:t>
                      </a:r>
                    </a:p>
                  </a:txBody>
                  <a:tcPr marL="26188" marR="26188" marT="26188" marB="261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16919793"/>
                  </a:ext>
                </a:extLst>
              </a:tr>
              <a:tr h="576977">
                <a:tc>
                  <a:txBody>
                    <a:bodyPr/>
                    <a:lstStyle/>
                    <a:p>
                      <a:pPr algn="just" fontAlgn="t"/>
                      <a:r>
                        <a:rPr lang="en-US" sz="1400">
                          <a:solidFill>
                            <a:srgbClr val="333333"/>
                          </a:solidFill>
                          <a:effectLst/>
                          <a:latin typeface="inter-regular"/>
                        </a:rPr>
                        <a:t>Supervised learning is not close to true Artificial intelligence as in this, we first train the model for each data, and then only it can predict the correct output.</a:t>
                      </a:r>
                    </a:p>
                  </a:txBody>
                  <a:tcPr marL="26188" marR="26188" marT="26188" marB="261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Unsupervised learning is more close to the true Artificial Intelligence as it learns similarly as a child learns daily routine things by his experiences.</a:t>
                      </a:r>
                    </a:p>
                  </a:txBody>
                  <a:tcPr marL="26188" marR="26188" marT="26188" marB="261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210085"/>
                  </a:ext>
                </a:extLst>
              </a:tr>
              <a:tr h="682952">
                <a:tc>
                  <a:txBody>
                    <a:bodyPr/>
                    <a:lstStyle/>
                    <a:p>
                      <a:pPr algn="just" fontAlgn="t"/>
                      <a:r>
                        <a:rPr lang="en-US" sz="1400">
                          <a:solidFill>
                            <a:srgbClr val="333333"/>
                          </a:solidFill>
                          <a:effectLst/>
                          <a:latin typeface="inter-regular"/>
                        </a:rPr>
                        <a:t>It includes various algorithms such as Linear Regression, Logistic Regression, Support Vector Machine, Multi-class Classification, Decision tree, Bayesian Logic, etc.</a:t>
                      </a:r>
                    </a:p>
                  </a:txBody>
                  <a:tcPr marL="26188" marR="26188" marT="26188" marB="261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inter-regular"/>
                        </a:rPr>
                        <a:t>It includes various algorithms such as Clustering, KNN, and </a:t>
                      </a:r>
                      <a:r>
                        <a:rPr lang="en-US" sz="1400" dirty="0" err="1">
                          <a:solidFill>
                            <a:srgbClr val="333333"/>
                          </a:solidFill>
                          <a:effectLst/>
                          <a:latin typeface="inter-regular"/>
                        </a:rPr>
                        <a:t>Apriori</a:t>
                      </a:r>
                      <a:r>
                        <a:rPr lang="en-US" sz="1400" dirty="0">
                          <a:solidFill>
                            <a:srgbClr val="333333"/>
                          </a:solidFill>
                          <a:effectLst/>
                          <a:latin typeface="inter-regular"/>
                        </a:rPr>
                        <a:t> algorithm.</a:t>
                      </a:r>
                    </a:p>
                  </a:txBody>
                  <a:tcPr marL="26188" marR="26188" marT="26188" marB="2618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98239824"/>
                  </a:ext>
                </a:extLst>
              </a:tr>
            </a:tbl>
          </a:graphicData>
        </a:graphic>
      </p:graphicFrame>
    </p:spTree>
    <p:extLst>
      <p:ext uri="{BB962C8B-B14F-4D97-AF65-F5344CB8AC3E}">
        <p14:creationId xmlns:p14="http://schemas.microsoft.com/office/powerpoint/2010/main" val="3642700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pPr fontAlgn="base"/>
            <a:r>
              <a:rPr lang="en-IN" b="1" i="0" dirty="0">
                <a:effectLst/>
                <a:latin typeface="sofia-pro"/>
              </a:rPr>
              <a:t>Understanding Data Processing</a:t>
            </a: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a:bodyPr>
          <a:lstStyle/>
          <a:p>
            <a:r>
              <a:rPr lang="en-US" sz="2200" b="0" i="0" dirty="0">
                <a:effectLst/>
                <a:latin typeface="urw-din"/>
              </a:rPr>
              <a:t>Data Processing is the task of converting data from a given form to a much more usable and desired form i.e. making it more meaningful and informative. Using Machine Learning algorithms, mathematical modeling, and statistical knowledge, this entire process can be automated. The output of this complete process can be in any desired form like graphs, videos, charts, tables, images, and many more, depending on the task we are performing and the requirements of the machine. This might seem to be simple but when it comes to massive organizations like Twitter, Facebook, Administrative bodies like Parliament, UNESCO, and health sector organizations, this entire process needs to be performed in a very structured manner. So, the steps to perform are as follows: </a:t>
            </a:r>
            <a:endParaRPr lang="en-IN" sz="2200" dirty="0"/>
          </a:p>
        </p:txBody>
      </p:sp>
      <p:pic>
        <p:nvPicPr>
          <p:cNvPr id="1026" name="Picture 2">
            <a:extLst>
              <a:ext uri="{FF2B5EF4-FFF2-40B4-BE49-F238E27FC236}">
                <a16:creationId xmlns:a16="http://schemas.microsoft.com/office/drawing/2014/main" id="{A89B6D19-F5BD-8EC1-6082-D95A4F8986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7961" y="3579171"/>
            <a:ext cx="3116076" cy="2910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605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effectLst/>
                <a:latin typeface="urw-din"/>
              </a:rPr>
              <a:t>Collection : </a:t>
            </a:r>
            <a:endParaRPr lang="en-IN"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lstStyle/>
          <a:p>
            <a:r>
              <a:rPr lang="en-US" b="0" i="0" dirty="0">
                <a:effectLst/>
                <a:latin typeface="urw-din"/>
              </a:rPr>
              <a:t>The most crucial step when starting with ML is to have data of good quality and accuracy. Data can be collected from any authenticated source like </a:t>
            </a:r>
            <a:r>
              <a:rPr lang="en-US" b="0" i="0" u="sng" dirty="0">
                <a:solidFill>
                  <a:srgbClr val="7030A0"/>
                </a:solidFill>
                <a:effectLst/>
                <a:latin typeface="urw-din"/>
                <a:hlinkClick r:id="rId2">
                  <a:extLst>
                    <a:ext uri="{A12FA001-AC4F-418D-AE19-62706E023703}">
                      <ahyp:hlinkClr xmlns:ahyp="http://schemas.microsoft.com/office/drawing/2018/hyperlinkcolor" val="tx"/>
                    </a:ext>
                  </a:extLst>
                </a:hlinkClick>
              </a:rPr>
              <a:t>data.gov.in</a:t>
            </a:r>
            <a:r>
              <a:rPr lang="en-US" b="0" i="0" dirty="0">
                <a:effectLst/>
                <a:latin typeface="urw-din"/>
              </a:rPr>
              <a:t>, </a:t>
            </a:r>
            <a:r>
              <a:rPr lang="en-US" b="0" i="0" u="sng" dirty="0">
                <a:solidFill>
                  <a:srgbClr val="7030A0"/>
                </a:solidFill>
                <a:effectLst/>
                <a:latin typeface="urw-din"/>
                <a:hlinkClick r:id="rId3">
                  <a:extLst>
                    <a:ext uri="{A12FA001-AC4F-418D-AE19-62706E023703}">
                      <ahyp:hlinkClr xmlns:ahyp="http://schemas.microsoft.com/office/drawing/2018/hyperlinkcolor" val="tx"/>
                    </a:ext>
                  </a:extLst>
                </a:hlinkClick>
              </a:rPr>
              <a:t>Kaggle</a:t>
            </a:r>
            <a:r>
              <a:rPr lang="en-US" b="0" i="0" dirty="0">
                <a:solidFill>
                  <a:srgbClr val="7030A0"/>
                </a:solidFill>
                <a:effectLst/>
                <a:latin typeface="urw-din"/>
              </a:rPr>
              <a:t> </a:t>
            </a:r>
            <a:r>
              <a:rPr lang="en-US" b="0" i="0" dirty="0">
                <a:effectLst/>
                <a:latin typeface="urw-din"/>
              </a:rPr>
              <a:t>or </a:t>
            </a:r>
            <a:r>
              <a:rPr lang="en-US" dirty="0">
                <a:hlinkClick r:id="rId4"/>
              </a:rPr>
              <a:t>UCI Machine Learning Repository: Data Sets</a:t>
            </a:r>
            <a:r>
              <a:rPr lang="en-US" dirty="0"/>
              <a:t>. </a:t>
            </a:r>
            <a:r>
              <a:rPr lang="en-US" b="0" i="0" dirty="0">
                <a:effectLst/>
                <a:latin typeface="urw-din"/>
              </a:rPr>
              <a:t>For example, while preparing for a competitive exam, students study from the best study material that they can access so that they learn the best to obtain the best results. In the same way, high-quality and accurate data will make the learning process of the model easier and better and at the time of testing, the model would yield state-of-the-art results. </a:t>
            </a:r>
            <a:br>
              <a:rPr lang="en-US" dirty="0"/>
            </a:br>
            <a:r>
              <a:rPr lang="en-US" b="0" i="0" dirty="0">
                <a:effectLst/>
                <a:latin typeface="urw-din"/>
              </a:rPr>
              <a:t>A huge amount of capital, time and resources are consumed in collecting data. Organizations or researchers have to decide what kind of data they need to execute their tasks or research. </a:t>
            </a:r>
            <a:br>
              <a:rPr lang="en-US" dirty="0"/>
            </a:br>
            <a:r>
              <a:rPr lang="en-US" b="0" i="0" dirty="0">
                <a:effectLst/>
                <a:latin typeface="urw-din"/>
              </a:rPr>
              <a:t>Example: Working on the Facial Expression Recognizer, needs numerous images having a variety of human expressions. Good data ensures that the results of the model are valid and can be trusted upon. </a:t>
            </a:r>
            <a:endParaRPr lang="en-IN" dirty="0"/>
          </a:p>
        </p:txBody>
      </p:sp>
    </p:spTree>
    <p:extLst>
      <p:ext uri="{BB962C8B-B14F-4D97-AF65-F5344CB8AC3E}">
        <p14:creationId xmlns:p14="http://schemas.microsoft.com/office/powerpoint/2010/main" val="1289887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effectLst/>
                <a:latin typeface="urw-din"/>
              </a:rPr>
              <a:t>Preparation : </a:t>
            </a:r>
            <a:endParaRPr lang="en-IN"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lstStyle/>
          <a:p>
            <a:r>
              <a:rPr lang="en-US" b="0" i="0" dirty="0">
                <a:effectLst/>
                <a:latin typeface="urw-din"/>
              </a:rPr>
              <a:t>The collected data can be in a raw form which can’t be directly fed to the machine. So, this is a process of collecting datasets from different sources, analyzing these datasets and then constructing a new dataset for further processing and exploration. This preparation can be performed either manually or from the automatic approach. Data can also be prepared in numeric forms also which would fasten the model’s learning. </a:t>
            </a:r>
            <a:br>
              <a:rPr lang="en-US" dirty="0"/>
            </a:br>
            <a:r>
              <a:rPr lang="en-US" b="1" i="0" dirty="0">
                <a:effectLst/>
                <a:latin typeface="urw-din"/>
              </a:rPr>
              <a:t>Example:</a:t>
            </a:r>
            <a:r>
              <a:rPr lang="en-US" b="0" i="0" dirty="0">
                <a:effectLst/>
                <a:latin typeface="urw-din"/>
              </a:rPr>
              <a:t> An image can be converted to a matrix of N X N dimensions, the value of each cell will indicate the image pixel.</a:t>
            </a:r>
            <a:endParaRPr lang="en-IN" dirty="0"/>
          </a:p>
        </p:txBody>
      </p:sp>
    </p:spTree>
    <p:extLst>
      <p:ext uri="{BB962C8B-B14F-4D97-AF65-F5344CB8AC3E}">
        <p14:creationId xmlns:p14="http://schemas.microsoft.com/office/powerpoint/2010/main" val="3787292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effectLst/>
                <a:latin typeface="urw-din"/>
              </a:rPr>
              <a:t>Input : </a:t>
            </a:r>
            <a:endParaRPr lang="en-IN"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2106706"/>
          </a:xfrm>
        </p:spPr>
        <p:txBody>
          <a:bodyPr/>
          <a:lstStyle/>
          <a:p>
            <a:r>
              <a:rPr lang="en-US" b="0" i="0" dirty="0">
                <a:effectLst/>
                <a:latin typeface="urw-din"/>
              </a:rPr>
              <a:t>Now the prepared data can be in the form that may not be machine-readable, so to convert this data to the readable form, some conversion algorithms are needed. For this task to be executed, high computation and accuracy is needed. Example: Data can be collected through the sources like MNIST Digit data(images), Twitter comments, audio files, video clips.</a:t>
            </a:r>
            <a:endParaRPr lang="en-IN" dirty="0"/>
          </a:p>
        </p:txBody>
      </p:sp>
      <p:sp>
        <p:nvSpPr>
          <p:cNvPr id="4" name="Title 1">
            <a:extLst>
              <a:ext uri="{FF2B5EF4-FFF2-40B4-BE49-F238E27FC236}">
                <a16:creationId xmlns:a16="http://schemas.microsoft.com/office/drawing/2014/main" id="{D3950214-4432-0A6E-6F5F-4FBA19AB708F}"/>
              </a:ext>
            </a:extLst>
          </p:cNvPr>
          <p:cNvSpPr txBox="1">
            <a:spLocks/>
          </p:cNvSpPr>
          <p:nvPr/>
        </p:nvSpPr>
        <p:spPr>
          <a:xfrm>
            <a:off x="147917" y="4128248"/>
            <a:ext cx="11896165" cy="62752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latin typeface="urw-din"/>
              </a:rPr>
              <a:t>Processing : </a:t>
            </a:r>
            <a:endParaRPr lang="en-IN" dirty="0"/>
          </a:p>
        </p:txBody>
      </p:sp>
      <p:sp>
        <p:nvSpPr>
          <p:cNvPr id="5" name="Content Placeholder 2">
            <a:extLst>
              <a:ext uri="{FF2B5EF4-FFF2-40B4-BE49-F238E27FC236}">
                <a16:creationId xmlns:a16="http://schemas.microsoft.com/office/drawing/2014/main" id="{7C724CA9-0F07-9F95-74BF-8E8C74F26CFC}"/>
              </a:ext>
            </a:extLst>
          </p:cNvPr>
          <p:cNvSpPr txBox="1">
            <a:spLocks/>
          </p:cNvSpPr>
          <p:nvPr/>
        </p:nvSpPr>
        <p:spPr>
          <a:xfrm>
            <a:off x="147917" y="4885764"/>
            <a:ext cx="11896165" cy="1371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urw-din"/>
              </a:rPr>
              <a:t>This is the stage where algorithms and ML techniques are required to perform the instructions provided over a large volume of data with accuracy and optimal computation.</a:t>
            </a:r>
            <a:endParaRPr lang="en-IN" dirty="0"/>
          </a:p>
        </p:txBody>
      </p:sp>
    </p:spTree>
    <p:extLst>
      <p:ext uri="{BB962C8B-B14F-4D97-AF65-F5344CB8AC3E}">
        <p14:creationId xmlns:p14="http://schemas.microsoft.com/office/powerpoint/2010/main" val="2259561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r>
              <a:rPr lang="en-IN" b="1" i="0" dirty="0">
                <a:effectLst/>
                <a:latin typeface="erdana"/>
              </a:rPr>
              <a:t>Need for Machine Learning</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7"/>
            <a:ext cx="11519646" cy="5602941"/>
          </a:xfrm>
        </p:spPr>
        <p:txBody>
          <a:bodyPr>
            <a:noAutofit/>
          </a:bodyPr>
          <a:lstStyle/>
          <a:p>
            <a:pPr algn="just"/>
            <a:r>
              <a:rPr lang="en-US" sz="2000" b="0" i="0" dirty="0">
                <a:solidFill>
                  <a:srgbClr val="333333"/>
                </a:solidFill>
                <a:effectLst/>
                <a:latin typeface="inter-regular"/>
              </a:rPr>
              <a:t>The need for machine learning is increasing day by day. The reason behind the need for machine learning is that it is capable of doing tasks that are too complex for a person to implement directly. As a human, we have some limitations as we cannot access the huge amount of data manually, so for this, we need some computer systems and here comes the machine learning to make things easy for us.</a:t>
            </a:r>
          </a:p>
          <a:p>
            <a:pPr algn="just"/>
            <a:r>
              <a:rPr lang="en-US" sz="2000" b="0" i="0" dirty="0">
                <a:solidFill>
                  <a:srgbClr val="333333"/>
                </a:solidFill>
                <a:effectLst/>
                <a:latin typeface="inter-regular"/>
              </a:rPr>
              <a:t>We can train machine learning algorithms by providing them the huge amount of data and let them explore the data, construct the models, and predict the required output automatically. The performance of the machine learning algorithm depends on the amount of data, and it can be determined by the cost function. With the help of machine learning, we can save both time and money.</a:t>
            </a:r>
          </a:p>
          <a:p>
            <a:pPr algn="just"/>
            <a:r>
              <a:rPr lang="en-US" sz="2000" b="0" i="0" dirty="0">
                <a:solidFill>
                  <a:srgbClr val="333333"/>
                </a:solidFill>
                <a:effectLst/>
                <a:latin typeface="inter-regular"/>
              </a:rPr>
              <a:t>The importance of machine learning can be easily understood by its uses cases, Currently, machine learning is used in </a:t>
            </a:r>
            <a:r>
              <a:rPr lang="en-US" sz="2000" b="1" i="0" dirty="0">
                <a:solidFill>
                  <a:srgbClr val="333333"/>
                </a:solidFill>
                <a:effectLst/>
                <a:latin typeface="inter-bold"/>
              </a:rPr>
              <a:t>self-driving cars</a:t>
            </a:r>
            <a:r>
              <a:rPr lang="en-US" sz="2000" b="0" i="0" dirty="0">
                <a:solidFill>
                  <a:srgbClr val="333333"/>
                </a:solidFill>
                <a:effectLst/>
                <a:latin typeface="inter-regular"/>
              </a:rPr>
              <a:t>, </a:t>
            </a:r>
            <a:r>
              <a:rPr lang="en-US" sz="2000" b="1" i="0" dirty="0">
                <a:solidFill>
                  <a:srgbClr val="333333"/>
                </a:solidFill>
                <a:effectLst/>
                <a:latin typeface="inter-bold"/>
              </a:rPr>
              <a:t>cyber fraud detection</a:t>
            </a:r>
            <a:r>
              <a:rPr lang="en-US" sz="2000" b="0" i="0" dirty="0">
                <a:solidFill>
                  <a:srgbClr val="333333"/>
                </a:solidFill>
                <a:effectLst/>
                <a:latin typeface="inter-regular"/>
              </a:rPr>
              <a:t>, </a:t>
            </a:r>
            <a:r>
              <a:rPr lang="en-US" sz="2000" b="1" i="0" dirty="0">
                <a:solidFill>
                  <a:srgbClr val="333333"/>
                </a:solidFill>
                <a:effectLst/>
                <a:latin typeface="inter-bold"/>
              </a:rPr>
              <a:t>face recognition</a:t>
            </a:r>
            <a:r>
              <a:rPr lang="en-US" sz="2000" b="0" i="0" dirty="0">
                <a:solidFill>
                  <a:srgbClr val="333333"/>
                </a:solidFill>
                <a:effectLst/>
                <a:latin typeface="inter-regular"/>
              </a:rPr>
              <a:t>, and </a:t>
            </a:r>
            <a:r>
              <a:rPr lang="en-US" sz="2000" b="1" i="0" dirty="0">
                <a:solidFill>
                  <a:srgbClr val="333333"/>
                </a:solidFill>
                <a:effectLst/>
                <a:latin typeface="inter-bold"/>
              </a:rPr>
              <a:t>friend suggestion by Facebook</a:t>
            </a:r>
            <a:r>
              <a:rPr lang="en-US" sz="2000" b="0" i="0" dirty="0">
                <a:solidFill>
                  <a:srgbClr val="333333"/>
                </a:solidFill>
                <a:effectLst/>
                <a:latin typeface="inter-regular"/>
              </a:rPr>
              <a:t>, etc. Various top companies such as Netflix and Amazon have build machine learning models that are using a vast amount of data to analyze the user interest and recommend product accordingly.</a:t>
            </a:r>
          </a:p>
          <a:p>
            <a:pPr algn="just"/>
            <a:r>
              <a:rPr lang="en-US" sz="2000" b="1" i="0" dirty="0">
                <a:solidFill>
                  <a:srgbClr val="333333"/>
                </a:solidFill>
                <a:effectLst/>
                <a:latin typeface="inter-bold"/>
              </a:rPr>
              <a:t>Following are some key points which show the importance of Machine Learning:</a:t>
            </a:r>
            <a:endParaRPr lang="en-US" sz="2000" b="0" i="0" dirty="0">
              <a:solidFill>
                <a:srgbClr val="333333"/>
              </a:solidFill>
              <a:effectLst/>
              <a:latin typeface="inter-regular"/>
            </a:endParaRPr>
          </a:p>
          <a:p>
            <a:pPr algn="just">
              <a:buFont typeface="Arial" panose="020B0604020202020204" pitchFamily="34" charset="0"/>
              <a:buChar char="•"/>
            </a:pPr>
            <a:r>
              <a:rPr lang="en-US" sz="2000" b="0" i="0" dirty="0">
                <a:solidFill>
                  <a:srgbClr val="000000"/>
                </a:solidFill>
                <a:effectLst/>
                <a:latin typeface="inter-regular"/>
              </a:rPr>
              <a:t>Rapid increment in the production of data</a:t>
            </a:r>
          </a:p>
          <a:p>
            <a:pPr algn="just">
              <a:buFont typeface="Arial" panose="020B0604020202020204" pitchFamily="34" charset="0"/>
              <a:buChar char="•"/>
            </a:pPr>
            <a:r>
              <a:rPr lang="en-US" sz="2000" b="0" i="0" dirty="0">
                <a:solidFill>
                  <a:srgbClr val="000000"/>
                </a:solidFill>
                <a:effectLst/>
                <a:latin typeface="inter-regular"/>
              </a:rPr>
              <a:t>Solving complex problems, which are difficult for a human</a:t>
            </a:r>
          </a:p>
          <a:p>
            <a:pPr algn="just">
              <a:buFont typeface="Arial" panose="020B0604020202020204" pitchFamily="34" charset="0"/>
              <a:buChar char="•"/>
            </a:pPr>
            <a:r>
              <a:rPr lang="en-US" sz="2000" b="0" i="0" dirty="0">
                <a:solidFill>
                  <a:srgbClr val="000000"/>
                </a:solidFill>
                <a:effectLst/>
                <a:latin typeface="inter-regular"/>
              </a:rPr>
              <a:t>Decision making in various sector including finance</a:t>
            </a:r>
          </a:p>
          <a:p>
            <a:pPr algn="just">
              <a:buFont typeface="Arial" panose="020B0604020202020204" pitchFamily="34" charset="0"/>
              <a:buChar char="•"/>
            </a:pPr>
            <a:r>
              <a:rPr lang="en-US" sz="2000" b="0" i="0" dirty="0">
                <a:solidFill>
                  <a:srgbClr val="000000"/>
                </a:solidFill>
                <a:effectLst/>
                <a:latin typeface="inter-regular"/>
              </a:rPr>
              <a:t>Finding hidden patterns and extracting useful information from data.</a:t>
            </a:r>
          </a:p>
          <a:p>
            <a:pPr algn="l"/>
            <a:endParaRPr lang="en-IN" sz="2000" dirty="0"/>
          </a:p>
        </p:txBody>
      </p:sp>
    </p:spTree>
    <p:extLst>
      <p:ext uri="{BB962C8B-B14F-4D97-AF65-F5344CB8AC3E}">
        <p14:creationId xmlns:p14="http://schemas.microsoft.com/office/powerpoint/2010/main" val="15183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effectLst/>
                <a:latin typeface="urw-din"/>
              </a:rPr>
              <a:t>Output : </a:t>
            </a:r>
            <a:endParaRPr lang="en-IN"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2106706"/>
          </a:xfrm>
        </p:spPr>
        <p:txBody>
          <a:bodyPr/>
          <a:lstStyle/>
          <a:p>
            <a:r>
              <a:rPr lang="en-US" b="0" i="0" dirty="0">
                <a:effectLst/>
                <a:latin typeface="urw-din"/>
              </a:rPr>
              <a:t>In this stage, results are procured by the machine in a meaningful manner which can be inferred easily by the user. Output can be in the form of reports, graphs, videos, </a:t>
            </a:r>
            <a:r>
              <a:rPr lang="en-US" b="0" i="0" dirty="0" err="1">
                <a:effectLst/>
                <a:latin typeface="urw-din"/>
              </a:rPr>
              <a:t>etc</a:t>
            </a:r>
            <a:endParaRPr lang="en-IN" dirty="0"/>
          </a:p>
        </p:txBody>
      </p:sp>
      <p:sp>
        <p:nvSpPr>
          <p:cNvPr id="4" name="Title 1">
            <a:extLst>
              <a:ext uri="{FF2B5EF4-FFF2-40B4-BE49-F238E27FC236}">
                <a16:creationId xmlns:a16="http://schemas.microsoft.com/office/drawing/2014/main" id="{D3950214-4432-0A6E-6F5F-4FBA19AB708F}"/>
              </a:ext>
            </a:extLst>
          </p:cNvPr>
          <p:cNvSpPr txBox="1">
            <a:spLocks/>
          </p:cNvSpPr>
          <p:nvPr/>
        </p:nvSpPr>
        <p:spPr>
          <a:xfrm>
            <a:off x="147917" y="3644153"/>
            <a:ext cx="11896165" cy="62752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i="0" dirty="0">
                <a:effectLst/>
                <a:latin typeface="urw-din"/>
              </a:rPr>
              <a:t>Storage : </a:t>
            </a:r>
            <a:endParaRPr lang="en-IN" dirty="0"/>
          </a:p>
        </p:txBody>
      </p:sp>
      <p:sp>
        <p:nvSpPr>
          <p:cNvPr id="5" name="Content Placeholder 2">
            <a:extLst>
              <a:ext uri="{FF2B5EF4-FFF2-40B4-BE49-F238E27FC236}">
                <a16:creationId xmlns:a16="http://schemas.microsoft.com/office/drawing/2014/main" id="{7C724CA9-0F07-9F95-74BF-8E8C74F26CFC}"/>
              </a:ext>
            </a:extLst>
          </p:cNvPr>
          <p:cNvSpPr txBox="1">
            <a:spLocks/>
          </p:cNvSpPr>
          <p:nvPr/>
        </p:nvSpPr>
        <p:spPr>
          <a:xfrm>
            <a:off x="147916" y="4571998"/>
            <a:ext cx="11896165" cy="1371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i="0" dirty="0">
                <a:effectLst/>
                <a:latin typeface="urw-din"/>
              </a:rPr>
              <a:t>This is the final step in which the obtained output and the data model data and all the useful information are saved for future use.</a:t>
            </a:r>
            <a:endParaRPr lang="en-IN" dirty="0"/>
          </a:p>
        </p:txBody>
      </p:sp>
    </p:spTree>
    <p:extLst>
      <p:ext uri="{BB962C8B-B14F-4D97-AF65-F5344CB8AC3E}">
        <p14:creationId xmlns:p14="http://schemas.microsoft.com/office/powerpoint/2010/main" val="3956065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pPr algn="just"/>
            <a:r>
              <a:rPr lang="en-US" b="1" i="0" dirty="0">
                <a:effectLst/>
                <a:latin typeface="erdana"/>
              </a:rPr>
              <a:t>Why do we need Data Preprocessing?</a:t>
            </a: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a:bodyPr>
          <a:lstStyle/>
          <a:p>
            <a:r>
              <a:rPr lang="en-US" b="0" i="0" dirty="0">
                <a:solidFill>
                  <a:srgbClr val="333333"/>
                </a:solidFill>
                <a:effectLst/>
                <a:latin typeface="inter-regular"/>
              </a:rPr>
              <a:t>A real-world data generally contains noises, missing values, and maybe in an unusable format which cannot be directly used for machine learning models. Data preprocessing is required tasks for cleaning the data and making it suitable for a machine learning model which also increases the accuracy and efficiency of a machine learning model.</a:t>
            </a:r>
          </a:p>
          <a:p>
            <a:pPr algn="just"/>
            <a:r>
              <a:rPr lang="en-US" b="0" i="0" dirty="0">
                <a:solidFill>
                  <a:srgbClr val="333333"/>
                </a:solidFill>
                <a:effectLst/>
                <a:latin typeface="inter-regular"/>
              </a:rPr>
              <a:t>It involves below steps:</a:t>
            </a:r>
          </a:p>
          <a:p>
            <a:pPr lvl="1" algn="just"/>
            <a:r>
              <a:rPr lang="en-US" b="1" i="0" dirty="0">
                <a:solidFill>
                  <a:srgbClr val="000000"/>
                </a:solidFill>
                <a:effectLst/>
                <a:latin typeface="inter-bold"/>
              </a:rPr>
              <a:t>Getting the dataset</a:t>
            </a:r>
            <a:endParaRPr lang="en-US" b="0" i="0" dirty="0">
              <a:solidFill>
                <a:srgbClr val="000000"/>
              </a:solidFill>
              <a:effectLst/>
              <a:latin typeface="inter-regular"/>
            </a:endParaRPr>
          </a:p>
          <a:p>
            <a:pPr lvl="1" algn="just"/>
            <a:r>
              <a:rPr lang="en-US" b="1" i="0" dirty="0">
                <a:solidFill>
                  <a:srgbClr val="000000"/>
                </a:solidFill>
                <a:effectLst/>
                <a:latin typeface="inter-bold"/>
              </a:rPr>
              <a:t>Importing libraries</a:t>
            </a:r>
            <a:endParaRPr lang="en-US" b="0" i="0" dirty="0">
              <a:solidFill>
                <a:srgbClr val="000000"/>
              </a:solidFill>
              <a:effectLst/>
              <a:latin typeface="inter-regular"/>
            </a:endParaRPr>
          </a:p>
          <a:p>
            <a:pPr lvl="1" algn="just"/>
            <a:r>
              <a:rPr lang="en-US" b="1" i="0" dirty="0">
                <a:solidFill>
                  <a:srgbClr val="000000"/>
                </a:solidFill>
                <a:effectLst/>
                <a:latin typeface="inter-bold"/>
              </a:rPr>
              <a:t>Importing datasets</a:t>
            </a:r>
            <a:endParaRPr lang="en-US" b="0" i="0" dirty="0">
              <a:solidFill>
                <a:srgbClr val="000000"/>
              </a:solidFill>
              <a:effectLst/>
              <a:latin typeface="inter-regular"/>
            </a:endParaRPr>
          </a:p>
          <a:p>
            <a:pPr lvl="1" algn="just"/>
            <a:r>
              <a:rPr lang="en-US" b="1" i="0" dirty="0">
                <a:solidFill>
                  <a:srgbClr val="000000"/>
                </a:solidFill>
                <a:effectLst/>
                <a:latin typeface="inter-bold"/>
              </a:rPr>
              <a:t>Finding Missing Data</a:t>
            </a:r>
            <a:endParaRPr lang="en-US" b="0" i="0" dirty="0">
              <a:solidFill>
                <a:srgbClr val="000000"/>
              </a:solidFill>
              <a:effectLst/>
              <a:latin typeface="inter-regular"/>
            </a:endParaRPr>
          </a:p>
          <a:p>
            <a:pPr lvl="1" algn="just"/>
            <a:r>
              <a:rPr lang="en-US" b="1" i="0" dirty="0">
                <a:solidFill>
                  <a:srgbClr val="000000"/>
                </a:solidFill>
                <a:effectLst/>
                <a:latin typeface="inter-bold"/>
              </a:rPr>
              <a:t>Encoding Categorical Data</a:t>
            </a:r>
            <a:endParaRPr lang="en-US" b="0" i="0" dirty="0">
              <a:solidFill>
                <a:srgbClr val="000000"/>
              </a:solidFill>
              <a:effectLst/>
              <a:latin typeface="inter-regular"/>
            </a:endParaRPr>
          </a:p>
          <a:p>
            <a:pPr lvl="1" algn="just"/>
            <a:r>
              <a:rPr lang="en-US" b="1" i="0" dirty="0">
                <a:solidFill>
                  <a:srgbClr val="000000"/>
                </a:solidFill>
                <a:effectLst/>
                <a:latin typeface="inter-bold"/>
              </a:rPr>
              <a:t>Splitting dataset into training and test set</a:t>
            </a:r>
            <a:endParaRPr lang="en-US" b="0" i="0" dirty="0">
              <a:solidFill>
                <a:srgbClr val="000000"/>
              </a:solidFill>
              <a:effectLst/>
              <a:latin typeface="inter-regular"/>
            </a:endParaRPr>
          </a:p>
          <a:p>
            <a:pPr lvl="1" algn="just"/>
            <a:r>
              <a:rPr lang="en-US" b="1" i="0" dirty="0">
                <a:solidFill>
                  <a:srgbClr val="000000"/>
                </a:solidFill>
                <a:effectLst/>
                <a:latin typeface="inter-bold"/>
              </a:rPr>
              <a:t>Feature scaling</a:t>
            </a: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4145413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3465C-625C-7928-8483-4E1B6758EDE4}"/>
              </a:ext>
            </a:extLst>
          </p:cNvPr>
          <p:cNvSpPr>
            <a:spLocks noGrp="1"/>
          </p:cNvSpPr>
          <p:nvPr>
            <p:ph type="title"/>
          </p:nvPr>
        </p:nvSpPr>
        <p:spPr>
          <a:xfrm>
            <a:off x="838200" y="2909327"/>
            <a:ext cx="10515600" cy="1039346"/>
          </a:xfrm>
        </p:spPr>
        <p:txBody>
          <a:bodyPr/>
          <a:lstStyle/>
          <a:p>
            <a:pPr algn="ctr"/>
            <a:r>
              <a:rPr lang="en-IN" b="0" i="0" dirty="0">
                <a:effectLst/>
                <a:latin typeface="Rockwell Extra Bold" panose="02060903040505020403" pitchFamily="18" charset="0"/>
              </a:rPr>
              <a:t>1) Get the Dataset</a:t>
            </a:r>
            <a:endParaRPr lang="en-IN" dirty="0">
              <a:latin typeface="Rockwell Extra Bold" panose="02060903040505020403" pitchFamily="18" charset="0"/>
            </a:endParaRPr>
          </a:p>
        </p:txBody>
      </p:sp>
    </p:spTree>
    <p:extLst>
      <p:ext uri="{BB962C8B-B14F-4D97-AF65-F5344CB8AC3E}">
        <p14:creationId xmlns:p14="http://schemas.microsoft.com/office/powerpoint/2010/main" val="2194269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effectLst/>
                <a:latin typeface="erdana"/>
              </a:rPr>
              <a:t>Get the Dataset</a:t>
            </a:r>
            <a:endParaRPr lang="en-IN" b="1"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lstStyle/>
          <a:p>
            <a:pPr algn="just"/>
            <a:r>
              <a:rPr lang="en-US" b="0" i="0" dirty="0">
                <a:solidFill>
                  <a:srgbClr val="333333"/>
                </a:solidFill>
                <a:effectLst/>
                <a:latin typeface="inter-regular"/>
              </a:rPr>
              <a:t>To create a machine learning model, the first thing we required is a dataset as a machine learning model completely works on data. The collected data for a particular problem in a proper format is known as the </a:t>
            </a:r>
            <a:r>
              <a:rPr lang="en-US" b="1" i="0" dirty="0">
                <a:solidFill>
                  <a:srgbClr val="333333"/>
                </a:solidFill>
                <a:effectLst/>
                <a:latin typeface="inter-bold"/>
              </a:rPr>
              <a:t>dataset</a:t>
            </a:r>
            <a:r>
              <a:rPr lang="en-US" b="0" i="0" dirty="0">
                <a:solidFill>
                  <a:srgbClr val="333333"/>
                </a:solidFill>
                <a:effectLst/>
                <a:latin typeface="inter-regular"/>
              </a:rPr>
              <a:t>.</a:t>
            </a:r>
          </a:p>
          <a:p>
            <a:pPr algn="just"/>
            <a:r>
              <a:rPr lang="en-US" b="0" i="0" dirty="0">
                <a:solidFill>
                  <a:srgbClr val="333333"/>
                </a:solidFill>
                <a:effectLst/>
                <a:latin typeface="inter-regular"/>
              </a:rPr>
              <a:t>Dataset may be of different formats for different purposes, such as, if we want to create a machine learning model for business purpose, then dataset will be different with the dataset required for a liver patient. So each dataset is different from another dataset. To use the dataset in our code, we usually put it into a CSV </a:t>
            </a:r>
            <a:r>
              <a:rPr lang="en-US" b="1" i="0" dirty="0">
                <a:solidFill>
                  <a:srgbClr val="333333"/>
                </a:solidFill>
                <a:effectLst/>
                <a:latin typeface="inter-bold"/>
              </a:rPr>
              <a:t>file</a:t>
            </a:r>
            <a:r>
              <a:rPr lang="en-US" b="0" i="0" dirty="0">
                <a:solidFill>
                  <a:srgbClr val="333333"/>
                </a:solidFill>
                <a:effectLst/>
                <a:latin typeface="inter-regular"/>
              </a:rPr>
              <a:t>. However, sometimes, we may also need to use an HTML or xlsx file.</a:t>
            </a:r>
          </a:p>
          <a:p>
            <a:endParaRPr lang="en-IN" dirty="0"/>
          </a:p>
        </p:txBody>
      </p:sp>
    </p:spTree>
    <p:extLst>
      <p:ext uri="{BB962C8B-B14F-4D97-AF65-F5344CB8AC3E}">
        <p14:creationId xmlns:p14="http://schemas.microsoft.com/office/powerpoint/2010/main" val="2208787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US" b="1" i="0" dirty="0">
                <a:effectLst/>
                <a:latin typeface="erdana"/>
              </a:rPr>
              <a:t>What is a CSV File?</a:t>
            </a:r>
            <a:endParaRPr lang="en-IN" b="1"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lstStyle/>
          <a:p>
            <a:r>
              <a:rPr lang="en-US" b="0" i="0" dirty="0">
                <a:solidFill>
                  <a:srgbClr val="333333"/>
                </a:solidFill>
                <a:effectLst/>
                <a:latin typeface="inter-regular"/>
              </a:rPr>
              <a:t>CSV stands for "</a:t>
            </a:r>
            <a:r>
              <a:rPr lang="en-US" b="1" i="0" dirty="0">
                <a:solidFill>
                  <a:srgbClr val="333333"/>
                </a:solidFill>
                <a:effectLst/>
                <a:latin typeface="inter-bold"/>
              </a:rPr>
              <a:t>Comma-Separated Values</a:t>
            </a:r>
            <a:r>
              <a:rPr lang="en-US" b="0" i="0" dirty="0">
                <a:solidFill>
                  <a:srgbClr val="333333"/>
                </a:solidFill>
                <a:effectLst/>
                <a:latin typeface="inter-regular"/>
              </a:rPr>
              <a:t>" files; it is a file format which allows us to save the tabular data, such as spreadsheets. It is useful for huge datasets and can use these datasets in programs.</a:t>
            </a:r>
          </a:p>
          <a:p>
            <a:r>
              <a:rPr lang="en-US" b="0" i="0" dirty="0">
                <a:solidFill>
                  <a:srgbClr val="333333"/>
                </a:solidFill>
                <a:effectLst/>
                <a:latin typeface="inter-regular"/>
              </a:rPr>
              <a:t>Here we will use a demo dataset for data preprocessing, and for practice, it can be downloaded from here, "</a:t>
            </a:r>
            <a:r>
              <a:rPr lang="en-US" b="0" i="0" u="none" strike="noStrike" dirty="0">
                <a:solidFill>
                  <a:srgbClr val="008000"/>
                </a:solidFill>
                <a:effectLst/>
                <a:latin typeface="inter-regular"/>
                <a:hlinkClick r:id="rId2"/>
              </a:rPr>
              <a:t>https://www.superdatascience.com/pages/machine-learning</a:t>
            </a:r>
            <a:r>
              <a:rPr lang="en-US" b="0" i="0" dirty="0">
                <a:solidFill>
                  <a:srgbClr val="333333"/>
                </a:solidFill>
                <a:effectLst/>
                <a:latin typeface="inter-regular"/>
              </a:rPr>
              <a:t>. </a:t>
            </a:r>
          </a:p>
          <a:p>
            <a:r>
              <a:rPr lang="en-US" b="0" i="0" dirty="0">
                <a:solidFill>
                  <a:srgbClr val="333333"/>
                </a:solidFill>
                <a:effectLst/>
                <a:latin typeface="inter-regular"/>
              </a:rPr>
              <a:t>For real-world problems, we can download datasets online from various sources such as </a:t>
            </a:r>
            <a:r>
              <a:rPr lang="en-US" b="0" i="0" u="none" strike="noStrike" dirty="0">
                <a:solidFill>
                  <a:srgbClr val="008000"/>
                </a:solidFill>
                <a:effectLst/>
                <a:latin typeface="inter-regular"/>
                <a:hlinkClick r:id="rId3"/>
              </a:rPr>
              <a:t>https://www.kaggle.com/uciml/datasets</a:t>
            </a:r>
            <a:r>
              <a:rPr lang="en-US" b="0" i="0" dirty="0">
                <a:solidFill>
                  <a:srgbClr val="333333"/>
                </a:solidFill>
                <a:effectLst/>
                <a:latin typeface="inter-regular"/>
              </a:rPr>
              <a:t>, </a:t>
            </a:r>
            <a:r>
              <a:rPr lang="en-US" b="0" i="0" u="none" strike="noStrike" dirty="0">
                <a:solidFill>
                  <a:srgbClr val="008000"/>
                </a:solidFill>
                <a:effectLst/>
                <a:latin typeface="inter-regular"/>
                <a:hlinkClick r:id="rId4"/>
              </a:rPr>
              <a:t>https://archive.ics.uci.edu/ml/index.php</a:t>
            </a:r>
            <a:r>
              <a:rPr lang="en-US" b="0" i="0" dirty="0">
                <a:solidFill>
                  <a:srgbClr val="333333"/>
                </a:solidFill>
                <a:effectLst/>
                <a:latin typeface="inter-regular"/>
              </a:rPr>
              <a:t> etc.</a:t>
            </a:r>
          </a:p>
          <a:p>
            <a:endParaRPr lang="en-IN" dirty="0"/>
          </a:p>
        </p:txBody>
      </p:sp>
    </p:spTree>
    <p:extLst>
      <p:ext uri="{BB962C8B-B14F-4D97-AF65-F5344CB8AC3E}">
        <p14:creationId xmlns:p14="http://schemas.microsoft.com/office/powerpoint/2010/main" val="3034372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3465C-625C-7928-8483-4E1B6758EDE4}"/>
              </a:ext>
            </a:extLst>
          </p:cNvPr>
          <p:cNvSpPr>
            <a:spLocks noGrp="1"/>
          </p:cNvSpPr>
          <p:nvPr>
            <p:ph type="title"/>
          </p:nvPr>
        </p:nvSpPr>
        <p:spPr>
          <a:xfrm>
            <a:off x="838200" y="2909327"/>
            <a:ext cx="10515600" cy="1039346"/>
          </a:xfrm>
        </p:spPr>
        <p:txBody>
          <a:bodyPr/>
          <a:lstStyle/>
          <a:p>
            <a:pPr algn="ctr"/>
            <a:r>
              <a:rPr lang="en-IN" b="0" i="0" dirty="0">
                <a:effectLst/>
                <a:latin typeface="Rockwell Extra Bold" panose="02060903040505020403" pitchFamily="18" charset="0"/>
              </a:rPr>
              <a:t>2) Importing Libraries</a:t>
            </a:r>
          </a:p>
        </p:txBody>
      </p:sp>
    </p:spTree>
    <p:extLst>
      <p:ext uri="{BB962C8B-B14F-4D97-AF65-F5344CB8AC3E}">
        <p14:creationId xmlns:p14="http://schemas.microsoft.com/office/powerpoint/2010/main" val="1340646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effectLst/>
                <a:latin typeface="erdana"/>
              </a:rPr>
              <a:t>Importing Libraries</a:t>
            </a:r>
            <a:endParaRPr lang="en-IN" b="1"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fontScale="92500" lnSpcReduction="20000"/>
          </a:bodyPr>
          <a:lstStyle/>
          <a:p>
            <a:pPr algn="just"/>
            <a:r>
              <a:rPr lang="en-US" b="0" i="0" dirty="0">
                <a:solidFill>
                  <a:srgbClr val="333333"/>
                </a:solidFill>
                <a:effectLst/>
                <a:latin typeface="inter-regular"/>
              </a:rPr>
              <a:t>In order to perform data preprocessing using Python, we need to import some predefined Python libraries. These libraries are used to perform some specific jobs. There are three specific libraries that we will use for data preprocessing, which are:</a:t>
            </a:r>
          </a:p>
          <a:p>
            <a:pPr algn="just"/>
            <a:r>
              <a:rPr lang="en-US" b="1" i="0" dirty="0" err="1">
                <a:solidFill>
                  <a:srgbClr val="333333"/>
                </a:solidFill>
                <a:effectLst/>
                <a:latin typeface="inter-bold"/>
              </a:rPr>
              <a:t>Numpy</a:t>
            </a:r>
            <a:r>
              <a:rPr lang="en-US" b="1" i="0" dirty="0">
                <a:solidFill>
                  <a:srgbClr val="333333"/>
                </a:solidFill>
                <a:effectLst/>
                <a:latin typeface="inter-bold"/>
              </a:rPr>
              <a:t>:</a:t>
            </a:r>
            <a:r>
              <a:rPr lang="en-US" b="0" i="0" dirty="0">
                <a:solidFill>
                  <a:srgbClr val="333333"/>
                </a:solidFill>
                <a:effectLst/>
                <a:latin typeface="inter-regular"/>
              </a:rPr>
              <a:t> </a:t>
            </a:r>
            <a:r>
              <a:rPr lang="en-US" b="0" i="0" dirty="0" err="1">
                <a:solidFill>
                  <a:srgbClr val="333333"/>
                </a:solidFill>
                <a:effectLst/>
                <a:latin typeface="inter-regular"/>
              </a:rPr>
              <a:t>Numpy</a:t>
            </a:r>
            <a:r>
              <a:rPr lang="en-US" b="0" i="0" dirty="0">
                <a:solidFill>
                  <a:srgbClr val="333333"/>
                </a:solidFill>
                <a:effectLst/>
                <a:latin typeface="inter-regular"/>
              </a:rPr>
              <a:t> Python library is used for including any type of mathematical operation in the code. It is the fundamental package for scientific calculation in Python. It also supports to add large, multidimensional arrays and matrices. So, in Python, we can import it as:</a:t>
            </a:r>
          </a:p>
          <a:p>
            <a:pPr lvl="1"/>
            <a:r>
              <a:rPr lang="en-IN" b="0" i="0" dirty="0">
                <a:solidFill>
                  <a:srgbClr val="000000"/>
                </a:solidFill>
                <a:effectLst/>
                <a:latin typeface="inter-regular"/>
              </a:rPr>
              <a:t>import </a:t>
            </a:r>
            <a:r>
              <a:rPr lang="en-IN" b="0" i="0" dirty="0" err="1">
                <a:solidFill>
                  <a:srgbClr val="000000"/>
                </a:solidFill>
                <a:effectLst/>
                <a:latin typeface="inter-regular"/>
              </a:rPr>
              <a:t>numpy</a:t>
            </a:r>
            <a:r>
              <a:rPr lang="en-IN" b="0" i="0" dirty="0">
                <a:solidFill>
                  <a:srgbClr val="000000"/>
                </a:solidFill>
                <a:effectLst/>
                <a:latin typeface="inter-regular"/>
              </a:rPr>
              <a:t> as nm  </a:t>
            </a:r>
          </a:p>
          <a:p>
            <a:pPr algn="just"/>
            <a:r>
              <a:rPr lang="en-US" b="0" i="0" dirty="0">
                <a:solidFill>
                  <a:srgbClr val="333333"/>
                </a:solidFill>
                <a:effectLst/>
                <a:latin typeface="inter-regular"/>
              </a:rPr>
              <a:t>Here we have used </a:t>
            </a:r>
            <a:r>
              <a:rPr lang="en-US" b="1" i="0" dirty="0">
                <a:solidFill>
                  <a:srgbClr val="333333"/>
                </a:solidFill>
                <a:effectLst/>
                <a:latin typeface="inter-bold"/>
              </a:rPr>
              <a:t>nm</a:t>
            </a:r>
            <a:r>
              <a:rPr lang="en-US" b="0" i="0" dirty="0">
                <a:solidFill>
                  <a:srgbClr val="333333"/>
                </a:solidFill>
                <a:effectLst/>
                <a:latin typeface="inter-regular"/>
              </a:rPr>
              <a:t>, which is a short name for </a:t>
            </a:r>
            <a:r>
              <a:rPr lang="en-US" b="0" i="0" dirty="0" err="1">
                <a:solidFill>
                  <a:srgbClr val="333333"/>
                </a:solidFill>
                <a:effectLst/>
                <a:latin typeface="inter-regular"/>
              </a:rPr>
              <a:t>Numpy</a:t>
            </a:r>
            <a:r>
              <a:rPr lang="en-US" b="0" i="0" dirty="0">
                <a:solidFill>
                  <a:srgbClr val="333333"/>
                </a:solidFill>
                <a:effectLst/>
                <a:latin typeface="inter-regular"/>
              </a:rPr>
              <a:t>, and it will be used in the whole program.</a:t>
            </a:r>
          </a:p>
          <a:p>
            <a:pPr algn="just"/>
            <a:r>
              <a:rPr lang="en-US" b="1" i="0" dirty="0">
                <a:solidFill>
                  <a:srgbClr val="333333"/>
                </a:solidFill>
                <a:effectLst/>
                <a:latin typeface="inter-bold"/>
              </a:rPr>
              <a:t>Matplotlib:</a:t>
            </a:r>
            <a:r>
              <a:rPr lang="en-US" b="0" i="0" dirty="0">
                <a:solidFill>
                  <a:srgbClr val="333333"/>
                </a:solidFill>
                <a:effectLst/>
                <a:latin typeface="inter-regular"/>
              </a:rPr>
              <a:t> The second library is </a:t>
            </a:r>
            <a:r>
              <a:rPr lang="en-US" b="1" i="0" dirty="0">
                <a:solidFill>
                  <a:srgbClr val="333333"/>
                </a:solidFill>
                <a:effectLst/>
                <a:latin typeface="inter-bold"/>
              </a:rPr>
              <a:t>matplotlib</a:t>
            </a:r>
            <a:r>
              <a:rPr lang="en-US" b="0" i="0" dirty="0">
                <a:solidFill>
                  <a:srgbClr val="333333"/>
                </a:solidFill>
                <a:effectLst/>
                <a:latin typeface="inter-regular"/>
              </a:rPr>
              <a:t>, which is a Python 2D plotting library, and with this library, we need to import a sub-library </a:t>
            </a:r>
            <a:r>
              <a:rPr lang="en-US" b="1" i="0" dirty="0" err="1">
                <a:solidFill>
                  <a:srgbClr val="333333"/>
                </a:solidFill>
                <a:effectLst/>
                <a:latin typeface="inter-bold"/>
              </a:rPr>
              <a:t>pyplot</a:t>
            </a:r>
            <a:r>
              <a:rPr lang="en-US" b="0" i="0" dirty="0">
                <a:solidFill>
                  <a:srgbClr val="333333"/>
                </a:solidFill>
                <a:effectLst/>
                <a:latin typeface="inter-regular"/>
              </a:rPr>
              <a:t>. This library is used to plot any type of charts in Python for the code. It will be imported as below:</a:t>
            </a:r>
          </a:p>
          <a:p>
            <a:pPr lvl="1"/>
            <a:r>
              <a:rPr lang="en-US" b="0" i="0" dirty="0">
                <a:solidFill>
                  <a:srgbClr val="000000"/>
                </a:solidFill>
                <a:effectLst/>
                <a:latin typeface="inter-regular"/>
              </a:rPr>
              <a:t>import </a:t>
            </a:r>
            <a:r>
              <a:rPr lang="en-US" b="0" i="0" dirty="0" err="1">
                <a:solidFill>
                  <a:srgbClr val="000000"/>
                </a:solidFill>
                <a:effectLst/>
                <a:latin typeface="inter-regular"/>
              </a:rPr>
              <a:t>matplotlib.pyplot</a:t>
            </a:r>
            <a:r>
              <a:rPr lang="en-US" b="0" i="0" dirty="0">
                <a:solidFill>
                  <a:srgbClr val="000000"/>
                </a:solidFill>
                <a:effectLst/>
                <a:latin typeface="inter-regular"/>
              </a:rPr>
              <a:t> as </a:t>
            </a:r>
            <a:r>
              <a:rPr lang="en-US" b="0" i="0" dirty="0" err="1">
                <a:solidFill>
                  <a:srgbClr val="000000"/>
                </a:solidFill>
                <a:effectLst/>
                <a:latin typeface="inter-regular"/>
              </a:rPr>
              <a:t>mpt</a:t>
            </a:r>
            <a:r>
              <a:rPr lang="en-US" b="0" i="0" dirty="0">
                <a:solidFill>
                  <a:srgbClr val="000000"/>
                </a:solidFill>
                <a:effectLst/>
                <a:latin typeface="inter-regular"/>
              </a:rPr>
              <a:t>  </a:t>
            </a:r>
          </a:p>
          <a:p>
            <a:pPr algn="just"/>
            <a:r>
              <a:rPr lang="en-US" b="0" i="0" dirty="0">
                <a:solidFill>
                  <a:srgbClr val="333333"/>
                </a:solidFill>
                <a:effectLst/>
                <a:latin typeface="inter-regular"/>
              </a:rPr>
              <a:t>Here we have used </a:t>
            </a:r>
            <a:r>
              <a:rPr lang="en-US" b="0" i="0" dirty="0" err="1">
                <a:solidFill>
                  <a:srgbClr val="333333"/>
                </a:solidFill>
                <a:effectLst/>
                <a:latin typeface="inter-regular"/>
              </a:rPr>
              <a:t>mpt</a:t>
            </a:r>
            <a:r>
              <a:rPr lang="en-US" b="0" i="0" dirty="0">
                <a:solidFill>
                  <a:srgbClr val="333333"/>
                </a:solidFill>
                <a:effectLst/>
                <a:latin typeface="inter-regular"/>
              </a:rPr>
              <a:t> as a short name for this library.</a:t>
            </a:r>
          </a:p>
          <a:p>
            <a:pPr algn="just"/>
            <a:r>
              <a:rPr lang="en-US" b="1" i="0" dirty="0">
                <a:solidFill>
                  <a:srgbClr val="333333"/>
                </a:solidFill>
                <a:effectLst/>
                <a:latin typeface="inter-bold"/>
              </a:rPr>
              <a:t>Pandas:</a:t>
            </a:r>
            <a:r>
              <a:rPr lang="en-US" b="0" i="0" dirty="0">
                <a:solidFill>
                  <a:srgbClr val="333333"/>
                </a:solidFill>
                <a:effectLst/>
                <a:latin typeface="inter-regular"/>
              </a:rPr>
              <a:t> The last library is the Pandas library, which is one of the most famous Python libraries and used for importing and managing the datasets. It is an open-source data manipulation and analysis library. </a:t>
            </a:r>
          </a:p>
          <a:p>
            <a:endParaRPr lang="en-IN" dirty="0"/>
          </a:p>
        </p:txBody>
      </p:sp>
    </p:spTree>
    <p:extLst>
      <p:ext uri="{BB962C8B-B14F-4D97-AF65-F5344CB8AC3E}">
        <p14:creationId xmlns:p14="http://schemas.microsoft.com/office/powerpoint/2010/main" val="3079042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3465C-625C-7928-8483-4E1B6758EDE4}"/>
              </a:ext>
            </a:extLst>
          </p:cNvPr>
          <p:cNvSpPr>
            <a:spLocks noGrp="1"/>
          </p:cNvSpPr>
          <p:nvPr>
            <p:ph type="title"/>
          </p:nvPr>
        </p:nvSpPr>
        <p:spPr>
          <a:xfrm>
            <a:off x="838200" y="2588699"/>
            <a:ext cx="10515600" cy="1680602"/>
          </a:xfrm>
        </p:spPr>
        <p:txBody>
          <a:bodyPr>
            <a:normAutofit fontScale="90000"/>
          </a:bodyPr>
          <a:lstStyle/>
          <a:p>
            <a:pPr algn="ctr"/>
            <a:r>
              <a:rPr lang="en-IN" b="0" i="0" dirty="0">
                <a:effectLst/>
                <a:latin typeface="Rockwell Extra Bold" panose="02060903040505020403" pitchFamily="18" charset="0"/>
              </a:rPr>
              <a:t>3) Importing the Datasets</a:t>
            </a:r>
          </a:p>
        </p:txBody>
      </p:sp>
    </p:spTree>
    <p:extLst>
      <p:ext uri="{BB962C8B-B14F-4D97-AF65-F5344CB8AC3E}">
        <p14:creationId xmlns:p14="http://schemas.microsoft.com/office/powerpoint/2010/main" val="27128642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effectLst/>
                <a:latin typeface="erdana"/>
              </a:rPr>
              <a:t>Importing the Datasets</a:t>
            </a:r>
            <a:endParaRPr lang="en-IN" b="1"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lstStyle/>
          <a:p>
            <a:r>
              <a:rPr lang="en-US" b="0" i="0" dirty="0">
                <a:solidFill>
                  <a:srgbClr val="333333"/>
                </a:solidFill>
                <a:effectLst/>
                <a:latin typeface="inter-regular"/>
              </a:rPr>
              <a:t>Now we need to import the datasets which we have collected for our machine learning project. But before importing a dataset, we need to set the current directory as a working directory.</a:t>
            </a:r>
            <a:endParaRPr lang="en-IN" dirty="0"/>
          </a:p>
        </p:txBody>
      </p:sp>
    </p:spTree>
    <p:extLst>
      <p:ext uri="{BB962C8B-B14F-4D97-AF65-F5344CB8AC3E}">
        <p14:creationId xmlns:p14="http://schemas.microsoft.com/office/powerpoint/2010/main" val="16473889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err="1">
                <a:solidFill>
                  <a:srgbClr val="333333"/>
                </a:solidFill>
                <a:effectLst/>
                <a:latin typeface="inter-bold"/>
              </a:rPr>
              <a:t>read_csv</a:t>
            </a:r>
            <a:r>
              <a:rPr lang="en-IN" b="1" i="0" dirty="0">
                <a:solidFill>
                  <a:srgbClr val="333333"/>
                </a:solidFill>
                <a:effectLst/>
                <a:latin typeface="inter-bold"/>
              </a:rPr>
              <a:t>() function:</a:t>
            </a:r>
            <a:endParaRPr lang="en-IN" b="1"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lstStyle/>
          <a:p>
            <a:pPr algn="just"/>
            <a:r>
              <a:rPr lang="en-US" b="0" i="0" dirty="0">
                <a:solidFill>
                  <a:srgbClr val="333333"/>
                </a:solidFill>
                <a:effectLst/>
                <a:latin typeface="inter-regular"/>
              </a:rPr>
              <a:t>Now to import the dataset, we will use </a:t>
            </a:r>
            <a:r>
              <a:rPr lang="en-US" b="0" i="0" dirty="0" err="1">
                <a:solidFill>
                  <a:srgbClr val="333333"/>
                </a:solidFill>
                <a:effectLst/>
                <a:latin typeface="inter-regular"/>
              </a:rPr>
              <a:t>read_csv</a:t>
            </a:r>
            <a:r>
              <a:rPr lang="en-US" b="0" i="0" dirty="0">
                <a:solidFill>
                  <a:srgbClr val="333333"/>
                </a:solidFill>
                <a:effectLst/>
                <a:latin typeface="inter-regular"/>
              </a:rPr>
              <a:t>() function of pandas library, which is used to read a csv file and performs various operations on it. Using this function, we can read a csv file locally as well as through an URL.</a:t>
            </a:r>
          </a:p>
          <a:p>
            <a:pPr algn="just"/>
            <a:r>
              <a:rPr lang="en-US" b="0" i="0" dirty="0">
                <a:solidFill>
                  <a:srgbClr val="333333"/>
                </a:solidFill>
                <a:effectLst/>
                <a:latin typeface="inter-regular"/>
              </a:rPr>
              <a:t>We can use </a:t>
            </a:r>
            <a:r>
              <a:rPr lang="en-US" b="0" i="0" dirty="0" err="1">
                <a:solidFill>
                  <a:srgbClr val="333333"/>
                </a:solidFill>
                <a:effectLst/>
                <a:latin typeface="inter-regular"/>
              </a:rPr>
              <a:t>read_csv</a:t>
            </a:r>
            <a:r>
              <a:rPr lang="en-US" b="0" i="0" dirty="0">
                <a:solidFill>
                  <a:srgbClr val="333333"/>
                </a:solidFill>
                <a:effectLst/>
                <a:latin typeface="inter-regular"/>
              </a:rPr>
              <a:t> function as below:</a:t>
            </a:r>
          </a:p>
          <a:p>
            <a:pPr algn="just"/>
            <a:r>
              <a:rPr lang="en-IN" b="0" i="0" dirty="0" err="1">
                <a:solidFill>
                  <a:srgbClr val="FF0000"/>
                </a:solidFill>
                <a:effectLst/>
                <a:latin typeface="inter-regular"/>
              </a:rPr>
              <a:t>data_set</a:t>
            </a:r>
            <a:r>
              <a:rPr lang="en-IN" b="0" i="0" dirty="0">
                <a:solidFill>
                  <a:srgbClr val="000000"/>
                </a:solidFill>
                <a:effectLst/>
                <a:latin typeface="inter-regular"/>
              </a:rPr>
              <a:t>= </a:t>
            </a:r>
            <a:r>
              <a:rPr lang="en-IN" b="0" i="0" dirty="0" err="1">
                <a:solidFill>
                  <a:srgbClr val="0000FF"/>
                </a:solidFill>
                <a:effectLst/>
                <a:latin typeface="inter-regular"/>
              </a:rPr>
              <a:t>pd</a:t>
            </a:r>
            <a:r>
              <a:rPr lang="en-IN" b="0" i="0" dirty="0" err="1">
                <a:solidFill>
                  <a:srgbClr val="000000"/>
                </a:solidFill>
                <a:effectLst/>
                <a:latin typeface="inter-regular"/>
              </a:rPr>
              <a:t>.read_csv</a:t>
            </a:r>
            <a:r>
              <a:rPr lang="en-IN" b="0" i="0" dirty="0">
                <a:solidFill>
                  <a:srgbClr val="000000"/>
                </a:solidFill>
                <a:effectLst/>
                <a:latin typeface="inter-regular"/>
              </a:rPr>
              <a:t>('Dataset.csv')  </a:t>
            </a:r>
          </a:p>
          <a:p>
            <a:pPr algn="just"/>
            <a:r>
              <a:rPr lang="en-US" b="0" i="0" dirty="0">
                <a:solidFill>
                  <a:srgbClr val="333333"/>
                </a:solidFill>
                <a:effectLst/>
                <a:latin typeface="inter-regular"/>
              </a:rPr>
              <a:t>Here, </a:t>
            </a:r>
            <a:r>
              <a:rPr lang="en-US" b="1" i="0" dirty="0" err="1">
                <a:solidFill>
                  <a:srgbClr val="333333"/>
                </a:solidFill>
                <a:effectLst/>
                <a:latin typeface="inter-bold"/>
              </a:rPr>
              <a:t>data_set</a:t>
            </a:r>
            <a:r>
              <a:rPr lang="en-US" b="0" i="0" dirty="0">
                <a:solidFill>
                  <a:srgbClr val="333333"/>
                </a:solidFill>
                <a:effectLst/>
                <a:latin typeface="inter-regular"/>
              </a:rPr>
              <a:t> is a name of the variable to store our dataset, and inside the function, we have passed the name of our dataset. Once we execute the above line of code, it will successfully import the dataset in our code.</a:t>
            </a:r>
          </a:p>
        </p:txBody>
      </p:sp>
    </p:spTree>
    <p:extLst>
      <p:ext uri="{BB962C8B-B14F-4D97-AF65-F5344CB8AC3E}">
        <p14:creationId xmlns:p14="http://schemas.microsoft.com/office/powerpoint/2010/main" val="2728316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pPr algn="just"/>
            <a:r>
              <a:rPr lang="en-IN" b="1" i="0" dirty="0">
                <a:effectLst/>
                <a:latin typeface="erdana"/>
              </a:rPr>
              <a:t>Reinforcement Learning</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b="0" i="0" dirty="0">
                <a:solidFill>
                  <a:srgbClr val="333333"/>
                </a:solidFill>
                <a:effectLst/>
                <a:latin typeface="inter-regular"/>
              </a:rPr>
              <a:t>Reinforcement learning is a feedback-based learning method, in which a learning agent gets a reward for each right action and gets a penalty for each wrong action. The agent learns automatically with these feedbacks and improves its performance. In reinforcement learning, the agent interacts with the environment and explores it. The goal of an agent is to get the most reward points, and hence, it improves its performance.</a:t>
            </a:r>
          </a:p>
          <a:p>
            <a:pPr algn="just"/>
            <a:r>
              <a:rPr lang="en-US" b="0" i="0" dirty="0">
                <a:solidFill>
                  <a:srgbClr val="333333"/>
                </a:solidFill>
                <a:effectLst/>
                <a:latin typeface="inter-regular"/>
              </a:rPr>
              <a:t>The robotic dog, which automatically learns the movement of his arms, is an example of Reinforcement learning.</a:t>
            </a:r>
          </a:p>
          <a:p>
            <a:pPr algn="l"/>
            <a:endParaRPr lang="en-IN" dirty="0"/>
          </a:p>
        </p:txBody>
      </p:sp>
    </p:spTree>
    <p:extLst>
      <p:ext uri="{BB962C8B-B14F-4D97-AF65-F5344CB8AC3E}">
        <p14:creationId xmlns:p14="http://schemas.microsoft.com/office/powerpoint/2010/main" val="540523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US" b="1" i="0" dirty="0">
                <a:solidFill>
                  <a:srgbClr val="333333"/>
                </a:solidFill>
                <a:effectLst/>
                <a:latin typeface="inter-bold"/>
              </a:rPr>
              <a:t>Extracting dependent and independent variables:</a:t>
            </a:r>
            <a:endParaRPr lang="en-IN" b="1"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1864659"/>
          </a:xfrm>
        </p:spPr>
        <p:txBody>
          <a:bodyPr/>
          <a:lstStyle/>
          <a:p>
            <a:r>
              <a:rPr lang="en-US" b="0" i="0" dirty="0">
                <a:solidFill>
                  <a:srgbClr val="333333"/>
                </a:solidFill>
                <a:effectLst/>
                <a:latin typeface="inter-regular"/>
              </a:rPr>
              <a:t>In machine learning, it is important to distinguish the matrix of features (independent variables) and dependent variables from dataset. In our dataset, there are three independent variables that are </a:t>
            </a:r>
            <a:r>
              <a:rPr lang="en-US" b="1" i="0" dirty="0">
                <a:solidFill>
                  <a:srgbClr val="333333"/>
                </a:solidFill>
                <a:effectLst/>
                <a:latin typeface="inter-bold"/>
              </a:rPr>
              <a:t>Country, Age</a:t>
            </a:r>
            <a:r>
              <a:rPr lang="en-US" b="0" i="0" dirty="0">
                <a:solidFill>
                  <a:srgbClr val="333333"/>
                </a:solidFill>
                <a:effectLst/>
                <a:latin typeface="inter-regular"/>
              </a:rPr>
              <a:t>, and </a:t>
            </a:r>
            <a:r>
              <a:rPr lang="en-US" b="1" i="0" dirty="0">
                <a:solidFill>
                  <a:srgbClr val="333333"/>
                </a:solidFill>
                <a:effectLst/>
                <a:latin typeface="inter-bold"/>
              </a:rPr>
              <a:t>Salary</a:t>
            </a:r>
            <a:r>
              <a:rPr lang="en-US" b="0" i="0" dirty="0">
                <a:solidFill>
                  <a:srgbClr val="333333"/>
                </a:solidFill>
                <a:effectLst/>
                <a:latin typeface="inter-regular"/>
              </a:rPr>
              <a:t>, and one is a dependent variable which is </a:t>
            </a:r>
            <a:r>
              <a:rPr lang="en-US" b="1" i="0" dirty="0">
                <a:solidFill>
                  <a:srgbClr val="333333"/>
                </a:solidFill>
                <a:effectLst/>
                <a:latin typeface="inter-bold"/>
              </a:rPr>
              <a:t>Purchased</a:t>
            </a:r>
            <a:r>
              <a:rPr lang="en-US" b="0" i="0" dirty="0">
                <a:solidFill>
                  <a:srgbClr val="333333"/>
                </a:solidFill>
                <a:effectLst/>
                <a:latin typeface="inter-regular"/>
              </a:rPr>
              <a:t>.</a:t>
            </a:r>
            <a:endParaRPr lang="en-IN" dirty="0"/>
          </a:p>
        </p:txBody>
      </p:sp>
    </p:spTree>
    <p:extLst>
      <p:ext uri="{BB962C8B-B14F-4D97-AF65-F5344CB8AC3E}">
        <p14:creationId xmlns:p14="http://schemas.microsoft.com/office/powerpoint/2010/main" val="1835428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solidFill>
                  <a:srgbClr val="333333"/>
                </a:solidFill>
                <a:effectLst/>
                <a:latin typeface="inter-bold"/>
              </a:rPr>
              <a:t>Extracting independent variable:</a:t>
            </a:r>
            <a:endParaRPr lang="en-IN" b="1"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2097741"/>
          </a:xfrm>
        </p:spPr>
        <p:txBody>
          <a:bodyPr>
            <a:normAutofit fontScale="85000" lnSpcReduction="20000"/>
          </a:bodyPr>
          <a:lstStyle/>
          <a:p>
            <a:r>
              <a:rPr lang="en-US" b="0" i="0" dirty="0">
                <a:solidFill>
                  <a:srgbClr val="333333"/>
                </a:solidFill>
                <a:effectLst/>
                <a:latin typeface="inter-regular"/>
              </a:rPr>
              <a:t>To extract an independent variable, we will use </a:t>
            </a:r>
            <a:r>
              <a:rPr lang="en-US" b="1" i="0" dirty="0" err="1">
                <a:solidFill>
                  <a:srgbClr val="333333"/>
                </a:solidFill>
                <a:effectLst/>
                <a:latin typeface="inter-bold"/>
              </a:rPr>
              <a:t>iloc</a:t>
            </a:r>
            <a:r>
              <a:rPr lang="en-US" b="1" i="0" dirty="0">
                <a:solidFill>
                  <a:srgbClr val="333333"/>
                </a:solidFill>
                <a:effectLst/>
                <a:latin typeface="inter-bold"/>
              </a:rPr>
              <a:t>[ ] </a:t>
            </a:r>
            <a:r>
              <a:rPr lang="en-US" b="0" i="0" dirty="0">
                <a:solidFill>
                  <a:srgbClr val="333333"/>
                </a:solidFill>
                <a:effectLst/>
                <a:latin typeface="inter-regular"/>
              </a:rPr>
              <a:t>method of Pandas library. It is used to extract the required rows and columns from the dataset.</a:t>
            </a:r>
          </a:p>
          <a:p>
            <a:r>
              <a:rPr lang="en-IN" b="0" i="0" dirty="0">
                <a:solidFill>
                  <a:srgbClr val="FF0000"/>
                </a:solidFill>
                <a:effectLst/>
                <a:latin typeface="inter-regular"/>
              </a:rPr>
              <a:t>x</a:t>
            </a:r>
            <a:r>
              <a:rPr lang="en-IN" b="0" i="0" dirty="0">
                <a:solidFill>
                  <a:srgbClr val="000000"/>
                </a:solidFill>
                <a:effectLst/>
                <a:latin typeface="inter-regular"/>
              </a:rPr>
              <a:t>= </a:t>
            </a:r>
            <a:r>
              <a:rPr lang="en-IN" b="0" i="0" dirty="0" err="1">
                <a:solidFill>
                  <a:srgbClr val="0000FF"/>
                </a:solidFill>
                <a:effectLst/>
                <a:latin typeface="inter-regular"/>
              </a:rPr>
              <a:t>data_set</a:t>
            </a:r>
            <a:r>
              <a:rPr lang="en-IN" b="0" i="0" dirty="0" err="1">
                <a:solidFill>
                  <a:srgbClr val="000000"/>
                </a:solidFill>
                <a:effectLst/>
                <a:latin typeface="inter-regular"/>
              </a:rPr>
              <a:t>.iloc</a:t>
            </a:r>
            <a:r>
              <a:rPr lang="en-IN" b="0" i="0" dirty="0">
                <a:solidFill>
                  <a:srgbClr val="000000"/>
                </a:solidFill>
                <a:effectLst/>
                <a:latin typeface="inter-regular"/>
              </a:rPr>
              <a:t>[:,:-1].values  </a:t>
            </a:r>
          </a:p>
          <a:p>
            <a:r>
              <a:rPr lang="en-US" b="0" i="0" dirty="0">
                <a:solidFill>
                  <a:srgbClr val="333333"/>
                </a:solidFill>
                <a:effectLst/>
                <a:latin typeface="inter-regular"/>
              </a:rPr>
              <a:t>In the above code, the first colon(:) is used to take all the rows, and the second colon(:) is for all the columns. Here we have used :-1, because we don't want to take the last column as it contains the dependent variable. So by doing this, we will get the matrix of features.</a:t>
            </a:r>
            <a:endParaRPr lang="en-IN" dirty="0"/>
          </a:p>
        </p:txBody>
      </p:sp>
      <p:sp>
        <p:nvSpPr>
          <p:cNvPr id="4" name="Title 1">
            <a:extLst>
              <a:ext uri="{FF2B5EF4-FFF2-40B4-BE49-F238E27FC236}">
                <a16:creationId xmlns:a16="http://schemas.microsoft.com/office/drawing/2014/main" id="{F499444B-0EF9-5DB6-74CC-21ED3B278897}"/>
              </a:ext>
            </a:extLst>
          </p:cNvPr>
          <p:cNvSpPr txBox="1">
            <a:spLocks/>
          </p:cNvSpPr>
          <p:nvPr/>
        </p:nvSpPr>
        <p:spPr>
          <a:xfrm>
            <a:off x="147917" y="3491754"/>
            <a:ext cx="11896165" cy="62752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b="1" dirty="0"/>
          </a:p>
        </p:txBody>
      </p:sp>
      <p:sp>
        <p:nvSpPr>
          <p:cNvPr id="5" name="Title 1">
            <a:extLst>
              <a:ext uri="{FF2B5EF4-FFF2-40B4-BE49-F238E27FC236}">
                <a16:creationId xmlns:a16="http://schemas.microsoft.com/office/drawing/2014/main" id="{811C1B4C-0262-D243-4B98-0D6B062F03E2}"/>
              </a:ext>
            </a:extLst>
          </p:cNvPr>
          <p:cNvSpPr txBox="1">
            <a:spLocks/>
          </p:cNvSpPr>
          <p:nvPr/>
        </p:nvSpPr>
        <p:spPr>
          <a:xfrm>
            <a:off x="147916" y="3169027"/>
            <a:ext cx="11896165" cy="62752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i="0" dirty="0">
                <a:solidFill>
                  <a:srgbClr val="333333"/>
                </a:solidFill>
                <a:effectLst/>
                <a:latin typeface="inter-bold"/>
              </a:rPr>
              <a:t>Extracting dependent variable:</a:t>
            </a:r>
            <a:endParaRPr lang="en-IN" b="1" dirty="0"/>
          </a:p>
        </p:txBody>
      </p:sp>
      <p:sp>
        <p:nvSpPr>
          <p:cNvPr id="6" name="Content Placeholder 2">
            <a:extLst>
              <a:ext uri="{FF2B5EF4-FFF2-40B4-BE49-F238E27FC236}">
                <a16:creationId xmlns:a16="http://schemas.microsoft.com/office/drawing/2014/main" id="{846BD6BE-852F-992A-A904-EEC7DA7BA857}"/>
              </a:ext>
            </a:extLst>
          </p:cNvPr>
          <p:cNvSpPr txBox="1">
            <a:spLocks/>
          </p:cNvSpPr>
          <p:nvPr/>
        </p:nvSpPr>
        <p:spPr>
          <a:xfrm>
            <a:off x="147916" y="4155139"/>
            <a:ext cx="11896165" cy="20977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7" name="Content Placeholder 2">
            <a:extLst>
              <a:ext uri="{FF2B5EF4-FFF2-40B4-BE49-F238E27FC236}">
                <a16:creationId xmlns:a16="http://schemas.microsoft.com/office/drawing/2014/main" id="{56647171-6FA5-0817-2EDF-5229FD8B6B48}"/>
              </a:ext>
            </a:extLst>
          </p:cNvPr>
          <p:cNvSpPr txBox="1">
            <a:spLocks/>
          </p:cNvSpPr>
          <p:nvPr/>
        </p:nvSpPr>
        <p:spPr>
          <a:xfrm>
            <a:off x="147916" y="4119282"/>
            <a:ext cx="11896165" cy="20977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i="0" dirty="0">
                <a:solidFill>
                  <a:srgbClr val="333333"/>
                </a:solidFill>
                <a:effectLst/>
                <a:latin typeface="inter-regular"/>
              </a:rPr>
              <a:t>To extract dependent variables, again, we will use Pandas .</a:t>
            </a:r>
            <a:r>
              <a:rPr lang="en-US" b="0" i="0" dirty="0" err="1">
                <a:solidFill>
                  <a:srgbClr val="333333"/>
                </a:solidFill>
                <a:effectLst/>
                <a:latin typeface="inter-regular"/>
              </a:rPr>
              <a:t>iloc</a:t>
            </a:r>
            <a:r>
              <a:rPr lang="en-US" b="0" i="0" dirty="0">
                <a:solidFill>
                  <a:srgbClr val="333333"/>
                </a:solidFill>
                <a:effectLst/>
                <a:latin typeface="inter-regular"/>
              </a:rPr>
              <a:t>[] method.</a:t>
            </a:r>
          </a:p>
          <a:p>
            <a:r>
              <a:rPr lang="en-US" b="0" i="0" dirty="0">
                <a:solidFill>
                  <a:srgbClr val="FF0000"/>
                </a:solidFill>
                <a:effectLst/>
                <a:latin typeface="inter-regular"/>
              </a:rPr>
              <a:t>y</a:t>
            </a:r>
            <a:r>
              <a:rPr lang="en-US" b="0" i="0" dirty="0">
                <a:solidFill>
                  <a:srgbClr val="000000"/>
                </a:solidFill>
                <a:effectLst/>
                <a:latin typeface="inter-regular"/>
              </a:rPr>
              <a:t>= </a:t>
            </a:r>
            <a:r>
              <a:rPr lang="en-US" b="0" i="0" dirty="0" err="1">
                <a:solidFill>
                  <a:srgbClr val="0000FF"/>
                </a:solidFill>
                <a:effectLst/>
                <a:latin typeface="inter-regular"/>
              </a:rPr>
              <a:t>data_set</a:t>
            </a:r>
            <a:r>
              <a:rPr lang="en-US" b="0" i="0" dirty="0" err="1">
                <a:solidFill>
                  <a:srgbClr val="000000"/>
                </a:solidFill>
                <a:effectLst/>
                <a:latin typeface="inter-regular"/>
              </a:rPr>
              <a:t>.iloc</a:t>
            </a:r>
            <a:r>
              <a:rPr lang="en-US" b="0" i="0" dirty="0">
                <a:solidFill>
                  <a:srgbClr val="000000"/>
                </a:solidFill>
                <a:effectLst/>
                <a:latin typeface="inter-regular"/>
              </a:rPr>
              <a:t>[:,3].values  </a:t>
            </a:r>
          </a:p>
          <a:p>
            <a:r>
              <a:rPr lang="en-US" b="0" i="0" dirty="0">
                <a:solidFill>
                  <a:srgbClr val="333333"/>
                </a:solidFill>
                <a:effectLst/>
                <a:latin typeface="inter-regular"/>
              </a:rPr>
              <a:t>Here we have taken all the rows with the last column only. It will give the array of dependent variables.</a:t>
            </a:r>
            <a:endParaRPr lang="en-IN" dirty="0"/>
          </a:p>
        </p:txBody>
      </p:sp>
    </p:spTree>
    <p:extLst>
      <p:ext uri="{BB962C8B-B14F-4D97-AF65-F5344CB8AC3E}">
        <p14:creationId xmlns:p14="http://schemas.microsoft.com/office/powerpoint/2010/main" val="6813806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3465C-625C-7928-8483-4E1B6758EDE4}"/>
              </a:ext>
            </a:extLst>
          </p:cNvPr>
          <p:cNvSpPr>
            <a:spLocks noGrp="1"/>
          </p:cNvSpPr>
          <p:nvPr>
            <p:ph type="title"/>
          </p:nvPr>
        </p:nvSpPr>
        <p:spPr>
          <a:xfrm>
            <a:off x="838200" y="2642487"/>
            <a:ext cx="10515600" cy="1573026"/>
          </a:xfrm>
        </p:spPr>
        <p:txBody>
          <a:bodyPr>
            <a:normAutofit fontScale="90000"/>
          </a:bodyPr>
          <a:lstStyle/>
          <a:p>
            <a:pPr algn="ctr"/>
            <a:r>
              <a:rPr lang="en-IN" b="0" i="0" dirty="0">
                <a:effectLst/>
                <a:latin typeface="Rockwell Extra Bold" panose="02060903040505020403" pitchFamily="18" charset="0"/>
              </a:rPr>
              <a:t>4) Handling Missing data:</a:t>
            </a:r>
          </a:p>
        </p:txBody>
      </p:sp>
    </p:spTree>
    <p:extLst>
      <p:ext uri="{BB962C8B-B14F-4D97-AF65-F5344CB8AC3E}">
        <p14:creationId xmlns:p14="http://schemas.microsoft.com/office/powerpoint/2010/main" val="12010090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effectLst/>
                <a:latin typeface="erdana"/>
              </a:rPr>
              <a:t>Handling Missing data:</a:t>
            </a:r>
            <a:endParaRPr lang="en-IN" b="1"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lstStyle/>
          <a:p>
            <a:r>
              <a:rPr lang="en-US" b="0" i="0" dirty="0">
                <a:solidFill>
                  <a:srgbClr val="333333"/>
                </a:solidFill>
                <a:effectLst/>
                <a:latin typeface="inter-regular"/>
              </a:rPr>
              <a:t>The next step of data preprocessing is to handle missing data in the datasets. If our dataset contains some missing data, then it may create a huge problem for our machine learning model. Hence it is necessary to handle missing values present in the dataset.</a:t>
            </a:r>
            <a:endParaRPr lang="en-IN" dirty="0"/>
          </a:p>
        </p:txBody>
      </p:sp>
    </p:spTree>
    <p:extLst>
      <p:ext uri="{BB962C8B-B14F-4D97-AF65-F5344CB8AC3E}">
        <p14:creationId xmlns:p14="http://schemas.microsoft.com/office/powerpoint/2010/main" val="444423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US" b="1" i="0" dirty="0">
                <a:solidFill>
                  <a:srgbClr val="333333"/>
                </a:solidFill>
                <a:effectLst/>
                <a:latin typeface="inter-bold"/>
              </a:rPr>
              <a:t>Ways to handle missing data:</a:t>
            </a:r>
            <a:endParaRPr lang="en-IN" b="1"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lstStyle/>
          <a:p>
            <a:pPr algn="just"/>
            <a:r>
              <a:rPr lang="en-US" b="0" i="0" dirty="0">
                <a:solidFill>
                  <a:srgbClr val="333333"/>
                </a:solidFill>
                <a:effectLst/>
                <a:latin typeface="inter-regular"/>
              </a:rPr>
              <a:t>There are mainly two ways to handle missing data, which are:</a:t>
            </a:r>
          </a:p>
          <a:p>
            <a:pPr algn="just"/>
            <a:r>
              <a:rPr lang="en-US" b="1" i="0" dirty="0">
                <a:solidFill>
                  <a:srgbClr val="333333"/>
                </a:solidFill>
                <a:effectLst/>
                <a:latin typeface="inter-bold"/>
              </a:rPr>
              <a:t>By deleting the particular row:</a:t>
            </a:r>
            <a:r>
              <a:rPr lang="en-US" b="0" i="0" dirty="0">
                <a:solidFill>
                  <a:srgbClr val="333333"/>
                </a:solidFill>
                <a:effectLst/>
                <a:latin typeface="inter-regular"/>
              </a:rPr>
              <a:t> The first way is used to commonly deal with null values. In this way, we just delete the specific row or column which consists of null values. But this way is not so efficient and removing data may lead to loss of information which will not give the accurate output.</a:t>
            </a:r>
          </a:p>
          <a:p>
            <a:pPr algn="just"/>
            <a:r>
              <a:rPr lang="en-US" b="1" i="0" dirty="0">
                <a:solidFill>
                  <a:srgbClr val="333333"/>
                </a:solidFill>
                <a:effectLst/>
                <a:latin typeface="inter-bold"/>
              </a:rPr>
              <a:t>By calculating the mean:</a:t>
            </a:r>
            <a:r>
              <a:rPr lang="en-US" b="0" i="0" dirty="0">
                <a:solidFill>
                  <a:srgbClr val="333333"/>
                </a:solidFill>
                <a:effectLst/>
                <a:latin typeface="inter-regular"/>
              </a:rPr>
              <a:t> In this way, we will calculate the mean of that column or row which contains any missing value and will put it on the place of missing value. This strategy is useful for the features which have numeric data such as age, salary, year, etc. Here, we will use this approach.</a:t>
            </a:r>
          </a:p>
          <a:p>
            <a:pPr algn="just"/>
            <a:r>
              <a:rPr lang="en-US" b="0" i="0" dirty="0">
                <a:solidFill>
                  <a:srgbClr val="333333"/>
                </a:solidFill>
                <a:effectLst/>
                <a:latin typeface="inter-regular"/>
              </a:rPr>
              <a:t>To handle missing values, we will use </a:t>
            </a:r>
            <a:r>
              <a:rPr lang="en-US" b="1" i="0" dirty="0">
                <a:solidFill>
                  <a:srgbClr val="333333"/>
                </a:solidFill>
                <a:effectLst/>
                <a:latin typeface="inter-bold"/>
              </a:rPr>
              <a:t>Scikit-learn</a:t>
            </a:r>
            <a:r>
              <a:rPr lang="en-US" b="0" i="0" dirty="0">
                <a:solidFill>
                  <a:srgbClr val="333333"/>
                </a:solidFill>
                <a:effectLst/>
                <a:latin typeface="inter-regular"/>
              </a:rPr>
              <a:t> library in our code, which contains various libraries for building machine learning models. Here we will use </a:t>
            </a:r>
            <a:r>
              <a:rPr lang="en-US" b="1" i="0" dirty="0">
                <a:solidFill>
                  <a:srgbClr val="333333"/>
                </a:solidFill>
                <a:effectLst/>
                <a:latin typeface="inter-bold"/>
              </a:rPr>
              <a:t>Imputer</a:t>
            </a:r>
            <a:r>
              <a:rPr lang="en-US" b="0" i="0" dirty="0">
                <a:solidFill>
                  <a:srgbClr val="333333"/>
                </a:solidFill>
                <a:effectLst/>
                <a:latin typeface="inter-regular"/>
              </a:rPr>
              <a:t> class of </a:t>
            </a:r>
            <a:r>
              <a:rPr lang="en-US" b="1" i="0" dirty="0" err="1">
                <a:solidFill>
                  <a:srgbClr val="333333"/>
                </a:solidFill>
                <a:effectLst/>
                <a:latin typeface="inter-bold"/>
              </a:rPr>
              <a:t>sklearn.preprocessing</a:t>
            </a:r>
            <a:r>
              <a:rPr lang="en-US" b="0" i="0" dirty="0">
                <a:solidFill>
                  <a:srgbClr val="333333"/>
                </a:solidFill>
                <a:effectLst/>
                <a:latin typeface="inter-regular"/>
              </a:rPr>
              <a:t> library.</a:t>
            </a:r>
          </a:p>
        </p:txBody>
      </p:sp>
    </p:spTree>
    <p:extLst>
      <p:ext uri="{BB962C8B-B14F-4D97-AF65-F5344CB8AC3E}">
        <p14:creationId xmlns:p14="http://schemas.microsoft.com/office/powerpoint/2010/main" val="2510015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US" b="1" i="0" dirty="0">
                <a:solidFill>
                  <a:srgbClr val="333333"/>
                </a:solidFill>
                <a:effectLst/>
                <a:latin typeface="inter-bold"/>
              </a:rPr>
              <a:t>Ways to handle missing data:</a:t>
            </a:r>
            <a:endParaRPr lang="en-IN" b="1"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lstStyle/>
          <a:p>
            <a:pPr algn="just"/>
            <a:r>
              <a:rPr lang="en-US" b="0" i="0" dirty="0">
                <a:effectLst/>
                <a:latin typeface="inter-regular"/>
              </a:rPr>
              <a:t>Below is the code for it:</a:t>
            </a:r>
          </a:p>
          <a:p>
            <a:pPr lvl="1" algn="just">
              <a:buFont typeface="+mj-lt"/>
              <a:buAutoNum type="arabicPeriod"/>
            </a:pPr>
            <a:r>
              <a:rPr lang="en-IN" b="0" i="0" dirty="0">
                <a:effectLst/>
                <a:latin typeface="inter-regular"/>
              </a:rPr>
              <a:t>#handling missing data (Replacing missing data with the mean value)  </a:t>
            </a:r>
          </a:p>
          <a:p>
            <a:pPr lvl="1" algn="just">
              <a:buFont typeface="+mj-lt"/>
              <a:buAutoNum type="arabicPeriod"/>
            </a:pPr>
            <a:r>
              <a:rPr lang="en-IN" b="0" i="0" dirty="0">
                <a:effectLst/>
                <a:latin typeface="inter-regular"/>
              </a:rPr>
              <a:t>from </a:t>
            </a:r>
            <a:r>
              <a:rPr lang="en-IN" b="0" i="0" dirty="0" err="1">
                <a:effectLst/>
                <a:latin typeface="inter-regular"/>
              </a:rPr>
              <a:t>sklearn.preprocessing</a:t>
            </a:r>
            <a:r>
              <a:rPr lang="en-IN" b="0" i="0" dirty="0">
                <a:effectLst/>
                <a:latin typeface="inter-regular"/>
              </a:rPr>
              <a:t> import Imputer  or use </a:t>
            </a:r>
            <a:r>
              <a:rPr lang="en-US" b="0" dirty="0">
                <a:effectLst/>
                <a:latin typeface="Consolas" panose="020B0609020204030204" pitchFamily="49" charset="0"/>
              </a:rPr>
              <a:t>from </a:t>
            </a:r>
            <a:r>
              <a:rPr lang="en-US" b="0" dirty="0" err="1">
                <a:effectLst/>
                <a:latin typeface="Consolas" panose="020B0609020204030204" pitchFamily="49" charset="0"/>
              </a:rPr>
              <a:t>sklearn.impute</a:t>
            </a:r>
            <a:r>
              <a:rPr lang="en-US" b="0" dirty="0">
                <a:effectLst/>
                <a:latin typeface="Consolas" panose="020B0609020204030204" pitchFamily="49" charset="0"/>
              </a:rPr>
              <a:t> import </a:t>
            </a:r>
            <a:r>
              <a:rPr lang="en-US" b="0" dirty="0" err="1">
                <a:effectLst/>
                <a:latin typeface="Consolas" panose="020B0609020204030204" pitchFamily="49" charset="0"/>
              </a:rPr>
              <a:t>SimpleImputer</a:t>
            </a:r>
            <a:r>
              <a:rPr lang="en-US" dirty="0">
                <a:latin typeface="Consolas" panose="020B0609020204030204" pitchFamily="49" charset="0"/>
              </a:rPr>
              <a:t> if it throws error</a:t>
            </a:r>
            <a:endParaRPr lang="en-IN" b="0" i="0" dirty="0">
              <a:effectLst/>
              <a:latin typeface="inter-regular"/>
            </a:endParaRPr>
          </a:p>
          <a:p>
            <a:pPr lvl="1" algn="just">
              <a:buFont typeface="+mj-lt"/>
              <a:buAutoNum type="arabicPeriod"/>
            </a:pPr>
            <a:r>
              <a:rPr lang="en-IN" b="0" i="0" dirty="0">
                <a:effectLst/>
                <a:latin typeface="inter-regular"/>
              </a:rPr>
              <a:t>imputer= Imputer(</a:t>
            </a:r>
            <a:r>
              <a:rPr lang="en-IN" b="0" i="0" dirty="0" err="1">
                <a:effectLst/>
                <a:latin typeface="inter-regular"/>
              </a:rPr>
              <a:t>missing_values</a:t>
            </a:r>
            <a:r>
              <a:rPr lang="en-IN" b="0" i="0" dirty="0">
                <a:effectLst/>
                <a:latin typeface="inter-regular"/>
              </a:rPr>
              <a:t> ='</a:t>
            </a:r>
            <a:r>
              <a:rPr lang="en-IN" b="0" i="0" dirty="0" err="1">
                <a:effectLst/>
                <a:latin typeface="inter-regular"/>
              </a:rPr>
              <a:t>NaN</a:t>
            </a:r>
            <a:r>
              <a:rPr lang="en-IN" b="0" i="0" dirty="0">
                <a:effectLst/>
                <a:latin typeface="inter-regular"/>
              </a:rPr>
              <a:t>', strategy='mean', axis = 0)  </a:t>
            </a:r>
          </a:p>
          <a:p>
            <a:pPr lvl="1" algn="just">
              <a:buFont typeface="+mj-lt"/>
              <a:buAutoNum type="arabicPeriod"/>
            </a:pPr>
            <a:r>
              <a:rPr lang="en-IN" b="0" i="0" dirty="0">
                <a:effectLst/>
                <a:latin typeface="inter-regular"/>
              </a:rPr>
              <a:t>#Fitting imputer object to the independent variables x.   </a:t>
            </a:r>
          </a:p>
          <a:p>
            <a:pPr lvl="1" algn="just">
              <a:buFont typeface="+mj-lt"/>
              <a:buAutoNum type="arabicPeriod"/>
            </a:pPr>
            <a:r>
              <a:rPr lang="en-IN" b="0" i="0" dirty="0">
                <a:effectLst/>
                <a:latin typeface="inter-regular"/>
              </a:rPr>
              <a:t>imputer= </a:t>
            </a:r>
            <a:r>
              <a:rPr lang="en-IN" b="0" i="0" dirty="0" err="1">
                <a:effectLst/>
                <a:latin typeface="inter-regular"/>
              </a:rPr>
              <a:t>imputer.fit</a:t>
            </a:r>
            <a:r>
              <a:rPr lang="en-IN" b="0" i="0" dirty="0">
                <a:effectLst/>
                <a:latin typeface="inter-regular"/>
              </a:rPr>
              <a:t>(x[:, 1:3])  </a:t>
            </a:r>
          </a:p>
          <a:p>
            <a:pPr lvl="1" algn="just">
              <a:buFont typeface="+mj-lt"/>
              <a:buAutoNum type="arabicPeriod"/>
            </a:pPr>
            <a:r>
              <a:rPr lang="en-IN" b="0" i="0" dirty="0">
                <a:effectLst/>
                <a:latin typeface="inter-regular"/>
              </a:rPr>
              <a:t>#Replacing missing data with the calculated mean value  </a:t>
            </a:r>
          </a:p>
          <a:p>
            <a:pPr lvl="1" algn="just">
              <a:buFont typeface="+mj-lt"/>
              <a:buAutoNum type="arabicPeriod"/>
            </a:pPr>
            <a:r>
              <a:rPr lang="en-IN" b="0" i="0" dirty="0">
                <a:effectLst/>
                <a:latin typeface="inter-regular"/>
              </a:rPr>
              <a:t>x[:, 1:3]= </a:t>
            </a:r>
            <a:r>
              <a:rPr lang="en-IN" b="0" i="0" dirty="0" err="1">
                <a:effectLst/>
                <a:latin typeface="inter-regular"/>
              </a:rPr>
              <a:t>imputer.transform</a:t>
            </a:r>
            <a:r>
              <a:rPr lang="en-IN" b="0" i="0" dirty="0">
                <a:effectLst/>
                <a:latin typeface="inter-regular"/>
              </a:rPr>
              <a:t>(x[:, 1:3])  </a:t>
            </a:r>
          </a:p>
          <a:p>
            <a:pPr algn="just"/>
            <a:endParaRPr lang="en-US" b="0" i="0" dirty="0">
              <a:effectLst/>
              <a:latin typeface="inter-regular"/>
            </a:endParaRPr>
          </a:p>
        </p:txBody>
      </p:sp>
    </p:spTree>
    <p:extLst>
      <p:ext uri="{BB962C8B-B14F-4D97-AF65-F5344CB8AC3E}">
        <p14:creationId xmlns:p14="http://schemas.microsoft.com/office/powerpoint/2010/main" val="30165870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3465C-625C-7928-8483-4E1B6758EDE4}"/>
              </a:ext>
            </a:extLst>
          </p:cNvPr>
          <p:cNvSpPr>
            <a:spLocks noGrp="1"/>
          </p:cNvSpPr>
          <p:nvPr>
            <p:ph type="title"/>
          </p:nvPr>
        </p:nvSpPr>
        <p:spPr>
          <a:xfrm>
            <a:off x="838200" y="2597663"/>
            <a:ext cx="10515600" cy="1662673"/>
          </a:xfrm>
        </p:spPr>
        <p:txBody>
          <a:bodyPr>
            <a:normAutofit fontScale="90000"/>
          </a:bodyPr>
          <a:lstStyle/>
          <a:p>
            <a:pPr algn="ctr"/>
            <a:r>
              <a:rPr lang="en-IN" b="0" i="0" dirty="0">
                <a:effectLst/>
                <a:latin typeface="Rockwell Extra Bold" panose="02060903040505020403" pitchFamily="18" charset="0"/>
              </a:rPr>
              <a:t>5) Encoding Categorical data:</a:t>
            </a:r>
          </a:p>
        </p:txBody>
      </p:sp>
    </p:spTree>
    <p:extLst>
      <p:ext uri="{BB962C8B-B14F-4D97-AF65-F5344CB8AC3E}">
        <p14:creationId xmlns:p14="http://schemas.microsoft.com/office/powerpoint/2010/main" val="21286074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effectLst/>
                <a:latin typeface="erdana"/>
              </a:rPr>
              <a:t>Encoding Categorical data:</a:t>
            </a:r>
            <a:endParaRPr lang="en-IN" b="1"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lnSpcReduction="10000"/>
          </a:bodyPr>
          <a:lstStyle/>
          <a:p>
            <a:pPr algn="just"/>
            <a:r>
              <a:rPr lang="en-US" b="0" i="0" dirty="0">
                <a:solidFill>
                  <a:srgbClr val="333333"/>
                </a:solidFill>
                <a:effectLst/>
                <a:latin typeface="inter-regular"/>
              </a:rPr>
              <a:t>Categorical data is data which has some categories such as, in our dataset; there are two categorical variable, </a:t>
            </a:r>
            <a:r>
              <a:rPr lang="en-US" b="1" i="0" dirty="0">
                <a:solidFill>
                  <a:srgbClr val="333333"/>
                </a:solidFill>
                <a:effectLst/>
                <a:latin typeface="inter-bold"/>
              </a:rPr>
              <a:t>Country</a:t>
            </a:r>
            <a:r>
              <a:rPr lang="en-US" b="0" i="0" dirty="0">
                <a:solidFill>
                  <a:srgbClr val="333333"/>
                </a:solidFill>
                <a:effectLst/>
                <a:latin typeface="inter-regular"/>
              </a:rPr>
              <a:t>, and </a:t>
            </a:r>
            <a:r>
              <a:rPr lang="en-US" b="1" i="0" dirty="0">
                <a:solidFill>
                  <a:srgbClr val="333333"/>
                </a:solidFill>
                <a:effectLst/>
                <a:latin typeface="inter-bold"/>
              </a:rPr>
              <a:t>Purchased</a:t>
            </a:r>
            <a:r>
              <a:rPr lang="en-US" b="0" i="0" dirty="0">
                <a:solidFill>
                  <a:srgbClr val="333333"/>
                </a:solidFill>
                <a:effectLst/>
                <a:latin typeface="inter-regular"/>
              </a:rPr>
              <a:t>.</a:t>
            </a:r>
          </a:p>
          <a:p>
            <a:pPr algn="just"/>
            <a:r>
              <a:rPr lang="en-US" b="0" i="0" dirty="0">
                <a:solidFill>
                  <a:srgbClr val="333333"/>
                </a:solidFill>
                <a:effectLst/>
                <a:latin typeface="inter-regular"/>
              </a:rPr>
              <a:t>Since machine learning model completely works on mathematics and numbers, but if our dataset would have a categorical variable, then it may create trouble while building the model. So it is necessary to encode these categorical variables into numbers.</a:t>
            </a:r>
          </a:p>
          <a:p>
            <a:pPr algn="just"/>
            <a:r>
              <a:rPr lang="en-US" b="1" i="0" dirty="0">
                <a:solidFill>
                  <a:srgbClr val="333333"/>
                </a:solidFill>
                <a:effectLst/>
                <a:latin typeface="inter-bold"/>
              </a:rPr>
              <a:t>For Country variable:</a:t>
            </a:r>
            <a:endParaRPr lang="en-US" b="0" i="0" dirty="0">
              <a:solidFill>
                <a:srgbClr val="333333"/>
              </a:solidFill>
              <a:effectLst/>
              <a:latin typeface="inter-regular"/>
            </a:endParaRPr>
          </a:p>
          <a:p>
            <a:pPr algn="just"/>
            <a:r>
              <a:rPr lang="en-US" b="0" i="0" dirty="0">
                <a:solidFill>
                  <a:srgbClr val="333333"/>
                </a:solidFill>
                <a:effectLst/>
                <a:latin typeface="inter-regular"/>
              </a:rPr>
              <a:t>Firstly, we will convert the country variables into categorical data. So to do this, we will use </a:t>
            </a:r>
            <a:r>
              <a:rPr lang="en-US" b="1" i="0" dirty="0" err="1">
                <a:solidFill>
                  <a:srgbClr val="333333"/>
                </a:solidFill>
                <a:effectLst/>
                <a:latin typeface="inter-bold"/>
              </a:rPr>
              <a:t>LabelEncoder</a:t>
            </a:r>
            <a:r>
              <a:rPr lang="en-US" b="1" i="0" dirty="0">
                <a:solidFill>
                  <a:srgbClr val="333333"/>
                </a:solidFill>
                <a:effectLst/>
                <a:latin typeface="inter-bold"/>
              </a:rPr>
              <a:t>()</a:t>
            </a:r>
            <a:r>
              <a:rPr lang="en-US" b="0" i="0" dirty="0">
                <a:solidFill>
                  <a:srgbClr val="333333"/>
                </a:solidFill>
                <a:effectLst/>
                <a:latin typeface="inter-regular"/>
              </a:rPr>
              <a:t> class from </a:t>
            </a:r>
            <a:r>
              <a:rPr lang="en-US" b="1" i="0" dirty="0">
                <a:solidFill>
                  <a:srgbClr val="333333"/>
                </a:solidFill>
                <a:effectLst/>
                <a:latin typeface="inter-bold"/>
              </a:rPr>
              <a:t>preprocessing</a:t>
            </a:r>
            <a:r>
              <a:rPr lang="en-US" b="0" i="0" dirty="0">
                <a:solidFill>
                  <a:srgbClr val="333333"/>
                </a:solidFill>
                <a:effectLst/>
                <a:latin typeface="inter-regular"/>
              </a:rPr>
              <a:t> library.</a:t>
            </a:r>
          </a:p>
          <a:p>
            <a:pPr lvl="1" algn="just">
              <a:buFont typeface="+mj-lt"/>
              <a:buAutoNum type="arabicPeriod"/>
            </a:pPr>
            <a:r>
              <a:rPr lang="en-IN" b="0" i="0" dirty="0">
                <a:solidFill>
                  <a:srgbClr val="000000"/>
                </a:solidFill>
                <a:effectLst/>
                <a:latin typeface="inter-regular"/>
              </a:rPr>
              <a:t>#Catgorical data  </a:t>
            </a:r>
          </a:p>
          <a:p>
            <a:pPr lvl="1" algn="just">
              <a:buFont typeface="+mj-lt"/>
              <a:buAutoNum type="arabicPeriod"/>
            </a:pPr>
            <a:r>
              <a:rPr lang="en-IN" b="0" i="0" dirty="0">
                <a:solidFill>
                  <a:srgbClr val="000000"/>
                </a:solidFill>
                <a:effectLst/>
                <a:latin typeface="inter-regular"/>
              </a:rPr>
              <a:t>#for Country Variable  </a:t>
            </a:r>
          </a:p>
          <a:p>
            <a:pPr lvl="1" algn="just">
              <a:buFont typeface="+mj-lt"/>
              <a:buAutoNum type="arabicPeriod"/>
            </a:pPr>
            <a:r>
              <a:rPr lang="en-IN" b="0" i="0" dirty="0">
                <a:solidFill>
                  <a:srgbClr val="000000"/>
                </a:solidFill>
                <a:effectLst/>
                <a:latin typeface="inter-regular"/>
              </a:rPr>
              <a:t>from </a:t>
            </a:r>
            <a:r>
              <a:rPr lang="en-IN" b="0" i="0" dirty="0" err="1">
                <a:solidFill>
                  <a:srgbClr val="000000"/>
                </a:solidFill>
                <a:effectLst/>
                <a:latin typeface="inter-regular"/>
              </a:rPr>
              <a:t>sklearn.preprocessing</a:t>
            </a:r>
            <a:r>
              <a:rPr lang="en-IN" b="0" i="0" dirty="0">
                <a:solidFill>
                  <a:srgbClr val="000000"/>
                </a:solidFill>
                <a:effectLst/>
                <a:latin typeface="inter-regular"/>
              </a:rPr>
              <a:t> import </a:t>
            </a:r>
            <a:r>
              <a:rPr lang="en-IN" b="0" i="0" dirty="0" err="1">
                <a:solidFill>
                  <a:srgbClr val="000000"/>
                </a:solidFill>
                <a:effectLst/>
                <a:latin typeface="inter-regular"/>
              </a:rPr>
              <a:t>LabelEncoder</a:t>
            </a:r>
            <a:r>
              <a:rPr lang="en-IN" b="0" i="0" dirty="0">
                <a:solidFill>
                  <a:srgbClr val="000000"/>
                </a:solidFill>
                <a:effectLst/>
                <a:latin typeface="inter-regular"/>
              </a:rPr>
              <a:t>  </a:t>
            </a:r>
          </a:p>
          <a:p>
            <a:pPr marL="457200" lvl="1" indent="0">
              <a:buNone/>
            </a:pPr>
            <a:r>
              <a:rPr lang="en-IN" dirty="0">
                <a:solidFill>
                  <a:srgbClr val="000000"/>
                </a:solidFill>
                <a:latin typeface="inter-regular"/>
              </a:rPr>
              <a:t>4.lblenc = </a:t>
            </a:r>
            <a:r>
              <a:rPr lang="en-IN" dirty="0" err="1">
                <a:solidFill>
                  <a:srgbClr val="000000"/>
                </a:solidFill>
                <a:latin typeface="inter-regular"/>
              </a:rPr>
              <a:t>LabelEncoder</a:t>
            </a:r>
            <a:r>
              <a:rPr lang="en-IN" dirty="0">
                <a:solidFill>
                  <a:srgbClr val="000000"/>
                </a:solidFill>
                <a:latin typeface="inter-regular"/>
              </a:rPr>
              <a:t>()</a:t>
            </a:r>
          </a:p>
          <a:p>
            <a:pPr marL="457200" lvl="1" indent="0">
              <a:buNone/>
            </a:pPr>
            <a:r>
              <a:rPr lang="en-IN" dirty="0">
                <a:solidFill>
                  <a:srgbClr val="000000"/>
                </a:solidFill>
                <a:latin typeface="inter-regular"/>
              </a:rPr>
              <a:t>5.df['Purchased'] = </a:t>
            </a:r>
            <a:r>
              <a:rPr lang="en-IN" dirty="0" err="1">
                <a:solidFill>
                  <a:srgbClr val="000000"/>
                </a:solidFill>
                <a:latin typeface="inter-regular"/>
              </a:rPr>
              <a:t>lblenc.fit_transform</a:t>
            </a:r>
            <a:r>
              <a:rPr lang="en-IN" dirty="0">
                <a:solidFill>
                  <a:srgbClr val="000000"/>
                </a:solidFill>
                <a:latin typeface="inter-regular"/>
              </a:rPr>
              <a:t>(</a:t>
            </a:r>
            <a:r>
              <a:rPr lang="en-IN" dirty="0" err="1">
                <a:solidFill>
                  <a:srgbClr val="000000"/>
                </a:solidFill>
                <a:latin typeface="inter-regular"/>
              </a:rPr>
              <a:t>df</a:t>
            </a:r>
            <a:r>
              <a:rPr lang="en-IN" dirty="0">
                <a:solidFill>
                  <a:srgbClr val="000000"/>
                </a:solidFill>
                <a:latin typeface="inter-regular"/>
              </a:rPr>
              <a:t>['Purchased'])</a:t>
            </a:r>
          </a:p>
          <a:p>
            <a:endParaRPr lang="en-IN" dirty="0"/>
          </a:p>
        </p:txBody>
      </p:sp>
    </p:spTree>
    <p:extLst>
      <p:ext uri="{BB962C8B-B14F-4D97-AF65-F5344CB8AC3E}">
        <p14:creationId xmlns:p14="http://schemas.microsoft.com/office/powerpoint/2010/main" val="1840623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pPr algn="just"/>
            <a:r>
              <a:rPr lang="en-IN" b="1" i="0" dirty="0">
                <a:effectLst/>
                <a:latin typeface="erdana"/>
              </a:rPr>
              <a:t>Supervised Machine Learning</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sz="2400" b="0" i="0" dirty="0">
                <a:solidFill>
                  <a:srgbClr val="333333"/>
                </a:solidFill>
                <a:effectLst/>
                <a:latin typeface="inter-regular"/>
              </a:rPr>
              <a:t>Supervised learning is the types of machine learning in which machines are trained using well "labelled" training data, and on basis of that data, machines predict the output. The labelled data means some input data is already tagged with the correct output.</a:t>
            </a:r>
          </a:p>
          <a:p>
            <a:pPr algn="just"/>
            <a:r>
              <a:rPr lang="en-US" sz="2400" b="0" i="0" dirty="0">
                <a:solidFill>
                  <a:srgbClr val="333333"/>
                </a:solidFill>
                <a:effectLst/>
                <a:latin typeface="inter-regular"/>
              </a:rPr>
              <a:t>In supervised learning, the training data provided to the machines work as the supervisor that teaches the machines to predict the output correctly. It applies the same concept as a student learns in the supervision of the teacher.</a:t>
            </a:r>
          </a:p>
          <a:p>
            <a:pPr algn="just"/>
            <a:r>
              <a:rPr lang="en-US" sz="2400" b="0" i="0" dirty="0">
                <a:solidFill>
                  <a:srgbClr val="333333"/>
                </a:solidFill>
                <a:effectLst/>
                <a:latin typeface="inter-regular"/>
              </a:rPr>
              <a:t>Supervised learning is a process of providing input data as well as correct output data to the machine learning model. The aim of a supervised learning algorithm is to </a:t>
            </a:r>
            <a:r>
              <a:rPr lang="en-US" sz="2400" b="1" i="0" dirty="0">
                <a:solidFill>
                  <a:srgbClr val="333333"/>
                </a:solidFill>
                <a:effectLst/>
                <a:latin typeface="inter-bold"/>
              </a:rPr>
              <a:t>find a mapping function to map the input variable(x) with the output variable(y)</a:t>
            </a:r>
            <a:r>
              <a:rPr lang="en-US" sz="2400" b="0" i="0" dirty="0">
                <a:solidFill>
                  <a:srgbClr val="333333"/>
                </a:solidFill>
                <a:effectLst/>
                <a:latin typeface="inter-regular"/>
              </a:rPr>
              <a:t>.</a:t>
            </a:r>
          </a:p>
          <a:p>
            <a:pPr algn="just"/>
            <a:r>
              <a:rPr lang="en-US" sz="2400" b="0" i="0" dirty="0">
                <a:solidFill>
                  <a:srgbClr val="333333"/>
                </a:solidFill>
                <a:effectLst/>
                <a:latin typeface="inter-regular"/>
              </a:rPr>
              <a:t>In the real-world, supervised learning can be used for </a:t>
            </a:r>
            <a:r>
              <a:rPr lang="en-US" sz="2400" b="1" i="0" dirty="0">
                <a:solidFill>
                  <a:srgbClr val="333333"/>
                </a:solidFill>
                <a:effectLst/>
                <a:latin typeface="inter-bold"/>
              </a:rPr>
              <a:t>Risk Assessment, Image classification, Fraud Detection, spam filtering</a:t>
            </a:r>
            <a:r>
              <a:rPr lang="en-US" sz="2400" b="0" i="0" dirty="0">
                <a:solidFill>
                  <a:srgbClr val="333333"/>
                </a:solidFill>
                <a:effectLst/>
                <a:latin typeface="inter-regular"/>
              </a:rPr>
              <a:t>, etc.</a:t>
            </a:r>
          </a:p>
          <a:p>
            <a:pPr algn="l"/>
            <a:endParaRPr lang="en-IN" sz="2400" dirty="0"/>
          </a:p>
        </p:txBody>
      </p:sp>
    </p:spTree>
    <p:extLst>
      <p:ext uri="{BB962C8B-B14F-4D97-AF65-F5344CB8AC3E}">
        <p14:creationId xmlns:p14="http://schemas.microsoft.com/office/powerpoint/2010/main" val="2080365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pPr algn="just"/>
            <a:r>
              <a:rPr lang="en-IN" b="1" i="0" dirty="0">
                <a:effectLst/>
                <a:latin typeface="erdana"/>
              </a:rPr>
              <a:t>How Supervised Learning Works?</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sz="1600" b="0" i="0" dirty="0">
                <a:solidFill>
                  <a:srgbClr val="333333"/>
                </a:solidFill>
                <a:effectLst/>
                <a:latin typeface="inter-regular"/>
              </a:rPr>
              <a:t>In supervised learning, models are trained using labelled dataset, where the model learns about each type of data. Once the training process is completed, the model is tested on the basis of test data (a subset of the training set), and then it predicts the output.</a:t>
            </a:r>
          </a:p>
          <a:p>
            <a:pPr algn="just"/>
            <a:r>
              <a:rPr lang="en-US" sz="1600" b="0" i="0" dirty="0">
                <a:solidFill>
                  <a:srgbClr val="333333"/>
                </a:solidFill>
                <a:effectLst/>
                <a:latin typeface="inter-regular"/>
              </a:rPr>
              <a:t>The working of Supervised learning can be easily understood by the below example and diagram:</a:t>
            </a:r>
          </a:p>
          <a:p>
            <a:pPr algn="just"/>
            <a:endParaRPr lang="en-US" sz="1600" dirty="0">
              <a:solidFill>
                <a:srgbClr val="333333"/>
              </a:solidFill>
              <a:latin typeface="inter-regular"/>
            </a:endParaRPr>
          </a:p>
          <a:p>
            <a:pPr algn="just"/>
            <a:endParaRPr lang="en-US" sz="1600" b="0" i="0" dirty="0">
              <a:solidFill>
                <a:srgbClr val="333333"/>
              </a:solidFill>
              <a:effectLst/>
              <a:latin typeface="inter-regular"/>
            </a:endParaRPr>
          </a:p>
          <a:p>
            <a:pPr algn="just"/>
            <a:endParaRPr lang="en-US" sz="1600" dirty="0">
              <a:solidFill>
                <a:srgbClr val="333333"/>
              </a:solidFill>
              <a:latin typeface="inter-regular"/>
            </a:endParaRPr>
          </a:p>
          <a:p>
            <a:pPr algn="just"/>
            <a:endParaRPr lang="en-US" sz="1600" b="0" i="0" dirty="0">
              <a:solidFill>
                <a:srgbClr val="333333"/>
              </a:solidFill>
              <a:effectLst/>
              <a:latin typeface="inter-regular"/>
            </a:endParaRPr>
          </a:p>
          <a:p>
            <a:pPr algn="just"/>
            <a:endParaRPr lang="en-US" sz="1600" dirty="0">
              <a:solidFill>
                <a:srgbClr val="333333"/>
              </a:solidFill>
              <a:latin typeface="inter-regular"/>
            </a:endParaRPr>
          </a:p>
          <a:p>
            <a:pPr algn="just"/>
            <a:endParaRPr lang="en-US" sz="1600" b="0" i="0" dirty="0">
              <a:solidFill>
                <a:srgbClr val="333333"/>
              </a:solidFill>
              <a:effectLst/>
              <a:latin typeface="inter-regular"/>
            </a:endParaRPr>
          </a:p>
          <a:p>
            <a:pPr algn="just"/>
            <a:r>
              <a:rPr lang="en-US" sz="1600" b="0" i="0" dirty="0">
                <a:solidFill>
                  <a:srgbClr val="333333"/>
                </a:solidFill>
                <a:effectLst/>
                <a:latin typeface="inter-regular"/>
              </a:rPr>
              <a:t>Suppose we have a dataset of different types of shapes which includes square, rectangle, triangle, and Polygon. Now the first step is that we need to train the model for each shape.</a:t>
            </a:r>
          </a:p>
          <a:p>
            <a:pPr algn="just">
              <a:buFont typeface="Arial" panose="020B0604020202020204" pitchFamily="34" charset="0"/>
              <a:buChar char="•"/>
            </a:pPr>
            <a:r>
              <a:rPr lang="en-US" sz="1600" b="0" i="0" dirty="0">
                <a:solidFill>
                  <a:srgbClr val="000000"/>
                </a:solidFill>
                <a:effectLst/>
                <a:latin typeface="inter-regular"/>
              </a:rPr>
              <a:t>If the given shape has four sides, and all the sides are equal, then it will be labelled as a </a:t>
            </a:r>
            <a:r>
              <a:rPr lang="en-US" sz="1600" b="1" i="0" dirty="0">
                <a:solidFill>
                  <a:srgbClr val="000000"/>
                </a:solidFill>
                <a:effectLst/>
                <a:latin typeface="inter-bold"/>
              </a:rPr>
              <a:t>Square</a:t>
            </a:r>
            <a:r>
              <a:rPr lang="en-US" sz="1600" b="0" i="0" dirty="0">
                <a:solidFill>
                  <a:srgbClr val="000000"/>
                </a:solidFill>
                <a:effectLst/>
                <a:latin typeface="inter-regular"/>
              </a:rPr>
              <a:t>.</a:t>
            </a:r>
          </a:p>
          <a:p>
            <a:pPr algn="just">
              <a:buFont typeface="Arial" panose="020B0604020202020204" pitchFamily="34" charset="0"/>
              <a:buChar char="•"/>
            </a:pPr>
            <a:r>
              <a:rPr lang="en-US" sz="1600" b="0" i="0" dirty="0">
                <a:solidFill>
                  <a:srgbClr val="000000"/>
                </a:solidFill>
                <a:effectLst/>
                <a:latin typeface="inter-regular"/>
              </a:rPr>
              <a:t>If the given shape has three sides, then it will be labelled as a </a:t>
            </a:r>
            <a:r>
              <a:rPr lang="en-US" sz="1600" b="1" i="0" dirty="0">
                <a:solidFill>
                  <a:srgbClr val="000000"/>
                </a:solidFill>
                <a:effectLst/>
                <a:latin typeface="inter-bold"/>
              </a:rPr>
              <a:t>triangle</a:t>
            </a:r>
            <a:r>
              <a:rPr lang="en-US" sz="1600" b="0" i="0" dirty="0">
                <a:solidFill>
                  <a:srgbClr val="000000"/>
                </a:solidFill>
                <a:effectLst/>
                <a:latin typeface="inter-regular"/>
              </a:rPr>
              <a:t>.</a:t>
            </a:r>
          </a:p>
          <a:p>
            <a:pPr algn="just">
              <a:buFont typeface="Arial" panose="020B0604020202020204" pitchFamily="34" charset="0"/>
              <a:buChar char="•"/>
            </a:pPr>
            <a:r>
              <a:rPr lang="en-US" sz="1600" b="0" i="0" dirty="0">
                <a:solidFill>
                  <a:srgbClr val="000000"/>
                </a:solidFill>
                <a:effectLst/>
                <a:latin typeface="inter-regular"/>
              </a:rPr>
              <a:t>If the given shape has six equal sides then it will be labelled as </a:t>
            </a:r>
            <a:r>
              <a:rPr lang="en-US" sz="1600" b="1" i="0" dirty="0">
                <a:solidFill>
                  <a:srgbClr val="000000"/>
                </a:solidFill>
                <a:effectLst/>
                <a:latin typeface="inter-bold"/>
              </a:rPr>
              <a:t>hexagon</a:t>
            </a:r>
            <a:r>
              <a:rPr lang="en-US" sz="1600" b="0" i="0" dirty="0">
                <a:solidFill>
                  <a:srgbClr val="000000"/>
                </a:solidFill>
                <a:effectLst/>
                <a:latin typeface="inter-regular"/>
              </a:rPr>
              <a:t>.</a:t>
            </a:r>
          </a:p>
          <a:p>
            <a:pPr algn="just"/>
            <a:r>
              <a:rPr lang="en-US" sz="1600" b="0" i="0" dirty="0">
                <a:solidFill>
                  <a:srgbClr val="333333"/>
                </a:solidFill>
                <a:effectLst/>
                <a:latin typeface="inter-regular"/>
              </a:rPr>
              <a:t>Now, after training, we test our model using the test set, and the task of the model is to identify the shape.</a:t>
            </a:r>
          </a:p>
          <a:p>
            <a:pPr algn="just"/>
            <a:r>
              <a:rPr lang="en-US" sz="1600" b="0" i="0" dirty="0">
                <a:solidFill>
                  <a:srgbClr val="333333"/>
                </a:solidFill>
                <a:effectLst/>
                <a:latin typeface="inter-regular"/>
              </a:rPr>
              <a:t>The machine is already trained on all types of shapes, and when it finds a new shape, it classifies the shape on the bases of a number of sides, and predicts the output.</a:t>
            </a:r>
          </a:p>
          <a:p>
            <a:pPr algn="l"/>
            <a:endParaRPr lang="en-IN" sz="2400" dirty="0"/>
          </a:p>
        </p:txBody>
      </p:sp>
      <p:pic>
        <p:nvPicPr>
          <p:cNvPr id="38914" name="Picture 2" descr="Supervised Machine learning">
            <a:extLst>
              <a:ext uri="{FF2B5EF4-FFF2-40B4-BE49-F238E27FC236}">
                <a16:creationId xmlns:a16="http://schemas.microsoft.com/office/drawing/2014/main" id="{74878EBC-517E-9975-F88A-676188675F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0155" y="2036110"/>
            <a:ext cx="6048935" cy="1935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82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pPr algn="just"/>
            <a:r>
              <a:rPr lang="en-US" b="1" i="0" dirty="0">
                <a:effectLst/>
                <a:latin typeface="erdana"/>
              </a:rPr>
              <a:t>Steps Involved in Supervised Learning:</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buFont typeface="Arial" panose="020B0604020202020204" pitchFamily="34" charset="0"/>
              <a:buChar char="•"/>
            </a:pPr>
            <a:r>
              <a:rPr lang="en-US" sz="2400" b="0" i="0" dirty="0">
                <a:solidFill>
                  <a:srgbClr val="000000"/>
                </a:solidFill>
                <a:effectLst/>
                <a:latin typeface="inter-regular"/>
              </a:rPr>
              <a:t>First Determine the type of training dataset</a:t>
            </a:r>
          </a:p>
          <a:p>
            <a:pPr algn="just">
              <a:buFont typeface="Arial" panose="020B0604020202020204" pitchFamily="34" charset="0"/>
              <a:buChar char="•"/>
            </a:pPr>
            <a:r>
              <a:rPr lang="en-US" sz="2400" b="0" i="0" dirty="0">
                <a:solidFill>
                  <a:srgbClr val="000000"/>
                </a:solidFill>
                <a:effectLst/>
                <a:latin typeface="inter-regular"/>
              </a:rPr>
              <a:t>Collect/Gather the labelled training data.</a:t>
            </a:r>
          </a:p>
          <a:p>
            <a:pPr algn="just">
              <a:buFont typeface="Arial" panose="020B0604020202020204" pitchFamily="34" charset="0"/>
              <a:buChar char="•"/>
            </a:pPr>
            <a:r>
              <a:rPr lang="en-US" sz="2400" b="0" i="0" dirty="0">
                <a:solidFill>
                  <a:srgbClr val="000000"/>
                </a:solidFill>
                <a:effectLst/>
                <a:latin typeface="inter-regular"/>
              </a:rPr>
              <a:t>Split the training dataset into </a:t>
            </a:r>
            <a:r>
              <a:rPr lang="en-US" sz="2400" b="1" dirty="0">
                <a:solidFill>
                  <a:srgbClr val="000000"/>
                </a:solidFill>
                <a:latin typeface="inter-bold"/>
              </a:rPr>
              <a:t>training</a:t>
            </a:r>
            <a:r>
              <a:rPr lang="en-US" sz="2400" b="0" i="0" dirty="0">
                <a:solidFill>
                  <a:srgbClr val="000000"/>
                </a:solidFill>
                <a:effectLst/>
                <a:latin typeface="inter-regular"/>
              </a:rPr>
              <a:t> </a:t>
            </a:r>
            <a:r>
              <a:rPr lang="en-US" sz="2400" b="1" i="0" dirty="0">
                <a:solidFill>
                  <a:srgbClr val="000000"/>
                </a:solidFill>
                <a:effectLst/>
                <a:latin typeface="inter-bold"/>
              </a:rPr>
              <a:t>dataset, test dataset, and validation dataset</a:t>
            </a:r>
            <a:r>
              <a:rPr lang="en-US" sz="2400" b="0" i="0" dirty="0">
                <a:solidFill>
                  <a:srgbClr val="000000"/>
                </a:solidFill>
                <a:effectLst/>
                <a:latin typeface="inter-regular"/>
              </a:rPr>
              <a:t>.</a:t>
            </a:r>
          </a:p>
          <a:p>
            <a:pPr algn="just">
              <a:buFont typeface="Arial" panose="020B0604020202020204" pitchFamily="34" charset="0"/>
              <a:buChar char="•"/>
            </a:pPr>
            <a:r>
              <a:rPr lang="en-US" sz="2400" b="0" i="0" dirty="0">
                <a:solidFill>
                  <a:srgbClr val="000000"/>
                </a:solidFill>
                <a:effectLst/>
                <a:latin typeface="inter-regular"/>
              </a:rPr>
              <a:t>Determine the input features of the training dataset, which should have enough knowledge so that the model can accurately predict the output.</a:t>
            </a:r>
          </a:p>
          <a:p>
            <a:pPr algn="just">
              <a:buFont typeface="Arial" panose="020B0604020202020204" pitchFamily="34" charset="0"/>
              <a:buChar char="•"/>
            </a:pPr>
            <a:r>
              <a:rPr lang="en-US" sz="2400" b="0" i="0" dirty="0">
                <a:solidFill>
                  <a:srgbClr val="000000"/>
                </a:solidFill>
                <a:effectLst/>
                <a:latin typeface="inter-regular"/>
              </a:rPr>
              <a:t>Determine the suitable algorithm for the model, such as support vector machine, decision tree, etc.</a:t>
            </a:r>
          </a:p>
          <a:p>
            <a:pPr algn="just">
              <a:buFont typeface="Arial" panose="020B0604020202020204" pitchFamily="34" charset="0"/>
              <a:buChar char="•"/>
            </a:pPr>
            <a:r>
              <a:rPr lang="en-US" sz="2400" b="0" i="0" dirty="0">
                <a:solidFill>
                  <a:srgbClr val="000000"/>
                </a:solidFill>
                <a:effectLst/>
                <a:latin typeface="inter-regular"/>
              </a:rPr>
              <a:t>Execute the algorithm on the training dataset. Sometimes we need validation sets as the control parameters, which are the subset of training datasets.</a:t>
            </a:r>
          </a:p>
          <a:p>
            <a:pPr algn="just">
              <a:buFont typeface="Arial" panose="020B0604020202020204" pitchFamily="34" charset="0"/>
              <a:buChar char="•"/>
            </a:pPr>
            <a:r>
              <a:rPr lang="en-US" sz="2400" b="0" i="0" dirty="0">
                <a:solidFill>
                  <a:srgbClr val="000000"/>
                </a:solidFill>
                <a:effectLst/>
                <a:latin typeface="inter-regular"/>
              </a:rPr>
              <a:t>Evaluate the accuracy of the model by providing the test set. If the model predicts the correct output, which means our model is accurate.</a:t>
            </a:r>
          </a:p>
          <a:p>
            <a:pPr algn="l"/>
            <a:endParaRPr lang="en-IN" sz="2400" dirty="0"/>
          </a:p>
        </p:txBody>
      </p:sp>
    </p:spTree>
    <p:extLst>
      <p:ext uri="{BB962C8B-B14F-4D97-AF65-F5344CB8AC3E}">
        <p14:creationId xmlns:p14="http://schemas.microsoft.com/office/powerpoint/2010/main" val="969392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pPr algn="just"/>
            <a:r>
              <a:rPr lang="en-US" b="1" i="0" dirty="0">
                <a:effectLst/>
                <a:latin typeface="erdana"/>
              </a:rPr>
              <a:t>Types of supervised Machine learning Algorithms:</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Autofit/>
          </a:bodyPr>
          <a:lstStyle/>
          <a:p>
            <a:pPr algn="just"/>
            <a:r>
              <a:rPr lang="en-US" sz="1400" b="0" i="0" dirty="0">
                <a:solidFill>
                  <a:srgbClr val="333333"/>
                </a:solidFill>
                <a:effectLst/>
                <a:latin typeface="inter-regular"/>
              </a:rPr>
              <a:t>Supervised learning can be further divided into two types of problems:</a:t>
            </a:r>
          </a:p>
          <a:p>
            <a:pPr marL="0" indent="0" algn="just">
              <a:buNone/>
            </a:pPr>
            <a:r>
              <a:rPr lang="en-US" sz="1400" b="1" i="0" dirty="0">
                <a:solidFill>
                  <a:srgbClr val="333333"/>
                </a:solidFill>
                <a:effectLst/>
                <a:latin typeface="inter-bold"/>
              </a:rPr>
              <a:t>1. Regression</a:t>
            </a:r>
            <a:endParaRPr lang="en-US" sz="1400" b="0" i="0" dirty="0">
              <a:solidFill>
                <a:srgbClr val="333333"/>
              </a:solidFill>
              <a:effectLst/>
              <a:latin typeface="inter-regular"/>
            </a:endParaRPr>
          </a:p>
          <a:p>
            <a:pPr algn="just"/>
            <a:r>
              <a:rPr lang="en-US" sz="1400" b="0" i="0" dirty="0">
                <a:solidFill>
                  <a:srgbClr val="333333"/>
                </a:solidFill>
                <a:effectLst/>
                <a:latin typeface="inter-regular"/>
              </a:rPr>
              <a:t>Regression algorithms are used if there is a relationship between the input variable and the output variable. It is used for the prediction of continuous variables, such as Weather forecasting, Market Trends, etc. Below are some popular Regression algorithms which come under supervised learning:</a:t>
            </a:r>
          </a:p>
          <a:p>
            <a:pPr lvl="1" algn="just"/>
            <a:r>
              <a:rPr lang="en-US" sz="1400" b="0" i="0" dirty="0">
                <a:solidFill>
                  <a:srgbClr val="000000"/>
                </a:solidFill>
                <a:effectLst/>
                <a:latin typeface="inter-regular"/>
              </a:rPr>
              <a:t>Linear Regression</a:t>
            </a:r>
          </a:p>
          <a:p>
            <a:pPr lvl="1" algn="just"/>
            <a:r>
              <a:rPr lang="en-US" sz="1400" b="0" i="0" dirty="0">
                <a:solidFill>
                  <a:srgbClr val="000000"/>
                </a:solidFill>
                <a:effectLst/>
                <a:latin typeface="inter-regular"/>
              </a:rPr>
              <a:t>Regression Trees</a:t>
            </a:r>
          </a:p>
          <a:p>
            <a:pPr lvl="1" algn="just"/>
            <a:r>
              <a:rPr lang="en-US" sz="1400" b="0" i="0" dirty="0">
                <a:solidFill>
                  <a:srgbClr val="000000"/>
                </a:solidFill>
                <a:effectLst/>
                <a:latin typeface="inter-regular"/>
              </a:rPr>
              <a:t>Non-Linear Regression</a:t>
            </a:r>
          </a:p>
          <a:p>
            <a:pPr lvl="1" algn="just"/>
            <a:r>
              <a:rPr lang="en-US" sz="1400" b="0" i="0" dirty="0">
                <a:solidFill>
                  <a:srgbClr val="000000"/>
                </a:solidFill>
                <a:effectLst/>
                <a:latin typeface="inter-regular"/>
              </a:rPr>
              <a:t>Bayesian Linear Regression</a:t>
            </a:r>
          </a:p>
          <a:p>
            <a:pPr lvl="1" algn="just"/>
            <a:r>
              <a:rPr lang="en-US" sz="1400" b="0" i="0" dirty="0">
                <a:solidFill>
                  <a:srgbClr val="000000"/>
                </a:solidFill>
                <a:effectLst/>
                <a:latin typeface="inter-regular"/>
              </a:rPr>
              <a:t>Polynomial Regression</a:t>
            </a:r>
          </a:p>
          <a:p>
            <a:pPr marL="0" indent="0" algn="just">
              <a:buNone/>
            </a:pPr>
            <a:r>
              <a:rPr lang="en-US" sz="1400" b="1" i="0" dirty="0">
                <a:solidFill>
                  <a:srgbClr val="333333"/>
                </a:solidFill>
                <a:effectLst/>
                <a:latin typeface="inter-bold"/>
              </a:rPr>
              <a:t>2. Classification</a:t>
            </a:r>
            <a:endParaRPr lang="en-US" sz="1400" b="0" i="0" dirty="0">
              <a:solidFill>
                <a:srgbClr val="333333"/>
              </a:solidFill>
              <a:effectLst/>
              <a:latin typeface="inter-regular"/>
            </a:endParaRPr>
          </a:p>
          <a:p>
            <a:pPr algn="just"/>
            <a:r>
              <a:rPr lang="en-US" sz="1400" b="0" i="0" dirty="0">
                <a:solidFill>
                  <a:srgbClr val="333333"/>
                </a:solidFill>
                <a:effectLst/>
                <a:latin typeface="inter-regular"/>
              </a:rPr>
              <a:t>Classification algorithms are used when the output variable is categorical, which means there are two classes such as Yes-No, Male-Female, True-false, etc.</a:t>
            </a:r>
          </a:p>
          <a:p>
            <a:pPr lvl="1" algn="just"/>
            <a:r>
              <a:rPr lang="en-US" sz="1400" b="0" i="0" dirty="0">
                <a:solidFill>
                  <a:srgbClr val="333333"/>
                </a:solidFill>
                <a:effectLst/>
                <a:latin typeface="inter-regular"/>
              </a:rPr>
              <a:t>Spam Filtering,</a:t>
            </a:r>
          </a:p>
          <a:p>
            <a:pPr lvl="1" algn="just"/>
            <a:r>
              <a:rPr lang="en-US" sz="1400" b="0" i="0" dirty="0">
                <a:solidFill>
                  <a:srgbClr val="000000"/>
                </a:solidFill>
                <a:effectLst/>
                <a:latin typeface="inter-regular"/>
              </a:rPr>
              <a:t>Random Forest</a:t>
            </a:r>
          </a:p>
          <a:p>
            <a:pPr lvl="1" algn="just"/>
            <a:r>
              <a:rPr lang="en-US" sz="1400" b="0" i="0" dirty="0">
                <a:solidFill>
                  <a:srgbClr val="000000"/>
                </a:solidFill>
                <a:effectLst/>
                <a:latin typeface="inter-regular"/>
              </a:rPr>
              <a:t>Decision Trees</a:t>
            </a:r>
          </a:p>
          <a:p>
            <a:pPr lvl="1" algn="just"/>
            <a:r>
              <a:rPr lang="en-US" sz="1400" b="0" i="0" dirty="0">
                <a:solidFill>
                  <a:srgbClr val="000000"/>
                </a:solidFill>
                <a:effectLst/>
                <a:latin typeface="inter-regular"/>
              </a:rPr>
              <a:t>Logistic Regression</a:t>
            </a:r>
          </a:p>
          <a:p>
            <a:pPr lvl="1" algn="just"/>
            <a:r>
              <a:rPr lang="en-US" sz="1400" b="0" i="0" dirty="0">
                <a:solidFill>
                  <a:srgbClr val="000000"/>
                </a:solidFill>
                <a:effectLst/>
                <a:latin typeface="inter-regular"/>
              </a:rPr>
              <a:t>Support vector Machines</a:t>
            </a:r>
          </a:p>
          <a:p>
            <a:pPr marL="0" indent="0">
              <a:buNone/>
            </a:pPr>
            <a:br>
              <a:rPr lang="en-US" sz="1400" dirty="0"/>
            </a:br>
            <a:endParaRPr lang="en-IN" sz="1400" dirty="0"/>
          </a:p>
        </p:txBody>
      </p:sp>
      <p:pic>
        <p:nvPicPr>
          <p:cNvPr id="50178" name="Picture 2" descr="Supervised Machine learning">
            <a:extLst>
              <a:ext uri="{FF2B5EF4-FFF2-40B4-BE49-F238E27FC236}">
                <a16:creationId xmlns:a16="http://schemas.microsoft.com/office/drawing/2014/main" id="{F25A4DD9-7C9E-FC49-2224-302CE0EAA0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4154" y="4560980"/>
            <a:ext cx="3810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375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00932F0-3B52-FDBC-835B-12D6CBBF4696}"/>
              </a:ext>
            </a:extLst>
          </p:cNvPr>
          <p:cNvSpPr>
            <a:spLocks noGrp="1"/>
          </p:cNvSpPr>
          <p:nvPr>
            <p:ph type="body" idx="1"/>
          </p:nvPr>
        </p:nvSpPr>
        <p:spPr>
          <a:xfrm>
            <a:off x="230188" y="256381"/>
            <a:ext cx="5502743" cy="823912"/>
          </a:xfrm>
        </p:spPr>
        <p:txBody>
          <a:bodyPr>
            <a:noAutofit/>
          </a:bodyPr>
          <a:lstStyle/>
          <a:p>
            <a:r>
              <a:rPr lang="en-IN" sz="2800" i="0" dirty="0">
                <a:effectLst/>
                <a:latin typeface="erdana"/>
              </a:rPr>
              <a:t>Advantages of Supervised learning:</a:t>
            </a:r>
          </a:p>
        </p:txBody>
      </p:sp>
      <p:sp>
        <p:nvSpPr>
          <p:cNvPr id="4" name="Content Placeholder 3">
            <a:extLst>
              <a:ext uri="{FF2B5EF4-FFF2-40B4-BE49-F238E27FC236}">
                <a16:creationId xmlns:a16="http://schemas.microsoft.com/office/drawing/2014/main" id="{891800D6-0A1B-3DA9-98D9-4D55CDB3F97F}"/>
              </a:ext>
            </a:extLst>
          </p:cNvPr>
          <p:cNvSpPr>
            <a:spLocks noGrp="1"/>
          </p:cNvSpPr>
          <p:nvPr>
            <p:ph sz="half" idx="2"/>
          </p:nvPr>
        </p:nvSpPr>
        <p:spPr>
          <a:xfrm>
            <a:off x="230188" y="1393450"/>
            <a:ext cx="5502743" cy="4881843"/>
          </a:xfrm>
        </p:spPr>
        <p:txBody>
          <a:bodyPr>
            <a:normAutofit/>
          </a:bodyPr>
          <a:lstStyle/>
          <a:p>
            <a:pPr algn="just">
              <a:buFont typeface="Arial" panose="020B0604020202020204" pitchFamily="34" charset="0"/>
              <a:buChar char="•"/>
            </a:pPr>
            <a:r>
              <a:rPr lang="en-US" sz="2400" b="0" i="0" dirty="0">
                <a:solidFill>
                  <a:srgbClr val="000000"/>
                </a:solidFill>
                <a:effectLst/>
                <a:latin typeface="inter-regular"/>
              </a:rPr>
              <a:t>With the help of supervised learning, the model can predict the output on the basis of prior experiences.</a:t>
            </a:r>
          </a:p>
          <a:p>
            <a:pPr algn="just">
              <a:buFont typeface="Arial" panose="020B0604020202020204" pitchFamily="34" charset="0"/>
              <a:buChar char="•"/>
            </a:pPr>
            <a:r>
              <a:rPr lang="en-US" sz="2400" b="0" i="0" dirty="0">
                <a:solidFill>
                  <a:srgbClr val="000000"/>
                </a:solidFill>
                <a:effectLst/>
                <a:latin typeface="inter-regular"/>
              </a:rPr>
              <a:t>In supervised learning, we can have an exact idea about the classes of objects.</a:t>
            </a:r>
          </a:p>
          <a:p>
            <a:pPr algn="just">
              <a:buFont typeface="Arial" panose="020B0604020202020204" pitchFamily="34" charset="0"/>
              <a:buChar char="•"/>
            </a:pPr>
            <a:r>
              <a:rPr lang="en-US" sz="2400" b="0" i="0" dirty="0">
                <a:solidFill>
                  <a:srgbClr val="000000"/>
                </a:solidFill>
                <a:effectLst/>
                <a:latin typeface="inter-regular"/>
              </a:rPr>
              <a:t>Supervised learning model helps us to solve various real-world problems such as </a:t>
            </a:r>
            <a:r>
              <a:rPr lang="en-US" sz="2400" b="1" i="0" dirty="0">
                <a:solidFill>
                  <a:srgbClr val="000000"/>
                </a:solidFill>
                <a:effectLst/>
                <a:latin typeface="inter-bold"/>
              </a:rPr>
              <a:t>fraud detection, spam filtering</a:t>
            </a:r>
            <a:r>
              <a:rPr lang="en-US" sz="2400" b="0" i="0" dirty="0">
                <a:solidFill>
                  <a:srgbClr val="000000"/>
                </a:solidFill>
                <a:effectLst/>
                <a:latin typeface="inter-regular"/>
              </a:rPr>
              <a:t>, etc.</a:t>
            </a:r>
          </a:p>
          <a:p>
            <a:endParaRPr lang="en-IN" sz="2400" dirty="0"/>
          </a:p>
        </p:txBody>
      </p:sp>
      <p:sp>
        <p:nvSpPr>
          <p:cNvPr id="5" name="Text Placeholder 4">
            <a:extLst>
              <a:ext uri="{FF2B5EF4-FFF2-40B4-BE49-F238E27FC236}">
                <a16:creationId xmlns:a16="http://schemas.microsoft.com/office/drawing/2014/main" id="{3D58BB10-94F3-ACEF-83DB-C83F28FD58CC}"/>
              </a:ext>
            </a:extLst>
          </p:cNvPr>
          <p:cNvSpPr>
            <a:spLocks noGrp="1"/>
          </p:cNvSpPr>
          <p:nvPr>
            <p:ph type="body" sz="quarter" idx="3"/>
          </p:nvPr>
        </p:nvSpPr>
        <p:spPr>
          <a:xfrm>
            <a:off x="6172201" y="256381"/>
            <a:ext cx="5885328" cy="823912"/>
          </a:xfrm>
        </p:spPr>
        <p:txBody>
          <a:bodyPr>
            <a:noAutofit/>
          </a:bodyPr>
          <a:lstStyle/>
          <a:p>
            <a:r>
              <a:rPr lang="en-IN" sz="2800" i="0" dirty="0">
                <a:effectLst/>
                <a:latin typeface="erdana"/>
              </a:rPr>
              <a:t>Disadvantages of supervised learning:</a:t>
            </a:r>
          </a:p>
        </p:txBody>
      </p:sp>
      <p:sp>
        <p:nvSpPr>
          <p:cNvPr id="6" name="Content Placeholder 5">
            <a:extLst>
              <a:ext uri="{FF2B5EF4-FFF2-40B4-BE49-F238E27FC236}">
                <a16:creationId xmlns:a16="http://schemas.microsoft.com/office/drawing/2014/main" id="{323A21ED-8E0A-CEBC-62A2-D5B374FC325F}"/>
              </a:ext>
            </a:extLst>
          </p:cNvPr>
          <p:cNvSpPr>
            <a:spLocks noGrp="1"/>
          </p:cNvSpPr>
          <p:nvPr>
            <p:ph sz="quarter" idx="4"/>
          </p:nvPr>
        </p:nvSpPr>
        <p:spPr>
          <a:xfrm>
            <a:off x="6279776" y="1393449"/>
            <a:ext cx="5183188" cy="4881843"/>
          </a:xfrm>
        </p:spPr>
        <p:txBody>
          <a:bodyPr>
            <a:normAutofit/>
          </a:bodyPr>
          <a:lstStyle/>
          <a:p>
            <a:pPr algn="just">
              <a:buFont typeface="Arial" panose="020B0604020202020204" pitchFamily="34" charset="0"/>
              <a:buChar char="•"/>
            </a:pPr>
            <a:r>
              <a:rPr lang="en-US" sz="2400" b="0" i="0" dirty="0">
                <a:solidFill>
                  <a:srgbClr val="000000"/>
                </a:solidFill>
                <a:effectLst/>
                <a:latin typeface="inter-regular"/>
              </a:rPr>
              <a:t>Supervised learning models are not suitable for handling the complex tasks.</a:t>
            </a:r>
          </a:p>
          <a:p>
            <a:pPr algn="just">
              <a:buFont typeface="Arial" panose="020B0604020202020204" pitchFamily="34" charset="0"/>
              <a:buChar char="•"/>
            </a:pPr>
            <a:r>
              <a:rPr lang="en-US" sz="2400" b="0" i="0" dirty="0">
                <a:solidFill>
                  <a:srgbClr val="000000"/>
                </a:solidFill>
                <a:effectLst/>
                <a:latin typeface="inter-regular"/>
              </a:rPr>
              <a:t>Supervised learning cannot predict the correct output if the test data is different from the training dataset.</a:t>
            </a:r>
          </a:p>
          <a:p>
            <a:pPr algn="just">
              <a:buFont typeface="Arial" panose="020B0604020202020204" pitchFamily="34" charset="0"/>
              <a:buChar char="•"/>
            </a:pPr>
            <a:r>
              <a:rPr lang="en-US" sz="2400" b="0" i="0" dirty="0">
                <a:solidFill>
                  <a:srgbClr val="000000"/>
                </a:solidFill>
                <a:effectLst/>
                <a:latin typeface="inter-regular"/>
              </a:rPr>
              <a:t>Training required lots of computation times.</a:t>
            </a:r>
          </a:p>
          <a:p>
            <a:pPr algn="just">
              <a:buFont typeface="Arial" panose="020B0604020202020204" pitchFamily="34" charset="0"/>
              <a:buChar char="•"/>
            </a:pPr>
            <a:r>
              <a:rPr lang="en-US" sz="2400" b="0" i="0" dirty="0">
                <a:solidFill>
                  <a:srgbClr val="000000"/>
                </a:solidFill>
                <a:effectLst/>
                <a:latin typeface="inter-regular"/>
              </a:rPr>
              <a:t>In supervised learning, we need enough knowledge about the classes of object.</a:t>
            </a:r>
          </a:p>
          <a:p>
            <a:endParaRPr lang="en-IN" sz="2400" dirty="0"/>
          </a:p>
        </p:txBody>
      </p:sp>
    </p:spTree>
    <p:extLst>
      <p:ext uri="{BB962C8B-B14F-4D97-AF65-F5344CB8AC3E}">
        <p14:creationId xmlns:p14="http://schemas.microsoft.com/office/powerpoint/2010/main" val="2118120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800" y="392020"/>
            <a:ext cx="11519647" cy="558240"/>
          </a:xfrm>
        </p:spPr>
        <p:txBody>
          <a:bodyPr>
            <a:normAutofit fontScale="90000"/>
          </a:bodyPr>
          <a:lstStyle/>
          <a:p>
            <a:pPr algn="just"/>
            <a:r>
              <a:rPr lang="en-IN" b="1" i="0" dirty="0">
                <a:effectLst/>
                <a:latin typeface="erdana"/>
              </a:rPr>
              <a:t>Unsupervised Machine Learning</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l"/>
            <a:r>
              <a:rPr lang="en-US" sz="1400" b="0" i="0" dirty="0">
                <a:solidFill>
                  <a:srgbClr val="333333"/>
                </a:solidFill>
                <a:effectLst/>
                <a:latin typeface="inter-regular"/>
              </a:rPr>
              <a:t>In the previous topic, we learned supervised machine learning in which models are trained using labeled data under the supervision of training data. But there may be many cases in which we do not have labeled data and need to find the hidden patterns from the given dataset. So, to solve such types of cases in machine learning, we need unsupervised learning techniques.</a:t>
            </a:r>
          </a:p>
          <a:p>
            <a:pPr algn="just"/>
            <a:r>
              <a:rPr lang="en-US" sz="1400" b="1" i="0" dirty="0">
                <a:effectLst/>
                <a:latin typeface="erdana"/>
              </a:rPr>
              <a:t>What is Unsupervised Learning?</a:t>
            </a:r>
          </a:p>
          <a:p>
            <a:pPr algn="just"/>
            <a:r>
              <a:rPr lang="en-US" sz="1400" b="0" i="0" dirty="0">
                <a:solidFill>
                  <a:srgbClr val="333333"/>
                </a:solidFill>
                <a:effectLst/>
                <a:latin typeface="inter-regular"/>
              </a:rPr>
              <a:t>As the name suggests, unsupervised learning is a machine learning technique in which models are not supervised using training dataset. Instead, models itself find the hidden patterns and insights from the given data. It can be compared to learning which takes place in the human brain while learning new things. It can be defined as:</a:t>
            </a:r>
          </a:p>
          <a:p>
            <a:pPr algn="l"/>
            <a:r>
              <a:rPr lang="en-US" sz="1400" dirty="0">
                <a:solidFill>
                  <a:srgbClr val="333333"/>
                </a:solidFill>
                <a:latin typeface="inter-regular"/>
              </a:rPr>
              <a:t>Unsupervised learning is a type of machine learning in which models are trained using unlabeled dataset and are allowed to act on that data without any supervision.</a:t>
            </a:r>
          </a:p>
          <a:p>
            <a:pPr algn="just"/>
            <a:r>
              <a:rPr lang="en-US" sz="1400" b="0" i="0" dirty="0">
                <a:solidFill>
                  <a:srgbClr val="333333"/>
                </a:solidFill>
                <a:effectLst/>
                <a:latin typeface="inter-regular"/>
              </a:rPr>
              <a:t>Unsupervised learning cannot be directly applied to a regression or classification problem because unlike supervised learning, we have the input data but no corresponding output data. The goal of unsupervised learning is to </a:t>
            </a:r>
            <a:r>
              <a:rPr lang="en-US" sz="1400" b="1" i="0" dirty="0">
                <a:solidFill>
                  <a:srgbClr val="333333"/>
                </a:solidFill>
                <a:effectLst/>
                <a:latin typeface="inter-bold"/>
              </a:rPr>
              <a:t>find the underlying structure of dataset, group that data according to similarities, and represent that dataset in a compressed format</a:t>
            </a:r>
            <a:r>
              <a:rPr lang="en-US" sz="1400" b="0" i="0" dirty="0">
                <a:solidFill>
                  <a:srgbClr val="333333"/>
                </a:solidFill>
                <a:effectLst/>
                <a:latin typeface="inter-regular"/>
              </a:rPr>
              <a:t>.</a:t>
            </a:r>
          </a:p>
          <a:p>
            <a:pPr algn="just"/>
            <a:r>
              <a:rPr lang="en-US" sz="1400" b="1" i="0" dirty="0">
                <a:solidFill>
                  <a:srgbClr val="333333"/>
                </a:solidFill>
                <a:effectLst/>
                <a:latin typeface="inter-bold"/>
              </a:rPr>
              <a:t>Example:</a:t>
            </a:r>
            <a:r>
              <a:rPr lang="en-US" sz="1400" b="0" i="0" dirty="0">
                <a:solidFill>
                  <a:srgbClr val="333333"/>
                </a:solidFill>
                <a:effectLst/>
                <a:latin typeface="inter-regular"/>
              </a:rPr>
              <a:t> Suppose the unsupervised learning algorithm is given an input dataset containing images of different types of cats and dogs. The algorithm is never trained upon the given dataset, which means it does not have any idea about the features of the dataset. The task of the unsupervised learning algorithm is to identify the image features on their own. Unsupervised learning algorithm will perform this task by clustering the image dataset into the groups according to similarities between images.</a:t>
            </a:r>
          </a:p>
          <a:p>
            <a:pPr algn="l"/>
            <a:endParaRPr lang="en-IN" sz="1400" dirty="0"/>
          </a:p>
        </p:txBody>
      </p:sp>
      <p:pic>
        <p:nvPicPr>
          <p:cNvPr id="48130" name="Picture 2" descr="Supervised Machine learning">
            <a:extLst>
              <a:ext uri="{FF2B5EF4-FFF2-40B4-BE49-F238E27FC236}">
                <a16:creationId xmlns:a16="http://schemas.microsoft.com/office/drawing/2014/main" id="{0B59405C-25F7-0654-E5F6-66E52281E1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0894" y="4787153"/>
            <a:ext cx="5351929" cy="1719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8842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4421</Words>
  <Application>Microsoft Office PowerPoint</Application>
  <PresentationFormat>Widescreen</PresentationFormat>
  <Paragraphs>231</Paragraphs>
  <Slides>37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37</vt:i4>
      </vt:variant>
    </vt:vector>
  </HeadingPairs>
  <TitlesOfParts>
    <vt:vector size="50" baseType="lpstr">
      <vt:lpstr>Algerian</vt:lpstr>
      <vt:lpstr>Arial</vt:lpstr>
      <vt:lpstr>Calibri</vt:lpstr>
      <vt:lpstr>Calibri Light</vt:lpstr>
      <vt:lpstr>Consolas</vt:lpstr>
      <vt:lpstr>erdana</vt:lpstr>
      <vt:lpstr>inter-bold</vt:lpstr>
      <vt:lpstr>inter-regular</vt:lpstr>
      <vt:lpstr>Rockwell Extra Bold</vt:lpstr>
      <vt:lpstr>sofia-pro</vt:lpstr>
      <vt:lpstr>times new roman</vt:lpstr>
      <vt:lpstr>urw-din</vt:lpstr>
      <vt:lpstr>Office Theme</vt:lpstr>
      <vt:lpstr>Artificial intelligence</vt:lpstr>
      <vt:lpstr>Need for Machine Learning</vt:lpstr>
      <vt:lpstr>Reinforcement Learning</vt:lpstr>
      <vt:lpstr>Supervised Machine Learning</vt:lpstr>
      <vt:lpstr>How Supervised Learning Works?</vt:lpstr>
      <vt:lpstr>Steps Involved in Supervised Learning:</vt:lpstr>
      <vt:lpstr>Types of supervised Machine learning Algorithms:</vt:lpstr>
      <vt:lpstr>PowerPoint Presentation</vt:lpstr>
      <vt:lpstr>Unsupervised Machine Learning</vt:lpstr>
      <vt:lpstr>Why use Unsupervised Learning?</vt:lpstr>
      <vt:lpstr>Working of Unsupervised Learning</vt:lpstr>
      <vt:lpstr>Types of Unsupervised Learning Algorithm:</vt:lpstr>
      <vt:lpstr>Unsupervised Learning algorithms:</vt:lpstr>
      <vt:lpstr>PowerPoint Presentation</vt:lpstr>
      <vt:lpstr>Difference between Supervised and Unsupervised Learning</vt:lpstr>
      <vt:lpstr>Understanding Data Processing</vt:lpstr>
      <vt:lpstr>Collection : </vt:lpstr>
      <vt:lpstr>Preparation : </vt:lpstr>
      <vt:lpstr>Input : </vt:lpstr>
      <vt:lpstr>Output : </vt:lpstr>
      <vt:lpstr>Why do we need Data Preprocessing?</vt:lpstr>
      <vt:lpstr>1) Get the Dataset</vt:lpstr>
      <vt:lpstr>Get the Dataset</vt:lpstr>
      <vt:lpstr>What is a CSV File?</vt:lpstr>
      <vt:lpstr>2) Importing Libraries</vt:lpstr>
      <vt:lpstr>Importing Libraries</vt:lpstr>
      <vt:lpstr>3) Importing the Datasets</vt:lpstr>
      <vt:lpstr>Importing the Datasets</vt:lpstr>
      <vt:lpstr>read_csv() function:</vt:lpstr>
      <vt:lpstr>Extracting dependent and independent variables:</vt:lpstr>
      <vt:lpstr>Extracting independent variable:</vt:lpstr>
      <vt:lpstr>4) Handling Missing data:</vt:lpstr>
      <vt:lpstr>Handling Missing data:</vt:lpstr>
      <vt:lpstr>Ways to handle missing data:</vt:lpstr>
      <vt:lpstr>Ways to handle missing data:</vt:lpstr>
      <vt:lpstr>5) Encoding Categorical data:</vt:lpstr>
      <vt:lpstr>Encoding Categorical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Hitendra Dixit</dc:creator>
  <cp:lastModifiedBy>Hitendra Dixit</cp:lastModifiedBy>
  <cp:revision>1</cp:revision>
  <dcterms:created xsi:type="dcterms:W3CDTF">2022-06-15T05:41:01Z</dcterms:created>
  <dcterms:modified xsi:type="dcterms:W3CDTF">2022-06-15T05:41:24Z</dcterms:modified>
</cp:coreProperties>
</file>