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71" r:id="rId7"/>
    <p:sldId id="272" r:id="rId8"/>
    <p:sldId id="273" r:id="rId9"/>
    <p:sldId id="275" r:id="rId10"/>
    <p:sldId id="274" r:id="rId11"/>
    <p:sldId id="276" r:id="rId12"/>
    <p:sldId id="277" r:id="rId13"/>
    <p:sldId id="278" r:id="rId14"/>
    <p:sldId id="279" r:id="rId15"/>
    <p:sldId id="280" r:id="rId16"/>
    <p:sldId id="281" r:id="rId17"/>
    <p:sldId id="282" r:id="rId18"/>
    <p:sldId id="283" r:id="rId19"/>
    <p:sldId id="284" r:id="rId20"/>
    <p:sldId id="285" r:id="rId21"/>
    <p:sldId id="286" r:id="rId22"/>
    <p:sldId id="326" r:id="rId23"/>
    <p:sldId id="327" r:id="rId24"/>
    <p:sldId id="328" r:id="rId25"/>
    <p:sldId id="329" r:id="rId26"/>
    <p:sldId id="330" r:id="rId27"/>
    <p:sldId id="287" r:id="rId28"/>
    <p:sldId id="288" r:id="rId29"/>
    <p:sldId id="289" r:id="rId30"/>
    <p:sldId id="301" r:id="rId31"/>
    <p:sldId id="290" r:id="rId32"/>
    <p:sldId id="291" r:id="rId33"/>
    <p:sldId id="292" r:id="rId34"/>
    <p:sldId id="293" r:id="rId35"/>
    <p:sldId id="294" r:id="rId36"/>
    <p:sldId id="295" r:id="rId37"/>
    <p:sldId id="296" r:id="rId38"/>
    <p:sldId id="297" r:id="rId39"/>
    <p:sldId id="298" r:id="rId40"/>
    <p:sldId id="29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01E32-22E6-53A1-6F5F-6BC0E9B352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AC1A61-925A-E4F0-4E38-F5DF3363A9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97F0A2-37E2-1A66-D384-0112FAB8A231}"/>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5" name="Footer Placeholder 4">
            <a:extLst>
              <a:ext uri="{FF2B5EF4-FFF2-40B4-BE49-F238E27FC236}">
                <a16:creationId xmlns:a16="http://schemas.microsoft.com/office/drawing/2014/main" id="{F8045CB6-10A6-E46A-AFF7-1BFB498F35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E032A1-F12F-58F4-B470-3325CDE97C11}"/>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309472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420E3-8B53-F135-C018-C9AF7B6CC7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86A9D0-1784-CB0C-80F6-4D90405FEB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E42CF9-4C71-C728-6A1C-BC24BE55D675}"/>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5" name="Footer Placeholder 4">
            <a:extLst>
              <a:ext uri="{FF2B5EF4-FFF2-40B4-BE49-F238E27FC236}">
                <a16:creationId xmlns:a16="http://schemas.microsoft.com/office/drawing/2014/main" id="{8BD2F86E-FF5E-2F20-27D2-3E5183403F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09F3ED-331F-2418-B80D-6664AFD4DF3A}"/>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324625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B7CA51-6614-74F4-FFD2-66301BFCC3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EF714B-283B-CBC9-33A1-44FCBD9F5A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3420E8-1ED7-F731-E048-B62D02956C68}"/>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5" name="Footer Placeholder 4">
            <a:extLst>
              <a:ext uri="{FF2B5EF4-FFF2-40B4-BE49-F238E27FC236}">
                <a16:creationId xmlns:a16="http://schemas.microsoft.com/office/drawing/2014/main" id="{C98E610B-EC34-C6F4-1C05-418AF77F6D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DAA4E2-8704-18C9-1D39-5CBA63F1D4F2}"/>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2239080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4D96-5609-182F-3A3B-3259C77C9F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4926DF-EC24-C261-B9AB-61AD4D8BF2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4F1C5-DF95-68E2-D963-9447C50E4FC2}"/>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5" name="Footer Placeholder 4">
            <a:extLst>
              <a:ext uri="{FF2B5EF4-FFF2-40B4-BE49-F238E27FC236}">
                <a16:creationId xmlns:a16="http://schemas.microsoft.com/office/drawing/2014/main" id="{8D0B77A7-8AA4-0A53-AE4B-B80814E360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664348-4A45-35B7-67D6-44619CC2FB79}"/>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153168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FACF-E0A3-D3D9-6312-CED2130401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537CAB-42E6-A942-B748-E6F8C3848D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A5CB71-BA5F-04FA-996B-1210DE23EBC6}"/>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5" name="Footer Placeholder 4">
            <a:extLst>
              <a:ext uri="{FF2B5EF4-FFF2-40B4-BE49-F238E27FC236}">
                <a16:creationId xmlns:a16="http://schemas.microsoft.com/office/drawing/2014/main" id="{03AD31BA-7867-4A3B-E0F9-927EE55CB4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54587-B384-1D1E-C05F-7CBC86AB6F41}"/>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1145486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82B55-E524-EE95-2E16-1036652A58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27B95F-7520-8933-80F4-AC6E0E1097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B1EB93-E815-E80A-8C25-0D14ABBE68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94A2A3-EB55-E705-3715-7F533E4022D6}"/>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6" name="Footer Placeholder 5">
            <a:extLst>
              <a:ext uri="{FF2B5EF4-FFF2-40B4-BE49-F238E27FC236}">
                <a16:creationId xmlns:a16="http://schemas.microsoft.com/office/drawing/2014/main" id="{3702E41B-D029-9536-504D-3D0F6FF265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9F5BC0-3CE6-DFC1-076C-2F6CEA188402}"/>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52862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1CCD-D873-6C6D-4978-11535053CD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6BD2D9-527B-E368-D134-8745880A3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C2373D-11E4-D094-D2D6-5DCA8FDFEF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98139B-2FF1-60CF-1C12-5588CD938C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31CE0F-BD3E-3AD9-8908-B6C546F007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4FE8D6-EFA3-527F-1018-2DD42947721A}"/>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8" name="Footer Placeholder 7">
            <a:extLst>
              <a:ext uri="{FF2B5EF4-FFF2-40B4-BE49-F238E27FC236}">
                <a16:creationId xmlns:a16="http://schemas.microsoft.com/office/drawing/2014/main" id="{6D31012F-0F8C-6916-A6EE-FBF67EF4C3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0FF63E-247C-90B3-A308-B1627DD95EBF}"/>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3739983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D2C5-A0F9-98CB-DA75-0D00563D9C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BE0090-EF12-E7D6-B11A-5440C245039A}"/>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4" name="Footer Placeholder 3">
            <a:extLst>
              <a:ext uri="{FF2B5EF4-FFF2-40B4-BE49-F238E27FC236}">
                <a16:creationId xmlns:a16="http://schemas.microsoft.com/office/drawing/2014/main" id="{D867221B-C7FE-E667-5EFB-85DCDAE300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1B0B41-A68D-5278-43F9-B7CCEA9FE9AA}"/>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130146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3C5FE3-B9E2-B7A0-A8FD-775FFBC04A29}"/>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3" name="Footer Placeholder 2">
            <a:extLst>
              <a:ext uri="{FF2B5EF4-FFF2-40B4-BE49-F238E27FC236}">
                <a16:creationId xmlns:a16="http://schemas.microsoft.com/office/drawing/2014/main" id="{CF90A705-4BD8-B9F5-E3E4-6A07241A51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DAB3C4-DC7F-E66D-3A7B-8089E7C62540}"/>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2882287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1C29-124F-8FD2-9453-E06E68E2C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452BA7-D73F-A020-503D-795948319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C68BF4-0EDC-42CE-0554-F5D63862D3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B572A2-A0F0-60CA-6903-A52401A6B0DB}"/>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6" name="Footer Placeholder 5">
            <a:extLst>
              <a:ext uri="{FF2B5EF4-FFF2-40B4-BE49-F238E27FC236}">
                <a16:creationId xmlns:a16="http://schemas.microsoft.com/office/drawing/2014/main" id="{B2747E33-65DB-AAAE-9FDD-B4A9F4AA1E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038D03-10C7-9F48-94EB-53ACA7FEECE2}"/>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1884696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A421E-95B2-8525-8C59-35B8FE6DC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182B6E-1458-F6CC-E44D-8D0DEFDD99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0356BA-1C6D-76E0-653C-928689C1D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0B88BD-1556-C109-5DB4-43627EA174A8}"/>
              </a:ext>
            </a:extLst>
          </p:cNvPr>
          <p:cNvSpPr>
            <a:spLocks noGrp="1"/>
          </p:cNvSpPr>
          <p:nvPr>
            <p:ph type="dt" sz="half" idx="10"/>
          </p:nvPr>
        </p:nvSpPr>
        <p:spPr/>
        <p:txBody>
          <a:bodyPr/>
          <a:lstStyle/>
          <a:p>
            <a:fld id="{52370683-9182-4DD7-AD05-93433FF10BAC}" type="datetimeFigureOut">
              <a:rPr lang="en-IN" smtClean="0"/>
              <a:t>14-05-2022</a:t>
            </a:fld>
            <a:endParaRPr lang="en-IN"/>
          </a:p>
        </p:txBody>
      </p:sp>
      <p:sp>
        <p:nvSpPr>
          <p:cNvPr id="6" name="Footer Placeholder 5">
            <a:extLst>
              <a:ext uri="{FF2B5EF4-FFF2-40B4-BE49-F238E27FC236}">
                <a16:creationId xmlns:a16="http://schemas.microsoft.com/office/drawing/2014/main" id="{9D5DAEF8-8203-C102-087C-0DD5BC2737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7EBA1A-CCFC-3BF6-D5C7-E2A503461F35}"/>
              </a:ext>
            </a:extLst>
          </p:cNvPr>
          <p:cNvSpPr>
            <a:spLocks noGrp="1"/>
          </p:cNvSpPr>
          <p:nvPr>
            <p:ph type="sldNum" sz="quarter" idx="12"/>
          </p:nvPr>
        </p:nvSpPr>
        <p:spPr/>
        <p:txBody>
          <a:bodyPr/>
          <a:lstStyle/>
          <a:p>
            <a:fld id="{04A91349-83BC-45E9-A090-3FB37997B87C}" type="slidenum">
              <a:rPr lang="en-IN" smtClean="0"/>
              <a:t>‹#›</a:t>
            </a:fld>
            <a:endParaRPr lang="en-IN"/>
          </a:p>
        </p:txBody>
      </p:sp>
    </p:spTree>
    <p:extLst>
      <p:ext uri="{BB962C8B-B14F-4D97-AF65-F5344CB8AC3E}">
        <p14:creationId xmlns:p14="http://schemas.microsoft.com/office/powerpoint/2010/main" val="174058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618D5-578E-615F-9CFF-1F9AF4E8B8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FB47CB-CD6E-2BC8-CEDE-569E48028B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84D732-B7C2-A609-F3FC-4B28ED1F23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70683-9182-4DD7-AD05-93433FF10BAC}" type="datetimeFigureOut">
              <a:rPr lang="en-IN" smtClean="0"/>
              <a:t>14-05-2022</a:t>
            </a:fld>
            <a:endParaRPr lang="en-IN"/>
          </a:p>
        </p:txBody>
      </p:sp>
      <p:sp>
        <p:nvSpPr>
          <p:cNvPr id="5" name="Footer Placeholder 4">
            <a:extLst>
              <a:ext uri="{FF2B5EF4-FFF2-40B4-BE49-F238E27FC236}">
                <a16:creationId xmlns:a16="http://schemas.microsoft.com/office/drawing/2014/main" id="{F91946DC-0203-E396-1AED-D7A36F88BE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4CA58E-F04B-2BF2-116A-DD9A131D72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91349-83BC-45E9-A090-3FB37997B87C}" type="slidenum">
              <a:rPr lang="en-IN" smtClean="0"/>
              <a:t>‹#›</a:t>
            </a:fld>
            <a:endParaRPr lang="en-IN"/>
          </a:p>
        </p:txBody>
      </p:sp>
    </p:spTree>
    <p:extLst>
      <p:ext uri="{BB962C8B-B14F-4D97-AF65-F5344CB8AC3E}">
        <p14:creationId xmlns:p14="http://schemas.microsoft.com/office/powerpoint/2010/main" val="693115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a:latin typeface="Algerian" panose="04020705040A02060702" pitchFamily="82" charset="0"/>
              </a:rPr>
              <a:t>Artificial intelligence</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2</a:t>
            </a:r>
          </a:p>
          <a:p>
            <a:r>
              <a:rPr lang="en-IN" dirty="0"/>
              <a:t>Date – 14</a:t>
            </a:r>
            <a:r>
              <a:rPr lang="en-IN" baseline="30000" dirty="0"/>
              <a:t>th</a:t>
            </a:r>
            <a:r>
              <a:rPr lang="en-IN" dirty="0"/>
              <a:t> May, 2022</a:t>
            </a:r>
          </a:p>
        </p:txBody>
      </p:sp>
    </p:spTree>
    <p:extLst>
      <p:ext uri="{BB962C8B-B14F-4D97-AF65-F5344CB8AC3E}">
        <p14:creationId xmlns:p14="http://schemas.microsoft.com/office/powerpoint/2010/main" val="3290677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083E-5745-7EB7-25B6-D494CFCEE2E6}"/>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elif</a:t>
            </a:r>
            <a:r>
              <a:rPr lang="en-IN" b="0" i="0" dirty="0">
                <a:solidFill>
                  <a:srgbClr val="222222"/>
                </a:solidFill>
                <a:effectLst/>
                <a:latin typeface="-apple-system"/>
              </a:rPr>
              <a:t> Syntax Contd.</a:t>
            </a:r>
            <a:endParaRPr lang="en-IN" dirty="0"/>
          </a:p>
        </p:txBody>
      </p:sp>
      <p:sp>
        <p:nvSpPr>
          <p:cNvPr id="3" name="Content Placeholder 2">
            <a:extLst>
              <a:ext uri="{FF2B5EF4-FFF2-40B4-BE49-F238E27FC236}">
                <a16:creationId xmlns:a16="http://schemas.microsoft.com/office/drawing/2014/main" id="{AF20B284-8F99-7909-C343-852EC30B088D}"/>
              </a:ext>
            </a:extLst>
          </p:cNvPr>
          <p:cNvSpPr>
            <a:spLocks noGrp="1"/>
          </p:cNvSpPr>
          <p:nvPr>
            <p:ph idx="1"/>
          </p:nvPr>
        </p:nvSpPr>
        <p:spPr>
          <a:xfrm>
            <a:off x="838200" y="1825625"/>
            <a:ext cx="10515600" cy="4584140"/>
          </a:xfrm>
        </p:spPr>
        <p:txBody>
          <a:bodyPr>
            <a:normAutofit fontScale="92500" lnSpcReduction="20000"/>
          </a:bodyPr>
          <a:lstStyle/>
          <a:p>
            <a:pPr algn="l"/>
            <a:r>
              <a:rPr lang="en-US" b="0" i="0" dirty="0">
                <a:solidFill>
                  <a:srgbClr val="222222"/>
                </a:solidFill>
                <a:effectLst/>
                <a:latin typeface="-apple-system"/>
              </a:rPr>
              <a:t>The Python </a:t>
            </a:r>
            <a:r>
              <a:rPr lang="en-US" b="0" i="0" dirty="0" err="1">
                <a:solidFill>
                  <a:srgbClr val="222222"/>
                </a:solidFill>
                <a:effectLst/>
                <a:latin typeface="-apple-system"/>
              </a:rPr>
              <a:t>Elif</a:t>
            </a:r>
            <a:r>
              <a:rPr lang="en-US" b="0" i="0" dirty="0">
                <a:solidFill>
                  <a:srgbClr val="222222"/>
                </a:solidFill>
                <a:effectLst/>
                <a:latin typeface="-apple-system"/>
              </a:rPr>
              <a:t> or else if statement handles multiple lines effectively by executing them sequentially. It means Python elseif or </a:t>
            </a:r>
            <a:r>
              <a:rPr lang="en-US" b="0" i="0" dirty="0" err="1">
                <a:solidFill>
                  <a:srgbClr val="222222"/>
                </a:solidFill>
                <a:effectLst/>
                <a:latin typeface="-apple-system"/>
              </a:rPr>
              <a:t>elif</a:t>
            </a:r>
            <a:r>
              <a:rPr lang="en-US" b="0" i="0" dirty="0">
                <a:solidFill>
                  <a:srgbClr val="222222"/>
                </a:solidFill>
                <a:effectLst/>
                <a:latin typeface="-apple-system"/>
              </a:rPr>
              <a:t> will check for the first condition, if the condition is TRUE then it will execute the statements present in that block.</a:t>
            </a:r>
          </a:p>
          <a:p>
            <a:pPr algn="l"/>
            <a:r>
              <a:rPr lang="en-US" b="0" i="0" dirty="0">
                <a:solidFill>
                  <a:srgbClr val="222222"/>
                </a:solidFill>
                <a:effectLst/>
                <a:latin typeface="-apple-system"/>
              </a:rPr>
              <a:t>If the condition is FALSE then Python elseif will check the Next one (</a:t>
            </a:r>
            <a:r>
              <a:rPr lang="en-US" b="0" i="0" dirty="0" err="1">
                <a:solidFill>
                  <a:srgbClr val="222222"/>
                </a:solidFill>
                <a:effectLst/>
                <a:latin typeface="-apple-system"/>
              </a:rPr>
              <a:t>Elif</a:t>
            </a:r>
            <a:r>
              <a:rPr lang="en-US" b="0" i="0" dirty="0">
                <a:solidFill>
                  <a:srgbClr val="222222"/>
                </a:solidFill>
                <a:effectLst/>
                <a:latin typeface="-apple-system"/>
              </a:rPr>
              <a:t> conditional statement) and so on. There will be some situations where condition 1, condition 2 is TRUE, for example:</a:t>
            </a:r>
          </a:p>
          <a:p>
            <a:pPr algn="l"/>
            <a:r>
              <a:rPr lang="en-US" b="0" i="0" dirty="0">
                <a:solidFill>
                  <a:srgbClr val="222222"/>
                </a:solidFill>
                <a:effectLst/>
                <a:latin typeface="-apple-system"/>
              </a:rPr>
              <a:t>x= 20, y=10</a:t>
            </a:r>
          </a:p>
          <a:p>
            <a:pPr algn="l"/>
            <a:r>
              <a:rPr lang="en-US" b="0" i="0" dirty="0">
                <a:solidFill>
                  <a:srgbClr val="222222"/>
                </a:solidFill>
                <a:effectLst/>
                <a:latin typeface="-apple-system"/>
              </a:rPr>
              <a:t>Condition 1: x &gt; y # TRUE</a:t>
            </a:r>
          </a:p>
          <a:p>
            <a:pPr algn="l"/>
            <a:r>
              <a:rPr lang="en-US" b="0" i="0" dirty="0">
                <a:solidFill>
                  <a:srgbClr val="222222"/>
                </a:solidFill>
                <a:effectLst/>
                <a:latin typeface="-apple-system"/>
              </a:rPr>
              <a:t>Condition 2: x != y # TRUE</a:t>
            </a:r>
          </a:p>
          <a:p>
            <a:pPr algn="l"/>
            <a:r>
              <a:rPr lang="en-US" b="0" i="0" dirty="0">
                <a:solidFill>
                  <a:srgbClr val="222222"/>
                </a:solidFill>
                <a:effectLst/>
                <a:latin typeface="-apple-system"/>
              </a:rPr>
              <a:t>In these situations, block of code under the Condition 1 will be executed. Because Python </a:t>
            </a:r>
            <a:r>
              <a:rPr lang="en-US" b="0" i="0" dirty="0" err="1">
                <a:solidFill>
                  <a:srgbClr val="222222"/>
                </a:solidFill>
                <a:effectLst/>
                <a:latin typeface="-apple-system"/>
              </a:rPr>
              <a:t>elif</a:t>
            </a:r>
            <a:r>
              <a:rPr lang="en-US" b="0" i="0" dirty="0">
                <a:solidFill>
                  <a:srgbClr val="222222"/>
                </a:solidFill>
                <a:effectLst/>
                <a:latin typeface="-apple-system"/>
              </a:rPr>
              <a:t> conditions will only be executed if its previous if statement (else) fails.</a:t>
            </a:r>
          </a:p>
          <a:p>
            <a:endParaRPr lang="en-IN" dirty="0"/>
          </a:p>
        </p:txBody>
      </p:sp>
    </p:spTree>
    <p:extLst>
      <p:ext uri="{BB962C8B-B14F-4D97-AF65-F5344CB8AC3E}">
        <p14:creationId xmlns:p14="http://schemas.microsoft.com/office/powerpoint/2010/main" val="216644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CEDA-7B79-4215-3286-9B2173CA9C21}"/>
              </a:ext>
            </a:extLst>
          </p:cNvPr>
          <p:cNvSpPr>
            <a:spLocks noGrp="1"/>
          </p:cNvSpPr>
          <p:nvPr>
            <p:ph type="title"/>
          </p:nvPr>
        </p:nvSpPr>
        <p:spPr>
          <a:xfrm>
            <a:off x="838200" y="365126"/>
            <a:ext cx="10515600" cy="872004"/>
          </a:xfrm>
        </p:spPr>
        <p:txBody>
          <a:bodyPr/>
          <a:lstStyle/>
          <a:p>
            <a:r>
              <a:rPr lang="en-IN" b="0" i="0" dirty="0">
                <a:solidFill>
                  <a:srgbClr val="222222"/>
                </a:solidFill>
                <a:effectLst/>
                <a:latin typeface="-apple-system"/>
              </a:rPr>
              <a:t>Elseif Statement Flow Chart</a:t>
            </a:r>
            <a:endParaRPr lang="en-IN" dirty="0"/>
          </a:p>
        </p:txBody>
      </p:sp>
      <p:pic>
        <p:nvPicPr>
          <p:cNvPr id="5" name="Picture 4">
            <a:extLst>
              <a:ext uri="{FF2B5EF4-FFF2-40B4-BE49-F238E27FC236}">
                <a16:creationId xmlns:a16="http://schemas.microsoft.com/office/drawing/2014/main" id="{77F2528E-E6CC-6F27-B266-59842FBA2B00}"/>
              </a:ext>
            </a:extLst>
          </p:cNvPr>
          <p:cNvPicPr>
            <a:picLocks noChangeAspect="1"/>
          </p:cNvPicPr>
          <p:nvPr/>
        </p:nvPicPr>
        <p:blipFill>
          <a:blip r:embed="rId2"/>
          <a:stretch>
            <a:fillRect/>
          </a:stretch>
        </p:blipFill>
        <p:spPr>
          <a:xfrm>
            <a:off x="838200" y="1380564"/>
            <a:ext cx="10331824" cy="5232541"/>
          </a:xfrm>
          <a:prstGeom prst="rect">
            <a:avLst/>
          </a:prstGeom>
        </p:spPr>
      </p:pic>
    </p:spTree>
    <p:extLst>
      <p:ext uri="{BB962C8B-B14F-4D97-AF65-F5344CB8AC3E}">
        <p14:creationId xmlns:p14="http://schemas.microsoft.com/office/powerpoint/2010/main" val="325498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49A5-4266-B622-0746-7DFA252E57E5}"/>
              </a:ext>
            </a:extLst>
          </p:cNvPr>
          <p:cNvSpPr>
            <a:spLocks noGrp="1"/>
          </p:cNvSpPr>
          <p:nvPr>
            <p:ph type="title"/>
          </p:nvPr>
        </p:nvSpPr>
        <p:spPr>
          <a:xfrm>
            <a:off x="838200" y="365125"/>
            <a:ext cx="10515600" cy="809251"/>
          </a:xfrm>
        </p:spPr>
        <p:txBody>
          <a:bodyPr/>
          <a:lstStyle/>
          <a:p>
            <a:r>
              <a:rPr lang="en-IN" b="0" i="0" dirty="0">
                <a:solidFill>
                  <a:srgbClr val="222222"/>
                </a:solidFill>
                <a:effectLst/>
                <a:latin typeface="-apple-system"/>
              </a:rPr>
              <a:t>Python while Loop</a:t>
            </a:r>
            <a:endParaRPr lang="en-IN" dirty="0"/>
          </a:p>
        </p:txBody>
      </p:sp>
      <p:sp>
        <p:nvSpPr>
          <p:cNvPr id="3" name="Content Placeholder 2">
            <a:extLst>
              <a:ext uri="{FF2B5EF4-FFF2-40B4-BE49-F238E27FC236}">
                <a16:creationId xmlns:a16="http://schemas.microsoft.com/office/drawing/2014/main" id="{FBBA08D4-D3EF-F7D7-ADA5-F75D3F074FA9}"/>
              </a:ext>
            </a:extLst>
          </p:cNvPr>
          <p:cNvSpPr>
            <a:spLocks noGrp="1"/>
          </p:cNvSpPr>
          <p:nvPr>
            <p:ph idx="1"/>
          </p:nvPr>
        </p:nvSpPr>
        <p:spPr>
          <a:xfrm>
            <a:off x="838200" y="1443318"/>
            <a:ext cx="10515600" cy="4733645"/>
          </a:xfrm>
        </p:spPr>
        <p:txBody>
          <a:bodyPr/>
          <a:lstStyle/>
          <a:p>
            <a:pPr algn="l"/>
            <a:r>
              <a:rPr lang="en-US" sz="2400" b="0" i="0" dirty="0">
                <a:solidFill>
                  <a:srgbClr val="222222"/>
                </a:solidFill>
                <a:effectLst/>
                <a:latin typeface="-apple-system"/>
              </a:rPr>
              <a:t>The Python while Loop is used to repeat a block of statements for given number of times, until the given condition is False. A while loop in Python start with the condition, if the condition is True then statements inside it will be executed. If the given condition is false, it won’t execute at least once, which means, it may execute zero or more time and the syntax of it is:</a:t>
            </a:r>
          </a:p>
          <a:p>
            <a:pPr algn="l"/>
            <a:r>
              <a:rPr lang="en-US" sz="2400" b="0" i="0" dirty="0">
                <a:solidFill>
                  <a:srgbClr val="222222"/>
                </a:solidFill>
                <a:effectLst/>
                <a:latin typeface="-apple-system"/>
              </a:rPr>
              <a:t>The Python While Loop Syntax is as follows:</a:t>
            </a:r>
          </a:p>
          <a:p>
            <a:endParaRPr lang="en-IN" dirty="0"/>
          </a:p>
        </p:txBody>
      </p:sp>
      <p:pic>
        <p:nvPicPr>
          <p:cNvPr id="5" name="Picture 4">
            <a:extLst>
              <a:ext uri="{FF2B5EF4-FFF2-40B4-BE49-F238E27FC236}">
                <a16:creationId xmlns:a16="http://schemas.microsoft.com/office/drawing/2014/main" id="{FC07F2B1-24EB-7869-E589-9FDA25A5EC22}"/>
              </a:ext>
            </a:extLst>
          </p:cNvPr>
          <p:cNvPicPr>
            <a:picLocks noChangeAspect="1"/>
          </p:cNvPicPr>
          <p:nvPr/>
        </p:nvPicPr>
        <p:blipFill>
          <a:blip r:embed="rId2"/>
          <a:stretch>
            <a:fillRect/>
          </a:stretch>
        </p:blipFill>
        <p:spPr>
          <a:xfrm>
            <a:off x="2028616" y="3859446"/>
            <a:ext cx="7399661" cy="1767993"/>
          </a:xfrm>
          <a:prstGeom prst="rect">
            <a:avLst/>
          </a:prstGeom>
        </p:spPr>
      </p:pic>
    </p:spTree>
    <p:extLst>
      <p:ext uri="{BB962C8B-B14F-4D97-AF65-F5344CB8AC3E}">
        <p14:creationId xmlns:p14="http://schemas.microsoft.com/office/powerpoint/2010/main" val="1331106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C3CE-A913-A7F6-7268-6B77CEE90D6E}"/>
              </a:ext>
            </a:extLst>
          </p:cNvPr>
          <p:cNvSpPr>
            <a:spLocks noGrp="1"/>
          </p:cNvSpPr>
          <p:nvPr>
            <p:ph type="title"/>
          </p:nvPr>
        </p:nvSpPr>
        <p:spPr/>
        <p:txBody>
          <a:bodyPr/>
          <a:lstStyle/>
          <a:p>
            <a:r>
              <a:rPr lang="en-US" b="0" i="0" dirty="0">
                <a:solidFill>
                  <a:srgbClr val="222222"/>
                </a:solidFill>
                <a:effectLst/>
                <a:latin typeface="-apple-system"/>
              </a:rPr>
              <a:t>Python while Loop Flow Chart</a:t>
            </a:r>
            <a:endParaRPr lang="en-IN" dirty="0"/>
          </a:p>
        </p:txBody>
      </p:sp>
      <p:sp>
        <p:nvSpPr>
          <p:cNvPr id="3" name="Content Placeholder 2">
            <a:extLst>
              <a:ext uri="{FF2B5EF4-FFF2-40B4-BE49-F238E27FC236}">
                <a16:creationId xmlns:a16="http://schemas.microsoft.com/office/drawing/2014/main" id="{9C4F651C-A054-9599-F147-BF9B2977D818}"/>
              </a:ext>
            </a:extLst>
          </p:cNvPr>
          <p:cNvSpPr>
            <a:spLocks noGrp="1"/>
          </p:cNvSpPr>
          <p:nvPr>
            <p:ph idx="1"/>
          </p:nvPr>
        </p:nvSpPr>
        <p:spPr/>
        <p:txBody>
          <a:bodyPr/>
          <a:lstStyle/>
          <a:p>
            <a:pPr algn="l"/>
            <a:r>
              <a:rPr lang="en-US" b="0" i="0" dirty="0">
                <a:solidFill>
                  <a:srgbClr val="222222"/>
                </a:solidFill>
                <a:effectLst/>
                <a:latin typeface="-apple-system"/>
              </a:rPr>
              <a:t>This flow chart will explain you Visually and perfectly</a:t>
            </a:r>
          </a:p>
          <a:p>
            <a:br>
              <a:rPr lang="en-US" dirty="0"/>
            </a:br>
            <a:endParaRPr lang="en-IN" dirty="0"/>
          </a:p>
        </p:txBody>
      </p:sp>
      <p:pic>
        <p:nvPicPr>
          <p:cNvPr id="5" name="Picture 4">
            <a:extLst>
              <a:ext uri="{FF2B5EF4-FFF2-40B4-BE49-F238E27FC236}">
                <a16:creationId xmlns:a16="http://schemas.microsoft.com/office/drawing/2014/main" id="{6F73FB44-6EF6-3AA3-B6C7-38F5DA11651B}"/>
              </a:ext>
            </a:extLst>
          </p:cNvPr>
          <p:cNvPicPr>
            <a:picLocks noChangeAspect="1"/>
          </p:cNvPicPr>
          <p:nvPr/>
        </p:nvPicPr>
        <p:blipFill>
          <a:blip r:embed="rId2"/>
          <a:stretch>
            <a:fillRect/>
          </a:stretch>
        </p:blipFill>
        <p:spPr>
          <a:xfrm>
            <a:off x="2496191" y="2596481"/>
            <a:ext cx="5890770" cy="3368332"/>
          </a:xfrm>
          <a:prstGeom prst="rect">
            <a:avLst/>
          </a:prstGeom>
        </p:spPr>
      </p:pic>
    </p:spTree>
    <p:extLst>
      <p:ext uri="{BB962C8B-B14F-4D97-AF65-F5344CB8AC3E}">
        <p14:creationId xmlns:p14="http://schemas.microsoft.com/office/powerpoint/2010/main" val="1251017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ED89-38D3-5A71-038F-C0F827172504}"/>
              </a:ext>
            </a:extLst>
          </p:cNvPr>
          <p:cNvSpPr>
            <a:spLocks noGrp="1"/>
          </p:cNvSpPr>
          <p:nvPr>
            <p:ph type="title"/>
          </p:nvPr>
        </p:nvSpPr>
        <p:spPr/>
        <p:txBody>
          <a:bodyPr/>
          <a:lstStyle/>
          <a:p>
            <a:r>
              <a:rPr lang="en-US" b="0" i="0" dirty="0">
                <a:solidFill>
                  <a:srgbClr val="222222"/>
                </a:solidFill>
                <a:effectLst/>
                <a:latin typeface="-apple-system"/>
              </a:rPr>
              <a:t>Python while Loop Flow Chart Contd.</a:t>
            </a:r>
            <a:endParaRPr lang="en-IN" dirty="0"/>
          </a:p>
        </p:txBody>
      </p:sp>
      <p:sp>
        <p:nvSpPr>
          <p:cNvPr id="3" name="Content Placeholder 2">
            <a:extLst>
              <a:ext uri="{FF2B5EF4-FFF2-40B4-BE49-F238E27FC236}">
                <a16:creationId xmlns:a16="http://schemas.microsoft.com/office/drawing/2014/main" id="{BFCAE757-2EBF-EDDB-0D11-14DB9D6C7F69}"/>
              </a:ext>
            </a:extLst>
          </p:cNvPr>
          <p:cNvSpPr>
            <a:spLocks noGrp="1"/>
          </p:cNvSpPr>
          <p:nvPr>
            <p:ph idx="1"/>
          </p:nvPr>
        </p:nvSpPr>
        <p:spPr/>
        <p:txBody>
          <a:bodyPr/>
          <a:lstStyle/>
          <a:p>
            <a:pPr algn="l"/>
            <a:r>
              <a:rPr lang="en-US" b="0" i="0" dirty="0">
                <a:solidFill>
                  <a:srgbClr val="222222"/>
                </a:solidFill>
                <a:effectLst/>
                <a:latin typeface="-apple-system"/>
              </a:rPr>
              <a:t>Python while loop will check for the condition at the beginning of it.</a:t>
            </a:r>
          </a:p>
          <a:p>
            <a:pPr algn="l">
              <a:buFont typeface="+mj-lt"/>
              <a:buAutoNum type="arabicPeriod"/>
            </a:pPr>
            <a:r>
              <a:rPr lang="en-US" b="0" i="0" dirty="0">
                <a:solidFill>
                  <a:srgbClr val="222222"/>
                </a:solidFill>
                <a:effectLst/>
                <a:latin typeface="-apple-system"/>
              </a:rPr>
              <a:t>If the condition evaluates to True then it will execute the code inside it.</a:t>
            </a:r>
          </a:p>
          <a:p>
            <a:pPr algn="l">
              <a:buFont typeface="+mj-lt"/>
              <a:buAutoNum type="arabicPeriod"/>
            </a:pPr>
            <a:r>
              <a:rPr lang="en-US" b="0" i="0" dirty="0">
                <a:solidFill>
                  <a:srgbClr val="222222"/>
                </a:solidFill>
                <a:effectLst/>
                <a:latin typeface="-apple-system"/>
              </a:rPr>
              <a:t>Next, we have to use Arithmetic Operator inside the Python while loop to increment and decrement the value.</a:t>
            </a:r>
          </a:p>
          <a:p>
            <a:pPr algn="l">
              <a:buFont typeface="+mj-lt"/>
              <a:buAutoNum type="arabicPeriod"/>
            </a:pPr>
            <a:r>
              <a:rPr lang="en-US" b="0" i="0" dirty="0">
                <a:solidFill>
                  <a:srgbClr val="222222"/>
                </a:solidFill>
                <a:effectLst/>
                <a:latin typeface="-apple-system"/>
              </a:rPr>
              <a:t>After the value increments, it will again check the expression. As long as the condition is met, the statements in it will be executed.</a:t>
            </a:r>
          </a:p>
          <a:p>
            <a:pPr algn="l">
              <a:buFont typeface="+mj-lt"/>
              <a:buAutoNum type="arabicPeriod"/>
            </a:pPr>
            <a:r>
              <a:rPr lang="en-US" b="0" i="0" dirty="0">
                <a:solidFill>
                  <a:srgbClr val="222222"/>
                </a:solidFill>
                <a:effectLst/>
                <a:latin typeface="-apple-system"/>
              </a:rPr>
              <a:t>If the expression becomes False then it will exit from it.</a:t>
            </a:r>
          </a:p>
          <a:p>
            <a:endParaRPr lang="en-IN" dirty="0"/>
          </a:p>
        </p:txBody>
      </p:sp>
    </p:spTree>
    <p:extLst>
      <p:ext uri="{BB962C8B-B14F-4D97-AF65-F5344CB8AC3E}">
        <p14:creationId xmlns:p14="http://schemas.microsoft.com/office/powerpoint/2010/main" val="16085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E23B-8294-20F9-EEEC-A95B839DFA43}"/>
              </a:ext>
            </a:extLst>
          </p:cNvPr>
          <p:cNvSpPr>
            <a:spLocks noGrp="1"/>
          </p:cNvSpPr>
          <p:nvPr>
            <p:ph type="title"/>
          </p:nvPr>
        </p:nvSpPr>
        <p:spPr/>
        <p:txBody>
          <a:bodyPr/>
          <a:lstStyle/>
          <a:p>
            <a:r>
              <a:rPr lang="en-IN" b="0" i="0" dirty="0">
                <a:solidFill>
                  <a:srgbClr val="222222"/>
                </a:solidFill>
                <a:effectLst/>
                <a:latin typeface="-apple-system"/>
              </a:rPr>
              <a:t>Python For Loop</a:t>
            </a:r>
            <a:endParaRPr lang="en-IN" dirty="0"/>
          </a:p>
        </p:txBody>
      </p:sp>
      <p:sp>
        <p:nvSpPr>
          <p:cNvPr id="3" name="Content Placeholder 2">
            <a:extLst>
              <a:ext uri="{FF2B5EF4-FFF2-40B4-BE49-F238E27FC236}">
                <a16:creationId xmlns:a16="http://schemas.microsoft.com/office/drawing/2014/main" id="{B3BEBFF3-8C37-728E-018A-8BF1FE974DC8}"/>
              </a:ext>
            </a:extLst>
          </p:cNvPr>
          <p:cNvSpPr>
            <a:spLocks noGrp="1"/>
          </p:cNvSpPr>
          <p:nvPr>
            <p:ph idx="1"/>
          </p:nvPr>
        </p:nvSpPr>
        <p:spPr/>
        <p:txBody>
          <a:bodyPr>
            <a:normAutofit/>
          </a:bodyPr>
          <a:lstStyle/>
          <a:p>
            <a:pPr algn="l"/>
            <a:r>
              <a:rPr lang="en-US" sz="2400" b="0" i="0" dirty="0">
                <a:solidFill>
                  <a:srgbClr val="222222"/>
                </a:solidFill>
                <a:effectLst/>
                <a:latin typeface="-apple-system"/>
              </a:rPr>
              <a:t>The Python For Loop is used to repeat a block of statements until there are no items in the Object may be String, List, Tuple, or any other object. Let us see how to write the Python For Loop, range, and the else part with practical examples. Let us see the syntax of it, prior to getting into the details:</a:t>
            </a:r>
          </a:p>
          <a:p>
            <a:pPr algn="l"/>
            <a:r>
              <a:rPr lang="en-US" sz="2400" b="0" i="0" dirty="0">
                <a:solidFill>
                  <a:srgbClr val="222222"/>
                </a:solidFill>
                <a:effectLst/>
                <a:latin typeface="-apple-system"/>
              </a:rPr>
              <a:t>The syntax of the Python For Loop in is as follows:</a:t>
            </a:r>
          </a:p>
          <a:p>
            <a:endParaRPr lang="en-IN" sz="2400" dirty="0"/>
          </a:p>
        </p:txBody>
      </p:sp>
      <p:pic>
        <p:nvPicPr>
          <p:cNvPr id="5" name="Picture 4">
            <a:extLst>
              <a:ext uri="{FF2B5EF4-FFF2-40B4-BE49-F238E27FC236}">
                <a16:creationId xmlns:a16="http://schemas.microsoft.com/office/drawing/2014/main" id="{FA8F35E5-F23B-8508-6A51-55061C60F27C}"/>
              </a:ext>
            </a:extLst>
          </p:cNvPr>
          <p:cNvPicPr>
            <a:picLocks noChangeAspect="1"/>
          </p:cNvPicPr>
          <p:nvPr/>
        </p:nvPicPr>
        <p:blipFill>
          <a:blip r:embed="rId2"/>
          <a:stretch>
            <a:fillRect/>
          </a:stretch>
        </p:blipFill>
        <p:spPr>
          <a:xfrm>
            <a:off x="2294869" y="4001294"/>
            <a:ext cx="7369179" cy="1714649"/>
          </a:xfrm>
          <a:prstGeom prst="rect">
            <a:avLst/>
          </a:prstGeom>
        </p:spPr>
      </p:pic>
    </p:spTree>
    <p:extLst>
      <p:ext uri="{BB962C8B-B14F-4D97-AF65-F5344CB8AC3E}">
        <p14:creationId xmlns:p14="http://schemas.microsoft.com/office/powerpoint/2010/main" val="330439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F73AA-6678-9A96-5B2A-7C2780583289}"/>
              </a:ext>
            </a:extLst>
          </p:cNvPr>
          <p:cNvSpPr>
            <a:spLocks noGrp="1"/>
          </p:cNvSpPr>
          <p:nvPr>
            <p:ph type="title"/>
          </p:nvPr>
        </p:nvSpPr>
        <p:spPr/>
        <p:txBody>
          <a:bodyPr/>
          <a:lstStyle/>
          <a:p>
            <a:r>
              <a:rPr lang="en-US" b="0" i="0" dirty="0">
                <a:solidFill>
                  <a:srgbClr val="222222"/>
                </a:solidFill>
                <a:effectLst/>
                <a:latin typeface="-apple-system"/>
              </a:rPr>
              <a:t>Python For Loop Flow Chart</a:t>
            </a:r>
            <a:endParaRPr lang="en-IN" dirty="0"/>
          </a:p>
        </p:txBody>
      </p:sp>
      <p:pic>
        <p:nvPicPr>
          <p:cNvPr id="5" name="Picture 4">
            <a:extLst>
              <a:ext uri="{FF2B5EF4-FFF2-40B4-BE49-F238E27FC236}">
                <a16:creationId xmlns:a16="http://schemas.microsoft.com/office/drawing/2014/main" id="{E6DB60CF-8D71-414C-4FED-50A4E9764948}"/>
              </a:ext>
            </a:extLst>
          </p:cNvPr>
          <p:cNvPicPr>
            <a:picLocks noChangeAspect="1"/>
          </p:cNvPicPr>
          <p:nvPr/>
        </p:nvPicPr>
        <p:blipFill>
          <a:blip r:embed="rId2"/>
          <a:stretch>
            <a:fillRect/>
          </a:stretch>
        </p:blipFill>
        <p:spPr>
          <a:xfrm>
            <a:off x="2949345" y="1834468"/>
            <a:ext cx="6149873" cy="3673158"/>
          </a:xfrm>
          <a:prstGeom prst="rect">
            <a:avLst/>
          </a:prstGeom>
        </p:spPr>
      </p:pic>
    </p:spTree>
    <p:extLst>
      <p:ext uri="{BB962C8B-B14F-4D97-AF65-F5344CB8AC3E}">
        <p14:creationId xmlns:p14="http://schemas.microsoft.com/office/powerpoint/2010/main" val="1218751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1844-0E11-C24C-DC7E-DAB120EBC198}"/>
              </a:ext>
            </a:extLst>
          </p:cNvPr>
          <p:cNvSpPr>
            <a:spLocks noGrp="1"/>
          </p:cNvSpPr>
          <p:nvPr>
            <p:ph type="title"/>
          </p:nvPr>
        </p:nvSpPr>
        <p:spPr/>
        <p:txBody>
          <a:bodyPr/>
          <a:lstStyle/>
          <a:p>
            <a:r>
              <a:rPr lang="en-US" b="0" i="0" dirty="0">
                <a:solidFill>
                  <a:srgbClr val="222222"/>
                </a:solidFill>
                <a:effectLst/>
                <a:latin typeface="-apple-system"/>
              </a:rPr>
              <a:t>Python For Loop Flow Chart Contd.</a:t>
            </a:r>
            <a:endParaRPr lang="en-IN" dirty="0"/>
          </a:p>
        </p:txBody>
      </p:sp>
      <p:sp>
        <p:nvSpPr>
          <p:cNvPr id="3" name="Content Placeholder 2">
            <a:extLst>
              <a:ext uri="{FF2B5EF4-FFF2-40B4-BE49-F238E27FC236}">
                <a16:creationId xmlns:a16="http://schemas.microsoft.com/office/drawing/2014/main" id="{7F218FDC-90F8-3636-22DD-747220665E53}"/>
              </a:ext>
            </a:extLst>
          </p:cNvPr>
          <p:cNvSpPr>
            <a:spLocks noGrp="1"/>
          </p:cNvSpPr>
          <p:nvPr>
            <p:ph idx="1"/>
          </p:nvPr>
        </p:nvSpPr>
        <p:spPr/>
        <p:txBody>
          <a:bodyPr>
            <a:normAutofit lnSpcReduction="10000"/>
          </a:bodyPr>
          <a:lstStyle/>
          <a:p>
            <a:pPr algn="l"/>
            <a:r>
              <a:rPr lang="en-US" b="0" i="0" dirty="0">
                <a:solidFill>
                  <a:srgbClr val="222222"/>
                </a:solidFill>
                <a:effectLst/>
                <a:latin typeface="-apple-system"/>
              </a:rPr>
              <a:t>The execution process of the for loop in python is:</a:t>
            </a:r>
          </a:p>
          <a:p>
            <a:pPr algn="l">
              <a:buFont typeface="+mj-lt"/>
              <a:buAutoNum type="arabicPeriod"/>
            </a:pPr>
            <a:r>
              <a:rPr lang="en-US" b="0" i="0" dirty="0">
                <a:solidFill>
                  <a:srgbClr val="222222"/>
                </a:solidFill>
                <a:effectLst/>
                <a:latin typeface="-apple-system"/>
              </a:rPr>
              <a:t>Initialization: We initialize the variable(s) here. Example </a:t>
            </a:r>
            <a:r>
              <a:rPr lang="en-US" b="0" i="0" dirty="0" err="1">
                <a:solidFill>
                  <a:srgbClr val="222222"/>
                </a:solidFill>
                <a:effectLst/>
                <a:latin typeface="-apple-system"/>
              </a:rPr>
              <a:t>i</a:t>
            </a:r>
            <a:r>
              <a:rPr lang="en-US" b="0" i="0" dirty="0">
                <a:solidFill>
                  <a:srgbClr val="222222"/>
                </a:solidFill>
                <a:effectLst/>
                <a:latin typeface="-apple-system"/>
              </a:rPr>
              <a:t>=1.</a:t>
            </a:r>
          </a:p>
          <a:p>
            <a:pPr algn="l">
              <a:buFont typeface="+mj-lt"/>
              <a:buAutoNum type="arabicPeriod"/>
            </a:pPr>
            <a:r>
              <a:rPr lang="en-US" b="0" i="0" dirty="0">
                <a:solidFill>
                  <a:srgbClr val="222222"/>
                </a:solidFill>
                <a:effectLst/>
                <a:latin typeface="-apple-system"/>
              </a:rPr>
              <a:t>Items in Sequence / Object: Compiler will check the items in Objects. Example, individual letters in String word. If there are items in sequence ( True) then it will execute the statements within it or inside. If there is no item in sequence ( False) then it will exit.</a:t>
            </a:r>
          </a:p>
          <a:p>
            <a:pPr algn="l">
              <a:buFont typeface="+mj-lt"/>
              <a:buAutoNum type="arabicPeriod"/>
            </a:pPr>
            <a:r>
              <a:rPr lang="en-US" b="0" i="0" dirty="0">
                <a:solidFill>
                  <a:srgbClr val="222222"/>
                </a:solidFill>
                <a:effectLst/>
                <a:latin typeface="-apple-system"/>
              </a:rPr>
              <a:t>After completing the current iteration, compiler will traverse to next item.</a:t>
            </a:r>
          </a:p>
          <a:p>
            <a:pPr algn="l">
              <a:buFont typeface="+mj-lt"/>
              <a:buAutoNum type="arabicPeriod"/>
            </a:pPr>
            <a:r>
              <a:rPr lang="en-US" b="0" i="0" dirty="0">
                <a:solidFill>
                  <a:srgbClr val="222222"/>
                </a:solidFill>
                <a:effectLst/>
                <a:latin typeface="-apple-system"/>
              </a:rPr>
              <a:t>Again it will check the new items in sequence. As long as the items in sequence, the statements inside it will be executed.</a:t>
            </a:r>
          </a:p>
          <a:p>
            <a:endParaRPr lang="en-IN" dirty="0"/>
          </a:p>
        </p:txBody>
      </p:sp>
    </p:spTree>
    <p:extLst>
      <p:ext uri="{BB962C8B-B14F-4D97-AF65-F5344CB8AC3E}">
        <p14:creationId xmlns:p14="http://schemas.microsoft.com/office/powerpoint/2010/main" val="258519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3023-45E8-B9C2-BC87-78B2017E5D45}"/>
              </a:ext>
            </a:extLst>
          </p:cNvPr>
          <p:cNvSpPr>
            <a:spLocks noGrp="1"/>
          </p:cNvSpPr>
          <p:nvPr>
            <p:ph type="title"/>
          </p:nvPr>
        </p:nvSpPr>
        <p:spPr/>
        <p:txBody>
          <a:bodyPr/>
          <a:lstStyle/>
          <a:p>
            <a:r>
              <a:rPr lang="en-IN" b="0" i="0" dirty="0">
                <a:solidFill>
                  <a:srgbClr val="222222"/>
                </a:solidFill>
                <a:effectLst/>
                <a:latin typeface="-apple-system"/>
              </a:rPr>
              <a:t>Python break Statement</a:t>
            </a:r>
            <a:endParaRPr lang="en-IN" dirty="0"/>
          </a:p>
        </p:txBody>
      </p:sp>
      <p:sp>
        <p:nvSpPr>
          <p:cNvPr id="3" name="Content Placeholder 2">
            <a:extLst>
              <a:ext uri="{FF2B5EF4-FFF2-40B4-BE49-F238E27FC236}">
                <a16:creationId xmlns:a16="http://schemas.microsoft.com/office/drawing/2014/main" id="{AAE36D76-5069-C73B-C9FC-97C4ACE53D8E}"/>
              </a:ext>
            </a:extLst>
          </p:cNvPr>
          <p:cNvSpPr>
            <a:spLocks noGrp="1"/>
          </p:cNvSpPr>
          <p:nvPr>
            <p:ph idx="1"/>
          </p:nvPr>
        </p:nvSpPr>
        <p:spPr/>
        <p:txBody>
          <a:bodyPr>
            <a:normAutofit lnSpcReduction="10000"/>
          </a:bodyPr>
          <a:lstStyle/>
          <a:p>
            <a:pPr algn="l"/>
            <a:r>
              <a:rPr lang="en-US" b="0" i="0" dirty="0">
                <a:solidFill>
                  <a:srgbClr val="222222"/>
                </a:solidFill>
                <a:effectLst/>
                <a:latin typeface="-apple-system"/>
              </a:rPr>
              <a:t>The Python break statement is very useful to exit from For, While and Nested Loops. While executing these code blocks, if the compiler finds this inside them, the compiler will stop executing the code inside it and exit immediately from the iteration.</a:t>
            </a:r>
          </a:p>
          <a:p>
            <a:pPr algn="l"/>
            <a:r>
              <a:rPr lang="en-US" b="0" i="0" dirty="0">
                <a:solidFill>
                  <a:srgbClr val="222222"/>
                </a:solidFill>
                <a:effectLst/>
                <a:latin typeface="-apple-system"/>
              </a:rPr>
              <a:t>For example, we have 5 lines of code inside the loop and we want to exit from it when certain condition is True otherwise, it has to execute them. In these situations we can place the Python Break statement inside the If condition.</a:t>
            </a:r>
          </a:p>
          <a:p>
            <a:pPr algn="l"/>
            <a:r>
              <a:rPr lang="en-US" b="0" i="0" dirty="0">
                <a:solidFill>
                  <a:srgbClr val="222222"/>
                </a:solidFill>
                <a:effectLst/>
                <a:latin typeface="-apple-system"/>
              </a:rPr>
              <a:t>If the condition is True then compiler will execute this statement. It means, the Python break Statement will exit the controller from the loop completely. Otherwise, it will execute all block of code.</a:t>
            </a:r>
          </a:p>
          <a:p>
            <a:endParaRPr lang="en-IN" dirty="0"/>
          </a:p>
        </p:txBody>
      </p:sp>
    </p:spTree>
    <p:extLst>
      <p:ext uri="{BB962C8B-B14F-4D97-AF65-F5344CB8AC3E}">
        <p14:creationId xmlns:p14="http://schemas.microsoft.com/office/powerpoint/2010/main" val="3775775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C50B-4867-A708-3FBC-E8A238F8B2ED}"/>
              </a:ext>
            </a:extLst>
          </p:cNvPr>
          <p:cNvSpPr>
            <a:spLocks noGrp="1"/>
          </p:cNvSpPr>
          <p:nvPr>
            <p:ph type="title"/>
          </p:nvPr>
        </p:nvSpPr>
        <p:spPr>
          <a:xfrm>
            <a:off x="838200" y="365126"/>
            <a:ext cx="10515600" cy="970616"/>
          </a:xfrm>
        </p:spPr>
        <p:txBody>
          <a:bodyPr>
            <a:normAutofit/>
          </a:bodyPr>
          <a:lstStyle/>
          <a:p>
            <a:r>
              <a:rPr lang="en-US" sz="4000" b="0" i="0" dirty="0">
                <a:solidFill>
                  <a:srgbClr val="222222"/>
                </a:solidFill>
                <a:effectLst/>
                <a:latin typeface="-apple-system"/>
              </a:rPr>
              <a:t>Python break Statement in For and While loop</a:t>
            </a:r>
            <a:endParaRPr lang="en-IN" sz="4000" dirty="0"/>
          </a:p>
        </p:txBody>
      </p:sp>
      <p:pic>
        <p:nvPicPr>
          <p:cNvPr id="5" name="Picture 4">
            <a:extLst>
              <a:ext uri="{FF2B5EF4-FFF2-40B4-BE49-F238E27FC236}">
                <a16:creationId xmlns:a16="http://schemas.microsoft.com/office/drawing/2014/main" id="{8986A37D-4796-8ACC-DFCA-7708F1DB4734}"/>
              </a:ext>
            </a:extLst>
          </p:cNvPr>
          <p:cNvPicPr>
            <a:picLocks noChangeAspect="1"/>
          </p:cNvPicPr>
          <p:nvPr/>
        </p:nvPicPr>
        <p:blipFill>
          <a:blip r:embed="rId2"/>
          <a:stretch>
            <a:fillRect/>
          </a:stretch>
        </p:blipFill>
        <p:spPr>
          <a:xfrm>
            <a:off x="838199" y="1563153"/>
            <a:ext cx="10376647" cy="2139271"/>
          </a:xfrm>
          <a:prstGeom prst="rect">
            <a:avLst/>
          </a:prstGeom>
        </p:spPr>
      </p:pic>
      <p:pic>
        <p:nvPicPr>
          <p:cNvPr id="7" name="Picture 6">
            <a:extLst>
              <a:ext uri="{FF2B5EF4-FFF2-40B4-BE49-F238E27FC236}">
                <a16:creationId xmlns:a16="http://schemas.microsoft.com/office/drawing/2014/main" id="{6644E602-D2B8-560B-8491-0BF4580F87F7}"/>
              </a:ext>
            </a:extLst>
          </p:cNvPr>
          <p:cNvPicPr>
            <a:picLocks noChangeAspect="1"/>
          </p:cNvPicPr>
          <p:nvPr/>
        </p:nvPicPr>
        <p:blipFill>
          <a:blip r:embed="rId3"/>
          <a:stretch>
            <a:fillRect/>
          </a:stretch>
        </p:blipFill>
        <p:spPr>
          <a:xfrm>
            <a:off x="950259" y="3771811"/>
            <a:ext cx="10264587" cy="2057578"/>
          </a:xfrm>
          <a:prstGeom prst="rect">
            <a:avLst/>
          </a:prstGeom>
        </p:spPr>
      </p:pic>
    </p:spTree>
    <p:extLst>
      <p:ext uri="{BB962C8B-B14F-4D97-AF65-F5344CB8AC3E}">
        <p14:creationId xmlns:p14="http://schemas.microsoft.com/office/powerpoint/2010/main" val="3442173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48AB-FEEF-737C-AA6E-92482BF1F3EB}"/>
              </a:ext>
            </a:extLst>
          </p:cNvPr>
          <p:cNvSpPr>
            <a:spLocks noGrp="1"/>
          </p:cNvSpPr>
          <p:nvPr>
            <p:ph type="title"/>
          </p:nvPr>
        </p:nvSpPr>
        <p:spPr/>
        <p:txBody>
          <a:bodyPr/>
          <a:lstStyle/>
          <a:p>
            <a:r>
              <a:rPr lang="en-IN" b="0" i="0" dirty="0">
                <a:solidFill>
                  <a:srgbClr val="222222"/>
                </a:solidFill>
                <a:effectLst/>
                <a:latin typeface="-apple-system"/>
              </a:rPr>
              <a:t>Python If Statement</a:t>
            </a:r>
            <a:endParaRPr lang="en-IN" dirty="0"/>
          </a:p>
        </p:txBody>
      </p:sp>
      <p:sp>
        <p:nvSpPr>
          <p:cNvPr id="3" name="Content Placeholder 2">
            <a:extLst>
              <a:ext uri="{FF2B5EF4-FFF2-40B4-BE49-F238E27FC236}">
                <a16:creationId xmlns:a16="http://schemas.microsoft.com/office/drawing/2014/main" id="{0BCAF969-C630-102B-0836-3CB2094B24F4}"/>
              </a:ext>
            </a:extLst>
          </p:cNvPr>
          <p:cNvSpPr>
            <a:spLocks noGrp="1"/>
          </p:cNvSpPr>
          <p:nvPr>
            <p:ph idx="1"/>
          </p:nvPr>
        </p:nvSpPr>
        <p:spPr>
          <a:xfrm>
            <a:off x="838200" y="1825625"/>
            <a:ext cx="10515600" cy="4736540"/>
          </a:xfrm>
        </p:spPr>
        <p:txBody>
          <a:bodyPr/>
          <a:lstStyle/>
          <a:p>
            <a:r>
              <a:rPr lang="en-US" sz="2400" b="0" i="0" dirty="0">
                <a:solidFill>
                  <a:srgbClr val="222222"/>
                </a:solidFill>
                <a:effectLst/>
                <a:latin typeface="-apple-system"/>
              </a:rPr>
              <a:t>The Python If statement is one of the most useful decisions making statements in real-time programming. Python If statement allows the compiler to test the condition first, depend upon the result, it executes the code block. while a given test condition is true, then only the code within the if block executes.</a:t>
            </a:r>
          </a:p>
          <a:p>
            <a:pPr algn="l"/>
            <a:r>
              <a:rPr lang="en-US" sz="2400" b="0" i="0" dirty="0">
                <a:solidFill>
                  <a:srgbClr val="222222"/>
                </a:solidFill>
                <a:effectLst/>
                <a:latin typeface="-apple-system"/>
              </a:rPr>
              <a:t>The if statement in Python Programming has a simple structure:</a:t>
            </a:r>
            <a:endParaRPr lang="en-US" b="0" i="0" dirty="0">
              <a:solidFill>
                <a:srgbClr val="222222"/>
              </a:solidFill>
              <a:effectLst/>
              <a:latin typeface="-apple-system"/>
            </a:endParaRPr>
          </a:p>
          <a:p>
            <a:r>
              <a:rPr lang="en-US" sz="2400" b="0" i="0" dirty="0">
                <a:solidFill>
                  <a:srgbClr val="222222"/>
                </a:solidFill>
                <a:effectLst/>
                <a:latin typeface="-apple-system"/>
              </a:rPr>
              <a:t>When the test condition in the Python If statement is true, Statement1, Statement2, ……., </a:t>
            </a:r>
            <a:r>
              <a:rPr lang="en-US" sz="2400" b="0" i="0" dirty="0" err="1">
                <a:solidFill>
                  <a:srgbClr val="222222"/>
                </a:solidFill>
                <a:effectLst/>
                <a:latin typeface="-apple-system"/>
              </a:rPr>
              <a:t>Statementn</a:t>
            </a:r>
            <a:r>
              <a:rPr lang="en-US" sz="2400" b="0" i="0" dirty="0">
                <a:solidFill>
                  <a:srgbClr val="222222"/>
                </a:solidFill>
                <a:effectLst/>
                <a:latin typeface="-apple-system"/>
              </a:rPr>
              <a:t> will execute. Otherwise, all too them will skip. Let us see the flow chart for a better understanding.</a:t>
            </a:r>
            <a:endParaRPr lang="en-IN" sz="2400" dirty="0"/>
          </a:p>
        </p:txBody>
      </p:sp>
      <p:pic>
        <p:nvPicPr>
          <p:cNvPr id="9" name="Picture 8">
            <a:extLst>
              <a:ext uri="{FF2B5EF4-FFF2-40B4-BE49-F238E27FC236}">
                <a16:creationId xmlns:a16="http://schemas.microsoft.com/office/drawing/2014/main" id="{D6BDDE50-F010-99B1-F1C0-6EE38296C40E}"/>
              </a:ext>
            </a:extLst>
          </p:cNvPr>
          <p:cNvPicPr>
            <a:picLocks noChangeAspect="1"/>
          </p:cNvPicPr>
          <p:nvPr/>
        </p:nvPicPr>
        <p:blipFill>
          <a:blip r:embed="rId2"/>
          <a:stretch>
            <a:fillRect/>
          </a:stretch>
        </p:blipFill>
        <p:spPr>
          <a:xfrm>
            <a:off x="7912915" y="4491316"/>
            <a:ext cx="2369604" cy="1792943"/>
          </a:xfrm>
          <a:prstGeom prst="rect">
            <a:avLst/>
          </a:prstGeom>
        </p:spPr>
      </p:pic>
    </p:spTree>
    <p:extLst>
      <p:ext uri="{BB962C8B-B14F-4D97-AF65-F5344CB8AC3E}">
        <p14:creationId xmlns:p14="http://schemas.microsoft.com/office/powerpoint/2010/main" val="348312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232B-C15F-0881-A0BC-6D2FE9319713}"/>
              </a:ext>
            </a:extLst>
          </p:cNvPr>
          <p:cNvSpPr>
            <a:spLocks noGrp="1"/>
          </p:cNvSpPr>
          <p:nvPr>
            <p:ph type="title"/>
          </p:nvPr>
        </p:nvSpPr>
        <p:spPr>
          <a:xfrm>
            <a:off x="838200" y="365125"/>
            <a:ext cx="10515600" cy="925793"/>
          </a:xfrm>
        </p:spPr>
        <p:txBody>
          <a:bodyPr/>
          <a:lstStyle/>
          <a:p>
            <a:r>
              <a:rPr lang="en-IN" b="0" i="0" dirty="0">
                <a:solidFill>
                  <a:srgbClr val="222222"/>
                </a:solidFill>
                <a:effectLst/>
                <a:latin typeface="-apple-system"/>
              </a:rPr>
              <a:t>Python continue</a:t>
            </a:r>
            <a:endParaRPr lang="en-IN" dirty="0"/>
          </a:p>
        </p:txBody>
      </p:sp>
      <p:sp>
        <p:nvSpPr>
          <p:cNvPr id="3" name="Content Placeholder 2">
            <a:extLst>
              <a:ext uri="{FF2B5EF4-FFF2-40B4-BE49-F238E27FC236}">
                <a16:creationId xmlns:a16="http://schemas.microsoft.com/office/drawing/2014/main" id="{3A480057-207D-37EB-2998-35577A2BA9C0}"/>
              </a:ext>
            </a:extLst>
          </p:cNvPr>
          <p:cNvSpPr>
            <a:spLocks noGrp="1"/>
          </p:cNvSpPr>
          <p:nvPr>
            <p:ph idx="1"/>
          </p:nvPr>
        </p:nvSpPr>
        <p:spPr/>
        <p:txBody>
          <a:bodyPr>
            <a:normAutofit lnSpcReduction="10000"/>
          </a:bodyPr>
          <a:lstStyle/>
          <a:p>
            <a:pPr algn="l"/>
            <a:r>
              <a:rPr lang="en-US" b="0" i="0" dirty="0">
                <a:solidFill>
                  <a:srgbClr val="222222"/>
                </a:solidFill>
                <a:effectLst/>
                <a:latin typeface="-apple-system"/>
              </a:rPr>
              <a:t>The Python continue statement is another one to control the flow of loops. Similar to Break statement, this Python continue statement is used inside For and While Loops. While executing these </a:t>
            </a:r>
            <a:r>
              <a:rPr lang="en-US" b="0" i="0" dirty="0" err="1">
                <a:solidFill>
                  <a:srgbClr val="222222"/>
                </a:solidFill>
                <a:effectLst/>
                <a:latin typeface="-apple-system"/>
              </a:rPr>
              <a:t>iterables</a:t>
            </a:r>
            <a:r>
              <a:rPr lang="en-US" b="0" i="0" dirty="0">
                <a:solidFill>
                  <a:srgbClr val="222222"/>
                </a:solidFill>
                <a:effectLst/>
                <a:latin typeface="-apple-system"/>
              </a:rPr>
              <a:t>, if compiler find this statement inside them, then compiler will stop the current iteration and starts the new iteration from the beginning.</a:t>
            </a:r>
          </a:p>
          <a:p>
            <a:pPr algn="l"/>
            <a:r>
              <a:rPr lang="en-US" b="0" i="0" dirty="0">
                <a:solidFill>
                  <a:srgbClr val="222222"/>
                </a:solidFill>
                <a:effectLst/>
                <a:latin typeface="-apple-system"/>
              </a:rPr>
              <a:t>For example, we have 10 statements inside the loop. And we want to skip executing the last 5 (statement6 — 10) when a certain condition is True or else it has to execute all the 10 statements inside a loop. In these situations, we place the condition after the 5</a:t>
            </a:r>
            <a:r>
              <a:rPr lang="en-US" b="0" i="0" baseline="30000" dirty="0">
                <a:solidFill>
                  <a:srgbClr val="222222"/>
                </a:solidFill>
                <a:effectLst/>
                <a:latin typeface="-apple-system"/>
              </a:rPr>
              <a:t>th</a:t>
            </a:r>
            <a:r>
              <a:rPr lang="en-US" b="0" i="0" dirty="0">
                <a:solidFill>
                  <a:srgbClr val="222222"/>
                </a:solidFill>
                <a:effectLst/>
                <a:latin typeface="-apple-system"/>
              </a:rPr>
              <a:t> followed by the Python continue statement. If the condition is True then it will stop executing statement6 to 10 otherwise, it will execute lines 1 to 10.</a:t>
            </a:r>
          </a:p>
          <a:p>
            <a:endParaRPr lang="en-IN" dirty="0"/>
          </a:p>
        </p:txBody>
      </p:sp>
    </p:spTree>
    <p:extLst>
      <p:ext uri="{BB962C8B-B14F-4D97-AF65-F5344CB8AC3E}">
        <p14:creationId xmlns:p14="http://schemas.microsoft.com/office/powerpoint/2010/main" val="2350661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8B52-4FDE-4AE5-0AE6-EBC91FB61478}"/>
              </a:ext>
            </a:extLst>
          </p:cNvPr>
          <p:cNvSpPr>
            <a:spLocks noGrp="1"/>
          </p:cNvSpPr>
          <p:nvPr>
            <p:ph type="title"/>
          </p:nvPr>
        </p:nvSpPr>
        <p:spPr/>
        <p:txBody>
          <a:bodyPr/>
          <a:lstStyle/>
          <a:p>
            <a:r>
              <a:rPr lang="en-IN" b="0" i="0" dirty="0">
                <a:solidFill>
                  <a:srgbClr val="222222"/>
                </a:solidFill>
                <a:effectLst/>
                <a:latin typeface="-apple-system"/>
              </a:rPr>
              <a:t>Python continue Syntax</a:t>
            </a:r>
            <a:endParaRPr lang="en-IN" dirty="0"/>
          </a:p>
        </p:txBody>
      </p:sp>
      <p:pic>
        <p:nvPicPr>
          <p:cNvPr id="5" name="Picture 4">
            <a:extLst>
              <a:ext uri="{FF2B5EF4-FFF2-40B4-BE49-F238E27FC236}">
                <a16:creationId xmlns:a16="http://schemas.microsoft.com/office/drawing/2014/main" id="{73DB6647-6C09-8636-35C9-E12369A6EB74}"/>
              </a:ext>
            </a:extLst>
          </p:cNvPr>
          <p:cNvPicPr>
            <a:picLocks noChangeAspect="1"/>
          </p:cNvPicPr>
          <p:nvPr/>
        </p:nvPicPr>
        <p:blipFill>
          <a:blip r:embed="rId2"/>
          <a:stretch>
            <a:fillRect/>
          </a:stretch>
        </p:blipFill>
        <p:spPr>
          <a:xfrm>
            <a:off x="688608" y="1519203"/>
            <a:ext cx="10515600" cy="2371802"/>
          </a:xfrm>
          <a:prstGeom prst="rect">
            <a:avLst/>
          </a:prstGeom>
        </p:spPr>
      </p:pic>
      <p:pic>
        <p:nvPicPr>
          <p:cNvPr id="7" name="Picture 6">
            <a:extLst>
              <a:ext uri="{FF2B5EF4-FFF2-40B4-BE49-F238E27FC236}">
                <a16:creationId xmlns:a16="http://schemas.microsoft.com/office/drawing/2014/main" id="{40B1D1CE-0C64-2DBF-A41D-B97C5DC0A1BA}"/>
              </a:ext>
            </a:extLst>
          </p:cNvPr>
          <p:cNvPicPr>
            <a:picLocks noChangeAspect="1"/>
          </p:cNvPicPr>
          <p:nvPr/>
        </p:nvPicPr>
        <p:blipFill>
          <a:blip r:embed="rId3"/>
          <a:stretch>
            <a:fillRect/>
          </a:stretch>
        </p:blipFill>
        <p:spPr>
          <a:xfrm>
            <a:off x="997896" y="3954002"/>
            <a:ext cx="10206311" cy="2446232"/>
          </a:xfrm>
          <a:prstGeom prst="rect">
            <a:avLst/>
          </a:prstGeom>
        </p:spPr>
      </p:pic>
    </p:spTree>
    <p:extLst>
      <p:ext uri="{BB962C8B-B14F-4D97-AF65-F5344CB8AC3E}">
        <p14:creationId xmlns:p14="http://schemas.microsoft.com/office/powerpoint/2010/main" val="181107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EE17-380E-1A02-B033-5E1418A9880F}"/>
              </a:ext>
            </a:extLst>
          </p:cNvPr>
          <p:cNvSpPr>
            <a:spLocks noGrp="1"/>
          </p:cNvSpPr>
          <p:nvPr>
            <p:ph type="title"/>
          </p:nvPr>
        </p:nvSpPr>
        <p:spPr/>
        <p:txBody>
          <a:bodyPr/>
          <a:lstStyle/>
          <a:p>
            <a:r>
              <a:rPr lang="en-IN" b="0" i="0" dirty="0">
                <a:solidFill>
                  <a:srgbClr val="222222"/>
                </a:solidFill>
                <a:effectLst/>
                <a:latin typeface="-apple-system"/>
              </a:rPr>
              <a:t>Python String</a:t>
            </a:r>
            <a:endParaRPr lang="en-IN" dirty="0"/>
          </a:p>
        </p:txBody>
      </p:sp>
      <p:sp>
        <p:nvSpPr>
          <p:cNvPr id="3" name="Content Placeholder 2">
            <a:extLst>
              <a:ext uri="{FF2B5EF4-FFF2-40B4-BE49-F238E27FC236}">
                <a16:creationId xmlns:a16="http://schemas.microsoft.com/office/drawing/2014/main" id="{39EE38C6-A5AB-9068-C229-6C6524CB9E22}"/>
              </a:ext>
            </a:extLst>
          </p:cNvPr>
          <p:cNvSpPr>
            <a:spLocks noGrp="1"/>
          </p:cNvSpPr>
          <p:nvPr>
            <p:ph idx="1"/>
          </p:nvPr>
        </p:nvSpPr>
        <p:spPr/>
        <p:txBody>
          <a:bodyPr/>
          <a:lstStyle/>
          <a:p>
            <a:r>
              <a:rPr lang="en-US" b="0" i="0" dirty="0">
                <a:solidFill>
                  <a:srgbClr val="222222"/>
                </a:solidFill>
                <a:effectLst/>
                <a:latin typeface="-apple-system"/>
              </a:rPr>
              <a:t>The Python String is nothing but a sequence of characters. In this section, we discuss how to create a String, accessing the individual characters (items), iterating the characters. Also, show you slicing String in Python programming language.</a:t>
            </a:r>
            <a:endParaRPr lang="en-IN" dirty="0"/>
          </a:p>
        </p:txBody>
      </p:sp>
      <p:pic>
        <p:nvPicPr>
          <p:cNvPr id="5" name="Picture 4">
            <a:extLst>
              <a:ext uri="{FF2B5EF4-FFF2-40B4-BE49-F238E27FC236}">
                <a16:creationId xmlns:a16="http://schemas.microsoft.com/office/drawing/2014/main" id="{AF9C91B2-032A-939D-882B-EE9D5B0CB7B2}"/>
              </a:ext>
            </a:extLst>
          </p:cNvPr>
          <p:cNvPicPr>
            <a:picLocks noChangeAspect="1"/>
          </p:cNvPicPr>
          <p:nvPr/>
        </p:nvPicPr>
        <p:blipFill>
          <a:blip r:embed="rId2"/>
          <a:stretch>
            <a:fillRect/>
          </a:stretch>
        </p:blipFill>
        <p:spPr>
          <a:xfrm>
            <a:off x="3927295" y="3600568"/>
            <a:ext cx="3261643" cy="2453853"/>
          </a:xfrm>
          <a:prstGeom prst="rect">
            <a:avLst/>
          </a:prstGeom>
        </p:spPr>
      </p:pic>
    </p:spTree>
    <p:extLst>
      <p:ext uri="{BB962C8B-B14F-4D97-AF65-F5344CB8AC3E}">
        <p14:creationId xmlns:p14="http://schemas.microsoft.com/office/powerpoint/2010/main" val="714504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CD73-3C6D-1E9C-F98D-BD974EEE3395}"/>
              </a:ext>
            </a:extLst>
          </p:cNvPr>
          <p:cNvSpPr>
            <a:spLocks noGrp="1"/>
          </p:cNvSpPr>
          <p:nvPr>
            <p:ph type="title"/>
          </p:nvPr>
        </p:nvSpPr>
        <p:spPr/>
        <p:txBody>
          <a:bodyPr/>
          <a:lstStyle/>
          <a:p>
            <a:r>
              <a:rPr lang="en-IN" b="0" i="0" dirty="0">
                <a:solidFill>
                  <a:srgbClr val="222222"/>
                </a:solidFill>
                <a:effectLst/>
                <a:latin typeface="-apple-system"/>
              </a:rPr>
              <a:t>Access Python String items</a:t>
            </a:r>
            <a:endParaRPr lang="en-IN" dirty="0"/>
          </a:p>
        </p:txBody>
      </p:sp>
      <p:sp>
        <p:nvSpPr>
          <p:cNvPr id="3" name="Content Placeholder 2">
            <a:extLst>
              <a:ext uri="{FF2B5EF4-FFF2-40B4-BE49-F238E27FC236}">
                <a16:creationId xmlns:a16="http://schemas.microsoft.com/office/drawing/2014/main" id="{4C7C2560-1FFC-7BF3-D4EC-F1AD15E15201}"/>
              </a:ext>
            </a:extLst>
          </p:cNvPr>
          <p:cNvSpPr>
            <a:spLocks noGrp="1"/>
          </p:cNvSpPr>
          <p:nvPr>
            <p:ph idx="1"/>
          </p:nvPr>
        </p:nvSpPr>
        <p:spPr/>
        <p:txBody>
          <a:bodyPr/>
          <a:lstStyle/>
          <a:p>
            <a:r>
              <a:rPr lang="en-US" b="0" i="0" dirty="0">
                <a:solidFill>
                  <a:srgbClr val="222222"/>
                </a:solidFill>
                <a:effectLst/>
                <a:latin typeface="-apple-system"/>
              </a:rPr>
              <a:t>We can access the elements in a Python String using indexes. Using an index, we can access each item separately. Index value starts at 0 and ends at n-1, where n is the length. For example, if the length is 5, the index starts at 0 and ends with 4. To access 1st value, use name[0] and to access the 5th value, then use name[4].</a:t>
            </a:r>
          </a:p>
          <a:p>
            <a:r>
              <a:rPr lang="en-US" b="0" i="0" dirty="0">
                <a:solidFill>
                  <a:srgbClr val="222222"/>
                </a:solidFill>
                <a:effectLst/>
                <a:latin typeface="-apple-system"/>
              </a:rPr>
              <a:t>If you are using the Negative index numbers, it starts looking for items from right to left</a:t>
            </a:r>
            <a:endParaRPr lang="en-IN" dirty="0"/>
          </a:p>
        </p:txBody>
      </p:sp>
    </p:spTree>
    <p:extLst>
      <p:ext uri="{BB962C8B-B14F-4D97-AF65-F5344CB8AC3E}">
        <p14:creationId xmlns:p14="http://schemas.microsoft.com/office/powerpoint/2010/main" val="716487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7FDE-20E9-91CE-0E4A-8C3CBA3D37FA}"/>
              </a:ext>
            </a:extLst>
          </p:cNvPr>
          <p:cNvSpPr>
            <a:spLocks noGrp="1"/>
          </p:cNvSpPr>
          <p:nvPr>
            <p:ph type="title"/>
          </p:nvPr>
        </p:nvSpPr>
        <p:spPr/>
        <p:txBody>
          <a:bodyPr/>
          <a:lstStyle/>
          <a:p>
            <a:r>
              <a:rPr lang="en-IN" b="0" i="0" dirty="0">
                <a:solidFill>
                  <a:srgbClr val="222222"/>
                </a:solidFill>
                <a:effectLst/>
                <a:latin typeface="-apple-system"/>
              </a:rPr>
              <a:t>Iterate String</a:t>
            </a:r>
            <a:endParaRPr lang="en-IN" dirty="0"/>
          </a:p>
        </p:txBody>
      </p:sp>
      <p:sp>
        <p:nvSpPr>
          <p:cNvPr id="3" name="Content Placeholder 2">
            <a:extLst>
              <a:ext uri="{FF2B5EF4-FFF2-40B4-BE49-F238E27FC236}">
                <a16:creationId xmlns:a16="http://schemas.microsoft.com/office/drawing/2014/main" id="{0C638DF7-F912-77B6-1335-C678140F4F50}"/>
              </a:ext>
            </a:extLst>
          </p:cNvPr>
          <p:cNvSpPr>
            <a:spLocks noGrp="1"/>
          </p:cNvSpPr>
          <p:nvPr>
            <p:ph idx="1"/>
          </p:nvPr>
        </p:nvSpPr>
        <p:spPr>
          <a:xfrm>
            <a:off x="838200" y="1825624"/>
            <a:ext cx="10515600" cy="4933763"/>
          </a:xfrm>
        </p:spPr>
        <p:txBody>
          <a:bodyPr>
            <a:normAutofit/>
          </a:bodyPr>
          <a:lstStyle/>
          <a:p>
            <a:r>
              <a:rPr lang="en-US" b="0" i="0" dirty="0">
                <a:solidFill>
                  <a:srgbClr val="222222"/>
                </a:solidFill>
                <a:effectLst/>
                <a:latin typeface="-apple-system"/>
              </a:rPr>
              <a:t>The Python For Loop is the most common way to traverse the characters or items in a string. This code helps us to iterate the str, and prints each character present in the str.</a:t>
            </a:r>
          </a:p>
          <a:p>
            <a:endParaRPr lang="en-IN" dirty="0"/>
          </a:p>
          <a:p>
            <a:pPr marL="0" indent="0">
              <a:buNone/>
            </a:pPr>
            <a:endParaRPr lang="en-IN" dirty="0"/>
          </a:p>
          <a:p>
            <a:r>
              <a:rPr lang="en-US" dirty="0"/>
              <a:t>The above-specified code works nicely to print the characters inside it. However, to change the individual item, we need the Python index position also. To fix this, we have to use the range function along with for loop</a:t>
            </a:r>
            <a:endParaRPr lang="en-IN" dirty="0"/>
          </a:p>
        </p:txBody>
      </p:sp>
      <p:pic>
        <p:nvPicPr>
          <p:cNvPr id="5" name="Picture 4">
            <a:extLst>
              <a:ext uri="{FF2B5EF4-FFF2-40B4-BE49-F238E27FC236}">
                <a16:creationId xmlns:a16="http://schemas.microsoft.com/office/drawing/2014/main" id="{7B600C71-08A6-8AEF-9BDD-306703985098}"/>
              </a:ext>
            </a:extLst>
          </p:cNvPr>
          <p:cNvPicPr>
            <a:picLocks noChangeAspect="1"/>
          </p:cNvPicPr>
          <p:nvPr/>
        </p:nvPicPr>
        <p:blipFill>
          <a:blip r:embed="rId2"/>
          <a:stretch>
            <a:fillRect/>
          </a:stretch>
        </p:blipFill>
        <p:spPr>
          <a:xfrm>
            <a:off x="4274050" y="3155531"/>
            <a:ext cx="2263336" cy="860657"/>
          </a:xfrm>
          <a:prstGeom prst="rect">
            <a:avLst/>
          </a:prstGeom>
        </p:spPr>
      </p:pic>
      <p:pic>
        <p:nvPicPr>
          <p:cNvPr id="7" name="Picture 6">
            <a:extLst>
              <a:ext uri="{FF2B5EF4-FFF2-40B4-BE49-F238E27FC236}">
                <a16:creationId xmlns:a16="http://schemas.microsoft.com/office/drawing/2014/main" id="{752D5A99-60EE-6CEB-E85A-F81B480CA6D9}"/>
              </a:ext>
            </a:extLst>
          </p:cNvPr>
          <p:cNvPicPr>
            <a:picLocks noChangeAspect="1"/>
          </p:cNvPicPr>
          <p:nvPr/>
        </p:nvPicPr>
        <p:blipFill>
          <a:blip r:embed="rId3"/>
          <a:stretch>
            <a:fillRect/>
          </a:stretch>
        </p:blipFill>
        <p:spPr>
          <a:xfrm>
            <a:off x="3409717" y="5708292"/>
            <a:ext cx="5372566" cy="937341"/>
          </a:xfrm>
          <a:prstGeom prst="rect">
            <a:avLst/>
          </a:prstGeom>
        </p:spPr>
      </p:pic>
    </p:spTree>
    <p:extLst>
      <p:ext uri="{BB962C8B-B14F-4D97-AF65-F5344CB8AC3E}">
        <p14:creationId xmlns:p14="http://schemas.microsoft.com/office/powerpoint/2010/main" val="2822581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20EC-8318-E746-99B7-54192A6CEDB0}"/>
              </a:ext>
            </a:extLst>
          </p:cNvPr>
          <p:cNvSpPr>
            <a:spLocks noGrp="1"/>
          </p:cNvSpPr>
          <p:nvPr>
            <p:ph type="title"/>
          </p:nvPr>
        </p:nvSpPr>
        <p:spPr/>
        <p:txBody>
          <a:bodyPr/>
          <a:lstStyle/>
          <a:p>
            <a:r>
              <a:rPr lang="en-IN" b="0" i="0" dirty="0">
                <a:solidFill>
                  <a:srgbClr val="222222"/>
                </a:solidFill>
                <a:effectLst/>
                <a:latin typeface="-apple-system"/>
              </a:rPr>
              <a:t>string concatenation</a:t>
            </a:r>
            <a:endParaRPr lang="en-IN" dirty="0"/>
          </a:p>
        </p:txBody>
      </p:sp>
      <p:sp>
        <p:nvSpPr>
          <p:cNvPr id="3" name="Content Placeholder 2">
            <a:extLst>
              <a:ext uri="{FF2B5EF4-FFF2-40B4-BE49-F238E27FC236}">
                <a16:creationId xmlns:a16="http://schemas.microsoft.com/office/drawing/2014/main" id="{244A8168-3704-186F-3536-23DD765D863A}"/>
              </a:ext>
            </a:extLst>
          </p:cNvPr>
          <p:cNvSpPr>
            <a:spLocks noGrp="1"/>
          </p:cNvSpPr>
          <p:nvPr>
            <p:ph idx="1"/>
          </p:nvPr>
        </p:nvSpPr>
        <p:spPr/>
        <p:txBody>
          <a:bodyPr/>
          <a:lstStyle/>
          <a:p>
            <a:pPr algn="l"/>
            <a:r>
              <a:rPr lang="en-US" b="0" i="0" dirty="0">
                <a:solidFill>
                  <a:srgbClr val="222222"/>
                </a:solidFill>
                <a:effectLst/>
                <a:latin typeface="-apple-system"/>
              </a:rPr>
              <a:t>Joining or combining more than one is called as the Python string concatenation or </a:t>
            </a:r>
            <a:r>
              <a:rPr lang="en-US" b="0" i="0" dirty="0" err="1">
                <a:solidFill>
                  <a:srgbClr val="222222"/>
                </a:solidFill>
                <a:effectLst/>
                <a:latin typeface="-apple-system"/>
              </a:rPr>
              <a:t>concat</a:t>
            </a:r>
            <a:r>
              <a:rPr lang="en-US" b="0" i="0" dirty="0">
                <a:solidFill>
                  <a:srgbClr val="222222"/>
                </a:solidFill>
                <a:effectLst/>
                <a:latin typeface="-apple-system"/>
              </a:rPr>
              <a:t>. There are multiple ways to </a:t>
            </a:r>
            <a:r>
              <a:rPr lang="en-US" b="0" i="0" dirty="0" err="1">
                <a:solidFill>
                  <a:srgbClr val="222222"/>
                </a:solidFill>
                <a:effectLst/>
                <a:latin typeface="-apple-system"/>
              </a:rPr>
              <a:t>concat</a:t>
            </a:r>
            <a:r>
              <a:rPr lang="en-US" b="0" i="0" dirty="0">
                <a:solidFill>
                  <a:srgbClr val="222222"/>
                </a:solidFill>
                <a:effectLst/>
                <a:latin typeface="-apple-system"/>
              </a:rPr>
              <a:t>.</a:t>
            </a:r>
          </a:p>
          <a:p>
            <a:pPr algn="l">
              <a:buFont typeface="Arial" panose="020B0604020202020204" pitchFamily="34" charset="0"/>
              <a:buChar char="•"/>
            </a:pPr>
            <a:r>
              <a:rPr lang="en-US" b="0" i="0" dirty="0">
                <a:solidFill>
                  <a:srgbClr val="222222"/>
                </a:solidFill>
                <a:effectLst/>
                <a:latin typeface="-apple-system"/>
              </a:rPr>
              <a:t>We can use + operator to join more than one.</a:t>
            </a:r>
          </a:p>
          <a:p>
            <a:pPr algn="l">
              <a:buFont typeface="Arial" panose="020B0604020202020204" pitchFamily="34" charset="0"/>
              <a:buChar char="•"/>
            </a:pPr>
            <a:r>
              <a:rPr lang="en-US" b="0" i="0" dirty="0">
                <a:solidFill>
                  <a:srgbClr val="222222"/>
                </a:solidFill>
                <a:effectLst/>
                <a:latin typeface="-apple-system"/>
              </a:rPr>
              <a:t>By placing more than one literal, joins them automatically.</a:t>
            </a:r>
          </a:p>
          <a:p>
            <a:pPr algn="l">
              <a:buFont typeface="Arial" panose="020B0604020202020204" pitchFamily="34" charset="0"/>
              <a:buChar char="•"/>
            </a:pPr>
            <a:r>
              <a:rPr lang="en-US" b="0" i="0" dirty="0">
                <a:solidFill>
                  <a:srgbClr val="222222"/>
                </a:solidFill>
                <a:effectLst/>
                <a:latin typeface="-apple-system"/>
              </a:rPr>
              <a:t>Placing more than one inside the one and closed parentheses ()</a:t>
            </a:r>
          </a:p>
          <a:p>
            <a:pPr algn="l">
              <a:buFont typeface="Arial" panose="020B0604020202020204" pitchFamily="34" charset="0"/>
              <a:buChar char="•"/>
            </a:pPr>
            <a:r>
              <a:rPr lang="en-US" b="0" i="0" dirty="0">
                <a:solidFill>
                  <a:srgbClr val="222222"/>
                </a:solidFill>
                <a:effectLst/>
                <a:latin typeface="-apple-system"/>
              </a:rPr>
              <a:t>* operator is repeating the sentence for a given number of times. Here it is three times.</a:t>
            </a:r>
          </a:p>
          <a:p>
            <a:endParaRPr lang="en-IN" dirty="0"/>
          </a:p>
        </p:txBody>
      </p:sp>
    </p:spTree>
    <p:extLst>
      <p:ext uri="{BB962C8B-B14F-4D97-AF65-F5344CB8AC3E}">
        <p14:creationId xmlns:p14="http://schemas.microsoft.com/office/powerpoint/2010/main" val="1367608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EFE4-914D-C642-68F4-13D88B702884}"/>
              </a:ext>
            </a:extLst>
          </p:cNvPr>
          <p:cNvSpPr>
            <a:spLocks noGrp="1"/>
          </p:cNvSpPr>
          <p:nvPr>
            <p:ph type="title"/>
          </p:nvPr>
        </p:nvSpPr>
        <p:spPr/>
        <p:txBody>
          <a:bodyPr/>
          <a:lstStyle/>
          <a:p>
            <a:r>
              <a:rPr lang="en-IN" b="0" i="0" dirty="0">
                <a:solidFill>
                  <a:srgbClr val="222222"/>
                </a:solidFill>
                <a:effectLst/>
                <a:latin typeface="-apple-system"/>
              </a:rPr>
              <a:t>Python String Slice</a:t>
            </a:r>
            <a:endParaRPr lang="en-IN" dirty="0"/>
          </a:p>
        </p:txBody>
      </p:sp>
      <p:sp>
        <p:nvSpPr>
          <p:cNvPr id="3" name="Content Placeholder 2">
            <a:extLst>
              <a:ext uri="{FF2B5EF4-FFF2-40B4-BE49-F238E27FC236}">
                <a16:creationId xmlns:a16="http://schemas.microsoft.com/office/drawing/2014/main" id="{2CCA603F-E015-BD99-4C3F-C4EE7CD1C5A7}"/>
              </a:ext>
            </a:extLst>
          </p:cNvPr>
          <p:cNvSpPr>
            <a:spLocks noGrp="1"/>
          </p:cNvSpPr>
          <p:nvPr>
            <p:ph idx="1"/>
          </p:nvPr>
        </p:nvSpPr>
        <p:spPr/>
        <p:txBody>
          <a:bodyPr/>
          <a:lstStyle/>
          <a:p>
            <a:r>
              <a:rPr lang="en-US" b="0" i="0" dirty="0">
                <a:solidFill>
                  <a:srgbClr val="222222"/>
                </a:solidFill>
                <a:effectLst/>
                <a:latin typeface="-apple-system"/>
              </a:rPr>
              <a:t>In python String Slice, the first integer value is the index position where the slicing start and the second is where the slicing end, but it does not include the content at this index position. For instance, if we define </a:t>
            </a:r>
            <a:r>
              <a:rPr lang="en-US" b="0" i="0" dirty="0" err="1">
                <a:solidFill>
                  <a:srgbClr val="222222"/>
                </a:solidFill>
                <a:effectLst/>
                <a:latin typeface="-apple-system"/>
              </a:rPr>
              <a:t>stritem</a:t>
            </a:r>
            <a:r>
              <a:rPr lang="en-US" b="0" i="0" dirty="0">
                <a:solidFill>
                  <a:srgbClr val="222222"/>
                </a:solidFill>
                <a:effectLst/>
                <a:latin typeface="-apple-system"/>
              </a:rPr>
              <a:t>[1:4], then string slicing starts at index position 1 and ends at index position 3 (not 4).</a:t>
            </a:r>
          </a:p>
          <a:p>
            <a:pPr algn="l">
              <a:buFont typeface="Arial" panose="020B0604020202020204" pitchFamily="34" charset="0"/>
              <a:buChar char="•"/>
            </a:pPr>
            <a:r>
              <a:rPr lang="en-US" b="0" i="0" dirty="0">
                <a:solidFill>
                  <a:srgbClr val="222222"/>
                </a:solidFill>
                <a:effectLst/>
                <a:latin typeface="-apple-system"/>
              </a:rPr>
              <a:t>If you omit the first index, the slicing starts from the beginning.</a:t>
            </a:r>
          </a:p>
          <a:p>
            <a:pPr algn="l">
              <a:buFont typeface="Arial" panose="020B0604020202020204" pitchFamily="34" charset="0"/>
              <a:buChar char="•"/>
            </a:pPr>
            <a:r>
              <a:rPr lang="en-US" b="0" i="0" dirty="0">
                <a:solidFill>
                  <a:srgbClr val="222222"/>
                </a:solidFill>
                <a:effectLst/>
                <a:latin typeface="-apple-system"/>
              </a:rPr>
              <a:t>If you omit the second argument, Slicing starts from the first position and continues to the last.</a:t>
            </a:r>
          </a:p>
          <a:p>
            <a:pPr algn="l">
              <a:buFont typeface="Arial" panose="020B0604020202020204" pitchFamily="34" charset="0"/>
              <a:buChar char="•"/>
            </a:pPr>
            <a:r>
              <a:rPr lang="en-US" b="0" i="0">
                <a:solidFill>
                  <a:srgbClr val="222222"/>
                </a:solidFill>
                <a:effectLst/>
                <a:latin typeface="-apple-system"/>
              </a:rPr>
              <a:t>And, If you are using the Negative numbers as an index, the slicing starts from right to left.</a:t>
            </a:r>
          </a:p>
          <a:p>
            <a:endParaRPr lang="en-IN" dirty="0"/>
          </a:p>
        </p:txBody>
      </p:sp>
    </p:spTree>
    <p:extLst>
      <p:ext uri="{BB962C8B-B14F-4D97-AF65-F5344CB8AC3E}">
        <p14:creationId xmlns:p14="http://schemas.microsoft.com/office/powerpoint/2010/main" val="476717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AB40F-AD7C-96E0-AA13-C29467863643}"/>
              </a:ext>
            </a:extLst>
          </p:cNvPr>
          <p:cNvSpPr>
            <a:spLocks noGrp="1"/>
          </p:cNvSpPr>
          <p:nvPr>
            <p:ph type="title"/>
          </p:nvPr>
        </p:nvSpPr>
        <p:spPr/>
        <p:txBody>
          <a:bodyPr/>
          <a:lstStyle/>
          <a:p>
            <a:r>
              <a:rPr lang="en-US" b="0" i="0" dirty="0">
                <a:solidFill>
                  <a:srgbClr val="222222"/>
                </a:solidFill>
                <a:effectLst/>
                <a:latin typeface="-apple-system"/>
              </a:rPr>
              <a:t>What is a List in Python?</a:t>
            </a:r>
            <a:endParaRPr lang="en-IN" dirty="0"/>
          </a:p>
        </p:txBody>
      </p:sp>
      <p:sp>
        <p:nvSpPr>
          <p:cNvPr id="3" name="Content Placeholder 2">
            <a:extLst>
              <a:ext uri="{FF2B5EF4-FFF2-40B4-BE49-F238E27FC236}">
                <a16:creationId xmlns:a16="http://schemas.microsoft.com/office/drawing/2014/main" id="{1D7E1F3E-7870-16DB-1633-4D8E3E9DA75B}"/>
              </a:ext>
            </a:extLst>
          </p:cNvPr>
          <p:cNvSpPr>
            <a:spLocks noGrp="1"/>
          </p:cNvSpPr>
          <p:nvPr>
            <p:ph idx="1"/>
          </p:nvPr>
        </p:nvSpPr>
        <p:spPr/>
        <p:txBody>
          <a:bodyPr>
            <a:normAutofit/>
          </a:bodyPr>
          <a:lstStyle/>
          <a:p>
            <a:r>
              <a:rPr lang="en-US" sz="2000" b="0" i="0" dirty="0">
                <a:solidFill>
                  <a:srgbClr val="222222"/>
                </a:solidFill>
                <a:effectLst/>
                <a:latin typeface="-apple-system"/>
              </a:rPr>
              <a:t>The Python List is one of the most useful sequences in real-time. A Python list is a sequence of multiple values in an ordered sequence. Unlike Strings, it allows us to store different types of data such as integer</a:t>
            </a:r>
          </a:p>
          <a:p>
            <a:pPr algn="l"/>
            <a:r>
              <a:rPr lang="en-US" sz="2000" b="0" i="0" dirty="0">
                <a:solidFill>
                  <a:srgbClr val="222222"/>
                </a:solidFill>
                <a:effectLst/>
                <a:latin typeface="-apple-system"/>
              </a:rPr>
              <a:t>An object that contains no values or elements is empty and placing a square bracket creates an empty list in python language.</a:t>
            </a:r>
          </a:p>
          <a:p>
            <a:pPr algn="l"/>
            <a:r>
              <a:rPr lang="en-US" sz="2000" b="0" i="0" dirty="0" err="1">
                <a:solidFill>
                  <a:srgbClr val="222222"/>
                </a:solidFill>
                <a:effectLst/>
                <a:latin typeface="-apple-system"/>
              </a:rPr>
              <a:t>ListName</a:t>
            </a:r>
            <a:r>
              <a:rPr lang="en-US" sz="2000" b="0" i="0" dirty="0">
                <a:solidFill>
                  <a:srgbClr val="222222"/>
                </a:solidFill>
                <a:effectLst/>
                <a:latin typeface="-apple-system"/>
              </a:rPr>
              <a:t> = []</a:t>
            </a:r>
          </a:p>
          <a:p>
            <a:pPr algn="l"/>
            <a:r>
              <a:rPr lang="en-IN" sz="2000" b="0" i="0" dirty="0" err="1">
                <a:solidFill>
                  <a:srgbClr val="222222"/>
                </a:solidFill>
                <a:effectLst/>
                <a:latin typeface="-apple-system"/>
              </a:rPr>
              <a:t>IntegerList</a:t>
            </a:r>
            <a:r>
              <a:rPr lang="en-IN" sz="2000" b="0" i="0" dirty="0">
                <a:solidFill>
                  <a:srgbClr val="222222"/>
                </a:solidFill>
                <a:effectLst/>
                <a:latin typeface="-apple-system"/>
              </a:rPr>
              <a:t> = [1, 2, 3, 4, 5]</a:t>
            </a:r>
          </a:p>
          <a:p>
            <a:pPr algn="l"/>
            <a:r>
              <a:rPr lang="en-IN" sz="2000" b="0" i="0" dirty="0" err="1">
                <a:solidFill>
                  <a:srgbClr val="222222"/>
                </a:solidFill>
                <a:effectLst/>
                <a:latin typeface="-apple-system"/>
              </a:rPr>
              <a:t>StringList</a:t>
            </a:r>
            <a:r>
              <a:rPr lang="en-IN" sz="2000" b="0" i="0" dirty="0">
                <a:solidFill>
                  <a:srgbClr val="222222"/>
                </a:solidFill>
                <a:effectLst/>
                <a:latin typeface="-apple-system"/>
              </a:rPr>
              <a:t> = [‘apple’, ‘Orange’, ‘Grape’, ‘Mango’]</a:t>
            </a:r>
          </a:p>
          <a:p>
            <a:pPr algn="l"/>
            <a:r>
              <a:rPr lang="en-IN" sz="2000" b="0" i="0" dirty="0" err="1">
                <a:solidFill>
                  <a:srgbClr val="222222"/>
                </a:solidFill>
                <a:effectLst/>
                <a:latin typeface="-apple-system"/>
              </a:rPr>
              <a:t>MixedList</a:t>
            </a:r>
            <a:r>
              <a:rPr lang="en-IN" sz="2000" b="0" i="0" dirty="0">
                <a:solidFill>
                  <a:srgbClr val="222222"/>
                </a:solidFill>
                <a:effectLst/>
                <a:latin typeface="-apple-system"/>
              </a:rPr>
              <a:t> = [‘apple’, 2, 3.50, ‘Mango’]</a:t>
            </a:r>
          </a:p>
          <a:p>
            <a:pPr algn="l"/>
            <a:r>
              <a:rPr lang="en-US" sz="1400" b="0" i="0" dirty="0">
                <a:solidFill>
                  <a:srgbClr val="222222"/>
                </a:solidFill>
                <a:effectLst/>
                <a:latin typeface="-apple-system"/>
              </a:rPr>
              <a:t>Python Lists sequentially store data (ordered). So, we can access the elements with the help of indexes. Moreover, using indexes, we can access or alter/change each item present in it separately. The syntax to access items is</a:t>
            </a:r>
          </a:p>
          <a:p>
            <a:pPr algn="l"/>
            <a:r>
              <a:rPr lang="en-US" sz="1400" b="0" i="0" dirty="0" err="1">
                <a:solidFill>
                  <a:srgbClr val="222222"/>
                </a:solidFill>
                <a:effectLst/>
                <a:latin typeface="-apple-system"/>
              </a:rPr>
              <a:t>ListName</a:t>
            </a:r>
            <a:r>
              <a:rPr lang="en-US" sz="1400" b="0" i="0" dirty="0">
                <a:solidFill>
                  <a:srgbClr val="222222"/>
                </a:solidFill>
                <a:effectLst/>
                <a:latin typeface="-apple-system"/>
              </a:rPr>
              <a:t>([</a:t>
            </a:r>
            <a:r>
              <a:rPr lang="en-US" sz="1400" b="0" i="0" dirty="0" err="1">
                <a:solidFill>
                  <a:srgbClr val="222222"/>
                </a:solidFill>
                <a:effectLst/>
                <a:latin typeface="-apple-system"/>
              </a:rPr>
              <a:t>IndexNumber</a:t>
            </a:r>
            <a:r>
              <a:rPr lang="en-US" sz="1400" b="0" i="0" dirty="0">
                <a:solidFill>
                  <a:srgbClr val="222222"/>
                </a:solidFill>
                <a:effectLst/>
                <a:latin typeface="-apple-system"/>
              </a:rPr>
              <a:t>])</a:t>
            </a:r>
          </a:p>
          <a:p>
            <a:pPr algn="l"/>
            <a:endParaRPr lang="en-US" sz="2000" b="0" i="0" dirty="0">
              <a:solidFill>
                <a:srgbClr val="222222"/>
              </a:solidFill>
              <a:effectLst/>
              <a:latin typeface="-apple-system"/>
            </a:endParaRPr>
          </a:p>
          <a:p>
            <a:endParaRPr lang="en-IN" sz="2000" dirty="0"/>
          </a:p>
        </p:txBody>
      </p:sp>
    </p:spTree>
    <p:extLst>
      <p:ext uri="{BB962C8B-B14F-4D97-AF65-F5344CB8AC3E}">
        <p14:creationId xmlns:p14="http://schemas.microsoft.com/office/powerpoint/2010/main" val="2490030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6214-442D-0750-618E-BA990DDE9081}"/>
              </a:ext>
            </a:extLst>
          </p:cNvPr>
          <p:cNvSpPr>
            <a:spLocks noGrp="1"/>
          </p:cNvSpPr>
          <p:nvPr>
            <p:ph type="title"/>
          </p:nvPr>
        </p:nvSpPr>
        <p:spPr/>
        <p:txBody>
          <a:bodyPr/>
          <a:lstStyle/>
          <a:p>
            <a:r>
              <a:rPr lang="en-US" b="0" i="0" dirty="0">
                <a:solidFill>
                  <a:srgbClr val="222222"/>
                </a:solidFill>
                <a:effectLst/>
                <a:latin typeface="-apple-system"/>
              </a:rPr>
              <a:t>Insert items into Python List</a:t>
            </a:r>
            <a:endParaRPr lang="en-IN" dirty="0"/>
          </a:p>
        </p:txBody>
      </p:sp>
      <p:sp>
        <p:nvSpPr>
          <p:cNvPr id="3" name="Content Placeholder 2">
            <a:extLst>
              <a:ext uri="{FF2B5EF4-FFF2-40B4-BE49-F238E27FC236}">
                <a16:creationId xmlns:a16="http://schemas.microsoft.com/office/drawing/2014/main" id="{535D709F-0792-FC24-213C-2952D93FB65B}"/>
              </a:ext>
            </a:extLst>
          </p:cNvPr>
          <p:cNvSpPr>
            <a:spLocks noGrp="1"/>
          </p:cNvSpPr>
          <p:nvPr>
            <p:ph idx="1"/>
          </p:nvPr>
        </p:nvSpPr>
        <p:spPr/>
        <p:txBody>
          <a:bodyPr/>
          <a:lstStyle/>
          <a:p>
            <a:r>
              <a:rPr lang="en-US" dirty="0"/>
              <a:t>append(x): The append method adds item x at the end.</a:t>
            </a:r>
          </a:p>
          <a:p>
            <a:r>
              <a:rPr lang="en-US" dirty="0"/>
              <a:t>insert(</a:t>
            </a:r>
            <a:r>
              <a:rPr lang="en-US" dirty="0" err="1"/>
              <a:t>i</a:t>
            </a:r>
            <a:r>
              <a:rPr lang="en-US" dirty="0"/>
              <a:t>, x): The insert method inserts the specified item x at position </a:t>
            </a:r>
            <a:r>
              <a:rPr lang="en-US" dirty="0" err="1"/>
              <a:t>i</a:t>
            </a:r>
            <a:r>
              <a:rPr lang="en-US" dirty="0"/>
              <a:t>.</a:t>
            </a:r>
          </a:p>
          <a:p>
            <a:r>
              <a:rPr lang="en-US" dirty="0"/>
              <a:t>extend(</a:t>
            </a:r>
            <a:r>
              <a:rPr lang="en-US" dirty="0" err="1"/>
              <a:t>New_List</a:t>
            </a:r>
            <a:r>
              <a:rPr lang="en-US" dirty="0"/>
              <a:t>): The extend method adds all the elements in </a:t>
            </a:r>
            <a:r>
              <a:rPr lang="en-US" dirty="0" err="1"/>
              <a:t>New_List</a:t>
            </a:r>
            <a:r>
              <a:rPr lang="en-US" dirty="0"/>
              <a:t> at the end.</a:t>
            </a:r>
          </a:p>
          <a:p>
            <a:r>
              <a:rPr lang="en-IN" b="0" i="0" dirty="0">
                <a:solidFill>
                  <a:srgbClr val="222222"/>
                </a:solidFill>
                <a:effectLst/>
                <a:latin typeface="-apple-system"/>
              </a:rPr>
              <a:t>Python List Slicing</a:t>
            </a:r>
            <a:endParaRPr lang="en-US" dirty="0"/>
          </a:p>
          <a:p>
            <a:endParaRPr lang="en-US" dirty="0"/>
          </a:p>
          <a:p>
            <a:endParaRPr lang="en-IN" dirty="0"/>
          </a:p>
        </p:txBody>
      </p:sp>
    </p:spTree>
    <p:extLst>
      <p:ext uri="{BB962C8B-B14F-4D97-AF65-F5344CB8AC3E}">
        <p14:creationId xmlns:p14="http://schemas.microsoft.com/office/powerpoint/2010/main" val="2111530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4398-D3E2-1D8A-24BE-7406D6CCE5F2}"/>
              </a:ext>
            </a:extLst>
          </p:cNvPr>
          <p:cNvSpPr>
            <a:spLocks noGrp="1"/>
          </p:cNvSpPr>
          <p:nvPr>
            <p:ph type="title"/>
          </p:nvPr>
        </p:nvSpPr>
        <p:spPr/>
        <p:txBody>
          <a:bodyPr/>
          <a:lstStyle/>
          <a:p>
            <a:r>
              <a:rPr lang="en-IN" dirty="0"/>
              <a:t>More List Function</a:t>
            </a:r>
          </a:p>
        </p:txBody>
      </p:sp>
      <p:sp>
        <p:nvSpPr>
          <p:cNvPr id="3" name="Content Placeholder 2">
            <a:extLst>
              <a:ext uri="{FF2B5EF4-FFF2-40B4-BE49-F238E27FC236}">
                <a16:creationId xmlns:a16="http://schemas.microsoft.com/office/drawing/2014/main" id="{5E908BAA-177C-7B6A-8469-CBA83EA3FF4D}"/>
              </a:ext>
            </a:extLst>
          </p:cNvPr>
          <p:cNvSpPr>
            <a:spLocks noGrp="1"/>
          </p:cNvSpPr>
          <p:nvPr>
            <p:ph idx="1"/>
          </p:nvPr>
        </p:nvSpPr>
        <p:spPr/>
        <p:txBody>
          <a:bodyPr/>
          <a:lstStyle/>
          <a:p>
            <a:r>
              <a:rPr lang="en-IN" dirty="0"/>
              <a:t>Copy()</a:t>
            </a:r>
          </a:p>
          <a:p>
            <a:r>
              <a:rPr lang="en-IN" dirty="0"/>
              <a:t>Clear()</a:t>
            </a:r>
          </a:p>
          <a:p>
            <a:r>
              <a:rPr lang="en-IN" dirty="0"/>
              <a:t>Sort()</a:t>
            </a:r>
          </a:p>
          <a:p>
            <a:r>
              <a:rPr lang="en-IN" dirty="0"/>
              <a:t>Reverse()</a:t>
            </a:r>
          </a:p>
          <a:p>
            <a:r>
              <a:rPr lang="en-IN" dirty="0"/>
              <a:t>Index(element)</a:t>
            </a:r>
          </a:p>
          <a:p>
            <a:r>
              <a:rPr lang="en-IN" dirty="0"/>
              <a:t>Count(element)</a:t>
            </a:r>
          </a:p>
          <a:p>
            <a:r>
              <a:rPr lang="en-IN" dirty="0"/>
              <a:t>Sum(list)</a:t>
            </a:r>
          </a:p>
        </p:txBody>
      </p:sp>
    </p:spTree>
    <p:extLst>
      <p:ext uri="{BB962C8B-B14F-4D97-AF65-F5344CB8AC3E}">
        <p14:creationId xmlns:p14="http://schemas.microsoft.com/office/powerpoint/2010/main" val="96524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5708-04CC-6532-0EF7-98CC064113A1}"/>
              </a:ext>
            </a:extLst>
          </p:cNvPr>
          <p:cNvSpPr>
            <a:spLocks noGrp="1"/>
          </p:cNvSpPr>
          <p:nvPr>
            <p:ph type="title"/>
          </p:nvPr>
        </p:nvSpPr>
        <p:spPr/>
        <p:txBody>
          <a:bodyPr/>
          <a:lstStyle/>
          <a:p>
            <a:pPr algn="l"/>
            <a:r>
              <a:rPr lang="en-US" b="0" i="0" dirty="0">
                <a:solidFill>
                  <a:srgbClr val="222222"/>
                </a:solidFill>
                <a:effectLst/>
                <a:latin typeface="-apple-system"/>
              </a:rPr>
              <a:t>Python If Statement Flow Chart</a:t>
            </a:r>
          </a:p>
        </p:txBody>
      </p:sp>
      <p:pic>
        <p:nvPicPr>
          <p:cNvPr id="8" name="Picture 7">
            <a:extLst>
              <a:ext uri="{FF2B5EF4-FFF2-40B4-BE49-F238E27FC236}">
                <a16:creationId xmlns:a16="http://schemas.microsoft.com/office/drawing/2014/main" id="{342DFFAD-9802-6407-F8CA-AE6808642C29}"/>
              </a:ext>
            </a:extLst>
          </p:cNvPr>
          <p:cNvPicPr>
            <a:picLocks noChangeAspect="1"/>
          </p:cNvPicPr>
          <p:nvPr/>
        </p:nvPicPr>
        <p:blipFill>
          <a:blip r:embed="rId2"/>
          <a:stretch>
            <a:fillRect/>
          </a:stretch>
        </p:blipFill>
        <p:spPr>
          <a:xfrm>
            <a:off x="3998100" y="1512612"/>
            <a:ext cx="3657917" cy="4191363"/>
          </a:xfrm>
          <a:prstGeom prst="rect">
            <a:avLst/>
          </a:prstGeom>
        </p:spPr>
      </p:pic>
    </p:spTree>
    <p:extLst>
      <p:ext uri="{BB962C8B-B14F-4D97-AF65-F5344CB8AC3E}">
        <p14:creationId xmlns:p14="http://schemas.microsoft.com/office/powerpoint/2010/main" val="2641271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7C81-62F9-3141-038A-43FA25580074}"/>
              </a:ext>
            </a:extLst>
          </p:cNvPr>
          <p:cNvSpPr>
            <a:spLocks noGrp="1"/>
          </p:cNvSpPr>
          <p:nvPr>
            <p:ph type="title"/>
          </p:nvPr>
        </p:nvSpPr>
        <p:spPr/>
        <p:txBody>
          <a:bodyPr/>
          <a:lstStyle/>
          <a:p>
            <a:r>
              <a:rPr lang="en-IN" b="0" i="0" dirty="0">
                <a:solidFill>
                  <a:srgbClr val="222222"/>
                </a:solidFill>
                <a:effectLst/>
                <a:latin typeface="-apple-system"/>
              </a:rPr>
              <a:t>Python List Comprehensions</a:t>
            </a:r>
            <a:endParaRPr lang="en-IN" dirty="0"/>
          </a:p>
        </p:txBody>
      </p:sp>
      <p:sp>
        <p:nvSpPr>
          <p:cNvPr id="3" name="Content Placeholder 2">
            <a:extLst>
              <a:ext uri="{FF2B5EF4-FFF2-40B4-BE49-F238E27FC236}">
                <a16:creationId xmlns:a16="http://schemas.microsoft.com/office/drawing/2014/main" id="{4330BA14-6AA9-37C4-37A3-DB125F1724FB}"/>
              </a:ext>
            </a:extLst>
          </p:cNvPr>
          <p:cNvSpPr>
            <a:spLocks noGrp="1"/>
          </p:cNvSpPr>
          <p:nvPr>
            <p:ph idx="1"/>
          </p:nvPr>
        </p:nvSpPr>
        <p:spPr/>
        <p:txBody>
          <a:bodyPr/>
          <a:lstStyle/>
          <a:p>
            <a:r>
              <a:rPr lang="en-IN" dirty="0"/>
              <a:t>A = [1, 2, 3, 4, 5]</a:t>
            </a:r>
          </a:p>
          <a:p>
            <a:r>
              <a:rPr lang="en-IN" dirty="0" err="1"/>
              <a:t>DoubleA</a:t>
            </a:r>
            <a:r>
              <a:rPr lang="en-IN" dirty="0"/>
              <a:t> = [I * 2 for I in A]</a:t>
            </a:r>
          </a:p>
          <a:p>
            <a:r>
              <a:rPr lang="en-IN" dirty="0"/>
              <a:t>B = [y for y in a if y%2 ==0 ]</a:t>
            </a:r>
          </a:p>
          <a:p>
            <a:r>
              <a:rPr lang="en-IN" dirty="0"/>
              <a:t>C = [n for n in range(1,150) if n%2 == 0 if n%5 == 0]</a:t>
            </a:r>
          </a:p>
          <a:p>
            <a:r>
              <a:rPr lang="en-IN" dirty="0"/>
              <a:t>D = [[I * j for j in range(1,11)] for I in range(2,4)]</a:t>
            </a:r>
          </a:p>
          <a:p>
            <a:endParaRPr lang="en-IN" dirty="0"/>
          </a:p>
        </p:txBody>
      </p:sp>
    </p:spTree>
    <p:extLst>
      <p:ext uri="{BB962C8B-B14F-4D97-AF65-F5344CB8AC3E}">
        <p14:creationId xmlns:p14="http://schemas.microsoft.com/office/powerpoint/2010/main" val="537959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08D83-95F3-CBFB-241B-A5A390311705}"/>
              </a:ext>
            </a:extLst>
          </p:cNvPr>
          <p:cNvSpPr>
            <a:spLocks noGrp="1"/>
          </p:cNvSpPr>
          <p:nvPr>
            <p:ph type="title"/>
          </p:nvPr>
        </p:nvSpPr>
        <p:spPr/>
        <p:txBody>
          <a:bodyPr/>
          <a:lstStyle/>
          <a:p>
            <a:r>
              <a:rPr lang="en-IN" b="0" i="0" dirty="0">
                <a:solidFill>
                  <a:srgbClr val="222222"/>
                </a:solidFill>
                <a:effectLst/>
                <a:latin typeface="-apple-system"/>
              </a:rPr>
              <a:t>Python Tuple</a:t>
            </a:r>
            <a:endParaRPr lang="en-IN" dirty="0"/>
          </a:p>
        </p:txBody>
      </p:sp>
      <p:sp>
        <p:nvSpPr>
          <p:cNvPr id="3" name="Content Placeholder 2">
            <a:extLst>
              <a:ext uri="{FF2B5EF4-FFF2-40B4-BE49-F238E27FC236}">
                <a16:creationId xmlns:a16="http://schemas.microsoft.com/office/drawing/2014/main" id="{E557887B-F35D-6D86-C230-186906422BA9}"/>
              </a:ext>
            </a:extLst>
          </p:cNvPr>
          <p:cNvSpPr>
            <a:spLocks noGrp="1"/>
          </p:cNvSpPr>
          <p:nvPr>
            <p:ph idx="1"/>
          </p:nvPr>
        </p:nvSpPr>
        <p:spPr/>
        <p:txBody>
          <a:bodyPr>
            <a:normAutofit fontScale="77500" lnSpcReduction="20000"/>
          </a:bodyPr>
          <a:lstStyle/>
          <a:p>
            <a:r>
              <a:rPr lang="en-US" b="0" i="0" dirty="0">
                <a:solidFill>
                  <a:srgbClr val="222222"/>
                </a:solidFill>
                <a:effectLst/>
                <a:latin typeface="-apple-system"/>
              </a:rPr>
              <a:t>The Python Tuple is almost similar to a List except that these are immutable, and Lists are mutable. It means Once we declare the Python Tuple, we cannot change the values or items inside it, something like Constant keyword in other programming languages.</a:t>
            </a:r>
          </a:p>
          <a:p>
            <a:r>
              <a:rPr lang="en-US" b="0" i="0" dirty="0">
                <a:solidFill>
                  <a:srgbClr val="222222"/>
                </a:solidFill>
                <a:effectLst/>
                <a:latin typeface="-apple-system"/>
              </a:rPr>
              <a:t>A Python Tuple is a sequence of multiple values in an ordered sequence. Tuples are declared using Open and Closed Parenthesis ( ). Unlike Strings, Python Tuple allows us to store different types of data such as integer, float, string, etc.</a:t>
            </a:r>
            <a:endParaRPr lang="en-US" dirty="0">
              <a:solidFill>
                <a:srgbClr val="222222"/>
              </a:solidFill>
              <a:latin typeface="-apple-system"/>
            </a:endParaRPr>
          </a:p>
          <a:p>
            <a:r>
              <a:rPr lang="en-US" b="0" i="0" dirty="0">
                <a:solidFill>
                  <a:srgbClr val="222222"/>
                </a:solidFill>
                <a:effectLst/>
                <a:latin typeface="-apple-system"/>
              </a:rPr>
              <a:t>To declare an empty Tuple in Python that contains no values, use </a:t>
            </a:r>
            <a:r>
              <a:rPr lang="en-US" b="0" i="0" dirty="0" err="1">
                <a:solidFill>
                  <a:srgbClr val="222222"/>
                </a:solidFill>
                <a:effectLst/>
                <a:latin typeface="-apple-system"/>
              </a:rPr>
              <a:t>TupleName</a:t>
            </a:r>
            <a:r>
              <a:rPr lang="en-US" b="0" i="0" dirty="0">
                <a:solidFill>
                  <a:srgbClr val="222222"/>
                </a:solidFill>
                <a:effectLst/>
                <a:latin typeface="-apple-system"/>
              </a:rPr>
              <a:t> = ().</a:t>
            </a:r>
          </a:p>
          <a:p>
            <a:pPr algn="l"/>
            <a:r>
              <a:rPr lang="en-IN" b="0" i="0" dirty="0" err="1">
                <a:solidFill>
                  <a:srgbClr val="222222"/>
                </a:solidFill>
                <a:effectLst/>
                <a:latin typeface="-apple-system"/>
              </a:rPr>
              <a:t>StringTup</a:t>
            </a:r>
            <a:r>
              <a:rPr lang="en-IN" b="0" i="0" dirty="0">
                <a:solidFill>
                  <a:srgbClr val="222222"/>
                </a:solidFill>
                <a:effectLst/>
                <a:latin typeface="-apple-system"/>
              </a:rPr>
              <a:t> = (‘apple’, ‘Orange’, ‘Grape’, ‘Mango’) is a string tuple that contains four string values.</a:t>
            </a:r>
          </a:p>
          <a:p>
            <a:pPr algn="l"/>
            <a:r>
              <a:rPr lang="en-IN" b="0" i="0" dirty="0" err="1">
                <a:solidFill>
                  <a:srgbClr val="222222"/>
                </a:solidFill>
                <a:effectLst/>
                <a:latin typeface="-apple-system"/>
              </a:rPr>
              <a:t>MixedTup</a:t>
            </a:r>
            <a:r>
              <a:rPr lang="en-IN" b="0" i="0" dirty="0">
                <a:solidFill>
                  <a:srgbClr val="222222"/>
                </a:solidFill>
                <a:effectLst/>
                <a:latin typeface="-apple-system"/>
              </a:rPr>
              <a:t> = (‘apple’, 2, 3.50, ‘Mango’) is a mixed one that contains one integer, one float, and two integer values.</a:t>
            </a:r>
          </a:p>
          <a:p>
            <a:pPr algn="l"/>
            <a:r>
              <a:rPr lang="en-IN" b="0" i="0" dirty="0" err="1">
                <a:solidFill>
                  <a:srgbClr val="222222"/>
                </a:solidFill>
                <a:effectLst/>
                <a:latin typeface="-apple-system"/>
              </a:rPr>
              <a:t>NestedTup</a:t>
            </a:r>
            <a:r>
              <a:rPr lang="en-IN" b="0" i="0" dirty="0">
                <a:solidFill>
                  <a:srgbClr val="222222"/>
                </a:solidFill>
                <a:effectLst/>
                <a:latin typeface="-apple-system"/>
              </a:rPr>
              <a:t> = (‘Gateway’, ‘Tutorial’, (1, 2, 3) ) is an example of one inside another (Nested).</a:t>
            </a:r>
          </a:p>
          <a:p>
            <a:pPr algn="l"/>
            <a:r>
              <a:rPr lang="en-IN" b="0" i="0" dirty="0" err="1">
                <a:solidFill>
                  <a:srgbClr val="222222"/>
                </a:solidFill>
                <a:effectLst/>
                <a:latin typeface="-apple-system"/>
              </a:rPr>
              <a:t>ListTup</a:t>
            </a:r>
            <a:r>
              <a:rPr lang="en-IN" b="0" i="0" dirty="0">
                <a:solidFill>
                  <a:srgbClr val="222222"/>
                </a:solidFill>
                <a:effectLst/>
                <a:latin typeface="-apple-system"/>
              </a:rPr>
              <a:t> = (‘</a:t>
            </a:r>
            <a:r>
              <a:rPr lang="en-IN" b="0" i="0" dirty="0" err="1">
                <a:solidFill>
                  <a:srgbClr val="222222"/>
                </a:solidFill>
                <a:effectLst/>
                <a:latin typeface="-apple-system"/>
              </a:rPr>
              <a:t>Py</a:t>
            </a:r>
            <a:r>
              <a:rPr lang="en-IN" b="0" i="0" dirty="0">
                <a:solidFill>
                  <a:srgbClr val="222222"/>
                </a:solidFill>
                <a:effectLst/>
                <a:latin typeface="-apple-system"/>
              </a:rPr>
              <a:t>’, ‘Tutorial’, [1, 2, 3] ) is an example of List inside it.</a:t>
            </a:r>
          </a:p>
          <a:p>
            <a:endParaRPr lang="en-IN" dirty="0"/>
          </a:p>
        </p:txBody>
      </p:sp>
    </p:spTree>
    <p:extLst>
      <p:ext uri="{BB962C8B-B14F-4D97-AF65-F5344CB8AC3E}">
        <p14:creationId xmlns:p14="http://schemas.microsoft.com/office/powerpoint/2010/main" val="3706389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A984-C619-4462-200E-B46BFB00EA5C}"/>
              </a:ext>
            </a:extLst>
          </p:cNvPr>
          <p:cNvSpPr>
            <a:spLocks noGrp="1"/>
          </p:cNvSpPr>
          <p:nvPr>
            <p:ph type="title"/>
          </p:nvPr>
        </p:nvSpPr>
        <p:spPr/>
        <p:txBody>
          <a:bodyPr/>
          <a:lstStyle/>
          <a:p>
            <a:r>
              <a:rPr lang="en-IN" b="0" i="0" dirty="0">
                <a:solidFill>
                  <a:srgbClr val="222222"/>
                </a:solidFill>
                <a:effectLst/>
                <a:latin typeface="-apple-system"/>
              </a:rPr>
              <a:t>Python Tuple Methods</a:t>
            </a:r>
            <a:endParaRPr lang="en-IN" dirty="0"/>
          </a:p>
        </p:txBody>
      </p:sp>
      <p:sp>
        <p:nvSpPr>
          <p:cNvPr id="3" name="Content Placeholder 2">
            <a:extLst>
              <a:ext uri="{FF2B5EF4-FFF2-40B4-BE49-F238E27FC236}">
                <a16:creationId xmlns:a16="http://schemas.microsoft.com/office/drawing/2014/main" id="{3AF99076-D67E-6256-4DF9-AD270A66AFA8}"/>
              </a:ext>
            </a:extLst>
          </p:cNvPr>
          <p:cNvSpPr>
            <a:spLocks noGrp="1"/>
          </p:cNvSpPr>
          <p:nvPr>
            <p:ph idx="1"/>
          </p:nvPr>
        </p:nvSpPr>
        <p:spPr/>
        <p:txBody>
          <a:bodyPr/>
          <a:lstStyle/>
          <a:p>
            <a:r>
              <a:rPr lang="en-IN" dirty="0"/>
              <a:t>Sum(tuple)</a:t>
            </a:r>
          </a:p>
          <a:p>
            <a:r>
              <a:rPr lang="en-IN" dirty="0"/>
              <a:t>Len(tuple)</a:t>
            </a:r>
          </a:p>
          <a:p>
            <a:r>
              <a:rPr lang="en-IN" dirty="0"/>
              <a:t>Min(tuple)</a:t>
            </a:r>
          </a:p>
          <a:p>
            <a:r>
              <a:rPr lang="en-IN" dirty="0"/>
              <a:t>Max(tuple)</a:t>
            </a:r>
          </a:p>
          <a:p>
            <a:r>
              <a:rPr lang="en-IN" dirty="0"/>
              <a:t>Sorted(tuple)</a:t>
            </a:r>
          </a:p>
          <a:p>
            <a:r>
              <a:rPr lang="en-IN" dirty="0"/>
              <a:t>Index(element)</a:t>
            </a:r>
          </a:p>
          <a:p>
            <a:r>
              <a:rPr lang="en-IN" dirty="0"/>
              <a:t>Count(element)</a:t>
            </a:r>
          </a:p>
          <a:p>
            <a:r>
              <a:rPr lang="en-IN" dirty="0"/>
              <a:t>Tuple(list)</a:t>
            </a:r>
          </a:p>
        </p:txBody>
      </p:sp>
    </p:spTree>
    <p:extLst>
      <p:ext uri="{BB962C8B-B14F-4D97-AF65-F5344CB8AC3E}">
        <p14:creationId xmlns:p14="http://schemas.microsoft.com/office/powerpoint/2010/main" val="921186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E4E2-F177-B1EA-DC63-692BAEFD257F}"/>
              </a:ext>
            </a:extLst>
          </p:cNvPr>
          <p:cNvSpPr>
            <a:spLocks noGrp="1"/>
          </p:cNvSpPr>
          <p:nvPr>
            <p:ph type="title"/>
          </p:nvPr>
        </p:nvSpPr>
        <p:spPr/>
        <p:txBody>
          <a:bodyPr/>
          <a:lstStyle/>
          <a:p>
            <a:r>
              <a:rPr lang="en-IN" b="0" i="0" dirty="0">
                <a:solidFill>
                  <a:srgbClr val="222222"/>
                </a:solidFill>
                <a:effectLst/>
                <a:latin typeface="-apple-system"/>
              </a:rPr>
              <a:t>Python Set</a:t>
            </a:r>
            <a:endParaRPr lang="en-IN" dirty="0"/>
          </a:p>
        </p:txBody>
      </p:sp>
      <p:sp>
        <p:nvSpPr>
          <p:cNvPr id="3" name="Content Placeholder 2">
            <a:extLst>
              <a:ext uri="{FF2B5EF4-FFF2-40B4-BE49-F238E27FC236}">
                <a16:creationId xmlns:a16="http://schemas.microsoft.com/office/drawing/2014/main" id="{B28520B9-77C2-CE43-778C-BDEE1D1EC333}"/>
              </a:ext>
            </a:extLst>
          </p:cNvPr>
          <p:cNvSpPr>
            <a:spLocks noGrp="1"/>
          </p:cNvSpPr>
          <p:nvPr>
            <p:ph idx="1"/>
          </p:nvPr>
        </p:nvSpPr>
        <p:spPr/>
        <p:txBody>
          <a:bodyPr>
            <a:normAutofit fontScale="92500" lnSpcReduction="10000"/>
          </a:bodyPr>
          <a:lstStyle/>
          <a:p>
            <a:pPr algn="l"/>
            <a:r>
              <a:rPr lang="en-US" b="0" i="0" dirty="0">
                <a:solidFill>
                  <a:srgbClr val="222222"/>
                </a:solidFill>
                <a:effectLst/>
                <a:latin typeface="-apple-system"/>
              </a:rPr>
              <a:t>A Python set data type is similar to Lists. However, it does not accept duplicate items (unique values). It is an unordered collection of zero or more items, which are unindexed (no index position).</a:t>
            </a:r>
          </a:p>
          <a:p>
            <a:pPr algn="l"/>
            <a:r>
              <a:rPr lang="en-US" b="0" i="0" dirty="0">
                <a:solidFill>
                  <a:srgbClr val="222222"/>
                </a:solidFill>
                <a:effectLst/>
                <a:latin typeface="-apple-system"/>
              </a:rPr>
              <a:t>Python Sets allows mutable items, so adding and removing items is very easy. However, slicing is not possible because of no index. Generally, Python sets are very useful to perform mathematical operations like Union, Intersections, comparisons, and differences.</a:t>
            </a:r>
          </a:p>
          <a:p>
            <a:r>
              <a:rPr lang="en-US" b="0" i="0" dirty="0">
                <a:solidFill>
                  <a:srgbClr val="222222"/>
                </a:solidFill>
                <a:effectLst/>
                <a:latin typeface="-apple-system"/>
              </a:rPr>
              <a:t>In Python, it can be created by placing the required items inside curly braces or using the set() function without any arguments. It allows you to place different kinds of data type items like integer, string, etc., in a single one. The following is the available list of ways to declare them.</a:t>
            </a:r>
          </a:p>
          <a:p>
            <a:r>
              <a:rPr lang="en-US" dirty="0">
                <a:solidFill>
                  <a:srgbClr val="222222"/>
                </a:solidFill>
                <a:latin typeface="-apple-system"/>
              </a:rPr>
              <a:t>S1 = {}</a:t>
            </a:r>
            <a:endParaRPr lang="en-IN" dirty="0"/>
          </a:p>
        </p:txBody>
      </p:sp>
    </p:spTree>
    <p:extLst>
      <p:ext uri="{BB962C8B-B14F-4D97-AF65-F5344CB8AC3E}">
        <p14:creationId xmlns:p14="http://schemas.microsoft.com/office/powerpoint/2010/main" val="1004877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D9A2-4CC5-2E48-0DEF-871A65415E20}"/>
              </a:ext>
            </a:extLst>
          </p:cNvPr>
          <p:cNvSpPr>
            <a:spLocks noGrp="1"/>
          </p:cNvSpPr>
          <p:nvPr>
            <p:ph type="title"/>
          </p:nvPr>
        </p:nvSpPr>
        <p:spPr/>
        <p:txBody>
          <a:bodyPr/>
          <a:lstStyle/>
          <a:p>
            <a:r>
              <a:rPr lang="en-IN" b="0" i="0" dirty="0">
                <a:solidFill>
                  <a:srgbClr val="222222"/>
                </a:solidFill>
                <a:effectLst/>
                <a:latin typeface="-apple-system"/>
              </a:rPr>
              <a:t>Insert items in set</a:t>
            </a:r>
            <a:endParaRPr lang="en-IN" dirty="0"/>
          </a:p>
        </p:txBody>
      </p:sp>
      <p:sp>
        <p:nvSpPr>
          <p:cNvPr id="3" name="Content Placeholder 2">
            <a:extLst>
              <a:ext uri="{FF2B5EF4-FFF2-40B4-BE49-F238E27FC236}">
                <a16:creationId xmlns:a16="http://schemas.microsoft.com/office/drawing/2014/main" id="{F2CAEFFF-BDAF-5B8F-984D-892487475C1B}"/>
              </a:ext>
            </a:extLst>
          </p:cNvPr>
          <p:cNvSpPr>
            <a:spLocks noGrp="1"/>
          </p:cNvSpPr>
          <p:nvPr>
            <p:ph idx="1"/>
          </p:nvPr>
        </p:nvSpPr>
        <p:spPr/>
        <p:txBody>
          <a:bodyPr/>
          <a:lstStyle/>
          <a:p>
            <a:r>
              <a:rPr lang="en-US" dirty="0"/>
              <a:t>add(x): Add one item to the existing one in Python.</a:t>
            </a:r>
          </a:p>
          <a:p>
            <a:r>
              <a:rPr lang="en-US" dirty="0"/>
              <a:t>update(): Add multiple items to the existing one.</a:t>
            </a:r>
            <a:endParaRPr lang="en-IN" dirty="0"/>
          </a:p>
        </p:txBody>
      </p:sp>
    </p:spTree>
    <p:extLst>
      <p:ext uri="{BB962C8B-B14F-4D97-AF65-F5344CB8AC3E}">
        <p14:creationId xmlns:p14="http://schemas.microsoft.com/office/powerpoint/2010/main" val="286428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373C-F43B-06EF-9A59-F308301CDC6C}"/>
              </a:ext>
            </a:extLst>
          </p:cNvPr>
          <p:cNvSpPr>
            <a:spLocks noGrp="1"/>
          </p:cNvSpPr>
          <p:nvPr>
            <p:ph type="title"/>
          </p:nvPr>
        </p:nvSpPr>
        <p:spPr>
          <a:xfrm>
            <a:off x="838200" y="365126"/>
            <a:ext cx="10515600" cy="970616"/>
          </a:xfrm>
        </p:spPr>
        <p:txBody>
          <a:bodyPr/>
          <a:lstStyle/>
          <a:p>
            <a:r>
              <a:rPr lang="en-IN" b="0" i="0" dirty="0">
                <a:solidFill>
                  <a:srgbClr val="222222"/>
                </a:solidFill>
                <a:effectLst/>
                <a:latin typeface="-apple-system"/>
              </a:rPr>
              <a:t>Python Dictionary</a:t>
            </a:r>
            <a:endParaRPr lang="en-IN" dirty="0"/>
          </a:p>
        </p:txBody>
      </p:sp>
      <p:sp>
        <p:nvSpPr>
          <p:cNvPr id="3" name="Content Placeholder 2">
            <a:extLst>
              <a:ext uri="{FF2B5EF4-FFF2-40B4-BE49-F238E27FC236}">
                <a16:creationId xmlns:a16="http://schemas.microsoft.com/office/drawing/2014/main" id="{DDD130AC-BA2C-E212-60B8-08D97E24ECD4}"/>
              </a:ext>
            </a:extLst>
          </p:cNvPr>
          <p:cNvSpPr>
            <a:spLocks noGrp="1"/>
          </p:cNvSpPr>
          <p:nvPr>
            <p:ph idx="1"/>
          </p:nvPr>
        </p:nvSpPr>
        <p:spPr>
          <a:xfrm>
            <a:off x="838200" y="1335742"/>
            <a:ext cx="10515600" cy="4841221"/>
          </a:xfrm>
        </p:spPr>
        <p:txBody>
          <a:bodyPr/>
          <a:lstStyle/>
          <a:p>
            <a:r>
              <a:rPr lang="en-US" b="0" i="0" dirty="0">
                <a:solidFill>
                  <a:srgbClr val="222222"/>
                </a:solidFill>
                <a:effectLst/>
                <a:latin typeface="-apple-system"/>
              </a:rPr>
              <a:t>A Python Dictionary is a collection which is unordered, changeable, and indexed. Unlike a string, it is mutable. So, the Python </a:t>
            </a:r>
            <a:r>
              <a:rPr lang="en-US" b="0" i="0" dirty="0" err="1">
                <a:solidFill>
                  <a:srgbClr val="222222"/>
                </a:solidFill>
                <a:effectLst/>
                <a:latin typeface="-apple-system"/>
              </a:rPr>
              <a:t>dict</a:t>
            </a:r>
            <a:r>
              <a:rPr lang="en-US" b="0" i="0" dirty="0">
                <a:solidFill>
                  <a:srgbClr val="222222"/>
                </a:solidFill>
                <a:effectLst/>
                <a:latin typeface="-apple-system"/>
              </a:rPr>
              <a:t> can expand or sink.</a:t>
            </a:r>
          </a:p>
          <a:p>
            <a:r>
              <a:rPr lang="en-US" b="0" i="0" dirty="0">
                <a:solidFill>
                  <a:srgbClr val="222222"/>
                </a:solidFill>
                <a:effectLst/>
                <a:latin typeface="-apple-system"/>
              </a:rPr>
              <a:t>We can declare a Python Dictionary by simply placing empty parenthesis, or using the </a:t>
            </a:r>
            <a:r>
              <a:rPr lang="en-US" b="0" i="0" dirty="0" err="1">
                <a:solidFill>
                  <a:srgbClr val="222222"/>
                </a:solidFill>
                <a:effectLst/>
                <a:latin typeface="-apple-system"/>
              </a:rPr>
              <a:t>dict</a:t>
            </a:r>
            <a:r>
              <a:rPr lang="en-US" b="0" i="0" dirty="0">
                <a:solidFill>
                  <a:srgbClr val="222222"/>
                </a:solidFill>
                <a:effectLst/>
                <a:latin typeface="-apple-system"/>
              </a:rPr>
              <a:t>(). The syntax for declaring a dictionary</a:t>
            </a:r>
          </a:p>
          <a:p>
            <a:endParaRPr lang="en-IN" dirty="0"/>
          </a:p>
        </p:txBody>
      </p:sp>
      <p:pic>
        <p:nvPicPr>
          <p:cNvPr id="5" name="Picture 4">
            <a:extLst>
              <a:ext uri="{FF2B5EF4-FFF2-40B4-BE49-F238E27FC236}">
                <a16:creationId xmlns:a16="http://schemas.microsoft.com/office/drawing/2014/main" id="{14915FAF-EE42-09D7-5035-6B92F44432CD}"/>
              </a:ext>
            </a:extLst>
          </p:cNvPr>
          <p:cNvPicPr>
            <a:picLocks noChangeAspect="1"/>
          </p:cNvPicPr>
          <p:nvPr/>
        </p:nvPicPr>
        <p:blipFill>
          <a:blip r:embed="rId2"/>
          <a:stretch>
            <a:fillRect/>
          </a:stretch>
        </p:blipFill>
        <p:spPr>
          <a:xfrm>
            <a:off x="2399979" y="3603811"/>
            <a:ext cx="7392041" cy="2259853"/>
          </a:xfrm>
          <a:prstGeom prst="rect">
            <a:avLst/>
          </a:prstGeom>
        </p:spPr>
      </p:pic>
    </p:spTree>
    <p:extLst>
      <p:ext uri="{BB962C8B-B14F-4D97-AF65-F5344CB8AC3E}">
        <p14:creationId xmlns:p14="http://schemas.microsoft.com/office/powerpoint/2010/main" val="376916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A9BFD-5681-4819-32F8-FD20FADAD34C}"/>
              </a:ext>
            </a:extLst>
          </p:cNvPr>
          <p:cNvSpPr>
            <a:spLocks noGrp="1"/>
          </p:cNvSpPr>
          <p:nvPr>
            <p:ph type="title"/>
          </p:nvPr>
        </p:nvSpPr>
        <p:spPr/>
        <p:txBody>
          <a:bodyPr/>
          <a:lstStyle/>
          <a:p>
            <a:r>
              <a:rPr lang="en-US" b="0" i="0" dirty="0">
                <a:solidFill>
                  <a:srgbClr val="222222"/>
                </a:solidFill>
                <a:effectLst/>
                <a:latin typeface="-apple-system"/>
              </a:rPr>
              <a:t>How to Access Python Dictionary items?</a:t>
            </a:r>
            <a:endParaRPr lang="en-IN" dirty="0"/>
          </a:p>
        </p:txBody>
      </p:sp>
      <p:sp>
        <p:nvSpPr>
          <p:cNvPr id="3" name="Content Placeholder 2">
            <a:extLst>
              <a:ext uri="{FF2B5EF4-FFF2-40B4-BE49-F238E27FC236}">
                <a16:creationId xmlns:a16="http://schemas.microsoft.com/office/drawing/2014/main" id="{4F4EF572-100F-FA5E-2177-45A0BB07B8FF}"/>
              </a:ext>
            </a:extLst>
          </p:cNvPr>
          <p:cNvSpPr>
            <a:spLocks noGrp="1"/>
          </p:cNvSpPr>
          <p:nvPr>
            <p:ph idx="1"/>
          </p:nvPr>
        </p:nvSpPr>
        <p:spPr/>
        <p:txBody>
          <a:bodyPr/>
          <a:lstStyle/>
          <a:p>
            <a:pPr algn="l"/>
            <a:r>
              <a:rPr lang="en-US" b="0" i="0" dirty="0">
                <a:solidFill>
                  <a:srgbClr val="222222"/>
                </a:solidFill>
                <a:effectLst/>
                <a:latin typeface="-apple-system"/>
              </a:rPr>
              <a:t>Though, dictionary is an unordered collection, we can access the values using their keys. It can be done by placing the key in the square brackets or using get function. If we access non-existing one, the get function with return none. Whereas placing the key inside a square brackets method throw an error</a:t>
            </a:r>
          </a:p>
          <a:p>
            <a:pPr algn="l"/>
            <a:r>
              <a:rPr lang="en-US" b="0" i="0" dirty="0" err="1">
                <a:solidFill>
                  <a:srgbClr val="222222"/>
                </a:solidFill>
                <a:effectLst/>
                <a:latin typeface="-apple-system"/>
              </a:rPr>
              <a:t>Dname</a:t>
            </a:r>
            <a:r>
              <a:rPr lang="en-US" b="0" i="0" dirty="0">
                <a:solidFill>
                  <a:srgbClr val="222222"/>
                </a:solidFill>
                <a:effectLst/>
                <a:latin typeface="-apple-system"/>
              </a:rPr>
              <a:t>[key] or </a:t>
            </a:r>
            <a:r>
              <a:rPr lang="en-US" b="0" i="0" dirty="0" err="1">
                <a:solidFill>
                  <a:srgbClr val="222222"/>
                </a:solidFill>
                <a:effectLst/>
                <a:latin typeface="-apple-system"/>
              </a:rPr>
              <a:t>Dname.get</a:t>
            </a:r>
            <a:r>
              <a:rPr lang="en-US" b="0" i="0" dirty="0">
                <a:solidFill>
                  <a:srgbClr val="222222"/>
                </a:solidFill>
                <a:effectLst/>
                <a:latin typeface="-apple-system"/>
              </a:rPr>
              <a:t>(key)</a:t>
            </a:r>
          </a:p>
          <a:p>
            <a:endParaRPr lang="en-IN" dirty="0"/>
          </a:p>
        </p:txBody>
      </p:sp>
    </p:spTree>
    <p:extLst>
      <p:ext uri="{BB962C8B-B14F-4D97-AF65-F5344CB8AC3E}">
        <p14:creationId xmlns:p14="http://schemas.microsoft.com/office/powerpoint/2010/main" val="56522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EDCA-BD06-0CD9-2C4D-003A5A13D428}"/>
              </a:ext>
            </a:extLst>
          </p:cNvPr>
          <p:cNvSpPr>
            <a:spLocks noGrp="1"/>
          </p:cNvSpPr>
          <p:nvPr>
            <p:ph type="title"/>
          </p:nvPr>
        </p:nvSpPr>
        <p:spPr/>
        <p:txBody>
          <a:bodyPr/>
          <a:lstStyle/>
          <a:p>
            <a:r>
              <a:rPr lang="en-US" b="0" i="0" dirty="0">
                <a:solidFill>
                  <a:srgbClr val="222222"/>
                </a:solidFill>
                <a:effectLst/>
                <a:latin typeface="-apple-system"/>
              </a:rPr>
              <a:t>Insert and Update Python Dictionary items</a:t>
            </a:r>
            <a:endParaRPr lang="en-IN" dirty="0"/>
          </a:p>
        </p:txBody>
      </p:sp>
      <p:sp>
        <p:nvSpPr>
          <p:cNvPr id="3" name="Content Placeholder 2">
            <a:extLst>
              <a:ext uri="{FF2B5EF4-FFF2-40B4-BE49-F238E27FC236}">
                <a16:creationId xmlns:a16="http://schemas.microsoft.com/office/drawing/2014/main" id="{FECD2DCF-CC79-EA43-13D1-754FC2DFEFD5}"/>
              </a:ext>
            </a:extLst>
          </p:cNvPr>
          <p:cNvSpPr>
            <a:spLocks noGrp="1"/>
          </p:cNvSpPr>
          <p:nvPr>
            <p:ph idx="1"/>
          </p:nvPr>
        </p:nvSpPr>
        <p:spPr/>
        <p:txBody>
          <a:bodyPr/>
          <a:lstStyle/>
          <a:p>
            <a:pPr algn="l"/>
            <a:r>
              <a:rPr lang="en-US" b="0" i="0" dirty="0">
                <a:solidFill>
                  <a:srgbClr val="222222"/>
                </a:solidFill>
                <a:effectLst/>
                <a:latin typeface="-apple-system"/>
              </a:rPr>
              <a:t>Remember, </a:t>
            </a:r>
            <a:r>
              <a:rPr lang="en-US" b="0" i="0" dirty="0" err="1">
                <a:solidFill>
                  <a:srgbClr val="222222"/>
                </a:solidFill>
                <a:effectLst/>
                <a:latin typeface="-apple-system"/>
              </a:rPr>
              <a:t>dicts</a:t>
            </a:r>
            <a:r>
              <a:rPr lang="en-US" b="0" i="0" dirty="0">
                <a:solidFill>
                  <a:srgbClr val="222222"/>
                </a:solidFill>
                <a:effectLst/>
                <a:latin typeface="-apple-system"/>
              </a:rPr>
              <a:t> are mutable so, you can insert or update any element at any point in time. Use below syntax to insert or update values.</a:t>
            </a:r>
          </a:p>
          <a:p>
            <a:pPr algn="l"/>
            <a:r>
              <a:rPr lang="en-US" b="0" i="0" dirty="0" err="1">
                <a:solidFill>
                  <a:srgbClr val="222222"/>
                </a:solidFill>
                <a:effectLst/>
                <a:latin typeface="-apple-system"/>
              </a:rPr>
              <a:t>DName</a:t>
            </a:r>
            <a:r>
              <a:rPr lang="en-US" b="0" i="0" dirty="0">
                <a:solidFill>
                  <a:srgbClr val="222222"/>
                </a:solidFill>
                <a:effectLst/>
                <a:latin typeface="-apple-system"/>
              </a:rPr>
              <a:t>[key] = value</a:t>
            </a:r>
          </a:p>
          <a:p>
            <a:pPr algn="l"/>
            <a:r>
              <a:rPr lang="en-US" b="0" i="0" dirty="0">
                <a:solidFill>
                  <a:srgbClr val="222222"/>
                </a:solidFill>
                <a:effectLst/>
                <a:latin typeface="-apple-system"/>
              </a:rPr>
              <a:t>If a key is present, it updates the value. If </a:t>
            </a:r>
            <a:r>
              <a:rPr lang="en-US" b="0" i="0" dirty="0" err="1">
                <a:solidFill>
                  <a:srgbClr val="222222"/>
                </a:solidFill>
                <a:effectLst/>
                <a:latin typeface="-apple-system"/>
              </a:rPr>
              <a:t>DName</a:t>
            </a:r>
            <a:r>
              <a:rPr lang="en-US" b="0" i="0" dirty="0">
                <a:solidFill>
                  <a:srgbClr val="222222"/>
                </a:solidFill>
                <a:effectLst/>
                <a:latin typeface="-apple-system"/>
              </a:rPr>
              <a:t> does not have the key, then it inserts the new one with the given.</a:t>
            </a:r>
          </a:p>
          <a:p>
            <a:r>
              <a:rPr lang="en-IN" dirty="0"/>
              <a:t>Pop(element)</a:t>
            </a:r>
          </a:p>
        </p:txBody>
      </p:sp>
    </p:spTree>
    <p:extLst>
      <p:ext uri="{BB962C8B-B14F-4D97-AF65-F5344CB8AC3E}">
        <p14:creationId xmlns:p14="http://schemas.microsoft.com/office/powerpoint/2010/main" val="3046353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4B5E-55ED-5FB1-4C38-E0D716273479}"/>
              </a:ext>
            </a:extLst>
          </p:cNvPr>
          <p:cNvSpPr>
            <a:spLocks noGrp="1"/>
          </p:cNvSpPr>
          <p:nvPr>
            <p:ph type="title"/>
          </p:nvPr>
        </p:nvSpPr>
        <p:spPr/>
        <p:txBody>
          <a:bodyPr/>
          <a:lstStyle/>
          <a:p>
            <a:r>
              <a:rPr lang="en-IN" dirty="0"/>
              <a:t>More functions for dictionary</a:t>
            </a:r>
          </a:p>
        </p:txBody>
      </p:sp>
      <p:sp>
        <p:nvSpPr>
          <p:cNvPr id="3" name="Content Placeholder 2">
            <a:extLst>
              <a:ext uri="{FF2B5EF4-FFF2-40B4-BE49-F238E27FC236}">
                <a16:creationId xmlns:a16="http://schemas.microsoft.com/office/drawing/2014/main" id="{5640BC4D-9569-0C66-8ACA-6B2D462CD305}"/>
              </a:ext>
            </a:extLst>
          </p:cNvPr>
          <p:cNvSpPr>
            <a:spLocks noGrp="1"/>
          </p:cNvSpPr>
          <p:nvPr>
            <p:ph idx="1"/>
          </p:nvPr>
        </p:nvSpPr>
        <p:spPr/>
        <p:txBody>
          <a:bodyPr/>
          <a:lstStyle/>
          <a:p>
            <a:r>
              <a:rPr lang="en-US" dirty="0" err="1"/>
              <a:t>Da.values</a:t>
            </a:r>
            <a:r>
              <a:rPr lang="en-US" dirty="0"/>
              <a:t>()</a:t>
            </a:r>
          </a:p>
          <a:p>
            <a:r>
              <a:rPr lang="en-US" dirty="0" err="1"/>
              <a:t>Da.key</a:t>
            </a:r>
            <a:r>
              <a:rPr lang="en-US" dirty="0"/>
              <a:t>()</a:t>
            </a:r>
          </a:p>
          <a:p>
            <a:r>
              <a:rPr lang="en-US" dirty="0"/>
              <a:t>The copy functions shallow copy the given </a:t>
            </a:r>
            <a:r>
              <a:rPr lang="en-US" dirty="0" err="1"/>
              <a:t>dict</a:t>
            </a:r>
            <a:r>
              <a:rPr lang="en-US" dirty="0"/>
              <a:t> into a completely new one. You can also place a it inside a list.</a:t>
            </a:r>
          </a:p>
          <a:p>
            <a:r>
              <a:rPr lang="en-US" dirty="0"/>
              <a:t>The pop method removes the value at a given key, and prints the removed item. The Python pop item removes the last inserted item (key, value pair).</a:t>
            </a:r>
            <a:endParaRPr lang="en-IN" dirty="0"/>
          </a:p>
        </p:txBody>
      </p:sp>
    </p:spTree>
    <p:extLst>
      <p:ext uri="{BB962C8B-B14F-4D97-AF65-F5344CB8AC3E}">
        <p14:creationId xmlns:p14="http://schemas.microsoft.com/office/powerpoint/2010/main" val="1116396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396C-A6FD-155D-C057-59EE2FD0E51F}"/>
              </a:ext>
            </a:extLst>
          </p:cNvPr>
          <p:cNvSpPr>
            <a:spLocks noGrp="1"/>
          </p:cNvSpPr>
          <p:nvPr>
            <p:ph type="title"/>
          </p:nvPr>
        </p:nvSpPr>
        <p:spPr/>
        <p:txBody>
          <a:bodyPr/>
          <a:lstStyle/>
          <a:p>
            <a:r>
              <a:rPr lang="en-IN" dirty="0"/>
              <a:t>Dictionary Contd.</a:t>
            </a:r>
          </a:p>
        </p:txBody>
      </p:sp>
      <p:pic>
        <p:nvPicPr>
          <p:cNvPr id="5" name="Picture 4">
            <a:extLst>
              <a:ext uri="{FF2B5EF4-FFF2-40B4-BE49-F238E27FC236}">
                <a16:creationId xmlns:a16="http://schemas.microsoft.com/office/drawing/2014/main" id="{6EE06C36-CF93-4D8E-BD7E-8D94311999A0}"/>
              </a:ext>
            </a:extLst>
          </p:cNvPr>
          <p:cNvPicPr>
            <a:picLocks noChangeAspect="1"/>
          </p:cNvPicPr>
          <p:nvPr/>
        </p:nvPicPr>
        <p:blipFill>
          <a:blip r:embed="rId2"/>
          <a:stretch>
            <a:fillRect/>
          </a:stretch>
        </p:blipFill>
        <p:spPr>
          <a:xfrm>
            <a:off x="574755" y="1690688"/>
            <a:ext cx="7635902" cy="1531753"/>
          </a:xfrm>
          <a:prstGeom prst="rect">
            <a:avLst/>
          </a:prstGeom>
        </p:spPr>
      </p:pic>
      <p:pic>
        <p:nvPicPr>
          <p:cNvPr id="7" name="Picture 6">
            <a:extLst>
              <a:ext uri="{FF2B5EF4-FFF2-40B4-BE49-F238E27FC236}">
                <a16:creationId xmlns:a16="http://schemas.microsoft.com/office/drawing/2014/main" id="{C6D94474-D0DA-4026-3183-130D765DDDE3}"/>
              </a:ext>
            </a:extLst>
          </p:cNvPr>
          <p:cNvPicPr>
            <a:picLocks noChangeAspect="1"/>
          </p:cNvPicPr>
          <p:nvPr/>
        </p:nvPicPr>
        <p:blipFill>
          <a:blip r:embed="rId3"/>
          <a:stretch>
            <a:fillRect/>
          </a:stretch>
        </p:blipFill>
        <p:spPr>
          <a:xfrm>
            <a:off x="664402" y="3222441"/>
            <a:ext cx="7277731" cy="1546994"/>
          </a:xfrm>
          <a:prstGeom prst="rect">
            <a:avLst/>
          </a:prstGeom>
        </p:spPr>
      </p:pic>
    </p:spTree>
    <p:extLst>
      <p:ext uri="{BB962C8B-B14F-4D97-AF65-F5344CB8AC3E}">
        <p14:creationId xmlns:p14="http://schemas.microsoft.com/office/powerpoint/2010/main" val="944552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BFFE-1A7E-C926-1007-C48B13A43F5A}"/>
              </a:ext>
            </a:extLst>
          </p:cNvPr>
          <p:cNvSpPr>
            <a:spLocks noGrp="1"/>
          </p:cNvSpPr>
          <p:nvPr>
            <p:ph type="title"/>
          </p:nvPr>
        </p:nvSpPr>
        <p:spPr/>
        <p:txBody>
          <a:bodyPr/>
          <a:lstStyle/>
          <a:p>
            <a:r>
              <a:rPr lang="en-IN" b="0" i="0" dirty="0">
                <a:solidFill>
                  <a:srgbClr val="222222"/>
                </a:solidFill>
                <a:effectLst/>
                <a:latin typeface="-apple-system"/>
              </a:rPr>
              <a:t>Python If Else Statement</a:t>
            </a:r>
            <a:endParaRPr lang="en-IN" dirty="0"/>
          </a:p>
        </p:txBody>
      </p:sp>
      <p:sp>
        <p:nvSpPr>
          <p:cNvPr id="3" name="Content Placeholder 2">
            <a:extLst>
              <a:ext uri="{FF2B5EF4-FFF2-40B4-BE49-F238E27FC236}">
                <a16:creationId xmlns:a16="http://schemas.microsoft.com/office/drawing/2014/main" id="{EBC7C120-2B76-8A17-BECA-3E213BECD5DE}"/>
              </a:ext>
            </a:extLst>
          </p:cNvPr>
          <p:cNvSpPr>
            <a:spLocks noGrp="1"/>
          </p:cNvSpPr>
          <p:nvPr>
            <p:ph idx="1"/>
          </p:nvPr>
        </p:nvSpPr>
        <p:spPr>
          <a:xfrm>
            <a:off x="838200" y="1825624"/>
            <a:ext cx="10515600" cy="4754469"/>
          </a:xfrm>
        </p:spPr>
        <p:txBody>
          <a:bodyPr/>
          <a:lstStyle/>
          <a:p>
            <a:pPr algn="l"/>
            <a:r>
              <a:rPr lang="en-US" sz="2000" b="0" i="0" dirty="0">
                <a:solidFill>
                  <a:srgbClr val="222222"/>
                </a:solidFill>
                <a:effectLst/>
                <a:latin typeface="-apple-system"/>
              </a:rPr>
              <a:t>The Python If Else Statement is an extension to the If (which we discussed in the earlier post). The If condition will only execute the code block when the given condition is true and when the condition is false, it will not execute the code.</a:t>
            </a:r>
          </a:p>
          <a:p>
            <a:pPr algn="l"/>
            <a:r>
              <a:rPr lang="en-US" sz="2000" b="0" i="0" dirty="0">
                <a:solidFill>
                  <a:srgbClr val="222222"/>
                </a:solidFill>
                <a:effectLst/>
                <a:latin typeface="-apple-system"/>
              </a:rPr>
              <a:t>In real-world, it would be nice to execute something when the expression fails. To do so, If condition is used and here, the Else block will run some code when the condition fails. The syntax of the Python If Else Statement is.</a:t>
            </a:r>
          </a:p>
          <a:p>
            <a:pPr algn="l"/>
            <a:r>
              <a:rPr lang="en-US" sz="2000" dirty="0">
                <a:solidFill>
                  <a:srgbClr val="222222"/>
                </a:solidFill>
                <a:latin typeface="-apple-system"/>
              </a:rPr>
              <a:t>When the test condition present in the above Python If else structure is evaluated to true, True statements executed. When it return false, False code executed</a:t>
            </a:r>
            <a:r>
              <a:rPr lang="en-US" sz="1400" b="0" i="0" dirty="0">
                <a:solidFill>
                  <a:srgbClr val="222222"/>
                </a:solidFill>
                <a:effectLst/>
                <a:latin typeface="-apple-system"/>
              </a:rPr>
              <a:t>.</a:t>
            </a:r>
            <a:endParaRPr lang="en-US" sz="2000" b="0" i="0" dirty="0">
              <a:solidFill>
                <a:srgbClr val="222222"/>
              </a:solidFill>
              <a:effectLst/>
              <a:latin typeface="-apple-system"/>
            </a:endParaRPr>
          </a:p>
          <a:p>
            <a:endParaRPr lang="en-IN" dirty="0"/>
          </a:p>
          <a:p>
            <a:endParaRPr lang="en-IN" dirty="0"/>
          </a:p>
        </p:txBody>
      </p:sp>
      <p:pic>
        <p:nvPicPr>
          <p:cNvPr id="5" name="Picture 4">
            <a:extLst>
              <a:ext uri="{FF2B5EF4-FFF2-40B4-BE49-F238E27FC236}">
                <a16:creationId xmlns:a16="http://schemas.microsoft.com/office/drawing/2014/main" id="{4075597A-9383-6AD8-372A-93DFDD940F06}"/>
              </a:ext>
            </a:extLst>
          </p:cNvPr>
          <p:cNvPicPr>
            <a:picLocks noChangeAspect="1"/>
          </p:cNvPicPr>
          <p:nvPr/>
        </p:nvPicPr>
        <p:blipFill>
          <a:blip r:embed="rId2"/>
          <a:stretch>
            <a:fillRect/>
          </a:stretch>
        </p:blipFill>
        <p:spPr>
          <a:xfrm>
            <a:off x="1919018" y="4398648"/>
            <a:ext cx="7529212" cy="1912786"/>
          </a:xfrm>
          <a:prstGeom prst="rect">
            <a:avLst/>
          </a:prstGeom>
        </p:spPr>
      </p:pic>
    </p:spTree>
    <p:extLst>
      <p:ext uri="{BB962C8B-B14F-4D97-AF65-F5344CB8AC3E}">
        <p14:creationId xmlns:p14="http://schemas.microsoft.com/office/powerpoint/2010/main" val="1163909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587B-E355-D924-A96F-B9E34D7129AA}"/>
              </a:ext>
            </a:extLst>
          </p:cNvPr>
          <p:cNvSpPr>
            <a:spLocks noGrp="1"/>
          </p:cNvSpPr>
          <p:nvPr>
            <p:ph type="title"/>
          </p:nvPr>
        </p:nvSpPr>
        <p:spPr/>
        <p:txBody>
          <a:bodyPr/>
          <a:lstStyle/>
          <a:p>
            <a:r>
              <a:rPr lang="en-IN" b="0" i="0" dirty="0">
                <a:solidFill>
                  <a:srgbClr val="222222"/>
                </a:solidFill>
                <a:effectLst/>
                <a:latin typeface="-apple-system"/>
              </a:rPr>
              <a:t>Python Dictionary Methods</a:t>
            </a:r>
            <a:endParaRPr lang="en-IN" dirty="0"/>
          </a:p>
        </p:txBody>
      </p:sp>
      <p:sp>
        <p:nvSpPr>
          <p:cNvPr id="3" name="Content Placeholder 2">
            <a:extLst>
              <a:ext uri="{FF2B5EF4-FFF2-40B4-BE49-F238E27FC236}">
                <a16:creationId xmlns:a16="http://schemas.microsoft.com/office/drawing/2014/main" id="{B84FB5F8-91A6-14FA-7EC3-C68E3B3C2B7D}"/>
              </a:ext>
            </a:extLst>
          </p:cNvPr>
          <p:cNvSpPr>
            <a:spLocks noGrp="1"/>
          </p:cNvSpPr>
          <p:nvPr>
            <p:ph idx="1"/>
          </p:nvPr>
        </p:nvSpPr>
        <p:spPr/>
        <p:txBody>
          <a:bodyPr>
            <a:normAutofit fontScale="77500" lnSpcReduction="20000"/>
          </a:bodyPr>
          <a:lstStyle/>
          <a:p>
            <a:r>
              <a:rPr lang="en-US" dirty="0"/>
              <a:t>clear() removes all the elements.</a:t>
            </a:r>
          </a:p>
          <a:p>
            <a:r>
              <a:rPr lang="en-US" dirty="0"/>
              <a:t>copy() shallow copy.</a:t>
            </a:r>
          </a:p>
          <a:p>
            <a:r>
              <a:rPr lang="en-US" dirty="0" err="1"/>
              <a:t>fromkeys</a:t>
            </a:r>
            <a:r>
              <a:rPr lang="en-US" dirty="0"/>
              <a:t>() returns a new one, where keys start from a sequence and equal to values.</a:t>
            </a:r>
          </a:p>
          <a:p>
            <a:r>
              <a:rPr lang="en-US" dirty="0"/>
              <a:t>get() value of a Given Key.</a:t>
            </a:r>
          </a:p>
          <a:p>
            <a:r>
              <a:rPr lang="en-US" dirty="0"/>
              <a:t>items() returns a list containing the items (</a:t>
            </a:r>
            <a:r>
              <a:rPr lang="en-US" dirty="0" err="1"/>
              <a:t>keyvalue</a:t>
            </a:r>
            <a:r>
              <a:rPr lang="en-US" dirty="0"/>
              <a:t> pairs)</a:t>
            </a:r>
          </a:p>
          <a:p>
            <a:r>
              <a:rPr lang="en-US" dirty="0"/>
              <a:t>keys() Prints a list of keys.</a:t>
            </a:r>
          </a:p>
          <a:p>
            <a:r>
              <a:rPr lang="en-US" dirty="0"/>
              <a:t>pop() remove and print the item of a given key. Use to delete.</a:t>
            </a:r>
          </a:p>
          <a:p>
            <a:r>
              <a:rPr lang="en-US" dirty="0" err="1"/>
              <a:t>popitem</a:t>
            </a:r>
            <a:r>
              <a:rPr lang="en-US" dirty="0"/>
              <a:t>() removes and prints the last inserted </a:t>
            </a:r>
            <a:r>
              <a:rPr lang="en-US" dirty="0" err="1"/>
              <a:t>keyvalue</a:t>
            </a:r>
            <a:r>
              <a:rPr lang="en-US" dirty="0"/>
              <a:t> pair. </a:t>
            </a:r>
          </a:p>
          <a:p>
            <a:r>
              <a:rPr lang="en-US" dirty="0" err="1"/>
              <a:t>setdefault</a:t>
            </a:r>
            <a:r>
              <a:rPr lang="en-US" dirty="0"/>
              <a:t>() – If the given key is present, it returns its value. If not, this function inserts a key with a given value and prints that.</a:t>
            </a:r>
          </a:p>
          <a:p>
            <a:r>
              <a:rPr lang="en-US" dirty="0"/>
              <a:t>update() updates the </a:t>
            </a:r>
            <a:r>
              <a:rPr lang="en-US" dirty="0" err="1"/>
              <a:t>KeyValue</a:t>
            </a:r>
            <a:r>
              <a:rPr lang="en-US" dirty="0"/>
              <a:t> pair.</a:t>
            </a:r>
          </a:p>
          <a:p>
            <a:r>
              <a:rPr lang="en-US" dirty="0"/>
              <a:t>values() returns the list of all the values.</a:t>
            </a:r>
            <a:endParaRPr lang="en-IN" dirty="0"/>
          </a:p>
        </p:txBody>
      </p:sp>
    </p:spTree>
    <p:extLst>
      <p:ext uri="{BB962C8B-B14F-4D97-AF65-F5344CB8AC3E}">
        <p14:creationId xmlns:p14="http://schemas.microsoft.com/office/powerpoint/2010/main" val="226942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8831-A2C1-D84D-BF24-26489F3DA2CF}"/>
              </a:ext>
            </a:extLst>
          </p:cNvPr>
          <p:cNvSpPr>
            <a:spLocks noGrp="1"/>
          </p:cNvSpPr>
          <p:nvPr>
            <p:ph type="title"/>
          </p:nvPr>
        </p:nvSpPr>
        <p:spPr>
          <a:xfrm>
            <a:off x="838200" y="365126"/>
            <a:ext cx="10515600" cy="863040"/>
          </a:xfrm>
        </p:spPr>
        <p:txBody>
          <a:bodyPr/>
          <a:lstStyle/>
          <a:p>
            <a:r>
              <a:rPr lang="en-IN" b="0" i="0" dirty="0">
                <a:solidFill>
                  <a:srgbClr val="222222"/>
                </a:solidFill>
                <a:effectLst/>
                <a:latin typeface="-apple-system"/>
              </a:rPr>
              <a:t>Python Nested If</a:t>
            </a:r>
            <a:endParaRPr lang="en-IN" dirty="0"/>
          </a:p>
        </p:txBody>
      </p:sp>
      <p:sp>
        <p:nvSpPr>
          <p:cNvPr id="3" name="Content Placeholder 2">
            <a:extLst>
              <a:ext uri="{FF2B5EF4-FFF2-40B4-BE49-F238E27FC236}">
                <a16:creationId xmlns:a16="http://schemas.microsoft.com/office/drawing/2014/main" id="{2523B956-1DA6-95BA-D455-C8D3980AE77A}"/>
              </a:ext>
            </a:extLst>
          </p:cNvPr>
          <p:cNvSpPr>
            <a:spLocks noGrp="1"/>
          </p:cNvSpPr>
          <p:nvPr>
            <p:ph idx="1"/>
          </p:nvPr>
        </p:nvSpPr>
        <p:spPr>
          <a:xfrm>
            <a:off x="838200" y="1658471"/>
            <a:ext cx="10515600" cy="4518492"/>
          </a:xfrm>
        </p:spPr>
        <p:txBody>
          <a:bodyPr/>
          <a:lstStyle/>
          <a:p>
            <a:pPr algn="l"/>
            <a:r>
              <a:rPr lang="en-US" sz="2400" b="0" i="0" dirty="0">
                <a:solidFill>
                  <a:srgbClr val="222222"/>
                </a:solidFill>
                <a:effectLst/>
                <a:latin typeface="-apple-system"/>
              </a:rPr>
              <a:t>Python Nested If Statement means to place one If inside another If Statement. Python If Else statement allows us to print different statements depending upon the expression result (TRUE, FALSE). Sometimes we have to check further even when the condition is TRUE. In these situations, we can use the Python Nested IF statements, but be careful while using it.</a:t>
            </a:r>
          </a:p>
          <a:p>
            <a:pPr algn="l"/>
            <a:r>
              <a:rPr lang="en-US" sz="2400" b="0" i="0" dirty="0">
                <a:solidFill>
                  <a:srgbClr val="222222"/>
                </a:solidFill>
                <a:effectLst/>
                <a:latin typeface="-apple-system"/>
              </a:rPr>
              <a:t>In the Python nested if statement example, every person is eligible to work if he is 18 years old or above. Else he is not qualified. However, companies won’t offer a job to every person. So, we use another If condition, also called Python Nested If Statement, to check his education qualifications or any specific company requirements.</a:t>
            </a:r>
          </a:p>
          <a:p>
            <a:endParaRPr lang="en-IN" dirty="0"/>
          </a:p>
        </p:txBody>
      </p:sp>
    </p:spTree>
    <p:extLst>
      <p:ext uri="{BB962C8B-B14F-4D97-AF65-F5344CB8AC3E}">
        <p14:creationId xmlns:p14="http://schemas.microsoft.com/office/powerpoint/2010/main" val="298090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9C9F-A743-AF49-6F50-7A32E8637BF3}"/>
              </a:ext>
            </a:extLst>
          </p:cNvPr>
          <p:cNvSpPr>
            <a:spLocks noGrp="1"/>
          </p:cNvSpPr>
          <p:nvPr>
            <p:ph type="title"/>
          </p:nvPr>
        </p:nvSpPr>
        <p:spPr>
          <a:xfrm>
            <a:off x="838200" y="365126"/>
            <a:ext cx="10515600" cy="988546"/>
          </a:xfrm>
        </p:spPr>
        <p:txBody>
          <a:bodyPr/>
          <a:lstStyle/>
          <a:p>
            <a:r>
              <a:rPr lang="en-US" b="0" i="0" dirty="0">
                <a:solidFill>
                  <a:srgbClr val="222222"/>
                </a:solidFill>
                <a:effectLst/>
                <a:latin typeface="-apple-system"/>
              </a:rPr>
              <a:t>Python Nested If Statement Syntax</a:t>
            </a:r>
            <a:endParaRPr lang="en-IN" dirty="0"/>
          </a:p>
        </p:txBody>
      </p:sp>
      <p:sp>
        <p:nvSpPr>
          <p:cNvPr id="3" name="Content Placeholder 2">
            <a:extLst>
              <a:ext uri="{FF2B5EF4-FFF2-40B4-BE49-F238E27FC236}">
                <a16:creationId xmlns:a16="http://schemas.microsoft.com/office/drawing/2014/main" id="{EC9B00A9-72AA-803F-76A2-7979F0AEE684}"/>
              </a:ext>
            </a:extLst>
          </p:cNvPr>
          <p:cNvSpPr>
            <a:spLocks noGrp="1"/>
          </p:cNvSpPr>
          <p:nvPr>
            <p:ph idx="1"/>
          </p:nvPr>
        </p:nvSpPr>
        <p:spPr>
          <a:xfrm>
            <a:off x="838200" y="1452282"/>
            <a:ext cx="10515600" cy="4724681"/>
          </a:xfrm>
        </p:spPr>
        <p:txBody>
          <a:bodyPr/>
          <a:lstStyle/>
          <a:p>
            <a:r>
              <a:rPr lang="en-US" b="0" i="0" dirty="0">
                <a:solidFill>
                  <a:srgbClr val="222222"/>
                </a:solidFill>
                <a:effectLst/>
                <a:latin typeface="-apple-system"/>
              </a:rPr>
              <a:t>The Python Nested If Statement Syntax is</a:t>
            </a:r>
          </a:p>
          <a:p>
            <a:endParaRPr lang="en-IN" dirty="0"/>
          </a:p>
        </p:txBody>
      </p:sp>
      <p:pic>
        <p:nvPicPr>
          <p:cNvPr id="5" name="Picture 4">
            <a:extLst>
              <a:ext uri="{FF2B5EF4-FFF2-40B4-BE49-F238E27FC236}">
                <a16:creationId xmlns:a16="http://schemas.microsoft.com/office/drawing/2014/main" id="{D5C8A26B-F023-58C3-2683-0602F12F9EB3}"/>
              </a:ext>
            </a:extLst>
          </p:cNvPr>
          <p:cNvPicPr>
            <a:picLocks noChangeAspect="1"/>
          </p:cNvPicPr>
          <p:nvPr/>
        </p:nvPicPr>
        <p:blipFill>
          <a:blip r:embed="rId2"/>
          <a:stretch>
            <a:fillRect/>
          </a:stretch>
        </p:blipFill>
        <p:spPr>
          <a:xfrm>
            <a:off x="2332973" y="2448902"/>
            <a:ext cx="7292972" cy="2956816"/>
          </a:xfrm>
          <a:prstGeom prst="rect">
            <a:avLst/>
          </a:prstGeom>
        </p:spPr>
      </p:pic>
    </p:spTree>
    <p:extLst>
      <p:ext uri="{BB962C8B-B14F-4D97-AF65-F5344CB8AC3E}">
        <p14:creationId xmlns:p14="http://schemas.microsoft.com/office/powerpoint/2010/main" val="328148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195F-C869-6683-D546-5CB0A04CE14F}"/>
              </a:ext>
            </a:extLst>
          </p:cNvPr>
          <p:cNvSpPr>
            <a:spLocks noGrp="1"/>
          </p:cNvSpPr>
          <p:nvPr>
            <p:ph type="title"/>
          </p:nvPr>
        </p:nvSpPr>
        <p:spPr/>
        <p:txBody>
          <a:bodyPr/>
          <a:lstStyle/>
          <a:p>
            <a:r>
              <a:rPr lang="en-IN" b="0" i="0" dirty="0">
                <a:solidFill>
                  <a:srgbClr val="222222"/>
                </a:solidFill>
                <a:effectLst/>
                <a:latin typeface="-apple-system"/>
              </a:rPr>
              <a:t>Nested if Flow Chart</a:t>
            </a:r>
            <a:endParaRPr lang="en-IN" dirty="0"/>
          </a:p>
        </p:txBody>
      </p:sp>
      <p:pic>
        <p:nvPicPr>
          <p:cNvPr id="5" name="Picture 4">
            <a:extLst>
              <a:ext uri="{FF2B5EF4-FFF2-40B4-BE49-F238E27FC236}">
                <a16:creationId xmlns:a16="http://schemas.microsoft.com/office/drawing/2014/main" id="{A8C24ED3-A5DA-5E8F-2E43-0025FD249938}"/>
              </a:ext>
            </a:extLst>
          </p:cNvPr>
          <p:cNvPicPr>
            <a:picLocks noChangeAspect="1"/>
          </p:cNvPicPr>
          <p:nvPr/>
        </p:nvPicPr>
        <p:blipFill>
          <a:blip r:embed="rId2"/>
          <a:stretch>
            <a:fillRect/>
          </a:stretch>
        </p:blipFill>
        <p:spPr>
          <a:xfrm>
            <a:off x="1959559" y="1595718"/>
            <a:ext cx="8039797" cy="4532092"/>
          </a:xfrm>
          <a:prstGeom prst="rect">
            <a:avLst/>
          </a:prstGeom>
        </p:spPr>
      </p:pic>
    </p:spTree>
    <p:extLst>
      <p:ext uri="{BB962C8B-B14F-4D97-AF65-F5344CB8AC3E}">
        <p14:creationId xmlns:p14="http://schemas.microsoft.com/office/powerpoint/2010/main" val="143854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135D2-B9DE-60A5-4E54-7FE20F4C990B}"/>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elif</a:t>
            </a:r>
            <a:r>
              <a:rPr lang="en-IN" b="0" i="0" dirty="0">
                <a:solidFill>
                  <a:srgbClr val="222222"/>
                </a:solidFill>
                <a:effectLst/>
                <a:latin typeface="-apple-system"/>
              </a:rPr>
              <a:t> Statement</a:t>
            </a:r>
            <a:endParaRPr lang="en-IN" dirty="0"/>
          </a:p>
        </p:txBody>
      </p:sp>
      <p:sp>
        <p:nvSpPr>
          <p:cNvPr id="3" name="Content Placeholder 2">
            <a:extLst>
              <a:ext uri="{FF2B5EF4-FFF2-40B4-BE49-F238E27FC236}">
                <a16:creationId xmlns:a16="http://schemas.microsoft.com/office/drawing/2014/main" id="{298A7EEB-BDC3-180C-B65D-1383685A0F3D}"/>
              </a:ext>
            </a:extLst>
          </p:cNvPr>
          <p:cNvSpPr>
            <a:spLocks noGrp="1"/>
          </p:cNvSpPr>
          <p:nvPr>
            <p:ph idx="1"/>
          </p:nvPr>
        </p:nvSpPr>
        <p:spPr/>
        <p:txBody>
          <a:bodyPr/>
          <a:lstStyle/>
          <a:p>
            <a:r>
              <a:rPr lang="en-US" b="0" i="0" dirty="0">
                <a:solidFill>
                  <a:srgbClr val="222222"/>
                </a:solidFill>
                <a:effectLst/>
                <a:latin typeface="-apple-system"/>
              </a:rPr>
              <a:t>The Python </a:t>
            </a:r>
            <a:r>
              <a:rPr lang="en-US" b="0" i="0" dirty="0" err="1">
                <a:solidFill>
                  <a:srgbClr val="222222"/>
                </a:solidFill>
                <a:effectLst/>
                <a:latin typeface="-apple-system"/>
              </a:rPr>
              <a:t>elif</a:t>
            </a:r>
            <a:r>
              <a:rPr lang="en-US" b="0" i="0" dirty="0">
                <a:solidFill>
                  <a:srgbClr val="222222"/>
                </a:solidFill>
                <a:effectLst/>
                <a:latin typeface="-apple-system"/>
              </a:rPr>
              <a:t> Statement also called as the Else If and it is very useful when we have to check several conditions. Apart from this Python </a:t>
            </a:r>
            <a:r>
              <a:rPr lang="en-US" b="0" i="0" dirty="0" err="1">
                <a:solidFill>
                  <a:srgbClr val="222222"/>
                </a:solidFill>
                <a:effectLst/>
                <a:latin typeface="-apple-system"/>
              </a:rPr>
              <a:t>elif</a:t>
            </a:r>
            <a:r>
              <a:rPr lang="en-US" b="0" i="0" dirty="0">
                <a:solidFill>
                  <a:srgbClr val="222222"/>
                </a:solidFill>
                <a:effectLst/>
                <a:latin typeface="-apple-system"/>
              </a:rPr>
              <a:t>, we can also use the Nested If to achieve the same. However, as the number of conditions increase, the Nested If else complexity will also increase. Let us see the syntax of the same.</a:t>
            </a:r>
            <a:endParaRPr lang="en-IN" dirty="0"/>
          </a:p>
        </p:txBody>
      </p:sp>
    </p:spTree>
    <p:extLst>
      <p:ext uri="{BB962C8B-B14F-4D97-AF65-F5344CB8AC3E}">
        <p14:creationId xmlns:p14="http://schemas.microsoft.com/office/powerpoint/2010/main" val="150113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10C2-594E-FBBD-868F-40F26614D077}"/>
              </a:ext>
            </a:extLst>
          </p:cNvPr>
          <p:cNvSpPr>
            <a:spLocks noGrp="1"/>
          </p:cNvSpPr>
          <p:nvPr>
            <p:ph type="title"/>
          </p:nvPr>
        </p:nvSpPr>
        <p:spPr/>
        <p:txBody>
          <a:bodyPr/>
          <a:lstStyle/>
          <a:p>
            <a:r>
              <a:rPr lang="en-IN" b="0" i="0" dirty="0">
                <a:solidFill>
                  <a:srgbClr val="222222"/>
                </a:solidFill>
                <a:effectLst/>
                <a:latin typeface="-apple-system"/>
              </a:rPr>
              <a:t>Python </a:t>
            </a:r>
            <a:r>
              <a:rPr lang="en-IN" b="0" i="0" dirty="0" err="1">
                <a:solidFill>
                  <a:srgbClr val="222222"/>
                </a:solidFill>
                <a:effectLst/>
                <a:latin typeface="-apple-system"/>
              </a:rPr>
              <a:t>elif</a:t>
            </a:r>
            <a:r>
              <a:rPr lang="en-IN" b="0" i="0" dirty="0">
                <a:solidFill>
                  <a:srgbClr val="222222"/>
                </a:solidFill>
                <a:effectLst/>
                <a:latin typeface="-apple-system"/>
              </a:rPr>
              <a:t> Syntax</a:t>
            </a:r>
            <a:endParaRPr lang="en-IN" dirty="0"/>
          </a:p>
        </p:txBody>
      </p:sp>
      <p:sp>
        <p:nvSpPr>
          <p:cNvPr id="3" name="Content Placeholder 2">
            <a:extLst>
              <a:ext uri="{FF2B5EF4-FFF2-40B4-BE49-F238E27FC236}">
                <a16:creationId xmlns:a16="http://schemas.microsoft.com/office/drawing/2014/main" id="{21021984-B831-357F-B7CF-415C7D2C956A}"/>
              </a:ext>
            </a:extLst>
          </p:cNvPr>
          <p:cNvSpPr>
            <a:spLocks noGrp="1"/>
          </p:cNvSpPr>
          <p:nvPr>
            <p:ph idx="1"/>
          </p:nvPr>
        </p:nvSpPr>
        <p:spPr/>
        <p:txBody>
          <a:bodyPr/>
          <a:lstStyle/>
          <a:p>
            <a:r>
              <a:rPr lang="en-US" b="0" i="0" dirty="0">
                <a:solidFill>
                  <a:srgbClr val="222222"/>
                </a:solidFill>
                <a:effectLst/>
                <a:latin typeface="-apple-system"/>
              </a:rPr>
              <a:t>The syntax of Python </a:t>
            </a:r>
            <a:r>
              <a:rPr lang="en-US" b="0" i="0" dirty="0" err="1">
                <a:solidFill>
                  <a:srgbClr val="222222"/>
                </a:solidFill>
                <a:effectLst/>
                <a:latin typeface="-apple-system"/>
              </a:rPr>
              <a:t>elif</a:t>
            </a:r>
            <a:r>
              <a:rPr lang="en-US" b="0" i="0" dirty="0">
                <a:solidFill>
                  <a:srgbClr val="222222"/>
                </a:solidFill>
                <a:effectLst/>
                <a:latin typeface="-apple-system"/>
              </a:rPr>
              <a:t> or else if statement is</a:t>
            </a:r>
          </a:p>
          <a:p>
            <a:endParaRPr lang="en-IN" dirty="0"/>
          </a:p>
        </p:txBody>
      </p:sp>
      <p:pic>
        <p:nvPicPr>
          <p:cNvPr id="7" name="Picture 6">
            <a:extLst>
              <a:ext uri="{FF2B5EF4-FFF2-40B4-BE49-F238E27FC236}">
                <a16:creationId xmlns:a16="http://schemas.microsoft.com/office/drawing/2014/main" id="{483F41F0-41C8-B04A-AE9F-632F83E5DE19}"/>
              </a:ext>
            </a:extLst>
          </p:cNvPr>
          <p:cNvPicPr>
            <a:picLocks noChangeAspect="1"/>
          </p:cNvPicPr>
          <p:nvPr/>
        </p:nvPicPr>
        <p:blipFill>
          <a:blip r:embed="rId2"/>
          <a:stretch>
            <a:fillRect/>
          </a:stretch>
        </p:blipFill>
        <p:spPr>
          <a:xfrm>
            <a:off x="2239959" y="2826235"/>
            <a:ext cx="7407282" cy="2568163"/>
          </a:xfrm>
          <a:prstGeom prst="rect">
            <a:avLst/>
          </a:prstGeom>
        </p:spPr>
      </p:pic>
    </p:spTree>
    <p:extLst>
      <p:ext uri="{BB962C8B-B14F-4D97-AF65-F5344CB8AC3E}">
        <p14:creationId xmlns:p14="http://schemas.microsoft.com/office/powerpoint/2010/main" val="1058586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2973</Words>
  <Application>Microsoft Office PowerPoint</Application>
  <PresentationFormat>Widescreen</PresentationFormat>
  <Paragraphs>164</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Algerian</vt:lpstr>
      <vt:lpstr>-apple-system</vt:lpstr>
      <vt:lpstr>Arial</vt:lpstr>
      <vt:lpstr>Calibri</vt:lpstr>
      <vt:lpstr>Calibri Light</vt:lpstr>
      <vt:lpstr>Office Theme</vt:lpstr>
      <vt:lpstr>Artificial intelligence</vt:lpstr>
      <vt:lpstr>Python If Statement</vt:lpstr>
      <vt:lpstr>Python If Statement Flow Chart</vt:lpstr>
      <vt:lpstr>Python If Else Statement</vt:lpstr>
      <vt:lpstr>Python Nested If</vt:lpstr>
      <vt:lpstr>Python Nested If Statement Syntax</vt:lpstr>
      <vt:lpstr>Nested if Flow Chart</vt:lpstr>
      <vt:lpstr>Python elif Statement</vt:lpstr>
      <vt:lpstr>Python elif Syntax</vt:lpstr>
      <vt:lpstr>Python elif Syntax Contd.</vt:lpstr>
      <vt:lpstr>Elseif Statement Flow Chart</vt:lpstr>
      <vt:lpstr>Python while Loop</vt:lpstr>
      <vt:lpstr>Python while Loop Flow Chart</vt:lpstr>
      <vt:lpstr>Python while Loop Flow Chart Contd.</vt:lpstr>
      <vt:lpstr>Python For Loop</vt:lpstr>
      <vt:lpstr>Python For Loop Flow Chart</vt:lpstr>
      <vt:lpstr>Python For Loop Flow Chart Contd.</vt:lpstr>
      <vt:lpstr>Python break Statement</vt:lpstr>
      <vt:lpstr>Python break Statement in For and While loop</vt:lpstr>
      <vt:lpstr>Python continue</vt:lpstr>
      <vt:lpstr>Python continue Syntax</vt:lpstr>
      <vt:lpstr>Python String</vt:lpstr>
      <vt:lpstr>Access Python String items</vt:lpstr>
      <vt:lpstr>Iterate String</vt:lpstr>
      <vt:lpstr>string concatenation</vt:lpstr>
      <vt:lpstr>Python String Slice</vt:lpstr>
      <vt:lpstr>What is a List in Python?</vt:lpstr>
      <vt:lpstr>Insert items into Python List</vt:lpstr>
      <vt:lpstr>More List Function</vt:lpstr>
      <vt:lpstr>Python List Comprehensions</vt:lpstr>
      <vt:lpstr>Python Tuple</vt:lpstr>
      <vt:lpstr>Python Tuple Methods</vt:lpstr>
      <vt:lpstr>Python Set</vt:lpstr>
      <vt:lpstr>Insert items in set</vt:lpstr>
      <vt:lpstr>Python Dictionary</vt:lpstr>
      <vt:lpstr>How to Access Python Dictionary items?</vt:lpstr>
      <vt:lpstr>Insert and Update Python Dictionary items</vt:lpstr>
      <vt:lpstr>More functions for dictionary</vt:lpstr>
      <vt:lpstr>Dictionary Contd.</vt:lpstr>
      <vt:lpstr>Python Dictionary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Hitendra Dixit</dc:creator>
  <cp:lastModifiedBy>Hitendra Dixit</cp:lastModifiedBy>
  <cp:revision>2</cp:revision>
  <dcterms:created xsi:type="dcterms:W3CDTF">2022-05-14T13:29:55Z</dcterms:created>
  <dcterms:modified xsi:type="dcterms:W3CDTF">2022-05-14T13:31:30Z</dcterms:modified>
</cp:coreProperties>
</file>