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8" r:id="rId2"/>
    <p:sldId id="318" r:id="rId3"/>
    <p:sldId id="320" r:id="rId4"/>
    <p:sldId id="321" r:id="rId5"/>
    <p:sldId id="314" r:id="rId6"/>
    <p:sldId id="315" r:id="rId7"/>
    <p:sldId id="322" r:id="rId8"/>
    <p:sldId id="323" r:id="rId9"/>
    <p:sldId id="324" r:id="rId10"/>
    <p:sldId id="325" r:id="rId11"/>
    <p:sldId id="327" r:id="rId12"/>
    <p:sldId id="328" r:id="rId13"/>
    <p:sldId id="326" r:id="rId14"/>
    <p:sldId id="329" r:id="rId15"/>
    <p:sldId id="330" r:id="rId16"/>
    <p:sldId id="331" r:id="rId17"/>
    <p:sldId id="337" r:id="rId18"/>
    <p:sldId id="33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8FED-CFFF-64F3-21AB-86D516674F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F607EC-088E-322F-C682-C282BDAC2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7A78EE-E63A-06BA-C2AF-BDD8857ECE11}"/>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5" name="Footer Placeholder 4">
            <a:extLst>
              <a:ext uri="{FF2B5EF4-FFF2-40B4-BE49-F238E27FC236}">
                <a16:creationId xmlns:a16="http://schemas.microsoft.com/office/drawing/2014/main" id="{944FB32A-3147-7A59-B29C-99C09D850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84C3E-2967-B8B6-57F9-5515C02EFAD7}"/>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281964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0337-FA77-2DE7-7957-C7D2271332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BAEAE-5368-B2D7-3BF0-1E6A9EB46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DF0A2-EBCF-E417-9476-8365A66F3A40}"/>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5" name="Footer Placeholder 4">
            <a:extLst>
              <a:ext uri="{FF2B5EF4-FFF2-40B4-BE49-F238E27FC236}">
                <a16:creationId xmlns:a16="http://schemas.microsoft.com/office/drawing/2014/main" id="{0B2997CF-E9FE-3D45-3E5A-3943CB032D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BADBA-1819-C9E5-FA8F-C335000466BC}"/>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15397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E119F-9882-F07C-2820-3D0407F773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8EA04-6B53-F77C-10A6-01BFD773D5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8E21D0-C73C-7DB2-4C95-CE61717918C0}"/>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5" name="Footer Placeholder 4">
            <a:extLst>
              <a:ext uri="{FF2B5EF4-FFF2-40B4-BE49-F238E27FC236}">
                <a16:creationId xmlns:a16="http://schemas.microsoft.com/office/drawing/2014/main" id="{B6957D8E-3561-1D8A-402F-590EDDB78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086AB-A34F-7BF3-F847-0139F1F8A2B3}"/>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162369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8CD2-EDD3-D8FD-96D2-87D74ED812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F3D1C9-88E2-4F9C-51C9-D0CF62A98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5C4FB-BC75-E3CB-B18E-BCCAA4DA2D16}"/>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5" name="Footer Placeholder 4">
            <a:extLst>
              <a:ext uri="{FF2B5EF4-FFF2-40B4-BE49-F238E27FC236}">
                <a16:creationId xmlns:a16="http://schemas.microsoft.com/office/drawing/2014/main" id="{7105FBC6-90D4-E2BA-CBB4-43F93850A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34984-960B-E0E1-EFC2-BCE4E969091C}"/>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412804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2D15-D89E-B090-C95C-569481347F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B0FB36-EB05-C8B5-B0FC-589DE086F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1E2796-0724-1BAD-C251-2952508E5B79}"/>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5" name="Footer Placeholder 4">
            <a:extLst>
              <a:ext uri="{FF2B5EF4-FFF2-40B4-BE49-F238E27FC236}">
                <a16:creationId xmlns:a16="http://schemas.microsoft.com/office/drawing/2014/main" id="{909A1A67-D620-CC5F-EAD2-BB7F1B8FC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1A4F9-9C00-7A0C-121E-17CC41BFF939}"/>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314938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1459-DBB7-394B-9AB8-FCF6A3AE14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925A70-3ED8-E09C-F176-CCF770010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4906E3-81FC-A476-06E5-0E7E0A725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1AF83-2A49-EA28-5FBC-C979E1677C12}"/>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6" name="Footer Placeholder 5">
            <a:extLst>
              <a:ext uri="{FF2B5EF4-FFF2-40B4-BE49-F238E27FC236}">
                <a16:creationId xmlns:a16="http://schemas.microsoft.com/office/drawing/2014/main" id="{122714D2-D26F-5509-9EF2-046EAC3397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D9EEF-B430-AAFA-D74B-9D51D02AE26F}"/>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246531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8168-D403-6DEF-812B-E509C4AB66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82B4E5-C7F2-9791-4A58-810796C69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47BBE3-4196-FBA7-03CC-E3E5388DCC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ABAF37-3C6B-E0FB-E4A0-EE695306C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A34DD-067D-5F45-0B29-55EA5FB05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45D762-884B-3D9C-40B7-E132454469C7}"/>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8" name="Footer Placeholder 7">
            <a:extLst>
              <a:ext uri="{FF2B5EF4-FFF2-40B4-BE49-F238E27FC236}">
                <a16:creationId xmlns:a16="http://schemas.microsoft.com/office/drawing/2014/main" id="{E7A6DED1-97D4-B5FE-D1FF-25DEF9B634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07EBAC-658E-75E4-BA69-58EE68581E3D}"/>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298856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21C5-57D8-3514-842E-9E2EAA3E6E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E6C16A-54E9-4B71-9EBE-F038D35AB644}"/>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4" name="Footer Placeholder 3">
            <a:extLst>
              <a:ext uri="{FF2B5EF4-FFF2-40B4-BE49-F238E27FC236}">
                <a16:creationId xmlns:a16="http://schemas.microsoft.com/office/drawing/2014/main" id="{5BB9F127-BE2C-8A14-DCF5-3DBAD8EFB9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6E595B-1548-6DE1-095E-38F22B68F963}"/>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365559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61722-DF06-E806-9D30-53F9E078D86F}"/>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3" name="Footer Placeholder 2">
            <a:extLst>
              <a:ext uri="{FF2B5EF4-FFF2-40B4-BE49-F238E27FC236}">
                <a16:creationId xmlns:a16="http://schemas.microsoft.com/office/drawing/2014/main" id="{A2C7F096-CF20-1179-0D53-89F96A9485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B14451-F669-72ED-D060-83209E6A1BC2}"/>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333555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05E3-9EFA-9B41-1E41-A2058335A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CBAAB-B10F-133F-0D03-AB07F1202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D2A5B2-0521-6311-DCDA-3694847DE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D3272-165B-27A9-2E9B-19F83D04A2D7}"/>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6" name="Footer Placeholder 5">
            <a:extLst>
              <a:ext uri="{FF2B5EF4-FFF2-40B4-BE49-F238E27FC236}">
                <a16:creationId xmlns:a16="http://schemas.microsoft.com/office/drawing/2014/main" id="{7EFD8400-A228-23AF-E7F9-9D3DC39C25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D3DED-5329-EA5A-FEF8-CFAE7C2DC575}"/>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141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8E9C-A7CF-1996-F07A-36B76470E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06AC4E-72E9-A17D-3F3F-83C0A1D86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179165-058C-D213-B93A-C03B66ECC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17A59-FEB7-2AE2-0D0C-8710F5AB21F7}"/>
              </a:ext>
            </a:extLst>
          </p:cNvPr>
          <p:cNvSpPr>
            <a:spLocks noGrp="1"/>
          </p:cNvSpPr>
          <p:nvPr>
            <p:ph type="dt" sz="half" idx="10"/>
          </p:nvPr>
        </p:nvSpPr>
        <p:spPr/>
        <p:txBody>
          <a:bodyPr/>
          <a:lstStyle/>
          <a:p>
            <a:fld id="{7FCC3D4B-48C3-4D19-A39D-94B5CBEF90AA}" type="datetimeFigureOut">
              <a:rPr lang="en-IN" smtClean="0"/>
              <a:t>05-06-2022</a:t>
            </a:fld>
            <a:endParaRPr lang="en-IN"/>
          </a:p>
        </p:txBody>
      </p:sp>
      <p:sp>
        <p:nvSpPr>
          <p:cNvPr id="6" name="Footer Placeholder 5">
            <a:extLst>
              <a:ext uri="{FF2B5EF4-FFF2-40B4-BE49-F238E27FC236}">
                <a16:creationId xmlns:a16="http://schemas.microsoft.com/office/drawing/2014/main" id="{11D0FEAE-D8AD-4A78-0912-C2118E9809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B9A36D-4FCA-7E7B-644B-966FADBB2EAB}"/>
              </a:ext>
            </a:extLst>
          </p:cNvPr>
          <p:cNvSpPr>
            <a:spLocks noGrp="1"/>
          </p:cNvSpPr>
          <p:nvPr>
            <p:ph type="sldNum" sz="quarter" idx="12"/>
          </p:nvPr>
        </p:nvSpPr>
        <p:spPr/>
        <p:txBody>
          <a:bodyPr/>
          <a:lstStyle/>
          <a:p>
            <a:fld id="{A136EC8F-BA50-48A8-AE04-CB67AD2A3DF7}" type="slidenum">
              <a:rPr lang="en-IN" smtClean="0"/>
              <a:t>‹#›</a:t>
            </a:fld>
            <a:endParaRPr lang="en-IN"/>
          </a:p>
        </p:txBody>
      </p:sp>
    </p:spTree>
    <p:extLst>
      <p:ext uri="{BB962C8B-B14F-4D97-AF65-F5344CB8AC3E}">
        <p14:creationId xmlns:p14="http://schemas.microsoft.com/office/powerpoint/2010/main" val="155035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D79F9-9F8A-34CC-F1A6-2086702A0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4436FA-9F87-D965-9978-63808424C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87754-7010-F304-1F8D-CD8CDABFA9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C3D4B-48C3-4D19-A39D-94B5CBEF90AA}" type="datetimeFigureOut">
              <a:rPr lang="en-IN" smtClean="0"/>
              <a:t>05-06-2022</a:t>
            </a:fld>
            <a:endParaRPr lang="en-IN"/>
          </a:p>
        </p:txBody>
      </p:sp>
      <p:sp>
        <p:nvSpPr>
          <p:cNvPr id="5" name="Footer Placeholder 4">
            <a:extLst>
              <a:ext uri="{FF2B5EF4-FFF2-40B4-BE49-F238E27FC236}">
                <a16:creationId xmlns:a16="http://schemas.microsoft.com/office/drawing/2014/main" id="{7D513E0B-B3E9-53BA-383D-8756B67D0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6F402-07F2-E9DE-DA98-8AF8ACDAE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6EC8F-BA50-48A8-AE04-CB67AD2A3DF7}" type="slidenum">
              <a:rPr lang="en-IN" smtClean="0"/>
              <a:t>‹#›</a:t>
            </a:fld>
            <a:endParaRPr lang="en-IN"/>
          </a:p>
        </p:txBody>
      </p:sp>
    </p:spTree>
    <p:extLst>
      <p:ext uri="{BB962C8B-B14F-4D97-AF65-F5344CB8AC3E}">
        <p14:creationId xmlns:p14="http://schemas.microsoft.com/office/powerpoint/2010/main" val="285448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8</a:t>
            </a:r>
          </a:p>
          <a:p>
            <a:r>
              <a:rPr lang="en-IN" dirty="0"/>
              <a:t>Date </a:t>
            </a:r>
            <a:r>
              <a:rPr lang="en-IN"/>
              <a:t>– 05</a:t>
            </a:r>
            <a:r>
              <a:rPr lang="en-IN" baseline="30000"/>
              <a:t>th</a:t>
            </a:r>
            <a:r>
              <a:rPr lang="en-IN"/>
              <a:t>  </a:t>
            </a:r>
            <a:r>
              <a:rPr lang="en-IN" dirty="0"/>
              <a:t>June,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Template Matching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US" b="0" i="0" dirty="0">
                <a:solidFill>
                  <a:srgbClr val="333333"/>
                </a:solidFill>
                <a:effectLst/>
                <a:latin typeface="inter-regular"/>
              </a:rPr>
              <a:t>Template matching is a technique that is used to find the location of template images in a larger image. OpenCV provides the </a:t>
            </a:r>
            <a:r>
              <a:rPr lang="en-US" b="1" i="0" dirty="0">
                <a:solidFill>
                  <a:srgbClr val="333333"/>
                </a:solidFill>
                <a:effectLst/>
                <a:latin typeface="inter-bold"/>
              </a:rPr>
              <a:t>cv2.matchTemplates()</a:t>
            </a:r>
            <a:r>
              <a:rPr lang="en-US" b="0" i="0" dirty="0">
                <a:solidFill>
                  <a:srgbClr val="333333"/>
                </a:solidFill>
                <a:effectLst/>
                <a:latin typeface="inter-regular"/>
              </a:rPr>
              <a:t> function for this purpose. It simply slides the template images over the input image and compares the templates and patch under the input image.</a:t>
            </a:r>
          </a:p>
          <a:p>
            <a:pPr algn="just"/>
            <a:r>
              <a:rPr lang="en-US" b="0" i="0" dirty="0">
                <a:solidFill>
                  <a:srgbClr val="333333"/>
                </a:solidFill>
                <a:effectLst/>
                <a:latin typeface="inter-regular"/>
              </a:rPr>
              <a:t>There are various methods available for the comparison; we will discuss a few popular methods in further topics.</a:t>
            </a:r>
          </a:p>
          <a:p>
            <a:pPr algn="just"/>
            <a:r>
              <a:rPr lang="en-US" b="0" i="0" dirty="0">
                <a:solidFill>
                  <a:srgbClr val="333333"/>
                </a:solidFill>
                <a:effectLst/>
                <a:latin typeface="inter-regular"/>
              </a:rPr>
              <a:t>It returns a grayscale image, where every pixel represents the number of the neighborhood of that pixel match with the input templates.</a:t>
            </a:r>
          </a:p>
          <a:p>
            <a:pPr algn="just"/>
            <a:r>
              <a:rPr lang="en-US" b="1" i="0" dirty="0">
                <a:effectLst/>
                <a:latin typeface="erdana"/>
              </a:rPr>
              <a:t>Template matching in OpenCV</a:t>
            </a:r>
          </a:p>
          <a:p>
            <a:pPr algn="just"/>
            <a:r>
              <a:rPr lang="en-US" b="0" i="0" dirty="0">
                <a:solidFill>
                  <a:srgbClr val="333333"/>
                </a:solidFill>
                <a:effectLst/>
                <a:latin typeface="inter-regular"/>
              </a:rPr>
              <a:t>The templates matching consist of the following step:</a:t>
            </a:r>
          </a:p>
          <a:p>
            <a:pPr algn="just"/>
            <a:r>
              <a:rPr lang="en-US" b="1" i="0" dirty="0">
                <a:solidFill>
                  <a:srgbClr val="333333"/>
                </a:solidFill>
                <a:effectLst/>
                <a:latin typeface="inter-bold"/>
              </a:rPr>
              <a:t>Step - 1:</a:t>
            </a:r>
            <a:r>
              <a:rPr lang="en-US" b="0" i="0" dirty="0">
                <a:solidFill>
                  <a:srgbClr val="333333"/>
                </a:solidFill>
                <a:effectLst/>
                <a:latin typeface="inter-regular"/>
              </a:rPr>
              <a:t> Take the actual image and convert it into a grayscale image.</a:t>
            </a:r>
          </a:p>
          <a:p>
            <a:pPr algn="just"/>
            <a:r>
              <a:rPr lang="en-US" b="1" i="0" dirty="0">
                <a:solidFill>
                  <a:srgbClr val="333333"/>
                </a:solidFill>
                <a:effectLst/>
                <a:latin typeface="inter-bold"/>
              </a:rPr>
              <a:t>Step - 2:</a:t>
            </a:r>
            <a:r>
              <a:rPr lang="en-US" b="0" i="0" dirty="0">
                <a:solidFill>
                  <a:srgbClr val="333333"/>
                </a:solidFill>
                <a:effectLst/>
                <a:latin typeface="inter-regular"/>
              </a:rPr>
              <a:t> Select the template as a grayscale image.</a:t>
            </a:r>
          </a:p>
          <a:p>
            <a:pPr algn="just"/>
            <a:r>
              <a:rPr lang="en-US" b="1" i="0" dirty="0">
                <a:solidFill>
                  <a:srgbClr val="333333"/>
                </a:solidFill>
                <a:effectLst/>
                <a:latin typeface="inter-bold"/>
              </a:rPr>
              <a:t>Step - 3:</a:t>
            </a:r>
            <a:r>
              <a:rPr lang="en-US" b="0" i="0" dirty="0">
                <a:solidFill>
                  <a:srgbClr val="333333"/>
                </a:solidFill>
                <a:effectLst/>
                <a:latin typeface="inter-regular"/>
              </a:rPr>
              <a:t> Find the location where the accuracy level matches. It is done by template image slide over the actual image.</a:t>
            </a:r>
          </a:p>
          <a:p>
            <a:pPr algn="just"/>
            <a:r>
              <a:rPr lang="en-US" b="1" i="0" dirty="0">
                <a:solidFill>
                  <a:srgbClr val="333333"/>
                </a:solidFill>
                <a:effectLst/>
                <a:latin typeface="inter-bold"/>
              </a:rPr>
              <a:t>Step - 4:</a:t>
            </a:r>
            <a:r>
              <a:rPr lang="en-US" b="0" i="0" dirty="0">
                <a:solidFill>
                  <a:srgbClr val="333333"/>
                </a:solidFill>
                <a:effectLst/>
                <a:latin typeface="inter-regular"/>
              </a:rPr>
              <a:t> When the result is greater than the accuracy level, mark that position as detected.</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94174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Template Matching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70000" lnSpcReduction="20000"/>
          </a:bodyPr>
          <a:lstStyle/>
          <a:p>
            <a:pPr algn="just"/>
            <a:r>
              <a:rPr lang="en-IN" b="0" i="0" dirty="0">
                <a:solidFill>
                  <a:srgbClr val="333333"/>
                </a:solidFill>
                <a:effectLst/>
                <a:latin typeface="inter-regular"/>
              </a:rPr>
              <a:t>Consider the following 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1" algn="just">
              <a:buFont typeface="+mj-lt"/>
              <a:buAutoNum type="arabicPeriod"/>
            </a:pPr>
            <a:r>
              <a:rPr lang="en-IN" b="0" i="0" dirty="0">
                <a:solidFill>
                  <a:srgbClr val="000000"/>
                </a:solidFill>
                <a:effectLst/>
                <a:latin typeface="inter-regular"/>
              </a:rPr>
              <a:t># Reading the main image   </a:t>
            </a:r>
          </a:p>
          <a:p>
            <a:pPr lvl="1" algn="just">
              <a:buFont typeface="+mj-lt"/>
              <a:buAutoNum type="arabicPeriod"/>
            </a:pPr>
            <a:r>
              <a:rPr lang="en-IN" b="0" i="0" dirty="0" err="1">
                <a:solidFill>
                  <a:srgbClr val="000000"/>
                </a:solidFill>
                <a:effectLst/>
                <a:latin typeface="inter-regular"/>
              </a:rPr>
              <a:t>rgb_img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\rolando.jpg'</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It is need to be convert it to grayscale   </a:t>
            </a:r>
          </a:p>
          <a:p>
            <a:pPr lvl="1" algn="just">
              <a:buFont typeface="+mj-lt"/>
              <a:buAutoNum type="arabicPeriod"/>
            </a:pPr>
            <a:r>
              <a:rPr lang="en-IN" b="0" i="0" dirty="0" err="1">
                <a:solidFill>
                  <a:srgbClr val="000000"/>
                </a:solidFill>
                <a:effectLst/>
                <a:latin typeface="inter-regular"/>
              </a:rPr>
              <a:t>gray_img</a:t>
            </a:r>
            <a:r>
              <a:rPr lang="en-IN" b="0" i="0" dirty="0">
                <a:solidFill>
                  <a:srgbClr val="000000"/>
                </a:solidFill>
                <a:effectLst/>
                <a:latin typeface="inter-regular"/>
              </a:rPr>
              <a:t> = cv2.cvtColor(</a:t>
            </a:r>
            <a:r>
              <a:rPr lang="en-IN" b="0" i="0" dirty="0" err="1">
                <a:solidFill>
                  <a:srgbClr val="000000"/>
                </a:solidFill>
                <a:effectLst/>
                <a:latin typeface="inter-regular"/>
              </a:rPr>
              <a:t>rgb_img</a:t>
            </a:r>
            <a:r>
              <a:rPr lang="en-IN" b="0" i="0" dirty="0">
                <a:solidFill>
                  <a:srgbClr val="000000"/>
                </a:solidFill>
                <a:effectLst/>
                <a:latin typeface="inter-regular"/>
              </a:rPr>
              <a:t>, cv2.COLOR_BGR2GRAY)   </a:t>
            </a:r>
          </a:p>
          <a:p>
            <a:pPr lvl="1" algn="just">
              <a:buFont typeface="+mj-lt"/>
              <a:buAutoNum type="arabicPeriod"/>
            </a:pPr>
            <a:r>
              <a:rPr lang="en-IN" b="0" i="0" dirty="0">
                <a:solidFill>
                  <a:srgbClr val="000000"/>
                </a:solidFill>
                <a:effectLst/>
                <a:latin typeface="inter-regular"/>
              </a:rPr>
              <a:t># Reading the template image   </a:t>
            </a:r>
          </a:p>
          <a:p>
            <a:pPr lvl="1" algn="just">
              <a:buFont typeface="+mj-lt"/>
              <a:buAutoNum type="arabicPeriod"/>
            </a:pPr>
            <a:r>
              <a:rPr lang="en-IN" b="0" i="0" dirty="0">
                <a:solidFill>
                  <a:srgbClr val="000000"/>
                </a:solidFill>
                <a:effectLst/>
                <a:latin typeface="inter-regular"/>
              </a:rPr>
              <a:t>template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\ronaldo_face.jpg'</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Store width in variable w and height in variable h of template  </a:t>
            </a:r>
          </a:p>
          <a:p>
            <a:pPr lvl="1" algn="just">
              <a:buFont typeface="+mj-lt"/>
              <a:buAutoNum type="arabicPeriod"/>
            </a:pPr>
            <a:r>
              <a:rPr lang="en-IN" b="0" i="0" dirty="0">
                <a:solidFill>
                  <a:srgbClr val="000000"/>
                </a:solidFill>
                <a:effectLst/>
                <a:latin typeface="inter-regular"/>
              </a:rPr>
              <a:t>w, h = </a:t>
            </a:r>
            <a:r>
              <a:rPr lang="en-IN" b="0" i="0" dirty="0" err="1">
                <a:solidFill>
                  <a:srgbClr val="000000"/>
                </a:solidFill>
                <a:effectLst/>
                <a:latin typeface="inter-regular"/>
              </a:rPr>
              <a:t>template.shape</a:t>
            </a:r>
            <a:r>
              <a:rPr lang="en-IN" b="0" i="0" dirty="0">
                <a:solidFill>
                  <a:srgbClr val="000000"/>
                </a:solidFill>
                <a:effectLst/>
                <a:latin typeface="inter-regular"/>
              </a:rPr>
              <a:t>[:2]   </a:t>
            </a:r>
          </a:p>
          <a:p>
            <a:pPr lvl="1" algn="just">
              <a:buFont typeface="+mj-lt"/>
              <a:buAutoNum type="arabicPeriod"/>
            </a:pPr>
            <a:r>
              <a:rPr lang="en-IN" b="0" i="0" dirty="0">
                <a:solidFill>
                  <a:srgbClr val="000000"/>
                </a:solidFill>
                <a:effectLst/>
                <a:latin typeface="inter-regular"/>
              </a:rPr>
              <a:t># Now we perform match operations.   </a:t>
            </a:r>
          </a:p>
          <a:p>
            <a:pPr lvl="1" algn="just">
              <a:buFont typeface="+mj-lt"/>
              <a:buAutoNum type="arabicPeriod"/>
            </a:pPr>
            <a:r>
              <a:rPr lang="en-IN" b="0" i="0" dirty="0">
                <a:solidFill>
                  <a:srgbClr val="000000"/>
                </a:solidFill>
                <a:effectLst/>
                <a:latin typeface="inter-regular"/>
              </a:rPr>
              <a:t>res = cv2.matchTemplate(gray_img,template,cv2.TM_CCOEFF_NORMED)   </a:t>
            </a:r>
          </a:p>
          <a:p>
            <a:pPr lvl="1" algn="just">
              <a:buFont typeface="+mj-lt"/>
              <a:buAutoNum type="arabicPeriod"/>
            </a:pPr>
            <a:r>
              <a:rPr lang="en-IN" b="0" i="0" dirty="0">
                <a:solidFill>
                  <a:srgbClr val="000000"/>
                </a:solidFill>
                <a:effectLst/>
                <a:latin typeface="inter-regular"/>
              </a:rPr>
              <a:t># Declare a threshold   </a:t>
            </a:r>
          </a:p>
          <a:p>
            <a:pPr lvl="1" algn="just">
              <a:buFont typeface="+mj-lt"/>
              <a:buAutoNum type="arabicPeriod"/>
            </a:pPr>
            <a:r>
              <a:rPr lang="en-IN" b="0" i="0" dirty="0">
                <a:solidFill>
                  <a:srgbClr val="000000"/>
                </a:solidFill>
                <a:effectLst/>
                <a:latin typeface="inter-regular"/>
              </a:rPr>
              <a:t>threshold = </a:t>
            </a:r>
            <a:r>
              <a:rPr lang="en-IN" b="0" i="0" dirty="0">
                <a:solidFill>
                  <a:srgbClr val="C00000"/>
                </a:solidFill>
                <a:effectLst/>
                <a:latin typeface="inter-regular"/>
              </a:rPr>
              <a:t>0.8</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Store the coordinates of matched location in a </a:t>
            </a:r>
            <a:r>
              <a:rPr lang="en-IN" b="0" i="0" dirty="0" err="1">
                <a:solidFill>
                  <a:srgbClr val="000000"/>
                </a:solidFill>
                <a:effectLst/>
                <a:latin typeface="inter-regular"/>
              </a:rPr>
              <a:t>numpy</a:t>
            </a:r>
            <a:r>
              <a:rPr lang="en-IN" b="0" i="0" dirty="0">
                <a:solidFill>
                  <a:srgbClr val="000000"/>
                </a:solidFill>
                <a:effectLst/>
                <a:latin typeface="inter-regular"/>
              </a:rPr>
              <a:t> array   </a:t>
            </a:r>
          </a:p>
          <a:p>
            <a:pPr lvl="1" algn="just">
              <a:buFont typeface="+mj-lt"/>
              <a:buAutoNum type="arabicPeriod"/>
            </a:pPr>
            <a:r>
              <a:rPr lang="en-IN" b="0" i="0" dirty="0" err="1">
                <a:solidFill>
                  <a:srgbClr val="000000"/>
                </a:solidFill>
                <a:effectLst/>
                <a:latin typeface="inter-regular"/>
              </a:rPr>
              <a:t>loc</a:t>
            </a:r>
            <a:r>
              <a:rPr lang="en-IN" b="0" i="0" dirty="0">
                <a:solidFill>
                  <a:srgbClr val="000000"/>
                </a:solidFill>
                <a:effectLst/>
                <a:latin typeface="inter-regular"/>
              </a:rPr>
              <a:t> = </a:t>
            </a:r>
            <a:r>
              <a:rPr lang="en-IN" b="0" i="0" dirty="0" err="1">
                <a:solidFill>
                  <a:srgbClr val="000000"/>
                </a:solidFill>
                <a:effectLst/>
                <a:latin typeface="inter-regular"/>
              </a:rPr>
              <a:t>np.where</a:t>
            </a:r>
            <a:r>
              <a:rPr lang="en-IN" b="0" i="0" dirty="0">
                <a:solidFill>
                  <a:srgbClr val="000000"/>
                </a:solidFill>
                <a:effectLst/>
                <a:latin typeface="inter-regular"/>
              </a:rPr>
              <a:t>(res &gt;= threshold)   </a:t>
            </a:r>
          </a:p>
          <a:p>
            <a:pPr lvl="1" algn="just">
              <a:buFont typeface="+mj-lt"/>
              <a:buAutoNum type="arabicPeriod"/>
            </a:pPr>
            <a:r>
              <a:rPr lang="en-IN" b="0" i="0" dirty="0">
                <a:solidFill>
                  <a:srgbClr val="000000"/>
                </a:solidFill>
                <a:effectLst/>
                <a:latin typeface="inter-regular"/>
              </a:rPr>
              <a:t># Draw the rectangle around the matched region.   </a:t>
            </a:r>
          </a:p>
          <a:p>
            <a:pPr lvl="1"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pt</a:t>
            </a:r>
            <a:r>
              <a:rPr lang="en-IN" b="0" i="0" dirty="0">
                <a:solidFill>
                  <a:srgbClr val="000000"/>
                </a:solidFill>
                <a:effectLst/>
                <a:latin typeface="inter-regular"/>
              </a:rPr>
              <a:t> in zip(*</a:t>
            </a:r>
            <a:r>
              <a:rPr lang="en-IN" b="0" i="0" dirty="0" err="1">
                <a:solidFill>
                  <a:srgbClr val="000000"/>
                </a:solidFill>
                <a:effectLst/>
                <a:latin typeface="inter-regular"/>
              </a:rPr>
              <a:t>loc</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cv2.rectangle(</a:t>
            </a:r>
            <a:r>
              <a:rPr lang="en-IN" b="0" i="0" dirty="0" err="1">
                <a:solidFill>
                  <a:srgbClr val="000000"/>
                </a:solidFill>
                <a:effectLst/>
                <a:latin typeface="inter-regular"/>
              </a:rPr>
              <a:t>img_rgb</a:t>
            </a:r>
            <a:r>
              <a:rPr lang="en-IN" b="0" i="0" dirty="0">
                <a:solidFill>
                  <a:srgbClr val="000000"/>
                </a:solidFill>
                <a:effectLst/>
                <a:latin typeface="inter-regular"/>
              </a:rPr>
              <a:t>, </a:t>
            </a:r>
            <a:r>
              <a:rPr lang="en-IN" b="0" i="0" dirty="0" err="1">
                <a:solidFill>
                  <a:srgbClr val="000000"/>
                </a:solidFill>
                <a:effectLst/>
                <a:latin typeface="inter-regular"/>
              </a:rPr>
              <a:t>pt</a:t>
            </a:r>
            <a:r>
              <a:rPr lang="en-IN" b="0" i="0" dirty="0">
                <a:solidFill>
                  <a:srgbClr val="000000"/>
                </a:solidFill>
                <a:effectLst/>
                <a:latin typeface="inter-regular"/>
              </a:rPr>
              <a:t>, (</a:t>
            </a:r>
            <a:r>
              <a:rPr lang="en-IN" b="0" i="0" dirty="0" err="1">
                <a:solidFill>
                  <a:srgbClr val="000000"/>
                </a:solidFill>
                <a:effectLst/>
                <a:latin typeface="inter-regular"/>
              </a:rPr>
              <a:t>pt</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 w, </a:t>
            </a:r>
            <a:r>
              <a:rPr lang="en-IN" b="0" i="0" dirty="0" err="1">
                <a:solidFill>
                  <a:srgbClr val="000000"/>
                </a:solidFill>
                <a:effectLst/>
                <a:latin typeface="inter-regular"/>
              </a:rPr>
              <a:t>pt</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h), (</a:t>
            </a:r>
            <a:r>
              <a:rPr lang="en-IN" b="0" i="0" dirty="0">
                <a:solidFill>
                  <a:srgbClr val="C00000"/>
                </a:solidFill>
                <a:effectLst/>
                <a:latin typeface="inter-regular"/>
              </a:rPr>
              <a:t>0</a:t>
            </a:r>
            <a:r>
              <a:rPr lang="en-IN" b="0" i="0" dirty="0">
                <a:solidFill>
                  <a:srgbClr val="000000"/>
                </a:solidFill>
                <a:effectLst/>
                <a:latin typeface="inter-regular"/>
              </a:rPr>
              <a:t>,</a:t>
            </a:r>
            <a:r>
              <a:rPr lang="en-IN" b="0" i="0" dirty="0">
                <a:solidFill>
                  <a:srgbClr val="C00000"/>
                </a:solidFill>
                <a:effectLst/>
                <a:latin typeface="inter-regular"/>
              </a:rPr>
              <a:t>255</a:t>
            </a:r>
            <a:r>
              <a:rPr lang="en-IN" b="0" i="0" dirty="0">
                <a:solidFill>
                  <a:srgbClr val="000000"/>
                </a:solidFill>
                <a:effectLst/>
                <a:latin typeface="inter-regular"/>
              </a:rPr>
              <a:t>,</a:t>
            </a:r>
            <a:r>
              <a:rPr lang="en-IN" b="0" i="0" dirty="0">
                <a:solidFill>
                  <a:srgbClr val="C00000"/>
                </a:solidFill>
                <a:effectLst/>
                <a:latin typeface="inter-regular"/>
              </a:rPr>
              <a:t>255</a:t>
            </a:r>
            <a:r>
              <a:rPr lang="en-IN" b="0" i="0" dirty="0">
                <a:solidFill>
                  <a:srgbClr val="000000"/>
                </a:solidFill>
                <a:effectLst/>
                <a:latin typeface="inter-regular"/>
              </a:rPr>
              <a:t>), </a:t>
            </a:r>
            <a:r>
              <a:rPr lang="en-IN" b="0" i="0" dirty="0">
                <a:solidFill>
                  <a:srgbClr val="C00000"/>
                </a:solidFill>
                <a:effectLst/>
                <a:latin typeface="inter-regular"/>
              </a:rPr>
              <a:t>2</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Now display the </a:t>
            </a:r>
            <a:r>
              <a:rPr lang="en-IN" b="1" i="0" dirty="0">
                <a:solidFill>
                  <a:srgbClr val="006699"/>
                </a:solidFill>
                <a:effectLst/>
                <a:latin typeface="inter-regular"/>
              </a:rPr>
              <a:t>final</a:t>
            </a:r>
            <a:r>
              <a:rPr lang="en-IN" b="0" i="0" dirty="0">
                <a:solidFill>
                  <a:srgbClr val="000000"/>
                </a:solidFill>
                <a:effectLst/>
                <a:latin typeface="inter-regular"/>
              </a:rPr>
              <a:t> matched template image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'Detected'</a:t>
            </a:r>
            <a:r>
              <a:rPr lang="en-IN" b="0" i="0" dirty="0">
                <a:solidFill>
                  <a:srgbClr val="000000"/>
                </a:solidFill>
                <a:effectLst/>
                <a:latin typeface="inter-regular"/>
              </a:rPr>
              <a:t>,</a:t>
            </a:r>
            <a:r>
              <a:rPr lang="en-IN" b="0" i="0" dirty="0" err="1">
                <a:solidFill>
                  <a:srgbClr val="000000"/>
                </a:solidFill>
                <a:effectLst/>
                <a:latin typeface="inter-regular"/>
              </a:rPr>
              <a:t>img_rgb</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pic>
        <p:nvPicPr>
          <p:cNvPr id="66562" name="Picture 2" descr="OpenCV Template Matching">
            <a:extLst>
              <a:ext uri="{FF2B5EF4-FFF2-40B4-BE49-F238E27FC236}">
                <a16:creationId xmlns:a16="http://schemas.microsoft.com/office/drawing/2014/main" id="{5F5C5D3C-0DF3-6CED-BFE9-96DD17C46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070" y="1423559"/>
            <a:ext cx="4620466" cy="258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05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US" b="1" i="0" dirty="0">
                <a:effectLst/>
                <a:latin typeface="erdana"/>
              </a:rPr>
              <a:t>Template Matching with Multiple Objects</a:t>
            </a:r>
            <a:endParaRPr lang="en-IN" b="1" i="0" dirty="0">
              <a:effectLst/>
              <a:latin typeface="erdana"/>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62500" lnSpcReduction="20000"/>
          </a:bodyPr>
          <a:lstStyle/>
          <a:p>
            <a:pPr algn="just"/>
            <a:r>
              <a:rPr lang="en-US" b="0" i="0" dirty="0">
                <a:solidFill>
                  <a:srgbClr val="333333"/>
                </a:solidFill>
                <a:effectLst/>
                <a:latin typeface="inter-regular"/>
              </a:rPr>
              <a:t>In the above example, we searched image for template image that occurred only once in the image. Suppose a particular object that occur multiple times in particular image. In this scenario, we will use the thresholding because </a:t>
            </a:r>
            <a:r>
              <a:rPr lang="en-US" b="1" i="0" dirty="0">
                <a:solidFill>
                  <a:srgbClr val="333333"/>
                </a:solidFill>
                <a:effectLst/>
                <a:latin typeface="inter-bold"/>
              </a:rPr>
              <a:t>cv2.minMaxLoc()</a:t>
            </a:r>
            <a:r>
              <a:rPr lang="en-US" b="0" i="0" dirty="0">
                <a:solidFill>
                  <a:srgbClr val="333333"/>
                </a:solidFill>
                <a:effectLst/>
                <a:latin typeface="inter-regular"/>
              </a:rPr>
              <a:t> won't give all location of template image. Consider the following 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1" algn="just">
              <a:buFont typeface="+mj-lt"/>
              <a:buAutoNum type="arabicPeriod"/>
            </a:pPr>
            <a:r>
              <a:rPr lang="en-IN" b="0" i="0" dirty="0">
                <a:solidFill>
                  <a:srgbClr val="000000"/>
                </a:solidFill>
                <a:effectLst/>
                <a:latin typeface="inter-regular"/>
              </a:rPr>
              <a:t># Reading the main image   </a:t>
            </a:r>
          </a:p>
          <a:p>
            <a:pPr lvl="1" algn="just">
              <a:buFont typeface="+mj-lt"/>
              <a:buAutoNum type="arabicPeriod"/>
            </a:pPr>
            <a:r>
              <a:rPr lang="en-IN" b="0" i="0" dirty="0" err="1">
                <a:solidFill>
                  <a:srgbClr val="000000"/>
                </a:solidFill>
                <a:effectLst/>
                <a:latin typeface="inter-regular"/>
              </a:rPr>
              <a:t>img_rgb</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\mario.png'</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It is need to be convert it to grayscale   </a:t>
            </a:r>
          </a:p>
          <a:p>
            <a:pPr lvl="1" algn="just">
              <a:buFont typeface="+mj-lt"/>
              <a:buAutoNum type="arabicPeriod"/>
            </a:pPr>
            <a:r>
              <a:rPr lang="en-IN" b="0" i="0" dirty="0" err="1">
                <a:solidFill>
                  <a:srgbClr val="000000"/>
                </a:solidFill>
                <a:effectLst/>
                <a:latin typeface="inter-regular"/>
              </a:rPr>
              <a:t>img_gray</a:t>
            </a:r>
            <a:r>
              <a:rPr lang="en-IN" b="0" i="0" dirty="0">
                <a:solidFill>
                  <a:srgbClr val="000000"/>
                </a:solidFill>
                <a:effectLst/>
                <a:latin typeface="inter-regular"/>
              </a:rPr>
              <a:t> = cv2.cvtColor(</a:t>
            </a:r>
            <a:r>
              <a:rPr lang="en-IN" b="0" i="0" dirty="0" err="1">
                <a:solidFill>
                  <a:srgbClr val="000000"/>
                </a:solidFill>
                <a:effectLst/>
                <a:latin typeface="inter-regular"/>
              </a:rPr>
              <a:t>img_rgb</a:t>
            </a:r>
            <a:r>
              <a:rPr lang="en-IN" b="0" i="0" dirty="0">
                <a:solidFill>
                  <a:srgbClr val="000000"/>
                </a:solidFill>
                <a:effectLst/>
                <a:latin typeface="inter-regular"/>
              </a:rPr>
              <a:t>, cv2.COLOR_BGR2GRAY)   </a:t>
            </a:r>
          </a:p>
          <a:p>
            <a:pPr lvl="1" algn="just">
              <a:buFont typeface="+mj-lt"/>
              <a:buAutoNum type="arabicPeriod"/>
            </a:pPr>
            <a:r>
              <a:rPr lang="en-IN" b="0" i="0" dirty="0">
                <a:solidFill>
                  <a:srgbClr val="000000"/>
                </a:solidFill>
                <a:effectLst/>
                <a:latin typeface="inter-regular"/>
              </a:rPr>
              <a:t># Read the template   </a:t>
            </a:r>
          </a:p>
          <a:p>
            <a:pPr lvl="1" algn="just">
              <a:buFont typeface="+mj-lt"/>
              <a:buAutoNum type="arabicPeriod"/>
            </a:pPr>
            <a:r>
              <a:rPr lang="en-IN" b="0" i="0" dirty="0">
                <a:solidFill>
                  <a:srgbClr val="000000"/>
                </a:solidFill>
                <a:effectLst/>
                <a:latin typeface="inter-regular"/>
              </a:rPr>
              <a:t>template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\coin1.png'</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Store width in variable w and height in variable h of template  </a:t>
            </a:r>
          </a:p>
          <a:p>
            <a:pPr lvl="1" algn="just">
              <a:buFont typeface="+mj-lt"/>
              <a:buAutoNum type="arabicPeriod"/>
            </a:pPr>
            <a:r>
              <a:rPr lang="en-IN" b="0" i="0" dirty="0">
                <a:solidFill>
                  <a:srgbClr val="000000"/>
                </a:solidFill>
                <a:effectLst/>
                <a:latin typeface="inter-regular"/>
              </a:rPr>
              <a:t>w, h = </a:t>
            </a:r>
            <a:r>
              <a:rPr lang="en-IN" b="0" i="0" dirty="0" err="1">
                <a:solidFill>
                  <a:srgbClr val="000000"/>
                </a:solidFill>
                <a:effectLst/>
                <a:latin typeface="inter-regular"/>
              </a:rPr>
              <a:t>template.shape</a:t>
            </a:r>
            <a:r>
              <a:rPr lang="en-IN" b="0" i="0" dirty="0">
                <a:solidFill>
                  <a:srgbClr val="000000"/>
                </a:solidFill>
                <a:effectLst/>
                <a:latin typeface="inter-regular"/>
              </a:rPr>
              <a:t>[:2]   </a:t>
            </a:r>
          </a:p>
          <a:p>
            <a:pPr lvl="1" algn="just">
              <a:buFont typeface="+mj-lt"/>
              <a:buAutoNum type="arabicPeriod"/>
            </a:pPr>
            <a:r>
              <a:rPr lang="en-IN" b="0" i="0" dirty="0">
                <a:solidFill>
                  <a:srgbClr val="000000"/>
                </a:solidFill>
                <a:effectLst/>
                <a:latin typeface="inter-regular"/>
              </a:rPr>
              <a:t># Now we perform match operations.   </a:t>
            </a:r>
          </a:p>
          <a:p>
            <a:pPr lvl="1" algn="just">
              <a:buFont typeface="+mj-lt"/>
              <a:buAutoNum type="arabicPeriod"/>
            </a:pPr>
            <a:r>
              <a:rPr lang="en-IN" b="0" i="0" dirty="0">
                <a:solidFill>
                  <a:srgbClr val="000000"/>
                </a:solidFill>
                <a:effectLst/>
                <a:latin typeface="inter-regular"/>
              </a:rPr>
              <a:t>res = cv2.matchTemplate(img_gray,template,cv2.TM_CCOEFF_NORMED)   </a:t>
            </a:r>
          </a:p>
          <a:p>
            <a:pPr lvl="1" algn="just">
              <a:buFont typeface="+mj-lt"/>
              <a:buAutoNum type="arabicPeriod"/>
            </a:pPr>
            <a:r>
              <a:rPr lang="en-IN" b="0" i="0" dirty="0">
                <a:solidFill>
                  <a:srgbClr val="000000"/>
                </a:solidFill>
                <a:effectLst/>
                <a:latin typeface="inter-regular"/>
              </a:rPr>
              <a:t># Declare a threshold   </a:t>
            </a:r>
          </a:p>
          <a:p>
            <a:pPr lvl="1" algn="just">
              <a:buFont typeface="+mj-lt"/>
              <a:buAutoNum type="arabicPeriod"/>
            </a:pPr>
            <a:r>
              <a:rPr lang="en-IN" b="0" i="0" dirty="0">
                <a:solidFill>
                  <a:srgbClr val="000000"/>
                </a:solidFill>
                <a:effectLst/>
                <a:latin typeface="inter-regular"/>
              </a:rPr>
              <a:t>threshold = </a:t>
            </a:r>
            <a:r>
              <a:rPr lang="en-IN" b="0" i="0" dirty="0">
                <a:solidFill>
                  <a:srgbClr val="C00000"/>
                </a:solidFill>
                <a:effectLst/>
                <a:latin typeface="inter-regular"/>
              </a:rPr>
              <a:t>0.8</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Store the coordinates of matched region in a </a:t>
            </a:r>
            <a:r>
              <a:rPr lang="en-IN" b="0" i="0" dirty="0" err="1">
                <a:solidFill>
                  <a:srgbClr val="000000"/>
                </a:solidFill>
                <a:effectLst/>
                <a:latin typeface="inter-regular"/>
              </a:rPr>
              <a:t>numpy</a:t>
            </a:r>
            <a:r>
              <a:rPr lang="en-IN" b="0" i="0" dirty="0">
                <a:solidFill>
                  <a:srgbClr val="000000"/>
                </a:solidFill>
                <a:effectLst/>
                <a:latin typeface="inter-regular"/>
              </a:rPr>
              <a:t> array   </a:t>
            </a:r>
          </a:p>
          <a:p>
            <a:pPr lvl="1" algn="just">
              <a:buFont typeface="+mj-lt"/>
              <a:buAutoNum type="arabicPeriod"/>
            </a:pPr>
            <a:r>
              <a:rPr lang="en-IN" b="0" i="0" dirty="0" err="1">
                <a:solidFill>
                  <a:srgbClr val="000000"/>
                </a:solidFill>
                <a:effectLst/>
                <a:latin typeface="inter-regular"/>
              </a:rPr>
              <a:t>loc</a:t>
            </a:r>
            <a:r>
              <a:rPr lang="en-IN" b="0" i="0" dirty="0">
                <a:solidFill>
                  <a:srgbClr val="000000"/>
                </a:solidFill>
                <a:effectLst/>
                <a:latin typeface="inter-regular"/>
              </a:rPr>
              <a:t> = </a:t>
            </a:r>
            <a:r>
              <a:rPr lang="en-IN" b="0" i="0" dirty="0" err="1">
                <a:solidFill>
                  <a:srgbClr val="000000"/>
                </a:solidFill>
                <a:effectLst/>
                <a:latin typeface="inter-regular"/>
              </a:rPr>
              <a:t>np.where</a:t>
            </a:r>
            <a:r>
              <a:rPr lang="en-IN" b="0" i="0" dirty="0">
                <a:solidFill>
                  <a:srgbClr val="000000"/>
                </a:solidFill>
                <a:effectLst/>
                <a:latin typeface="inter-regular"/>
              </a:rPr>
              <a:t>( res &gt;= threshold)   </a:t>
            </a:r>
          </a:p>
          <a:p>
            <a:pPr lvl="1" algn="just">
              <a:buFont typeface="+mj-lt"/>
              <a:buAutoNum type="arabicPeriod"/>
            </a:pPr>
            <a:r>
              <a:rPr lang="en-IN" b="0" i="0" dirty="0">
                <a:solidFill>
                  <a:srgbClr val="000000"/>
                </a:solidFill>
                <a:effectLst/>
                <a:latin typeface="inter-regular"/>
              </a:rPr>
              <a:t># Draw a rectangle around the matched region.   </a:t>
            </a:r>
          </a:p>
          <a:p>
            <a:pPr lvl="1"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pt</a:t>
            </a:r>
            <a:r>
              <a:rPr lang="en-IN" b="0" i="0" dirty="0">
                <a:solidFill>
                  <a:srgbClr val="000000"/>
                </a:solidFill>
                <a:effectLst/>
                <a:latin typeface="inter-regular"/>
              </a:rPr>
              <a:t> in zip(*</a:t>
            </a:r>
            <a:r>
              <a:rPr lang="en-IN" b="0" i="0" dirty="0" err="1">
                <a:solidFill>
                  <a:srgbClr val="000000"/>
                </a:solidFill>
                <a:effectLst/>
                <a:latin typeface="inter-regular"/>
              </a:rPr>
              <a:t>loc</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cv2.rectangle(</a:t>
            </a:r>
            <a:r>
              <a:rPr lang="en-IN" b="0" i="0" dirty="0" err="1">
                <a:solidFill>
                  <a:srgbClr val="000000"/>
                </a:solidFill>
                <a:effectLst/>
                <a:latin typeface="inter-regular"/>
              </a:rPr>
              <a:t>img_rgb</a:t>
            </a:r>
            <a:r>
              <a:rPr lang="en-IN" b="0" i="0" dirty="0">
                <a:solidFill>
                  <a:srgbClr val="000000"/>
                </a:solidFill>
                <a:effectLst/>
                <a:latin typeface="inter-regular"/>
              </a:rPr>
              <a:t>, </a:t>
            </a:r>
            <a:r>
              <a:rPr lang="en-IN" b="0" i="0" dirty="0" err="1">
                <a:solidFill>
                  <a:srgbClr val="000000"/>
                </a:solidFill>
                <a:effectLst/>
                <a:latin typeface="inter-regular"/>
              </a:rPr>
              <a:t>pt</a:t>
            </a:r>
            <a:r>
              <a:rPr lang="en-IN" b="0" i="0" dirty="0">
                <a:solidFill>
                  <a:srgbClr val="000000"/>
                </a:solidFill>
                <a:effectLst/>
                <a:latin typeface="inter-regular"/>
              </a:rPr>
              <a:t>, (</a:t>
            </a:r>
            <a:r>
              <a:rPr lang="en-IN" b="0" i="0" dirty="0" err="1">
                <a:solidFill>
                  <a:srgbClr val="000000"/>
                </a:solidFill>
                <a:effectLst/>
                <a:latin typeface="inter-regular"/>
              </a:rPr>
              <a:t>pt</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 w, </a:t>
            </a:r>
            <a:r>
              <a:rPr lang="en-IN" b="0" i="0" dirty="0" err="1">
                <a:solidFill>
                  <a:srgbClr val="000000"/>
                </a:solidFill>
                <a:effectLst/>
                <a:latin typeface="inter-regular"/>
              </a:rPr>
              <a:t>pt</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h), (</a:t>
            </a:r>
            <a:r>
              <a:rPr lang="en-IN" b="0" i="0" dirty="0">
                <a:solidFill>
                  <a:srgbClr val="C00000"/>
                </a:solidFill>
                <a:effectLst/>
                <a:latin typeface="inter-regular"/>
              </a:rPr>
              <a:t>0</a:t>
            </a:r>
            <a:r>
              <a:rPr lang="en-IN" b="0" i="0" dirty="0">
                <a:solidFill>
                  <a:srgbClr val="000000"/>
                </a:solidFill>
                <a:effectLst/>
                <a:latin typeface="inter-regular"/>
              </a:rPr>
              <a:t>,</a:t>
            </a:r>
            <a:r>
              <a:rPr lang="en-IN" b="0" i="0" dirty="0">
                <a:solidFill>
                  <a:srgbClr val="C00000"/>
                </a:solidFill>
                <a:effectLst/>
                <a:latin typeface="inter-regular"/>
              </a:rPr>
              <a:t>255</a:t>
            </a:r>
            <a:r>
              <a:rPr lang="en-IN" b="0" i="0" dirty="0">
                <a:solidFill>
                  <a:srgbClr val="000000"/>
                </a:solidFill>
                <a:effectLst/>
                <a:latin typeface="inter-regular"/>
              </a:rPr>
              <a:t>,</a:t>
            </a:r>
            <a:r>
              <a:rPr lang="en-IN" b="0" i="0" dirty="0">
                <a:solidFill>
                  <a:srgbClr val="C00000"/>
                </a:solidFill>
                <a:effectLst/>
                <a:latin typeface="inter-regular"/>
              </a:rPr>
              <a:t>255</a:t>
            </a:r>
            <a:r>
              <a:rPr lang="en-IN" b="0" i="0" dirty="0">
                <a:solidFill>
                  <a:srgbClr val="000000"/>
                </a:solidFill>
                <a:effectLst/>
                <a:latin typeface="inter-regular"/>
              </a:rPr>
              <a:t>), </a:t>
            </a:r>
            <a:r>
              <a:rPr lang="en-IN" b="0" i="0" dirty="0">
                <a:solidFill>
                  <a:srgbClr val="C00000"/>
                </a:solidFill>
                <a:effectLst/>
                <a:latin typeface="inter-regular"/>
              </a:rPr>
              <a:t>2</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Now display the </a:t>
            </a:r>
            <a:r>
              <a:rPr lang="en-IN" b="1" i="0" dirty="0">
                <a:solidFill>
                  <a:srgbClr val="006699"/>
                </a:solidFill>
                <a:effectLst/>
                <a:latin typeface="inter-regular"/>
              </a:rPr>
              <a:t>final</a:t>
            </a:r>
            <a:r>
              <a:rPr lang="en-IN" b="0" i="0" dirty="0">
                <a:solidFill>
                  <a:srgbClr val="000000"/>
                </a:solidFill>
                <a:effectLst/>
                <a:latin typeface="inter-regular"/>
              </a:rPr>
              <a:t> matched template image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'Detected'</a:t>
            </a:r>
            <a:r>
              <a:rPr lang="en-IN" b="0" i="0" dirty="0">
                <a:solidFill>
                  <a:srgbClr val="000000"/>
                </a:solidFill>
                <a:effectLst/>
                <a:latin typeface="inter-regular"/>
              </a:rPr>
              <a:t>,</a:t>
            </a:r>
            <a:r>
              <a:rPr lang="en-IN" b="0" i="0" dirty="0" err="1">
                <a:solidFill>
                  <a:srgbClr val="000000"/>
                </a:solidFill>
                <a:effectLst/>
                <a:latin typeface="inter-regular"/>
              </a:rPr>
              <a:t>img_rgb</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pic>
        <p:nvPicPr>
          <p:cNvPr id="65538" name="Picture 2" descr="OpenCV Template Matching">
            <a:extLst>
              <a:ext uri="{FF2B5EF4-FFF2-40B4-BE49-F238E27FC236}">
                <a16:creationId xmlns:a16="http://schemas.microsoft.com/office/drawing/2014/main" id="{59CFF8DC-124A-024D-49C5-0B505AF59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717" y="2911805"/>
            <a:ext cx="4449296" cy="205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5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Limitation of Templates Matching</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There are few limitations in template matching given as follows:</a:t>
            </a:r>
          </a:p>
          <a:p>
            <a:pPr algn="just">
              <a:buFont typeface="Arial" panose="020B0604020202020204" pitchFamily="34" charset="0"/>
              <a:buChar char="•"/>
            </a:pPr>
            <a:r>
              <a:rPr lang="en-US" b="0" i="0" dirty="0">
                <a:solidFill>
                  <a:srgbClr val="000000"/>
                </a:solidFill>
                <a:effectLst/>
                <a:latin typeface="inter-regular"/>
              </a:rPr>
              <a:t>It is a time-consuming process to calculate the pattern correlation image for medium to large images.</a:t>
            </a:r>
          </a:p>
          <a:p>
            <a:pPr algn="just">
              <a:buFont typeface="Arial" panose="020B0604020202020204" pitchFamily="34" charset="0"/>
              <a:buChar char="•"/>
            </a:pPr>
            <a:r>
              <a:rPr lang="en-US" b="0" i="0" dirty="0">
                <a:solidFill>
                  <a:srgbClr val="000000"/>
                </a:solidFill>
                <a:effectLst/>
                <a:latin typeface="inter-regular"/>
              </a:rPr>
              <a:t>Pattern occurrence has to preserve the orientation of the reference template image</a:t>
            </a:r>
            <a:r>
              <a:rPr lang="en-US" dirty="0">
                <a:solidFill>
                  <a:srgbClr val="000000"/>
                </a:solidFill>
                <a:latin typeface="inter-regular"/>
              </a:rPr>
              <a: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Template matching doesn't apply on the rotated or scaled version of the template as a change in shape/size/shear etc.</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26561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a:t>
            </a:r>
            <a:r>
              <a:rPr lang="en-IN" b="1" i="0" dirty="0" err="1">
                <a:effectLst/>
                <a:latin typeface="erdana"/>
              </a:rPr>
              <a:t>VideoCapture</a:t>
            </a:r>
            <a:endParaRPr lang="en-IN" b="1" i="0" dirty="0">
              <a:effectLst/>
              <a:latin typeface="erdana"/>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OpenCV provides the </a:t>
            </a:r>
            <a:r>
              <a:rPr lang="en-US" b="1" i="0" dirty="0" err="1">
                <a:solidFill>
                  <a:srgbClr val="333333"/>
                </a:solidFill>
                <a:effectLst/>
                <a:latin typeface="inter-bold"/>
              </a:rPr>
              <a:t>VideoCature</a:t>
            </a:r>
            <a:r>
              <a:rPr lang="en-US" b="1" i="0" dirty="0">
                <a:solidFill>
                  <a:srgbClr val="333333"/>
                </a:solidFill>
                <a:effectLst/>
                <a:latin typeface="inter-bold"/>
              </a:rPr>
              <a:t>()</a:t>
            </a:r>
            <a:r>
              <a:rPr lang="en-US" b="0" i="0" dirty="0">
                <a:solidFill>
                  <a:srgbClr val="333333"/>
                </a:solidFill>
                <a:effectLst/>
                <a:latin typeface="inter-regular"/>
              </a:rPr>
              <a:t> function which is used to work with the Camera. We can do the following task:</a:t>
            </a:r>
          </a:p>
          <a:p>
            <a:pPr algn="just">
              <a:buFont typeface="Arial" panose="020B0604020202020204" pitchFamily="34" charset="0"/>
              <a:buChar char="•"/>
            </a:pPr>
            <a:r>
              <a:rPr lang="en-US" b="0" i="0" dirty="0">
                <a:solidFill>
                  <a:srgbClr val="000000"/>
                </a:solidFill>
                <a:effectLst/>
                <a:latin typeface="inter-regular"/>
              </a:rPr>
              <a:t>Read video, display video, and save video.</a:t>
            </a:r>
          </a:p>
          <a:p>
            <a:pPr algn="just">
              <a:buFont typeface="Arial" panose="020B0604020202020204" pitchFamily="34" charset="0"/>
              <a:buChar char="•"/>
            </a:pPr>
            <a:r>
              <a:rPr lang="en-US" b="0" i="0" dirty="0">
                <a:solidFill>
                  <a:srgbClr val="000000"/>
                </a:solidFill>
                <a:effectLst/>
                <a:latin typeface="inter-regular"/>
              </a:rPr>
              <a:t>Capture from the camera and display it.</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06565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Capture Video from Camera</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US" b="0" i="0" dirty="0">
                <a:solidFill>
                  <a:srgbClr val="333333"/>
                </a:solidFill>
                <a:effectLst/>
                <a:latin typeface="inter-regular"/>
              </a:rPr>
              <a:t>OpenCV allows a straightforward interface to capture live stream with the camera (webcam). It converts video into grayscale and display it.</a:t>
            </a:r>
          </a:p>
          <a:p>
            <a:pPr algn="just"/>
            <a:r>
              <a:rPr lang="en-US" b="0" i="0" dirty="0">
                <a:solidFill>
                  <a:srgbClr val="333333"/>
                </a:solidFill>
                <a:effectLst/>
                <a:latin typeface="inter-regular"/>
              </a:rPr>
              <a:t>We need to create a </a:t>
            </a:r>
            <a:r>
              <a:rPr lang="en-US" b="1" i="0" dirty="0" err="1">
                <a:solidFill>
                  <a:srgbClr val="333333"/>
                </a:solidFill>
                <a:effectLst/>
                <a:latin typeface="inter-bold"/>
              </a:rPr>
              <a:t>VideoCapture</a:t>
            </a:r>
            <a:r>
              <a:rPr lang="en-US" b="0" i="0" dirty="0">
                <a:solidFill>
                  <a:srgbClr val="333333"/>
                </a:solidFill>
                <a:effectLst/>
                <a:latin typeface="inter-regular"/>
              </a:rPr>
              <a:t> object to capture a video. It accepts either the device index or the name of a video file. A number which is specifying to the camera is called device index. We can select the camera by passing the O or 1 as an argument. After that we can capture the video frame-by-frame.</a:t>
            </a:r>
          </a:p>
          <a:p>
            <a:pPr lvl="2"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2"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2" algn="just">
              <a:buFont typeface="+mj-lt"/>
              <a:buAutoNum type="arabicPeriod"/>
            </a:pPr>
            <a:r>
              <a:rPr lang="en-IN" b="0" i="0" dirty="0">
                <a:solidFill>
                  <a:srgbClr val="000000"/>
                </a:solidFill>
                <a:effectLst/>
                <a:latin typeface="inter-regular"/>
              </a:rPr>
              <a:t>cap = cv2.VideoCapture(</a:t>
            </a:r>
            <a:r>
              <a:rPr lang="en-IN" b="0" i="0" dirty="0">
                <a:solidFill>
                  <a:srgbClr val="C00000"/>
                </a:solidFill>
                <a:effectLst/>
                <a:latin typeface="inter-regular"/>
              </a:rPr>
              <a:t>0</a:t>
            </a:r>
            <a:r>
              <a:rPr lang="en-IN" b="0" i="0" dirty="0">
                <a:solidFill>
                  <a:srgbClr val="000000"/>
                </a:solidFill>
                <a:effectLst/>
                <a:latin typeface="inter-regular"/>
              </a:rPr>
              <a:t>)  </a:t>
            </a:r>
          </a:p>
          <a:p>
            <a:pPr lvl="2"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(True):  </a:t>
            </a:r>
          </a:p>
          <a:p>
            <a:pPr lvl="2" algn="just">
              <a:buFont typeface="+mj-lt"/>
              <a:buAutoNum type="arabicPeriod"/>
            </a:pPr>
            <a:r>
              <a:rPr lang="en-IN" b="0" i="0" dirty="0">
                <a:solidFill>
                  <a:srgbClr val="000000"/>
                </a:solidFill>
                <a:effectLst/>
                <a:latin typeface="inter-regular"/>
              </a:rPr>
              <a:t>    # Capture image frame-by-frame  </a:t>
            </a:r>
          </a:p>
          <a:p>
            <a:pPr lvl="2" algn="just">
              <a:buFont typeface="+mj-lt"/>
              <a:buAutoNum type="arabicPeriod"/>
            </a:pPr>
            <a:r>
              <a:rPr lang="en-IN" b="0" i="0" dirty="0">
                <a:solidFill>
                  <a:srgbClr val="000000"/>
                </a:solidFill>
                <a:effectLst/>
                <a:latin typeface="inter-regular"/>
              </a:rPr>
              <a:t>    ret, frame = </a:t>
            </a:r>
            <a:r>
              <a:rPr lang="en-IN" b="0" i="0" dirty="0" err="1">
                <a:solidFill>
                  <a:srgbClr val="000000"/>
                </a:solidFill>
                <a:effectLst/>
                <a:latin typeface="inter-regular"/>
              </a:rPr>
              <a:t>cap.read</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 Our operations on the frame come here  </a:t>
            </a:r>
          </a:p>
          <a:p>
            <a:pPr lvl="2"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gray</a:t>
            </a:r>
            <a:r>
              <a:rPr lang="en-IN" b="0" i="0" dirty="0">
                <a:solidFill>
                  <a:srgbClr val="000000"/>
                </a:solidFill>
                <a:effectLst/>
                <a:latin typeface="inter-regular"/>
              </a:rPr>
              <a:t> = cv2.cvtColor(frame, cv2.COLOR_BGR2GRAY)  </a:t>
            </a:r>
          </a:p>
          <a:p>
            <a:pPr lvl="2" algn="just">
              <a:buFont typeface="+mj-lt"/>
              <a:buAutoNum type="arabicPeriod"/>
            </a:pPr>
            <a:r>
              <a:rPr lang="en-IN" b="0" i="0" dirty="0">
                <a:solidFill>
                  <a:srgbClr val="000000"/>
                </a:solidFill>
                <a:effectLst/>
                <a:latin typeface="inter-regular"/>
              </a:rPr>
              <a:t>    # Display the resulting frame  </a:t>
            </a:r>
          </a:p>
          <a:p>
            <a:pPr lvl="2" algn="just">
              <a:buFont typeface="+mj-lt"/>
              <a:buAutoNum type="arabicPeriod"/>
            </a:pPr>
            <a:r>
              <a:rPr lang="en-IN" b="0" i="0" dirty="0">
                <a:solidFill>
                  <a:srgbClr val="000000"/>
                </a:solidFill>
                <a:effectLst/>
                <a:latin typeface="inter-regular"/>
              </a:rPr>
              <a:t>    cv2.imshow(</a:t>
            </a:r>
            <a:r>
              <a:rPr lang="en-IN" b="0" i="0" dirty="0">
                <a:solidFill>
                  <a:srgbClr val="0000FF"/>
                </a:solidFill>
                <a:effectLst/>
                <a:latin typeface="inter-regular"/>
              </a:rPr>
              <a:t>'frame'</a:t>
            </a:r>
            <a:r>
              <a:rPr lang="en-IN" b="0" i="0" dirty="0">
                <a:solidFill>
                  <a:srgbClr val="000000"/>
                </a:solidFill>
                <a:effectLst/>
                <a:latin typeface="inter-regular"/>
              </a:rPr>
              <a:t>,</a:t>
            </a:r>
            <a:r>
              <a:rPr lang="en-IN" b="0" i="0" dirty="0" err="1">
                <a:solidFill>
                  <a:srgbClr val="000000"/>
                </a:solidFill>
                <a:effectLst/>
                <a:latin typeface="inter-regular"/>
              </a:rPr>
              <a:t>gray</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cv2.waitKey(</a:t>
            </a:r>
            <a:r>
              <a:rPr lang="en-IN" b="0" i="0" dirty="0">
                <a:solidFill>
                  <a:srgbClr val="C00000"/>
                </a:solidFill>
                <a:effectLst/>
                <a:latin typeface="inter-regular"/>
              </a:rPr>
              <a:t>1</a:t>
            </a:r>
            <a:r>
              <a:rPr lang="en-IN" b="0" i="0" dirty="0">
                <a:solidFill>
                  <a:srgbClr val="000000"/>
                </a:solidFill>
                <a:effectLst/>
                <a:latin typeface="inter-regular"/>
              </a:rPr>
              <a:t>) &amp; </a:t>
            </a:r>
            <a:r>
              <a:rPr lang="en-IN" b="0" i="0" dirty="0">
                <a:solidFill>
                  <a:srgbClr val="C00000"/>
                </a:solidFill>
                <a:effectLst/>
                <a:latin typeface="inter-regular"/>
              </a:rPr>
              <a:t>0xFF</a:t>
            </a:r>
            <a:r>
              <a:rPr lang="en-IN" b="0" i="0" dirty="0">
                <a:solidFill>
                  <a:srgbClr val="000000"/>
                </a:solidFill>
                <a:effectLst/>
                <a:latin typeface="inter-regular"/>
              </a:rPr>
              <a:t> == </a:t>
            </a:r>
            <a:r>
              <a:rPr lang="en-IN" b="0" i="0" dirty="0" err="1">
                <a:solidFill>
                  <a:srgbClr val="000000"/>
                </a:solidFill>
                <a:effectLst/>
                <a:latin typeface="inter-regular"/>
              </a:rPr>
              <a:t>ord</a:t>
            </a:r>
            <a:r>
              <a:rPr lang="en-IN" b="0" i="0" dirty="0">
                <a:solidFill>
                  <a:srgbClr val="000000"/>
                </a:solidFill>
                <a:effectLst/>
                <a:latin typeface="inter-regular"/>
              </a:rPr>
              <a:t>(</a:t>
            </a:r>
            <a:r>
              <a:rPr lang="en-IN" b="0" i="0" dirty="0">
                <a:solidFill>
                  <a:srgbClr val="0000FF"/>
                </a:solidFill>
                <a:effectLst/>
                <a:latin typeface="inter-regular"/>
              </a:rPr>
              <a:t>'q'</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When everything done, release the capture  </a:t>
            </a:r>
          </a:p>
          <a:p>
            <a:pPr lvl="2" algn="just">
              <a:buFont typeface="+mj-lt"/>
              <a:buAutoNum type="arabicPeriod"/>
            </a:pPr>
            <a:r>
              <a:rPr lang="en-IN" b="0" i="0" dirty="0" err="1">
                <a:solidFill>
                  <a:srgbClr val="000000"/>
                </a:solidFill>
                <a:effectLst/>
                <a:latin typeface="inter-regular"/>
              </a:rPr>
              <a:t>cap.release</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sp>
        <p:nvSpPr>
          <p:cNvPr id="4" name="TextBox 3">
            <a:extLst>
              <a:ext uri="{FF2B5EF4-FFF2-40B4-BE49-F238E27FC236}">
                <a16:creationId xmlns:a16="http://schemas.microsoft.com/office/drawing/2014/main" id="{558B4A47-F504-986E-8667-32CD3508DA1B}"/>
              </a:ext>
            </a:extLst>
          </p:cNvPr>
          <p:cNvSpPr txBox="1"/>
          <p:nvPr/>
        </p:nvSpPr>
        <p:spPr>
          <a:xfrm>
            <a:off x="7324164" y="2873189"/>
            <a:ext cx="3998259" cy="923330"/>
          </a:xfrm>
          <a:prstGeom prst="rect">
            <a:avLst/>
          </a:prstGeom>
          <a:noFill/>
        </p:spPr>
        <p:txBody>
          <a:bodyPr wrap="square" rtlCol="0">
            <a:spAutoFit/>
          </a:bodyPr>
          <a:lstStyle/>
          <a:p>
            <a:r>
              <a:rPr lang="en-US" b="0" i="0" dirty="0">
                <a:solidFill>
                  <a:srgbClr val="333333"/>
                </a:solidFill>
                <a:effectLst/>
                <a:highlight>
                  <a:srgbClr val="00FFFF"/>
                </a:highlight>
                <a:latin typeface="inter-regular"/>
              </a:rPr>
              <a:t>The </a:t>
            </a:r>
            <a:r>
              <a:rPr lang="en-US" b="1" i="0" dirty="0" err="1">
                <a:solidFill>
                  <a:srgbClr val="333333"/>
                </a:solidFill>
                <a:effectLst/>
                <a:highlight>
                  <a:srgbClr val="00FFFF"/>
                </a:highlight>
                <a:latin typeface="inter-bold"/>
              </a:rPr>
              <a:t>cap.read</a:t>
            </a:r>
            <a:r>
              <a:rPr lang="en-US" b="1" i="0" dirty="0">
                <a:solidFill>
                  <a:srgbClr val="333333"/>
                </a:solidFill>
                <a:effectLst/>
                <a:highlight>
                  <a:srgbClr val="00FFFF"/>
                </a:highlight>
                <a:latin typeface="inter-bold"/>
              </a:rPr>
              <a:t>()</a:t>
            </a:r>
            <a:r>
              <a:rPr lang="en-US" b="0" i="0" dirty="0">
                <a:solidFill>
                  <a:srgbClr val="333333"/>
                </a:solidFill>
                <a:effectLst/>
                <a:highlight>
                  <a:srgbClr val="00FFFF"/>
                </a:highlight>
                <a:latin typeface="inter-regular"/>
              </a:rPr>
              <a:t> returns a </a:t>
            </a:r>
            <a:r>
              <a:rPr lang="en-US" b="0" i="0" dirty="0" err="1">
                <a:solidFill>
                  <a:srgbClr val="333333"/>
                </a:solidFill>
                <a:effectLst/>
                <a:highlight>
                  <a:srgbClr val="00FFFF"/>
                </a:highlight>
                <a:latin typeface="inter-regular"/>
              </a:rPr>
              <a:t>boolean</a:t>
            </a:r>
            <a:r>
              <a:rPr lang="en-US" b="0" i="0" dirty="0">
                <a:solidFill>
                  <a:srgbClr val="333333"/>
                </a:solidFill>
                <a:effectLst/>
                <a:highlight>
                  <a:srgbClr val="00FFFF"/>
                </a:highlight>
                <a:latin typeface="inter-regular"/>
              </a:rPr>
              <a:t> value(True/False).It will return True, if the frame is read correctly.</a:t>
            </a:r>
            <a:endParaRPr lang="en-IN" dirty="0">
              <a:highlight>
                <a:srgbClr val="00FFFF"/>
              </a:highlight>
            </a:endParaRPr>
          </a:p>
        </p:txBody>
      </p:sp>
    </p:spTree>
    <p:extLst>
      <p:ext uri="{BB962C8B-B14F-4D97-AF65-F5344CB8AC3E}">
        <p14:creationId xmlns:p14="http://schemas.microsoft.com/office/powerpoint/2010/main" val="488884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Playing Video from file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77500" lnSpcReduction="20000"/>
          </a:bodyPr>
          <a:lstStyle/>
          <a:p>
            <a:pPr algn="just">
              <a:buFont typeface="+mj-lt"/>
              <a:buAutoNum type="arabicPeriod"/>
            </a:pPr>
            <a:r>
              <a:rPr lang="en-US" b="0" i="0" dirty="0">
                <a:solidFill>
                  <a:srgbClr val="333333"/>
                </a:solidFill>
                <a:effectLst/>
                <a:latin typeface="inter-regular"/>
              </a:rPr>
              <a:t>We can play the video from the file. It is similar to capturing from the camera by changing the camera index with the file name. The time must be appropriate for </a:t>
            </a:r>
            <a:r>
              <a:rPr lang="en-US" b="1" i="0" dirty="0">
                <a:solidFill>
                  <a:srgbClr val="333333"/>
                </a:solidFill>
                <a:effectLst/>
                <a:latin typeface="inter-bold"/>
              </a:rPr>
              <a:t>cv2.waitKey()</a:t>
            </a:r>
            <a:r>
              <a:rPr lang="en-US" b="0" i="0" dirty="0">
                <a:solidFill>
                  <a:srgbClr val="333333"/>
                </a:solidFill>
                <a:effectLst/>
                <a:latin typeface="inter-regular"/>
              </a:rPr>
              <a:t> function, if time is high, video will be slow. If time is too les</a:t>
            </a: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cap = cv2.VideoCapture(</a:t>
            </a:r>
            <a:r>
              <a:rPr lang="en-IN" b="0" i="0" dirty="0">
                <a:solidFill>
                  <a:srgbClr val="0000FF"/>
                </a:solidFill>
                <a:effectLst/>
                <a:latin typeface="inter-regular"/>
              </a:rPr>
              <a:t>'filename'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cap.isOpened</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ret, frame = </a:t>
            </a:r>
            <a:r>
              <a:rPr lang="en-IN" b="0" i="0" dirty="0" err="1">
                <a:solidFill>
                  <a:srgbClr val="000000"/>
                </a:solidFill>
                <a:effectLst/>
                <a:latin typeface="inter-regular"/>
              </a:rPr>
              <a:t>cap.read</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#it will open the camera in the grayscale mode  </a:t>
            </a:r>
          </a:p>
          <a:p>
            <a:pPr lvl="1"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gray</a:t>
            </a:r>
            <a:r>
              <a:rPr lang="en-IN" b="0" i="0" dirty="0">
                <a:solidFill>
                  <a:srgbClr val="000000"/>
                </a:solidFill>
                <a:effectLst/>
                <a:latin typeface="inter-regular"/>
              </a:rPr>
              <a:t> = cv2.cvtColor(frame, cv2.COLOR_BGR2GRAY)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cv2.imshow(</a:t>
            </a:r>
            <a:r>
              <a:rPr lang="en-IN" b="0" i="0" dirty="0">
                <a:solidFill>
                  <a:srgbClr val="0000FF"/>
                </a:solidFill>
                <a:effectLst/>
                <a:latin typeface="inter-regular"/>
              </a:rPr>
              <a:t>'frame'</a:t>
            </a:r>
            <a:r>
              <a:rPr lang="en-IN" b="0" i="0" dirty="0">
                <a:solidFill>
                  <a:srgbClr val="000000"/>
                </a:solidFill>
                <a:effectLst/>
                <a:latin typeface="inter-regular"/>
              </a:rPr>
              <a:t>,</a:t>
            </a:r>
            <a:r>
              <a:rPr lang="en-IN" b="0" i="0" dirty="0" err="1">
                <a:solidFill>
                  <a:srgbClr val="000000"/>
                </a:solidFill>
                <a:effectLst/>
                <a:latin typeface="inter-regular"/>
              </a:rPr>
              <a:t>gray</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cv2.waitKey(</a:t>
            </a:r>
            <a:r>
              <a:rPr lang="en-IN" b="0" i="0" dirty="0">
                <a:solidFill>
                  <a:srgbClr val="C00000"/>
                </a:solidFill>
                <a:effectLst/>
                <a:latin typeface="inter-regular"/>
              </a:rPr>
              <a:t>1</a:t>
            </a:r>
            <a:r>
              <a:rPr lang="en-IN" b="0" i="0" dirty="0">
                <a:solidFill>
                  <a:srgbClr val="000000"/>
                </a:solidFill>
                <a:effectLst/>
                <a:latin typeface="inter-regular"/>
              </a:rPr>
              <a:t>) &amp; </a:t>
            </a:r>
            <a:r>
              <a:rPr lang="en-IN" b="0" i="0" dirty="0">
                <a:solidFill>
                  <a:srgbClr val="C00000"/>
                </a:solidFill>
                <a:effectLst/>
                <a:latin typeface="inter-regular"/>
              </a:rPr>
              <a:t>0xFF</a:t>
            </a:r>
            <a:r>
              <a:rPr lang="en-IN" b="0" i="0" dirty="0">
                <a:solidFill>
                  <a:srgbClr val="000000"/>
                </a:solidFill>
                <a:effectLst/>
                <a:latin typeface="inter-regular"/>
              </a:rPr>
              <a:t> == </a:t>
            </a:r>
            <a:r>
              <a:rPr lang="en-IN" b="0" i="0" dirty="0" err="1">
                <a:solidFill>
                  <a:srgbClr val="000000"/>
                </a:solidFill>
                <a:effectLst/>
                <a:latin typeface="inter-regular"/>
              </a:rPr>
              <a:t>ord</a:t>
            </a:r>
            <a:r>
              <a:rPr lang="en-IN" b="0" i="0" dirty="0">
                <a:solidFill>
                  <a:srgbClr val="000000"/>
                </a:solidFill>
                <a:effectLst/>
                <a:latin typeface="inter-regular"/>
              </a:rPr>
              <a:t>(</a:t>
            </a:r>
            <a:r>
              <a:rPr lang="en-IN" b="0" i="0" dirty="0">
                <a:solidFill>
                  <a:srgbClr val="0000FF"/>
                </a:solidFill>
                <a:effectLst/>
                <a:latin typeface="inter-regular"/>
              </a:rPr>
              <a:t>'q'</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cap.release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cv2.destroyAllWindows()  </a:t>
            </a:r>
          </a:p>
          <a:p>
            <a:pPr lvl="1" algn="just"/>
            <a:r>
              <a:rPr lang="en-US" b="0" i="0" dirty="0">
                <a:solidFill>
                  <a:srgbClr val="333333"/>
                </a:solidFill>
                <a:effectLst/>
                <a:latin typeface="inter-regular"/>
              </a:rPr>
              <a:t>s, then the video will be very fast.</a:t>
            </a:r>
          </a:p>
        </p:txBody>
      </p:sp>
    </p:spTree>
    <p:extLst>
      <p:ext uri="{BB962C8B-B14F-4D97-AF65-F5344CB8AC3E}">
        <p14:creationId xmlns:p14="http://schemas.microsoft.com/office/powerpoint/2010/main" val="3128139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Saving a Video</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62500" lnSpcReduction="20000"/>
          </a:bodyPr>
          <a:lstStyle/>
          <a:p>
            <a:pPr algn="just"/>
            <a:r>
              <a:rPr lang="en-US" b="0" i="0" dirty="0">
                <a:solidFill>
                  <a:srgbClr val="333333"/>
                </a:solidFill>
                <a:effectLst/>
                <a:latin typeface="inter-regular"/>
              </a:rPr>
              <a:t>The </a:t>
            </a:r>
            <a:r>
              <a:rPr lang="en-US" b="1" i="0" dirty="0">
                <a:solidFill>
                  <a:srgbClr val="333333"/>
                </a:solidFill>
                <a:effectLst/>
                <a:latin typeface="inter-bold"/>
              </a:rPr>
              <a:t>cv2.imwrite()</a:t>
            </a:r>
            <a:r>
              <a:rPr lang="en-US" b="0" i="0" dirty="0">
                <a:solidFill>
                  <a:srgbClr val="333333"/>
                </a:solidFill>
                <a:effectLst/>
                <a:latin typeface="inter-regular"/>
              </a:rPr>
              <a:t> function is used to save the video into the file. First, we need to create a </a:t>
            </a:r>
            <a:r>
              <a:rPr lang="en-US" b="0" i="0" dirty="0" err="1">
                <a:solidFill>
                  <a:srgbClr val="333333"/>
                </a:solidFill>
                <a:effectLst/>
                <a:latin typeface="inter-regular"/>
              </a:rPr>
              <a:t>VideoWriter</a:t>
            </a:r>
            <a:r>
              <a:rPr lang="en-US" b="0" i="0" dirty="0">
                <a:solidFill>
                  <a:srgbClr val="333333"/>
                </a:solidFill>
                <a:effectLst/>
                <a:latin typeface="inter-regular"/>
              </a:rPr>
              <a:t> object. Then we should specify the </a:t>
            </a:r>
            <a:r>
              <a:rPr lang="en-US" b="1" i="0" dirty="0" err="1">
                <a:solidFill>
                  <a:srgbClr val="333333"/>
                </a:solidFill>
                <a:effectLst/>
                <a:latin typeface="inter-bold"/>
              </a:rPr>
              <a:t>FourCC</a:t>
            </a:r>
            <a:r>
              <a:rPr lang="en-US" b="0" i="0" dirty="0">
                <a:solidFill>
                  <a:srgbClr val="333333"/>
                </a:solidFill>
                <a:effectLst/>
                <a:latin typeface="inter-regular"/>
              </a:rPr>
              <a:t> code and the number of frames per second (fps). The frame size should be passed within the function.</a:t>
            </a:r>
          </a:p>
          <a:p>
            <a:pPr algn="just"/>
            <a:r>
              <a:rPr lang="en-US" b="0" i="0" dirty="0" err="1">
                <a:solidFill>
                  <a:srgbClr val="333333"/>
                </a:solidFill>
                <a:effectLst/>
                <a:latin typeface="inter-regular"/>
              </a:rPr>
              <a:t>FourCC</a:t>
            </a:r>
            <a:r>
              <a:rPr lang="en-US" b="0" i="0" dirty="0">
                <a:solidFill>
                  <a:srgbClr val="333333"/>
                </a:solidFill>
                <a:effectLst/>
                <a:latin typeface="inter-regular"/>
              </a:rPr>
              <a:t> is a 4-byte code used to identify the video codec. The example is given below for saving the video.</a:t>
            </a:r>
          </a:p>
          <a:p>
            <a:pPr lvl="2"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2"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2" algn="just">
              <a:buFont typeface="+mj-lt"/>
              <a:buAutoNum type="arabicPeriod"/>
            </a:pPr>
            <a:r>
              <a:rPr lang="en-IN" b="0" i="0" dirty="0">
                <a:solidFill>
                  <a:srgbClr val="000000"/>
                </a:solidFill>
                <a:effectLst/>
                <a:latin typeface="inter-regular"/>
              </a:rPr>
              <a:t>cap = cv2.VideoCapture(</a:t>
            </a:r>
            <a:r>
              <a:rPr lang="en-IN" b="0" i="0" dirty="0">
                <a:solidFill>
                  <a:srgbClr val="C00000"/>
                </a:solidFill>
                <a:effectLst/>
                <a:latin typeface="inter-regular"/>
              </a:rPr>
              <a:t>0</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 Define the codec and create </a:t>
            </a:r>
            <a:r>
              <a:rPr lang="en-IN" b="0" i="0" dirty="0" err="1">
                <a:solidFill>
                  <a:srgbClr val="000000"/>
                </a:solidFill>
                <a:effectLst/>
                <a:latin typeface="inter-regular"/>
              </a:rPr>
              <a:t>VideoWriter</a:t>
            </a:r>
            <a:r>
              <a:rPr lang="en-IN" b="0" i="0" dirty="0">
                <a:solidFill>
                  <a:srgbClr val="000000"/>
                </a:solidFill>
                <a:effectLst/>
                <a:latin typeface="inter-regular"/>
              </a:rPr>
              <a:t> object  </a:t>
            </a:r>
          </a:p>
          <a:p>
            <a:pPr lvl="2" algn="just">
              <a:buFont typeface="+mj-lt"/>
              <a:buAutoNum type="arabicPeriod"/>
            </a:pPr>
            <a:r>
              <a:rPr lang="en-IN" b="0" i="0" dirty="0" err="1">
                <a:solidFill>
                  <a:srgbClr val="000000"/>
                </a:solidFill>
                <a:effectLst/>
                <a:latin typeface="inter-regular"/>
              </a:rPr>
              <a:t>fourcc</a:t>
            </a:r>
            <a:r>
              <a:rPr lang="en-IN" b="0" i="0" dirty="0">
                <a:solidFill>
                  <a:srgbClr val="000000"/>
                </a:solidFill>
                <a:effectLst/>
                <a:latin typeface="inter-regular"/>
              </a:rPr>
              <a:t> = cv2.VideoWriter_fourcc(*</a:t>
            </a:r>
            <a:r>
              <a:rPr lang="en-IN" b="0" i="0" dirty="0">
                <a:solidFill>
                  <a:srgbClr val="0000FF"/>
                </a:solidFill>
                <a:effectLst/>
                <a:latin typeface="inter-regular"/>
              </a:rPr>
              <a:t>'XVID'</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out = cv2.VideoWriter(</a:t>
            </a:r>
            <a:r>
              <a:rPr lang="en-IN" b="0" i="0" dirty="0">
                <a:solidFill>
                  <a:srgbClr val="0000FF"/>
                </a:solidFill>
                <a:effectLst/>
                <a:latin typeface="inter-regular"/>
              </a:rPr>
              <a:t>'output.</a:t>
            </a:r>
            <a:r>
              <a:rPr lang="en-IN" b="0" i="0" dirty="0" err="1">
                <a:solidFill>
                  <a:srgbClr val="0000FF"/>
                </a:solidFill>
                <a:effectLst/>
                <a:latin typeface="inter-regular"/>
              </a:rPr>
              <a:t>avi</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err="1">
                <a:solidFill>
                  <a:srgbClr val="000000"/>
                </a:solidFill>
                <a:effectLst/>
                <a:latin typeface="inter-regular"/>
              </a:rPr>
              <a:t>fourcc</a:t>
            </a:r>
            <a:r>
              <a:rPr lang="en-IN" b="0" i="0" dirty="0">
                <a:solidFill>
                  <a:srgbClr val="000000"/>
                </a:solidFill>
                <a:effectLst/>
                <a:latin typeface="inter-regular"/>
              </a:rPr>
              <a:t>, </a:t>
            </a:r>
            <a:r>
              <a:rPr lang="en-IN" b="0" i="0" dirty="0">
                <a:solidFill>
                  <a:srgbClr val="C00000"/>
                </a:solidFill>
                <a:effectLst/>
                <a:latin typeface="inter-regular"/>
              </a:rPr>
              <a:t>20.0</a:t>
            </a:r>
            <a:r>
              <a:rPr lang="en-IN" b="0" i="0" dirty="0">
                <a:solidFill>
                  <a:srgbClr val="000000"/>
                </a:solidFill>
                <a:effectLst/>
                <a:latin typeface="inter-regular"/>
              </a:rPr>
              <a:t>, (</a:t>
            </a:r>
            <a:r>
              <a:rPr lang="en-IN" b="0" i="0" dirty="0">
                <a:solidFill>
                  <a:srgbClr val="C00000"/>
                </a:solidFill>
                <a:effectLst/>
                <a:latin typeface="inter-regular"/>
              </a:rPr>
              <a:t>640</a:t>
            </a:r>
            <a:r>
              <a:rPr lang="en-IN" b="0" i="0" dirty="0">
                <a:solidFill>
                  <a:srgbClr val="000000"/>
                </a:solidFill>
                <a:effectLst/>
                <a:latin typeface="inter-regular"/>
              </a:rPr>
              <a:t>,</a:t>
            </a:r>
            <a:r>
              <a:rPr lang="en-IN" b="0" i="0" dirty="0">
                <a:solidFill>
                  <a:srgbClr val="C00000"/>
                </a:solidFill>
                <a:effectLst/>
                <a:latin typeface="inter-regular"/>
              </a:rPr>
              <a:t>480</a:t>
            </a:r>
            <a:r>
              <a:rPr lang="en-IN" b="0" i="0" dirty="0">
                <a:solidFill>
                  <a:srgbClr val="000000"/>
                </a:solidFill>
                <a:effectLst/>
                <a:latin typeface="inter-regular"/>
              </a:rPr>
              <a:t>))  </a:t>
            </a:r>
          </a:p>
          <a:p>
            <a:pPr lvl="2" algn="just">
              <a:buFont typeface="+mj-lt"/>
              <a:buAutoNum type="arabicPeriod"/>
            </a:pP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cap.isOpened</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ret, frame = </a:t>
            </a:r>
            <a:r>
              <a:rPr lang="en-IN" b="0" i="0" dirty="0" err="1">
                <a:solidFill>
                  <a:srgbClr val="000000"/>
                </a:solidFill>
                <a:effectLst/>
                <a:latin typeface="inter-regular"/>
              </a:rPr>
              <a:t>cap.read</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ret==True:  </a:t>
            </a:r>
          </a:p>
          <a:p>
            <a:pPr lvl="2" algn="just">
              <a:buFont typeface="+mj-lt"/>
              <a:buAutoNum type="arabicPeriod"/>
            </a:pPr>
            <a:r>
              <a:rPr lang="en-IN" b="0" i="0" dirty="0">
                <a:solidFill>
                  <a:srgbClr val="000000"/>
                </a:solidFill>
                <a:effectLst/>
                <a:latin typeface="inter-regular"/>
              </a:rPr>
              <a:t>        frame = cv2.flip(frame,</a:t>
            </a:r>
            <a:r>
              <a:rPr lang="en-IN" b="0" i="0" dirty="0">
                <a:solidFill>
                  <a:srgbClr val="C00000"/>
                </a:solidFill>
                <a:effectLst/>
                <a:latin typeface="inter-regular"/>
              </a:rPr>
              <a:t>0</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 write the flipped frame  </a:t>
            </a:r>
          </a:p>
          <a:p>
            <a:pPr lvl="2"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out.write</a:t>
            </a:r>
            <a:r>
              <a:rPr lang="en-IN" b="0" i="0" dirty="0">
                <a:solidFill>
                  <a:srgbClr val="000000"/>
                </a:solidFill>
                <a:effectLst/>
                <a:latin typeface="inter-regular"/>
              </a:rPr>
              <a:t>(frame)  </a:t>
            </a:r>
          </a:p>
          <a:p>
            <a:pPr lvl="2" algn="just">
              <a:buFont typeface="+mj-lt"/>
              <a:buAutoNum type="arabicPeriod"/>
            </a:pPr>
            <a:r>
              <a:rPr lang="en-IN" b="0" i="0" dirty="0">
                <a:solidFill>
                  <a:srgbClr val="000000"/>
                </a:solidFill>
                <a:effectLst/>
                <a:latin typeface="inter-regular"/>
              </a:rPr>
              <a:t>        cv2.imshow(</a:t>
            </a:r>
            <a:r>
              <a:rPr lang="en-IN" b="0" i="0" dirty="0">
                <a:solidFill>
                  <a:srgbClr val="0000FF"/>
                </a:solidFill>
                <a:effectLst/>
                <a:latin typeface="inter-regular"/>
              </a:rPr>
              <a:t>'</a:t>
            </a:r>
            <a:r>
              <a:rPr lang="en-IN" b="0" i="0" dirty="0" err="1">
                <a:solidFill>
                  <a:srgbClr val="0000FF"/>
                </a:solidFill>
                <a:effectLst/>
                <a:latin typeface="inter-regular"/>
              </a:rPr>
              <a:t>frame'</a:t>
            </a:r>
            <a:r>
              <a:rPr lang="en-IN" b="0" i="0" dirty="0" err="1">
                <a:solidFill>
                  <a:srgbClr val="000000"/>
                </a:solidFill>
                <a:effectLst/>
                <a:latin typeface="inter-regular"/>
              </a:rPr>
              <a:t>,frame</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cv2.waitKey(</a:t>
            </a:r>
            <a:r>
              <a:rPr lang="en-IN" b="0" i="0" dirty="0">
                <a:solidFill>
                  <a:srgbClr val="C00000"/>
                </a:solidFill>
                <a:effectLst/>
                <a:latin typeface="inter-regular"/>
              </a:rPr>
              <a:t>1</a:t>
            </a:r>
            <a:r>
              <a:rPr lang="en-IN" b="0" i="0" dirty="0">
                <a:solidFill>
                  <a:srgbClr val="000000"/>
                </a:solidFill>
                <a:effectLst/>
                <a:latin typeface="inter-regular"/>
              </a:rPr>
              <a:t>) &amp; </a:t>
            </a:r>
            <a:r>
              <a:rPr lang="en-IN" b="0" i="0" dirty="0">
                <a:solidFill>
                  <a:srgbClr val="C00000"/>
                </a:solidFill>
                <a:effectLst/>
                <a:latin typeface="inter-regular"/>
              </a:rPr>
              <a:t>0xFF</a:t>
            </a:r>
            <a:r>
              <a:rPr lang="en-IN" b="0" i="0" dirty="0">
                <a:solidFill>
                  <a:srgbClr val="000000"/>
                </a:solidFill>
                <a:effectLst/>
                <a:latin typeface="inter-regular"/>
              </a:rPr>
              <a:t> == </a:t>
            </a:r>
            <a:r>
              <a:rPr lang="en-IN" b="0" i="0" dirty="0" err="1">
                <a:solidFill>
                  <a:srgbClr val="000000"/>
                </a:solidFill>
                <a:effectLst/>
                <a:latin typeface="inter-regular"/>
              </a:rPr>
              <a:t>ord</a:t>
            </a:r>
            <a:r>
              <a:rPr lang="en-IN" b="0" i="0" dirty="0">
                <a:solidFill>
                  <a:srgbClr val="000000"/>
                </a:solidFill>
                <a:effectLst/>
                <a:latin typeface="inter-regular"/>
              </a:rPr>
              <a:t>(</a:t>
            </a:r>
            <a:r>
              <a:rPr lang="en-IN" b="0" i="0" dirty="0">
                <a:solidFill>
                  <a:srgbClr val="0000FF"/>
                </a:solidFill>
                <a:effectLst/>
                <a:latin typeface="inter-regular"/>
              </a:rPr>
              <a:t>'q'</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else</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break</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 Release everything </a:t>
            </a:r>
            <a:r>
              <a:rPr lang="en-IN" b="1" i="0" dirty="0">
                <a:solidFill>
                  <a:srgbClr val="006699"/>
                </a:solidFill>
                <a:effectLst/>
                <a:latin typeface="inter-regular"/>
              </a:rPr>
              <a:t>if</a:t>
            </a:r>
            <a:r>
              <a:rPr lang="en-IN" b="0" i="0" dirty="0">
                <a:solidFill>
                  <a:srgbClr val="000000"/>
                </a:solidFill>
                <a:effectLst/>
                <a:latin typeface="inter-regular"/>
              </a:rPr>
              <a:t> job is finished  </a:t>
            </a:r>
          </a:p>
          <a:p>
            <a:pPr lvl="2" algn="just">
              <a:buFont typeface="+mj-lt"/>
              <a:buAutoNum type="arabicPeriod"/>
            </a:pPr>
            <a:r>
              <a:rPr lang="en-IN" b="0" i="0" dirty="0" err="1">
                <a:solidFill>
                  <a:srgbClr val="000000"/>
                </a:solidFill>
                <a:effectLst/>
                <a:latin typeface="inter-regular"/>
              </a:rPr>
              <a:t>cap.release</a:t>
            </a:r>
            <a:r>
              <a:rPr lang="en-IN" b="0" i="0" dirty="0">
                <a:solidFill>
                  <a:srgbClr val="000000"/>
                </a:solidFill>
                <a:effectLst/>
                <a:latin typeface="inter-regular"/>
              </a:rPr>
              <a:t>()  </a:t>
            </a:r>
          </a:p>
          <a:p>
            <a:pPr lvl="2" algn="just">
              <a:buFont typeface="+mj-lt"/>
              <a:buAutoNum type="arabicPeriod"/>
            </a:pPr>
            <a:r>
              <a:rPr lang="en-IN" b="0" i="0" dirty="0" err="1">
                <a:solidFill>
                  <a:srgbClr val="000000"/>
                </a:solidFill>
                <a:effectLst/>
                <a:latin typeface="inter-regular"/>
              </a:rPr>
              <a:t>out.release</a:t>
            </a:r>
            <a:r>
              <a:rPr lang="en-IN" b="0" i="0" dirty="0">
                <a:solidFill>
                  <a:srgbClr val="000000"/>
                </a:solidFill>
                <a:effectLst/>
                <a:latin typeface="inter-regular"/>
              </a:rPr>
              <a:t>()  </a:t>
            </a:r>
          </a:p>
          <a:p>
            <a:pPr lvl="2" algn="just">
              <a:buFont typeface="+mj-lt"/>
              <a:buAutoNum type="arabicPeriod"/>
            </a:pPr>
            <a:r>
              <a:rPr lang="en-IN"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4887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Autofit/>
          </a:bodyPr>
          <a:lstStyle/>
          <a:p>
            <a:pPr algn="just"/>
            <a:r>
              <a:rPr lang="en-US" sz="3600" b="1" i="0" dirty="0">
                <a:effectLst/>
                <a:latin typeface="erdana"/>
              </a:rPr>
              <a:t>Face recognition and Face detection using the OpenCV</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10000"/>
          </a:bodyPr>
          <a:lstStyle/>
          <a:p>
            <a:pPr algn="just"/>
            <a:r>
              <a:rPr lang="en-US" b="0" i="0" dirty="0">
                <a:solidFill>
                  <a:srgbClr val="333333"/>
                </a:solidFill>
                <a:effectLst/>
                <a:latin typeface="inter-regular"/>
              </a:rPr>
              <a:t>The face recognition is a technique to identify or verify the face from the digital images or video frame. A human can quickly identify the faces without much effort. It is an effortless task for us, but it is a difficult task for a computer. There are various complexities, such as low resolution, occlusion, illumination variations, etc. These factors highly affect the accuracy of the computer to recognize the face more effectively. First, it is necessary to understand the difference between face detection and face recognition.</a:t>
            </a:r>
          </a:p>
          <a:p>
            <a:pPr algn="just"/>
            <a:r>
              <a:rPr lang="en-US" b="1" i="0" dirty="0">
                <a:solidFill>
                  <a:srgbClr val="333333"/>
                </a:solidFill>
                <a:effectLst/>
                <a:latin typeface="inter-bold"/>
              </a:rPr>
              <a:t>Face Detection:</a:t>
            </a:r>
            <a:r>
              <a:rPr lang="en-US" b="0" i="0" dirty="0">
                <a:solidFill>
                  <a:srgbClr val="333333"/>
                </a:solidFill>
                <a:effectLst/>
                <a:latin typeface="inter-regular"/>
              </a:rPr>
              <a:t> The face detection is generally considered as finding the faces (location and size) in an image and probably extract them to be used by the face detection algorithm.</a:t>
            </a:r>
          </a:p>
          <a:p>
            <a:pPr algn="just"/>
            <a:r>
              <a:rPr lang="en-US" b="1" i="0" dirty="0">
                <a:solidFill>
                  <a:srgbClr val="333333"/>
                </a:solidFill>
                <a:effectLst/>
                <a:latin typeface="inter-bold"/>
              </a:rPr>
              <a:t>Face Recognition:</a:t>
            </a:r>
            <a:r>
              <a:rPr lang="en-US" b="0" i="0" dirty="0">
                <a:solidFill>
                  <a:srgbClr val="333333"/>
                </a:solidFill>
                <a:effectLst/>
                <a:latin typeface="inter-regular"/>
              </a:rPr>
              <a:t> The face recognition algorithm is used in finding features that are uniquely described in the image. The facial image is already extracted, cropped, resized, and usually converted in the grayscale.</a:t>
            </a:r>
          </a:p>
          <a:p>
            <a:pPr algn="just"/>
            <a:r>
              <a:rPr lang="en-US" b="0" i="0" dirty="0">
                <a:solidFill>
                  <a:srgbClr val="333333"/>
                </a:solidFill>
                <a:effectLst/>
                <a:latin typeface="inter-regular"/>
              </a:rPr>
              <a:t>There are various algorithms of face detection and face recognition. Here we will learn about face detection using the HAAR cascade algorithm.</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3593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Image Filters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r>
              <a:rPr lang="en-US" b="0" i="0" dirty="0">
                <a:solidFill>
                  <a:srgbClr val="333333"/>
                </a:solidFill>
                <a:effectLst/>
                <a:latin typeface="inter-regular"/>
              </a:rPr>
              <a:t>Image filtering is the process of modifying an image by changing its shades or color of the pixel. It is also used to increase brightness and contrast. In this tutorial, we will learn about several types of filters.</a:t>
            </a:r>
          </a:p>
        </p:txBody>
      </p:sp>
    </p:spTree>
    <p:extLst>
      <p:ext uri="{BB962C8B-B14F-4D97-AF65-F5344CB8AC3E}">
        <p14:creationId xmlns:p14="http://schemas.microsoft.com/office/powerpoint/2010/main" val="409930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Bilateral Filter</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10000"/>
          </a:bodyPr>
          <a:lstStyle/>
          <a:p>
            <a:pPr algn="just"/>
            <a:r>
              <a:rPr lang="en-US" sz="1400" b="0" i="0" dirty="0">
                <a:solidFill>
                  <a:srgbClr val="333333"/>
                </a:solidFill>
                <a:effectLst/>
                <a:latin typeface="inter-regular"/>
              </a:rPr>
              <a:t>OpenCV provides the </a:t>
            </a:r>
            <a:r>
              <a:rPr lang="en-US" sz="1400" b="1" i="0" dirty="0" err="1">
                <a:solidFill>
                  <a:srgbClr val="333333"/>
                </a:solidFill>
                <a:effectLst/>
                <a:latin typeface="inter-bold"/>
              </a:rPr>
              <a:t>bilateralFilter</a:t>
            </a:r>
            <a:r>
              <a:rPr lang="en-US" sz="1400" b="1" i="0" dirty="0">
                <a:solidFill>
                  <a:srgbClr val="333333"/>
                </a:solidFill>
                <a:effectLst/>
                <a:latin typeface="inter-bold"/>
              </a:rPr>
              <a:t>()</a:t>
            </a:r>
            <a:r>
              <a:rPr lang="en-US" sz="1400" b="0" i="0" dirty="0">
                <a:solidFill>
                  <a:srgbClr val="333333"/>
                </a:solidFill>
                <a:effectLst/>
                <a:latin typeface="inter-regular"/>
              </a:rPr>
              <a:t> function to apply the bilateral filter on the image. The bilateral filter can reduce unwanted noise very well while keeping edges sharp. The syntax of the function is given below:</a:t>
            </a:r>
          </a:p>
          <a:p>
            <a:pPr algn="just"/>
            <a:r>
              <a:rPr lang="en-IN" sz="1400" b="0" i="0" dirty="0">
                <a:solidFill>
                  <a:srgbClr val="000000"/>
                </a:solidFill>
                <a:effectLst/>
                <a:latin typeface="inter-regular"/>
              </a:rPr>
              <a:t>cv2.bilateralFilter(</a:t>
            </a:r>
            <a:r>
              <a:rPr lang="en-IN" sz="1400" b="0" i="0" dirty="0" err="1">
                <a:solidFill>
                  <a:srgbClr val="000000"/>
                </a:solidFill>
                <a:effectLst/>
                <a:latin typeface="inter-regular"/>
              </a:rPr>
              <a:t>src</a:t>
            </a:r>
            <a:r>
              <a:rPr lang="en-IN" sz="1400" b="0" i="0" dirty="0">
                <a:solidFill>
                  <a:srgbClr val="000000"/>
                </a:solidFill>
                <a:effectLst/>
                <a:latin typeface="inter-regular"/>
              </a:rPr>
              <a:t>, </a:t>
            </a:r>
            <a:r>
              <a:rPr lang="en-IN" sz="1400" b="0" i="0" dirty="0" err="1">
                <a:solidFill>
                  <a:srgbClr val="000000"/>
                </a:solidFill>
                <a:effectLst/>
                <a:latin typeface="inter-regular"/>
              </a:rPr>
              <a:t>dst</a:t>
            </a:r>
            <a:r>
              <a:rPr lang="en-IN" sz="1400" b="0" i="0" dirty="0">
                <a:solidFill>
                  <a:srgbClr val="000000"/>
                </a:solidFill>
                <a:effectLst/>
                <a:latin typeface="inter-regular"/>
              </a:rPr>
              <a:t>, d, </a:t>
            </a:r>
            <a:r>
              <a:rPr lang="en-IN" sz="1400" b="0" i="0" dirty="0" err="1">
                <a:solidFill>
                  <a:srgbClr val="000000"/>
                </a:solidFill>
                <a:effectLst/>
                <a:latin typeface="inter-regular"/>
              </a:rPr>
              <a:t>sigmaSpace</a:t>
            </a:r>
            <a:r>
              <a:rPr lang="en-IN" sz="1400" b="0" i="0" dirty="0">
                <a:solidFill>
                  <a:srgbClr val="000000"/>
                </a:solidFill>
                <a:effectLst/>
                <a:latin typeface="inter-regular"/>
              </a:rPr>
              <a:t>, </a:t>
            </a:r>
            <a:r>
              <a:rPr lang="en-IN" sz="1400" b="0" i="0" dirty="0" err="1">
                <a:solidFill>
                  <a:srgbClr val="000000"/>
                </a:solidFill>
                <a:effectLst/>
                <a:latin typeface="inter-regular"/>
              </a:rPr>
              <a:t>borderType</a:t>
            </a:r>
            <a:r>
              <a:rPr lang="en-IN" sz="1400" b="0" i="0" dirty="0">
                <a:solidFill>
                  <a:srgbClr val="000000"/>
                </a:solidFill>
                <a:effectLst/>
                <a:latin typeface="inter-regular"/>
              </a:rPr>
              <a:t>)  </a:t>
            </a:r>
          </a:p>
          <a:p>
            <a:pPr algn="just"/>
            <a:r>
              <a:rPr lang="en-US" sz="1400" b="1" i="0" dirty="0">
                <a:effectLst/>
                <a:latin typeface="erdana"/>
              </a:rPr>
              <a:t>Parameters:</a:t>
            </a:r>
          </a:p>
          <a:p>
            <a:pPr algn="just">
              <a:buFont typeface="Arial" panose="020B0604020202020204" pitchFamily="34" charset="0"/>
              <a:buChar char="•"/>
            </a:pPr>
            <a:r>
              <a:rPr lang="en-US" sz="1400" b="1" i="0" dirty="0" err="1">
                <a:solidFill>
                  <a:srgbClr val="000000"/>
                </a:solidFill>
                <a:effectLst/>
                <a:latin typeface="inter-bold"/>
              </a:rPr>
              <a:t>src</a:t>
            </a:r>
            <a:r>
              <a:rPr lang="en-US" sz="1400" b="1" i="0" dirty="0">
                <a:solidFill>
                  <a:srgbClr val="000000"/>
                </a:solidFill>
                <a:effectLst/>
                <a:latin typeface="inter-bold"/>
              </a:rPr>
              <a:t>-</a:t>
            </a:r>
            <a:r>
              <a:rPr lang="en-US" sz="1400" b="0" i="0" dirty="0">
                <a:solidFill>
                  <a:srgbClr val="000000"/>
                </a:solidFill>
                <a:effectLst/>
                <a:latin typeface="inter-regular"/>
              </a:rPr>
              <a:t> It denotes the source of the image. It can be an 8-bit or floating-point, 1-channel image.</a:t>
            </a:r>
          </a:p>
          <a:p>
            <a:pPr algn="just">
              <a:buFont typeface="Arial" panose="020B0604020202020204" pitchFamily="34" charset="0"/>
              <a:buChar char="•"/>
            </a:pPr>
            <a:r>
              <a:rPr lang="en-US" sz="1400" b="1" i="0" dirty="0" err="1">
                <a:solidFill>
                  <a:srgbClr val="000000"/>
                </a:solidFill>
                <a:effectLst/>
                <a:latin typeface="inter-bold"/>
              </a:rPr>
              <a:t>dst</a:t>
            </a:r>
            <a:r>
              <a:rPr lang="en-US" sz="1400" b="1" i="0" dirty="0">
                <a:solidFill>
                  <a:srgbClr val="000000"/>
                </a:solidFill>
                <a:effectLst/>
                <a:latin typeface="inter-bold"/>
              </a:rPr>
              <a:t>-</a:t>
            </a:r>
            <a:r>
              <a:rPr lang="en-US" sz="1400" b="0" i="0" dirty="0">
                <a:solidFill>
                  <a:srgbClr val="000000"/>
                </a:solidFill>
                <a:effectLst/>
                <a:latin typeface="inter-regular"/>
              </a:rPr>
              <a:t> It denotes the destination image of the same size. Its type will be the same as the </a:t>
            </a:r>
            <a:r>
              <a:rPr lang="en-US" sz="1400" b="0" i="0" dirty="0" err="1">
                <a:solidFill>
                  <a:srgbClr val="000000"/>
                </a:solidFill>
                <a:effectLst/>
                <a:latin typeface="inter-regular"/>
              </a:rPr>
              <a:t>src</a:t>
            </a:r>
            <a:r>
              <a:rPr lang="en-US" sz="1400" b="0" i="0" dirty="0">
                <a:solidFill>
                  <a:srgbClr val="000000"/>
                </a:solidFill>
                <a:effectLst/>
                <a:latin typeface="inter-regular"/>
              </a:rPr>
              <a:t> image.</a:t>
            </a:r>
          </a:p>
          <a:p>
            <a:pPr algn="just">
              <a:buFont typeface="Arial" panose="020B0604020202020204" pitchFamily="34" charset="0"/>
              <a:buChar char="•"/>
            </a:pPr>
            <a:r>
              <a:rPr lang="en-US" sz="1400" b="1" i="0" dirty="0">
                <a:solidFill>
                  <a:srgbClr val="000000"/>
                </a:solidFill>
                <a:effectLst/>
                <a:latin typeface="inter-bold"/>
              </a:rPr>
              <a:t>d -</a:t>
            </a:r>
            <a:r>
              <a:rPr lang="en-US" sz="1400" b="0" i="0" dirty="0">
                <a:solidFill>
                  <a:srgbClr val="000000"/>
                </a:solidFill>
                <a:effectLst/>
                <a:latin typeface="inter-regular"/>
              </a:rPr>
              <a:t> It denotes the diameter of the pixel neighborhood (integer type) that is used during filtering. If its value is negative, then it is computed from </a:t>
            </a:r>
            <a:r>
              <a:rPr lang="en-US" sz="1400" b="0" i="0" dirty="0" err="1">
                <a:solidFill>
                  <a:srgbClr val="000000"/>
                </a:solidFill>
                <a:effectLst/>
                <a:latin typeface="inter-regular"/>
              </a:rPr>
              <a:t>sigmaSpace</a:t>
            </a:r>
            <a:r>
              <a:rPr lang="en-US" sz="1400" b="0" i="0" dirty="0">
                <a:solidFill>
                  <a:srgbClr val="000000"/>
                </a:solidFill>
                <a:effectLst/>
                <a:latin typeface="inter-regular"/>
              </a:rPr>
              <a:t>.</a:t>
            </a:r>
          </a:p>
          <a:p>
            <a:pPr algn="just">
              <a:buFont typeface="Arial" panose="020B0604020202020204" pitchFamily="34" charset="0"/>
              <a:buChar char="•"/>
            </a:pPr>
            <a:r>
              <a:rPr lang="en-US" sz="1400" b="1" i="0" dirty="0" err="1">
                <a:solidFill>
                  <a:srgbClr val="000000"/>
                </a:solidFill>
                <a:effectLst/>
                <a:latin typeface="inter-bold"/>
              </a:rPr>
              <a:t>sigmaColor</a:t>
            </a:r>
            <a:r>
              <a:rPr lang="en-US" sz="1400" b="1" i="0" dirty="0">
                <a:solidFill>
                  <a:srgbClr val="000000"/>
                </a:solidFill>
                <a:effectLst/>
                <a:latin typeface="inter-bold"/>
              </a:rPr>
              <a:t> -</a:t>
            </a:r>
            <a:r>
              <a:rPr lang="en-US" sz="1400" b="0" i="0" dirty="0">
                <a:solidFill>
                  <a:srgbClr val="000000"/>
                </a:solidFill>
                <a:effectLst/>
                <a:latin typeface="inter-regular"/>
              </a:rPr>
              <a:t> It denotes the filter sigma in the color space.</a:t>
            </a:r>
          </a:p>
          <a:p>
            <a:pPr algn="just">
              <a:buFont typeface="Arial" panose="020B0604020202020204" pitchFamily="34" charset="0"/>
              <a:buChar char="•"/>
            </a:pPr>
            <a:r>
              <a:rPr lang="en-US" sz="1400" b="1" i="0" dirty="0" err="1">
                <a:solidFill>
                  <a:srgbClr val="000000"/>
                </a:solidFill>
                <a:effectLst/>
                <a:latin typeface="inter-bold"/>
              </a:rPr>
              <a:t>sigmaSpace</a:t>
            </a:r>
            <a:r>
              <a:rPr lang="en-US" sz="1400" b="1" i="0" dirty="0">
                <a:solidFill>
                  <a:srgbClr val="000000"/>
                </a:solidFill>
                <a:effectLst/>
                <a:latin typeface="inter-bold"/>
              </a:rPr>
              <a:t> -</a:t>
            </a:r>
            <a:r>
              <a:rPr lang="en-US" sz="1400" b="0" i="0" dirty="0">
                <a:solidFill>
                  <a:srgbClr val="000000"/>
                </a:solidFill>
                <a:effectLst/>
                <a:latin typeface="inter-regular"/>
              </a:rPr>
              <a:t> It denotes the filter sigma in the coordinate space.</a:t>
            </a:r>
          </a:p>
          <a:p>
            <a:pPr algn="just">
              <a:buFont typeface="Arial" panose="020B0604020202020204" pitchFamily="34" charset="0"/>
              <a:buChar char="•"/>
            </a:pPr>
            <a:r>
              <a:rPr lang="en-US" sz="1400" b="0" i="0" dirty="0">
                <a:solidFill>
                  <a:srgbClr val="000000"/>
                </a:solidFill>
                <a:effectLst/>
                <a:latin typeface="inter-regular"/>
              </a:rPr>
              <a:t>We can also say that bilateral filter is a non-linear, edge-preserving and noise-reducing smoothing filter for image.</a:t>
            </a:r>
          </a:p>
          <a:p>
            <a:pPr algn="just"/>
            <a:r>
              <a:rPr lang="en-US" sz="1400" b="0" i="0" dirty="0">
                <a:solidFill>
                  <a:srgbClr val="333333"/>
                </a:solidFill>
                <a:effectLst/>
                <a:latin typeface="inter-regular"/>
              </a:rPr>
              <a:t>Consider the following example:</a:t>
            </a:r>
            <a:endParaRPr lang="en-US" sz="1400" dirty="0">
              <a:solidFill>
                <a:srgbClr val="333333"/>
              </a:solidFill>
              <a:latin typeface="inter-regular"/>
            </a:endParaRPr>
          </a:p>
          <a:p>
            <a:pPr lvl="1" algn="just">
              <a:buFont typeface="+mj-lt"/>
              <a:buAutoNum type="arabicPeriod"/>
            </a:pPr>
            <a:r>
              <a:rPr lang="en-IN" sz="1200" b="1" i="0" dirty="0">
                <a:solidFill>
                  <a:srgbClr val="006699"/>
                </a:solidFill>
                <a:effectLst/>
                <a:latin typeface="inter-regular"/>
              </a:rPr>
              <a:t>import</a:t>
            </a:r>
            <a:r>
              <a:rPr lang="en-IN" sz="1200" b="0" i="0" dirty="0">
                <a:solidFill>
                  <a:srgbClr val="000000"/>
                </a:solidFill>
                <a:effectLst/>
                <a:latin typeface="inter-regular"/>
              </a:rPr>
              <a:t> cv2  </a:t>
            </a:r>
          </a:p>
          <a:p>
            <a:pPr lvl="1" algn="just">
              <a:buFont typeface="+mj-lt"/>
              <a:buAutoNum type="arabicPeriod"/>
            </a:pPr>
            <a:r>
              <a:rPr lang="en-IN" sz="1200" b="1" i="0" dirty="0">
                <a:solidFill>
                  <a:srgbClr val="006699"/>
                </a:solidFill>
                <a:effectLst/>
                <a:latin typeface="inter-regular"/>
              </a:rPr>
              <a:t>import</a:t>
            </a:r>
            <a:r>
              <a:rPr lang="en-IN" sz="1200" b="0" i="0" dirty="0">
                <a:solidFill>
                  <a:srgbClr val="000000"/>
                </a:solidFill>
                <a:effectLst/>
                <a:latin typeface="inter-regular"/>
              </a:rPr>
              <a:t> </a:t>
            </a:r>
            <a:r>
              <a:rPr lang="en-IN" sz="1200" b="0" i="0" dirty="0" err="1">
                <a:solidFill>
                  <a:srgbClr val="000000"/>
                </a:solidFill>
                <a:effectLst/>
                <a:latin typeface="inter-regular"/>
              </a:rPr>
              <a:t>numpy</a:t>
            </a:r>
            <a:r>
              <a:rPr lang="en-IN" sz="1200" b="0" i="0" dirty="0">
                <a:solidFill>
                  <a:srgbClr val="000000"/>
                </a:solidFill>
                <a:effectLst/>
                <a:latin typeface="inter-regular"/>
              </a:rPr>
              <a:t> as np  </a:t>
            </a:r>
          </a:p>
          <a:p>
            <a:pPr lvl="1" algn="just">
              <a:buFont typeface="+mj-lt"/>
              <a:buAutoNum type="arabicPeriod"/>
            </a:pPr>
            <a:r>
              <a:rPr lang="en-IN" sz="1200" b="0" i="0" dirty="0">
                <a:solidFill>
                  <a:srgbClr val="000000"/>
                </a:solidFill>
                <a:effectLst/>
                <a:latin typeface="inter-regular"/>
              </a:rPr>
              <a:t>from matplotlib </a:t>
            </a:r>
            <a:r>
              <a:rPr lang="en-IN" sz="1200" b="1" i="0" dirty="0">
                <a:solidFill>
                  <a:srgbClr val="006699"/>
                </a:solidFill>
                <a:effectLst/>
                <a:latin typeface="inter-regular"/>
              </a:rPr>
              <a:t>import</a:t>
            </a:r>
            <a:r>
              <a:rPr lang="en-IN" sz="1200" b="0" i="0" dirty="0">
                <a:solidFill>
                  <a:srgbClr val="000000"/>
                </a:solidFill>
                <a:effectLst/>
                <a:latin typeface="inter-regular"/>
              </a:rPr>
              <a:t> </a:t>
            </a:r>
            <a:r>
              <a:rPr lang="en-IN" sz="1200" b="0" i="0" dirty="0" err="1">
                <a:solidFill>
                  <a:srgbClr val="000000"/>
                </a:solidFill>
                <a:effectLst/>
                <a:latin typeface="inter-regular"/>
              </a:rPr>
              <a:t>pyplot</a:t>
            </a:r>
            <a:r>
              <a:rPr lang="en-IN" sz="1200" b="0" i="0" dirty="0">
                <a:solidFill>
                  <a:srgbClr val="000000"/>
                </a:solidFill>
                <a:effectLst/>
                <a:latin typeface="inter-regular"/>
              </a:rPr>
              <a:t> as </a:t>
            </a:r>
            <a:r>
              <a:rPr lang="en-IN" sz="1200" b="0" i="0" dirty="0" err="1">
                <a:solidFill>
                  <a:srgbClr val="000000"/>
                </a:solidFill>
                <a:effectLst/>
                <a:latin typeface="inter-regular"/>
              </a:rPr>
              <a:t>plt</a:t>
            </a:r>
            <a:r>
              <a:rPr lang="en-IN" sz="1200" b="0" i="0" dirty="0">
                <a:solidFill>
                  <a:srgbClr val="000000"/>
                </a:solidFill>
                <a:effectLst/>
                <a:latin typeface="inter-regular"/>
              </a:rPr>
              <a:t>  </a:t>
            </a:r>
          </a:p>
          <a:p>
            <a:pPr lvl="1" algn="just">
              <a:buFont typeface="+mj-lt"/>
              <a:buAutoNum type="arabicPeriod"/>
            </a:pPr>
            <a:r>
              <a:rPr lang="en-IN" sz="1200" b="0" i="0" dirty="0" err="1">
                <a:solidFill>
                  <a:srgbClr val="000000"/>
                </a:solidFill>
                <a:effectLst/>
                <a:latin typeface="inter-regular"/>
              </a:rPr>
              <a:t>img</a:t>
            </a:r>
            <a:r>
              <a:rPr lang="en-IN" sz="1200" b="0" i="0" dirty="0">
                <a:solidFill>
                  <a:srgbClr val="000000"/>
                </a:solidFill>
                <a:effectLst/>
                <a:latin typeface="inter-regular"/>
              </a:rPr>
              <a:t> = cv2.imread(</a:t>
            </a:r>
            <a:r>
              <a:rPr lang="en-IN" sz="1200" b="0" i="0" dirty="0" err="1">
                <a:solidFill>
                  <a:srgbClr val="000000"/>
                </a:solidFill>
                <a:effectLst/>
                <a:latin typeface="inter-regular"/>
              </a:rPr>
              <a:t>r</a:t>
            </a:r>
            <a:r>
              <a:rPr lang="en-IN" sz="1200" b="0" i="0" dirty="0" err="1">
                <a:solidFill>
                  <a:srgbClr val="0000FF"/>
                </a:solidFill>
                <a:effectLst/>
                <a:latin typeface="inter-regular"/>
              </a:rPr>
              <a:t>’path</a:t>
            </a:r>
            <a:r>
              <a:rPr lang="en-IN" sz="1200" b="0" i="0" dirty="0">
                <a:solidFill>
                  <a:srgbClr val="0000FF"/>
                </a:solidFill>
                <a:effectLst/>
                <a:latin typeface="inter-regular"/>
              </a:rPr>
              <a:t>\baloon.jpg'</a:t>
            </a:r>
            <a:r>
              <a:rPr lang="en-IN" sz="1200" b="0" i="0" dirty="0">
                <a:solidFill>
                  <a:srgbClr val="000000"/>
                </a:solidFill>
                <a:effectLst/>
                <a:latin typeface="inter-regular"/>
              </a:rPr>
              <a:t>,</a:t>
            </a:r>
            <a:r>
              <a:rPr lang="en-IN" sz="1200" b="0" i="0" dirty="0">
                <a:solidFill>
                  <a:srgbClr val="C00000"/>
                </a:solidFill>
                <a:effectLst/>
                <a:latin typeface="inter-regular"/>
              </a:rPr>
              <a:t>1</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kernel = </a:t>
            </a:r>
            <a:r>
              <a:rPr lang="en-IN" sz="1200" b="0" i="0" dirty="0" err="1">
                <a:solidFill>
                  <a:srgbClr val="000000"/>
                </a:solidFill>
                <a:effectLst/>
                <a:latin typeface="inter-regular"/>
              </a:rPr>
              <a:t>np.ones</a:t>
            </a:r>
            <a:r>
              <a:rPr lang="en-IN" sz="1200" b="0" i="0" dirty="0">
                <a:solidFill>
                  <a:srgbClr val="000000"/>
                </a:solidFill>
                <a:effectLst/>
                <a:latin typeface="inter-regular"/>
              </a:rPr>
              <a:t>((</a:t>
            </a:r>
            <a:r>
              <a:rPr lang="en-IN" sz="1200" b="0" i="0" dirty="0">
                <a:solidFill>
                  <a:srgbClr val="C00000"/>
                </a:solidFill>
                <a:effectLst/>
                <a:latin typeface="inter-regular"/>
              </a:rPr>
              <a:t>5</a:t>
            </a:r>
            <a:r>
              <a:rPr lang="en-IN" sz="1200" b="0" i="0" dirty="0">
                <a:solidFill>
                  <a:srgbClr val="000000"/>
                </a:solidFill>
                <a:effectLst/>
                <a:latin typeface="inter-regular"/>
              </a:rPr>
              <a:t>,</a:t>
            </a:r>
            <a:r>
              <a:rPr lang="en-IN" sz="1200" b="0" i="0" dirty="0">
                <a:solidFill>
                  <a:srgbClr val="C00000"/>
                </a:solidFill>
                <a:effectLst/>
                <a:latin typeface="inter-regular"/>
              </a:rPr>
              <a:t>5</a:t>
            </a:r>
            <a:r>
              <a:rPr lang="en-IN" sz="1200" b="0" i="0" dirty="0">
                <a:solidFill>
                  <a:srgbClr val="000000"/>
                </a:solidFill>
                <a:effectLst/>
                <a:latin typeface="inter-regular"/>
              </a:rPr>
              <a:t>),np.float32)/</a:t>
            </a:r>
            <a:r>
              <a:rPr lang="en-IN" sz="1200" b="0" i="0" dirty="0">
                <a:solidFill>
                  <a:srgbClr val="C00000"/>
                </a:solidFill>
                <a:effectLst/>
                <a:latin typeface="inter-regular"/>
              </a:rPr>
              <a:t>25</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blur = cv2.bilateralFilter(img,</a:t>
            </a:r>
            <a:r>
              <a:rPr lang="en-IN" sz="1200" b="0" i="0" dirty="0">
                <a:solidFill>
                  <a:srgbClr val="C00000"/>
                </a:solidFill>
                <a:effectLst/>
                <a:latin typeface="inter-regular"/>
              </a:rPr>
              <a:t>9</a:t>
            </a:r>
            <a:r>
              <a:rPr lang="en-IN" sz="1200" b="0" i="0" dirty="0">
                <a:solidFill>
                  <a:srgbClr val="000000"/>
                </a:solidFill>
                <a:effectLst/>
                <a:latin typeface="inter-regular"/>
              </a:rPr>
              <a:t>,</a:t>
            </a:r>
            <a:r>
              <a:rPr lang="en-IN" sz="1200" b="0" i="0" dirty="0">
                <a:solidFill>
                  <a:srgbClr val="C00000"/>
                </a:solidFill>
                <a:effectLst/>
                <a:latin typeface="inter-regular"/>
              </a:rPr>
              <a:t>75</a:t>
            </a:r>
            <a:r>
              <a:rPr lang="en-IN" sz="1200" b="0" i="0" dirty="0">
                <a:solidFill>
                  <a:srgbClr val="000000"/>
                </a:solidFill>
                <a:effectLst/>
                <a:latin typeface="inter-regular"/>
              </a:rPr>
              <a:t>,</a:t>
            </a:r>
            <a:r>
              <a:rPr lang="en-IN" sz="1200" b="0" i="0" dirty="0">
                <a:solidFill>
                  <a:srgbClr val="C00000"/>
                </a:solidFill>
                <a:effectLst/>
                <a:latin typeface="inter-regular"/>
              </a:rPr>
              <a:t>75</a:t>
            </a:r>
            <a:r>
              <a:rPr lang="en-IN" sz="1200" b="0" i="0" dirty="0">
                <a:solidFill>
                  <a:srgbClr val="000000"/>
                </a:solidFill>
                <a:effectLst/>
                <a:latin typeface="inter-regular"/>
              </a:rPr>
              <a:t>)  </a:t>
            </a:r>
          </a:p>
          <a:p>
            <a:pPr lvl="1" algn="just">
              <a:buFont typeface="+mj-lt"/>
              <a:buAutoNum type="arabicPeriod"/>
            </a:pPr>
            <a:r>
              <a:rPr lang="en-IN" sz="1200" b="0" i="0" dirty="0" err="1">
                <a:solidFill>
                  <a:srgbClr val="000000"/>
                </a:solidFill>
                <a:effectLst/>
                <a:latin typeface="inter-regular"/>
              </a:rPr>
              <a:t>plt.subplot</a:t>
            </a:r>
            <a:r>
              <a:rPr lang="en-IN" sz="1200" b="0" i="0" dirty="0">
                <a:solidFill>
                  <a:srgbClr val="000000"/>
                </a:solidFill>
                <a:effectLst/>
                <a:latin typeface="inter-regular"/>
              </a:rPr>
              <a:t>(</a:t>
            </a:r>
            <a:r>
              <a:rPr lang="en-IN" sz="1200" b="0" i="0" dirty="0">
                <a:solidFill>
                  <a:srgbClr val="C00000"/>
                </a:solidFill>
                <a:effectLst/>
                <a:latin typeface="inter-regular"/>
              </a:rPr>
              <a:t>121</a:t>
            </a:r>
            <a:r>
              <a:rPr lang="en-IN" sz="1200" b="0" i="0" dirty="0">
                <a:solidFill>
                  <a:srgbClr val="000000"/>
                </a:solidFill>
                <a:effectLst/>
                <a:latin typeface="inter-regular"/>
              </a:rPr>
              <a:t>),</a:t>
            </a:r>
            <a:r>
              <a:rPr lang="en-IN" sz="1200" b="0" i="0" dirty="0" err="1">
                <a:solidFill>
                  <a:srgbClr val="000000"/>
                </a:solidFill>
                <a:effectLst/>
                <a:latin typeface="inter-regular"/>
              </a:rPr>
              <a:t>plt.imshow</a:t>
            </a:r>
            <a:r>
              <a:rPr lang="en-IN" sz="1200" b="0" i="0" dirty="0">
                <a:solidFill>
                  <a:srgbClr val="000000"/>
                </a:solidFill>
                <a:effectLst/>
                <a:latin typeface="inter-regular"/>
              </a:rPr>
              <a:t>(</a:t>
            </a:r>
            <a:r>
              <a:rPr lang="en-IN" sz="1200" b="0" i="0" dirty="0" err="1">
                <a:solidFill>
                  <a:srgbClr val="000000"/>
                </a:solidFill>
                <a:effectLst/>
                <a:latin typeface="inter-regular"/>
              </a:rPr>
              <a:t>img</a:t>
            </a:r>
            <a:r>
              <a:rPr lang="en-IN" sz="1200" b="0" i="0" dirty="0">
                <a:solidFill>
                  <a:srgbClr val="000000"/>
                </a:solidFill>
                <a:effectLst/>
                <a:latin typeface="inter-regular"/>
              </a:rPr>
              <a:t>),</a:t>
            </a:r>
            <a:r>
              <a:rPr lang="en-IN" sz="1200" b="0" i="0" dirty="0" err="1">
                <a:solidFill>
                  <a:srgbClr val="000000"/>
                </a:solidFill>
                <a:effectLst/>
                <a:latin typeface="inter-regular"/>
              </a:rPr>
              <a:t>plt.title</a:t>
            </a:r>
            <a:r>
              <a:rPr lang="en-IN" sz="1200" b="0" i="0" dirty="0">
                <a:solidFill>
                  <a:srgbClr val="000000"/>
                </a:solidFill>
                <a:effectLst/>
                <a:latin typeface="inter-regular"/>
              </a:rPr>
              <a:t>(</a:t>
            </a:r>
            <a:r>
              <a:rPr lang="en-IN" sz="1200" b="0" i="0" dirty="0">
                <a:solidFill>
                  <a:srgbClr val="0000FF"/>
                </a:solidFill>
                <a:effectLst/>
                <a:latin typeface="inter-regular"/>
              </a:rPr>
              <a:t>'Original'</a:t>
            </a:r>
            <a:r>
              <a:rPr lang="en-IN" sz="1200" b="0" i="0" dirty="0">
                <a:solidFill>
                  <a:srgbClr val="000000"/>
                </a:solidFill>
                <a:effectLst/>
                <a:latin typeface="inter-regular"/>
              </a:rPr>
              <a:t>)  </a:t>
            </a:r>
          </a:p>
          <a:p>
            <a:pPr lvl="1" algn="just">
              <a:buFont typeface="+mj-lt"/>
              <a:buAutoNum type="arabicPeriod"/>
            </a:pPr>
            <a:r>
              <a:rPr lang="en-IN" sz="1200" b="0" i="0" dirty="0" err="1">
                <a:solidFill>
                  <a:srgbClr val="000000"/>
                </a:solidFill>
                <a:effectLst/>
                <a:latin typeface="inter-regular"/>
              </a:rPr>
              <a:t>plt.xticks</a:t>
            </a:r>
            <a:r>
              <a:rPr lang="en-IN" sz="1200" b="0" i="0" dirty="0">
                <a:solidFill>
                  <a:srgbClr val="000000"/>
                </a:solidFill>
                <a:effectLst/>
                <a:latin typeface="inter-regular"/>
              </a:rPr>
              <a:t>([]), </a:t>
            </a:r>
            <a:r>
              <a:rPr lang="en-IN" sz="1200" b="0" i="0" dirty="0" err="1">
                <a:solidFill>
                  <a:srgbClr val="000000"/>
                </a:solidFill>
                <a:effectLst/>
                <a:latin typeface="inter-regular"/>
              </a:rPr>
              <a:t>plt.yticks</a:t>
            </a:r>
            <a:r>
              <a:rPr lang="en-IN" sz="1200" b="0" i="0" dirty="0">
                <a:solidFill>
                  <a:srgbClr val="000000"/>
                </a:solidFill>
                <a:effectLst/>
                <a:latin typeface="inter-regular"/>
              </a:rPr>
              <a:t>([])  </a:t>
            </a:r>
          </a:p>
          <a:p>
            <a:pPr lvl="1" algn="just">
              <a:buFont typeface="+mj-lt"/>
              <a:buAutoNum type="arabicPeriod"/>
            </a:pPr>
            <a:r>
              <a:rPr lang="en-IN" sz="1200" b="0" i="0" dirty="0" err="1">
                <a:solidFill>
                  <a:srgbClr val="000000"/>
                </a:solidFill>
                <a:effectLst/>
                <a:latin typeface="inter-regular"/>
              </a:rPr>
              <a:t>plt.subplot</a:t>
            </a:r>
            <a:r>
              <a:rPr lang="en-IN" sz="1200" b="0" i="0" dirty="0">
                <a:solidFill>
                  <a:srgbClr val="000000"/>
                </a:solidFill>
                <a:effectLst/>
                <a:latin typeface="inter-regular"/>
              </a:rPr>
              <a:t>(</a:t>
            </a:r>
            <a:r>
              <a:rPr lang="en-IN" sz="1200" b="0" i="0" dirty="0">
                <a:solidFill>
                  <a:srgbClr val="C00000"/>
                </a:solidFill>
                <a:effectLst/>
                <a:latin typeface="inter-regular"/>
              </a:rPr>
              <a:t>122</a:t>
            </a:r>
            <a:r>
              <a:rPr lang="en-IN" sz="1200" b="0" i="0" dirty="0">
                <a:solidFill>
                  <a:srgbClr val="000000"/>
                </a:solidFill>
                <a:effectLst/>
                <a:latin typeface="inter-regular"/>
              </a:rPr>
              <a:t>),</a:t>
            </a:r>
            <a:r>
              <a:rPr lang="en-IN" sz="1200" b="0" i="0" dirty="0" err="1">
                <a:solidFill>
                  <a:srgbClr val="000000"/>
                </a:solidFill>
                <a:effectLst/>
                <a:latin typeface="inter-regular"/>
              </a:rPr>
              <a:t>plt.imshow</a:t>
            </a:r>
            <a:r>
              <a:rPr lang="en-IN" sz="1200" b="0" i="0" dirty="0">
                <a:solidFill>
                  <a:srgbClr val="000000"/>
                </a:solidFill>
                <a:effectLst/>
                <a:latin typeface="inter-regular"/>
              </a:rPr>
              <a:t>(blur),</a:t>
            </a:r>
            <a:r>
              <a:rPr lang="en-IN" sz="1200" b="0" i="0" dirty="0" err="1">
                <a:solidFill>
                  <a:srgbClr val="000000"/>
                </a:solidFill>
                <a:effectLst/>
                <a:latin typeface="inter-regular"/>
              </a:rPr>
              <a:t>plt.title</a:t>
            </a:r>
            <a:r>
              <a:rPr lang="en-IN" sz="1200" b="0" i="0" dirty="0">
                <a:solidFill>
                  <a:srgbClr val="000000"/>
                </a:solidFill>
                <a:effectLst/>
                <a:latin typeface="inter-regular"/>
              </a:rPr>
              <a:t>(</a:t>
            </a:r>
            <a:r>
              <a:rPr lang="en-IN" sz="1200" b="0" i="0" dirty="0">
                <a:solidFill>
                  <a:srgbClr val="0000FF"/>
                </a:solidFill>
                <a:effectLst/>
                <a:latin typeface="inter-regular"/>
              </a:rPr>
              <a:t>'Bilateral Filter'</a:t>
            </a:r>
            <a:r>
              <a:rPr lang="en-IN" sz="1200" b="0" i="0" dirty="0">
                <a:solidFill>
                  <a:srgbClr val="000000"/>
                </a:solidFill>
                <a:effectLst/>
                <a:latin typeface="inter-regular"/>
              </a:rPr>
              <a:t>)  </a:t>
            </a:r>
          </a:p>
          <a:p>
            <a:pPr lvl="1" algn="just">
              <a:buFont typeface="+mj-lt"/>
              <a:buAutoNum type="arabicPeriod"/>
            </a:pPr>
            <a:r>
              <a:rPr lang="en-IN" sz="1200" b="0" i="0" dirty="0" err="1">
                <a:solidFill>
                  <a:srgbClr val="000000"/>
                </a:solidFill>
                <a:effectLst/>
                <a:latin typeface="inter-regular"/>
              </a:rPr>
              <a:t>plt.xticks</a:t>
            </a:r>
            <a:r>
              <a:rPr lang="en-IN" sz="1200" b="0" i="0" dirty="0">
                <a:solidFill>
                  <a:srgbClr val="000000"/>
                </a:solidFill>
                <a:effectLst/>
                <a:latin typeface="inter-regular"/>
              </a:rPr>
              <a:t>([]), </a:t>
            </a:r>
            <a:r>
              <a:rPr lang="en-IN" sz="1200" b="0" i="0" dirty="0" err="1">
                <a:solidFill>
                  <a:srgbClr val="000000"/>
                </a:solidFill>
                <a:effectLst/>
                <a:latin typeface="inter-regular"/>
              </a:rPr>
              <a:t>plt.yticks</a:t>
            </a:r>
            <a:r>
              <a:rPr lang="en-IN" sz="1200" b="0" i="0" dirty="0">
                <a:solidFill>
                  <a:srgbClr val="000000"/>
                </a:solidFill>
                <a:effectLst/>
                <a:latin typeface="inter-regular"/>
              </a:rPr>
              <a:t>([])  </a:t>
            </a:r>
          </a:p>
          <a:p>
            <a:pPr lvl="1" algn="just">
              <a:buFont typeface="+mj-lt"/>
              <a:buAutoNum type="arabicPeriod"/>
            </a:pPr>
            <a:r>
              <a:rPr lang="en-IN" sz="1200" b="0" i="0" dirty="0">
                <a:solidFill>
                  <a:srgbClr val="000000"/>
                </a:solidFill>
                <a:effectLst/>
                <a:latin typeface="inter-regular"/>
              </a:rPr>
              <a:t>cv2.imshow(</a:t>
            </a:r>
            <a:r>
              <a:rPr lang="en-IN" sz="1200" b="0" i="0" dirty="0">
                <a:solidFill>
                  <a:srgbClr val="0000FF"/>
                </a:solidFill>
                <a:effectLst/>
                <a:latin typeface="inter-regular"/>
              </a:rPr>
              <a:t>"</a:t>
            </a:r>
            <a:r>
              <a:rPr lang="en-IN" sz="1200" b="0" i="0" dirty="0" err="1">
                <a:solidFill>
                  <a:srgbClr val="0000FF"/>
                </a:solidFill>
                <a:effectLst/>
                <a:latin typeface="inter-regular"/>
              </a:rPr>
              <a:t>Image"</a:t>
            </a:r>
            <a:r>
              <a:rPr lang="en-IN" sz="1200" b="0" i="0" dirty="0" err="1">
                <a:solidFill>
                  <a:srgbClr val="000000"/>
                </a:solidFill>
                <a:effectLst/>
                <a:latin typeface="inter-regular"/>
              </a:rPr>
              <a:t>,blur</a:t>
            </a:r>
            <a:r>
              <a:rPr lang="en-IN" sz="1200" b="0" i="0" dirty="0">
                <a:solidFill>
                  <a:srgbClr val="000000"/>
                </a:solidFill>
                <a:effectLst/>
                <a:latin typeface="inter-regular"/>
              </a:rPr>
              <a:t>)  </a:t>
            </a:r>
          </a:p>
          <a:p>
            <a:pPr algn="just"/>
            <a:endParaRPr lang="en-US" sz="1600" b="0" i="0" dirty="0">
              <a:solidFill>
                <a:srgbClr val="333333"/>
              </a:solidFill>
              <a:effectLst/>
              <a:latin typeface="inter-regular"/>
            </a:endParaRPr>
          </a:p>
        </p:txBody>
      </p:sp>
      <p:pic>
        <p:nvPicPr>
          <p:cNvPr id="59394" name="Picture 2" descr="OpenCV Image Filters">
            <a:extLst>
              <a:ext uri="{FF2B5EF4-FFF2-40B4-BE49-F238E27FC236}">
                <a16:creationId xmlns:a16="http://schemas.microsoft.com/office/drawing/2014/main" id="{9C798BC8-B3DF-4AF0-9F35-C068F0F14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469" y="4242714"/>
            <a:ext cx="4805643" cy="176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8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Box Filter</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20000"/>
          </a:bodyPr>
          <a:lstStyle/>
          <a:p>
            <a:pPr algn="just"/>
            <a:r>
              <a:rPr lang="en-US" b="0" i="0" dirty="0">
                <a:solidFill>
                  <a:srgbClr val="333333"/>
                </a:solidFill>
                <a:effectLst/>
                <a:latin typeface="inter-regular"/>
              </a:rPr>
              <a:t>We can perform this filter using the </a:t>
            </a:r>
            <a:r>
              <a:rPr lang="en-US" b="1" i="0" dirty="0" err="1">
                <a:solidFill>
                  <a:srgbClr val="333333"/>
                </a:solidFill>
                <a:effectLst/>
                <a:latin typeface="inter-bold"/>
              </a:rPr>
              <a:t>boxfilter</a:t>
            </a:r>
            <a:r>
              <a:rPr lang="en-US" b="1" i="0" dirty="0">
                <a:solidFill>
                  <a:srgbClr val="333333"/>
                </a:solidFill>
                <a:effectLst/>
                <a:latin typeface="inter-bold"/>
              </a:rPr>
              <a:t>()</a:t>
            </a:r>
            <a:r>
              <a:rPr lang="en-US" b="0" i="0" dirty="0">
                <a:solidFill>
                  <a:srgbClr val="333333"/>
                </a:solidFill>
                <a:effectLst/>
                <a:latin typeface="inter-regular"/>
              </a:rPr>
              <a:t> function. It is similar to the averaging blur operation. The syntax of the function is given below:</a:t>
            </a:r>
          </a:p>
          <a:p>
            <a:pPr algn="just"/>
            <a:r>
              <a:rPr lang="en-IN" b="0" i="0" dirty="0">
                <a:solidFill>
                  <a:srgbClr val="000000"/>
                </a:solidFill>
                <a:effectLst/>
                <a:latin typeface="inter-regular"/>
              </a:rPr>
              <a:t>cv2. </a:t>
            </a:r>
            <a:r>
              <a:rPr lang="en-IN" b="0" i="0" dirty="0" err="1">
                <a:solidFill>
                  <a:srgbClr val="000000"/>
                </a:solidFill>
                <a:effectLst/>
                <a:latin typeface="inter-regular"/>
              </a:rPr>
              <a:t>boxfilter</a:t>
            </a:r>
            <a:r>
              <a:rPr lang="en-IN" b="0" i="0" dirty="0">
                <a:solidFill>
                  <a:srgbClr val="000000"/>
                </a:solidFill>
                <a:effectLst/>
                <a:latin typeface="inter-regular"/>
              </a:rPr>
              <a:t>(</a:t>
            </a:r>
            <a:r>
              <a:rPr lang="en-IN" b="0" i="0" dirty="0" err="1">
                <a:solidFill>
                  <a:srgbClr val="000000"/>
                </a:solidFill>
                <a:effectLst/>
                <a:latin typeface="inter-regular"/>
              </a:rPr>
              <a:t>src</a:t>
            </a:r>
            <a:r>
              <a:rPr lang="en-IN" b="0" i="0" dirty="0">
                <a:solidFill>
                  <a:srgbClr val="000000"/>
                </a:solidFill>
                <a:effectLst/>
                <a:latin typeface="inter-regular"/>
              </a:rPr>
              <a:t>, </a:t>
            </a:r>
            <a:r>
              <a:rPr lang="en-IN" b="0" i="0" dirty="0" err="1">
                <a:solidFill>
                  <a:srgbClr val="000000"/>
                </a:solidFill>
                <a:effectLst/>
                <a:latin typeface="inter-regular"/>
              </a:rPr>
              <a:t>dst</a:t>
            </a:r>
            <a:r>
              <a:rPr lang="en-IN" b="0" i="0" dirty="0">
                <a:solidFill>
                  <a:srgbClr val="000000"/>
                </a:solidFill>
                <a:effectLst/>
                <a:latin typeface="inter-regular"/>
              </a:rPr>
              <a:t>, </a:t>
            </a:r>
            <a:r>
              <a:rPr lang="en-IN" b="0" i="0" dirty="0" err="1">
                <a:solidFill>
                  <a:srgbClr val="000000"/>
                </a:solidFill>
                <a:effectLst/>
                <a:latin typeface="inter-regular"/>
              </a:rPr>
              <a:t>ddepth</a:t>
            </a:r>
            <a:r>
              <a:rPr lang="en-IN" b="0" i="0" dirty="0">
                <a:solidFill>
                  <a:srgbClr val="000000"/>
                </a:solidFill>
                <a:effectLst/>
                <a:latin typeface="inter-regular"/>
              </a:rPr>
              <a:t>, </a:t>
            </a:r>
            <a:r>
              <a:rPr lang="en-IN" b="0" i="0" dirty="0" err="1">
                <a:solidFill>
                  <a:srgbClr val="000000"/>
                </a:solidFill>
                <a:effectLst/>
                <a:latin typeface="inter-regular"/>
              </a:rPr>
              <a:t>ksize</a:t>
            </a:r>
            <a:r>
              <a:rPr lang="en-IN" b="0" i="0" dirty="0">
                <a:solidFill>
                  <a:srgbClr val="000000"/>
                </a:solidFill>
                <a:effectLst/>
                <a:latin typeface="inter-regular"/>
              </a:rPr>
              <a:t>, anchor, normalize, </a:t>
            </a:r>
            <a:r>
              <a:rPr lang="en-IN" b="0" i="0" dirty="0" err="1">
                <a:solidFill>
                  <a:srgbClr val="000000"/>
                </a:solidFill>
                <a:effectLst/>
                <a:latin typeface="inter-regular"/>
              </a:rPr>
              <a:t>bordertype</a:t>
            </a:r>
            <a:r>
              <a:rPr lang="en-IN" b="0" i="0" dirty="0">
                <a:solidFill>
                  <a:srgbClr val="000000"/>
                </a:solidFill>
                <a:effectLst/>
                <a:latin typeface="inter-regular"/>
              </a:rPr>
              <a:t>)   </a:t>
            </a:r>
          </a:p>
          <a:p>
            <a:pPr algn="just"/>
            <a:r>
              <a:rPr lang="en-US" b="1" i="0" dirty="0">
                <a:effectLst/>
                <a:latin typeface="erdana"/>
              </a:rPr>
              <a:t>Parameters:</a:t>
            </a:r>
          </a:p>
          <a:p>
            <a:pPr algn="just">
              <a:buFont typeface="Arial" panose="020B0604020202020204" pitchFamily="34" charset="0"/>
              <a:buChar char="•"/>
            </a:pPr>
            <a:r>
              <a:rPr lang="en-US" b="1" i="0" dirty="0" err="1">
                <a:solidFill>
                  <a:srgbClr val="000000"/>
                </a:solidFill>
                <a:effectLst/>
                <a:latin typeface="inter-bold"/>
              </a:rPr>
              <a:t>src</a:t>
            </a:r>
            <a:r>
              <a:rPr lang="en-US" b="1" i="0" dirty="0">
                <a:solidFill>
                  <a:srgbClr val="000000"/>
                </a:solidFill>
                <a:effectLst/>
                <a:latin typeface="inter-bold"/>
              </a:rPr>
              <a:t> -</a:t>
            </a:r>
            <a:r>
              <a:rPr lang="en-US" b="0" i="0" dirty="0">
                <a:solidFill>
                  <a:srgbClr val="000000"/>
                </a:solidFill>
                <a:effectLst/>
                <a:latin typeface="inter-regular"/>
              </a:rPr>
              <a:t> It denotes the source of the image. It can be an 8-bit or floating-point, 1-channel image.</a:t>
            </a:r>
          </a:p>
          <a:p>
            <a:pPr algn="just">
              <a:buFont typeface="Arial" panose="020B0604020202020204" pitchFamily="34" charset="0"/>
              <a:buChar char="•"/>
            </a:pPr>
            <a:r>
              <a:rPr lang="en-US" b="1" i="0" dirty="0" err="1">
                <a:solidFill>
                  <a:srgbClr val="000000"/>
                </a:solidFill>
                <a:effectLst/>
                <a:latin typeface="inter-bold"/>
              </a:rPr>
              <a:t>dst</a:t>
            </a:r>
            <a:r>
              <a:rPr lang="en-US" b="1" i="0" dirty="0">
                <a:solidFill>
                  <a:srgbClr val="000000"/>
                </a:solidFill>
                <a:effectLst/>
                <a:latin typeface="inter-bold"/>
              </a:rPr>
              <a:t>-</a:t>
            </a:r>
            <a:r>
              <a:rPr lang="en-US" b="0" i="0" dirty="0">
                <a:solidFill>
                  <a:srgbClr val="000000"/>
                </a:solidFill>
                <a:effectLst/>
                <a:latin typeface="inter-regular"/>
              </a:rPr>
              <a:t> It denotes the destination image of the same size. Its type will be the same as the </a:t>
            </a:r>
            <a:r>
              <a:rPr lang="en-US" b="0" i="0" dirty="0" err="1">
                <a:solidFill>
                  <a:srgbClr val="000000"/>
                </a:solidFill>
                <a:effectLst/>
                <a:latin typeface="inter-regular"/>
              </a:rPr>
              <a:t>src</a:t>
            </a:r>
            <a:r>
              <a:rPr lang="en-US" b="0" i="0" dirty="0">
                <a:solidFill>
                  <a:srgbClr val="000000"/>
                </a:solidFill>
                <a:effectLst/>
                <a:latin typeface="inter-regular"/>
              </a:rPr>
              <a:t> image.</a:t>
            </a:r>
          </a:p>
          <a:p>
            <a:pPr algn="just">
              <a:buFont typeface="Arial" panose="020B0604020202020204" pitchFamily="34" charset="0"/>
              <a:buChar char="•"/>
            </a:pPr>
            <a:r>
              <a:rPr lang="en-US" b="1" i="0" dirty="0" err="1">
                <a:solidFill>
                  <a:srgbClr val="000000"/>
                </a:solidFill>
                <a:effectLst/>
                <a:latin typeface="inter-bold"/>
              </a:rPr>
              <a:t>ddepth</a:t>
            </a:r>
            <a:r>
              <a:rPr lang="en-US" b="1" i="0" dirty="0">
                <a:solidFill>
                  <a:srgbClr val="000000"/>
                </a:solidFill>
                <a:effectLst/>
                <a:latin typeface="inter-bold"/>
              </a:rPr>
              <a:t> -</a:t>
            </a:r>
            <a:r>
              <a:rPr lang="en-US" b="0" i="0" dirty="0">
                <a:solidFill>
                  <a:srgbClr val="000000"/>
                </a:solidFill>
                <a:effectLst/>
                <a:latin typeface="inter-regular"/>
              </a:rPr>
              <a:t> It denotes the output image depth.</a:t>
            </a:r>
          </a:p>
          <a:p>
            <a:pPr algn="just">
              <a:buFont typeface="Arial" panose="020B0604020202020204" pitchFamily="34" charset="0"/>
              <a:buChar char="•"/>
            </a:pPr>
            <a:r>
              <a:rPr lang="en-US" b="1" i="0" dirty="0" err="1">
                <a:solidFill>
                  <a:srgbClr val="000000"/>
                </a:solidFill>
                <a:effectLst/>
                <a:latin typeface="inter-bold"/>
              </a:rPr>
              <a:t>ksize</a:t>
            </a:r>
            <a:r>
              <a:rPr lang="en-US" b="1" i="0" dirty="0">
                <a:solidFill>
                  <a:srgbClr val="000000"/>
                </a:solidFill>
                <a:effectLst/>
                <a:latin typeface="inter-bold"/>
              </a:rPr>
              <a:t> -</a:t>
            </a:r>
            <a:r>
              <a:rPr lang="en-US" b="0" i="0" dirty="0">
                <a:solidFill>
                  <a:srgbClr val="000000"/>
                </a:solidFill>
                <a:effectLst/>
                <a:latin typeface="inter-regular"/>
              </a:rPr>
              <a:t> It blurs the kernel size.</a:t>
            </a:r>
          </a:p>
          <a:p>
            <a:pPr algn="just">
              <a:buFont typeface="Arial" panose="020B0604020202020204" pitchFamily="34" charset="0"/>
              <a:buChar char="•"/>
            </a:pPr>
            <a:r>
              <a:rPr lang="en-US" b="1" i="0" dirty="0">
                <a:solidFill>
                  <a:srgbClr val="000000"/>
                </a:solidFill>
                <a:effectLst/>
                <a:latin typeface="inter-bold"/>
              </a:rPr>
              <a:t>anchor -</a:t>
            </a:r>
            <a:r>
              <a:rPr lang="en-US" b="0" i="0" dirty="0">
                <a:solidFill>
                  <a:srgbClr val="000000"/>
                </a:solidFill>
                <a:effectLst/>
                <a:latin typeface="inter-regular"/>
              </a:rPr>
              <a:t> It denotes the anchor points. By default, its value Point to coordinates (-1,1), which means that the anchor is at kernel center.</a:t>
            </a:r>
          </a:p>
          <a:p>
            <a:pPr algn="just">
              <a:buFont typeface="Arial" panose="020B0604020202020204" pitchFamily="34" charset="0"/>
              <a:buChar char="•"/>
            </a:pPr>
            <a:r>
              <a:rPr lang="en-US" b="1" i="0" dirty="0">
                <a:solidFill>
                  <a:srgbClr val="000000"/>
                </a:solidFill>
                <a:effectLst/>
                <a:latin typeface="inter-bold"/>
              </a:rPr>
              <a:t>normalize -</a:t>
            </a:r>
            <a:r>
              <a:rPr lang="en-US" b="0" i="0" dirty="0">
                <a:solidFill>
                  <a:srgbClr val="000000"/>
                </a:solidFill>
                <a:effectLst/>
                <a:latin typeface="inter-regular"/>
              </a:rPr>
              <a:t> It is the flag, specifying whether the kernel should be normalized or not.</a:t>
            </a:r>
          </a:p>
          <a:p>
            <a:pPr algn="just">
              <a:buFont typeface="Arial" panose="020B0604020202020204" pitchFamily="34" charset="0"/>
              <a:buChar char="•"/>
            </a:pPr>
            <a:r>
              <a:rPr lang="en-US" b="1" i="0" dirty="0" err="1">
                <a:solidFill>
                  <a:srgbClr val="000000"/>
                </a:solidFill>
                <a:effectLst/>
                <a:latin typeface="inter-bold"/>
              </a:rPr>
              <a:t>borderType</a:t>
            </a:r>
            <a:r>
              <a:rPr lang="en-US" b="1" i="0" dirty="0">
                <a:solidFill>
                  <a:srgbClr val="000000"/>
                </a:solidFill>
                <a:effectLst/>
                <a:latin typeface="inter-bold"/>
              </a:rPr>
              <a:t> -</a:t>
            </a:r>
            <a:r>
              <a:rPr lang="en-US" b="0" i="0" dirty="0">
                <a:solidFill>
                  <a:srgbClr val="000000"/>
                </a:solidFill>
                <a:effectLst/>
                <a:latin typeface="inter-regular"/>
              </a:rPr>
              <a:t> An integer object represents the type of the border used.</a:t>
            </a:r>
          </a:p>
          <a:p>
            <a:pPr marL="0" indent="0" algn="just">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248518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Box Filter</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IN" b="0" i="0" dirty="0">
                <a:solidFill>
                  <a:srgbClr val="333333"/>
                </a:solidFill>
                <a:effectLst/>
                <a:latin typeface="inter-regular"/>
              </a:rPr>
              <a:t>Consider the following example:</a:t>
            </a:r>
          </a:p>
          <a:p>
            <a:pPr lvl="1"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cv2  </a:t>
            </a:r>
          </a:p>
          <a:p>
            <a:pPr lvl="1"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numpy</a:t>
            </a:r>
            <a:r>
              <a:rPr lang="en-US" b="0" i="0" dirty="0">
                <a:solidFill>
                  <a:srgbClr val="000000"/>
                </a:solidFill>
                <a:effectLst/>
                <a:latin typeface="inter-regular"/>
              </a:rPr>
              <a:t> as np    </a:t>
            </a:r>
          </a:p>
          <a:p>
            <a:pPr lvl="1" algn="just">
              <a:buFont typeface="+mj-lt"/>
              <a:buAutoNum type="arabicPeriod"/>
            </a:pPr>
            <a:r>
              <a:rPr lang="en-US" b="0" i="0" dirty="0">
                <a:solidFill>
                  <a:srgbClr val="000000"/>
                </a:solidFill>
                <a:effectLst/>
                <a:latin typeface="inter-regular"/>
              </a:rPr>
              <a:t># using </a:t>
            </a:r>
            <a:r>
              <a:rPr lang="en-US" b="0" i="0" dirty="0" err="1">
                <a:solidFill>
                  <a:srgbClr val="000000"/>
                </a:solidFill>
                <a:effectLst/>
                <a:latin typeface="inter-regular"/>
              </a:rPr>
              <a:t>imread</a:t>
            </a:r>
            <a:r>
              <a:rPr lang="en-US" b="0" i="0" dirty="0">
                <a:solidFill>
                  <a:srgbClr val="000000"/>
                </a:solidFill>
                <a:effectLst/>
                <a:latin typeface="inter-regular"/>
              </a:rPr>
              <a:t>(</a:t>
            </a:r>
            <a:r>
              <a:rPr lang="en-US" b="0" i="0" dirty="0">
                <a:solidFill>
                  <a:srgbClr val="0000FF"/>
                </a:solidFill>
                <a:effectLst/>
                <a:latin typeface="inter-regular"/>
              </a:rPr>
              <a:t>'path'</a:t>
            </a:r>
            <a:r>
              <a:rPr lang="en-US" b="0" i="0" dirty="0">
                <a:solidFill>
                  <a:srgbClr val="000000"/>
                </a:solidFill>
                <a:effectLst/>
                <a:latin typeface="inter-regular"/>
              </a:rPr>
              <a:t>) and </a:t>
            </a:r>
            <a:r>
              <a:rPr lang="en-US" b="0" i="0" dirty="0">
                <a:solidFill>
                  <a:srgbClr val="C00000"/>
                </a:solidFill>
                <a:effectLst/>
                <a:latin typeface="inter-regular"/>
              </a:rPr>
              <a:t>0</a:t>
            </a:r>
            <a:r>
              <a:rPr lang="en-US" b="0" i="0" dirty="0">
                <a:solidFill>
                  <a:srgbClr val="000000"/>
                </a:solidFill>
                <a:effectLst/>
                <a:latin typeface="inter-regular"/>
              </a:rPr>
              <a:t> denotes read as  grayscale image    </a:t>
            </a:r>
          </a:p>
          <a:p>
            <a:pPr lvl="1" algn="just">
              <a:buFont typeface="+mj-lt"/>
              <a:buAutoNum type="arabicPeriod"/>
            </a:pPr>
            <a:r>
              <a:rPr lang="en-US" b="0" i="0" dirty="0" err="1">
                <a:solidFill>
                  <a:srgbClr val="000000"/>
                </a:solidFill>
                <a:effectLst/>
                <a:latin typeface="inter-regular"/>
              </a:rPr>
              <a:t>img</a:t>
            </a:r>
            <a:r>
              <a:rPr lang="en-US" b="0" i="0" dirty="0">
                <a:solidFill>
                  <a:srgbClr val="000000"/>
                </a:solidFill>
                <a:effectLst/>
                <a:latin typeface="inter-regular"/>
              </a:rPr>
              <a:t> = cv2.imread(</a:t>
            </a:r>
            <a:r>
              <a:rPr lang="en-US" b="0" i="0" dirty="0" err="1">
                <a:solidFill>
                  <a:srgbClr val="000000"/>
                </a:solidFill>
                <a:effectLst/>
                <a:latin typeface="inter-regular"/>
              </a:rPr>
              <a:t>r</a:t>
            </a:r>
            <a:r>
              <a:rPr lang="en-US" b="0" i="0" dirty="0" err="1">
                <a:solidFill>
                  <a:srgbClr val="0000FF"/>
                </a:solidFill>
                <a:effectLst/>
                <a:latin typeface="inter-regular"/>
              </a:rPr>
              <a:t>’path</a:t>
            </a:r>
            <a:r>
              <a:rPr lang="en-US" b="0" i="0" dirty="0">
                <a:solidFill>
                  <a:srgbClr val="0000FF"/>
                </a:solidFill>
                <a:effectLst/>
                <a:latin typeface="inter-regular"/>
              </a:rPr>
              <a:t>\baloon.jpg'</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    </a:t>
            </a:r>
          </a:p>
          <a:p>
            <a:pPr lvl="1" algn="just">
              <a:buFont typeface="+mj-lt"/>
              <a:buAutoNum type="arabicPeriod"/>
            </a:pPr>
            <a:r>
              <a:rPr lang="en-US" b="0" i="0" dirty="0">
                <a:solidFill>
                  <a:srgbClr val="000000"/>
                </a:solidFill>
                <a:effectLst/>
                <a:latin typeface="inter-regular"/>
              </a:rPr>
              <a:t>img_1 = cv2.boxFilter(</a:t>
            </a:r>
            <a:r>
              <a:rPr lang="en-US" b="0" i="0" dirty="0" err="1">
                <a:solidFill>
                  <a:srgbClr val="000000"/>
                </a:solidFill>
                <a:effectLst/>
                <a:latin typeface="inter-regular"/>
              </a:rPr>
              <a:t>img</a:t>
            </a:r>
            <a:r>
              <a:rPr lang="en-US" b="0" i="0" dirty="0">
                <a:solidFill>
                  <a:srgbClr val="000000"/>
                </a:solidFill>
                <a:effectLst/>
                <a:latin typeface="inter-regular"/>
              </a:rPr>
              <a:t>, </a:t>
            </a:r>
            <a:r>
              <a:rPr lang="en-US" b="0" i="0" dirty="0">
                <a:solidFill>
                  <a:srgbClr val="C00000"/>
                </a:solidFill>
                <a:effectLst/>
                <a:latin typeface="inter-regular"/>
              </a:rPr>
              <a:t>0</a:t>
            </a:r>
            <a:r>
              <a:rPr lang="en-US" b="0" i="0" dirty="0">
                <a:solidFill>
                  <a:srgbClr val="000000"/>
                </a:solidFill>
                <a:effectLst/>
                <a:latin typeface="inter-regular"/>
              </a:rPr>
              <a:t>, (</a:t>
            </a:r>
            <a:r>
              <a:rPr lang="en-US" b="0" i="0" dirty="0">
                <a:solidFill>
                  <a:srgbClr val="C00000"/>
                </a:solidFill>
                <a:effectLst/>
                <a:latin typeface="inter-regular"/>
              </a:rPr>
              <a:t>7</a:t>
            </a:r>
            <a:r>
              <a:rPr lang="en-US" b="0" i="0" dirty="0">
                <a:solidFill>
                  <a:srgbClr val="000000"/>
                </a:solidFill>
                <a:effectLst/>
                <a:latin typeface="inter-regular"/>
              </a:rPr>
              <a:t>,</a:t>
            </a:r>
            <a:r>
              <a:rPr lang="en-US" b="0" i="0" dirty="0">
                <a:solidFill>
                  <a:srgbClr val="C00000"/>
                </a:solidFill>
                <a:effectLst/>
                <a:latin typeface="inter-regular"/>
              </a:rPr>
              <a:t>7</a:t>
            </a:r>
            <a:r>
              <a:rPr lang="en-US" b="0" i="0" dirty="0">
                <a:solidFill>
                  <a:srgbClr val="000000"/>
                </a:solidFill>
                <a:effectLst/>
                <a:latin typeface="inter-regular"/>
              </a:rPr>
              <a:t>), </a:t>
            </a:r>
            <a:r>
              <a:rPr lang="en-US" b="0" i="0" dirty="0" err="1">
                <a:solidFill>
                  <a:srgbClr val="000000"/>
                </a:solidFill>
                <a:effectLst/>
                <a:latin typeface="inter-regular"/>
              </a:rPr>
              <a:t>img</a:t>
            </a:r>
            <a:r>
              <a:rPr lang="en-US" b="0" i="0" dirty="0">
                <a:solidFill>
                  <a:srgbClr val="000000"/>
                </a:solidFill>
                <a:effectLst/>
                <a:latin typeface="inter-regular"/>
              </a:rPr>
              <a:t>, (-</a:t>
            </a:r>
            <a:r>
              <a:rPr lang="en-US" b="0" i="0" dirty="0">
                <a:solidFill>
                  <a:srgbClr val="C00000"/>
                </a:solidFill>
                <a:effectLst/>
                <a:latin typeface="inter-regular"/>
              </a:rPr>
              <a:t>1</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 False, cv2.BORDER_DEFAULT)  </a:t>
            </a:r>
          </a:p>
          <a:p>
            <a:pPr lvl="1" algn="just">
              <a:buFont typeface="+mj-lt"/>
              <a:buAutoNum type="arabicPeriod"/>
            </a:pPr>
            <a:r>
              <a:rPr lang="en-US" b="0" i="0" dirty="0">
                <a:solidFill>
                  <a:srgbClr val="000000"/>
                </a:solidFill>
                <a:effectLst/>
                <a:latin typeface="inter-regular"/>
              </a:rPr>
              <a:t>#This is using </a:t>
            </a:r>
            <a:r>
              <a:rPr lang="en-US" b="1" i="0" dirty="0">
                <a:solidFill>
                  <a:srgbClr val="006699"/>
                </a:solidFill>
                <a:effectLst/>
                <a:latin typeface="inter-regular"/>
              </a:rPr>
              <a:t>for</a:t>
            </a:r>
            <a:r>
              <a:rPr lang="en-US" b="0" i="0" dirty="0">
                <a:solidFill>
                  <a:srgbClr val="000000"/>
                </a:solidFill>
                <a:effectLst/>
                <a:latin typeface="inter-regular"/>
              </a:rPr>
              <a:t> display the image   </a:t>
            </a:r>
          </a:p>
          <a:p>
            <a:pPr lvl="1" algn="just">
              <a:buFont typeface="+mj-lt"/>
              <a:buAutoNum type="arabicPeriod"/>
            </a:pPr>
            <a:r>
              <a:rPr lang="en-US" b="0" i="0" dirty="0">
                <a:solidFill>
                  <a:srgbClr val="000000"/>
                </a:solidFill>
                <a:effectLst/>
                <a:latin typeface="inter-regular"/>
              </a:rPr>
              <a:t>cv2.imshow(</a:t>
            </a:r>
            <a:r>
              <a:rPr lang="en-US" b="0" i="0" dirty="0">
                <a:solidFill>
                  <a:srgbClr val="0000FF"/>
                </a:solidFill>
                <a:effectLst/>
                <a:latin typeface="inter-regular"/>
              </a:rPr>
              <a:t>'Image'</a:t>
            </a:r>
            <a:r>
              <a:rPr lang="en-US" b="0" i="0" dirty="0">
                <a:solidFill>
                  <a:srgbClr val="000000"/>
                </a:solidFill>
                <a:effectLst/>
                <a:latin typeface="inter-regular"/>
              </a:rPr>
              <a:t>,img_1)  </a:t>
            </a:r>
          </a:p>
          <a:p>
            <a:pPr lvl="1" algn="just">
              <a:buFont typeface="+mj-lt"/>
              <a:buAutoNum type="arabicPeriod"/>
            </a:pPr>
            <a:r>
              <a:rPr lang="en-US" b="0" i="0" dirty="0">
                <a:solidFill>
                  <a:srgbClr val="000000"/>
                </a:solidFill>
                <a:effectLst/>
                <a:latin typeface="inter-regular"/>
              </a:rPr>
              <a:t>cv2.waitKey(</a:t>
            </a:r>
            <a:r>
              <a:rPr lang="en-US" b="0" i="0" dirty="0">
                <a:solidFill>
                  <a:srgbClr val="C00000"/>
                </a:solidFill>
                <a:effectLst/>
                <a:latin typeface="inter-regular"/>
              </a:rPr>
              <a:t>3</a:t>
            </a:r>
            <a:r>
              <a:rPr lang="en-US" b="0" i="0" dirty="0">
                <a:solidFill>
                  <a:srgbClr val="000000"/>
                </a:solidFill>
                <a:effectLst/>
                <a:latin typeface="inter-regular"/>
              </a:rPr>
              <a:t>) # This is necessary to be required so that the image doesn't close immediately.    </a:t>
            </a:r>
          </a:p>
          <a:p>
            <a:pPr lvl="1" algn="just">
              <a:buFont typeface="+mj-lt"/>
              <a:buAutoNum type="arabicPeriod"/>
            </a:pPr>
            <a:r>
              <a:rPr lang="en-US" b="0" i="0" dirty="0">
                <a:solidFill>
                  <a:srgbClr val="000000"/>
                </a:solidFill>
                <a:effectLst/>
                <a:latin typeface="inter-regular"/>
              </a:rPr>
              <a:t>#It will run continuously until the key press.    </a:t>
            </a:r>
          </a:p>
          <a:p>
            <a:pPr lvl="1" algn="just">
              <a:buFont typeface="+mj-lt"/>
              <a:buAutoNum type="arabicPeriod"/>
            </a:pPr>
            <a:r>
              <a:rPr lang="en-US"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pic>
        <p:nvPicPr>
          <p:cNvPr id="51202" name="Picture 2" descr="OpenCV Image Filters">
            <a:extLst>
              <a:ext uri="{FF2B5EF4-FFF2-40B4-BE49-F238E27FC236}">
                <a16:creationId xmlns:a16="http://schemas.microsoft.com/office/drawing/2014/main" id="{DDA7DF1A-B13A-F562-970D-1B5FE6DD7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444" y="4840942"/>
            <a:ext cx="4745903" cy="147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39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Filter2D</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10000"/>
          </a:bodyPr>
          <a:lstStyle/>
          <a:p>
            <a:pPr algn="just"/>
            <a:r>
              <a:rPr lang="en-US" b="0" i="0" dirty="0">
                <a:solidFill>
                  <a:srgbClr val="333333"/>
                </a:solidFill>
                <a:effectLst/>
                <a:latin typeface="inter-regular"/>
              </a:rPr>
              <a:t>It combines an image with the kernel or we can convolve the image with </a:t>
            </a:r>
            <a:r>
              <a:rPr lang="en-US" b="0" i="0">
                <a:solidFill>
                  <a:srgbClr val="333333"/>
                </a:solidFill>
                <a:effectLst/>
                <a:latin typeface="inter-regular"/>
              </a:rPr>
              <a:t>the kernel. </a:t>
            </a:r>
            <a:r>
              <a:rPr lang="en-US" b="0" i="0" dirty="0">
                <a:solidFill>
                  <a:srgbClr val="333333"/>
                </a:solidFill>
                <a:effectLst/>
                <a:latin typeface="inter-regular"/>
              </a:rPr>
              <a:t>We can perform this operation on an image using the </a:t>
            </a:r>
            <a:r>
              <a:rPr lang="en-US" b="1" i="0" dirty="0">
                <a:solidFill>
                  <a:srgbClr val="333333"/>
                </a:solidFill>
                <a:effectLst/>
                <a:latin typeface="inter-bold"/>
              </a:rPr>
              <a:t>Filter2D()</a:t>
            </a:r>
            <a:r>
              <a:rPr lang="en-US" b="0" i="0" dirty="0">
                <a:solidFill>
                  <a:srgbClr val="333333"/>
                </a:solidFill>
                <a:effectLst/>
                <a:latin typeface="inter-regular"/>
              </a:rPr>
              <a:t> method. The syntax of the function is given below:</a:t>
            </a:r>
          </a:p>
          <a:p>
            <a:pPr algn="just"/>
            <a:r>
              <a:rPr lang="da-DK" b="0" i="0" dirty="0">
                <a:solidFill>
                  <a:srgbClr val="000000"/>
                </a:solidFill>
                <a:effectLst/>
                <a:latin typeface="inter-regular"/>
              </a:rPr>
              <a:t>cv2.Filter2D(src, dst, kernel, anchor = (-</a:t>
            </a:r>
            <a:r>
              <a:rPr lang="da-DK" b="0" i="0" dirty="0">
                <a:solidFill>
                  <a:srgbClr val="C00000"/>
                </a:solidFill>
                <a:effectLst/>
                <a:latin typeface="inter-regular"/>
              </a:rPr>
              <a:t>1</a:t>
            </a:r>
            <a:r>
              <a:rPr lang="da-DK" b="0" i="0" dirty="0">
                <a:solidFill>
                  <a:srgbClr val="000000"/>
                </a:solidFill>
                <a:effectLst/>
                <a:latin typeface="inter-regular"/>
              </a:rPr>
              <a:t>,-</a:t>
            </a:r>
            <a:r>
              <a:rPr lang="da-DK" b="0" i="0" dirty="0">
                <a:solidFill>
                  <a:srgbClr val="C00000"/>
                </a:solidFill>
                <a:effectLst/>
                <a:latin typeface="inter-regular"/>
              </a:rPr>
              <a:t>1</a:t>
            </a:r>
            <a:r>
              <a:rPr lang="da-DK" b="0" i="0" dirty="0">
                <a:solidFill>
                  <a:srgbClr val="000000"/>
                </a:solidFill>
                <a:effectLst/>
                <a:latin typeface="inter-regular"/>
              </a:rPr>
              <a:t>))  </a:t>
            </a:r>
          </a:p>
          <a:p>
            <a:pPr algn="just"/>
            <a:r>
              <a:rPr lang="en-US" b="1" i="0" dirty="0">
                <a:effectLst/>
                <a:latin typeface="erdana"/>
              </a:rPr>
              <a:t>Parameters:</a:t>
            </a:r>
          </a:p>
          <a:p>
            <a:pPr algn="just">
              <a:buFont typeface="Arial" panose="020B0604020202020204" pitchFamily="34" charset="0"/>
              <a:buChar char="•"/>
            </a:pPr>
            <a:r>
              <a:rPr lang="en-US" b="1" i="0" dirty="0" err="1">
                <a:solidFill>
                  <a:srgbClr val="000000"/>
                </a:solidFill>
                <a:effectLst/>
                <a:latin typeface="inter-bold"/>
              </a:rPr>
              <a:t>src</a:t>
            </a:r>
            <a:r>
              <a:rPr lang="en-US" b="1" i="0" dirty="0">
                <a:solidFill>
                  <a:srgbClr val="000000"/>
                </a:solidFill>
                <a:effectLst/>
                <a:latin typeface="inter-bold"/>
              </a:rPr>
              <a:t> -</a:t>
            </a:r>
            <a:r>
              <a:rPr lang="en-US" b="0" i="0" dirty="0">
                <a:solidFill>
                  <a:srgbClr val="000000"/>
                </a:solidFill>
                <a:effectLst/>
                <a:latin typeface="inter-regular"/>
              </a:rPr>
              <a:t> It represents the input image.</a:t>
            </a:r>
          </a:p>
          <a:p>
            <a:pPr algn="just">
              <a:buFont typeface="Arial" panose="020B0604020202020204" pitchFamily="34" charset="0"/>
              <a:buChar char="•"/>
            </a:pPr>
            <a:r>
              <a:rPr lang="en-US" b="1" i="0" dirty="0" err="1">
                <a:solidFill>
                  <a:srgbClr val="000000"/>
                </a:solidFill>
                <a:effectLst/>
                <a:latin typeface="inter-bold"/>
              </a:rPr>
              <a:t>dst</a:t>
            </a:r>
            <a:r>
              <a:rPr lang="en-US" b="1" i="0" dirty="0">
                <a:solidFill>
                  <a:srgbClr val="000000"/>
                </a:solidFill>
                <a:effectLst/>
                <a:latin typeface="inter-bold"/>
              </a:rPr>
              <a:t>-</a:t>
            </a:r>
            <a:r>
              <a:rPr lang="en-US" b="0" i="0" dirty="0">
                <a:solidFill>
                  <a:srgbClr val="000000"/>
                </a:solidFill>
                <a:effectLst/>
                <a:latin typeface="inter-regular"/>
              </a:rPr>
              <a:t> It denotes the destination image of the same size. Its type will be the same as the </a:t>
            </a:r>
            <a:r>
              <a:rPr lang="en-US" b="0" i="0" dirty="0" err="1">
                <a:solidFill>
                  <a:srgbClr val="000000"/>
                </a:solidFill>
                <a:effectLst/>
                <a:latin typeface="inter-regular"/>
              </a:rPr>
              <a:t>src</a:t>
            </a:r>
            <a:r>
              <a:rPr lang="en-US" b="0" i="0" dirty="0">
                <a:solidFill>
                  <a:srgbClr val="000000"/>
                </a:solidFill>
                <a:effectLst/>
                <a:latin typeface="inter-regular"/>
              </a:rPr>
              <a:t> image.</a:t>
            </a:r>
          </a:p>
          <a:p>
            <a:pPr algn="just">
              <a:buFont typeface="Arial" panose="020B0604020202020204" pitchFamily="34" charset="0"/>
              <a:buChar char="•"/>
            </a:pPr>
            <a:r>
              <a:rPr lang="en-US" b="1" i="0" dirty="0">
                <a:solidFill>
                  <a:srgbClr val="000000"/>
                </a:solidFill>
                <a:effectLst/>
                <a:latin typeface="inter-bold"/>
              </a:rPr>
              <a:t>kernel -</a:t>
            </a:r>
            <a:r>
              <a:rPr lang="en-US" b="0" i="0" dirty="0">
                <a:solidFill>
                  <a:srgbClr val="000000"/>
                </a:solidFill>
                <a:effectLst/>
                <a:latin typeface="inter-regular"/>
              </a:rPr>
              <a:t> It is a convolution kernel, a single-channel floating-point matrix. If you want to apply different kernels to different channels, split the image into a separate color plane using the split () process them individually.</a:t>
            </a:r>
          </a:p>
          <a:p>
            <a:pPr algn="just">
              <a:buFont typeface="Arial" panose="020B0604020202020204" pitchFamily="34" charset="0"/>
              <a:buChar char="•"/>
            </a:pPr>
            <a:r>
              <a:rPr lang="en-US" b="1" i="0" dirty="0">
                <a:solidFill>
                  <a:srgbClr val="000000"/>
                </a:solidFill>
                <a:effectLst/>
                <a:latin typeface="inter-bold"/>
              </a:rPr>
              <a:t>anchor -</a:t>
            </a:r>
            <a:r>
              <a:rPr lang="en-US" b="0" i="0" dirty="0">
                <a:solidFill>
                  <a:srgbClr val="000000"/>
                </a:solidFill>
                <a:effectLst/>
                <a:latin typeface="inter-regular"/>
              </a:rPr>
              <a:t> It denotes the anchor points, by default its value Point(-1,1), which means that the anchor is at kernel center.</a:t>
            </a:r>
          </a:p>
          <a:p>
            <a:pPr algn="just">
              <a:buFont typeface="Arial" panose="020B0604020202020204" pitchFamily="34" charset="0"/>
              <a:buChar char="•"/>
            </a:pPr>
            <a:r>
              <a:rPr lang="en-US" b="1" i="0" dirty="0" err="1">
                <a:solidFill>
                  <a:srgbClr val="000000"/>
                </a:solidFill>
                <a:effectLst/>
                <a:latin typeface="inter-bold"/>
              </a:rPr>
              <a:t>borderType</a:t>
            </a:r>
            <a:r>
              <a:rPr lang="en-US" b="1" i="0" dirty="0">
                <a:solidFill>
                  <a:srgbClr val="000000"/>
                </a:solidFill>
                <a:effectLst/>
                <a:latin typeface="inter-bold"/>
              </a:rPr>
              <a:t> -</a:t>
            </a:r>
            <a:r>
              <a:rPr lang="en-US" b="0" i="0" dirty="0">
                <a:solidFill>
                  <a:srgbClr val="000000"/>
                </a:solidFill>
                <a:effectLst/>
                <a:latin typeface="inter-regular"/>
              </a:rPr>
              <a:t> An integer object represents the type of the border used.</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46872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Filter2D</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IN" b="0" i="0" dirty="0">
                <a:solidFill>
                  <a:srgbClr val="333333"/>
                </a:solidFill>
                <a:effectLst/>
                <a:latin typeface="inter-regular"/>
              </a:rPr>
              <a:t>Consider the following 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1" algn="just">
              <a:buFont typeface="+mj-lt"/>
              <a:buAutoNum type="arabicPeriod"/>
            </a:pPr>
            <a:r>
              <a:rPr lang="en-IN" b="0" i="0" dirty="0">
                <a:solidFill>
                  <a:srgbClr val="000000"/>
                </a:solidFill>
                <a:effectLst/>
                <a:latin typeface="inter-regular"/>
              </a:rPr>
              <a:t>from matplotlib </a:t>
            </a: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pyplot</a:t>
            </a:r>
            <a:r>
              <a:rPr lang="en-IN" b="0" i="0" dirty="0">
                <a:solidFill>
                  <a:srgbClr val="000000"/>
                </a:solidFill>
                <a:effectLst/>
                <a:latin typeface="inter-regular"/>
              </a:rPr>
              <a:t> as </a:t>
            </a:r>
            <a:r>
              <a:rPr lang="en-IN" b="0" i="0" dirty="0" err="1">
                <a:solidFill>
                  <a:srgbClr val="000000"/>
                </a:solidFill>
                <a:effectLst/>
                <a:latin typeface="inter-regular"/>
              </a:rPr>
              <a:t>plt</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/baloon.jpg'</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kernel = </a:t>
            </a:r>
            <a:r>
              <a:rPr lang="en-IN" b="0" i="0" dirty="0" err="1">
                <a:solidFill>
                  <a:srgbClr val="000000"/>
                </a:solidFill>
                <a:effectLst/>
                <a:latin typeface="inter-regular"/>
              </a:rPr>
              <a:t>np.ones</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),np.float32)/</a:t>
            </a:r>
            <a:r>
              <a:rPr lang="en-IN" b="0" i="0" dirty="0">
                <a:solidFill>
                  <a:srgbClr val="C00000"/>
                </a:solidFill>
                <a:effectLst/>
                <a:latin typeface="inter-regular"/>
              </a:rPr>
              <a:t>25</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dst</a:t>
            </a:r>
            <a:r>
              <a:rPr lang="en-IN" b="0" i="0" dirty="0">
                <a:solidFill>
                  <a:srgbClr val="000000"/>
                </a:solidFill>
                <a:effectLst/>
                <a:latin typeface="inter-regular"/>
              </a:rPr>
              <a:t> = cv2.filter2D(img,-</a:t>
            </a:r>
            <a:r>
              <a:rPr lang="en-IN" b="0" i="0" dirty="0">
                <a:solidFill>
                  <a:srgbClr val="C00000"/>
                </a:solidFill>
                <a:effectLst/>
                <a:latin typeface="inter-regular"/>
              </a:rPr>
              <a:t>1</a:t>
            </a:r>
            <a:r>
              <a:rPr lang="en-IN" b="0" i="0" dirty="0">
                <a:solidFill>
                  <a:srgbClr val="000000"/>
                </a:solidFill>
                <a:effectLst/>
                <a:latin typeface="inter-regular"/>
              </a:rPr>
              <a:t>,kernel)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121</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a:t>
            </a:r>
            <a:r>
              <a:rPr lang="en-IN" b="0" i="0" dirty="0" err="1">
                <a:solidFill>
                  <a:srgbClr val="000000"/>
                </a:solidFill>
                <a:effectLst/>
                <a:latin typeface="inter-regular"/>
              </a:rPr>
              <a:t>img</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'Original'</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plt.xticks</a:t>
            </a:r>
            <a:r>
              <a:rPr lang="en-IN" b="0" i="0" dirty="0">
                <a:solidFill>
                  <a:srgbClr val="000000"/>
                </a:solidFill>
                <a:effectLst/>
                <a:latin typeface="inter-regular"/>
              </a:rPr>
              <a:t>([]), </a:t>
            </a:r>
            <a:r>
              <a:rPr lang="en-IN" b="0" i="0" dirty="0" err="1">
                <a:solidFill>
                  <a:srgbClr val="000000"/>
                </a:solidFill>
                <a:effectLst/>
                <a:latin typeface="inter-regular"/>
              </a:rPr>
              <a:t>plt.yticks</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122</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a:t>
            </a:r>
            <a:r>
              <a:rPr lang="en-IN" b="0" i="0" dirty="0" err="1">
                <a:solidFill>
                  <a:srgbClr val="000000"/>
                </a:solidFill>
                <a:effectLst/>
                <a:latin typeface="inter-regular"/>
              </a:rPr>
              <a:t>dst</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'Filter2D'</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plt.xticks</a:t>
            </a:r>
            <a:r>
              <a:rPr lang="en-IN" b="0" i="0" dirty="0">
                <a:solidFill>
                  <a:srgbClr val="000000"/>
                </a:solidFill>
                <a:effectLst/>
                <a:latin typeface="inter-regular"/>
              </a:rPr>
              <a:t>([]), </a:t>
            </a:r>
            <a:r>
              <a:rPr lang="en-IN" b="0" i="0" dirty="0" err="1">
                <a:solidFill>
                  <a:srgbClr val="000000"/>
                </a:solidFill>
                <a:effectLst/>
                <a:latin typeface="inter-regular"/>
              </a:rPr>
              <a:t>plt.yticks</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plt.show</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pic>
        <p:nvPicPr>
          <p:cNvPr id="60418" name="Picture 2" descr="OpenCV Image Filters">
            <a:extLst>
              <a:ext uri="{FF2B5EF4-FFF2-40B4-BE49-F238E27FC236}">
                <a16:creationId xmlns:a16="http://schemas.microsoft.com/office/drawing/2014/main" id="{EEFB4720-ED81-18B7-ADEA-02F14AB78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223" y="1343590"/>
            <a:ext cx="5456985" cy="179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26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Image Threshold</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77500" lnSpcReduction="20000"/>
          </a:bodyPr>
          <a:lstStyle/>
          <a:p>
            <a:pPr algn="just"/>
            <a:r>
              <a:rPr lang="en-US" b="0" i="0" dirty="0">
                <a:solidFill>
                  <a:srgbClr val="333333"/>
                </a:solidFill>
                <a:effectLst/>
                <a:latin typeface="inter-regular"/>
              </a:rPr>
              <a:t>The basic concept of the threshold is that more simplify the visual data for analysis. When we convert the image into gray-scale, we have to remember that grayscale still has at least 255 values. The threshold is converted everything to white or black, based on the threshold value. Let's assume we want the threshold to be 125(out of 255), then everything that was under the 125 would be converted to 0 or black, and everything above the 125 would be converted to 255, or white. The syntax is as follows:</a:t>
            </a:r>
          </a:p>
          <a:p>
            <a:pPr algn="just"/>
            <a:r>
              <a:rPr lang="en-US" b="0" i="0" dirty="0" err="1">
                <a:solidFill>
                  <a:srgbClr val="000000"/>
                </a:solidFill>
                <a:effectLst/>
                <a:latin typeface="inter-regular"/>
              </a:rPr>
              <a:t>retval,threshold</a:t>
            </a:r>
            <a:r>
              <a:rPr lang="en-US" b="0" i="0" dirty="0">
                <a:solidFill>
                  <a:srgbClr val="000000"/>
                </a:solidFill>
                <a:effectLst/>
                <a:latin typeface="inter-regular"/>
              </a:rPr>
              <a:t> = cv2.threshold(</a:t>
            </a:r>
            <a:r>
              <a:rPr lang="en-US" b="0" i="0" dirty="0" err="1">
                <a:solidFill>
                  <a:srgbClr val="000000"/>
                </a:solidFill>
                <a:effectLst/>
                <a:latin typeface="inter-regular"/>
              </a:rPr>
              <a:t>src</a:t>
            </a:r>
            <a:r>
              <a:rPr lang="en-US" b="0" i="0" dirty="0">
                <a:solidFill>
                  <a:srgbClr val="000000"/>
                </a:solidFill>
                <a:effectLst/>
                <a:latin typeface="inter-regular"/>
              </a:rPr>
              <a:t>, thresh, </a:t>
            </a:r>
            <a:r>
              <a:rPr lang="en-US" b="0" i="0" dirty="0" err="1">
                <a:solidFill>
                  <a:srgbClr val="000000"/>
                </a:solidFill>
                <a:effectLst/>
                <a:latin typeface="inter-regular"/>
              </a:rPr>
              <a:t>maxValue</a:t>
            </a:r>
            <a:r>
              <a:rPr lang="en-US" b="0" i="0" dirty="0">
                <a:solidFill>
                  <a:srgbClr val="000000"/>
                </a:solidFill>
                <a:effectLst/>
                <a:latin typeface="inter-regular"/>
              </a:rPr>
              <a:t>, cv2.THRESH_BINARY_INV)  </a:t>
            </a:r>
          </a:p>
          <a:p>
            <a:pPr algn="just"/>
            <a:r>
              <a:rPr lang="en-US" b="1" i="0" dirty="0">
                <a:effectLst/>
                <a:latin typeface="erdana"/>
              </a:rPr>
              <a:t>Parameters-</a:t>
            </a:r>
          </a:p>
          <a:p>
            <a:pPr algn="just"/>
            <a:r>
              <a:rPr lang="en-US" b="1" i="0" dirty="0" err="1">
                <a:solidFill>
                  <a:srgbClr val="333333"/>
                </a:solidFill>
                <a:effectLst/>
                <a:latin typeface="inter-bold"/>
              </a:rPr>
              <a:t>src</a:t>
            </a:r>
            <a:r>
              <a:rPr lang="en-US" b="1" i="0" dirty="0">
                <a:solidFill>
                  <a:srgbClr val="333333"/>
                </a:solidFill>
                <a:effectLst/>
                <a:latin typeface="inter-bold"/>
              </a:rPr>
              <a:t>:</a:t>
            </a:r>
            <a:r>
              <a:rPr lang="en-US" b="0" i="0" dirty="0">
                <a:solidFill>
                  <a:srgbClr val="333333"/>
                </a:solidFill>
                <a:effectLst/>
                <a:latin typeface="inter-regular"/>
              </a:rPr>
              <a:t> Source image, it should be a grayscale image.</a:t>
            </a:r>
          </a:p>
          <a:p>
            <a:pPr algn="just"/>
            <a:r>
              <a:rPr lang="en-US" b="1" i="0" dirty="0">
                <a:solidFill>
                  <a:srgbClr val="333333"/>
                </a:solidFill>
                <a:effectLst/>
                <a:latin typeface="inter-bold"/>
              </a:rPr>
              <a:t>thresh:</a:t>
            </a:r>
            <a:r>
              <a:rPr lang="en-US" b="0" i="0" dirty="0">
                <a:solidFill>
                  <a:srgbClr val="333333"/>
                </a:solidFill>
                <a:effectLst/>
                <a:latin typeface="inter-regular"/>
              </a:rPr>
              <a:t> It is used to classify the pixel value.</a:t>
            </a:r>
          </a:p>
          <a:p>
            <a:pPr algn="just"/>
            <a:r>
              <a:rPr lang="en-US" b="1" i="0" dirty="0" err="1">
                <a:solidFill>
                  <a:srgbClr val="333333"/>
                </a:solidFill>
                <a:effectLst/>
                <a:latin typeface="inter-bold"/>
              </a:rPr>
              <a:t>maxVal</a:t>
            </a:r>
            <a:r>
              <a:rPr lang="en-US" b="1" i="0" dirty="0">
                <a:solidFill>
                  <a:srgbClr val="333333"/>
                </a:solidFill>
                <a:effectLst/>
                <a:latin typeface="inter-bold"/>
              </a:rPr>
              <a:t>:</a:t>
            </a:r>
            <a:r>
              <a:rPr lang="en-US" b="0" i="0" dirty="0">
                <a:solidFill>
                  <a:srgbClr val="333333"/>
                </a:solidFill>
                <a:effectLst/>
                <a:latin typeface="inter-regular"/>
              </a:rPr>
              <a:t> It represents the value to be given if the pixel threshold value.</a:t>
            </a:r>
          </a:p>
          <a:p>
            <a:pPr algn="just"/>
            <a:r>
              <a:rPr lang="en-US" b="0" i="0" dirty="0">
                <a:solidFill>
                  <a:srgbClr val="333333"/>
                </a:solidFill>
                <a:effectLst/>
                <a:latin typeface="inter-regular"/>
              </a:rPr>
              <a:t>OpenCV provides different styles of threshold that is used as fourth parameter of the function. These are the following:</a:t>
            </a:r>
          </a:p>
          <a:p>
            <a:pPr lvl="1" algn="just"/>
            <a:r>
              <a:rPr lang="en-US" b="0" i="0" dirty="0">
                <a:solidFill>
                  <a:srgbClr val="000000"/>
                </a:solidFill>
                <a:effectLst/>
                <a:latin typeface="inter-regular"/>
              </a:rPr>
              <a:t>cv2.THRESH_BINARY</a:t>
            </a:r>
          </a:p>
          <a:p>
            <a:pPr lvl="1" algn="just"/>
            <a:r>
              <a:rPr lang="en-US" b="0" i="0" dirty="0">
                <a:solidFill>
                  <a:srgbClr val="000000"/>
                </a:solidFill>
                <a:effectLst/>
                <a:latin typeface="inter-regular"/>
              </a:rPr>
              <a:t>cv2.THRESH_BINARY_INV</a:t>
            </a:r>
          </a:p>
          <a:p>
            <a:pPr lvl="1" algn="just"/>
            <a:r>
              <a:rPr lang="en-US" b="0" i="0" dirty="0">
                <a:solidFill>
                  <a:srgbClr val="000000"/>
                </a:solidFill>
                <a:effectLst/>
                <a:latin typeface="inter-regular"/>
              </a:rPr>
              <a:t>cv2.THRESH_TRUNC</a:t>
            </a:r>
          </a:p>
          <a:p>
            <a:pPr lvl="1" algn="just"/>
            <a:r>
              <a:rPr lang="en-US" b="0" i="0" dirty="0">
                <a:solidFill>
                  <a:srgbClr val="000000"/>
                </a:solidFill>
                <a:effectLst/>
                <a:latin typeface="inter-regular"/>
              </a:rPr>
              <a:t>cv2.THRESH_TOZERO</a:t>
            </a:r>
          </a:p>
          <a:p>
            <a:pPr lvl="1" algn="just"/>
            <a:r>
              <a:rPr lang="en-US" b="0" i="0" dirty="0">
                <a:solidFill>
                  <a:srgbClr val="000000"/>
                </a:solidFill>
                <a:effectLst/>
                <a:latin typeface="inter-regular"/>
              </a:rPr>
              <a:t>cv2.THRESH_TOZERO_INV</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416137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Image Threshold</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Let's take a sample input image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\book1.jpg'</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retval</a:t>
            </a:r>
            <a:r>
              <a:rPr lang="en-IN" b="0" i="0" dirty="0">
                <a:solidFill>
                  <a:srgbClr val="000000"/>
                </a:solidFill>
                <a:effectLst/>
                <a:latin typeface="inter-regular"/>
              </a:rPr>
              <a:t>, threshold = cv2.threshold(</a:t>
            </a:r>
            <a:r>
              <a:rPr lang="en-IN" b="0" i="0" dirty="0" err="1">
                <a:solidFill>
                  <a:srgbClr val="000000"/>
                </a:solidFill>
                <a:effectLst/>
                <a:latin typeface="inter-regular"/>
              </a:rPr>
              <a:t>img</a:t>
            </a:r>
            <a:r>
              <a:rPr lang="en-IN" b="0" i="0" dirty="0">
                <a:solidFill>
                  <a:srgbClr val="000000"/>
                </a:solidFill>
                <a:effectLst/>
                <a:latin typeface="inter-regular"/>
              </a:rPr>
              <a:t>, </a:t>
            </a:r>
            <a:r>
              <a:rPr lang="en-IN" b="0" i="0" dirty="0">
                <a:solidFill>
                  <a:srgbClr val="C00000"/>
                </a:solidFill>
                <a:effectLst/>
                <a:latin typeface="inter-regular"/>
              </a:rPr>
              <a:t>62</a:t>
            </a:r>
            <a:r>
              <a:rPr lang="en-IN" b="0" i="0" dirty="0">
                <a:solidFill>
                  <a:srgbClr val="000000"/>
                </a:solidFill>
                <a:effectLst/>
                <a:latin typeface="inter-regular"/>
              </a:rPr>
              <a:t>, </a:t>
            </a:r>
            <a:r>
              <a:rPr lang="en-IN" b="0" i="0" dirty="0">
                <a:solidFill>
                  <a:srgbClr val="C00000"/>
                </a:solidFill>
                <a:effectLst/>
                <a:latin typeface="inter-regular"/>
              </a:rPr>
              <a:t>255</a:t>
            </a:r>
            <a:r>
              <a:rPr lang="en-IN" b="0" i="0" dirty="0">
                <a:solidFill>
                  <a:srgbClr val="000000"/>
                </a:solidFill>
                <a:effectLst/>
                <a:latin typeface="inter-regular"/>
              </a:rPr>
              <a:t>, cv2.THRESH_BINARY)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"Original Image"</a:t>
            </a:r>
            <a:r>
              <a:rPr lang="en-IN" b="0" i="0" dirty="0">
                <a:solidFill>
                  <a:srgbClr val="000000"/>
                </a:solidFill>
                <a:effectLst/>
                <a:latin typeface="inter-regular"/>
              </a:rPr>
              <a:t>, </a:t>
            </a:r>
            <a:r>
              <a:rPr lang="en-IN" b="0" i="0" dirty="0" err="1">
                <a:solidFill>
                  <a:srgbClr val="000000"/>
                </a:solidFill>
                <a:effectLst/>
                <a:latin typeface="inter-regular"/>
              </a:rPr>
              <a:t>img</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a:t>
            </a:r>
            <a:r>
              <a:rPr lang="en-IN" b="0" i="0" dirty="0" err="1">
                <a:solidFill>
                  <a:srgbClr val="0000FF"/>
                </a:solidFill>
                <a:effectLst/>
                <a:latin typeface="inter-regular"/>
              </a:rPr>
              <a:t>Threshold"</a:t>
            </a:r>
            <a:r>
              <a:rPr lang="en-IN" b="0" i="0" dirty="0" err="1">
                <a:solidFill>
                  <a:srgbClr val="000000"/>
                </a:solidFill>
                <a:effectLst/>
                <a:latin typeface="inter-regular"/>
              </a:rPr>
              <a:t>,threshold</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pic>
        <p:nvPicPr>
          <p:cNvPr id="63490" name="Picture 2" descr="OpenCV Image Threshold">
            <a:extLst>
              <a:ext uri="{FF2B5EF4-FFF2-40B4-BE49-F238E27FC236}">
                <a16:creationId xmlns:a16="http://schemas.microsoft.com/office/drawing/2014/main" id="{6103E957-A5DA-7007-2864-41E9CD8D7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32" y="4056085"/>
            <a:ext cx="4044311" cy="2270592"/>
          </a:xfrm>
          <a:prstGeom prst="rect">
            <a:avLst/>
          </a:prstGeom>
          <a:noFill/>
          <a:extLst>
            <a:ext uri="{909E8E84-426E-40DD-AFC4-6F175D3DCCD1}">
              <a14:hiddenFill xmlns:a14="http://schemas.microsoft.com/office/drawing/2010/main">
                <a:solidFill>
                  <a:srgbClr val="FFFFFF"/>
                </a:solidFill>
              </a14:hiddenFill>
            </a:ext>
          </a:extLst>
        </p:spPr>
      </p:pic>
      <p:pic>
        <p:nvPicPr>
          <p:cNvPr id="63492" name="Picture 4" descr="OpenCV Image Threshold">
            <a:extLst>
              <a:ext uri="{FF2B5EF4-FFF2-40B4-BE49-F238E27FC236}">
                <a16:creationId xmlns:a16="http://schemas.microsoft.com/office/drawing/2014/main" id="{C9719446-8539-7686-C906-C793887B5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412" y="4056085"/>
            <a:ext cx="4347882" cy="227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35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2819</Words>
  <Application>Microsoft Office PowerPoint</Application>
  <PresentationFormat>Widescreen</PresentationFormat>
  <Paragraphs>230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erdana</vt:lpstr>
      <vt:lpstr>inter-bold</vt:lpstr>
      <vt:lpstr>inter-regular</vt:lpstr>
      <vt:lpstr>Office Theme</vt:lpstr>
      <vt:lpstr>Artificial intelligence</vt:lpstr>
      <vt:lpstr>OpenCV Image Filters</vt:lpstr>
      <vt:lpstr>Bilateral Filter</vt:lpstr>
      <vt:lpstr>Box Filter</vt:lpstr>
      <vt:lpstr>Box Filter</vt:lpstr>
      <vt:lpstr>Filter2D</vt:lpstr>
      <vt:lpstr>Filter2D</vt:lpstr>
      <vt:lpstr>OpenCV Image Threshold</vt:lpstr>
      <vt:lpstr>OpenCV Image Threshold</vt:lpstr>
      <vt:lpstr>OpenCV Template Matching</vt:lpstr>
      <vt:lpstr>OpenCV Template Matching</vt:lpstr>
      <vt:lpstr>Template Matching with Multiple Objects</vt:lpstr>
      <vt:lpstr>Limitation of Templates Matching</vt:lpstr>
      <vt:lpstr>OpenCV VideoCapture</vt:lpstr>
      <vt:lpstr>Capture Video from Camera</vt:lpstr>
      <vt:lpstr>Playing Video from file</vt:lpstr>
      <vt:lpstr>Saving a Video</vt:lpstr>
      <vt:lpstr>Face recognition and Face detection using the OpenCV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Hitendra Dixit</dc:creator>
  <cp:lastModifiedBy>Hitendra Dixit</cp:lastModifiedBy>
  <cp:revision>1</cp:revision>
  <dcterms:created xsi:type="dcterms:W3CDTF">2022-06-05T07:22:27Z</dcterms:created>
  <dcterms:modified xsi:type="dcterms:W3CDTF">2022-06-05T07:23:45Z</dcterms:modified>
</cp:coreProperties>
</file>