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DCE0-AF66-BBCC-1541-674F4F3DE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655EA-14CC-04A0-1962-490A0BC60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3872C-4614-2A58-DA2E-703E8B69000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4332F301-4C4A-6D84-A2B1-AFE542A72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E75CC-D727-8BCC-C4F3-29E2DAB10CCE}"/>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6110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52C4-E3C3-5B31-9954-5AAAFB979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7A3C4-2AA9-DC9A-E59D-E53A5B663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868B5-C39D-55FF-D361-D55B2045CE6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B36EEB73-4F3C-3583-020D-0426392B8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8C790-3EFD-23B3-B3B7-5FF93FFB7CF2}"/>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1854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304E3-A9D7-7A4B-2A6A-884167062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40235-AABB-94D2-74BE-D948952C9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72CBF-1CDE-03A2-2172-0BE6A2CE7BC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DC5D1DB9-52A5-5FD9-EA74-6047B7CA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58319-DC69-E2ED-7F72-A69FF6ED857D}"/>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692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541-BDFF-7D13-6FF5-F5C0E5DBC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33B03-4F6D-28E9-C5F4-6841B9BF2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31F98-0F7B-575D-B919-B28430A185F0}"/>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87E8E2ED-FD81-57D9-C398-F5587C868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E4D9-3238-F3E5-67F7-555CD3F06B41}"/>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90457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C7F8-C12E-9780-F5D6-59F64145C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4ECAAE-6D0B-2124-23B3-1CA7E9E8B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2228F-0047-6EAF-317E-42620BA90437}"/>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2FC15B46-6516-65D0-7362-1814D210D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9D9C9-8F2D-8F6F-6960-405302C16F39}"/>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229484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5124-E4F5-1271-5129-C5A01DFC1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AC6DB-F123-D237-FB3B-33CAD1B0F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10FB2-0CB2-A63E-CF3F-EB9364FCA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8FDB5-DF9A-DA3E-105F-3AB52FBDC85D}"/>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2B99F470-31EB-3639-E5FA-FEE678242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4575-8A59-9AB9-8862-4D35534B1C6A}"/>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9648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5EC-5578-8BB8-796F-AABD80100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586A5-3811-8F53-8B25-E3246411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A598B-41F4-81E2-BD1F-1DDA738E1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2B202-6C94-C073-2066-D6362EAEF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AA2A-B0AE-A72A-6449-C98012654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DF6A2-20E3-F82C-1023-27E575119C1B}"/>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8" name="Footer Placeholder 7">
            <a:extLst>
              <a:ext uri="{FF2B5EF4-FFF2-40B4-BE49-F238E27FC236}">
                <a16:creationId xmlns:a16="http://schemas.microsoft.com/office/drawing/2014/main" id="{AAA54A3F-2540-543F-CF4F-9BA228A61F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B44FD6-BA77-A4E4-3DB0-700F7C4B470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116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2CCD-1D75-3417-4C79-13623F4A1D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849929-7AA6-B763-FD39-82868CD0A72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4" name="Footer Placeholder 3">
            <a:extLst>
              <a:ext uri="{FF2B5EF4-FFF2-40B4-BE49-F238E27FC236}">
                <a16:creationId xmlns:a16="http://schemas.microsoft.com/office/drawing/2014/main" id="{76F9B768-2B79-3B04-309D-168D6E7D2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F60C5-627A-8649-B393-791811254473}"/>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50830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DFD47-EFFD-378C-88CB-26C280960C4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3" name="Footer Placeholder 2">
            <a:extLst>
              <a:ext uri="{FF2B5EF4-FFF2-40B4-BE49-F238E27FC236}">
                <a16:creationId xmlns:a16="http://schemas.microsoft.com/office/drawing/2014/main" id="{980CB7AE-9C1A-9982-B046-478178E74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F3870-7A75-CFBF-D5D2-612821052C6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5223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68A7-5381-5E00-BD0D-AC90865B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5196-7F39-B046-30E1-A531ED062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992AD-F99E-D8C4-2DB0-86B5B39EA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BD64C-1B63-958A-F6DD-F6B23FFB236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392CBAD8-A1C8-AA55-D185-1F9B1F4FB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5D4C6-6B2F-18C4-FCA7-33784EBC7C9C}"/>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685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6D5-88BC-DB8A-7763-15C51EDB5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57AEB1-D5E5-A5DD-C852-CC00DE3C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6E223-4B92-1EAD-7A15-F117A0932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DC00B-E1FD-B5E9-3DC3-280344961CA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4189CD48-2B60-0D5D-7502-C0B5EEA69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7B0AE-CF91-1C91-0CE6-A22C159BC5C6}"/>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9162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D6BF7-DFF1-A2EB-35E4-8978BB699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B1205-36E8-1029-7528-792F2C20F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E0A15-3A57-8E05-91C4-A413594EF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56366A44-9975-B994-827E-A096C9906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2E55B-F6DF-58CD-2E82-5463B5113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D35DB-5832-495D-800E-4D7243E62646}" type="slidenum">
              <a:rPr lang="en-IN" smtClean="0"/>
              <a:t>‹#›</a:t>
            </a:fld>
            <a:endParaRPr lang="en-IN"/>
          </a:p>
        </p:txBody>
      </p:sp>
    </p:spTree>
    <p:extLst>
      <p:ext uri="{BB962C8B-B14F-4D97-AF65-F5344CB8AC3E}">
        <p14:creationId xmlns:p14="http://schemas.microsoft.com/office/powerpoint/2010/main" val="75497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dirty="0"/>
              <a:t>Date – 08</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2D6-1899-6FB1-F43B-BE70B6A9EF3B}"/>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Comparison Operators</a:t>
            </a:r>
            <a:endParaRPr lang="en-IN" dirty="0"/>
          </a:p>
        </p:txBody>
      </p:sp>
      <p:sp>
        <p:nvSpPr>
          <p:cNvPr id="3" name="Content Placeholder 2">
            <a:extLst>
              <a:ext uri="{FF2B5EF4-FFF2-40B4-BE49-F238E27FC236}">
                <a16:creationId xmlns:a16="http://schemas.microsoft.com/office/drawing/2014/main" id="{AC38AC28-3F55-9C23-EED8-BC8A9A6C1B51}"/>
              </a:ext>
            </a:extLst>
          </p:cNvPr>
          <p:cNvSpPr>
            <a:spLocks noGrp="1"/>
          </p:cNvSpPr>
          <p:nvPr>
            <p:ph idx="1"/>
          </p:nvPr>
        </p:nvSpPr>
        <p:spPr>
          <a:xfrm>
            <a:off x="838200" y="1308847"/>
            <a:ext cx="10515600" cy="5280212"/>
          </a:xfrm>
        </p:spPr>
        <p:txBody>
          <a:bodyPr>
            <a:normAutofit/>
          </a:bodyPr>
          <a:lstStyle/>
          <a:p>
            <a:r>
              <a:rPr lang="en-US" sz="2000" b="0" i="0" dirty="0">
                <a:solidFill>
                  <a:srgbClr val="222222"/>
                </a:solidFill>
                <a:effectLst/>
                <a:latin typeface="-apple-system"/>
              </a:rPr>
              <a:t>Python Comparison Operators are called Relational operators, and they are mostly used either in IF Statements or Loops. Comparison Operators in Python are usually used to check the relationship between two variables. If the relation is true, it returns TRUE, and if the relation is false, then it will return output as FALSE. The below table shows all the Comparison Operators.</a:t>
            </a:r>
            <a:endParaRPr lang="en-IN" sz="2000" dirty="0"/>
          </a:p>
        </p:txBody>
      </p:sp>
      <p:pic>
        <p:nvPicPr>
          <p:cNvPr id="5" name="Picture 4">
            <a:extLst>
              <a:ext uri="{FF2B5EF4-FFF2-40B4-BE49-F238E27FC236}">
                <a16:creationId xmlns:a16="http://schemas.microsoft.com/office/drawing/2014/main" id="{24F42CAD-EE41-EDE1-93B2-FECCCBF78574}"/>
              </a:ext>
            </a:extLst>
          </p:cNvPr>
          <p:cNvPicPr>
            <a:picLocks noChangeAspect="1"/>
          </p:cNvPicPr>
          <p:nvPr/>
        </p:nvPicPr>
        <p:blipFill>
          <a:blip r:embed="rId2"/>
          <a:stretch>
            <a:fillRect/>
          </a:stretch>
        </p:blipFill>
        <p:spPr>
          <a:xfrm>
            <a:off x="2201177" y="2545976"/>
            <a:ext cx="7628281" cy="3693740"/>
          </a:xfrm>
          <a:prstGeom prst="rect">
            <a:avLst/>
          </a:prstGeom>
        </p:spPr>
      </p:pic>
    </p:spTree>
    <p:extLst>
      <p:ext uri="{BB962C8B-B14F-4D97-AF65-F5344CB8AC3E}">
        <p14:creationId xmlns:p14="http://schemas.microsoft.com/office/powerpoint/2010/main" val="9323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AC9B-2FCB-D9D7-FEB8-F0A06AF3C3AF}"/>
              </a:ext>
            </a:extLst>
          </p:cNvPr>
          <p:cNvSpPr>
            <a:spLocks noGrp="1"/>
          </p:cNvSpPr>
          <p:nvPr>
            <p:ph type="title"/>
          </p:nvPr>
        </p:nvSpPr>
        <p:spPr>
          <a:xfrm>
            <a:off x="838200" y="365125"/>
            <a:ext cx="10515600" cy="746499"/>
          </a:xfrm>
        </p:spPr>
        <p:txBody>
          <a:bodyPr/>
          <a:lstStyle/>
          <a:p>
            <a:r>
              <a:rPr lang="en-IN" b="0" i="0" dirty="0">
                <a:solidFill>
                  <a:srgbClr val="222222"/>
                </a:solidFill>
                <a:effectLst/>
                <a:latin typeface="-apple-system"/>
              </a:rPr>
              <a:t>Python Logical Operators</a:t>
            </a:r>
            <a:endParaRPr lang="en-IN" dirty="0"/>
          </a:p>
        </p:txBody>
      </p:sp>
      <p:sp>
        <p:nvSpPr>
          <p:cNvPr id="3" name="Content Placeholder 2">
            <a:extLst>
              <a:ext uri="{FF2B5EF4-FFF2-40B4-BE49-F238E27FC236}">
                <a16:creationId xmlns:a16="http://schemas.microsoft.com/office/drawing/2014/main" id="{E7443CA2-F79A-3562-2031-1BFE79EB7814}"/>
              </a:ext>
            </a:extLst>
          </p:cNvPr>
          <p:cNvSpPr>
            <a:spLocks noGrp="1"/>
          </p:cNvSpPr>
          <p:nvPr>
            <p:ph idx="1"/>
          </p:nvPr>
        </p:nvSpPr>
        <p:spPr>
          <a:xfrm>
            <a:off x="838200" y="1192306"/>
            <a:ext cx="10515600" cy="5300569"/>
          </a:xfrm>
        </p:spPr>
        <p:txBody>
          <a:bodyPr/>
          <a:lstStyle/>
          <a:p>
            <a:pPr algn="l"/>
            <a:r>
              <a:rPr lang="en-US" sz="2000" b="0" i="0" dirty="0">
                <a:solidFill>
                  <a:srgbClr val="222222"/>
                </a:solidFill>
                <a:effectLst/>
                <a:latin typeface="-apple-system"/>
              </a:rPr>
              <a:t>Python Logical Operators are used to combine two or more conditions and perform the logical operations using Logical AND, OR, and NOT. The Python Comparison Operators are used to compare two variables, what if we want to match more than one condition? Very simple, Python logical operators will do the trick for you. The below table outlines the and, or, not operator with examples.</a:t>
            </a:r>
          </a:p>
          <a:p>
            <a:br>
              <a:rPr lang="en-US" dirty="0"/>
            </a:br>
            <a:endParaRPr lang="en-IN" dirty="0"/>
          </a:p>
        </p:txBody>
      </p:sp>
      <p:pic>
        <p:nvPicPr>
          <p:cNvPr id="5" name="Picture 4">
            <a:extLst>
              <a:ext uri="{FF2B5EF4-FFF2-40B4-BE49-F238E27FC236}">
                <a16:creationId xmlns:a16="http://schemas.microsoft.com/office/drawing/2014/main" id="{DEB19F1F-D35A-37A1-4BDC-CD4B0330AF4C}"/>
              </a:ext>
            </a:extLst>
          </p:cNvPr>
          <p:cNvPicPr>
            <a:picLocks noChangeAspect="1"/>
          </p:cNvPicPr>
          <p:nvPr/>
        </p:nvPicPr>
        <p:blipFill>
          <a:blip r:embed="rId2"/>
          <a:stretch>
            <a:fillRect/>
          </a:stretch>
        </p:blipFill>
        <p:spPr>
          <a:xfrm>
            <a:off x="1881370" y="2740621"/>
            <a:ext cx="8721001" cy="3077473"/>
          </a:xfrm>
          <a:prstGeom prst="rect">
            <a:avLst/>
          </a:prstGeom>
        </p:spPr>
      </p:pic>
    </p:spTree>
    <p:extLst>
      <p:ext uri="{BB962C8B-B14F-4D97-AF65-F5344CB8AC3E}">
        <p14:creationId xmlns:p14="http://schemas.microsoft.com/office/powerpoint/2010/main" val="323416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fontScale="92500" lnSpcReduction="20000"/>
          </a:bodyPr>
          <a:lstStyle/>
          <a:p>
            <a:r>
              <a:rPr lang="en-IN" dirty="0"/>
              <a:t>Variables </a:t>
            </a:r>
          </a:p>
          <a:p>
            <a:r>
              <a:rPr lang="en-IN" dirty="0"/>
              <a:t>Global Variables</a:t>
            </a:r>
          </a:p>
          <a:p>
            <a:r>
              <a:rPr lang="en-IN" dirty="0"/>
              <a:t>Local Variables</a:t>
            </a:r>
          </a:p>
          <a:p>
            <a:r>
              <a:rPr lang="en-IN" dirty="0"/>
              <a:t>Datatypes</a:t>
            </a:r>
          </a:p>
          <a:p>
            <a:r>
              <a:rPr lang="en-IN" dirty="0"/>
              <a:t>Type Conversion</a:t>
            </a:r>
          </a:p>
          <a:p>
            <a:r>
              <a:rPr lang="en-IN" dirty="0"/>
              <a:t>Random Numbers</a:t>
            </a:r>
          </a:p>
          <a:p>
            <a:r>
              <a:rPr lang="en-IN" dirty="0"/>
              <a:t>Download Library</a:t>
            </a:r>
          </a:p>
          <a:p>
            <a:r>
              <a:rPr lang="en-IN" dirty="0"/>
              <a:t>Pip</a:t>
            </a:r>
          </a:p>
          <a:p>
            <a:r>
              <a:rPr lang="en-IN" dirty="0"/>
              <a:t>String Modification (String Methods, Formatted string)</a:t>
            </a:r>
          </a:p>
          <a:p>
            <a:r>
              <a:rPr lang="en-IN" dirty="0"/>
              <a:t>Unpacking of list</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6D2F-CD93-2FC5-2B5F-07A89847BE6C}"/>
              </a:ext>
            </a:extLst>
          </p:cNvPr>
          <p:cNvSpPr>
            <a:spLocks noGrp="1"/>
          </p:cNvSpPr>
          <p:nvPr>
            <p:ph type="title"/>
          </p:nvPr>
        </p:nvSpPr>
        <p:spPr/>
        <p:txBody>
          <a:bodyPr/>
          <a:lstStyle/>
          <a:p>
            <a:r>
              <a:rPr lang="en-IN" b="0" i="0" dirty="0">
                <a:solidFill>
                  <a:srgbClr val="222222"/>
                </a:solidFill>
                <a:effectLst/>
                <a:latin typeface="-apple-system"/>
              </a:rPr>
              <a:t>Python Tutorial on Operators</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031CBB0-1B69-84E4-C0BD-3C6EC878E0D6}"/>
              </a:ext>
            </a:extLst>
          </p:cNvPr>
          <p:cNvSpPr>
            <a:spLocks noGrp="1"/>
          </p:cNvSpPr>
          <p:nvPr>
            <p:ph idx="1"/>
          </p:nvPr>
        </p:nvSpPr>
        <p:spPr/>
        <p:txBody>
          <a:bodyPr/>
          <a:lstStyle/>
          <a:p>
            <a:r>
              <a:rPr lang="en-US" b="0" i="0" dirty="0">
                <a:solidFill>
                  <a:srgbClr val="222222"/>
                </a:solidFill>
                <a:effectLst/>
                <a:latin typeface="-apple-system"/>
              </a:rPr>
              <a:t>It is the best language to learn for the people who are new to programming and experienced with other languages. The first step is to install Python programming language on your operating system (if not installed by default).</a:t>
            </a:r>
          </a:p>
          <a:p>
            <a:r>
              <a:rPr lang="en-US" b="0" i="0" dirty="0">
                <a:solidFill>
                  <a:srgbClr val="222222"/>
                </a:solidFill>
                <a:effectLst/>
                <a:latin typeface="-apple-system"/>
              </a:rPr>
              <a:t>Once the Python installation is completed, you can start learning from basic operators tutorial to </a:t>
            </a:r>
            <a:r>
              <a:rPr lang="en-US" b="0" i="0" dirty="0" err="1">
                <a:solidFill>
                  <a:srgbClr val="222222"/>
                </a:solidFill>
                <a:effectLst/>
                <a:latin typeface="-apple-system"/>
              </a:rPr>
              <a:t>Numpy</a:t>
            </a:r>
            <a:r>
              <a:rPr lang="en-US" b="0" i="0" dirty="0">
                <a:solidFill>
                  <a:srgbClr val="222222"/>
                </a:solidFill>
                <a:effectLst/>
                <a:latin typeface="-apple-system"/>
              </a:rPr>
              <a:t> and pandas modules. And tis language supports the following operators. Use this section to learn the basics of the programming.</a:t>
            </a:r>
            <a:endParaRPr lang="en-IN" dirty="0"/>
          </a:p>
        </p:txBody>
      </p:sp>
    </p:spTree>
    <p:extLst>
      <p:ext uri="{BB962C8B-B14F-4D97-AF65-F5344CB8AC3E}">
        <p14:creationId xmlns:p14="http://schemas.microsoft.com/office/powerpoint/2010/main" val="1820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BD7-8573-66D4-FFC7-9FD54DAB51B0}"/>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Arithmetic Operators</a:t>
            </a:r>
            <a:endParaRPr lang="en-IN" dirty="0"/>
          </a:p>
        </p:txBody>
      </p:sp>
      <p:sp>
        <p:nvSpPr>
          <p:cNvPr id="3" name="Content Placeholder 2">
            <a:extLst>
              <a:ext uri="{FF2B5EF4-FFF2-40B4-BE49-F238E27FC236}">
                <a16:creationId xmlns:a16="http://schemas.microsoft.com/office/drawing/2014/main" id="{7BF2A1EB-01BA-C2A3-F969-A0C80C099FEB}"/>
              </a:ext>
            </a:extLst>
          </p:cNvPr>
          <p:cNvSpPr>
            <a:spLocks noGrp="1"/>
          </p:cNvSpPr>
          <p:nvPr>
            <p:ph idx="1"/>
          </p:nvPr>
        </p:nvSpPr>
        <p:spPr>
          <a:xfrm>
            <a:off x="838200" y="1138518"/>
            <a:ext cx="10515600" cy="5620870"/>
          </a:xfrm>
        </p:spPr>
        <p:txBody>
          <a:bodyPr>
            <a:normAutofit/>
          </a:bodyPr>
          <a:lstStyle/>
          <a:p>
            <a:r>
              <a:rPr lang="en-US" sz="2000" b="0" i="0" dirty="0">
                <a:solidFill>
                  <a:srgbClr val="222222"/>
                </a:solidFill>
                <a:effectLst/>
                <a:latin typeface="-apple-system"/>
              </a:rPr>
              <a:t>Python Arithmetic operators include Addition, Subtraction, Multiplication, Division, Floor Division, Exponent (or Power), and Modulus. All these Arithmetic are binary operators, which means they operate on two operands. </a:t>
            </a:r>
            <a:endParaRPr lang="en-IN" sz="2000" dirty="0"/>
          </a:p>
        </p:txBody>
      </p:sp>
      <p:pic>
        <p:nvPicPr>
          <p:cNvPr id="5" name="Picture 4">
            <a:extLst>
              <a:ext uri="{FF2B5EF4-FFF2-40B4-BE49-F238E27FC236}">
                <a16:creationId xmlns:a16="http://schemas.microsoft.com/office/drawing/2014/main" id="{AE2D5329-E55F-3AD0-AAD6-4A60FDCE897F}"/>
              </a:ext>
            </a:extLst>
          </p:cNvPr>
          <p:cNvPicPr>
            <a:picLocks noChangeAspect="1"/>
          </p:cNvPicPr>
          <p:nvPr/>
        </p:nvPicPr>
        <p:blipFill>
          <a:blip r:embed="rId2"/>
          <a:stretch>
            <a:fillRect/>
          </a:stretch>
        </p:blipFill>
        <p:spPr>
          <a:xfrm>
            <a:off x="949720" y="2124635"/>
            <a:ext cx="10310027" cy="4368240"/>
          </a:xfrm>
          <a:prstGeom prst="rect">
            <a:avLst/>
          </a:prstGeom>
        </p:spPr>
      </p:pic>
    </p:spTree>
    <p:extLst>
      <p:ext uri="{BB962C8B-B14F-4D97-AF65-F5344CB8AC3E}">
        <p14:creationId xmlns:p14="http://schemas.microsoft.com/office/powerpoint/2010/main" val="5447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124-DF4A-0BB7-10E9-6A67A3D4C8CC}"/>
              </a:ext>
            </a:extLst>
          </p:cNvPr>
          <p:cNvSpPr>
            <a:spLocks noGrp="1"/>
          </p:cNvSpPr>
          <p:nvPr>
            <p:ph type="title"/>
          </p:nvPr>
        </p:nvSpPr>
        <p:spPr>
          <a:xfrm>
            <a:off x="838200" y="365126"/>
            <a:ext cx="10515600" cy="746498"/>
          </a:xfrm>
        </p:spPr>
        <p:txBody>
          <a:bodyPr>
            <a:normAutofit/>
          </a:bodyPr>
          <a:lstStyle/>
          <a:p>
            <a:r>
              <a:rPr lang="en-IN" b="0" i="0" dirty="0">
                <a:solidFill>
                  <a:srgbClr val="222222"/>
                </a:solidFill>
                <a:effectLst/>
                <a:latin typeface="-apple-system"/>
              </a:rPr>
              <a:t>Python Assignment Operators</a:t>
            </a:r>
            <a:endParaRPr lang="en-IN" dirty="0"/>
          </a:p>
        </p:txBody>
      </p:sp>
      <p:sp>
        <p:nvSpPr>
          <p:cNvPr id="3" name="Content Placeholder 2">
            <a:extLst>
              <a:ext uri="{FF2B5EF4-FFF2-40B4-BE49-F238E27FC236}">
                <a16:creationId xmlns:a16="http://schemas.microsoft.com/office/drawing/2014/main" id="{EA8E8E1C-E9A5-1572-B169-3EF8C315D866}"/>
              </a:ext>
            </a:extLst>
          </p:cNvPr>
          <p:cNvSpPr>
            <a:spLocks noGrp="1"/>
          </p:cNvSpPr>
          <p:nvPr>
            <p:ph idx="1"/>
          </p:nvPr>
        </p:nvSpPr>
        <p:spPr>
          <a:xfrm>
            <a:off x="838199" y="1246094"/>
            <a:ext cx="11066929" cy="5459506"/>
          </a:xfrm>
        </p:spPr>
        <p:txBody>
          <a:bodyPr>
            <a:normAutofit/>
          </a:bodyPr>
          <a:lstStyle/>
          <a:p>
            <a:r>
              <a:rPr lang="en-US" sz="2000" b="0" i="0" dirty="0">
                <a:solidFill>
                  <a:srgbClr val="222222"/>
                </a:solidFill>
                <a:effectLst/>
                <a:latin typeface="-apple-system"/>
              </a:rPr>
              <a:t>The Python Assignment Operators are handy to assign the values to the declared variables. Equals (=) operator is the most commonly used assignment operator in Python. For example: </a:t>
            </a:r>
            <a:r>
              <a:rPr lang="en-US" sz="2000" b="0" i="0" dirty="0" err="1">
                <a:solidFill>
                  <a:srgbClr val="222222"/>
                </a:solidFill>
                <a:effectLst/>
                <a:latin typeface="-apple-system"/>
              </a:rPr>
              <a:t>i</a:t>
            </a:r>
            <a:r>
              <a:rPr lang="en-US" sz="2000" b="0" i="0" dirty="0">
                <a:solidFill>
                  <a:srgbClr val="222222"/>
                </a:solidFill>
                <a:effectLst/>
                <a:latin typeface="-apple-system"/>
              </a:rPr>
              <a:t> =10</a:t>
            </a:r>
          </a:p>
          <a:p>
            <a:endParaRPr lang="en-IN" sz="2000" dirty="0"/>
          </a:p>
        </p:txBody>
      </p:sp>
      <p:pic>
        <p:nvPicPr>
          <p:cNvPr id="6" name="Picture 5">
            <a:extLst>
              <a:ext uri="{FF2B5EF4-FFF2-40B4-BE49-F238E27FC236}">
                <a16:creationId xmlns:a16="http://schemas.microsoft.com/office/drawing/2014/main" id="{AFF150E4-BC85-40D1-CF21-8126C09EB73D}"/>
              </a:ext>
            </a:extLst>
          </p:cNvPr>
          <p:cNvPicPr>
            <a:picLocks noChangeAspect="1"/>
          </p:cNvPicPr>
          <p:nvPr/>
        </p:nvPicPr>
        <p:blipFill>
          <a:blip r:embed="rId2"/>
          <a:stretch>
            <a:fillRect/>
          </a:stretch>
        </p:blipFill>
        <p:spPr>
          <a:xfrm>
            <a:off x="1111623" y="1945340"/>
            <a:ext cx="10641105" cy="4652683"/>
          </a:xfrm>
          <a:prstGeom prst="rect">
            <a:avLst/>
          </a:prstGeom>
        </p:spPr>
      </p:pic>
    </p:spTree>
    <p:extLst>
      <p:ext uri="{BB962C8B-B14F-4D97-AF65-F5344CB8AC3E}">
        <p14:creationId xmlns:p14="http://schemas.microsoft.com/office/powerpoint/2010/main" val="19736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CE3-C5D7-BC13-6EE8-2E6A92F731B1}"/>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Bitwise Operators</a:t>
            </a:r>
            <a:endParaRPr lang="en-IN" dirty="0"/>
          </a:p>
        </p:txBody>
      </p:sp>
      <p:sp>
        <p:nvSpPr>
          <p:cNvPr id="3" name="Content Placeholder 2">
            <a:extLst>
              <a:ext uri="{FF2B5EF4-FFF2-40B4-BE49-F238E27FC236}">
                <a16:creationId xmlns:a16="http://schemas.microsoft.com/office/drawing/2014/main" id="{F7953823-1E31-4B6C-2F60-B41CC7643869}"/>
              </a:ext>
            </a:extLst>
          </p:cNvPr>
          <p:cNvSpPr>
            <a:spLocks noGrp="1"/>
          </p:cNvSpPr>
          <p:nvPr>
            <p:ph idx="1"/>
          </p:nvPr>
        </p:nvSpPr>
        <p:spPr>
          <a:xfrm>
            <a:off x="838200" y="1290918"/>
            <a:ext cx="10515600" cy="5271247"/>
          </a:xfrm>
        </p:spPr>
        <p:txBody>
          <a:bodyPr/>
          <a:lstStyle/>
          <a:p>
            <a:pPr algn="l"/>
            <a:r>
              <a:rPr lang="en-US" sz="2000" b="0" i="0" dirty="0">
                <a:solidFill>
                  <a:srgbClr val="222222"/>
                </a:solidFill>
                <a:effectLst/>
                <a:latin typeface="-apple-system"/>
              </a:rPr>
              <a:t>Python Bitwise operators help perform bit operations. All the decimal values will convert into binary values (bits sequence, i.e., 0100, 1100, 1000, 1001, etc.). Next, the Python bitwise operators work on these bits, such as shifting left to right or transforming bit values from 0 to 1 and vice versa.</a:t>
            </a:r>
          </a:p>
          <a:p>
            <a:pPr algn="l"/>
            <a:r>
              <a:rPr lang="en-US" sz="2000" b="0" i="0" dirty="0">
                <a:solidFill>
                  <a:srgbClr val="222222"/>
                </a:solidFill>
                <a:effectLst/>
                <a:latin typeface="-apple-system"/>
              </a:rPr>
              <a:t>The next table shows the different Python Bitwise operators and their meaning. For example, Consider x = 6 and y = 8 and their values in binary form are: x = 0110 and y = 1000</a:t>
            </a:r>
          </a:p>
          <a:p>
            <a:endParaRPr lang="en-IN" dirty="0"/>
          </a:p>
        </p:txBody>
      </p:sp>
      <p:pic>
        <p:nvPicPr>
          <p:cNvPr id="5" name="Picture 4">
            <a:extLst>
              <a:ext uri="{FF2B5EF4-FFF2-40B4-BE49-F238E27FC236}">
                <a16:creationId xmlns:a16="http://schemas.microsoft.com/office/drawing/2014/main" id="{5F49187F-F868-A1F8-5B8D-81A1847944CD}"/>
              </a:ext>
            </a:extLst>
          </p:cNvPr>
          <p:cNvPicPr>
            <a:picLocks noChangeAspect="1"/>
          </p:cNvPicPr>
          <p:nvPr/>
        </p:nvPicPr>
        <p:blipFill>
          <a:blip r:embed="rId2"/>
          <a:stretch>
            <a:fillRect/>
          </a:stretch>
        </p:blipFill>
        <p:spPr>
          <a:xfrm>
            <a:off x="2689412" y="3199661"/>
            <a:ext cx="6291074" cy="3102808"/>
          </a:xfrm>
          <a:prstGeom prst="rect">
            <a:avLst/>
          </a:prstGeom>
        </p:spPr>
      </p:pic>
    </p:spTree>
    <p:extLst>
      <p:ext uri="{BB962C8B-B14F-4D97-AF65-F5344CB8AC3E}">
        <p14:creationId xmlns:p14="http://schemas.microsoft.com/office/powerpoint/2010/main" val="22099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8F07-20A9-3632-CC7B-DFEBDEC0AFA3}"/>
              </a:ext>
            </a:extLst>
          </p:cNvPr>
          <p:cNvSpPr>
            <a:spLocks noGrp="1"/>
          </p:cNvSpPr>
          <p:nvPr>
            <p:ph type="title"/>
          </p:nvPr>
        </p:nvSpPr>
        <p:spPr>
          <a:xfrm>
            <a:off x="838200" y="365126"/>
            <a:ext cx="10515600" cy="818216"/>
          </a:xfrm>
        </p:spPr>
        <p:txBody>
          <a:bodyPr>
            <a:normAutofit/>
          </a:bodyPr>
          <a:lstStyle/>
          <a:p>
            <a:r>
              <a:rPr lang="en-IN" b="0" i="0" dirty="0">
                <a:solidFill>
                  <a:srgbClr val="222222"/>
                </a:solidFill>
                <a:effectLst/>
                <a:latin typeface="-apple-system"/>
              </a:rPr>
              <a:t>Python Bitwise Operators Cont.</a:t>
            </a:r>
            <a:endParaRPr lang="en-IN" dirty="0"/>
          </a:p>
        </p:txBody>
      </p:sp>
      <p:sp>
        <p:nvSpPr>
          <p:cNvPr id="4" name="Content Placeholder 3">
            <a:extLst>
              <a:ext uri="{FF2B5EF4-FFF2-40B4-BE49-F238E27FC236}">
                <a16:creationId xmlns:a16="http://schemas.microsoft.com/office/drawing/2014/main" id="{BAAB7FE6-2D98-D287-358A-A018B3D1F5B9}"/>
              </a:ext>
            </a:extLst>
          </p:cNvPr>
          <p:cNvSpPr>
            <a:spLocks noGrp="1"/>
          </p:cNvSpPr>
          <p:nvPr>
            <p:ph idx="1"/>
          </p:nvPr>
        </p:nvSpPr>
        <p:spPr>
          <a:xfrm>
            <a:off x="838200" y="1299882"/>
            <a:ext cx="10515600" cy="4877081"/>
          </a:xfrm>
        </p:spPr>
        <p:txBody>
          <a:bodyPr/>
          <a:lstStyle/>
          <a:p>
            <a:r>
              <a:rPr lang="en-US" b="0" i="0" dirty="0">
                <a:solidFill>
                  <a:srgbClr val="222222"/>
                </a:solidFill>
                <a:effectLst/>
                <a:latin typeface="-apple-system"/>
              </a:rPr>
              <a:t>The Truth Table behind Python Bitwise Operators is:</a:t>
            </a:r>
          </a:p>
          <a:p>
            <a:endParaRPr lang="en-IN" dirty="0"/>
          </a:p>
        </p:txBody>
      </p:sp>
      <p:pic>
        <p:nvPicPr>
          <p:cNvPr id="6" name="Picture 5">
            <a:extLst>
              <a:ext uri="{FF2B5EF4-FFF2-40B4-BE49-F238E27FC236}">
                <a16:creationId xmlns:a16="http://schemas.microsoft.com/office/drawing/2014/main" id="{925C3E5B-1F10-2935-814F-864F5AC59DB0}"/>
              </a:ext>
            </a:extLst>
          </p:cNvPr>
          <p:cNvPicPr>
            <a:picLocks noChangeAspect="1"/>
          </p:cNvPicPr>
          <p:nvPr/>
        </p:nvPicPr>
        <p:blipFill>
          <a:blip r:embed="rId2"/>
          <a:stretch>
            <a:fillRect/>
          </a:stretch>
        </p:blipFill>
        <p:spPr>
          <a:xfrm>
            <a:off x="2373307" y="2240177"/>
            <a:ext cx="7445385" cy="2377646"/>
          </a:xfrm>
          <a:prstGeom prst="rect">
            <a:avLst/>
          </a:prstGeom>
        </p:spPr>
      </p:pic>
    </p:spTree>
    <p:extLst>
      <p:ext uri="{BB962C8B-B14F-4D97-AF65-F5344CB8AC3E}">
        <p14:creationId xmlns:p14="http://schemas.microsoft.com/office/powerpoint/2010/main" val="81351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756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-apple-system</vt:lpstr>
      <vt:lpstr>Arial</vt:lpstr>
      <vt:lpstr>Calibri</vt:lpstr>
      <vt:lpstr>Calibri Light</vt:lpstr>
      <vt:lpstr>Office Theme</vt:lpstr>
      <vt:lpstr>Artificial intelligence</vt:lpstr>
      <vt:lpstr>What is Python? </vt:lpstr>
      <vt:lpstr>Why Learn Python programming language? </vt:lpstr>
      <vt:lpstr>Python Basics</vt:lpstr>
      <vt:lpstr>Python Tutorial on Operators </vt:lpstr>
      <vt:lpstr>Python Arithmetic Operators</vt:lpstr>
      <vt:lpstr>Python Assignment Operators</vt:lpstr>
      <vt:lpstr>Python Bitwise Operators</vt:lpstr>
      <vt:lpstr>Python Bitwise Operators Cont.</vt:lpstr>
      <vt:lpstr>Python Comparison Operators</vt:lpstr>
      <vt:lpstr>Python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5</cp:revision>
  <dcterms:created xsi:type="dcterms:W3CDTF">2022-05-08T14:32:49Z</dcterms:created>
  <dcterms:modified xsi:type="dcterms:W3CDTF">2022-05-08T14:37:14Z</dcterms:modified>
</cp:coreProperties>
</file>