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49" r:id="rId3"/>
    <p:sldId id="361" r:id="rId4"/>
    <p:sldId id="362" r:id="rId5"/>
    <p:sldId id="363" r:id="rId6"/>
    <p:sldId id="350" r:id="rId7"/>
    <p:sldId id="351" r:id="rId8"/>
    <p:sldId id="352" r:id="rId9"/>
    <p:sldId id="364" r:id="rId10"/>
    <p:sldId id="365" r:id="rId11"/>
    <p:sldId id="353" r:id="rId12"/>
    <p:sldId id="366" r:id="rId13"/>
    <p:sldId id="367" r:id="rId14"/>
    <p:sldId id="368" r:id="rId15"/>
    <p:sldId id="369" r:id="rId16"/>
    <p:sldId id="370" r:id="rId17"/>
    <p:sldId id="371" r:id="rId18"/>
    <p:sldId id="372" r:id="rId19"/>
    <p:sldId id="373" r:id="rId20"/>
    <p:sldId id="374" r:id="rId21"/>
    <p:sldId id="375" r:id="rId22"/>
    <p:sldId id="376" r:id="rId23"/>
    <p:sldId id="354" r:id="rId24"/>
    <p:sldId id="355" r:id="rId25"/>
    <p:sldId id="356" r:id="rId26"/>
    <p:sldId id="357" r:id="rId27"/>
    <p:sldId id="358" r:id="rId28"/>
    <p:sldId id="3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8AF0-BB1C-7EF9-CB8F-AF4E571FF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004270-1813-587C-36D8-71C75D812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C57347-1DC8-635D-91E3-2CE09559D3CA}"/>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3CC3F1F0-16FA-A2F9-F9F5-FE21FB021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9DDD7-A44D-6319-E6B5-5738372F34B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194480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49E2-EAE3-6474-EF6B-9331DCD8D9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35C76-BD60-CEE5-1E8B-48879A7FE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1988A-9787-4596-4B16-69195D223FDC}"/>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5E2D2C34-31BB-6444-9EF8-F30FD9875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01038-2D9E-D8A1-EA5B-A03AF95B792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1314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2C08E-BEAB-753B-51AF-407DC60E6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E94569-C2D2-63A3-548C-E2A51632A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0A625-7E1D-B715-86D2-FE1531FF11F1}"/>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DF789451-8D5D-3639-06DA-DE2FC9566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C7C05-C554-B9E2-EDF6-C2B657C373E4}"/>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38004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A0A4-0BB3-BC67-EFA7-7102BF45D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5CBA2-0FFB-77F0-06F6-7D5DBAF18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30C9E-C498-1B77-EB14-1A2F5F917A6B}"/>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F7F02673-DA68-E4A7-7978-E0814FF27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0269-2609-2B45-0FCB-A6EDB3D2597F}"/>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61187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E5F0-4F6B-6498-DD85-B0E04CE61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5B106D-2400-2838-6C68-50B91085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CA2FFA-0880-96F1-BB26-DDD9016FDBCD}"/>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77E8C812-7F38-A6FA-0E62-53B2ABF4B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49A37-380F-E868-2F3E-7148C91565AB}"/>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3857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4A8A-DCF6-88CE-44D5-91D3D1024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D1A0C3-10E4-D642-F537-5E66AED6E3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F606B8-A1FB-32E6-C931-3FEC9C8A8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C722C5-C13A-D477-1411-A4B3C7D3E8BD}"/>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6" name="Footer Placeholder 5">
            <a:extLst>
              <a:ext uri="{FF2B5EF4-FFF2-40B4-BE49-F238E27FC236}">
                <a16:creationId xmlns:a16="http://schemas.microsoft.com/office/drawing/2014/main" id="{F83B4D78-6023-C94A-FF20-E5820A23E5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3C332-80C4-797F-4DFE-54BA0DFF8E89}"/>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87233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7F1A-B7EB-AA52-58B6-BEB267D647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C815AC-E3D1-C153-2716-E5F6CED8F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A2CBE-7BEE-E6D3-03CF-F6CF85626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A7270-532D-73FD-4C9C-82776DF85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CF8CF-5B50-9E35-F278-659DE71AB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C3268B-D813-0E93-BE03-B822EB2DC406}"/>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8" name="Footer Placeholder 7">
            <a:extLst>
              <a:ext uri="{FF2B5EF4-FFF2-40B4-BE49-F238E27FC236}">
                <a16:creationId xmlns:a16="http://schemas.microsoft.com/office/drawing/2014/main" id="{8C1B1250-BFA2-F724-367A-26F5A30C3E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6BF2CC-95AA-7E0A-B20A-2691C7C0BEAA}"/>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29243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7684-1FA8-0349-A7D0-1E71D255C0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C26BE0-22ED-FB50-B71D-CBFBC58A8C05}"/>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4" name="Footer Placeholder 3">
            <a:extLst>
              <a:ext uri="{FF2B5EF4-FFF2-40B4-BE49-F238E27FC236}">
                <a16:creationId xmlns:a16="http://schemas.microsoft.com/office/drawing/2014/main" id="{AF5F8336-F40B-299C-7280-E4DF2CE6FF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24952C-705C-98FD-1D6C-47331D4FBD28}"/>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306529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DEAC4-98E6-C3B2-28D7-5DCA9EE5C63E}"/>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3" name="Footer Placeholder 2">
            <a:extLst>
              <a:ext uri="{FF2B5EF4-FFF2-40B4-BE49-F238E27FC236}">
                <a16:creationId xmlns:a16="http://schemas.microsoft.com/office/drawing/2014/main" id="{11058F83-9E84-5C70-452C-45C597C2CB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FB52CC-E010-AD88-A9CA-F15AA375DBBF}"/>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140332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9225-6B72-C3B5-608D-9D5573E87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556832-3172-C475-E196-FDEB77496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DE94CD-25A5-D12A-D5D9-B745A37B8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1EA7F-70E0-BE8D-4864-86D252ECF69B}"/>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6" name="Footer Placeholder 5">
            <a:extLst>
              <a:ext uri="{FF2B5EF4-FFF2-40B4-BE49-F238E27FC236}">
                <a16:creationId xmlns:a16="http://schemas.microsoft.com/office/drawing/2014/main" id="{CB91D25F-3AB7-8B75-61BC-0F10A65F20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B132A-ADB6-7E3D-39B6-CD6A76C9ABB7}"/>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211529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B67F-B777-15BF-32D8-45CA2EFB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D56DBD-6895-0C13-09BE-6EC38D83E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7700DC-6A03-FEF2-8AB6-435F10055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87081-FC81-595A-1E4B-8B370368CEE5}"/>
              </a:ext>
            </a:extLst>
          </p:cNvPr>
          <p:cNvSpPr>
            <a:spLocks noGrp="1"/>
          </p:cNvSpPr>
          <p:nvPr>
            <p:ph type="dt" sz="half" idx="10"/>
          </p:nvPr>
        </p:nvSpPr>
        <p:spPr/>
        <p:txBody>
          <a:bodyPr/>
          <a:lstStyle/>
          <a:p>
            <a:fld id="{2584B6BD-B702-476E-981B-081482B41201}" type="datetimeFigureOut">
              <a:rPr lang="en-IN" smtClean="0"/>
              <a:t>11-06-2022</a:t>
            </a:fld>
            <a:endParaRPr lang="en-IN"/>
          </a:p>
        </p:txBody>
      </p:sp>
      <p:sp>
        <p:nvSpPr>
          <p:cNvPr id="6" name="Footer Placeholder 5">
            <a:extLst>
              <a:ext uri="{FF2B5EF4-FFF2-40B4-BE49-F238E27FC236}">
                <a16:creationId xmlns:a16="http://schemas.microsoft.com/office/drawing/2014/main" id="{05484229-1827-BB69-458E-454061B24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AE9A7-F49C-216B-DE7C-0A48262B3B91}"/>
              </a:ext>
            </a:extLst>
          </p:cNvPr>
          <p:cNvSpPr>
            <a:spLocks noGrp="1"/>
          </p:cNvSpPr>
          <p:nvPr>
            <p:ph type="sldNum" sz="quarter" idx="12"/>
          </p:nvPr>
        </p:nvSpPr>
        <p:spPr/>
        <p:txBody>
          <a:bodyPr/>
          <a:lstStyle/>
          <a:p>
            <a:fld id="{32C320A5-196C-452C-9A7E-43EFFB099CA9}" type="slidenum">
              <a:rPr lang="en-IN" smtClean="0"/>
              <a:t>‹#›</a:t>
            </a:fld>
            <a:endParaRPr lang="en-IN"/>
          </a:p>
        </p:txBody>
      </p:sp>
    </p:spTree>
    <p:extLst>
      <p:ext uri="{BB962C8B-B14F-4D97-AF65-F5344CB8AC3E}">
        <p14:creationId xmlns:p14="http://schemas.microsoft.com/office/powerpoint/2010/main" val="404022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F37AB-AAC7-7574-2BE3-FF9D0720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3EAE86-F0B7-B3CB-2CD7-7A0AD7570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1C857-4B83-410D-DD57-4187246F5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4B6BD-B702-476E-981B-081482B41201}" type="datetimeFigureOut">
              <a:rPr lang="en-IN" smtClean="0"/>
              <a:t>11-06-2022</a:t>
            </a:fld>
            <a:endParaRPr lang="en-IN"/>
          </a:p>
        </p:txBody>
      </p:sp>
      <p:sp>
        <p:nvSpPr>
          <p:cNvPr id="5" name="Footer Placeholder 4">
            <a:extLst>
              <a:ext uri="{FF2B5EF4-FFF2-40B4-BE49-F238E27FC236}">
                <a16:creationId xmlns:a16="http://schemas.microsoft.com/office/drawing/2014/main" id="{B361E2E9-C370-E080-D808-E4259019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B14EA3-B400-F4C5-004B-B0D679428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320A5-196C-452C-9A7E-43EFFB099CA9}" type="slidenum">
              <a:rPr lang="en-IN" smtClean="0"/>
              <a:t>‹#›</a:t>
            </a:fld>
            <a:endParaRPr lang="en-IN"/>
          </a:p>
        </p:txBody>
      </p:sp>
    </p:spTree>
    <p:extLst>
      <p:ext uri="{BB962C8B-B14F-4D97-AF65-F5344CB8AC3E}">
        <p14:creationId xmlns:p14="http://schemas.microsoft.com/office/powerpoint/2010/main" val="205252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11</a:t>
            </a:r>
          </a:p>
          <a:p>
            <a:r>
              <a:rPr lang="en-IN" dirty="0"/>
              <a:t>Date – 10</a:t>
            </a:r>
            <a:r>
              <a:rPr lang="en-IN" baseline="30000" dirty="0"/>
              <a:t>th</a:t>
            </a:r>
            <a:r>
              <a:rPr lang="en-IN" dirty="0"/>
              <a:t>  June,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US" b="1" i="0" dirty="0">
                <a:effectLst/>
                <a:latin typeface="erdana"/>
              </a:rPr>
              <a:t>AI type-1: Based on Capabilities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marL="0" indent="0" algn="just">
              <a:buNone/>
            </a:pPr>
            <a:r>
              <a:rPr lang="en-US" sz="2400" b="1" i="0" dirty="0">
                <a:effectLst/>
                <a:latin typeface="erdana"/>
              </a:rPr>
              <a:t>3. Super AI:</a:t>
            </a:r>
          </a:p>
          <a:p>
            <a:pPr algn="just">
              <a:buFont typeface="Arial" panose="020B0604020202020204" pitchFamily="34" charset="0"/>
              <a:buChar char="•"/>
            </a:pPr>
            <a:r>
              <a:rPr lang="en-US" sz="2400" b="0" i="0" dirty="0">
                <a:effectLst/>
                <a:latin typeface="inter-regular"/>
              </a:rPr>
              <a:t>Super AI is a level of Intelligence of Systems at which machines could surpass human intelligence, and can perform any task better than human with cognitive properties. It is an outcome of general AI.</a:t>
            </a:r>
          </a:p>
          <a:p>
            <a:pPr algn="just">
              <a:buFont typeface="Arial" panose="020B0604020202020204" pitchFamily="34" charset="0"/>
              <a:buChar char="•"/>
            </a:pPr>
            <a:r>
              <a:rPr lang="en-US" sz="2400" b="0" i="0" dirty="0">
                <a:effectLst/>
                <a:latin typeface="inter-regular"/>
              </a:rPr>
              <a:t>Some key characteristics of strong AI include capability include the ability to think, to </a:t>
            </a:r>
            <a:r>
              <a:rPr lang="en-US" sz="2400" b="0" i="0" dirty="0" err="1">
                <a:effectLst/>
                <a:latin typeface="inter-regular"/>
              </a:rPr>
              <a:t>reason,solve</a:t>
            </a:r>
            <a:r>
              <a:rPr lang="en-US" sz="2400" b="0" i="0" dirty="0">
                <a:effectLst/>
                <a:latin typeface="inter-regular"/>
              </a:rPr>
              <a:t> the puzzle, make judgments, plan, learn, and communicate by its own.</a:t>
            </a:r>
          </a:p>
          <a:p>
            <a:pPr algn="just">
              <a:buFont typeface="Arial" panose="020B0604020202020204" pitchFamily="34" charset="0"/>
              <a:buChar char="•"/>
            </a:pPr>
            <a:r>
              <a:rPr lang="en-US" sz="2400" b="0" i="0" dirty="0">
                <a:effectLst/>
                <a:latin typeface="inter-regular"/>
              </a:rPr>
              <a:t>Super AI is still a hypothetical concept of Artificial Intelligence. Development of such systems in real is still world changing task.</a:t>
            </a:r>
          </a:p>
        </p:txBody>
      </p:sp>
      <p:pic>
        <p:nvPicPr>
          <p:cNvPr id="7170" name="Picture 2" descr="Types of Artificial Intelligence">
            <a:extLst>
              <a:ext uri="{FF2B5EF4-FFF2-40B4-BE49-F238E27FC236}">
                <a16:creationId xmlns:a16="http://schemas.microsoft.com/office/drawing/2014/main" id="{934515F5-6EBF-E27E-393C-76F800CF0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868" y="3881485"/>
            <a:ext cx="572452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07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fontScale="90000"/>
          </a:bodyPr>
          <a:lstStyle/>
          <a:p>
            <a:r>
              <a:rPr lang="en-US" b="1" i="0" dirty="0">
                <a:effectLst/>
                <a:latin typeface="erdana"/>
              </a:rPr>
              <a:t>Artificial Intelligence type-2: Based on functionality</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fontScale="92500" lnSpcReduction="20000"/>
          </a:bodyPr>
          <a:lstStyle/>
          <a:p>
            <a:pPr marL="0" indent="0" algn="just">
              <a:buNone/>
            </a:pPr>
            <a:r>
              <a:rPr lang="en-US" b="1" i="0" dirty="0">
                <a:effectLst/>
                <a:latin typeface="erdana"/>
              </a:rPr>
              <a:t>1. Reactive Machines</a:t>
            </a:r>
          </a:p>
          <a:p>
            <a:pPr algn="just">
              <a:buFont typeface="Arial" panose="020B0604020202020204" pitchFamily="34" charset="0"/>
              <a:buChar char="•"/>
            </a:pPr>
            <a:r>
              <a:rPr lang="en-US" b="0" i="0" dirty="0">
                <a:effectLst/>
                <a:latin typeface="inter-regular"/>
              </a:rPr>
              <a:t>Purely reactive machines are the most basic types of Artificial Intelligence.</a:t>
            </a:r>
          </a:p>
          <a:p>
            <a:pPr algn="just">
              <a:buFont typeface="Arial" panose="020B0604020202020204" pitchFamily="34" charset="0"/>
              <a:buChar char="•"/>
            </a:pPr>
            <a:r>
              <a:rPr lang="en-US" b="0" i="0" dirty="0">
                <a:effectLst/>
                <a:latin typeface="inter-regular"/>
              </a:rPr>
              <a:t>Such AI systems do not store memories or past experiences for future actions.</a:t>
            </a:r>
          </a:p>
          <a:p>
            <a:pPr algn="just">
              <a:buFont typeface="Arial" panose="020B0604020202020204" pitchFamily="34" charset="0"/>
              <a:buChar char="•"/>
            </a:pPr>
            <a:r>
              <a:rPr lang="en-US" b="0" i="0" dirty="0">
                <a:effectLst/>
                <a:latin typeface="inter-regular"/>
              </a:rPr>
              <a:t>These machines only focus on current scenarios and react on it as per possible best action.</a:t>
            </a:r>
          </a:p>
          <a:p>
            <a:pPr algn="just">
              <a:buFont typeface="Arial" panose="020B0604020202020204" pitchFamily="34" charset="0"/>
              <a:buChar char="•"/>
            </a:pPr>
            <a:r>
              <a:rPr lang="en-US" b="0" i="0" dirty="0">
                <a:effectLst/>
                <a:latin typeface="inter-regular"/>
              </a:rPr>
              <a:t>IBM's Deep Blue system is an example of reactive machines.</a:t>
            </a:r>
          </a:p>
          <a:p>
            <a:pPr algn="just">
              <a:buFont typeface="Arial" panose="020B0604020202020204" pitchFamily="34" charset="0"/>
              <a:buChar char="•"/>
            </a:pPr>
            <a:r>
              <a:rPr lang="en-US" b="0" i="0" dirty="0">
                <a:effectLst/>
                <a:latin typeface="inter-regular"/>
              </a:rPr>
              <a:t>Google's AlphaGo is also an example of reactive machines.</a:t>
            </a:r>
          </a:p>
          <a:p>
            <a:pPr marL="0" indent="0" algn="just">
              <a:buNone/>
            </a:pPr>
            <a:r>
              <a:rPr lang="en-US" b="1" i="0" dirty="0">
                <a:effectLst/>
                <a:latin typeface="erdana"/>
              </a:rPr>
              <a:t>2. Limited Memory</a:t>
            </a:r>
          </a:p>
          <a:p>
            <a:pPr algn="just">
              <a:buFont typeface="Arial" panose="020B0604020202020204" pitchFamily="34" charset="0"/>
              <a:buChar char="•"/>
            </a:pPr>
            <a:r>
              <a:rPr lang="en-US" b="0" i="0" dirty="0">
                <a:effectLst/>
                <a:latin typeface="inter-regular"/>
              </a:rPr>
              <a:t>Limited memory machines can store past experiences or some data for a short period of time.</a:t>
            </a:r>
          </a:p>
          <a:p>
            <a:pPr algn="just">
              <a:buFont typeface="Arial" panose="020B0604020202020204" pitchFamily="34" charset="0"/>
              <a:buChar char="•"/>
            </a:pPr>
            <a:r>
              <a:rPr lang="en-US" b="0" i="0" dirty="0">
                <a:effectLst/>
                <a:latin typeface="inter-regular"/>
              </a:rPr>
              <a:t>These machines can use stored data for a limited time period only.</a:t>
            </a:r>
          </a:p>
          <a:p>
            <a:pPr algn="just">
              <a:buFont typeface="Arial" panose="020B0604020202020204" pitchFamily="34" charset="0"/>
              <a:buChar char="•"/>
            </a:pPr>
            <a:r>
              <a:rPr lang="en-US" b="0" i="0" dirty="0">
                <a:effectLst/>
                <a:latin typeface="inter-regular"/>
              </a:rPr>
              <a:t>Self-driving cars are one of the best examples of Limited Memory systems. These cars can store recent speed of nearby cars, the distance of other cars, speed limit, and other information to navigate the road.</a:t>
            </a:r>
          </a:p>
        </p:txBody>
      </p:sp>
    </p:spTree>
    <p:extLst>
      <p:ext uri="{BB962C8B-B14F-4D97-AF65-F5344CB8AC3E}">
        <p14:creationId xmlns:p14="http://schemas.microsoft.com/office/powerpoint/2010/main" val="298223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fontScale="90000"/>
          </a:bodyPr>
          <a:lstStyle/>
          <a:p>
            <a:r>
              <a:rPr lang="en-US" b="1" i="0" dirty="0">
                <a:effectLst/>
                <a:latin typeface="erdana"/>
              </a:rPr>
              <a:t>Artificial Intelligence type-2: Based on functionality</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marL="0" indent="0" algn="just">
              <a:buNone/>
            </a:pPr>
            <a:r>
              <a:rPr lang="en-US" b="1" i="0" dirty="0">
                <a:effectLst/>
                <a:latin typeface="erdana"/>
              </a:rPr>
              <a:t>3. Theory of Mind</a:t>
            </a:r>
          </a:p>
          <a:p>
            <a:pPr algn="just">
              <a:buFont typeface="Arial" panose="020B0604020202020204" pitchFamily="34" charset="0"/>
              <a:buChar char="•"/>
            </a:pPr>
            <a:r>
              <a:rPr lang="en-US" b="0" i="0" dirty="0">
                <a:effectLst/>
                <a:latin typeface="inter-regular"/>
              </a:rPr>
              <a:t>Theory of Mind AI should understand the human emotions, people, beliefs, and be able to interact socially like humans.</a:t>
            </a:r>
          </a:p>
          <a:p>
            <a:pPr algn="just">
              <a:buFont typeface="Arial" panose="020B0604020202020204" pitchFamily="34" charset="0"/>
              <a:buChar char="•"/>
            </a:pPr>
            <a:r>
              <a:rPr lang="en-US" b="0" i="0" dirty="0">
                <a:effectLst/>
                <a:latin typeface="inter-regular"/>
              </a:rPr>
              <a:t>This type of AI machines are still not developed, but researchers are making lots of efforts and improvement for developing such AI machines.</a:t>
            </a:r>
          </a:p>
          <a:p>
            <a:pPr marL="0" indent="0" algn="just">
              <a:buNone/>
            </a:pPr>
            <a:r>
              <a:rPr lang="en-US" b="1" i="0" dirty="0">
                <a:effectLst/>
                <a:latin typeface="erdana"/>
              </a:rPr>
              <a:t>4. Self-Awareness</a:t>
            </a:r>
          </a:p>
          <a:p>
            <a:pPr algn="just">
              <a:buFont typeface="Arial" panose="020B0604020202020204" pitchFamily="34" charset="0"/>
              <a:buChar char="•"/>
            </a:pPr>
            <a:r>
              <a:rPr lang="en-US" b="0" i="0" dirty="0">
                <a:solidFill>
                  <a:srgbClr val="000000"/>
                </a:solidFill>
                <a:effectLst/>
                <a:latin typeface="inter-regular"/>
              </a:rPr>
              <a:t>Self-awareness AI is the future of Artificial Intelligence. These machines will be super intelligent, and will have their own consciousness, sentiments, and self-awareness.</a:t>
            </a:r>
          </a:p>
          <a:p>
            <a:pPr algn="just">
              <a:buFont typeface="Arial" panose="020B0604020202020204" pitchFamily="34" charset="0"/>
              <a:buChar char="•"/>
            </a:pPr>
            <a:r>
              <a:rPr lang="en-US" b="0" i="0" dirty="0">
                <a:solidFill>
                  <a:srgbClr val="000000"/>
                </a:solidFill>
                <a:effectLst/>
                <a:latin typeface="inter-regular"/>
              </a:rPr>
              <a:t>These machines will be smarter than human mind.</a:t>
            </a:r>
          </a:p>
          <a:p>
            <a:pPr algn="just">
              <a:buFont typeface="Arial" panose="020B0604020202020204" pitchFamily="34" charset="0"/>
              <a:buChar char="•"/>
            </a:pPr>
            <a:r>
              <a:rPr lang="en-US" b="0" i="0" dirty="0">
                <a:solidFill>
                  <a:srgbClr val="000000"/>
                </a:solidFill>
                <a:effectLst/>
                <a:latin typeface="inter-regular"/>
              </a:rPr>
              <a:t>Self-Awareness AI does not exist in reality still and it is a hypothetical concept.</a:t>
            </a:r>
          </a:p>
          <a:p>
            <a:pPr algn="just">
              <a:buFont typeface="Arial" panose="020B0604020202020204" pitchFamily="34" charset="0"/>
              <a:buChar char="•"/>
            </a:pPr>
            <a:endParaRPr lang="en-US" b="0" i="0" dirty="0">
              <a:effectLst/>
              <a:latin typeface="inter-regular"/>
            </a:endParaRPr>
          </a:p>
        </p:txBody>
      </p:sp>
    </p:spTree>
    <p:extLst>
      <p:ext uri="{BB962C8B-B14F-4D97-AF65-F5344CB8AC3E}">
        <p14:creationId xmlns:p14="http://schemas.microsoft.com/office/powerpoint/2010/main" val="117898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Agents in Artificial Intelligence</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buFont typeface="Arial" panose="020B0604020202020204" pitchFamily="34" charset="0"/>
              <a:buChar char="•"/>
            </a:pPr>
            <a:r>
              <a:rPr lang="en-US" b="0" i="0" dirty="0">
                <a:solidFill>
                  <a:srgbClr val="333333"/>
                </a:solidFill>
                <a:effectLst/>
                <a:latin typeface="inter-regular"/>
              </a:rPr>
              <a:t>An AI system can be defined as the study of the rational agent and its environment. The agents sense the environment through sensors and act on their environment through actuators. An AI agent can have mental properties such as knowledge, belief, intention, etc.</a:t>
            </a:r>
            <a:endParaRPr lang="en-US" b="0" i="0" dirty="0">
              <a:effectLst/>
              <a:latin typeface="inter-regular"/>
            </a:endParaRPr>
          </a:p>
        </p:txBody>
      </p:sp>
      <p:pic>
        <p:nvPicPr>
          <p:cNvPr id="13314" name="Picture 2" descr="Agents in AI">
            <a:extLst>
              <a:ext uri="{FF2B5EF4-FFF2-40B4-BE49-F238E27FC236}">
                <a16:creationId xmlns:a16="http://schemas.microsoft.com/office/drawing/2014/main" id="{C723833D-22A0-8D8E-E9C5-2B9549CB9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615573"/>
            <a:ext cx="619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6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What is an Agent?</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fontScale="70000" lnSpcReduction="20000"/>
          </a:bodyPr>
          <a:lstStyle/>
          <a:p>
            <a:pPr algn="just"/>
            <a:r>
              <a:rPr lang="en-US" b="0" i="0" dirty="0">
                <a:solidFill>
                  <a:srgbClr val="333333"/>
                </a:solidFill>
                <a:effectLst/>
                <a:latin typeface="inter-regular"/>
              </a:rPr>
              <a:t>An agent can be anything that </a:t>
            </a:r>
            <a:r>
              <a:rPr lang="en-US" b="0" i="0" dirty="0" err="1">
                <a:solidFill>
                  <a:srgbClr val="333333"/>
                </a:solidFill>
                <a:effectLst/>
                <a:latin typeface="inter-regular"/>
              </a:rPr>
              <a:t>perceiveits</a:t>
            </a:r>
            <a:r>
              <a:rPr lang="en-US" b="0" i="0" dirty="0">
                <a:solidFill>
                  <a:srgbClr val="333333"/>
                </a:solidFill>
                <a:effectLst/>
                <a:latin typeface="inter-regular"/>
              </a:rPr>
              <a:t> environment through sensors and act upon that environment through actuators. An Agent runs in the cycle of </a:t>
            </a:r>
            <a:r>
              <a:rPr lang="en-US" b="1" i="0" dirty="0">
                <a:solidFill>
                  <a:srgbClr val="333333"/>
                </a:solidFill>
                <a:effectLst/>
                <a:latin typeface="inter-bold"/>
              </a:rPr>
              <a:t>perceiving</a:t>
            </a:r>
            <a:r>
              <a:rPr lang="en-US" b="0" i="0" dirty="0">
                <a:solidFill>
                  <a:srgbClr val="333333"/>
                </a:solidFill>
                <a:effectLst/>
                <a:latin typeface="inter-regular"/>
              </a:rPr>
              <a:t>, </a:t>
            </a:r>
            <a:r>
              <a:rPr lang="en-US" b="1" i="0" dirty="0">
                <a:solidFill>
                  <a:srgbClr val="333333"/>
                </a:solidFill>
                <a:effectLst/>
                <a:latin typeface="inter-bold"/>
              </a:rPr>
              <a:t>thinking</a:t>
            </a:r>
            <a:r>
              <a:rPr lang="en-US" b="0" i="0" dirty="0">
                <a:solidFill>
                  <a:srgbClr val="333333"/>
                </a:solidFill>
                <a:effectLst/>
                <a:latin typeface="inter-regular"/>
              </a:rPr>
              <a:t>, and </a:t>
            </a:r>
            <a:r>
              <a:rPr lang="en-US" b="1" i="0" dirty="0">
                <a:solidFill>
                  <a:srgbClr val="333333"/>
                </a:solidFill>
                <a:effectLst/>
                <a:latin typeface="inter-bold"/>
              </a:rPr>
              <a:t>acting</a:t>
            </a:r>
            <a:r>
              <a:rPr lang="en-US" b="0" i="0" dirty="0">
                <a:solidFill>
                  <a:srgbClr val="333333"/>
                </a:solidFill>
                <a:effectLst/>
                <a:latin typeface="inter-regular"/>
              </a:rPr>
              <a:t>. An agent can be:</a:t>
            </a:r>
          </a:p>
          <a:p>
            <a:pPr algn="just">
              <a:buFont typeface="Arial" panose="020B0604020202020204" pitchFamily="34" charset="0"/>
              <a:buChar char="•"/>
            </a:pPr>
            <a:r>
              <a:rPr lang="en-US" b="1" i="0" dirty="0">
                <a:solidFill>
                  <a:srgbClr val="000000"/>
                </a:solidFill>
                <a:effectLst/>
                <a:latin typeface="inter-bold"/>
              </a:rPr>
              <a:t>Human-Agent:</a:t>
            </a:r>
            <a:r>
              <a:rPr lang="en-US" b="0" i="0" dirty="0">
                <a:solidFill>
                  <a:srgbClr val="000000"/>
                </a:solidFill>
                <a:effectLst/>
                <a:latin typeface="inter-regular"/>
              </a:rPr>
              <a:t> A human agent has eyes, ears, and other organs which work for sensors and hand, legs, vocal tract work for actuators.</a:t>
            </a:r>
          </a:p>
          <a:p>
            <a:pPr algn="just">
              <a:buFont typeface="Arial" panose="020B0604020202020204" pitchFamily="34" charset="0"/>
              <a:buChar char="•"/>
            </a:pPr>
            <a:r>
              <a:rPr lang="en-US" b="1" i="0" dirty="0">
                <a:solidFill>
                  <a:srgbClr val="000000"/>
                </a:solidFill>
                <a:effectLst/>
                <a:latin typeface="inter-bold"/>
              </a:rPr>
              <a:t>Robotic Agent:</a:t>
            </a:r>
            <a:r>
              <a:rPr lang="en-US" b="0" i="0" dirty="0">
                <a:solidFill>
                  <a:srgbClr val="000000"/>
                </a:solidFill>
                <a:effectLst/>
                <a:latin typeface="inter-regular"/>
              </a:rPr>
              <a:t> A robotic agent can have cameras, infrared range finder, NLP for sensors and various motors for actuators.</a:t>
            </a:r>
          </a:p>
          <a:p>
            <a:pPr algn="just">
              <a:buFont typeface="Arial" panose="020B0604020202020204" pitchFamily="34" charset="0"/>
              <a:buChar char="•"/>
            </a:pPr>
            <a:r>
              <a:rPr lang="en-US" b="1" i="0" dirty="0">
                <a:solidFill>
                  <a:srgbClr val="000000"/>
                </a:solidFill>
                <a:effectLst/>
                <a:latin typeface="inter-bold"/>
              </a:rPr>
              <a:t>Software Agent:</a:t>
            </a:r>
            <a:r>
              <a:rPr lang="en-US" b="0" i="0" dirty="0">
                <a:solidFill>
                  <a:srgbClr val="000000"/>
                </a:solidFill>
                <a:effectLst/>
                <a:latin typeface="inter-regular"/>
              </a:rPr>
              <a:t> Software agent can have keystrokes, file contents as sensory input and act on those inputs and display output on the screen.</a:t>
            </a:r>
          </a:p>
          <a:p>
            <a:pPr algn="just"/>
            <a:r>
              <a:rPr lang="en-US" b="0" i="0" dirty="0">
                <a:solidFill>
                  <a:srgbClr val="333333"/>
                </a:solidFill>
                <a:effectLst/>
                <a:latin typeface="inter-regular"/>
              </a:rPr>
              <a:t>Hence the world around us is full of agents such as thermostat, cellphone, camera, and even we are also agents.</a:t>
            </a:r>
          </a:p>
          <a:p>
            <a:pPr algn="just"/>
            <a:r>
              <a:rPr lang="en-US" b="0" i="0" dirty="0">
                <a:solidFill>
                  <a:srgbClr val="333333"/>
                </a:solidFill>
                <a:effectLst/>
                <a:latin typeface="inter-regular"/>
              </a:rPr>
              <a:t>Before moving forward, we should first know about sensors, effectors, and actuators.</a:t>
            </a:r>
          </a:p>
          <a:p>
            <a:pPr algn="just"/>
            <a:r>
              <a:rPr lang="en-US" b="1" i="0" dirty="0">
                <a:solidFill>
                  <a:srgbClr val="333333"/>
                </a:solidFill>
                <a:effectLst/>
                <a:latin typeface="inter-bold"/>
              </a:rPr>
              <a:t>Sensor:</a:t>
            </a:r>
            <a:r>
              <a:rPr lang="en-US" b="0" i="0" dirty="0">
                <a:solidFill>
                  <a:srgbClr val="333333"/>
                </a:solidFill>
                <a:effectLst/>
                <a:latin typeface="inter-regular"/>
              </a:rPr>
              <a:t> Sensor is a device which detects the change in the environment and sends the information to other electronic devices. An agent observes its environment through sensors.</a:t>
            </a:r>
          </a:p>
          <a:p>
            <a:pPr algn="just"/>
            <a:r>
              <a:rPr lang="en-US" b="1" i="0" dirty="0">
                <a:solidFill>
                  <a:srgbClr val="333333"/>
                </a:solidFill>
                <a:effectLst/>
                <a:latin typeface="inter-bold"/>
              </a:rPr>
              <a:t>Actuators:</a:t>
            </a:r>
            <a:r>
              <a:rPr lang="en-US" b="0" i="0" dirty="0">
                <a:solidFill>
                  <a:srgbClr val="333333"/>
                </a:solidFill>
                <a:effectLst/>
                <a:latin typeface="inter-regular"/>
              </a:rPr>
              <a:t> Actuators are the component of machines that converts energy into motion. The actuators are only responsible for moving and controlling a system. An actuator can be an electric motor, gears, rails, etc.</a:t>
            </a:r>
          </a:p>
          <a:p>
            <a:pPr algn="just"/>
            <a:r>
              <a:rPr lang="en-US" b="1" i="0" dirty="0">
                <a:solidFill>
                  <a:srgbClr val="333333"/>
                </a:solidFill>
                <a:effectLst/>
                <a:latin typeface="inter-bold"/>
              </a:rPr>
              <a:t>Effectors:</a:t>
            </a:r>
            <a:r>
              <a:rPr lang="en-US" b="0" i="0" dirty="0">
                <a:solidFill>
                  <a:srgbClr val="333333"/>
                </a:solidFill>
                <a:effectLst/>
                <a:latin typeface="inter-regular"/>
              </a:rPr>
              <a:t> Effectors are the devices which affect the environment. Effectors can be legs, wheels, arms, fingers, wings, fins, and display screen.</a:t>
            </a:r>
          </a:p>
        </p:txBody>
      </p:sp>
    </p:spTree>
    <p:extLst>
      <p:ext uri="{BB962C8B-B14F-4D97-AF65-F5344CB8AC3E}">
        <p14:creationId xmlns:p14="http://schemas.microsoft.com/office/powerpoint/2010/main" val="380480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Intelligent Agents: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An intelligent agent is an autonomous entity which act upon an environment using sensors and actuators for achieving goals. An intelligent agent may learn from the environment to achieve their goals. A thermostat is an example of an intelligent agent.</a:t>
            </a:r>
          </a:p>
          <a:p>
            <a:pPr algn="just"/>
            <a:r>
              <a:rPr lang="en-US" b="0" i="0" dirty="0">
                <a:solidFill>
                  <a:srgbClr val="333333"/>
                </a:solidFill>
                <a:effectLst/>
                <a:latin typeface="inter-regular"/>
              </a:rPr>
              <a:t>Following are the main four rules for an AI agent:</a:t>
            </a:r>
          </a:p>
          <a:p>
            <a:pPr algn="just">
              <a:buFont typeface="Arial" panose="020B0604020202020204" pitchFamily="34" charset="0"/>
              <a:buChar char="•"/>
            </a:pPr>
            <a:r>
              <a:rPr lang="en-US" b="1" i="0" dirty="0">
                <a:solidFill>
                  <a:srgbClr val="000000"/>
                </a:solidFill>
                <a:effectLst/>
                <a:latin typeface="inter-bold"/>
              </a:rPr>
              <a:t>Rule 1:</a:t>
            </a:r>
            <a:r>
              <a:rPr lang="en-US" b="0" i="0" dirty="0">
                <a:solidFill>
                  <a:srgbClr val="000000"/>
                </a:solidFill>
                <a:effectLst/>
                <a:latin typeface="inter-regular"/>
              </a:rPr>
              <a:t> An AI agent must have the ability to perceive the environment.</a:t>
            </a:r>
          </a:p>
          <a:p>
            <a:pPr algn="just">
              <a:buFont typeface="Arial" panose="020B0604020202020204" pitchFamily="34" charset="0"/>
              <a:buChar char="•"/>
            </a:pPr>
            <a:r>
              <a:rPr lang="en-US" b="1" i="0" dirty="0">
                <a:solidFill>
                  <a:srgbClr val="000000"/>
                </a:solidFill>
                <a:effectLst/>
                <a:latin typeface="inter-bold"/>
              </a:rPr>
              <a:t>Rule 2:</a:t>
            </a:r>
            <a:r>
              <a:rPr lang="en-US" b="0" i="0" dirty="0">
                <a:solidFill>
                  <a:srgbClr val="000000"/>
                </a:solidFill>
                <a:effectLst/>
                <a:latin typeface="inter-regular"/>
              </a:rPr>
              <a:t> The observation must be used to make decisions.</a:t>
            </a:r>
          </a:p>
          <a:p>
            <a:pPr algn="just">
              <a:buFont typeface="Arial" panose="020B0604020202020204" pitchFamily="34" charset="0"/>
              <a:buChar char="•"/>
            </a:pPr>
            <a:r>
              <a:rPr lang="en-US" b="1" i="0" dirty="0">
                <a:solidFill>
                  <a:srgbClr val="000000"/>
                </a:solidFill>
                <a:effectLst/>
                <a:latin typeface="inter-bold"/>
              </a:rPr>
              <a:t>Rule 3:</a:t>
            </a:r>
            <a:r>
              <a:rPr lang="en-US" b="0" i="0" dirty="0">
                <a:solidFill>
                  <a:srgbClr val="000000"/>
                </a:solidFill>
                <a:effectLst/>
                <a:latin typeface="inter-regular"/>
              </a:rPr>
              <a:t> Decision should result in an action.</a:t>
            </a:r>
          </a:p>
          <a:p>
            <a:pPr algn="just">
              <a:buFont typeface="Arial" panose="020B0604020202020204" pitchFamily="34" charset="0"/>
              <a:buChar char="•"/>
            </a:pPr>
            <a:r>
              <a:rPr lang="en-US" b="1" i="0" dirty="0">
                <a:solidFill>
                  <a:srgbClr val="000000"/>
                </a:solidFill>
                <a:effectLst/>
                <a:latin typeface="inter-bold"/>
              </a:rPr>
              <a:t>Rule 4:</a:t>
            </a:r>
            <a:r>
              <a:rPr lang="en-US" b="0" i="0" dirty="0">
                <a:solidFill>
                  <a:srgbClr val="000000"/>
                </a:solidFill>
                <a:effectLst/>
                <a:latin typeface="inter-regular"/>
              </a:rPr>
              <a:t> The action taken by an AI agent must be a rational action.</a:t>
            </a:r>
          </a:p>
        </p:txBody>
      </p:sp>
    </p:spTree>
    <p:extLst>
      <p:ext uri="{BB962C8B-B14F-4D97-AF65-F5344CB8AC3E}">
        <p14:creationId xmlns:p14="http://schemas.microsoft.com/office/powerpoint/2010/main" val="349608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Rational Agent:</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A rational agent is an agent which has clear preference, models uncertainty, and acts in a way to maximize its performance measure with all possible actions.</a:t>
            </a:r>
          </a:p>
          <a:p>
            <a:pPr algn="just"/>
            <a:r>
              <a:rPr lang="en-US" b="0" i="0" dirty="0">
                <a:solidFill>
                  <a:srgbClr val="333333"/>
                </a:solidFill>
                <a:effectLst/>
                <a:latin typeface="inter-regular"/>
              </a:rPr>
              <a:t>A rational agent is said to perform the right things. AI is about creating rational agents to use for game theory and decision theory for various real-world scenarios.</a:t>
            </a:r>
          </a:p>
          <a:p>
            <a:pPr algn="just"/>
            <a:r>
              <a:rPr lang="en-US" b="0" i="0" dirty="0">
                <a:solidFill>
                  <a:srgbClr val="333333"/>
                </a:solidFill>
                <a:effectLst/>
                <a:latin typeface="inter-regular"/>
              </a:rPr>
              <a:t>For an AI agent, the rational action is most important because in AI reinforcement learning algorithm, for each best possible action, agent gets the positive reward and for each wrong action, an agent gets a negative reward.</a:t>
            </a:r>
          </a:p>
        </p:txBody>
      </p:sp>
    </p:spTree>
    <p:extLst>
      <p:ext uri="{BB962C8B-B14F-4D97-AF65-F5344CB8AC3E}">
        <p14:creationId xmlns:p14="http://schemas.microsoft.com/office/powerpoint/2010/main" val="403637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Rationality:</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The rationality of an agent is measured by its performance measure. Rationality can be judged on the basis of following points:</a:t>
            </a:r>
          </a:p>
          <a:p>
            <a:pPr algn="just">
              <a:buFont typeface="Arial" panose="020B0604020202020204" pitchFamily="34" charset="0"/>
              <a:buChar char="•"/>
            </a:pPr>
            <a:r>
              <a:rPr lang="en-US" b="0" i="0" dirty="0">
                <a:solidFill>
                  <a:srgbClr val="000000"/>
                </a:solidFill>
                <a:effectLst/>
                <a:latin typeface="inter-regular"/>
              </a:rPr>
              <a:t>Performance measure which defines the success criterion.</a:t>
            </a:r>
          </a:p>
          <a:p>
            <a:pPr algn="just">
              <a:buFont typeface="Arial" panose="020B0604020202020204" pitchFamily="34" charset="0"/>
              <a:buChar char="•"/>
            </a:pPr>
            <a:r>
              <a:rPr lang="en-US" b="0" i="0" dirty="0">
                <a:solidFill>
                  <a:srgbClr val="000000"/>
                </a:solidFill>
                <a:effectLst/>
                <a:latin typeface="inter-regular"/>
              </a:rPr>
              <a:t>Agent prior knowledge of its environment.</a:t>
            </a:r>
          </a:p>
          <a:p>
            <a:pPr algn="just">
              <a:buFont typeface="Arial" panose="020B0604020202020204" pitchFamily="34" charset="0"/>
              <a:buChar char="•"/>
            </a:pPr>
            <a:r>
              <a:rPr lang="en-US" b="0" i="0" dirty="0">
                <a:solidFill>
                  <a:srgbClr val="000000"/>
                </a:solidFill>
                <a:effectLst/>
                <a:latin typeface="inter-regular"/>
              </a:rPr>
              <a:t>Best possible actions that an agent can perform.</a:t>
            </a:r>
          </a:p>
          <a:p>
            <a:pPr algn="just">
              <a:buFont typeface="Arial" panose="020B0604020202020204" pitchFamily="34" charset="0"/>
              <a:buChar char="•"/>
            </a:pPr>
            <a:r>
              <a:rPr lang="en-US" b="0" i="0" dirty="0">
                <a:solidFill>
                  <a:srgbClr val="000000"/>
                </a:solidFill>
                <a:effectLst/>
                <a:latin typeface="inter-regular"/>
              </a:rPr>
              <a:t>The sequence of percepts.</a:t>
            </a:r>
          </a:p>
        </p:txBody>
      </p:sp>
    </p:spTree>
    <p:extLst>
      <p:ext uri="{BB962C8B-B14F-4D97-AF65-F5344CB8AC3E}">
        <p14:creationId xmlns:p14="http://schemas.microsoft.com/office/powerpoint/2010/main" val="2398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US" b="1" i="0" dirty="0">
                <a:effectLst/>
                <a:latin typeface="erdana"/>
              </a:rPr>
              <a:t>Structure of an AI Agent</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The task of AI is to design an agent program which implements the agent function. The structure of an intelligent agent is a combination of architecture and agent program. It can be viewed as:</a:t>
            </a:r>
          </a:p>
          <a:p>
            <a:pPr lvl="1" algn="just"/>
            <a:r>
              <a:rPr lang="en-US" b="0" i="0" dirty="0">
                <a:solidFill>
                  <a:srgbClr val="000000"/>
                </a:solidFill>
                <a:effectLst/>
                <a:latin typeface="inter-regular"/>
              </a:rPr>
              <a:t>Agent = Architecture + Agent program  </a:t>
            </a:r>
          </a:p>
          <a:p>
            <a:pPr algn="just"/>
            <a:r>
              <a:rPr lang="en-US" b="0" i="0" dirty="0">
                <a:solidFill>
                  <a:srgbClr val="333333"/>
                </a:solidFill>
                <a:effectLst/>
                <a:latin typeface="inter-regular"/>
              </a:rPr>
              <a:t>Following are the main three terms involved in the structure of an AI agent:</a:t>
            </a:r>
          </a:p>
          <a:p>
            <a:pPr algn="just"/>
            <a:r>
              <a:rPr lang="en-US" b="1" i="0" dirty="0">
                <a:solidFill>
                  <a:srgbClr val="333333"/>
                </a:solidFill>
                <a:effectLst/>
                <a:latin typeface="inter-bold"/>
              </a:rPr>
              <a:t>Architecture:</a:t>
            </a:r>
            <a:r>
              <a:rPr lang="en-US" b="0" i="0" dirty="0">
                <a:solidFill>
                  <a:srgbClr val="333333"/>
                </a:solidFill>
                <a:effectLst/>
                <a:latin typeface="inter-regular"/>
              </a:rPr>
              <a:t> Architecture is machinery that an AI agent executes on.</a:t>
            </a:r>
          </a:p>
          <a:p>
            <a:pPr algn="just"/>
            <a:r>
              <a:rPr lang="en-US" b="1" i="0" dirty="0">
                <a:solidFill>
                  <a:srgbClr val="333333"/>
                </a:solidFill>
                <a:effectLst/>
                <a:latin typeface="inter-bold"/>
              </a:rPr>
              <a:t>Agent Function:</a:t>
            </a:r>
            <a:r>
              <a:rPr lang="en-US" b="0" i="0" dirty="0">
                <a:solidFill>
                  <a:srgbClr val="333333"/>
                </a:solidFill>
                <a:effectLst/>
                <a:latin typeface="inter-regular"/>
              </a:rPr>
              <a:t> Agent function is used to map a percept to an action.</a:t>
            </a:r>
          </a:p>
          <a:p>
            <a:pPr algn="just"/>
            <a:r>
              <a:rPr lang="en-US" b="1" i="0" dirty="0">
                <a:solidFill>
                  <a:srgbClr val="333333"/>
                </a:solidFill>
                <a:effectLst/>
                <a:latin typeface="inter-bold"/>
              </a:rPr>
              <a:t>Agent program:</a:t>
            </a:r>
            <a:r>
              <a:rPr lang="en-US" b="0" i="0" dirty="0">
                <a:solidFill>
                  <a:srgbClr val="333333"/>
                </a:solidFill>
                <a:effectLst/>
                <a:latin typeface="inter-regular"/>
              </a:rPr>
              <a:t> Agent program is an implementation of agent function. An agent program executes on the physical architecture to produce function f.</a:t>
            </a:r>
            <a:endParaRPr lang="en-US" b="0" i="0" dirty="0">
              <a:solidFill>
                <a:srgbClr val="000000"/>
              </a:solidFill>
              <a:effectLst/>
              <a:latin typeface="inter-regular"/>
            </a:endParaRPr>
          </a:p>
        </p:txBody>
      </p:sp>
    </p:spTree>
    <p:extLst>
      <p:ext uri="{BB962C8B-B14F-4D97-AF65-F5344CB8AC3E}">
        <p14:creationId xmlns:p14="http://schemas.microsoft.com/office/powerpoint/2010/main" val="55209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PEAS Representation</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PEAS is a type of model on which an AI agent works upon. When we define an AI agent or rational agent, then we can group its properties under PEAS representation model. It is made up of four words:</a:t>
            </a:r>
          </a:p>
          <a:p>
            <a:pPr algn="just">
              <a:buFont typeface="Arial" panose="020B0604020202020204" pitchFamily="34" charset="0"/>
              <a:buChar char="•"/>
            </a:pPr>
            <a:r>
              <a:rPr lang="en-US" b="1" i="0" dirty="0">
                <a:solidFill>
                  <a:srgbClr val="000000"/>
                </a:solidFill>
                <a:effectLst/>
                <a:latin typeface="inter-bold"/>
              </a:rPr>
              <a:t>P:</a:t>
            </a:r>
            <a:r>
              <a:rPr lang="en-US" b="0" i="0" dirty="0">
                <a:solidFill>
                  <a:srgbClr val="000000"/>
                </a:solidFill>
                <a:effectLst/>
                <a:latin typeface="inter-regular"/>
              </a:rPr>
              <a:t> Performance measure</a:t>
            </a:r>
          </a:p>
          <a:p>
            <a:pPr algn="just">
              <a:buFont typeface="Arial" panose="020B0604020202020204" pitchFamily="34" charset="0"/>
              <a:buChar char="•"/>
            </a:pPr>
            <a:r>
              <a:rPr lang="en-US" b="1" i="0" dirty="0">
                <a:solidFill>
                  <a:srgbClr val="000000"/>
                </a:solidFill>
                <a:effectLst/>
                <a:latin typeface="inter-bold"/>
              </a:rPr>
              <a:t>E:</a:t>
            </a:r>
            <a:r>
              <a:rPr lang="en-US" b="0" i="0" dirty="0">
                <a:solidFill>
                  <a:srgbClr val="000000"/>
                </a:solidFill>
                <a:effectLst/>
                <a:latin typeface="inter-regular"/>
              </a:rPr>
              <a:t> Environment</a:t>
            </a:r>
          </a:p>
          <a:p>
            <a:pPr algn="just">
              <a:buFont typeface="Arial" panose="020B0604020202020204" pitchFamily="34" charset="0"/>
              <a:buChar char="•"/>
            </a:pPr>
            <a:r>
              <a:rPr lang="en-US" b="1" i="0" dirty="0">
                <a:solidFill>
                  <a:srgbClr val="000000"/>
                </a:solidFill>
                <a:effectLst/>
                <a:latin typeface="inter-bold"/>
              </a:rPr>
              <a:t>A:</a:t>
            </a:r>
            <a:r>
              <a:rPr lang="en-US" b="0" i="0" dirty="0">
                <a:solidFill>
                  <a:srgbClr val="000000"/>
                </a:solidFill>
                <a:effectLst/>
                <a:latin typeface="inter-regular"/>
              </a:rPr>
              <a:t> Actuators</a:t>
            </a:r>
          </a:p>
          <a:p>
            <a:pPr algn="just">
              <a:buFont typeface="Arial" panose="020B0604020202020204" pitchFamily="34" charset="0"/>
              <a:buChar char="•"/>
            </a:pPr>
            <a:r>
              <a:rPr lang="en-US" b="1" i="0" dirty="0">
                <a:solidFill>
                  <a:srgbClr val="000000"/>
                </a:solidFill>
                <a:effectLst/>
                <a:latin typeface="inter-bold"/>
              </a:rPr>
              <a:t>S:</a:t>
            </a:r>
            <a:r>
              <a:rPr lang="en-US" b="0" i="0" dirty="0">
                <a:solidFill>
                  <a:srgbClr val="000000"/>
                </a:solidFill>
                <a:effectLst/>
                <a:latin typeface="inter-regular"/>
              </a:rPr>
              <a:t> Sensors</a:t>
            </a:r>
          </a:p>
          <a:p>
            <a:pPr algn="just"/>
            <a:r>
              <a:rPr lang="en-US" b="0" i="0" dirty="0">
                <a:solidFill>
                  <a:srgbClr val="333333"/>
                </a:solidFill>
                <a:effectLst/>
                <a:latin typeface="inter-regular"/>
              </a:rPr>
              <a:t>Here performance measure is the objective for the success of an agent's behavior.</a:t>
            </a:r>
          </a:p>
        </p:txBody>
      </p:sp>
    </p:spTree>
    <p:extLst>
      <p:ext uri="{BB962C8B-B14F-4D97-AF65-F5344CB8AC3E}">
        <p14:creationId xmlns:p14="http://schemas.microsoft.com/office/powerpoint/2010/main" val="8749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Application of AI</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r>
              <a:rPr lang="en-US" sz="2600" b="0" i="0" dirty="0">
                <a:solidFill>
                  <a:srgbClr val="333333"/>
                </a:solidFill>
                <a:effectLst/>
                <a:latin typeface="inter-regular"/>
              </a:rPr>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pPr algn="just"/>
            <a:r>
              <a:rPr lang="en-US" sz="2600" b="0" i="0" dirty="0">
                <a:solidFill>
                  <a:srgbClr val="333333"/>
                </a:solidFill>
                <a:effectLst/>
                <a:latin typeface="inter-regular"/>
              </a:rPr>
              <a:t>Following are some sectors which have the application of Artificial Intelligence:</a:t>
            </a:r>
          </a:p>
        </p:txBody>
      </p:sp>
      <p:pic>
        <p:nvPicPr>
          <p:cNvPr id="1026" name="Picture 2" descr="Application of AI">
            <a:extLst>
              <a:ext uri="{FF2B5EF4-FFF2-40B4-BE49-F238E27FC236}">
                <a16:creationId xmlns:a16="http://schemas.microsoft.com/office/drawing/2014/main" id="{BA4EA446-E9D6-4BCB-DE82-6AB8ED05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753" y="3189792"/>
            <a:ext cx="4215841" cy="345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15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PEAS for self-driving cars:</a:t>
            </a:r>
          </a:p>
        </p:txBody>
      </p:sp>
      <p:pic>
        <p:nvPicPr>
          <p:cNvPr id="14338" name="Picture 2" descr="Agents in AI">
            <a:extLst>
              <a:ext uri="{FF2B5EF4-FFF2-40B4-BE49-F238E27FC236}">
                <a16:creationId xmlns:a16="http://schemas.microsoft.com/office/drawing/2014/main" id="{A6137C68-DF3E-F9A8-01C2-51A38E0A2E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961" y="1253764"/>
            <a:ext cx="10039546" cy="516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06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IN" b="1" i="0" dirty="0">
                <a:effectLst/>
                <a:latin typeface="erdana"/>
              </a:rPr>
              <a:t>PEAS for self-driving cars: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IN" b="0" i="0" dirty="0">
                <a:solidFill>
                  <a:srgbClr val="333333"/>
                </a:solidFill>
                <a:effectLst/>
                <a:latin typeface="inter-regular"/>
              </a:rPr>
              <a:t>Let's suppose a self-driving car then PEAS representation will be:</a:t>
            </a:r>
          </a:p>
          <a:p>
            <a:pPr algn="just"/>
            <a:r>
              <a:rPr lang="en-IN" b="1" i="0" dirty="0">
                <a:solidFill>
                  <a:srgbClr val="333333"/>
                </a:solidFill>
                <a:effectLst/>
                <a:latin typeface="inter-bold"/>
              </a:rPr>
              <a:t>Performance:</a:t>
            </a:r>
            <a:r>
              <a:rPr lang="en-IN" b="0" i="0" dirty="0">
                <a:solidFill>
                  <a:srgbClr val="333333"/>
                </a:solidFill>
                <a:effectLst/>
                <a:latin typeface="inter-regular"/>
              </a:rPr>
              <a:t> Safety, time, legal drive, comfort</a:t>
            </a:r>
          </a:p>
          <a:p>
            <a:pPr algn="just"/>
            <a:r>
              <a:rPr lang="en-IN" b="1" i="0" dirty="0">
                <a:solidFill>
                  <a:srgbClr val="333333"/>
                </a:solidFill>
                <a:effectLst/>
                <a:latin typeface="inter-bold"/>
              </a:rPr>
              <a:t>Environment:</a:t>
            </a:r>
            <a:r>
              <a:rPr lang="en-IN" b="0" i="0" dirty="0">
                <a:solidFill>
                  <a:srgbClr val="333333"/>
                </a:solidFill>
                <a:effectLst/>
                <a:latin typeface="inter-regular"/>
              </a:rPr>
              <a:t> Roads, other vehicles, road signs, pedestrian</a:t>
            </a:r>
          </a:p>
          <a:p>
            <a:pPr algn="just"/>
            <a:r>
              <a:rPr lang="en-IN" b="1" i="0" dirty="0">
                <a:solidFill>
                  <a:srgbClr val="333333"/>
                </a:solidFill>
                <a:effectLst/>
                <a:latin typeface="inter-bold"/>
              </a:rPr>
              <a:t>Actuators:</a:t>
            </a:r>
            <a:r>
              <a:rPr lang="en-IN" b="0" i="0" dirty="0">
                <a:solidFill>
                  <a:srgbClr val="333333"/>
                </a:solidFill>
                <a:effectLst/>
                <a:latin typeface="inter-regular"/>
              </a:rPr>
              <a:t> Steering, accelerator, brake, signal, horn</a:t>
            </a:r>
          </a:p>
          <a:p>
            <a:pPr algn="just"/>
            <a:r>
              <a:rPr lang="en-IN" b="1" i="0" dirty="0">
                <a:solidFill>
                  <a:srgbClr val="333333"/>
                </a:solidFill>
                <a:effectLst/>
                <a:latin typeface="inter-bold"/>
              </a:rPr>
              <a:t>Sensors:</a:t>
            </a:r>
            <a:r>
              <a:rPr lang="en-IN" b="0" i="0" dirty="0">
                <a:solidFill>
                  <a:srgbClr val="333333"/>
                </a:solidFill>
                <a:effectLst/>
                <a:latin typeface="inter-regular"/>
              </a:rPr>
              <a:t> Camera, GPS, speedometer, odometer, accelerometer, sonar.</a:t>
            </a:r>
          </a:p>
        </p:txBody>
      </p:sp>
    </p:spTree>
    <p:extLst>
      <p:ext uri="{BB962C8B-B14F-4D97-AF65-F5344CB8AC3E}">
        <p14:creationId xmlns:p14="http://schemas.microsoft.com/office/powerpoint/2010/main" val="231964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normAutofit/>
          </a:bodyPr>
          <a:lstStyle/>
          <a:p>
            <a:r>
              <a:rPr lang="en-US" b="1" i="0" dirty="0">
                <a:effectLst/>
                <a:latin typeface="erdana"/>
              </a:rPr>
              <a:t>Example of Agents with their PEAS representation</a:t>
            </a:r>
          </a:p>
        </p:txBody>
      </p:sp>
      <p:graphicFrame>
        <p:nvGraphicFramePr>
          <p:cNvPr id="4" name="Content Placeholder 3">
            <a:extLst>
              <a:ext uri="{FF2B5EF4-FFF2-40B4-BE49-F238E27FC236}">
                <a16:creationId xmlns:a16="http://schemas.microsoft.com/office/drawing/2014/main" id="{BDD6FA11-FB9E-9AEE-73A4-510A302D1C28}"/>
              </a:ext>
            </a:extLst>
          </p:cNvPr>
          <p:cNvGraphicFramePr>
            <a:graphicFrameLocks noGrp="1"/>
          </p:cNvGraphicFramePr>
          <p:nvPr>
            <p:ph idx="1"/>
            <p:extLst>
              <p:ext uri="{D42A27DB-BD31-4B8C-83A1-F6EECF244321}">
                <p14:modId xmlns:p14="http://schemas.microsoft.com/office/powerpoint/2010/main" val="2599265317"/>
              </p:ext>
            </p:extLst>
          </p:nvPr>
        </p:nvGraphicFramePr>
        <p:xfrm>
          <a:off x="1027523" y="1122363"/>
          <a:ext cx="10501460" cy="5518149"/>
        </p:xfrm>
        <a:graphic>
          <a:graphicData uri="http://schemas.openxmlformats.org/drawingml/2006/table">
            <a:tbl>
              <a:tblPr/>
              <a:tblGrid>
                <a:gridCol w="2100292">
                  <a:extLst>
                    <a:ext uri="{9D8B030D-6E8A-4147-A177-3AD203B41FA5}">
                      <a16:colId xmlns:a16="http://schemas.microsoft.com/office/drawing/2014/main" val="2311170695"/>
                    </a:ext>
                  </a:extLst>
                </a:gridCol>
                <a:gridCol w="2100292">
                  <a:extLst>
                    <a:ext uri="{9D8B030D-6E8A-4147-A177-3AD203B41FA5}">
                      <a16:colId xmlns:a16="http://schemas.microsoft.com/office/drawing/2014/main" val="3954253874"/>
                    </a:ext>
                  </a:extLst>
                </a:gridCol>
                <a:gridCol w="2100292">
                  <a:extLst>
                    <a:ext uri="{9D8B030D-6E8A-4147-A177-3AD203B41FA5}">
                      <a16:colId xmlns:a16="http://schemas.microsoft.com/office/drawing/2014/main" val="2809036975"/>
                    </a:ext>
                  </a:extLst>
                </a:gridCol>
                <a:gridCol w="2100292">
                  <a:extLst>
                    <a:ext uri="{9D8B030D-6E8A-4147-A177-3AD203B41FA5}">
                      <a16:colId xmlns:a16="http://schemas.microsoft.com/office/drawing/2014/main" val="3732048889"/>
                    </a:ext>
                  </a:extLst>
                </a:gridCol>
                <a:gridCol w="2100292">
                  <a:extLst>
                    <a:ext uri="{9D8B030D-6E8A-4147-A177-3AD203B41FA5}">
                      <a16:colId xmlns:a16="http://schemas.microsoft.com/office/drawing/2014/main" val="3505857917"/>
                    </a:ext>
                  </a:extLst>
                </a:gridCol>
              </a:tblGrid>
              <a:tr h="700717">
                <a:tc>
                  <a:txBody>
                    <a:bodyPr/>
                    <a:lstStyle/>
                    <a:p>
                      <a:pPr algn="l" fontAlgn="t"/>
                      <a:r>
                        <a:rPr lang="en-IN" sz="1700">
                          <a:solidFill>
                            <a:srgbClr val="000000"/>
                          </a:solidFill>
                          <a:effectLst/>
                          <a:latin typeface="times new roman" panose="02020603050405020304" pitchFamily="18" charset="0"/>
                        </a:rPr>
                        <a:t>Agent</a:t>
                      </a:r>
                    </a:p>
                  </a:txBody>
                  <a:tcPr marL="87590" marR="87590" marT="87590" marB="87590">
                    <a:lnL w="7620" cap="flat" cmpd="sng" algn="ctr">
                      <a:solidFill>
                        <a:srgbClr val="009723"/>
                      </a:solidFill>
                      <a:prstDash val="solid"/>
                      <a:round/>
                      <a:headEnd type="none" w="med" len="med"/>
                      <a:tailEnd type="none" w="med" len="med"/>
                    </a:lnL>
                    <a:lnR w="7620" cap="flat" cmpd="sng" algn="ctr">
                      <a:solidFill>
                        <a:srgbClr val="009723"/>
                      </a:solidFill>
                      <a:prstDash val="solid"/>
                      <a:round/>
                      <a:headEnd type="none" w="med" len="med"/>
                      <a:tailEnd type="none" w="med" len="med"/>
                    </a:lnR>
                    <a:lnT w="7620" cap="flat" cmpd="sng" algn="ctr">
                      <a:solidFill>
                        <a:srgbClr val="0097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Performance measure</a:t>
                      </a:r>
                    </a:p>
                  </a:txBody>
                  <a:tcPr marL="87590" marR="87590" marT="87590" marB="87590">
                    <a:lnL w="7620" cap="flat" cmpd="sng" algn="ctr">
                      <a:solidFill>
                        <a:srgbClr val="009723"/>
                      </a:solidFill>
                      <a:prstDash val="solid"/>
                      <a:round/>
                      <a:headEnd type="none" w="med" len="med"/>
                      <a:tailEnd type="none" w="med" len="med"/>
                    </a:lnL>
                    <a:lnR w="7620" cap="flat" cmpd="sng" algn="ctr">
                      <a:solidFill>
                        <a:srgbClr val="009723"/>
                      </a:solidFill>
                      <a:prstDash val="solid"/>
                      <a:round/>
                      <a:headEnd type="none" w="med" len="med"/>
                      <a:tailEnd type="none" w="med" len="med"/>
                    </a:lnR>
                    <a:lnT w="7620" cap="flat" cmpd="sng" algn="ctr">
                      <a:solidFill>
                        <a:srgbClr val="0097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Environment</a:t>
                      </a:r>
                    </a:p>
                  </a:txBody>
                  <a:tcPr marL="87590" marR="87590" marT="87590" marB="87590">
                    <a:lnL w="7620" cap="flat" cmpd="sng" algn="ctr">
                      <a:solidFill>
                        <a:srgbClr val="009723"/>
                      </a:solidFill>
                      <a:prstDash val="solid"/>
                      <a:round/>
                      <a:headEnd type="none" w="med" len="med"/>
                      <a:tailEnd type="none" w="med" len="med"/>
                    </a:lnL>
                    <a:lnR w="7620" cap="flat" cmpd="sng" algn="ctr">
                      <a:solidFill>
                        <a:srgbClr val="009723"/>
                      </a:solidFill>
                      <a:prstDash val="solid"/>
                      <a:round/>
                      <a:headEnd type="none" w="med" len="med"/>
                      <a:tailEnd type="none" w="med" len="med"/>
                    </a:lnR>
                    <a:lnT w="7620" cap="flat" cmpd="sng" algn="ctr">
                      <a:solidFill>
                        <a:srgbClr val="0097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Actuators</a:t>
                      </a:r>
                    </a:p>
                  </a:txBody>
                  <a:tcPr marL="87590" marR="87590" marT="87590" marB="87590">
                    <a:lnL w="7620" cap="flat" cmpd="sng" algn="ctr">
                      <a:solidFill>
                        <a:srgbClr val="009723"/>
                      </a:solidFill>
                      <a:prstDash val="solid"/>
                      <a:round/>
                      <a:headEnd type="none" w="med" len="med"/>
                      <a:tailEnd type="none" w="med" len="med"/>
                    </a:lnL>
                    <a:lnR w="7620" cap="flat" cmpd="sng" algn="ctr">
                      <a:solidFill>
                        <a:srgbClr val="009723"/>
                      </a:solidFill>
                      <a:prstDash val="solid"/>
                      <a:round/>
                      <a:headEnd type="none" w="med" len="med"/>
                      <a:tailEnd type="none" w="med" len="med"/>
                    </a:lnR>
                    <a:lnT w="7620" cap="flat" cmpd="sng" algn="ctr">
                      <a:solidFill>
                        <a:srgbClr val="0097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panose="02020603050405020304" pitchFamily="18" charset="0"/>
                        </a:rPr>
                        <a:t>Sensors</a:t>
                      </a:r>
                    </a:p>
                  </a:txBody>
                  <a:tcPr marL="87590" marR="87590" marT="87590" marB="87590">
                    <a:lnL w="7620" cap="flat" cmpd="sng" algn="ctr">
                      <a:solidFill>
                        <a:srgbClr val="009723"/>
                      </a:solidFill>
                      <a:prstDash val="solid"/>
                      <a:round/>
                      <a:headEnd type="none" w="med" len="med"/>
                      <a:tailEnd type="none" w="med" len="med"/>
                    </a:lnL>
                    <a:lnR w="7620" cap="flat" cmpd="sng" algn="ctr">
                      <a:solidFill>
                        <a:srgbClr val="009723"/>
                      </a:solidFill>
                      <a:prstDash val="solid"/>
                      <a:round/>
                      <a:headEnd type="none" w="med" len="med"/>
                      <a:tailEnd type="none" w="med" len="med"/>
                    </a:lnR>
                    <a:lnT w="7620" cap="flat" cmpd="sng" algn="ctr">
                      <a:solidFill>
                        <a:srgbClr val="0097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04889109"/>
                  </a:ext>
                </a:extLst>
              </a:tr>
              <a:tr h="1167862">
                <a:tc>
                  <a:txBody>
                    <a:bodyPr/>
                    <a:lstStyle/>
                    <a:p>
                      <a:pPr algn="just" fontAlgn="t"/>
                      <a:r>
                        <a:rPr lang="en-IN" sz="1700" b="1">
                          <a:solidFill>
                            <a:srgbClr val="333333"/>
                          </a:solidFill>
                          <a:effectLst/>
                          <a:latin typeface="inter-bold"/>
                        </a:rPr>
                        <a:t>1. Medical Diagnose</a:t>
                      </a:r>
                      <a:endParaRPr lang="en-IN" sz="1700">
                        <a:solidFill>
                          <a:srgbClr val="333333"/>
                        </a:solidFill>
                        <a:effectLst/>
                        <a:latin typeface="inter-regular"/>
                      </a:endParaRP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Healthy patient</a:t>
                      </a:r>
                    </a:p>
                    <a:p>
                      <a:pPr algn="just" fontAlgn="t">
                        <a:buFont typeface="Arial" panose="020B0604020202020204" pitchFamily="34" charset="0"/>
                        <a:buChar char="•"/>
                      </a:pPr>
                      <a:r>
                        <a:rPr lang="en-IN" sz="1700">
                          <a:solidFill>
                            <a:srgbClr val="000000"/>
                          </a:solidFill>
                          <a:effectLst/>
                          <a:latin typeface="inter-regular"/>
                        </a:rPr>
                        <a:t>Minimized cost</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Patient</a:t>
                      </a:r>
                    </a:p>
                    <a:p>
                      <a:pPr algn="just" fontAlgn="t">
                        <a:buFont typeface="Arial" panose="020B0604020202020204" pitchFamily="34" charset="0"/>
                        <a:buChar char="•"/>
                      </a:pPr>
                      <a:r>
                        <a:rPr lang="en-IN" sz="1700">
                          <a:solidFill>
                            <a:srgbClr val="000000"/>
                          </a:solidFill>
                          <a:effectLst/>
                          <a:latin typeface="inter-regular"/>
                        </a:rPr>
                        <a:t>Hospital</a:t>
                      </a:r>
                    </a:p>
                    <a:p>
                      <a:pPr algn="just" fontAlgn="t">
                        <a:buFont typeface="Arial" panose="020B0604020202020204" pitchFamily="34" charset="0"/>
                        <a:buChar char="•"/>
                      </a:pPr>
                      <a:r>
                        <a:rPr lang="en-IN" sz="1700">
                          <a:solidFill>
                            <a:srgbClr val="000000"/>
                          </a:solidFill>
                          <a:effectLst/>
                          <a:latin typeface="inter-regular"/>
                        </a:rPr>
                        <a:t>Staff</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Tests</a:t>
                      </a:r>
                    </a:p>
                    <a:p>
                      <a:pPr algn="just" fontAlgn="t">
                        <a:buFont typeface="Arial" panose="020B0604020202020204" pitchFamily="34" charset="0"/>
                        <a:buChar char="•"/>
                      </a:pPr>
                      <a:r>
                        <a:rPr lang="en-IN" sz="1700">
                          <a:solidFill>
                            <a:srgbClr val="000000"/>
                          </a:solidFill>
                          <a:effectLst/>
                          <a:latin typeface="inter-regular"/>
                        </a:rPr>
                        <a:t>Treatments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700">
                          <a:solidFill>
                            <a:srgbClr val="333333"/>
                          </a:solidFill>
                          <a:effectLst/>
                          <a:latin typeface="inter-regular"/>
                        </a:rPr>
                        <a:t>Keyboard</a:t>
                      </a:r>
                      <a:br>
                        <a:rPr lang="en-IN" sz="1700">
                          <a:solidFill>
                            <a:srgbClr val="333333"/>
                          </a:solidFill>
                          <a:effectLst/>
                          <a:latin typeface="inter-regular"/>
                        </a:rPr>
                      </a:br>
                      <a:r>
                        <a:rPr lang="en-IN" sz="1700">
                          <a:solidFill>
                            <a:srgbClr val="333333"/>
                          </a:solidFill>
                          <a:effectLst/>
                          <a:latin typeface="inter-regular"/>
                        </a:rPr>
                        <a:t>(Entry of symptoms)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7233449"/>
                  </a:ext>
                </a:extLst>
              </a:tr>
              <a:tr h="2481708">
                <a:tc>
                  <a:txBody>
                    <a:bodyPr/>
                    <a:lstStyle/>
                    <a:p>
                      <a:pPr algn="just" fontAlgn="t"/>
                      <a:r>
                        <a:rPr lang="en-IN" sz="1700" b="1">
                          <a:solidFill>
                            <a:srgbClr val="333333"/>
                          </a:solidFill>
                          <a:effectLst/>
                          <a:latin typeface="inter-bold"/>
                        </a:rPr>
                        <a:t>2. Vacuum Cleaner</a:t>
                      </a:r>
                      <a:endParaRPr lang="en-IN" sz="1700">
                        <a:solidFill>
                          <a:srgbClr val="333333"/>
                        </a:solidFill>
                        <a:effectLst/>
                        <a:latin typeface="inter-regular"/>
                      </a:endParaRP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US" sz="1700">
                          <a:solidFill>
                            <a:srgbClr val="000000"/>
                          </a:solidFill>
                          <a:effectLst/>
                          <a:latin typeface="inter-regular"/>
                        </a:rPr>
                        <a:t>Cleanness</a:t>
                      </a:r>
                    </a:p>
                    <a:p>
                      <a:pPr algn="just" fontAlgn="t">
                        <a:buFont typeface="Arial" panose="020B0604020202020204" pitchFamily="34" charset="0"/>
                        <a:buChar char="•"/>
                      </a:pPr>
                      <a:r>
                        <a:rPr lang="en-US" sz="1700">
                          <a:solidFill>
                            <a:srgbClr val="000000"/>
                          </a:solidFill>
                          <a:effectLst/>
                          <a:latin typeface="inter-regular"/>
                        </a:rPr>
                        <a:t>Efficiency</a:t>
                      </a:r>
                    </a:p>
                    <a:p>
                      <a:pPr algn="just" fontAlgn="t">
                        <a:buFont typeface="Arial" panose="020B0604020202020204" pitchFamily="34" charset="0"/>
                        <a:buChar char="•"/>
                      </a:pPr>
                      <a:r>
                        <a:rPr lang="en-US" sz="1700">
                          <a:solidFill>
                            <a:srgbClr val="000000"/>
                          </a:solidFill>
                          <a:effectLst/>
                          <a:latin typeface="inter-regular"/>
                        </a:rPr>
                        <a:t>Battery life</a:t>
                      </a:r>
                    </a:p>
                    <a:p>
                      <a:pPr algn="just" fontAlgn="t">
                        <a:buFont typeface="Arial" panose="020B0604020202020204" pitchFamily="34" charset="0"/>
                        <a:buChar char="•"/>
                      </a:pPr>
                      <a:r>
                        <a:rPr lang="en-US" sz="1700">
                          <a:solidFill>
                            <a:srgbClr val="000000"/>
                          </a:solidFill>
                          <a:effectLst/>
                          <a:latin typeface="inter-regular"/>
                        </a:rPr>
                        <a:t>Security</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US" sz="1700">
                          <a:solidFill>
                            <a:srgbClr val="000000"/>
                          </a:solidFill>
                          <a:effectLst/>
                          <a:latin typeface="inter-regular"/>
                        </a:rPr>
                        <a:t>Room</a:t>
                      </a:r>
                    </a:p>
                    <a:p>
                      <a:pPr algn="just" fontAlgn="t">
                        <a:buFont typeface="Arial" panose="020B0604020202020204" pitchFamily="34" charset="0"/>
                        <a:buChar char="•"/>
                      </a:pPr>
                      <a:r>
                        <a:rPr lang="en-US" sz="1700">
                          <a:solidFill>
                            <a:srgbClr val="000000"/>
                          </a:solidFill>
                          <a:effectLst/>
                          <a:latin typeface="inter-regular"/>
                        </a:rPr>
                        <a:t>Table</a:t>
                      </a:r>
                    </a:p>
                    <a:p>
                      <a:pPr algn="just" fontAlgn="t">
                        <a:buFont typeface="Arial" panose="020B0604020202020204" pitchFamily="34" charset="0"/>
                        <a:buChar char="•"/>
                      </a:pPr>
                      <a:r>
                        <a:rPr lang="en-US" sz="1700">
                          <a:solidFill>
                            <a:srgbClr val="000000"/>
                          </a:solidFill>
                          <a:effectLst/>
                          <a:latin typeface="inter-regular"/>
                        </a:rPr>
                        <a:t>Wood floor</a:t>
                      </a:r>
                    </a:p>
                    <a:p>
                      <a:pPr algn="just" fontAlgn="t">
                        <a:buFont typeface="Arial" panose="020B0604020202020204" pitchFamily="34" charset="0"/>
                        <a:buChar char="•"/>
                      </a:pPr>
                      <a:r>
                        <a:rPr lang="en-US" sz="1700">
                          <a:solidFill>
                            <a:srgbClr val="000000"/>
                          </a:solidFill>
                          <a:effectLst/>
                          <a:latin typeface="inter-regular"/>
                        </a:rPr>
                        <a:t>Carpet</a:t>
                      </a:r>
                    </a:p>
                    <a:p>
                      <a:pPr algn="just" fontAlgn="t">
                        <a:buFont typeface="Arial" panose="020B0604020202020204" pitchFamily="34" charset="0"/>
                        <a:buChar char="•"/>
                      </a:pPr>
                      <a:r>
                        <a:rPr lang="en-US" sz="1700">
                          <a:solidFill>
                            <a:srgbClr val="000000"/>
                          </a:solidFill>
                          <a:effectLst/>
                          <a:latin typeface="inter-regular"/>
                        </a:rPr>
                        <a:t>Various obstacles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Wheels</a:t>
                      </a:r>
                    </a:p>
                    <a:p>
                      <a:pPr algn="just" fontAlgn="t">
                        <a:buFont typeface="Arial" panose="020B0604020202020204" pitchFamily="34" charset="0"/>
                        <a:buChar char="•"/>
                      </a:pPr>
                      <a:r>
                        <a:rPr lang="en-IN" sz="1700">
                          <a:solidFill>
                            <a:srgbClr val="000000"/>
                          </a:solidFill>
                          <a:effectLst/>
                          <a:latin typeface="inter-regular"/>
                        </a:rPr>
                        <a:t>Brushes</a:t>
                      </a:r>
                    </a:p>
                    <a:p>
                      <a:pPr algn="just" fontAlgn="t">
                        <a:buFont typeface="Arial" panose="020B0604020202020204" pitchFamily="34" charset="0"/>
                        <a:buChar char="•"/>
                      </a:pPr>
                      <a:r>
                        <a:rPr lang="en-IN" sz="1700">
                          <a:solidFill>
                            <a:srgbClr val="000000"/>
                          </a:solidFill>
                          <a:effectLst/>
                          <a:latin typeface="inter-regular"/>
                        </a:rPr>
                        <a:t>Vacuum Extractor</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Camera</a:t>
                      </a:r>
                    </a:p>
                    <a:p>
                      <a:pPr algn="just" fontAlgn="t">
                        <a:buFont typeface="Arial" panose="020B0604020202020204" pitchFamily="34" charset="0"/>
                        <a:buChar char="•"/>
                      </a:pPr>
                      <a:r>
                        <a:rPr lang="en-IN" sz="1700">
                          <a:solidFill>
                            <a:srgbClr val="000000"/>
                          </a:solidFill>
                          <a:effectLst/>
                          <a:latin typeface="inter-regular"/>
                        </a:rPr>
                        <a:t>Dirt detection sensor</a:t>
                      </a:r>
                    </a:p>
                    <a:p>
                      <a:pPr algn="just" fontAlgn="t">
                        <a:buFont typeface="Arial" panose="020B0604020202020204" pitchFamily="34" charset="0"/>
                        <a:buChar char="•"/>
                      </a:pPr>
                      <a:r>
                        <a:rPr lang="en-IN" sz="1700">
                          <a:solidFill>
                            <a:srgbClr val="000000"/>
                          </a:solidFill>
                          <a:effectLst/>
                          <a:latin typeface="inter-regular"/>
                        </a:rPr>
                        <a:t>Cliff sensor</a:t>
                      </a:r>
                    </a:p>
                    <a:p>
                      <a:pPr algn="just" fontAlgn="t">
                        <a:buFont typeface="Arial" panose="020B0604020202020204" pitchFamily="34" charset="0"/>
                        <a:buChar char="•"/>
                      </a:pPr>
                      <a:r>
                        <a:rPr lang="en-IN" sz="1700">
                          <a:solidFill>
                            <a:srgbClr val="000000"/>
                          </a:solidFill>
                          <a:effectLst/>
                          <a:latin typeface="inter-regular"/>
                        </a:rPr>
                        <a:t>Bump Sensor</a:t>
                      </a:r>
                    </a:p>
                    <a:p>
                      <a:pPr algn="just" fontAlgn="t">
                        <a:buFont typeface="Arial" panose="020B0604020202020204" pitchFamily="34" charset="0"/>
                        <a:buChar char="•"/>
                      </a:pPr>
                      <a:r>
                        <a:rPr lang="en-IN" sz="1700">
                          <a:solidFill>
                            <a:srgbClr val="000000"/>
                          </a:solidFill>
                          <a:effectLst/>
                          <a:latin typeface="inter-regular"/>
                        </a:rPr>
                        <a:t>Infrared Wall Sensor</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4211418"/>
                  </a:ext>
                </a:extLst>
              </a:tr>
              <a:tr h="1167862">
                <a:tc>
                  <a:txBody>
                    <a:bodyPr/>
                    <a:lstStyle/>
                    <a:p>
                      <a:pPr algn="just" fontAlgn="t"/>
                      <a:r>
                        <a:rPr lang="en-IN" sz="1700" b="1">
                          <a:solidFill>
                            <a:srgbClr val="333333"/>
                          </a:solidFill>
                          <a:effectLst/>
                          <a:latin typeface="inter-bold"/>
                        </a:rPr>
                        <a:t>3. Part -picking Robot</a:t>
                      </a:r>
                      <a:endParaRPr lang="en-IN" sz="1700">
                        <a:solidFill>
                          <a:srgbClr val="333333"/>
                        </a:solidFill>
                        <a:effectLst/>
                        <a:latin typeface="inter-regular"/>
                      </a:endParaRP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US" sz="1700">
                          <a:solidFill>
                            <a:srgbClr val="000000"/>
                          </a:solidFill>
                          <a:effectLst/>
                          <a:latin typeface="inter-regular"/>
                        </a:rPr>
                        <a:t>Percentage of parts in correct bins.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US" sz="1700">
                          <a:solidFill>
                            <a:srgbClr val="000000"/>
                          </a:solidFill>
                          <a:effectLst/>
                          <a:latin typeface="inter-regular"/>
                        </a:rPr>
                        <a:t>Conveyor belt with parts,</a:t>
                      </a:r>
                    </a:p>
                    <a:p>
                      <a:pPr algn="just" fontAlgn="t">
                        <a:buFont typeface="Arial" panose="020B0604020202020204" pitchFamily="34" charset="0"/>
                        <a:buChar char="•"/>
                      </a:pPr>
                      <a:r>
                        <a:rPr lang="en-US" sz="1700">
                          <a:solidFill>
                            <a:srgbClr val="000000"/>
                          </a:solidFill>
                          <a:effectLst/>
                          <a:latin typeface="inter-regular"/>
                        </a:rPr>
                        <a:t>Bins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700">
                          <a:solidFill>
                            <a:srgbClr val="000000"/>
                          </a:solidFill>
                          <a:effectLst/>
                          <a:latin typeface="inter-regular"/>
                        </a:rPr>
                        <a:t>Jointed Arms</a:t>
                      </a:r>
                    </a:p>
                    <a:p>
                      <a:pPr algn="just" fontAlgn="t">
                        <a:buFont typeface="Arial" panose="020B0604020202020204" pitchFamily="34" charset="0"/>
                        <a:buChar char="•"/>
                      </a:pPr>
                      <a:r>
                        <a:rPr lang="en-IN" sz="1700">
                          <a:solidFill>
                            <a:srgbClr val="000000"/>
                          </a:solidFill>
                          <a:effectLst/>
                          <a:latin typeface="inter-regular"/>
                        </a:rPr>
                        <a:t>Hand</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700" dirty="0">
                          <a:solidFill>
                            <a:srgbClr val="000000"/>
                          </a:solidFill>
                          <a:effectLst/>
                          <a:latin typeface="inter-regular"/>
                        </a:rPr>
                        <a:t>Camera</a:t>
                      </a:r>
                    </a:p>
                    <a:p>
                      <a:pPr algn="just" fontAlgn="t">
                        <a:buFont typeface="Arial" panose="020B0604020202020204" pitchFamily="34" charset="0"/>
                        <a:buChar char="•"/>
                      </a:pPr>
                      <a:r>
                        <a:rPr lang="en-IN" sz="1700" dirty="0">
                          <a:solidFill>
                            <a:srgbClr val="000000"/>
                          </a:solidFill>
                          <a:effectLst/>
                          <a:latin typeface="inter-regular"/>
                        </a:rPr>
                        <a:t>Joint angle sensors.</a:t>
                      </a:r>
                    </a:p>
                  </a:txBody>
                  <a:tcPr marL="58393" marR="58393" marT="58393" marB="5839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7461765"/>
                  </a:ext>
                </a:extLst>
              </a:tr>
            </a:tbl>
          </a:graphicData>
        </a:graphic>
      </p:graphicFrame>
    </p:spTree>
    <p:extLst>
      <p:ext uri="{BB962C8B-B14F-4D97-AF65-F5344CB8AC3E}">
        <p14:creationId xmlns:p14="http://schemas.microsoft.com/office/powerpoint/2010/main" val="74230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Types of AI Agents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pPr algn="just"/>
            <a:r>
              <a:rPr lang="en-US" b="0" i="0" dirty="0">
                <a:solidFill>
                  <a:srgbClr val="333333"/>
                </a:solidFill>
                <a:effectLst/>
                <a:latin typeface="inter-regular"/>
              </a:rPr>
              <a:t>Agents can be grouped into five classes based on their degree of perceived intelligence and capability. All these agents can improve their performance and generate better action over the time. These are given below:</a:t>
            </a:r>
          </a:p>
          <a:p>
            <a:pPr algn="just">
              <a:buFont typeface="Arial" panose="020B0604020202020204" pitchFamily="34" charset="0"/>
              <a:buChar char="•"/>
            </a:pPr>
            <a:r>
              <a:rPr lang="en-US" b="0" i="0" dirty="0">
                <a:solidFill>
                  <a:srgbClr val="000000"/>
                </a:solidFill>
                <a:effectLst/>
                <a:latin typeface="inter-regular"/>
              </a:rPr>
              <a:t>Simple Reflex Agent</a:t>
            </a:r>
          </a:p>
          <a:p>
            <a:pPr algn="just">
              <a:buFont typeface="Arial" panose="020B0604020202020204" pitchFamily="34" charset="0"/>
              <a:buChar char="•"/>
            </a:pPr>
            <a:r>
              <a:rPr lang="en-US" b="0" i="0" dirty="0">
                <a:solidFill>
                  <a:srgbClr val="000000"/>
                </a:solidFill>
                <a:effectLst/>
                <a:latin typeface="inter-regular"/>
              </a:rPr>
              <a:t>Model-based reflex agent</a:t>
            </a:r>
          </a:p>
          <a:p>
            <a:pPr algn="just">
              <a:buFont typeface="Arial" panose="020B0604020202020204" pitchFamily="34" charset="0"/>
              <a:buChar char="•"/>
            </a:pPr>
            <a:r>
              <a:rPr lang="en-US" b="0" i="0" dirty="0">
                <a:solidFill>
                  <a:srgbClr val="000000"/>
                </a:solidFill>
                <a:effectLst/>
                <a:latin typeface="inter-regular"/>
              </a:rPr>
              <a:t>Goal-based agents</a:t>
            </a:r>
          </a:p>
          <a:p>
            <a:pPr algn="just">
              <a:buFont typeface="Arial" panose="020B0604020202020204" pitchFamily="34" charset="0"/>
              <a:buChar char="•"/>
            </a:pPr>
            <a:r>
              <a:rPr lang="en-US" b="0" i="0" dirty="0">
                <a:solidFill>
                  <a:srgbClr val="000000"/>
                </a:solidFill>
                <a:effectLst/>
                <a:latin typeface="inter-regular"/>
              </a:rPr>
              <a:t>Utility-based agent</a:t>
            </a:r>
          </a:p>
          <a:p>
            <a:pPr algn="just">
              <a:buFont typeface="Arial" panose="020B0604020202020204" pitchFamily="34" charset="0"/>
              <a:buChar char="•"/>
            </a:pPr>
            <a:r>
              <a:rPr lang="en-US" b="0" i="0" dirty="0">
                <a:solidFill>
                  <a:srgbClr val="000000"/>
                </a:solidFill>
                <a:effectLst/>
                <a:latin typeface="inter-regular"/>
              </a:rPr>
              <a:t>Learning agent</a:t>
            </a:r>
          </a:p>
        </p:txBody>
      </p:sp>
    </p:spTree>
    <p:extLst>
      <p:ext uri="{BB962C8B-B14F-4D97-AF65-F5344CB8AC3E}">
        <p14:creationId xmlns:p14="http://schemas.microsoft.com/office/powerpoint/2010/main" val="3864828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Simple Reflex agent:</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The Simple reflex agents are the simplest agents. These agents take decisions on the basis of the current percepts and ignore the rest of the percept history.</a:t>
            </a:r>
          </a:p>
          <a:p>
            <a:pPr algn="just">
              <a:buFont typeface="Arial" panose="020B0604020202020204" pitchFamily="34" charset="0"/>
              <a:buChar char="•"/>
            </a:pPr>
            <a:r>
              <a:rPr lang="en-US" sz="2000" b="0" i="0" dirty="0">
                <a:solidFill>
                  <a:srgbClr val="000000"/>
                </a:solidFill>
                <a:effectLst/>
                <a:latin typeface="inter-regular"/>
              </a:rPr>
              <a:t>These agents only succeed in the fully observable environment.</a:t>
            </a:r>
          </a:p>
          <a:p>
            <a:pPr algn="just">
              <a:buFont typeface="Arial" panose="020B0604020202020204" pitchFamily="34" charset="0"/>
              <a:buChar char="•"/>
            </a:pPr>
            <a:r>
              <a:rPr lang="en-US" sz="2000" b="0" i="0" dirty="0">
                <a:solidFill>
                  <a:srgbClr val="000000"/>
                </a:solidFill>
                <a:effectLst/>
                <a:latin typeface="inter-regular"/>
              </a:rPr>
              <a:t>The Simple reflex agent does not consider any part of percepts history during their decision and action process.</a:t>
            </a:r>
          </a:p>
          <a:p>
            <a:pPr algn="just">
              <a:buFont typeface="Arial" panose="020B0604020202020204" pitchFamily="34" charset="0"/>
              <a:buChar char="•"/>
            </a:pPr>
            <a:r>
              <a:rPr lang="en-US" sz="2000" b="0" i="0" dirty="0">
                <a:solidFill>
                  <a:srgbClr val="000000"/>
                </a:solidFill>
                <a:effectLst/>
                <a:latin typeface="inter-regular"/>
              </a:rPr>
              <a:t>The Simple reflex agent works on Condition-action rule, which means it maps the current state to action. Such as a Room Cleaner agent, it works only if there is dirt in the room.</a:t>
            </a:r>
          </a:p>
          <a:p>
            <a:pPr algn="just">
              <a:buFont typeface="Arial" panose="020B0604020202020204" pitchFamily="34" charset="0"/>
              <a:buChar char="•"/>
            </a:pPr>
            <a:r>
              <a:rPr lang="en-US" sz="2000" b="0" i="0" dirty="0">
                <a:solidFill>
                  <a:srgbClr val="000000"/>
                </a:solidFill>
                <a:effectLst/>
                <a:latin typeface="inter-regular"/>
              </a:rPr>
              <a:t>Problems for the simple reflex agent design approach:</a:t>
            </a:r>
          </a:p>
          <a:p>
            <a:pPr marL="742950" lvl="1" indent="-285750" algn="just">
              <a:buFont typeface="Arial" panose="020B0604020202020204" pitchFamily="34" charset="0"/>
              <a:buChar char="•"/>
            </a:pPr>
            <a:r>
              <a:rPr lang="en-US" sz="2000" b="0" i="0" dirty="0">
                <a:solidFill>
                  <a:srgbClr val="000000"/>
                </a:solidFill>
                <a:effectLst/>
                <a:latin typeface="inter-regular"/>
              </a:rPr>
              <a:t>They have very limited intelligence</a:t>
            </a:r>
          </a:p>
          <a:p>
            <a:pPr marL="742950" lvl="1" indent="-285750" algn="just">
              <a:buFont typeface="Arial" panose="020B0604020202020204" pitchFamily="34" charset="0"/>
              <a:buChar char="•"/>
            </a:pPr>
            <a:r>
              <a:rPr lang="en-US" sz="2000" b="0" i="0" dirty="0">
                <a:solidFill>
                  <a:srgbClr val="000000"/>
                </a:solidFill>
                <a:effectLst/>
                <a:latin typeface="inter-regular"/>
              </a:rPr>
              <a:t>They do not have knowledge of non-perceptual parts of the current state</a:t>
            </a:r>
          </a:p>
          <a:p>
            <a:pPr marL="742950" lvl="1" indent="-285750" algn="just">
              <a:buFont typeface="Arial" panose="020B0604020202020204" pitchFamily="34" charset="0"/>
              <a:buChar char="•"/>
            </a:pPr>
            <a:r>
              <a:rPr lang="en-US" sz="2000" b="0" i="0" dirty="0">
                <a:solidFill>
                  <a:srgbClr val="000000"/>
                </a:solidFill>
                <a:effectLst/>
                <a:latin typeface="inter-regular"/>
              </a:rPr>
              <a:t>Mostly too big to generate and to store.</a:t>
            </a:r>
          </a:p>
          <a:p>
            <a:pPr marL="742950" lvl="1" indent="-285750" algn="just">
              <a:buFont typeface="Arial" panose="020B0604020202020204" pitchFamily="34" charset="0"/>
              <a:buChar char="•"/>
            </a:pPr>
            <a:r>
              <a:rPr lang="en-US" sz="2000" b="0" i="0" dirty="0">
                <a:solidFill>
                  <a:srgbClr val="000000"/>
                </a:solidFill>
                <a:effectLst/>
                <a:latin typeface="inter-regular"/>
              </a:rPr>
              <a:t>Not adaptive to changes in the environment.</a:t>
            </a:r>
          </a:p>
        </p:txBody>
      </p:sp>
      <p:pic>
        <p:nvPicPr>
          <p:cNvPr id="8194" name="Picture 2" descr="Types of AI Agents">
            <a:extLst>
              <a:ext uri="{FF2B5EF4-FFF2-40B4-BE49-F238E27FC236}">
                <a16:creationId xmlns:a16="http://schemas.microsoft.com/office/drawing/2014/main" id="{FD7003F8-2C54-ECCD-1CDE-9A08B6C01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3806" y="3881485"/>
            <a:ext cx="3386794"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10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Model-based reflex agent</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The Model-based agent can work in a partially observable environment, and track the situation.</a:t>
            </a:r>
          </a:p>
          <a:p>
            <a:pPr algn="just">
              <a:buFont typeface="Arial" panose="020B0604020202020204" pitchFamily="34" charset="0"/>
              <a:buChar char="•"/>
            </a:pPr>
            <a:r>
              <a:rPr lang="en-US" sz="2000" b="0" i="0" dirty="0">
                <a:solidFill>
                  <a:srgbClr val="000000"/>
                </a:solidFill>
                <a:effectLst/>
                <a:latin typeface="inter-regular"/>
              </a:rPr>
              <a:t>A model-based agent has two important factors:</a:t>
            </a:r>
          </a:p>
          <a:p>
            <a:pPr marL="742950" lvl="1" indent="-285750" algn="just">
              <a:buFont typeface="Arial" panose="020B0604020202020204" pitchFamily="34" charset="0"/>
              <a:buChar char="•"/>
            </a:pPr>
            <a:r>
              <a:rPr lang="en-US" sz="2000" b="1" i="0" dirty="0">
                <a:solidFill>
                  <a:srgbClr val="000000"/>
                </a:solidFill>
                <a:effectLst/>
                <a:latin typeface="inter-bold"/>
              </a:rPr>
              <a:t>Model:</a:t>
            </a:r>
            <a:r>
              <a:rPr lang="en-US" sz="2000" b="0" i="0" dirty="0">
                <a:solidFill>
                  <a:srgbClr val="000000"/>
                </a:solidFill>
                <a:effectLst/>
                <a:latin typeface="inter-regular"/>
              </a:rPr>
              <a:t> It is knowledge about "how things happen in the world," so it is called a Model-based agent.</a:t>
            </a:r>
          </a:p>
          <a:p>
            <a:pPr marL="742950" lvl="1" indent="-285750" algn="just">
              <a:buFont typeface="Arial" panose="020B0604020202020204" pitchFamily="34" charset="0"/>
              <a:buChar char="•"/>
            </a:pPr>
            <a:r>
              <a:rPr lang="en-US" sz="2000" b="1" i="0" dirty="0">
                <a:solidFill>
                  <a:srgbClr val="000000"/>
                </a:solidFill>
                <a:effectLst/>
                <a:latin typeface="inter-bold"/>
              </a:rPr>
              <a:t>Internal State:</a:t>
            </a:r>
            <a:r>
              <a:rPr lang="en-US" sz="2000" b="0" i="0" dirty="0">
                <a:solidFill>
                  <a:srgbClr val="000000"/>
                </a:solidFill>
                <a:effectLst/>
                <a:latin typeface="inter-regular"/>
              </a:rPr>
              <a:t> It is a representation of the current state based on percept history.</a:t>
            </a:r>
          </a:p>
          <a:p>
            <a:pPr algn="just">
              <a:buFont typeface="Arial" panose="020B0604020202020204" pitchFamily="34" charset="0"/>
              <a:buChar char="•"/>
            </a:pPr>
            <a:r>
              <a:rPr lang="en-US" sz="2000" b="0" i="0" dirty="0">
                <a:solidFill>
                  <a:srgbClr val="000000"/>
                </a:solidFill>
                <a:effectLst/>
                <a:latin typeface="inter-regular"/>
              </a:rPr>
              <a:t>These agents have the model, "which is knowledge of the world" and based on the model they perform actions.</a:t>
            </a:r>
          </a:p>
          <a:p>
            <a:pPr algn="just">
              <a:buFont typeface="Arial" panose="020B0604020202020204" pitchFamily="34" charset="0"/>
              <a:buChar char="•"/>
            </a:pPr>
            <a:r>
              <a:rPr lang="en-US" sz="2000" b="0" i="0" dirty="0">
                <a:solidFill>
                  <a:srgbClr val="000000"/>
                </a:solidFill>
                <a:effectLst/>
                <a:latin typeface="inter-regular"/>
              </a:rPr>
              <a:t>Updating the agent state requires information about:</a:t>
            </a:r>
          </a:p>
          <a:p>
            <a:pPr marL="742950" lvl="1" indent="-285750" algn="just">
              <a:buFont typeface="Arial" panose="020B0604020202020204" pitchFamily="34" charset="0"/>
              <a:buChar char="•"/>
            </a:pPr>
            <a:r>
              <a:rPr lang="en-US" sz="2000" b="0" i="0" dirty="0">
                <a:solidFill>
                  <a:srgbClr val="000000"/>
                </a:solidFill>
                <a:effectLst/>
                <a:latin typeface="inter-regular"/>
              </a:rPr>
              <a:t>How the world evolves</a:t>
            </a:r>
          </a:p>
          <a:p>
            <a:pPr marL="742950" lvl="1" indent="-285750" algn="just">
              <a:buFont typeface="Arial" panose="020B0604020202020204" pitchFamily="34" charset="0"/>
              <a:buChar char="•"/>
            </a:pPr>
            <a:r>
              <a:rPr lang="en-US" sz="2000" b="0" i="0" dirty="0">
                <a:solidFill>
                  <a:srgbClr val="000000"/>
                </a:solidFill>
                <a:effectLst/>
                <a:latin typeface="inter-regular"/>
              </a:rPr>
              <a:t>How the agent's action affects the world.</a:t>
            </a:r>
          </a:p>
        </p:txBody>
      </p:sp>
      <p:pic>
        <p:nvPicPr>
          <p:cNvPr id="9218" name="Picture 2" descr="Types of AI Agents">
            <a:extLst>
              <a:ext uri="{FF2B5EF4-FFF2-40B4-BE49-F238E27FC236}">
                <a16:creationId xmlns:a16="http://schemas.microsoft.com/office/drawing/2014/main" id="{9FCBAC4F-C3AD-DFA5-A0B1-5325E6D42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06" y="3072549"/>
            <a:ext cx="47910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97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Goal-based agents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The knowledge of the current state environment is not always sufficient to decide for an agent to what to do.</a:t>
            </a:r>
          </a:p>
          <a:p>
            <a:pPr algn="just">
              <a:buFont typeface="Arial" panose="020B0604020202020204" pitchFamily="34" charset="0"/>
              <a:buChar char="•"/>
            </a:pPr>
            <a:r>
              <a:rPr lang="en-US" sz="2000" b="0" i="0" dirty="0">
                <a:solidFill>
                  <a:srgbClr val="000000"/>
                </a:solidFill>
                <a:effectLst/>
                <a:latin typeface="inter-regular"/>
              </a:rPr>
              <a:t>The agent needs to know its goal which describes desirable situations.</a:t>
            </a:r>
          </a:p>
          <a:p>
            <a:pPr algn="just">
              <a:buFont typeface="Arial" panose="020B0604020202020204" pitchFamily="34" charset="0"/>
              <a:buChar char="•"/>
            </a:pPr>
            <a:r>
              <a:rPr lang="en-US" sz="2000" b="0" i="0" dirty="0">
                <a:solidFill>
                  <a:srgbClr val="000000"/>
                </a:solidFill>
                <a:effectLst/>
                <a:latin typeface="inter-regular"/>
              </a:rPr>
              <a:t>Goal-based agents expand the capabilities of the model-based agent by having the "goal" information.</a:t>
            </a:r>
          </a:p>
          <a:p>
            <a:pPr algn="just">
              <a:buFont typeface="Arial" panose="020B0604020202020204" pitchFamily="34" charset="0"/>
              <a:buChar char="•"/>
            </a:pPr>
            <a:r>
              <a:rPr lang="en-US" sz="2000" b="0" i="0" dirty="0">
                <a:solidFill>
                  <a:srgbClr val="000000"/>
                </a:solidFill>
                <a:effectLst/>
                <a:latin typeface="inter-regular"/>
              </a:rPr>
              <a:t>They choose an action, so that they can achieve the goal.</a:t>
            </a:r>
          </a:p>
          <a:p>
            <a:pPr algn="just">
              <a:buFont typeface="Arial" panose="020B0604020202020204" pitchFamily="34" charset="0"/>
              <a:buChar char="•"/>
            </a:pPr>
            <a:r>
              <a:rPr lang="en-US" sz="2000" b="0" i="0" dirty="0">
                <a:solidFill>
                  <a:srgbClr val="000000"/>
                </a:solidFill>
                <a:effectLst/>
                <a:latin typeface="inter-regular"/>
              </a:rPr>
              <a:t>These agents may have to consider a long sequence of possible actions before deciding whether the goal is achieved or not. Such considerations of different scenario are called searching and planning, which makes an agent proactive.</a:t>
            </a:r>
          </a:p>
        </p:txBody>
      </p:sp>
      <p:pic>
        <p:nvPicPr>
          <p:cNvPr id="10242" name="Picture 2" descr="Types of AI Agents">
            <a:extLst>
              <a:ext uri="{FF2B5EF4-FFF2-40B4-BE49-F238E27FC236}">
                <a16:creationId xmlns:a16="http://schemas.microsoft.com/office/drawing/2014/main" id="{7EFBA14D-345E-6FA9-FB54-7271B5680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494" y="3429000"/>
            <a:ext cx="4791075" cy="278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03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Utility-based agents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These agents are similar to the goal-based agent but provide an extra component of utility measurement which makes them different by providing a measure of success at a given state.</a:t>
            </a:r>
          </a:p>
          <a:p>
            <a:pPr algn="just">
              <a:buFont typeface="Arial" panose="020B0604020202020204" pitchFamily="34" charset="0"/>
              <a:buChar char="•"/>
            </a:pPr>
            <a:r>
              <a:rPr lang="en-US" sz="2000" b="0" i="0" dirty="0">
                <a:solidFill>
                  <a:srgbClr val="000000"/>
                </a:solidFill>
                <a:effectLst/>
                <a:latin typeface="inter-regular"/>
              </a:rPr>
              <a:t>Utility-based agent act based not only goals but also the best way to achieve the goal.</a:t>
            </a:r>
          </a:p>
          <a:p>
            <a:pPr algn="just">
              <a:buFont typeface="Arial" panose="020B0604020202020204" pitchFamily="34" charset="0"/>
              <a:buChar char="•"/>
            </a:pPr>
            <a:r>
              <a:rPr lang="en-US" sz="2000" b="0" i="0" dirty="0">
                <a:solidFill>
                  <a:srgbClr val="000000"/>
                </a:solidFill>
                <a:effectLst/>
                <a:latin typeface="inter-regular"/>
              </a:rPr>
              <a:t>The Utility-based agent is useful when there are multiple possible alternatives, and an agent has to choose in order to perform the best action.</a:t>
            </a:r>
          </a:p>
          <a:p>
            <a:pPr algn="just">
              <a:buFont typeface="Arial" panose="020B0604020202020204" pitchFamily="34" charset="0"/>
              <a:buChar char="•"/>
            </a:pPr>
            <a:r>
              <a:rPr lang="en-US" sz="2000" b="0" i="0" dirty="0">
                <a:solidFill>
                  <a:srgbClr val="000000"/>
                </a:solidFill>
                <a:effectLst/>
                <a:latin typeface="inter-regular"/>
              </a:rPr>
              <a:t>The utility function maps each state to a real number to check how efficiently each action achieves the goals.</a:t>
            </a:r>
          </a:p>
          <a:p>
            <a:pPr marL="0" indent="0">
              <a:buNone/>
            </a:pPr>
            <a:br>
              <a:rPr lang="en-US" sz="2000" dirty="0"/>
            </a:br>
            <a:endParaRPr lang="en-IN" sz="2000" dirty="0"/>
          </a:p>
        </p:txBody>
      </p:sp>
      <p:pic>
        <p:nvPicPr>
          <p:cNvPr id="11266" name="Picture 2" descr="Types of AI Agents">
            <a:extLst>
              <a:ext uri="{FF2B5EF4-FFF2-40B4-BE49-F238E27FC236}">
                <a16:creationId xmlns:a16="http://schemas.microsoft.com/office/drawing/2014/main" id="{ED8B093D-9956-EA7C-19D4-A6B793CB5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92" y="3318235"/>
            <a:ext cx="4791075" cy="310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957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Learning Agents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algn="just">
              <a:buFont typeface="Arial" panose="020B0604020202020204" pitchFamily="34" charset="0"/>
              <a:buChar char="•"/>
            </a:pPr>
            <a:r>
              <a:rPr lang="en-US" sz="1800" b="0" i="0" dirty="0">
                <a:solidFill>
                  <a:srgbClr val="000000"/>
                </a:solidFill>
                <a:effectLst/>
                <a:latin typeface="inter-regular"/>
              </a:rPr>
              <a:t>A learning agent in AI is the type of agent which can learn from its past experiences, or it has learning capabilities.</a:t>
            </a:r>
          </a:p>
          <a:p>
            <a:pPr algn="just">
              <a:buFont typeface="Arial" panose="020B0604020202020204" pitchFamily="34" charset="0"/>
              <a:buChar char="•"/>
            </a:pPr>
            <a:r>
              <a:rPr lang="en-US" sz="1800" b="0" i="0" dirty="0">
                <a:solidFill>
                  <a:srgbClr val="000000"/>
                </a:solidFill>
                <a:effectLst/>
                <a:latin typeface="inter-regular"/>
              </a:rPr>
              <a:t>It starts to act with basic knowledge and then able to act and adapt automatically through learning.</a:t>
            </a:r>
          </a:p>
          <a:p>
            <a:pPr algn="just">
              <a:buFont typeface="Arial" panose="020B0604020202020204" pitchFamily="34" charset="0"/>
              <a:buChar char="•"/>
            </a:pPr>
            <a:r>
              <a:rPr lang="en-US" sz="1800" b="0" i="0" dirty="0">
                <a:solidFill>
                  <a:srgbClr val="000000"/>
                </a:solidFill>
                <a:effectLst/>
                <a:latin typeface="inter-regular"/>
              </a:rPr>
              <a:t>A learning agent has mainly four conceptual components, which are:</a:t>
            </a:r>
          </a:p>
          <a:p>
            <a:pPr marL="742950" lvl="1" indent="-285750" algn="just">
              <a:buFont typeface="Arial" panose="020B0604020202020204" pitchFamily="34" charset="0"/>
              <a:buChar char="•"/>
            </a:pPr>
            <a:r>
              <a:rPr lang="en-US" sz="1800" b="1" i="0" dirty="0">
                <a:solidFill>
                  <a:srgbClr val="000000"/>
                </a:solidFill>
                <a:effectLst/>
                <a:latin typeface="inter-bold"/>
              </a:rPr>
              <a:t>Learning element:</a:t>
            </a:r>
            <a:r>
              <a:rPr lang="en-US" sz="1800" b="0" i="0" dirty="0">
                <a:solidFill>
                  <a:srgbClr val="000000"/>
                </a:solidFill>
                <a:effectLst/>
                <a:latin typeface="inter-regular"/>
              </a:rPr>
              <a:t> It is responsible for making improvements by learning from environment</a:t>
            </a:r>
          </a:p>
          <a:p>
            <a:pPr marL="742950" lvl="1" indent="-285750" algn="just">
              <a:buFont typeface="Arial" panose="020B0604020202020204" pitchFamily="34" charset="0"/>
              <a:buChar char="•"/>
            </a:pPr>
            <a:r>
              <a:rPr lang="en-US" sz="1800" b="1" i="0" dirty="0">
                <a:solidFill>
                  <a:srgbClr val="000000"/>
                </a:solidFill>
                <a:effectLst/>
                <a:latin typeface="inter-bold"/>
              </a:rPr>
              <a:t>Critic:</a:t>
            </a:r>
            <a:r>
              <a:rPr lang="en-US" sz="1800" b="0" i="0" dirty="0">
                <a:solidFill>
                  <a:srgbClr val="000000"/>
                </a:solidFill>
                <a:effectLst/>
                <a:latin typeface="inter-regular"/>
              </a:rPr>
              <a:t> Learning element takes feedback from critic which describes that how well the agent is doing with respect to a fixed performance standard.</a:t>
            </a:r>
          </a:p>
          <a:p>
            <a:pPr marL="742950" lvl="1" indent="-285750" algn="just">
              <a:buFont typeface="Arial" panose="020B0604020202020204" pitchFamily="34" charset="0"/>
              <a:buChar char="•"/>
            </a:pPr>
            <a:r>
              <a:rPr lang="en-US" sz="1800" b="1" i="0" dirty="0">
                <a:solidFill>
                  <a:srgbClr val="000000"/>
                </a:solidFill>
                <a:effectLst/>
                <a:latin typeface="inter-bold"/>
              </a:rPr>
              <a:t>Performance element:</a:t>
            </a:r>
            <a:r>
              <a:rPr lang="en-US" sz="1800" b="0" i="0" dirty="0">
                <a:solidFill>
                  <a:srgbClr val="000000"/>
                </a:solidFill>
                <a:effectLst/>
                <a:latin typeface="inter-regular"/>
              </a:rPr>
              <a:t> It is responsible for selecting external action</a:t>
            </a:r>
          </a:p>
          <a:p>
            <a:pPr marL="742950" lvl="1" indent="-285750" algn="just">
              <a:buFont typeface="Arial" panose="020B0604020202020204" pitchFamily="34" charset="0"/>
              <a:buChar char="•"/>
            </a:pPr>
            <a:r>
              <a:rPr lang="en-US" sz="1800" b="1" i="0" dirty="0">
                <a:solidFill>
                  <a:srgbClr val="000000"/>
                </a:solidFill>
                <a:effectLst/>
                <a:latin typeface="inter-bold"/>
              </a:rPr>
              <a:t>Problem generator:</a:t>
            </a:r>
            <a:r>
              <a:rPr lang="en-US" sz="1800" b="0" i="0" dirty="0">
                <a:solidFill>
                  <a:srgbClr val="000000"/>
                </a:solidFill>
                <a:effectLst/>
                <a:latin typeface="inter-regular"/>
              </a:rPr>
              <a:t> This component is responsible for suggesting actions that will lead to new and informative experiences.</a:t>
            </a:r>
          </a:p>
          <a:p>
            <a:pPr algn="just">
              <a:buFont typeface="Arial" panose="020B0604020202020204" pitchFamily="34" charset="0"/>
              <a:buChar char="•"/>
            </a:pPr>
            <a:r>
              <a:rPr lang="en-US" sz="1800" b="0" i="0" dirty="0">
                <a:solidFill>
                  <a:srgbClr val="000000"/>
                </a:solidFill>
                <a:effectLst/>
                <a:latin typeface="inter-regular"/>
              </a:rPr>
              <a:t>Hence, learning agents are able to learn, analyze performance, and look for new ways to improve the performance.</a:t>
            </a:r>
          </a:p>
        </p:txBody>
      </p:sp>
      <p:pic>
        <p:nvPicPr>
          <p:cNvPr id="12290" name="Picture 2" descr="Types of AI Agents">
            <a:extLst>
              <a:ext uri="{FF2B5EF4-FFF2-40B4-BE49-F238E27FC236}">
                <a16:creationId xmlns:a16="http://schemas.microsoft.com/office/drawing/2014/main" id="{143B1AFD-A032-1BD3-7D57-1B4346433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777" y="4326904"/>
            <a:ext cx="5422965" cy="221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8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Application of AI</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Autofit/>
          </a:bodyPr>
          <a:lstStyle/>
          <a:p>
            <a:pPr marL="0" indent="0" algn="just">
              <a:buNone/>
            </a:pPr>
            <a:r>
              <a:rPr lang="en-US" sz="1600" b="1" i="0" dirty="0">
                <a:effectLst/>
                <a:latin typeface="erdana"/>
              </a:rPr>
              <a:t>1. AI in Astronomy</a:t>
            </a:r>
          </a:p>
          <a:p>
            <a:pPr algn="just">
              <a:buFont typeface="Arial" panose="020B0604020202020204" pitchFamily="34" charset="0"/>
              <a:buChar char="•"/>
            </a:pPr>
            <a:r>
              <a:rPr lang="en-US" sz="1600" b="0" i="0" dirty="0">
                <a:effectLst/>
                <a:latin typeface="inter-regular"/>
              </a:rPr>
              <a:t>Artificial Intelligence can be very useful to solve complex universe problems. AI technology can be helpful for understanding the universe such as how it works, origin, etc.</a:t>
            </a:r>
          </a:p>
          <a:p>
            <a:pPr marL="0" indent="0" algn="just">
              <a:buNone/>
            </a:pPr>
            <a:r>
              <a:rPr lang="en-US" sz="1600" b="1" i="0" dirty="0">
                <a:effectLst/>
                <a:latin typeface="erdana"/>
              </a:rPr>
              <a:t>2. AI in Healthcare</a:t>
            </a:r>
          </a:p>
          <a:p>
            <a:pPr algn="just">
              <a:buFont typeface="Arial" panose="020B0604020202020204" pitchFamily="34" charset="0"/>
              <a:buChar char="•"/>
            </a:pPr>
            <a:r>
              <a:rPr lang="en-US" sz="1600" b="0" i="0" dirty="0">
                <a:effectLst/>
                <a:latin typeface="inter-regular"/>
              </a:rPr>
              <a:t>In the last, five to ten years, AI becoming more advantageous for the healthcare industry and going to have a significant impact on this industry.</a:t>
            </a:r>
          </a:p>
          <a:p>
            <a:pPr algn="just">
              <a:buFont typeface="Arial" panose="020B0604020202020204" pitchFamily="34" charset="0"/>
              <a:buChar char="•"/>
            </a:pPr>
            <a:r>
              <a:rPr lang="en-US" sz="1600" b="0" i="0" dirty="0">
                <a:effectLst/>
                <a:latin typeface="inter-regular"/>
              </a:rPr>
              <a:t>Healthcare Industries are applying AI to make a better and faster diagnosis than humans. AI can help doctors with diagnoses and can inform when patients are worsening so that medical help can reach to the patient before hospitalization.</a:t>
            </a:r>
          </a:p>
          <a:p>
            <a:pPr marL="0" indent="0" algn="just">
              <a:buNone/>
            </a:pPr>
            <a:r>
              <a:rPr lang="en-US" sz="1600" b="1" i="0" dirty="0">
                <a:effectLst/>
                <a:latin typeface="erdana"/>
              </a:rPr>
              <a:t>3. AI in Gaming</a:t>
            </a:r>
          </a:p>
          <a:p>
            <a:pPr algn="just">
              <a:buFont typeface="Arial" panose="020B0604020202020204" pitchFamily="34" charset="0"/>
              <a:buChar char="•"/>
            </a:pPr>
            <a:r>
              <a:rPr lang="en-US" sz="1600" b="0" i="0" dirty="0">
                <a:effectLst/>
                <a:latin typeface="inter-regular"/>
              </a:rPr>
              <a:t>AI can be used for gaming purpose. The AI machines can play strategic games like chess, where the machine needs to think of a large number of possible places.</a:t>
            </a:r>
          </a:p>
          <a:p>
            <a:pPr marL="0" indent="0" algn="just">
              <a:buNone/>
            </a:pPr>
            <a:r>
              <a:rPr lang="en-US" sz="1600" b="1" i="0" dirty="0">
                <a:effectLst/>
                <a:latin typeface="erdana"/>
              </a:rPr>
              <a:t>4. AI in Finance</a:t>
            </a:r>
          </a:p>
          <a:p>
            <a:pPr algn="just">
              <a:buFont typeface="Arial" panose="020B0604020202020204" pitchFamily="34" charset="0"/>
              <a:buChar char="•"/>
            </a:pPr>
            <a:r>
              <a:rPr lang="en-US" sz="1600" b="0" i="0" dirty="0">
                <a:effectLst/>
                <a:latin typeface="inter-regular"/>
              </a:rPr>
              <a:t>AI and finance industries are the best matches for each other. The finance industry is implementing automation, chatbot, adaptive intelligence, algorithm trading, and machine learning into financial processes.</a:t>
            </a:r>
          </a:p>
          <a:p>
            <a:pPr marL="0" indent="0" algn="just">
              <a:buNone/>
            </a:pPr>
            <a:r>
              <a:rPr lang="en-US" sz="1600" b="1" i="0" dirty="0">
                <a:effectLst/>
                <a:latin typeface="erdana"/>
              </a:rPr>
              <a:t>5. AI in Data Security</a:t>
            </a:r>
          </a:p>
          <a:p>
            <a:pPr algn="just">
              <a:buFont typeface="Arial" panose="020B0604020202020204" pitchFamily="34" charset="0"/>
              <a:buChar char="•"/>
            </a:pPr>
            <a:r>
              <a:rPr lang="en-US" sz="1600" b="0" i="0" dirty="0">
                <a:effectLst/>
                <a:latin typeface="inter-regular"/>
              </a:rPr>
              <a:t>The security of data is crucial for every company and cyber-attacks are growing very rapidly in the digital world. AI can be used to make your data more safe and secure. Some examples such as AEG bot, AI2 </a:t>
            </a:r>
            <a:r>
              <a:rPr lang="en-US" sz="1600" b="0" i="0" dirty="0" err="1">
                <a:effectLst/>
                <a:latin typeface="inter-regular"/>
              </a:rPr>
              <a:t>Platform,are</a:t>
            </a:r>
            <a:r>
              <a:rPr lang="en-US" sz="1600" b="0" i="0" dirty="0">
                <a:effectLst/>
                <a:latin typeface="inter-regular"/>
              </a:rPr>
              <a:t> used to determine software bug and cyber-attacks in a better way.</a:t>
            </a:r>
          </a:p>
          <a:p>
            <a:pPr marL="0" indent="0">
              <a:buNone/>
            </a:pPr>
            <a:br>
              <a:rPr lang="en-US" sz="1600" dirty="0"/>
            </a:br>
            <a:endParaRPr lang="en-US" sz="1600" b="0" i="0" dirty="0">
              <a:effectLst/>
              <a:latin typeface="inter-regular"/>
            </a:endParaRPr>
          </a:p>
        </p:txBody>
      </p:sp>
    </p:spTree>
    <p:extLst>
      <p:ext uri="{BB962C8B-B14F-4D97-AF65-F5344CB8AC3E}">
        <p14:creationId xmlns:p14="http://schemas.microsoft.com/office/powerpoint/2010/main" val="60794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Application of AI</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Autofit/>
          </a:bodyPr>
          <a:lstStyle/>
          <a:p>
            <a:pPr marL="0" indent="0" algn="just">
              <a:buNone/>
            </a:pPr>
            <a:r>
              <a:rPr lang="en-US" sz="1400" b="1" i="0" dirty="0">
                <a:effectLst/>
                <a:latin typeface="erdana"/>
              </a:rPr>
              <a:t>6. AI in Social Media</a:t>
            </a:r>
          </a:p>
          <a:p>
            <a:pPr algn="just">
              <a:buFont typeface="Arial" panose="020B0604020202020204" pitchFamily="34" charset="0"/>
              <a:buChar char="•"/>
            </a:pPr>
            <a:r>
              <a:rPr lang="en-US" sz="1400" b="0" i="0" dirty="0">
                <a:effectLst/>
                <a:latin typeface="inter-regular"/>
              </a:rPr>
              <a:t>Social Media sites such as Facebook, Twitter, and Snapchat contain billions of user profiles, which need to be stored and managed in a very efficient way. AI can organize and manage massive amounts of data. AI can analyze lots of data to identify the latest trends, hashtag, and requirement of different users.</a:t>
            </a:r>
          </a:p>
          <a:p>
            <a:pPr marL="0" indent="0" algn="just">
              <a:buNone/>
            </a:pPr>
            <a:r>
              <a:rPr lang="en-US" sz="1400" b="1" i="0" dirty="0">
                <a:effectLst/>
                <a:latin typeface="erdana"/>
              </a:rPr>
              <a:t>7. AI in Travel &amp; Transport</a:t>
            </a:r>
          </a:p>
          <a:p>
            <a:pPr algn="just">
              <a:buFont typeface="Arial" panose="020B0604020202020204" pitchFamily="34" charset="0"/>
              <a:buChar char="•"/>
            </a:pPr>
            <a:r>
              <a:rPr lang="en-US" sz="1400" b="0" i="0" dirty="0">
                <a:effectLst/>
                <a:latin typeface="inter-regular"/>
              </a:rPr>
              <a:t>AI is becoming highly demanding for travel industries. AI is capable of doing various travel related works such as from making travel arrangement to suggesting the hotels, flights, and best routes to the customers. Travel industries are using AI-powered chatbots which can make human-like interaction with customers for better and fast response.</a:t>
            </a:r>
          </a:p>
          <a:p>
            <a:pPr marL="0" indent="0" algn="just">
              <a:buNone/>
            </a:pPr>
            <a:r>
              <a:rPr lang="en-US" sz="1400" b="1" i="0" dirty="0">
                <a:effectLst/>
                <a:latin typeface="erdana"/>
              </a:rPr>
              <a:t>8. AI in Automotive Industry</a:t>
            </a:r>
          </a:p>
          <a:p>
            <a:pPr algn="just">
              <a:buFont typeface="Arial" panose="020B0604020202020204" pitchFamily="34" charset="0"/>
              <a:buChar char="•"/>
            </a:pPr>
            <a:r>
              <a:rPr lang="en-US" sz="1400" b="0" i="0" dirty="0">
                <a:effectLst/>
                <a:latin typeface="inter-regular"/>
              </a:rPr>
              <a:t>Some Automotive industries are using AI to provide virtual assistant to their user for better performance. Such as Tesla has introduced </a:t>
            </a:r>
            <a:r>
              <a:rPr lang="en-US" sz="1400" b="0" i="0" dirty="0" err="1">
                <a:effectLst/>
                <a:latin typeface="inter-regular"/>
              </a:rPr>
              <a:t>TeslaBot</a:t>
            </a:r>
            <a:r>
              <a:rPr lang="en-US" sz="1400" b="0" i="0" dirty="0">
                <a:effectLst/>
                <a:latin typeface="inter-regular"/>
              </a:rPr>
              <a:t>, an intelligent virtual assistant.</a:t>
            </a:r>
          </a:p>
          <a:p>
            <a:pPr algn="just">
              <a:buFont typeface="Arial" panose="020B0604020202020204" pitchFamily="34" charset="0"/>
              <a:buChar char="•"/>
            </a:pPr>
            <a:r>
              <a:rPr lang="en-US" sz="1400" b="0" i="0" dirty="0">
                <a:effectLst/>
                <a:latin typeface="inter-regular"/>
              </a:rPr>
              <a:t>Various Industries are currently working for developing self-driven cars which can make your journey more safe and secure.</a:t>
            </a:r>
          </a:p>
          <a:p>
            <a:pPr marL="0" indent="0" algn="just">
              <a:buNone/>
            </a:pPr>
            <a:r>
              <a:rPr lang="en-US" sz="1400" b="1" i="0" dirty="0">
                <a:effectLst/>
                <a:latin typeface="erdana"/>
              </a:rPr>
              <a:t>9. AI in Robotics:</a:t>
            </a:r>
          </a:p>
          <a:p>
            <a:pPr algn="just">
              <a:buFont typeface="Arial" panose="020B0604020202020204" pitchFamily="34" charset="0"/>
              <a:buChar char="•"/>
            </a:pPr>
            <a:r>
              <a:rPr lang="en-US" sz="1400" b="0" i="0" dirty="0">
                <a:effectLst/>
                <a:latin typeface="inter-regular"/>
              </a:rPr>
              <a:t>Artificial Intelligence has a remarkable role in Robotics. Usually, general robots are programmed such that they can perform some repetitive task, but with the help of AI, we can create intelligent robots which can perform tasks with their own experiences without pre-programmed.</a:t>
            </a:r>
          </a:p>
          <a:p>
            <a:pPr algn="just">
              <a:buFont typeface="Arial" panose="020B0604020202020204" pitchFamily="34" charset="0"/>
              <a:buChar char="•"/>
            </a:pPr>
            <a:r>
              <a:rPr lang="en-US" sz="1400" b="0" i="0" dirty="0">
                <a:effectLst/>
                <a:latin typeface="inter-regular"/>
              </a:rPr>
              <a:t>Humanoid Robots are best examples for AI in robotics, recently the intelligent Humanoid robot named as Erica and Sophia has been developed which can talk and behave like humans.</a:t>
            </a:r>
          </a:p>
          <a:p>
            <a:pPr marL="0" indent="0" algn="just">
              <a:buNone/>
            </a:pPr>
            <a:r>
              <a:rPr lang="en-US" sz="1400" b="1" i="0" dirty="0">
                <a:effectLst/>
                <a:latin typeface="erdana"/>
              </a:rPr>
              <a:t>10. AI in Entertainment</a:t>
            </a:r>
          </a:p>
          <a:p>
            <a:pPr algn="just">
              <a:buFont typeface="Arial" panose="020B0604020202020204" pitchFamily="34" charset="0"/>
              <a:buChar char="•"/>
            </a:pPr>
            <a:r>
              <a:rPr lang="en-US" sz="1400" b="0" i="0" dirty="0">
                <a:effectLst/>
                <a:latin typeface="inter-regular"/>
              </a:rPr>
              <a:t>We are currently using some AI based applications in our daily life with some entertainment services such as Netflix or Amazon. With the help of ML/AI algorithms, these services show the recommendations for programs or shows.</a:t>
            </a:r>
          </a:p>
        </p:txBody>
      </p:sp>
    </p:spTree>
    <p:extLst>
      <p:ext uri="{BB962C8B-B14F-4D97-AF65-F5344CB8AC3E}">
        <p14:creationId xmlns:p14="http://schemas.microsoft.com/office/powerpoint/2010/main" val="53025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Application of AI</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Autofit/>
          </a:bodyPr>
          <a:lstStyle/>
          <a:p>
            <a:pPr marL="0" indent="0" algn="just">
              <a:buNone/>
            </a:pPr>
            <a:r>
              <a:rPr lang="en-US" sz="2400" b="1" i="0" dirty="0">
                <a:effectLst/>
                <a:latin typeface="erdana"/>
              </a:rPr>
              <a:t>12. AI in E-commerce</a:t>
            </a:r>
          </a:p>
          <a:p>
            <a:pPr algn="just">
              <a:buFont typeface="Arial" panose="020B0604020202020204" pitchFamily="34" charset="0"/>
              <a:buChar char="•"/>
            </a:pPr>
            <a:r>
              <a:rPr lang="en-US" sz="2400" b="0" i="0" dirty="0">
                <a:effectLst/>
                <a:latin typeface="inter-regular"/>
              </a:rPr>
              <a:t>AI is providing a competitive edge to the e-commerce industry, and it is becoming more demanding in the e-commerce business. AI is helping shoppers to discover associated products with recommended size, color, or even brand.</a:t>
            </a:r>
          </a:p>
          <a:p>
            <a:pPr marL="0" indent="0" algn="just">
              <a:buNone/>
            </a:pPr>
            <a:r>
              <a:rPr lang="en-US" sz="2400" b="1" i="0" dirty="0">
                <a:effectLst/>
                <a:latin typeface="erdana"/>
              </a:rPr>
              <a:t>13. AI in education:</a:t>
            </a:r>
          </a:p>
          <a:p>
            <a:pPr algn="just">
              <a:buFont typeface="Arial" panose="020B0604020202020204" pitchFamily="34" charset="0"/>
              <a:buChar char="•"/>
            </a:pPr>
            <a:r>
              <a:rPr lang="en-US" sz="2400" b="0" i="0" dirty="0">
                <a:effectLst/>
                <a:latin typeface="inter-regular"/>
              </a:rPr>
              <a:t>AI can automate grading so that the tutor can have more time to teach. AI chatbot can communicate with students as a teaching assistant.</a:t>
            </a:r>
          </a:p>
          <a:p>
            <a:pPr algn="just">
              <a:buFont typeface="Arial" panose="020B0604020202020204" pitchFamily="34" charset="0"/>
              <a:buChar char="•"/>
            </a:pPr>
            <a:r>
              <a:rPr lang="en-US" sz="2400" b="0" i="0" dirty="0">
                <a:effectLst/>
                <a:latin typeface="inter-regular"/>
              </a:rPr>
              <a:t>AI in the future can be work as a personal virtual tutor for students, which will be accessible easily at any time and any place.</a:t>
            </a:r>
          </a:p>
        </p:txBody>
      </p:sp>
    </p:spTree>
    <p:extLst>
      <p:ext uri="{BB962C8B-B14F-4D97-AF65-F5344CB8AC3E}">
        <p14:creationId xmlns:p14="http://schemas.microsoft.com/office/powerpoint/2010/main" val="190550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History of Artificial Intelligence</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r>
              <a:rPr lang="en-US" sz="2000" b="0" i="0" dirty="0">
                <a:solidFill>
                  <a:srgbClr val="333333"/>
                </a:solidFill>
                <a:effectLst/>
                <a:latin typeface="inter-regular"/>
              </a:rPr>
              <a:t>Artificial Intelligence is not a new word and not a new technology for researchers. This technology is much older than you would imagine. Even there are the myths of Mechanical men in Ancient Greek and Egyptian Myths. Following are some milestones in the history of AI which defines the journey from the AI generation to till date development.</a:t>
            </a:r>
            <a:endParaRPr lang="en-IN" sz="2000" dirty="0"/>
          </a:p>
        </p:txBody>
      </p:sp>
      <p:pic>
        <p:nvPicPr>
          <p:cNvPr id="2052" name="Picture 4" descr="History of Artificial Intelligence">
            <a:extLst>
              <a:ext uri="{FF2B5EF4-FFF2-40B4-BE49-F238E27FC236}">
                <a16:creationId xmlns:a16="http://schemas.microsoft.com/office/drawing/2014/main" id="{A51D1E0D-FEDF-EC50-789D-AD008AB50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539" y="2392910"/>
            <a:ext cx="4706921" cy="374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5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IN" b="1" i="0" dirty="0">
                <a:effectLst/>
                <a:latin typeface="erdana"/>
              </a:rPr>
              <a:t>Types of Artificial Intelligence:</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lstStyle/>
          <a:p>
            <a:r>
              <a:rPr lang="en-US" b="0" i="0" dirty="0">
                <a:solidFill>
                  <a:srgbClr val="333333"/>
                </a:solidFill>
                <a:effectLst/>
                <a:latin typeface="inter-regular"/>
              </a:rPr>
              <a:t>Artificial Intelligence can be divided in various types, there are mainly two types of main categorization which are based on capabilities and based on functionally of AI. Following is flow diagram which explain the types of AI.</a:t>
            </a:r>
            <a:endParaRPr lang="en-IN" dirty="0"/>
          </a:p>
        </p:txBody>
      </p:sp>
      <p:pic>
        <p:nvPicPr>
          <p:cNvPr id="6146" name="Picture 2" descr="Types of Artificial Intelligence">
            <a:extLst>
              <a:ext uri="{FF2B5EF4-FFF2-40B4-BE49-F238E27FC236}">
                <a16:creationId xmlns:a16="http://schemas.microsoft.com/office/drawing/2014/main" id="{006146E6-13BC-55A5-7D8E-2C4D4012D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35" y="2675885"/>
            <a:ext cx="7155436" cy="306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13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US" b="1" i="0" dirty="0">
                <a:effectLst/>
                <a:latin typeface="erdana"/>
              </a:rPr>
              <a:t>AI type-1: Based on Capabilities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lnSpcReduction="10000"/>
          </a:bodyPr>
          <a:lstStyle/>
          <a:p>
            <a:pPr marL="0" indent="0" algn="just">
              <a:buNone/>
            </a:pPr>
            <a:r>
              <a:rPr lang="en-US" b="1" i="0" dirty="0">
                <a:effectLst/>
                <a:latin typeface="erdana"/>
              </a:rPr>
              <a:t>1. Weak AI or Narrow AI:</a:t>
            </a:r>
          </a:p>
          <a:p>
            <a:pPr algn="just">
              <a:buFont typeface="Arial" panose="020B0604020202020204" pitchFamily="34" charset="0"/>
              <a:buChar char="•"/>
            </a:pPr>
            <a:r>
              <a:rPr lang="en-US" b="0" i="0" dirty="0">
                <a:solidFill>
                  <a:srgbClr val="000000"/>
                </a:solidFill>
                <a:effectLst/>
                <a:latin typeface="inter-regular"/>
              </a:rPr>
              <a:t>Narrow AI is a type of AI which is able to perform a dedicated task with </a:t>
            </a:r>
            <a:r>
              <a:rPr lang="en-US" b="0" i="0" dirty="0" err="1">
                <a:solidFill>
                  <a:srgbClr val="000000"/>
                </a:solidFill>
                <a:effectLst/>
                <a:latin typeface="inter-regular"/>
              </a:rPr>
              <a:t>intelligence.The</a:t>
            </a:r>
            <a:r>
              <a:rPr lang="en-US" b="0" i="0" dirty="0">
                <a:solidFill>
                  <a:srgbClr val="000000"/>
                </a:solidFill>
                <a:effectLst/>
                <a:latin typeface="inter-regular"/>
              </a:rPr>
              <a:t> most common and currently available AI is Narrow AI in the world of Artificial Intelligence.</a:t>
            </a:r>
          </a:p>
          <a:p>
            <a:pPr algn="just">
              <a:buFont typeface="Arial" panose="020B0604020202020204" pitchFamily="34" charset="0"/>
              <a:buChar char="•"/>
            </a:pPr>
            <a:r>
              <a:rPr lang="en-US" b="0" i="0" dirty="0">
                <a:solidFill>
                  <a:srgbClr val="000000"/>
                </a:solidFill>
                <a:effectLst/>
                <a:latin typeface="inter-regular"/>
              </a:rPr>
              <a:t>Narrow AI cannot perform beyond its field or limitations, as it is only trained for one specific task. Hence it is also termed as weak AI. Narrow AI can fail in unpredictable ways if it goes beyond its limits.</a:t>
            </a:r>
          </a:p>
          <a:p>
            <a:pPr algn="just">
              <a:buFont typeface="Arial" panose="020B0604020202020204" pitchFamily="34" charset="0"/>
              <a:buChar char="•"/>
            </a:pPr>
            <a:r>
              <a:rPr lang="en-US" b="0" i="0" dirty="0">
                <a:solidFill>
                  <a:srgbClr val="000000"/>
                </a:solidFill>
                <a:effectLst/>
                <a:latin typeface="inter-regular"/>
              </a:rPr>
              <a:t>Apple </a:t>
            </a:r>
            <a:r>
              <a:rPr lang="en-US" b="0" i="0" dirty="0" err="1">
                <a:solidFill>
                  <a:srgbClr val="000000"/>
                </a:solidFill>
                <a:effectLst/>
                <a:latin typeface="inter-regular"/>
              </a:rPr>
              <a:t>Siriis</a:t>
            </a:r>
            <a:r>
              <a:rPr lang="en-US" b="0" i="0" dirty="0">
                <a:solidFill>
                  <a:srgbClr val="000000"/>
                </a:solidFill>
                <a:effectLst/>
                <a:latin typeface="inter-regular"/>
              </a:rPr>
              <a:t> a good example of Narrow AI, but it operates with a limited pre-defined range of functions.</a:t>
            </a:r>
          </a:p>
          <a:p>
            <a:pPr algn="just">
              <a:buFont typeface="Arial" panose="020B0604020202020204" pitchFamily="34" charset="0"/>
              <a:buChar char="•"/>
            </a:pPr>
            <a:r>
              <a:rPr lang="en-US" b="0" i="0" dirty="0">
                <a:solidFill>
                  <a:srgbClr val="000000"/>
                </a:solidFill>
                <a:effectLst/>
                <a:latin typeface="inter-regular"/>
              </a:rPr>
              <a:t>IBM's Watson supercomputer also comes under Narrow AI, as it uses an Expert system approach combined with Machine learning and natural language processing.</a:t>
            </a:r>
          </a:p>
          <a:p>
            <a:pPr algn="just">
              <a:buFont typeface="Arial" panose="020B0604020202020204" pitchFamily="34" charset="0"/>
              <a:buChar char="•"/>
            </a:pPr>
            <a:r>
              <a:rPr lang="en-US" b="0" i="0" dirty="0">
                <a:solidFill>
                  <a:srgbClr val="000000"/>
                </a:solidFill>
                <a:effectLst/>
                <a:latin typeface="inter-regular"/>
              </a:rPr>
              <a:t>Some Examples of Narrow AI are playing chess, purchasing suggestions on e-commerce site, self-driving cars, speech recognition, and image recognition.</a:t>
            </a:r>
          </a:p>
        </p:txBody>
      </p:sp>
    </p:spTree>
    <p:extLst>
      <p:ext uri="{BB962C8B-B14F-4D97-AF65-F5344CB8AC3E}">
        <p14:creationId xmlns:p14="http://schemas.microsoft.com/office/powerpoint/2010/main" val="89058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D40A-7BCC-F682-AE13-8C737CF94499}"/>
              </a:ext>
            </a:extLst>
          </p:cNvPr>
          <p:cNvSpPr>
            <a:spLocks noGrp="1"/>
          </p:cNvSpPr>
          <p:nvPr>
            <p:ph type="title"/>
          </p:nvPr>
        </p:nvSpPr>
        <p:spPr>
          <a:xfrm>
            <a:off x="141401" y="216818"/>
            <a:ext cx="11849494" cy="772997"/>
          </a:xfrm>
        </p:spPr>
        <p:txBody>
          <a:bodyPr/>
          <a:lstStyle/>
          <a:p>
            <a:r>
              <a:rPr lang="en-US" b="1" i="0" dirty="0">
                <a:effectLst/>
                <a:latin typeface="erdana"/>
              </a:rPr>
              <a:t>AI type-1: Based on Capabilities</a:t>
            </a:r>
          </a:p>
        </p:txBody>
      </p:sp>
      <p:sp>
        <p:nvSpPr>
          <p:cNvPr id="3" name="Content Placeholder 2">
            <a:extLst>
              <a:ext uri="{FF2B5EF4-FFF2-40B4-BE49-F238E27FC236}">
                <a16:creationId xmlns:a16="http://schemas.microsoft.com/office/drawing/2014/main" id="{03537D58-3C36-3403-4BF5-A3829EC0CD22}"/>
              </a:ext>
            </a:extLst>
          </p:cNvPr>
          <p:cNvSpPr>
            <a:spLocks noGrp="1"/>
          </p:cNvSpPr>
          <p:nvPr>
            <p:ph idx="1"/>
          </p:nvPr>
        </p:nvSpPr>
        <p:spPr>
          <a:xfrm>
            <a:off x="141400" y="1121790"/>
            <a:ext cx="11849493" cy="5519391"/>
          </a:xfrm>
        </p:spPr>
        <p:txBody>
          <a:bodyPr>
            <a:normAutofit/>
          </a:bodyPr>
          <a:lstStyle/>
          <a:p>
            <a:pPr marL="0" indent="0" algn="just">
              <a:buNone/>
            </a:pPr>
            <a:r>
              <a:rPr lang="en-US" b="1" i="0" dirty="0">
                <a:effectLst/>
                <a:latin typeface="erdana"/>
              </a:rPr>
              <a:t>2. General AI:</a:t>
            </a:r>
          </a:p>
          <a:p>
            <a:pPr algn="just">
              <a:buFont typeface="Arial" panose="020B0604020202020204" pitchFamily="34" charset="0"/>
              <a:buChar char="•"/>
            </a:pPr>
            <a:r>
              <a:rPr lang="en-US" b="0" i="0" dirty="0">
                <a:effectLst/>
                <a:latin typeface="inter-regular"/>
              </a:rPr>
              <a:t>General AI is a type of intelligence which could perform any intellectual task with efficiency like a human.</a:t>
            </a:r>
          </a:p>
          <a:p>
            <a:pPr algn="just">
              <a:buFont typeface="Arial" panose="020B0604020202020204" pitchFamily="34" charset="0"/>
              <a:buChar char="•"/>
            </a:pPr>
            <a:r>
              <a:rPr lang="en-US" b="0" i="0" dirty="0">
                <a:effectLst/>
                <a:latin typeface="inter-regular"/>
              </a:rPr>
              <a:t>The idea behind the general AI to make such a system which could be smarter and think like a human by its own.</a:t>
            </a:r>
          </a:p>
          <a:p>
            <a:pPr algn="just">
              <a:buFont typeface="Arial" panose="020B0604020202020204" pitchFamily="34" charset="0"/>
              <a:buChar char="•"/>
            </a:pPr>
            <a:r>
              <a:rPr lang="en-US" b="0" i="0" dirty="0">
                <a:effectLst/>
                <a:latin typeface="inter-regular"/>
              </a:rPr>
              <a:t>Currently, there is no such system exist which could come under general AI and can perform any task as perfect as a human.</a:t>
            </a:r>
          </a:p>
          <a:p>
            <a:pPr algn="just">
              <a:buFont typeface="Arial" panose="020B0604020202020204" pitchFamily="34" charset="0"/>
              <a:buChar char="•"/>
            </a:pPr>
            <a:r>
              <a:rPr lang="en-US" b="0" i="0" dirty="0">
                <a:effectLst/>
                <a:latin typeface="inter-regular"/>
              </a:rPr>
              <a:t>The worldwide researchers are now focused on developing machines with General AI.</a:t>
            </a:r>
          </a:p>
          <a:p>
            <a:pPr algn="just">
              <a:buFont typeface="Arial" panose="020B0604020202020204" pitchFamily="34" charset="0"/>
              <a:buChar char="•"/>
            </a:pPr>
            <a:r>
              <a:rPr lang="en-US" b="0" i="0" dirty="0">
                <a:effectLst/>
                <a:latin typeface="inter-regular"/>
              </a:rPr>
              <a:t>As systems with general AI are still under research, and it will take lots of efforts and time to develop such systems.</a:t>
            </a:r>
          </a:p>
        </p:txBody>
      </p:sp>
    </p:spTree>
    <p:extLst>
      <p:ext uri="{BB962C8B-B14F-4D97-AF65-F5344CB8AC3E}">
        <p14:creationId xmlns:p14="http://schemas.microsoft.com/office/powerpoint/2010/main" val="1921759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3086</Words>
  <Application>Microsoft Office PowerPoint</Application>
  <PresentationFormat>Widescreen</PresentationFormat>
  <Paragraphs>218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Algerian</vt:lpstr>
      <vt:lpstr>Arial</vt:lpstr>
      <vt:lpstr>Calibri</vt:lpstr>
      <vt:lpstr>Calibri Light</vt:lpstr>
      <vt:lpstr>erdana</vt:lpstr>
      <vt:lpstr>inter-bold</vt:lpstr>
      <vt:lpstr>inter-regular</vt:lpstr>
      <vt:lpstr>Times New Roman</vt:lpstr>
      <vt:lpstr>Office Theme</vt:lpstr>
      <vt:lpstr>Artificial intelligence</vt:lpstr>
      <vt:lpstr>Application of AI</vt:lpstr>
      <vt:lpstr>Application of AI</vt:lpstr>
      <vt:lpstr>Application of AI</vt:lpstr>
      <vt:lpstr>Application of AI</vt:lpstr>
      <vt:lpstr>History of Artificial Intelligence</vt:lpstr>
      <vt:lpstr>Types of Artificial Intelligence:</vt:lpstr>
      <vt:lpstr>AI type-1: Based on Capabilities</vt:lpstr>
      <vt:lpstr>AI type-1: Based on Capabilities</vt:lpstr>
      <vt:lpstr>AI type-1: Based on Capabilities</vt:lpstr>
      <vt:lpstr>Artificial Intelligence type-2: Based on functionality</vt:lpstr>
      <vt:lpstr>Artificial Intelligence type-2: Based on functionality</vt:lpstr>
      <vt:lpstr>Agents in Artificial Intelligence</vt:lpstr>
      <vt:lpstr>What is an Agent?</vt:lpstr>
      <vt:lpstr>Intelligent Agents:</vt:lpstr>
      <vt:lpstr>Rational Agent:</vt:lpstr>
      <vt:lpstr>Rationality:</vt:lpstr>
      <vt:lpstr>Structure of an AI Agent</vt:lpstr>
      <vt:lpstr>PEAS Representation</vt:lpstr>
      <vt:lpstr>PEAS for self-driving cars:</vt:lpstr>
      <vt:lpstr>PEAS for self-driving cars:</vt:lpstr>
      <vt:lpstr>Example of Agents with their PEAS representation</vt:lpstr>
      <vt:lpstr>Types of AI Agents</vt:lpstr>
      <vt:lpstr>Simple Reflex agent:</vt:lpstr>
      <vt:lpstr>Model-based reflex agent</vt:lpstr>
      <vt:lpstr>Goal-based agents</vt:lpstr>
      <vt:lpstr>Utility-based agents</vt:lpstr>
      <vt:lpstr>Learning Agents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32</cp:revision>
  <dcterms:created xsi:type="dcterms:W3CDTF">2022-06-09T18:19:54Z</dcterms:created>
  <dcterms:modified xsi:type="dcterms:W3CDTF">2022-06-11T15:14:40Z</dcterms:modified>
</cp:coreProperties>
</file>