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E494-9A7D-40B9-652C-043744BF72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B75AE7-FB0F-9890-AB3C-98E953CF41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0F2E28-E355-1515-8682-B74DFDFED825}"/>
              </a:ext>
            </a:extLst>
          </p:cNvPr>
          <p:cNvSpPr>
            <a:spLocks noGrp="1"/>
          </p:cNvSpPr>
          <p:nvPr>
            <p:ph type="dt" sz="half" idx="10"/>
          </p:nvPr>
        </p:nvSpPr>
        <p:spPr/>
        <p:txBody>
          <a:bodyPr/>
          <a:lstStyle/>
          <a:p>
            <a:fld id="{B65CDBC5-5235-430C-A774-9F85D0737D8E}" type="datetimeFigureOut">
              <a:rPr lang="en-IN" smtClean="0"/>
              <a:t>19-05-2022</a:t>
            </a:fld>
            <a:endParaRPr lang="en-IN"/>
          </a:p>
        </p:txBody>
      </p:sp>
      <p:sp>
        <p:nvSpPr>
          <p:cNvPr id="5" name="Footer Placeholder 4">
            <a:extLst>
              <a:ext uri="{FF2B5EF4-FFF2-40B4-BE49-F238E27FC236}">
                <a16:creationId xmlns:a16="http://schemas.microsoft.com/office/drawing/2014/main" id="{4172EB5F-9C48-AF36-BFF3-1F6C167E96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28E900-9B0E-5B28-4B4A-A3EF418D1A79}"/>
              </a:ext>
            </a:extLst>
          </p:cNvPr>
          <p:cNvSpPr>
            <a:spLocks noGrp="1"/>
          </p:cNvSpPr>
          <p:nvPr>
            <p:ph type="sldNum" sz="quarter" idx="12"/>
          </p:nvPr>
        </p:nvSpPr>
        <p:spPr/>
        <p:txBody>
          <a:bodyPr/>
          <a:lstStyle/>
          <a:p>
            <a:fld id="{14CB67D5-61ED-4287-9645-DE772DC043F0}" type="slidenum">
              <a:rPr lang="en-IN" smtClean="0"/>
              <a:t>‹#›</a:t>
            </a:fld>
            <a:endParaRPr lang="en-IN"/>
          </a:p>
        </p:txBody>
      </p:sp>
    </p:spTree>
    <p:extLst>
      <p:ext uri="{BB962C8B-B14F-4D97-AF65-F5344CB8AC3E}">
        <p14:creationId xmlns:p14="http://schemas.microsoft.com/office/powerpoint/2010/main" val="1954881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F5146-A142-8247-9F50-765B03A3E9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FEEC28-E0C5-54B0-73E6-578A475CA6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0FCD01-4F01-8305-3078-E789C1B4F9C6}"/>
              </a:ext>
            </a:extLst>
          </p:cNvPr>
          <p:cNvSpPr>
            <a:spLocks noGrp="1"/>
          </p:cNvSpPr>
          <p:nvPr>
            <p:ph type="dt" sz="half" idx="10"/>
          </p:nvPr>
        </p:nvSpPr>
        <p:spPr/>
        <p:txBody>
          <a:bodyPr/>
          <a:lstStyle/>
          <a:p>
            <a:fld id="{B65CDBC5-5235-430C-A774-9F85D0737D8E}" type="datetimeFigureOut">
              <a:rPr lang="en-IN" smtClean="0"/>
              <a:t>19-05-2022</a:t>
            </a:fld>
            <a:endParaRPr lang="en-IN"/>
          </a:p>
        </p:txBody>
      </p:sp>
      <p:sp>
        <p:nvSpPr>
          <p:cNvPr id="5" name="Footer Placeholder 4">
            <a:extLst>
              <a:ext uri="{FF2B5EF4-FFF2-40B4-BE49-F238E27FC236}">
                <a16:creationId xmlns:a16="http://schemas.microsoft.com/office/drawing/2014/main" id="{136524FA-AE61-3B85-67ED-706ECCF013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7F51ED-B29F-23B1-9164-FCE02508ABAD}"/>
              </a:ext>
            </a:extLst>
          </p:cNvPr>
          <p:cNvSpPr>
            <a:spLocks noGrp="1"/>
          </p:cNvSpPr>
          <p:nvPr>
            <p:ph type="sldNum" sz="quarter" idx="12"/>
          </p:nvPr>
        </p:nvSpPr>
        <p:spPr/>
        <p:txBody>
          <a:bodyPr/>
          <a:lstStyle/>
          <a:p>
            <a:fld id="{14CB67D5-61ED-4287-9645-DE772DC043F0}" type="slidenum">
              <a:rPr lang="en-IN" smtClean="0"/>
              <a:t>‹#›</a:t>
            </a:fld>
            <a:endParaRPr lang="en-IN"/>
          </a:p>
        </p:txBody>
      </p:sp>
    </p:spTree>
    <p:extLst>
      <p:ext uri="{BB962C8B-B14F-4D97-AF65-F5344CB8AC3E}">
        <p14:creationId xmlns:p14="http://schemas.microsoft.com/office/powerpoint/2010/main" val="215028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2545BE-9EC1-C341-F85A-D080329830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2475B9-B090-ADE8-91A6-9E49951A47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6B5784-94B8-7921-8757-279E34A8894A}"/>
              </a:ext>
            </a:extLst>
          </p:cNvPr>
          <p:cNvSpPr>
            <a:spLocks noGrp="1"/>
          </p:cNvSpPr>
          <p:nvPr>
            <p:ph type="dt" sz="half" idx="10"/>
          </p:nvPr>
        </p:nvSpPr>
        <p:spPr/>
        <p:txBody>
          <a:bodyPr/>
          <a:lstStyle/>
          <a:p>
            <a:fld id="{B65CDBC5-5235-430C-A774-9F85D0737D8E}" type="datetimeFigureOut">
              <a:rPr lang="en-IN" smtClean="0"/>
              <a:t>19-05-2022</a:t>
            </a:fld>
            <a:endParaRPr lang="en-IN"/>
          </a:p>
        </p:txBody>
      </p:sp>
      <p:sp>
        <p:nvSpPr>
          <p:cNvPr id="5" name="Footer Placeholder 4">
            <a:extLst>
              <a:ext uri="{FF2B5EF4-FFF2-40B4-BE49-F238E27FC236}">
                <a16:creationId xmlns:a16="http://schemas.microsoft.com/office/drawing/2014/main" id="{6D9CF80A-91A5-77E4-0EEF-E33B4552F8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0A844E-BC78-2724-907C-8C2B3A07783A}"/>
              </a:ext>
            </a:extLst>
          </p:cNvPr>
          <p:cNvSpPr>
            <a:spLocks noGrp="1"/>
          </p:cNvSpPr>
          <p:nvPr>
            <p:ph type="sldNum" sz="quarter" idx="12"/>
          </p:nvPr>
        </p:nvSpPr>
        <p:spPr/>
        <p:txBody>
          <a:bodyPr/>
          <a:lstStyle/>
          <a:p>
            <a:fld id="{14CB67D5-61ED-4287-9645-DE772DC043F0}" type="slidenum">
              <a:rPr lang="en-IN" smtClean="0"/>
              <a:t>‹#›</a:t>
            </a:fld>
            <a:endParaRPr lang="en-IN"/>
          </a:p>
        </p:txBody>
      </p:sp>
    </p:spTree>
    <p:extLst>
      <p:ext uri="{BB962C8B-B14F-4D97-AF65-F5344CB8AC3E}">
        <p14:creationId xmlns:p14="http://schemas.microsoft.com/office/powerpoint/2010/main" val="88327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6326-0DB2-94BF-F156-7B5B5A8250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7EC476-9A88-2063-DF85-18503C4C06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B606ED-DA9B-CF6D-53DE-CD4D091F3DC2}"/>
              </a:ext>
            </a:extLst>
          </p:cNvPr>
          <p:cNvSpPr>
            <a:spLocks noGrp="1"/>
          </p:cNvSpPr>
          <p:nvPr>
            <p:ph type="dt" sz="half" idx="10"/>
          </p:nvPr>
        </p:nvSpPr>
        <p:spPr/>
        <p:txBody>
          <a:bodyPr/>
          <a:lstStyle/>
          <a:p>
            <a:fld id="{B65CDBC5-5235-430C-A774-9F85D0737D8E}" type="datetimeFigureOut">
              <a:rPr lang="en-IN" smtClean="0"/>
              <a:t>19-05-2022</a:t>
            </a:fld>
            <a:endParaRPr lang="en-IN"/>
          </a:p>
        </p:txBody>
      </p:sp>
      <p:sp>
        <p:nvSpPr>
          <p:cNvPr id="5" name="Footer Placeholder 4">
            <a:extLst>
              <a:ext uri="{FF2B5EF4-FFF2-40B4-BE49-F238E27FC236}">
                <a16:creationId xmlns:a16="http://schemas.microsoft.com/office/drawing/2014/main" id="{7C1ECE11-6A46-3FE4-1DAF-916C53630B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3FBC53-9E30-349C-091F-8AF363F1A2DE}"/>
              </a:ext>
            </a:extLst>
          </p:cNvPr>
          <p:cNvSpPr>
            <a:spLocks noGrp="1"/>
          </p:cNvSpPr>
          <p:nvPr>
            <p:ph type="sldNum" sz="quarter" idx="12"/>
          </p:nvPr>
        </p:nvSpPr>
        <p:spPr/>
        <p:txBody>
          <a:bodyPr/>
          <a:lstStyle/>
          <a:p>
            <a:fld id="{14CB67D5-61ED-4287-9645-DE772DC043F0}" type="slidenum">
              <a:rPr lang="en-IN" smtClean="0"/>
              <a:t>‹#›</a:t>
            </a:fld>
            <a:endParaRPr lang="en-IN"/>
          </a:p>
        </p:txBody>
      </p:sp>
    </p:spTree>
    <p:extLst>
      <p:ext uri="{BB962C8B-B14F-4D97-AF65-F5344CB8AC3E}">
        <p14:creationId xmlns:p14="http://schemas.microsoft.com/office/powerpoint/2010/main" val="347470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9861E-9642-6659-C924-DB0E75B263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0BF5E1-C985-55C9-806E-3602C771F8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86D82-EE89-B457-4FD2-229171595275}"/>
              </a:ext>
            </a:extLst>
          </p:cNvPr>
          <p:cNvSpPr>
            <a:spLocks noGrp="1"/>
          </p:cNvSpPr>
          <p:nvPr>
            <p:ph type="dt" sz="half" idx="10"/>
          </p:nvPr>
        </p:nvSpPr>
        <p:spPr/>
        <p:txBody>
          <a:bodyPr/>
          <a:lstStyle/>
          <a:p>
            <a:fld id="{B65CDBC5-5235-430C-A774-9F85D0737D8E}" type="datetimeFigureOut">
              <a:rPr lang="en-IN" smtClean="0"/>
              <a:t>19-05-2022</a:t>
            </a:fld>
            <a:endParaRPr lang="en-IN"/>
          </a:p>
        </p:txBody>
      </p:sp>
      <p:sp>
        <p:nvSpPr>
          <p:cNvPr id="5" name="Footer Placeholder 4">
            <a:extLst>
              <a:ext uri="{FF2B5EF4-FFF2-40B4-BE49-F238E27FC236}">
                <a16:creationId xmlns:a16="http://schemas.microsoft.com/office/drawing/2014/main" id="{17FC3686-3265-E855-930E-E4B46D7A64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B71C6F-3112-871B-4550-558FD791D8C9}"/>
              </a:ext>
            </a:extLst>
          </p:cNvPr>
          <p:cNvSpPr>
            <a:spLocks noGrp="1"/>
          </p:cNvSpPr>
          <p:nvPr>
            <p:ph type="sldNum" sz="quarter" idx="12"/>
          </p:nvPr>
        </p:nvSpPr>
        <p:spPr/>
        <p:txBody>
          <a:bodyPr/>
          <a:lstStyle/>
          <a:p>
            <a:fld id="{14CB67D5-61ED-4287-9645-DE772DC043F0}" type="slidenum">
              <a:rPr lang="en-IN" smtClean="0"/>
              <a:t>‹#›</a:t>
            </a:fld>
            <a:endParaRPr lang="en-IN"/>
          </a:p>
        </p:txBody>
      </p:sp>
    </p:spTree>
    <p:extLst>
      <p:ext uri="{BB962C8B-B14F-4D97-AF65-F5344CB8AC3E}">
        <p14:creationId xmlns:p14="http://schemas.microsoft.com/office/powerpoint/2010/main" val="21498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46FC-F74F-50BB-6E8A-6544756CDA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F7A01E-9428-E665-7674-ECE1531EBA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088A2C-8899-5CEC-D632-3600CC2C62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8D2C3E-7F99-1ED2-E8A9-9A2AE4C0FB08}"/>
              </a:ext>
            </a:extLst>
          </p:cNvPr>
          <p:cNvSpPr>
            <a:spLocks noGrp="1"/>
          </p:cNvSpPr>
          <p:nvPr>
            <p:ph type="dt" sz="half" idx="10"/>
          </p:nvPr>
        </p:nvSpPr>
        <p:spPr/>
        <p:txBody>
          <a:bodyPr/>
          <a:lstStyle/>
          <a:p>
            <a:fld id="{B65CDBC5-5235-430C-A774-9F85D0737D8E}" type="datetimeFigureOut">
              <a:rPr lang="en-IN" smtClean="0"/>
              <a:t>19-05-2022</a:t>
            </a:fld>
            <a:endParaRPr lang="en-IN"/>
          </a:p>
        </p:txBody>
      </p:sp>
      <p:sp>
        <p:nvSpPr>
          <p:cNvPr id="6" name="Footer Placeholder 5">
            <a:extLst>
              <a:ext uri="{FF2B5EF4-FFF2-40B4-BE49-F238E27FC236}">
                <a16:creationId xmlns:a16="http://schemas.microsoft.com/office/drawing/2014/main" id="{A9BA4A2C-C641-A830-58DA-22C165F42D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2D61A5-D497-AB46-1974-B998A1E2461F}"/>
              </a:ext>
            </a:extLst>
          </p:cNvPr>
          <p:cNvSpPr>
            <a:spLocks noGrp="1"/>
          </p:cNvSpPr>
          <p:nvPr>
            <p:ph type="sldNum" sz="quarter" idx="12"/>
          </p:nvPr>
        </p:nvSpPr>
        <p:spPr/>
        <p:txBody>
          <a:bodyPr/>
          <a:lstStyle/>
          <a:p>
            <a:fld id="{14CB67D5-61ED-4287-9645-DE772DC043F0}" type="slidenum">
              <a:rPr lang="en-IN" smtClean="0"/>
              <a:t>‹#›</a:t>
            </a:fld>
            <a:endParaRPr lang="en-IN"/>
          </a:p>
        </p:txBody>
      </p:sp>
    </p:spTree>
    <p:extLst>
      <p:ext uri="{BB962C8B-B14F-4D97-AF65-F5344CB8AC3E}">
        <p14:creationId xmlns:p14="http://schemas.microsoft.com/office/powerpoint/2010/main" val="182786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5FF6-BFB5-75A9-2F1D-1A9B453BD1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21AC18-1BBB-9813-8C7E-CC91ACA65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DE14E3-AC02-FD47-4930-2C47E053A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DE07E4-30AA-9ADC-EF00-8B0D8F118E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A7858E-6AB4-5558-CF1C-414E35C431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311CF5-4E3A-0D27-0851-10425F7449FA}"/>
              </a:ext>
            </a:extLst>
          </p:cNvPr>
          <p:cNvSpPr>
            <a:spLocks noGrp="1"/>
          </p:cNvSpPr>
          <p:nvPr>
            <p:ph type="dt" sz="half" idx="10"/>
          </p:nvPr>
        </p:nvSpPr>
        <p:spPr/>
        <p:txBody>
          <a:bodyPr/>
          <a:lstStyle/>
          <a:p>
            <a:fld id="{B65CDBC5-5235-430C-A774-9F85D0737D8E}" type="datetimeFigureOut">
              <a:rPr lang="en-IN" smtClean="0"/>
              <a:t>19-05-2022</a:t>
            </a:fld>
            <a:endParaRPr lang="en-IN"/>
          </a:p>
        </p:txBody>
      </p:sp>
      <p:sp>
        <p:nvSpPr>
          <p:cNvPr id="8" name="Footer Placeholder 7">
            <a:extLst>
              <a:ext uri="{FF2B5EF4-FFF2-40B4-BE49-F238E27FC236}">
                <a16:creationId xmlns:a16="http://schemas.microsoft.com/office/drawing/2014/main" id="{A93B553B-B38A-EDD9-2139-6BCE01CE11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11E49D-C21C-CA3D-4208-D2EAFB80B15A}"/>
              </a:ext>
            </a:extLst>
          </p:cNvPr>
          <p:cNvSpPr>
            <a:spLocks noGrp="1"/>
          </p:cNvSpPr>
          <p:nvPr>
            <p:ph type="sldNum" sz="quarter" idx="12"/>
          </p:nvPr>
        </p:nvSpPr>
        <p:spPr/>
        <p:txBody>
          <a:bodyPr/>
          <a:lstStyle/>
          <a:p>
            <a:fld id="{14CB67D5-61ED-4287-9645-DE772DC043F0}" type="slidenum">
              <a:rPr lang="en-IN" smtClean="0"/>
              <a:t>‹#›</a:t>
            </a:fld>
            <a:endParaRPr lang="en-IN"/>
          </a:p>
        </p:txBody>
      </p:sp>
    </p:spTree>
    <p:extLst>
      <p:ext uri="{BB962C8B-B14F-4D97-AF65-F5344CB8AC3E}">
        <p14:creationId xmlns:p14="http://schemas.microsoft.com/office/powerpoint/2010/main" val="206046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BE95-9CBD-CE66-680C-DEC294EBC8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E60F57-2FCB-0A62-8250-4817CA67FA1E}"/>
              </a:ext>
            </a:extLst>
          </p:cNvPr>
          <p:cNvSpPr>
            <a:spLocks noGrp="1"/>
          </p:cNvSpPr>
          <p:nvPr>
            <p:ph type="dt" sz="half" idx="10"/>
          </p:nvPr>
        </p:nvSpPr>
        <p:spPr/>
        <p:txBody>
          <a:bodyPr/>
          <a:lstStyle/>
          <a:p>
            <a:fld id="{B65CDBC5-5235-430C-A774-9F85D0737D8E}" type="datetimeFigureOut">
              <a:rPr lang="en-IN" smtClean="0"/>
              <a:t>19-05-2022</a:t>
            </a:fld>
            <a:endParaRPr lang="en-IN"/>
          </a:p>
        </p:txBody>
      </p:sp>
      <p:sp>
        <p:nvSpPr>
          <p:cNvPr id="4" name="Footer Placeholder 3">
            <a:extLst>
              <a:ext uri="{FF2B5EF4-FFF2-40B4-BE49-F238E27FC236}">
                <a16:creationId xmlns:a16="http://schemas.microsoft.com/office/drawing/2014/main" id="{B558D420-B8CE-D1CB-B984-FC7655E90D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1AAC6F-602F-087D-FE60-EF7D2CF896FB}"/>
              </a:ext>
            </a:extLst>
          </p:cNvPr>
          <p:cNvSpPr>
            <a:spLocks noGrp="1"/>
          </p:cNvSpPr>
          <p:nvPr>
            <p:ph type="sldNum" sz="quarter" idx="12"/>
          </p:nvPr>
        </p:nvSpPr>
        <p:spPr/>
        <p:txBody>
          <a:bodyPr/>
          <a:lstStyle/>
          <a:p>
            <a:fld id="{14CB67D5-61ED-4287-9645-DE772DC043F0}" type="slidenum">
              <a:rPr lang="en-IN" smtClean="0"/>
              <a:t>‹#›</a:t>
            </a:fld>
            <a:endParaRPr lang="en-IN"/>
          </a:p>
        </p:txBody>
      </p:sp>
    </p:spTree>
    <p:extLst>
      <p:ext uri="{BB962C8B-B14F-4D97-AF65-F5344CB8AC3E}">
        <p14:creationId xmlns:p14="http://schemas.microsoft.com/office/powerpoint/2010/main" val="387983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83EC4A-F78D-7250-9139-333E873FB4B0}"/>
              </a:ext>
            </a:extLst>
          </p:cNvPr>
          <p:cNvSpPr>
            <a:spLocks noGrp="1"/>
          </p:cNvSpPr>
          <p:nvPr>
            <p:ph type="dt" sz="half" idx="10"/>
          </p:nvPr>
        </p:nvSpPr>
        <p:spPr/>
        <p:txBody>
          <a:bodyPr/>
          <a:lstStyle/>
          <a:p>
            <a:fld id="{B65CDBC5-5235-430C-A774-9F85D0737D8E}" type="datetimeFigureOut">
              <a:rPr lang="en-IN" smtClean="0"/>
              <a:t>19-05-2022</a:t>
            </a:fld>
            <a:endParaRPr lang="en-IN"/>
          </a:p>
        </p:txBody>
      </p:sp>
      <p:sp>
        <p:nvSpPr>
          <p:cNvPr id="3" name="Footer Placeholder 2">
            <a:extLst>
              <a:ext uri="{FF2B5EF4-FFF2-40B4-BE49-F238E27FC236}">
                <a16:creationId xmlns:a16="http://schemas.microsoft.com/office/drawing/2014/main" id="{C70014F3-67EF-D871-B281-8E9C0C6A81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A3E3A5-8B9B-E042-36F8-FF0D4F292872}"/>
              </a:ext>
            </a:extLst>
          </p:cNvPr>
          <p:cNvSpPr>
            <a:spLocks noGrp="1"/>
          </p:cNvSpPr>
          <p:nvPr>
            <p:ph type="sldNum" sz="quarter" idx="12"/>
          </p:nvPr>
        </p:nvSpPr>
        <p:spPr/>
        <p:txBody>
          <a:bodyPr/>
          <a:lstStyle/>
          <a:p>
            <a:fld id="{14CB67D5-61ED-4287-9645-DE772DC043F0}" type="slidenum">
              <a:rPr lang="en-IN" smtClean="0"/>
              <a:t>‹#›</a:t>
            </a:fld>
            <a:endParaRPr lang="en-IN"/>
          </a:p>
        </p:txBody>
      </p:sp>
    </p:spTree>
    <p:extLst>
      <p:ext uri="{BB962C8B-B14F-4D97-AF65-F5344CB8AC3E}">
        <p14:creationId xmlns:p14="http://schemas.microsoft.com/office/powerpoint/2010/main" val="89652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B11F-0AB0-22F2-9338-F7C2A2AE7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916EE9-6205-BCBE-3DCE-8D473EB98A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B76BDE-C263-C33E-7E9D-568D83D8A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6468D-174E-45DD-44C5-158500BDD5A7}"/>
              </a:ext>
            </a:extLst>
          </p:cNvPr>
          <p:cNvSpPr>
            <a:spLocks noGrp="1"/>
          </p:cNvSpPr>
          <p:nvPr>
            <p:ph type="dt" sz="half" idx="10"/>
          </p:nvPr>
        </p:nvSpPr>
        <p:spPr/>
        <p:txBody>
          <a:bodyPr/>
          <a:lstStyle/>
          <a:p>
            <a:fld id="{B65CDBC5-5235-430C-A774-9F85D0737D8E}" type="datetimeFigureOut">
              <a:rPr lang="en-IN" smtClean="0"/>
              <a:t>19-05-2022</a:t>
            </a:fld>
            <a:endParaRPr lang="en-IN"/>
          </a:p>
        </p:txBody>
      </p:sp>
      <p:sp>
        <p:nvSpPr>
          <p:cNvPr id="6" name="Footer Placeholder 5">
            <a:extLst>
              <a:ext uri="{FF2B5EF4-FFF2-40B4-BE49-F238E27FC236}">
                <a16:creationId xmlns:a16="http://schemas.microsoft.com/office/drawing/2014/main" id="{F905530F-62CA-F373-BA18-3DFDD4A844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F7AD49-4667-A155-9743-C718C106EF55}"/>
              </a:ext>
            </a:extLst>
          </p:cNvPr>
          <p:cNvSpPr>
            <a:spLocks noGrp="1"/>
          </p:cNvSpPr>
          <p:nvPr>
            <p:ph type="sldNum" sz="quarter" idx="12"/>
          </p:nvPr>
        </p:nvSpPr>
        <p:spPr/>
        <p:txBody>
          <a:bodyPr/>
          <a:lstStyle/>
          <a:p>
            <a:fld id="{14CB67D5-61ED-4287-9645-DE772DC043F0}" type="slidenum">
              <a:rPr lang="en-IN" smtClean="0"/>
              <a:t>‹#›</a:t>
            </a:fld>
            <a:endParaRPr lang="en-IN"/>
          </a:p>
        </p:txBody>
      </p:sp>
    </p:spTree>
    <p:extLst>
      <p:ext uri="{BB962C8B-B14F-4D97-AF65-F5344CB8AC3E}">
        <p14:creationId xmlns:p14="http://schemas.microsoft.com/office/powerpoint/2010/main" val="953925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C081-67EF-0543-E113-88D52E5CA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527CB0-F5C0-D619-C8C3-745C1210F9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6B3E0F-61DC-E686-AEB1-470F7BD4B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81C217-E311-6117-6005-FD69631BA9FF}"/>
              </a:ext>
            </a:extLst>
          </p:cNvPr>
          <p:cNvSpPr>
            <a:spLocks noGrp="1"/>
          </p:cNvSpPr>
          <p:nvPr>
            <p:ph type="dt" sz="half" idx="10"/>
          </p:nvPr>
        </p:nvSpPr>
        <p:spPr/>
        <p:txBody>
          <a:bodyPr/>
          <a:lstStyle/>
          <a:p>
            <a:fld id="{B65CDBC5-5235-430C-A774-9F85D0737D8E}" type="datetimeFigureOut">
              <a:rPr lang="en-IN" smtClean="0"/>
              <a:t>19-05-2022</a:t>
            </a:fld>
            <a:endParaRPr lang="en-IN"/>
          </a:p>
        </p:txBody>
      </p:sp>
      <p:sp>
        <p:nvSpPr>
          <p:cNvPr id="6" name="Footer Placeholder 5">
            <a:extLst>
              <a:ext uri="{FF2B5EF4-FFF2-40B4-BE49-F238E27FC236}">
                <a16:creationId xmlns:a16="http://schemas.microsoft.com/office/drawing/2014/main" id="{E4917846-400F-3F74-5E93-9E398B9AAD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75888F-A850-F361-F0B7-C2941DC9FF6E}"/>
              </a:ext>
            </a:extLst>
          </p:cNvPr>
          <p:cNvSpPr>
            <a:spLocks noGrp="1"/>
          </p:cNvSpPr>
          <p:nvPr>
            <p:ph type="sldNum" sz="quarter" idx="12"/>
          </p:nvPr>
        </p:nvSpPr>
        <p:spPr/>
        <p:txBody>
          <a:bodyPr/>
          <a:lstStyle/>
          <a:p>
            <a:fld id="{14CB67D5-61ED-4287-9645-DE772DC043F0}" type="slidenum">
              <a:rPr lang="en-IN" smtClean="0"/>
              <a:t>‹#›</a:t>
            </a:fld>
            <a:endParaRPr lang="en-IN"/>
          </a:p>
        </p:txBody>
      </p:sp>
    </p:spTree>
    <p:extLst>
      <p:ext uri="{BB962C8B-B14F-4D97-AF65-F5344CB8AC3E}">
        <p14:creationId xmlns:p14="http://schemas.microsoft.com/office/powerpoint/2010/main" val="273642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5369A-01F0-B944-3EF9-9731CC2007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ACF1CB-5025-16F7-3224-A23EB71495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70E403-4990-B9C8-026F-21584C512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DBC5-5235-430C-A774-9F85D0737D8E}" type="datetimeFigureOut">
              <a:rPr lang="en-IN" smtClean="0"/>
              <a:t>19-05-2022</a:t>
            </a:fld>
            <a:endParaRPr lang="en-IN"/>
          </a:p>
        </p:txBody>
      </p:sp>
      <p:sp>
        <p:nvSpPr>
          <p:cNvPr id="5" name="Footer Placeholder 4">
            <a:extLst>
              <a:ext uri="{FF2B5EF4-FFF2-40B4-BE49-F238E27FC236}">
                <a16:creationId xmlns:a16="http://schemas.microsoft.com/office/drawing/2014/main" id="{7C8DC47F-3250-CBB8-7EA4-29123A561E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F7C422-D5B4-2C77-FF10-097DD16332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B67D5-61ED-4287-9645-DE772DC043F0}" type="slidenum">
              <a:rPr lang="en-IN" smtClean="0"/>
              <a:t>‹#›</a:t>
            </a:fld>
            <a:endParaRPr lang="en-IN"/>
          </a:p>
        </p:txBody>
      </p:sp>
    </p:spTree>
    <p:extLst>
      <p:ext uri="{BB962C8B-B14F-4D97-AF65-F5344CB8AC3E}">
        <p14:creationId xmlns:p14="http://schemas.microsoft.com/office/powerpoint/2010/main" val="3123577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Data Science</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5</a:t>
            </a:r>
          </a:p>
          <a:p>
            <a:r>
              <a:rPr lang="en-IN" dirty="0"/>
              <a:t>Date – 18</a:t>
            </a:r>
            <a:r>
              <a:rPr lang="en-IN" baseline="30000" dirty="0"/>
              <a:t>th</a:t>
            </a:r>
            <a:r>
              <a:rPr lang="en-IN" dirty="0"/>
              <a:t> 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97A6-2543-066E-B6B9-85AB07445CE7}"/>
              </a:ext>
            </a:extLst>
          </p:cNvPr>
          <p:cNvSpPr>
            <a:spLocks noGrp="1"/>
          </p:cNvSpPr>
          <p:nvPr>
            <p:ph type="title"/>
          </p:nvPr>
        </p:nvSpPr>
        <p:spPr>
          <a:xfrm>
            <a:off x="838200" y="365126"/>
            <a:ext cx="10515600" cy="791322"/>
          </a:xfrm>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DataFrame</a:t>
            </a:r>
            <a:r>
              <a:rPr lang="en-IN" b="0" i="0" dirty="0">
                <a:solidFill>
                  <a:srgbClr val="222222"/>
                </a:solidFill>
                <a:effectLst/>
                <a:latin typeface="-apple-system"/>
              </a:rPr>
              <a:t> </a:t>
            </a:r>
            <a:r>
              <a:rPr lang="en-IN" b="0" i="0" dirty="0" err="1">
                <a:solidFill>
                  <a:srgbClr val="222222"/>
                </a:solidFill>
                <a:effectLst/>
                <a:latin typeface="-apple-system"/>
              </a:rPr>
              <a:t>groupby</a:t>
            </a:r>
            <a:endParaRPr lang="en-IN" dirty="0"/>
          </a:p>
        </p:txBody>
      </p:sp>
      <p:sp>
        <p:nvSpPr>
          <p:cNvPr id="3" name="Content Placeholder 2">
            <a:extLst>
              <a:ext uri="{FF2B5EF4-FFF2-40B4-BE49-F238E27FC236}">
                <a16:creationId xmlns:a16="http://schemas.microsoft.com/office/drawing/2014/main" id="{43265F4B-A9D1-5F37-1B7C-90D9A25D8701}"/>
              </a:ext>
            </a:extLst>
          </p:cNvPr>
          <p:cNvSpPr>
            <a:spLocks noGrp="1"/>
          </p:cNvSpPr>
          <p:nvPr>
            <p:ph idx="1"/>
          </p:nvPr>
        </p:nvSpPr>
        <p:spPr>
          <a:xfrm>
            <a:off x="838200" y="1308846"/>
            <a:ext cx="10515600" cy="5396753"/>
          </a:xfrm>
        </p:spPr>
        <p:txBody>
          <a:bodyPr>
            <a:normAutofit/>
          </a:bodyPr>
          <a:lstStyle/>
          <a:p>
            <a:r>
              <a:rPr lang="en-US" sz="2400" dirty="0"/>
              <a:t>A Python </a:t>
            </a:r>
            <a:r>
              <a:rPr lang="en-US" sz="2400" dirty="0" err="1"/>
              <a:t>DataFrame</a:t>
            </a:r>
            <a:r>
              <a:rPr lang="en-US" sz="2400" dirty="0"/>
              <a:t> </a:t>
            </a:r>
            <a:r>
              <a:rPr lang="en-US" sz="2400" dirty="0" err="1"/>
              <a:t>groupby</a:t>
            </a:r>
            <a:r>
              <a:rPr lang="en-US" sz="2400" dirty="0"/>
              <a:t> function is similar to Group By clause in </a:t>
            </a:r>
            <a:r>
              <a:rPr lang="en-US" sz="2400" dirty="0" err="1"/>
              <a:t>Sql</a:t>
            </a:r>
            <a:r>
              <a:rPr lang="en-US" sz="2400" dirty="0"/>
              <a:t> Server. I mean, you can use this Pandas </a:t>
            </a:r>
            <a:r>
              <a:rPr lang="en-US" sz="2400" dirty="0" err="1"/>
              <a:t>groupby</a:t>
            </a:r>
            <a:r>
              <a:rPr lang="en-US" sz="2400" dirty="0"/>
              <a:t> function to group data by some columns and find the aggregated results of the other columns. This is one of the important concept or function, while working with real-time data.</a:t>
            </a:r>
            <a:endParaRPr lang="en-IN" sz="2400" dirty="0"/>
          </a:p>
        </p:txBody>
      </p:sp>
      <p:pic>
        <p:nvPicPr>
          <p:cNvPr id="5" name="Picture 4">
            <a:extLst>
              <a:ext uri="{FF2B5EF4-FFF2-40B4-BE49-F238E27FC236}">
                <a16:creationId xmlns:a16="http://schemas.microsoft.com/office/drawing/2014/main" id="{EC895F35-4CDA-D424-FCC7-205E20F43F17}"/>
              </a:ext>
            </a:extLst>
          </p:cNvPr>
          <p:cNvPicPr>
            <a:picLocks noChangeAspect="1"/>
          </p:cNvPicPr>
          <p:nvPr/>
        </p:nvPicPr>
        <p:blipFill>
          <a:blip r:embed="rId2"/>
          <a:stretch>
            <a:fillRect/>
          </a:stretch>
        </p:blipFill>
        <p:spPr>
          <a:xfrm>
            <a:off x="2534007" y="2796988"/>
            <a:ext cx="7285351" cy="3560054"/>
          </a:xfrm>
          <a:prstGeom prst="rect">
            <a:avLst/>
          </a:prstGeom>
        </p:spPr>
      </p:pic>
    </p:spTree>
    <p:extLst>
      <p:ext uri="{BB962C8B-B14F-4D97-AF65-F5344CB8AC3E}">
        <p14:creationId xmlns:p14="http://schemas.microsoft.com/office/powerpoint/2010/main" val="3311705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F31D-A4EA-3DF4-9F14-6D495D54BEDA}"/>
              </a:ext>
            </a:extLst>
          </p:cNvPr>
          <p:cNvSpPr>
            <a:spLocks noGrp="1"/>
          </p:cNvSpPr>
          <p:nvPr>
            <p:ph type="title"/>
          </p:nvPr>
        </p:nvSpPr>
        <p:spPr>
          <a:xfrm>
            <a:off x="838200" y="2489760"/>
            <a:ext cx="10515600" cy="1325563"/>
          </a:xfrm>
        </p:spPr>
        <p:txBody>
          <a:bodyPr>
            <a:normAutofit/>
          </a:bodyPr>
          <a:lstStyle/>
          <a:p>
            <a:pPr algn="ctr"/>
            <a:r>
              <a:rPr lang="en-IN" sz="5400" b="1" dirty="0">
                <a:latin typeface="Arial Black" panose="020B0A04020102020204" pitchFamily="34" charset="0"/>
              </a:rPr>
              <a:t>CHARTS</a:t>
            </a:r>
          </a:p>
        </p:txBody>
      </p:sp>
    </p:spTree>
    <p:extLst>
      <p:ext uri="{BB962C8B-B14F-4D97-AF65-F5344CB8AC3E}">
        <p14:creationId xmlns:p14="http://schemas.microsoft.com/office/powerpoint/2010/main" val="1308182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18E1B-D52C-A80D-BC15-23E3A3C60CDA}"/>
              </a:ext>
            </a:extLst>
          </p:cNvPr>
          <p:cNvSpPr>
            <a:spLocks noGrp="1"/>
          </p:cNvSpPr>
          <p:nvPr>
            <p:ph type="title"/>
          </p:nvPr>
        </p:nvSpPr>
        <p:spPr/>
        <p:txBody>
          <a:bodyPr/>
          <a:lstStyle/>
          <a:p>
            <a:r>
              <a:rPr lang="en-IN" b="0" i="0" dirty="0">
                <a:solidFill>
                  <a:srgbClr val="222222"/>
                </a:solidFill>
                <a:effectLst/>
                <a:latin typeface="-apple-system"/>
              </a:rPr>
              <a:t>Python matplotlib Bar Chart</a:t>
            </a:r>
            <a:endParaRPr lang="en-IN" dirty="0"/>
          </a:p>
        </p:txBody>
      </p:sp>
      <p:sp>
        <p:nvSpPr>
          <p:cNvPr id="3" name="Content Placeholder 2">
            <a:extLst>
              <a:ext uri="{FF2B5EF4-FFF2-40B4-BE49-F238E27FC236}">
                <a16:creationId xmlns:a16="http://schemas.microsoft.com/office/drawing/2014/main" id="{C9E46117-CB19-17BB-7CDE-734BDB6128EF}"/>
              </a:ext>
            </a:extLst>
          </p:cNvPr>
          <p:cNvSpPr>
            <a:spLocks noGrp="1"/>
          </p:cNvSpPr>
          <p:nvPr>
            <p:ph idx="1"/>
          </p:nvPr>
        </p:nvSpPr>
        <p:spPr>
          <a:xfrm>
            <a:off x="838200" y="1825624"/>
            <a:ext cx="10515600" cy="4808257"/>
          </a:xfrm>
        </p:spPr>
        <p:txBody>
          <a:bodyPr/>
          <a:lstStyle/>
          <a:p>
            <a:pPr algn="l"/>
            <a:r>
              <a:rPr lang="en-US" b="0" i="0" dirty="0">
                <a:solidFill>
                  <a:srgbClr val="222222"/>
                </a:solidFill>
                <a:effectLst/>
                <a:latin typeface="-apple-system"/>
              </a:rPr>
              <a:t>A Python Bar chart, Plot, or Graph in the matplotlib library is a chart that represents the categorical data in a rectangular format. By seeing those bars, one can understand which product is performing good or bad. It means the longer the bar, the better the product is performing. In Python, you can create both horizontal and vertical bar charts using this matplotlib library and </a:t>
            </a:r>
            <a:r>
              <a:rPr lang="en-US" b="0" i="0" dirty="0" err="1">
                <a:solidFill>
                  <a:srgbClr val="222222"/>
                </a:solidFill>
                <a:effectLst/>
                <a:latin typeface="-apple-system"/>
              </a:rPr>
              <a:t>pyplot</a:t>
            </a:r>
            <a:r>
              <a:rPr lang="en-US" b="0" i="0" dirty="0">
                <a:solidFill>
                  <a:srgbClr val="222222"/>
                </a:solidFill>
                <a:effectLst/>
                <a:latin typeface="-apple-system"/>
              </a:rPr>
              <a:t>.</a:t>
            </a:r>
          </a:p>
          <a:p>
            <a:pPr algn="l"/>
            <a:r>
              <a:rPr lang="en-US" b="0" i="0" dirty="0">
                <a:solidFill>
                  <a:srgbClr val="222222"/>
                </a:solidFill>
                <a:effectLst/>
                <a:latin typeface="-apple-system"/>
              </a:rPr>
              <a:t>The Python matplotlib </a:t>
            </a:r>
            <a:r>
              <a:rPr lang="en-US" b="0" i="0" dirty="0" err="1">
                <a:solidFill>
                  <a:srgbClr val="222222"/>
                </a:solidFill>
                <a:effectLst/>
                <a:latin typeface="-apple-system"/>
              </a:rPr>
              <a:t>pyplot</a:t>
            </a:r>
            <a:r>
              <a:rPr lang="en-US" b="0" i="0" dirty="0">
                <a:solidFill>
                  <a:srgbClr val="222222"/>
                </a:solidFill>
                <a:effectLst/>
                <a:latin typeface="-apple-system"/>
              </a:rPr>
              <a:t> has a bar function, which helps us to create this chart or plot from the given X values, height, and width. The basic syntax of the Python matplotlib bar chart is as shown below.</a:t>
            </a:r>
          </a:p>
          <a:p>
            <a:endParaRPr lang="en-IN" dirty="0"/>
          </a:p>
        </p:txBody>
      </p:sp>
      <p:pic>
        <p:nvPicPr>
          <p:cNvPr id="5" name="Picture 4">
            <a:extLst>
              <a:ext uri="{FF2B5EF4-FFF2-40B4-BE49-F238E27FC236}">
                <a16:creationId xmlns:a16="http://schemas.microsoft.com/office/drawing/2014/main" id="{9690CB05-3FE3-D2B8-812B-AFCD00D17C29}"/>
              </a:ext>
            </a:extLst>
          </p:cNvPr>
          <p:cNvPicPr>
            <a:picLocks noChangeAspect="1"/>
          </p:cNvPicPr>
          <p:nvPr/>
        </p:nvPicPr>
        <p:blipFill>
          <a:blip r:embed="rId2"/>
          <a:stretch>
            <a:fillRect/>
          </a:stretch>
        </p:blipFill>
        <p:spPr>
          <a:xfrm>
            <a:off x="2829841" y="5601258"/>
            <a:ext cx="7285351" cy="891617"/>
          </a:xfrm>
          <a:prstGeom prst="rect">
            <a:avLst/>
          </a:prstGeom>
        </p:spPr>
      </p:pic>
    </p:spTree>
    <p:extLst>
      <p:ext uri="{BB962C8B-B14F-4D97-AF65-F5344CB8AC3E}">
        <p14:creationId xmlns:p14="http://schemas.microsoft.com/office/powerpoint/2010/main" val="97892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C85F-67CE-0C35-F1B4-C4DC4B20334D}"/>
              </a:ext>
            </a:extLst>
          </p:cNvPr>
          <p:cNvSpPr>
            <a:spLocks noGrp="1"/>
          </p:cNvSpPr>
          <p:nvPr>
            <p:ph type="title"/>
          </p:nvPr>
        </p:nvSpPr>
        <p:spPr/>
        <p:txBody>
          <a:bodyPr/>
          <a:lstStyle/>
          <a:p>
            <a:r>
              <a:rPr lang="en-US" b="0" i="0" dirty="0">
                <a:solidFill>
                  <a:srgbClr val="222222"/>
                </a:solidFill>
                <a:effectLst/>
                <a:latin typeface="-apple-system"/>
              </a:rPr>
              <a:t>Create a Basic matplotlib bar chart in Python</a:t>
            </a:r>
            <a:endParaRPr lang="en-IN" dirty="0"/>
          </a:p>
        </p:txBody>
      </p:sp>
      <p:pic>
        <p:nvPicPr>
          <p:cNvPr id="5" name="Content Placeholder 4">
            <a:extLst>
              <a:ext uri="{FF2B5EF4-FFF2-40B4-BE49-F238E27FC236}">
                <a16:creationId xmlns:a16="http://schemas.microsoft.com/office/drawing/2014/main" id="{1F7505F9-91B2-0801-9B4B-6EE37C387BBC}"/>
              </a:ext>
            </a:extLst>
          </p:cNvPr>
          <p:cNvPicPr>
            <a:picLocks noGrp="1" noChangeAspect="1"/>
          </p:cNvPicPr>
          <p:nvPr>
            <p:ph idx="1"/>
          </p:nvPr>
        </p:nvPicPr>
        <p:blipFill>
          <a:blip r:embed="rId2"/>
          <a:stretch>
            <a:fillRect/>
          </a:stretch>
        </p:blipFill>
        <p:spPr>
          <a:xfrm>
            <a:off x="959807" y="1836440"/>
            <a:ext cx="4894146" cy="2339543"/>
          </a:xfrm>
        </p:spPr>
      </p:pic>
      <p:pic>
        <p:nvPicPr>
          <p:cNvPr id="7" name="Picture 6">
            <a:extLst>
              <a:ext uri="{FF2B5EF4-FFF2-40B4-BE49-F238E27FC236}">
                <a16:creationId xmlns:a16="http://schemas.microsoft.com/office/drawing/2014/main" id="{0222F920-BA8F-2B7E-CD2E-47C1350703F8}"/>
              </a:ext>
            </a:extLst>
          </p:cNvPr>
          <p:cNvPicPr>
            <a:picLocks noChangeAspect="1"/>
          </p:cNvPicPr>
          <p:nvPr/>
        </p:nvPicPr>
        <p:blipFill>
          <a:blip r:embed="rId3"/>
          <a:stretch>
            <a:fillRect/>
          </a:stretch>
        </p:blipFill>
        <p:spPr>
          <a:xfrm>
            <a:off x="7289118" y="1724977"/>
            <a:ext cx="4064682" cy="4093540"/>
          </a:xfrm>
          <a:prstGeom prst="rect">
            <a:avLst/>
          </a:prstGeom>
        </p:spPr>
      </p:pic>
    </p:spTree>
    <p:extLst>
      <p:ext uri="{BB962C8B-B14F-4D97-AF65-F5344CB8AC3E}">
        <p14:creationId xmlns:p14="http://schemas.microsoft.com/office/powerpoint/2010/main" val="16779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CB59-E119-753D-AA64-D1370D3626B1}"/>
              </a:ext>
            </a:extLst>
          </p:cNvPr>
          <p:cNvSpPr>
            <a:spLocks noGrp="1"/>
          </p:cNvSpPr>
          <p:nvPr>
            <p:ph type="title"/>
          </p:nvPr>
        </p:nvSpPr>
        <p:spPr/>
        <p:txBody>
          <a:bodyPr/>
          <a:lstStyle/>
          <a:p>
            <a:r>
              <a:rPr lang="en-US" b="0" i="0" dirty="0">
                <a:solidFill>
                  <a:srgbClr val="222222"/>
                </a:solidFill>
                <a:effectLst/>
                <a:latin typeface="-apple-system"/>
              </a:rPr>
              <a:t>Python matplotlib Bar chart from CSV file</a:t>
            </a:r>
            <a:endParaRPr lang="en-IN" dirty="0"/>
          </a:p>
        </p:txBody>
      </p:sp>
      <p:pic>
        <p:nvPicPr>
          <p:cNvPr id="7" name="Content Placeholder 6">
            <a:extLst>
              <a:ext uri="{FF2B5EF4-FFF2-40B4-BE49-F238E27FC236}">
                <a16:creationId xmlns:a16="http://schemas.microsoft.com/office/drawing/2014/main" id="{C611F5BD-1FDB-D195-1536-998A394F3D2B}"/>
              </a:ext>
            </a:extLst>
          </p:cNvPr>
          <p:cNvPicPr>
            <a:picLocks noGrp="1" noChangeAspect="1"/>
          </p:cNvPicPr>
          <p:nvPr>
            <p:ph idx="1"/>
          </p:nvPr>
        </p:nvPicPr>
        <p:blipFill>
          <a:blip r:embed="rId2"/>
          <a:stretch>
            <a:fillRect/>
          </a:stretch>
        </p:blipFill>
        <p:spPr>
          <a:xfrm>
            <a:off x="2689361" y="1825625"/>
            <a:ext cx="6813278" cy="4351338"/>
          </a:xfrm>
        </p:spPr>
      </p:pic>
    </p:spTree>
    <p:extLst>
      <p:ext uri="{BB962C8B-B14F-4D97-AF65-F5344CB8AC3E}">
        <p14:creationId xmlns:p14="http://schemas.microsoft.com/office/powerpoint/2010/main" val="493472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0C8CC-D61B-2D06-A2F8-AB0C24E875C0}"/>
              </a:ext>
            </a:extLst>
          </p:cNvPr>
          <p:cNvSpPr>
            <a:spLocks noGrp="1"/>
          </p:cNvSpPr>
          <p:nvPr>
            <p:ph type="title"/>
          </p:nvPr>
        </p:nvSpPr>
        <p:spPr/>
        <p:txBody>
          <a:bodyPr/>
          <a:lstStyle/>
          <a:p>
            <a:r>
              <a:rPr lang="en-IN" b="0" i="0" dirty="0">
                <a:solidFill>
                  <a:srgbClr val="222222"/>
                </a:solidFill>
                <a:effectLst/>
                <a:latin typeface="-apple-system"/>
              </a:rPr>
              <a:t>Python matplotlib Histogram</a:t>
            </a:r>
            <a:endParaRPr lang="en-IN" dirty="0"/>
          </a:p>
        </p:txBody>
      </p:sp>
      <p:sp>
        <p:nvSpPr>
          <p:cNvPr id="3" name="Content Placeholder 2">
            <a:extLst>
              <a:ext uri="{FF2B5EF4-FFF2-40B4-BE49-F238E27FC236}">
                <a16:creationId xmlns:a16="http://schemas.microsoft.com/office/drawing/2014/main" id="{6FE2F9E4-091E-1449-CC8D-D1EACF508C60}"/>
              </a:ext>
            </a:extLst>
          </p:cNvPr>
          <p:cNvSpPr>
            <a:spLocks noGrp="1"/>
          </p:cNvSpPr>
          <p:nvPr>
            <p:ph idx="1"/>
          </p:nvPr>
        </p:nvSpPr>
        <p:spPr/>
        <p:txBody>
          <a:bodyPr/>
          <a:lstStyle/>
          <a:p>
            <a:pPr algn="l"/>
            <a:r>
              <a:rPr lang="en-US" b="0" i="0" dirty="0">
                <a:solidFill>
                  <a:srgbClr val="222222"/>
                </a:solidFill>
                <a:effectLst/>
                <a:latin typeface="-apple-system"/>
              </a:rPr>
              <a:t>The Python matplotlib histogram looks similar to the </a:t>
            </a:r>
            <a:r>
              <a:rPr lang="en-US" b="0" i="0" dirty="0" err="1">
                <a:solidFill>
                  <a:srgbClr val="222222"/>
                </a:solidFill>
                <a:effectLst/>
                <a:latin typeface="-apple-system"/>
              </a:rPr>
              <a:t>pyplot</a:t>
            </a:r>
            <a:r>
              <a:rPr lang="en-US" b="0" i="0" dirty="0">
                <a:solidFill>
                  <a:srgbClr val="222222"/>
                </a:solidFill>
                <a:effectLst/>
                <a:latin typeface="-apple-system"/>
              </a:rPr>
              <a:t> bar chart. However, the data will equally distribute into bins. Each bin represents data intervals, and the matplotlib histogram shows the comparison of the frequency of numeric data against the bins.</a:t>
            </a:r>
          </a:p>
          <a:p>
            <a:pPr algn="l"/>
            <a:r>
              <a:rPr lang="en-US" b="0" i="0" dirty="0">
                <a:solidFill>
                  <a:srgbClr val="222222"/>
                </a:solidFill>
                <a:effectLst/>
                <a:latin typeface="-apple-system"/>
              </a:rPr>
              <a:t>In Python, you can use the Matplotlib library to plot histogram with the help of </a:t>
            </a:r>
            <a:r>
              <a:rPr lang="en-US" b="0" i="0" dirty="0" err="1">
                <a:solidFill>
                  <a:srgbClr val="222222"/>
                </a:solidFill>
                <a:effectLst/>
                <a:latin typeface="-apple-system"/>
              </a:rPr>
              <a:t>pyplot</a:t>
            </a:r>
            <a:r>
              <a:rPr lang="en-US" b="0" i="0" dirty="0">
                <a:solidFill>
                  <a:srgbClr val="222222"/>
                </a:solidFill>
                <a:effectLst/>
                <a:latin typeface="-apple-system"/>
              </a:rPr>
              <a:t> hist function. The hist syntax to draw matplotlib </a:t>
            </a:r>
            <a:r>
              <a:rPr lang="en-US" b="0" i="0" dirty="0" err="1">
                <a:solidFill>
                  <a:srgbClr val="222222"/>
                </a:solidFill>
                <a:effectLst/>
                <a:latin typeface="-apple-system"/>
              </a:rPr>
              <a:t>pyplot</a:t>
            </a:r>
            <a:r>
              <a:rPr lang="en-US" b="0" i="0" dirty="0">
                <a:solidFill>
                  <a:srgbClr val="222222"/>
                </a:solidFill>
                <a:effectLst/>
                <a:latin typeface="-apple-system"/>
              </a:rPr>
              <a:t> histogram in Python is</a:t>
            </a:r>
          </a:p>
          <a:p>
            <a:endParaRPr lang="en-IN" dirty="0"/>
          </a:p>
        </p:txBody>
      </p:sp>
      <p:pic>
        <p:nvPicPr>
          <p:cNvPr id="7" name="Picture 6">
            <a:extLst>
              <a:ext uri="{FF2B5EF4-FFF2-40B4-BE49-F238E27FC236}">
                <a16:creationId xmlns:a16="http://schemas.microsoft.com/office/drawing/2014/main" id="{0AB8F271-944A-D56A-51CE-BD528EEBCA67}"/>
              </a:ext>
            </a:extLst>
          </p:cNvPr>
          <p:cNvPicPr>
            <a:picLocks noChangeAspect="1"/>
          </p:cNvPicPr>
          <p:nvPr/>
        </p:nvPicPr>
        <p:blipFill>
          <a:blip r:embed="rId2"/>
          <a:stretch>
            <a:fillRect/>
          </a:stretch>
        </p:blipFill>
        <p:spPr>
          <a:xfrm>
            <a:off x="2517642" y="4887963"/>
            <a:ext cx="7353937" cy="990686"/>
          </a:xfrm>
          <a:prstGeom prst="rect">
            <a:avLst/>
          </a:prstGeom>
        </p:spPr>
      </p:pic>
    </p:spTree>
    <p:extLst>
      <p:ext uri="{BB962C8B-B14F-4D97-AF65-F5344CB8AC3E}">
        <p14:creationId xmlns:p14="http://schemas.microsoft.com/office/powerpoint/2010/main" val="208671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A376-3571-9628-672F-3306C562875D}"/>
              </a:ext>
            </a:extLst>
          </p:cNvPr>
          <p:cNvSpPr>
            <a:spLocks noGrp="1"/>
          </p:cNvSpPr>
          <p:nvPr>
            <p:ph type="title"/>
          </p:nvPr>
        </p:nvSpPr>
        <p:spPr/>
        <p:txBody>
          <a:bodyPr/>
          <a:lstStyle/>
          <a:p>
            <a:r>
              <a:rPr lang="en-IN" b="0" i="0" dirty="0">
                <a:solidFill>
                  <a:srgbClr val="222222"/>
                </a:solidFill>
                <a:effectLst/>
                <a:latin typeface="-apple-system"/>
              </a:rPr>
              <a:t>Simple matplotlib Histogram Example</a:t>
            </a:r>
            <a:endParaRPr lang="en-IN" dirty="0"/>
          </a:p>
        </p:txBody>
      </p:sp>
      <p:pic>
        <p:nvPicPr>
          <p:cNvPr id="5" name="Content Placeholder 4">
            <a:extLst>
              <a:ext uri="{FF2B5EF4-FFF2-40B4-BE49-F238E27FC236}">
                <a16:creationId xmlns:a16="http://schemas.microsoft.com/office/drawing/2014/main" id="{2D98C261-99F0-DFE8-A615-A9669151AE10}"/>
              </a:ext>
            </a:extLst>
          </p:cNvPr>
          <p:cNvPicPr>
            <a:picLocks noGrp="1" noChangeAspect="1"/>
          </p:cNvPicPr>
          <p:nvPr>
            <p:ph idx="1"/>
          </p:nvPr>
        </p:nvPicPr>
        <p:blipFill>
          <a:blip r:embed="rId2"/>
          <a:stretch>
            <a:fillRect/>
          </a:stretch>
        </p:blipFill>
        <p:spPr>
          <a:xfrm>
            <a:off x="838201" y="2923205"/>
            <a:ext cx="4872318" cy="1905165"/>
          </a:xfrm>
        </p:spPr>
      </p:pic>
      <p:sp>
        <p:nvSpPr>
          <p:cNvPr id="7" name="TextBox 6">
            <a:extLst>
              <a:ext uri="{FF2B5EF4-FFF2-40B4-BE49-F238E27FC236}">
                <a16:creationId xmlns:a16="http://schemas.microsoft.com/office/drawing/2014/main" id="{FD9B3CD7-3843-ADAF-FEC4-20921A5730C4}"/>
              </a:ext>
            </a:extLst>
          </p:cNvPr>
          <p:cNvSpPr txBox="1"/>
          <p:nvPr/>
        </p:nvSpPr>
        <p:spPr>
          <a:xfrm>
            <a:off x="838200" y="1745187"/>
            <a:ext cx="6096000" cy="923330"/>
          </a:xfrm>
          <a:prstGeom prst="rect">
            <a:avLst/>
          </a:prstGeom>
          <a:noFill/>
        </p:spPr>
        <p:txBody>
          <a:bodyPr wrap="square">
            <a:spAutoFit/>
          </a:bodyPr>
          <a:lstStyle/>
          <a:p>
            <a:r>
              <a:rPr lang="en-US" b="0" i="0" dirty="0">
                <a:solidFill>
                  <a:srgbClr val="222222"/>
                </a:solidFill>
                <a:effectLst/>
                <a:latin typeface="-apple-system"/>
              </a:rPr>
              <a:t>Here, we used this argument number explicitly by assigning 20 to it. It means, below code will draw a hist of random numbers, and the data will equally distribute into 20 bins.</a:t>
            </a:r>
            <a:endParaRPr lang="en-IN" dirty="0"/>
          </a:p>
        </p:txBody>
      </p:sp>
      <p:pic>
        <p:nvPicPr>
          <p:cNvPr id="9" name="Picture 8">
            <a:extLst>
              <a:ext uri="{FF2B5EF4-FFF2-40B4-BE49-F238E27FC236}">
                <a16:creationId xmlns:a16="http://schemas.microsoft.com/office/drawing/2014/main" id="{9484A997-5D62-9801-BFE9-3F86156AD7E6}"/>
              </a:ext>
            </a:extLst>
          </p:cNvPr>
          <p:cNvPicPr>
            <a:picLocks noChangeAspect="1"/>
          </p:cNvPicPr>
          <p:nvPr/>
        </p:nvPicPr>
        <p:blipFill>
          <a:blip r:embed="rId3"/>
          <a:stretch>
            <a:fillRect/>
          </a:stretch>
        </p:blipFill>
        <p:spPr>
          <a:xfrm>
            <a:off x="6669741" y="2674013"/>
            <a:ext cx="3392564" cy="3115267"/>
          </a:xfrm>
          <a:prstGeom prst="rect">
            <a:avLst/>
          </a:prstGeom>
        </p:spPr>
      </p:pic>
    </p:spTree>
    <p:extLst>
      <p:ext uri="{BB962C8B-B14F-4D97-AF65-F5344CB8AC3E}">
        <p14:creationId xmlns:p14="http://schemas.microsoft.com/office/powerpoint/2010/main" val="2757473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967C-E77B-3410-1355-09E5A0D2266B}"/>
              </a:ext>
            </a:extLst>
          </p:cNvPr>
          <p:cNvSpPr>
            <a:spLocks noGrp="1"/>
          </p:cNvSpPr>
          <p:nvPr>
            <p:ph type="title"/>
          </p:nvPr>
        </p:nvSpPr>
        <p:spPr/>
        <p:txBody>
          <a:bodyPr/>
          <a:lstStyle/>
          <a:p>
            <a:r>
              <a:rPr lang="en-IN" b="0" i="0" dirty="0">
                <a:solidFill>
                  <a:srgbClr val="222222"/>
                </a:solidFill>
                <a:effectLst/>
                <a:latin typeface="-apple-system"/>
              </a:rPr>
              <a:t>Python matplotlib Pie Chart</a:t>
            </a:r>
            <a:endParaRPr lang="en-IN" dirty="0"/>
          </a:p>
        </p:txBody>
      </p:sp>
      <p:sp>
        <p:nvSpPr>
          <p:cNvPr id="3" name="Content Placeholder 2">
            <a:extLst>
              <a:ext uri="{FF2B5EF4-FFF2-40B4-BE49-F238E27FC236}">
                <a16:creationId xmlns:a16="http://schemas.microsoft.com/office/drawing/2014/main" id="{B4CAD587-15C9-9AAD-5694-F56FDE88F0F2}"/>
              </a:ext>
            </a:extLst>
          </p:cNvPr>
          <p:cNvSpPr>
            <a:spLocks noGrp="1"/>
          </p:cNvSpPr>
          <p:nvPr>
            <p:ph idx="1"/>
          </p:nvPr>
        </p:nvSpPr>
        <p:spPr/>
        <p:txBody>
          <a:bodyPr/>
          <a:lstStyle/>
          <a:p>
            <a:r>
              <a:rPr lang="en-US" b="0" i="0" dirty="0">
                <a:solidFill>
                  <a:srgbClr val="222222"/>
                </a:solidFill>
                <a:effectLst/>
                <a:latin typeface="-apple-system"/>
              </a:rPr>
              <a:t>The Python matplotlib pie chart displays the series of data in slices or wedges, and each slice is the size of an item. In order to draw at the matplotlib chart in Python, you have to use the </a:t>
            </a:r>
            <a:r>
              <a:rPr lang="en-US" b="0" i="0" dirty="0" err="1">
                <a:solidFill>
                  <a:srgbClr val="222222"/>
                </a:solidFill>
                <a:effectLst/>
                <a:latin typeface="-apple-system"/>
              </a:rPr>
              <a:t>pyplot</a:t>
            </a:r>
            <a:r>
              <a:rPr lang="en-US" b="0" i="0" dirty="0">
                <a:solidFill>
                  <a:srgbClr val="222222"/>
                </a:solidFill>
                <a:effectLst/>
                <a:latin typeface="-apple-system"/>
              </a:rPr>
              <a:t> pie function. The syntax of this Python matplotlib pie function is</a:t>
            </a:r>
          </a:p>
          <a:p>
            <a:endParaRPr lang="en-IN" dirty="0"/>
          </a:p>
        </p:txBody>
      </p:sp>
      <p:pic>
        <p:nvPicPr>
          <p:cNvPr id="6" name="Picture 5">
            <a:extLst>
              <a:ext uri="{FF2B5EF4-FFF2-40B4-BE49-F238E27FC236}">
                <a16:creationId xmlns:a16="http://schemas.microsoft.com/office/drawing/2014/main" id="{8DE32662-9C2E-6670-29D8-E87B60F1F769}"/>
              </a:ext>
            </a:extLst>
          </p:cNvPr>
          <p:cNvPicPr>
            <a:picLocks noChangeAspect="1"/>
          </p:cNvPicPr>
          <p:nvPr/>
        </p:nvPicPr>
        <p:blipFill>
          <a:blip r:embed="rId2"/>
          <a:stretch>
            <a:fillRect/>
          </a:stretch>
        </p:blipFill>
        <p:spPr>
          <a:xfrm>
            <a:off x="2319963" y="3777683"/>
            <a:ext cx="7552074" cy="1005927"/>
          </a:xfrm>
          <a:prstGeom prst="rect">
            <a:avLst/>
          </a:prstGeom>
        </p:spPr>
      </p:pic>
    </p:spTree>
    <p:extLst>
      <p:ext uri="{BB962C8B-B14F-4D97-AF65-F5344CB8AC3E}">
        <p14:creationId xmlns:p14="http://schemas.microsoft.com/office/powerpoint/2010/main" val="325230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66E1-57C6-BB6E-4027-DB63FEEF9A47}"/>
              </a:ext>
            </a:extLst>
          </p:cNvPr>
          <p:cNvSpPr>
            <a:spLocks noGrp="1"/>
          </p:cNvSpPr>
          <p:nvPr>
            <p:ph type="title"/>
          </p:nvPr>
        </p:nvSpPr>
        <p:spPr/>
        <p:txBody>
          <a:bodyPr/>
          <a:lstStyle/>
          <a:p>
            <a:r>
              <a:rPr lang="en-IN" b="0" i="0" dirty="0">
                <a:solidFill>
                  <a:srgbClr val="222222"/>
                </a:solidFill>
                <a:effectLst/>
                <a:latin typeface="-apple-system"/>
              </a:rPr>
              <a:t>Python matplotlib Pie Chart Example</a:t>
            </a:r>
            <a:endParaRPr lang="en-IN" dirty="0"/>
          </a:p>
        </p:txBody>
      </p:sp>
      <p:pic>
        <p:nvPicPr>
          <p:cNvPr id="7" name="Content Placeholder 6">
            <a:extLst>
              <a:ext uri="{FF2B5EF4-FFF2-40B4-BE49-F238E27FC236}">
                <a16:creationId xmlns:a16="http://schemas.microsoft.com/office/drawing/2014/main" id="{128E3811-18AC-BD43-C41F-2565D41E8C4C}"/>
              </a:ext>
            </a:extLst>
          </p:cNvPr>
          <p:cNvPicPr>
            <a:picLocks noGrp="1" noChangeAspect="1"/>
          </p:cNvPicPr>
          <p:nvPr>
            <p:ph idx="1"/>
          </p:nvPr>
        </p:nvPicPr>
        <p:blipFill>
          <a:blip r:embed="rId2"/>
          <a:stretch>
            <a:fillRect/>
          </a:stretch>
        </p:blipFill>
        <p:spPr>
          <a:xfrm>
            <a:off x="838200" y="1912647"/>
            <a:ext cx="4486835" cy="2187130"/>
          </a:xfrm>
        </p:spPr>
      </p:pic>
      <p:pic>
        <p:nvPicPr>
          <p:cNvPr id="9" name="Picture 8">
            <a:extLst>
              <a:ext uri="{FF2B5EF4-FFF2-40B4-BE49-F238E27FC236}">
                <a16:creationId xmlns:a16="http://schemas.microsoft.com/office/drawing/2014/main" id="{1C7979D4-C80E-6ABE-2109-CD442555E33B}"/>
              </a:ext>
            </a:extLst>
          </p:cNvPr>
          <p:cNvPicPr>
            <a:picLocks noChangeAspect="1"/>
          </p:cNvPicPr>
          <p:nvPr/>
        </p:nvPicPr>
        <p:blipFill>
          <a:blip r:embed="rId3"/>
          <a:stretch>
            <a:fillRect/>
          </a:stretch>
        </p:blipFill>
        <p:spPr>
          <a:xfrm>
            <a:off x="6167717" y="2563906"/>
            <a:ext cx="4939553" cy="2814195"/>
          </a:xfrm>
          <a:prstGeom prst="rect">
            <a:avLst/>
          </a:prstGeom>
        </p:spPr>
      </p:pic>
    </p:spTree>
    <p:extLst>
      <p:ext uri="{BB962C8B-B14F-4D97-AF65-F5344CB8AC3E}">
        <p14:creationId xmlns:p14="http://schemas.microsoft.com/office/powerpoint/2010/main" val="2163460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7F2B-651A-387A-F893-D63DEEF2F7E5}"/>
              </a:ext>
            </a:extLst>
          </p:cNvPr>
          <p:cNvSpPr>
            <a:spLocks noGrp="1"/>
          </p:cNvSpPr>
          <p:nvPr>
            <p:ph type="title"/>
          </p:nvPr>
        </p:nvSpPr>
        <p:spPr>
          <a:xfrm>
            <a:off x="838200" y="365126"/>
            <a:ext cx="10515600" cy="863040"/>
          </a:xfrm>
        </p:spPr>
        <p:txBody>
          <a:bodyPr/>
          <a:lstStyle/>
          <a:p>
            <a:r>
              <a:rPr lang="en-IN" b="0" i="0" dirty="0">
                <a:solidFill>
                  <a:srgbClr val="222222"/>
                </a:solidFill>
                <a:effectLst/>
                <a:latin typeface="-apple-system"/>
              </a:rPr>
              <a:t>Python matplotlib Scatter Plot</a:t>
            </a:r>
            <a:endParaRPr lang="en-IN" dirty="0"/>
          </a:p>
        </p:txBody>
      </p:sp>
      <p:sp>
        <p:nvSpPr>
          <p:cNvPr id="3" name="Content Placeholder 2">
            <a:extLst>
              <a:ext uri="{FF2B5EF4-FFF2-40B4-BE49-F238E27FC236}">
                <a16:creationId xmlns:a16="http://schemas.microsoft.com/office/drawing/2014/main" id="{DD8F16BF-863A-75DD-0A1B-86662FFD32B2}"/>
              </a:ext>
            </a:extLst>
          </p:cNvPr>
          <p:cNvSpPr>
            <a:spLocks noGrp="1"/>
          </p:cNvSpPr>
          <p:nvPr>
            <p:ph idx="1"/>
          </p:nvPr>
        </p:nvSpPr>
        <p:spPr>
          <a:xfrm>
            <a:off x="838200" y="1371600"/>
            <a:ext cx="10515600" cy="5121274"/>
          </a:xfrm>
        </p:spPr>
        <p:txBody>
          <a:bodyPr>
            <a:normAutofit fontScale="92500" lnSpcReduction="10000"/>
          </a:bodyPr>
          <a:lstStyle/>
          <a:p>
            <a:pPr algn="l"/>
            <a:r>
              <a:rPr lang="en-US" b="0" i="0" dirty="0">
                <a:solidFill>
                  <a:srgbClr val="222222"/>
                </a:solidFill>
                <a:effectLst/>
                <a:latin typeface="-apple-system"/>
              </a:rPr>
              <a:t>The Python matplotlib scatter plot is a two dimensional graphical representation of the data. A Python scatter plot is useful to display the correlation between two numerical data values or two sets of data. In general, we use this Python matplotlib scatter plot to analyze the relationship between two numerical data points by drawing a regression line.</a:t>
            </a:r>
          </a:p>
          <a:p>
            <a:pPr algn="l"/>
            <a:r>
              <a:rPr lang="en-US" b="0" i="0" dirty="0">
                <a:solidFill>
                  <a:srgbClr val="222222"/>
                </a:solidFill>
                <a:effectLst/>
                <a:latin typeface="-apple-system"/>
              </a:rPr>
              <a:t>The matplotlib </a:t>
            </a:r>
            <a:r>
              <a:rPr lang="en-US" b="0" i="0" dirty="0" err="1">
                <a:solidFill>
                  <a:srgbClr val="222222"/>
                </a:solidFill>
                <a:effectLst/>
                <a:latin typeface="-apple-system"/>
              </a:rPr>
              <a:t>pyplot</a:t>
            </a:r>
            <a:r>
              <a:rPr lang="en-US" b="0" i="0" dirty="0">
                <a:solidFill>
                  <a:srgbClr val="222222"/>
                </a:solidFill>
                <a:effectLst/>
                <a:latin typeface="-apple-system"/>
              </a:rPr>
              <a:t> module has a function, which will draw or generate a scatter plot in Python. The basic syntax to draw matplotlib </a:t>
            </a:r>
            <a:r>
              <a:rPr lang="en-US" b="0" i="0" dirty="0" err="1">
                <a:solidFill>
                  <a:srgbClr val="222222"/>
                </a:solidFill>
                <a:effectLst/>
                <a:latin typeface="-apple-system"/>
              </a:rPr>
              <a:t>pyplot</a:t>
            </a:r>
            <a:r>
              <a:rPr lang="en-US" b="0" i="0" dirty="0">
                <a:solidFill>
                  <a:srgbClr val="222222"/>
                </a:solidFill>
                <a:effectLst/>
                <a:latin typeface="-apple-system"/>
              </a:rPr>
              <a:t> scatter plot is</a:t>
            </a:r>
          </a:p>
          <a:p>
            <a:pPr algn="l"/>
            <a:endParaRPr lang="en-US" b="0" i="0" dirty="0">
              <a:solidFill>
                <a:srgbClr val="222222"/>
              </a:solidFill>
              <a:effectLst/>
              <a:latin typeface="-apple-system"/>
            </a:endParaRPr>
          </a:p>
          <a:p>
            <a:pPr algn="l"/>
            <a:endParaRPr lang="en-US" b="0" i="0" dirty="0">
              <a:solidFill>
                <a:srgbClr val="222222"/>
              </a:solidFill>
              <a:effectLst/>
              <a:latin typeface="-apple-system"/>
            </a:endParaRPr>
          </a:p>
          <a:p>
            <a:pPr algn="l">
              <a:buFont typeface="Arial" panose="020B0604020202020204" pitchFamily="34" charset="0"/>
              <a:buChar char="•"/>
            </a:pPr>
            <a:r>
              <a:rPr lang="en-US" b="0" i="0" dirty="0">
                <a:solidFill>
                  <a:srgbClr val="222222"/>
                </a:solidFill>
                <a:effectLst/>
                <a:latin typeface="-apple-system"/>
              </a:rPr>
              <a:t>x: list of arguments that represents the X-axis.</a:t>
            </a:r>
          </a:p>
          <a:p>
            <a:pPr algn="l">
              <a:buFont typeface="Arial" panose="020B0604020202020204" pitchFamily="34" charset="0"/>
              <a:buChar char="•"/>
            </a:pPr>
            <a:r>
              <a:rPr lang="en-US" b="0" i="0" dirty="0">
                <a:solidFill>
                  <a:srgbClr val="222222"/>
                </a:solidFill>
                <a:effectLst/>
                <a:latin typeface="-apple-system"/>
              </a:rPr>
              <a:t>y: List of arguments represents Y-Axis.</a:t>
            </a:r>
          </a:p>
          <a:p>
            <a:endParaRPr lang="en-IN" dirty="0"/>
          </a:p>
        </p:txBody>
      </p:sp>
      <p:pic>
        <p:nvPicPr>
          <p:cNvPr id="5" name="Picture 4">
            <a:extLst>
              <a:ext uri="{FF2B5EF4-FFF2-40B4-BE49-F238E27FC236}">
                <a16:creationId xmlns:a16="http://schemas.microsoft.com/office/drawing/2014/main" id="{1B3B6818-6A21-FD91-0C40-24233AE0408D}"/>
              </a:ext>
            </a:extLst>
          </p:cNvPr>
          <p:cNvPicPr>
            <a:picLocks noChangeAspect="1"/>
          </p:cNvPicPr>
          <p:nvPr/>
        </p:nvPicPr>
        <p:blipFill>
          <a:blip r:embed="rId2"/>
          <a:stretch>
            <a:fillRect/>
          </a:stretch>
        </p:blipFill>
        <p:spPr>
          <a:xfrm>
            <a:off x="3741548" y="4277886"/>
            <a:ext cx="6106182" cy="823031"/>
          </a:xfrm>
          <a:prstGeom prst="rect">
            <a:avLst/>
          </a:prstGeom>
        </p:spPr>
      </p:pic>
    </p:spTree>
    <p:extLst>
      <p:ext uri="{BB962C8B-B14F-4D97-AF65-F5344CB8AC3E}">
        <p14:creationId xmlns:p14="http://schemas.microsoft.com/office/powerpoint/2010/main" val="207484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1967-0DE2-A7CB-5B71-EDA3B69A4005}"/>
              </a:ext>
            </a:extLst>
          </p:cNvPr>
          <p:cNvSpPr>
            <a:spLocks noGrp="1"/>
          </p:cNvSpPr>
          <p:nvPr>
            <p:ph type="title"/>
          </p:nvPr>
        </p:nvSpPr>
        <p:spPr/>
        <p:txBody>
          <a:bodyPr>
            <a:normAutofit/>
          </a:bodyPr>
          <a:lstStyle/>
          <a:p>
            <a:r>
              <a:rPr lang="en-US" b="0" i="0" dirty="0">
                <a:solidFill>
                  <a:srgbClr val="222222"/>
                </a:solidFill>
                <a:effectLst/>
                <a:latin typeface="-apple-system"/>
              </a:rPr>
              <a:t>How to add a New Column to Pandas </a:t>
            </a:r>
            <a:r>
              <a:rPr lang="en-US" b="0" i="0" dirty="0" err="1">
                <a:solidFill>
                  <a:srgbClr val="222222"/>
                </a:solidFill>
                <a:effectLst/>
                <a:latin typeface="-apple-system"/>
              </a:rPr>
              <a:t>DataFrame</a:t>
            </a:r>
            <a:r>
              <a:rPr lang="en-US" b="0" i="0" dirty="0">
                <a:solidFill>
                  <a:srgbClr val="222222"/>
                </a:solidFill>
                <a:effectLst/>
                <a:latin typeface="-apple-system"/>
              </a:rPr>
              <a:t>?</a:t>
            </a:r>
            <a:endParaRPr lang="en-IN" dirty="0"/>
          </a:p>
        </p:txBody>
      </p:sp>
      <p:pic>
        <p:nvPicPr>
          <p:cNvPr id="5" name="Picture 4">
            <a:extLst>
              <a:ext uri="{FF2B5EF4-FFF2-40B4-BE49-F238E27FC236}">
                <a16:creationId xmlns:a16="http://schemas.microsoft.com/office/drawing/2014/main" id="{64A52FFC-98F2-46CA-70D3-3D2DE23C0ABA}"/>
              </a:ext>
            </a:extLst>
          </p:cNvPr>
          <p:cNvPicPr>
            <a:picLocks noChangeAspect="1"/>
          </p:cNvPicPr>
          <p:nvPr/>
        </p:nvPicPr>
        <p:blipFill>
          <a:blip r:embed="rId2"/>
          <a:stretch>
            <a:fillRect/>
          </a:stretch>
        </p:blipFill>
        <p:spPr>
          <a:xfrm>
            <a:off x="2426652" y="1559858"/>
            <a:ext cx="7338696" cy="4871681"/>
          </a:xfrm>
          <a:prstGeom prst="rect">
            <a:avLst/>
          </a:prstGeom>
        </p:spPr>
      </p:pic>
    </p:spTree>
    <p:extLst>
      <p:ext uri="{BB962C8B-B14F-4D97-AF65-F5344CB8AC3E}">
        <p14:creationId xmlns:p14="http://schemas.microsoft.com/office/powerpoint/2010/main" val="2492657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A745-CF45-57AF-207B-40693BE8B26C}"/>
              </a:ext>
            </a:extLst>
          </p:cNvPr>
          <p:cNvSpPr>
            <a:spLocks noGrp="1"/>
          </p:cNvSpPr>
          <p:nvPr>
            <p:ph type="title"/>
          </p:nvPr>
        </p:nvSpPr>
        <p:spPr/>
        <p:txBody>
          <a:bodyPr/>
          <a:lstStyle/>
          <a:p>
            <a:r>
              <a:rPr lang="en-US" b="0" i="0" dirty="0">
                <a:solidFill>
                  <a:srgbClr val="222222"/>
                </a:solidFill>
                <a:effectLst/>
                <a:latin typeface="-apple-system"/>
              </a:rPr>
              <a:t>Python matplotlib Scatter Plot Examples</a:t>
            </a:r>
            <a:endParaRPr lang="en-IN" dirty="0"/>
          </a:p>
        </p:txBody>
      </p:sp>
      <p:pic>
        <p:nvPicPr>
          <p:cNvPr id="5" name="Content Placeholder 4">
            <a:extLst>
              <a:ext uri="{FF2B5EF4-FFF2-40B4-BE49-F238E27FC236}">
                <a16:creationId xmlns:a16="http://schemas.microsoft.com/office/drawing/2014/main" id="{DE489BC3-38FB-1B8E-CFF6-6AFEE7B03693}"/>
              </a:ext>
            </a:extLst>
          </p:cNvPr>
          <p:cNvPicPr>
            <a:picLocks noGrp="1" noChangeAspect="1"/>
          </p:cNvPicPr>
          <p:nvPr>
            <p:ph idx="1"/>
          </p:nvPr>
        </p:nvPicPr>
        <p:blipFill>
          <a:blip r:embed="rId2"/>
          <a:stretch>
            <a:fillRect/>
          </a:stretch>
        </p:blipFill>
        <p:spPr>
          <a:xfrm>
            <a:off x="838201" y="1690688"/>
            <a:ext cx="5616388" cy="2362405"/>
          </a:xfrm>
        </p:spPr>
      </p:pic>
      <p:pic>
        <p:nvPicPr>
          <p:cNvPr id="7" name="Picture 6">
            <a:extLst>
              <a:ext uri="{FF2B5EF4-FFF2-40B4-BE49-F238E27FC236}">
                <a16:creationId xmlns:a16="http://schemas.microsoft.com/office/drawing/2014/main" id="{40508766-B2F1-F52A-A89F-10580A8C980C}"/>
              </a:ext>
            </a:extLst>
          </p:cNvPr>
          <p:cNvPicPr>
            <a:picLocks noChangeAspect="1"/>
          </p:cNvPicPr>
          <p:nvPr/>
        </p:nvPicPr>
        <p:blipFill>
          <a:blip r:embed="rId3"/>
          <a:stretch>
            <a:fillRect/>
          </a:stretch>
        </p:blipFill>
        <p:spPr>
          <a:xfrm>
            <a:off x="7041270" y="1755401"/>
            <a:ext cx="4912823" cy="3347198"/>
          </a:xfrm>
          <a:prstGeom prst="rect">
            <a:avLst/>
          </a:prstGeom>
        </p:spPr>
      </p:pic>
    </p:spTree>
    <p:extLst>
      <p:ext uri="{BB962C8B-B14F-4D97-AF65-F5344CB8AC3E}">
        <p14:creationId xmlns:p14="http://schemas.microsoft.com/office/powerpoint/2010/main" val="108757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8974-5E90-2B12-1BE7-5997D4651AF6}"/>
              </a:ext>
            </a:extLst>
          </p:cNvPr>
          <p:cNvSpPr>
            <a:spLocks noGrp="1"/>
          </p:cNvSpPr>
          <p:nvPr>
            <p:ph type="title"/>
          </p:nvPr>
        </p:nvSpPr>
        <p:spPr/>
        <p:txBody>
          <a:bodyPr/>
          <a:lstStyle/>
          <a:p>
            <a:r>
              <a:rPr lang="en-IN" b="0" i="0" dirty="0">
                <a:solidFill>
                  <a:srgbClr val="222222"/>
                </a:solidFill>
                <a:effectLst/>
                <a:latin typeface="-apple-system"/>
              </a:rPr>
              <a:t>Delete a Column from a </a:t>
            </a:r>
            <a:r>
              <a:rPr lang="en-IN" b="0" i="0" dirty="0" err="1">
                <a:solidFill>
                  <a:srgbClr val="222222"/>
                </a:solidFill>
                <a:effectLst/>
                <a:latin typeface="-apple-system"/>
              </a:rPr>
              <a:t>DataFrame</a:t>
            </a:r>
            <a:r>
              <a:rPr lang="en-IN" b="0" i="0" dirty="0">
                <a:solidFill>
                  <a:srgbClr val="222222"/>
                </a:solidFill>
                <a:effectLst/>
                <a:latin typeface="-apple-system"/>
              </a:rPr>
              <a:t> in Python</a:t>
            </a:r>
            <a:endParaRPr lang="en-IN" dirty="0"/>
          </a:p>
        </p:txBody>
      </p:sp>
      <p:sp>
        <p:nvSpPr>
          <p:cNvPr id="3" name="Content Placeholder 2">
            <a:extLst>
              <a:ext uri="{FF2B5EF4-FFF2-40B4-BE49-F238E27FC236}">
                <a16:creationId xmlns:a16="http://schemas.microsoft.com/office/drawing/2014/main" id="{4EA37B49-591E-3BE2-E4A0-E863BDB4F840}"/>
              </a:ext>
            </a:extLst>
          </p:cNvPr>
          <p:cNvSpPr>
            <a:spLocks noGrp="1"/>
          </p:cNvSpPr>
          <p:nvPr>
            <p:ph idx="1"/>
          </p:nvPr>
        </p:nvSpPr>
        <p:spPr/>
        <p:txBody>
          <a:bodyPr/>
          <a:lstStyle/>
          <a:p>
            <a:pPr algn="l"/>
            <a:r>
              <a:rPr lang="en-US" b="0" i="0" dirty="0">
                <a:solidFill>
                  <a:srgbClr val="222222"/>
                </a:solidFill>
                <a:effectLst/>
                <a:latin typeface="-apple-system"/>
              </a:rPr>
              <a:t>In Python, there are two ways to delete a column from a Pandas </a:t>
            </a:r>
            <a:r>
              <a:rPr lang="en-US" b="0" i="0" dirty="0" err="1">
                <a:solidFill>
                  <a:srgbClr val="222222"/>
                </a:solidFill>
                <a:effectLst/>
                <a:latin typeface="-apple-system"/>
              </a:rPr>
              <a:t>DataFrame</a:t>
            </a:r>
            <a:r>
              <a:rPr lang="en-US" b="0" i="0" dirty="0">
                <a:solidFill>
                  <a:srgbClr val="222222"/>
                </a:solidFill>
                <a:effectLst/>
                <a:latin typeface="-apple-system"/>
              </a:rPr>
              <a:t>. Either you can use del function or pop function. In this example, we are going to use both these function to delete columns from it.</a:t>
            </a:r>
          </a:p>
          <a:p>
            <a:pPr algn="l"/>
            <a:r>
              <a:rPr lang="en-US" b="0" i="0" dirty="0">
                <a:solidFill>
                  <a:srgbClr val="222222"/>
                </a:solidFill>
                <a:effectLst/>
                <a:latin typeface="-apple-system"/>
              </a:rPr>
              <a:t>Here, del(data[‘basic’]) deletes basic column (complete rows belong to basic column). x = </a:t>
            </a:r>
            <a:r>
              <a:rPr lang="en-US" b="0" i="0" dirty="0" err="1">
                <a:solidFill>
                  <a:srgbClr val="222222"/>
                </a:solidFill>
                <a:effectLst/>
                <a:latin typeface="-apple-system"/>
              </a:rPr>
              <a:t>data.pop</a:t>
            </a:r>
            <a:r>
              <a:rPr lang="en-US" b="0" i="0" dirty="0">
                <a:solidFill>
                  <a:srgbClr val="222222"/>
                </a:solidFill>
                <a:effectLst/>
                <a:latin typeface="-apple-system"/>
              </a:rPr>
              <a:t>(‘Age’) deletes or pops Age column, and we are printing that popped column as well. Next, we used the drop function to delete Sale column.</a:t>
            </a:r>
          </a:p>
          <a:p>
            <a:endParaRPr lang="en-IN" dirty="0"/>
          </a:p>
        </p:txBody>
      </p:sp>
    </p:spTree>
    <p:extLst>
      <p:ext uri="{BB962C8B-B14F-4D97-AF65-F5344CB8AC3E}">
        <p14:creationId xmlns:p14="http://schemas.microsoft.com/office/powerpoint/2010/main" val="973881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F0DD-0FC4-B60B-B87E-C803B88C3175}"/>
              </a:ext>
            </a:extLst>
          </p:cNvPr>
          <p:cNvSpPr>
            <a:spLocks noGrp="1"/>
          </p:cNvSpPr>
          <p:nvPr>
            <p:ph type="title"/>
          </p:nvPr>
        </p:nvSpPr>
        <p:spPr/>
        <p:txBody>
          <a:bodyPr/>
          <a:lstStyle/>
          <a:p>
            <a:r>
              <a:rPr lang="en-IN" b="0" i="0" dirty="0">
                <a:solidFill>
                  <a:srgbClr val="222222"/>
                </a:solidFill>
                <a:effectLst/>
                <a:latin typeface="-apple-system"/>
              </a:rPr>
              <a:t>Delete a Column from a </a:t>
            </a:r>
            <a:r>
              <a:rPr lang="en-IN" b="0" i="0" dirty="0" err="1">
                <a:solidFill>
                  <a:srgbClr val="222222"/>
                </a:solidFill>
                <a:effectLst/>
                <a:latin typeface="-apple-system"/>
              </a:rPr>
              <a:t>DataFrame</a:t>
            </a:r>
            <a:r>
              <a:rPr lang="en-IN" b="0" i="0" dirty="0">
                <a:solidFill>
                  <a:srgbClr val="222222"/>
                </a:solidFill>
                <a:effectLst/>
                <a:latin typeface="-apple-system"/>
              </a:rPr>
              <a:t> in Python</a:t>
            </a:r>
            <a:endParaRPr lang="en-IN" dirty="0"/>
          </a:p>
        </p:txBody>
      </p:sp>
      <p:pic>
        <p:nvPicPr>
          <p:cNvPr id="5" name="Picture 4">
            <a:extLst>
              <a:ext uri="{FF2B5EF4-FFF2-40B4-BE49-F238E27FC236}">
                <a16:creationId xmlns:a16="http://schemas.microsoft.com/office/drawing/2014/main" id="{33739D5D-6277-18C2-9546-15B9D2750DF5}"/>
              </a:ext>
            </a:extLst>
          </p:cNvPr>
          <p:cNvPicPr>
            <a:picLocks noChangeAspect="1"/>
          </p:cNvPicPr>
          <p:nvPr/>
        </p:nvPicPr>
        <p:blipFill>
          <a:blip r:embed="rId2"/>
          <a:stretch>
            <a:fillRect/>
          </a:stretch>
        </p:blipFill>
        <p:spPr>
          <a:xfrm>
            <a:off x="2426652" y="1461247"/>
            <a:ext cx="7338696" cy="5122706"/>
          </a:xfrm>
          <a:prstGeom prst="rect">
            <a:avLst/>
          </a:prstGeom>
        </p:spPr>
      </p:pic>
    </p:spTree>
    <p:extLst>
      <p:ext uri="{BB962C8B-B14F-4D97-AF65-F5344CB8AC3E}">
        <p14:creationId xmlns:p14="http://schemas.microsoft.com/office/powerpoint/2010/main" val="136945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6336-1390-23CC-AE94-72A2C62B31D9}"/>
              </a:ext>
            </a:extLst>
          </p:cNvPr>
          <p:cNvSpPr>
            <a:spLocks noGrp="1"/>
          </p:cNvSpPr>
          <p:nvPr>
            <p:ph type="title"/>
          </p:nvPr>
        </p:nvSpPr>
        <p:spPr/>
        <p:txBody>
          <a:bodyPr/>
          <a:lstStyle/>
          <a:p>
            <a:r>
              <a:rPr lang="en-US" b="0" i="0" dirty="0">
                <a:solidFill>
                  <a:srgbClr val="222222"/>
                </a:solidFill>
                <a:effectLst/>
                <a:latin typeface="-apple-system"/>
              </a:rPr>
              <a:t>How to delete </a:t>
            </a:r>
            <a:r>
              <a:rPr lang="en-US" b="0" i="0" dirty="0" err="1">
                <a:solidFill>
                  <a:srgbClr val="222222"/>
                </a:solidFill>
                <a:effectLst/>
                <a:latin typeface="-apple-system"/>
              </a:rPr>
              <a:t>DataFrame</a:t>
            </a:r>
            <a:r>
              <a:rPr lang="en-US" b="0" i="0" dirty="0">
                <a:solidFill>
                  <a:srgbClr val="222222"/>
                </a:solidFill>
                <a:effectLst/>
                <a:latin typeface="-apple-system"/>
              </a:rPr>
              <a:t> Row in Python?</a:t>
            </a:r>
            <a:br>
              <a:rPr lang="en-US" b="0" i="0" dirty="0">
                <a:solidFill>
                  <a:srgbClr val="222222"/>
                </a:solidFill>
                <a:effectLst/>
                <a:latin typeface="-apple-system"/>
              </a:rPr>
            </a:br>
            <a:endParaRPr lang="en-IN" dirty="0"/>
          </a:p>
        </p:txBody>
      </p:sp>
      <p:pic>
        <p:nvPicPr>
          <p:cNvPr id="5" name="Content Placeholder 4">
            <a:extLst>
              <a:ext uri="{FF2B5EF4-FFF2-40B4-BE49-F238E27FC236}">
                <a16:creationId xmlns:a16="http://schemas.microsoft.com/office/drawing/2014/main" id="{F68F69E0-A3C4-8556-797E-2B1091B71C53}"/>
              </a:ext>
            </a:extLst>
          </p:cNvPr>
          <p:cNvPicPr>
            <a:picLocks noGrp="1" noChangeAspect="1"/>
          </p:cNvPicPr>
          <p:nvPr>
            <p:ph idx="1"/>
          </p:nvPr>
        </p:nvPicPr>
        <p:blipFill>
          <a:blip r:embed="rId2"/>
          <a:stretch>
            <a:fillRect/>
          </a:stretch>
        </p:blipFill>
        <p:spPr>
          <a:xfrm>
            <a:off x="2515598" y="1825625"/>
            <a:ext cx="7160804" cy="4351338"/>
          </a:xfrm>
        </p:spPr>
      </p:pic>
    </p:spTree>
    <p:extLst>
      <p:ext uri="{BB962C8B-B14F-4D97-AF65-F5344CB8AC3E}">
        <p14:creationId xmlns:p14="http://schemas.microsoft.com/office/powerpoint/2010/main" val="2755275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4D01C-9C7A-25DC-167F-DF6557BC88F9}"/>
              </a:ext>
            </a:extLst>
          </p:cNvPr>
          <p:cNvSpPr>
            <a:spLocks noGrp="1"/>
          </p:cNvSpPr>
          <p:nvPr>
            <p:ph type="title"/>
          </p:nvPr>
        </p:nvSpPr>
        <p:spPr/>
        <p:txBody>
          <a:bodyPr/>
          <a:lstStyle/>
          <a:p>
            <a:r>
              <a:rPr lang="en-US" b="0" i="0" dirty="0">
                <a:solidFill>
                  <a:srgbClr val="222222"/>
                </a:solidFill>
                <a:effectLst/>
                <a:latin typeface="-apple-system"/>
              </a:rPr>
              <a:t>How to rename Pandas </a:t>
            </a:r>
            <a:r>
              <a:rPr lang="en-US" b="0" i="0" dirty="0" err="1">
                <a:solidFill>
                  <a:srgbClr val="222222"/>
                </a:solidFill>
                <a:effectLst/>
                <a:latin typeface="-apple-system"/>
              </a:rPr>
              <a:t>DataFrame</a:t>
            </a:r>
            <a:r>
              <a:rPr lang="en-US" b="0" i="0" dirty="0">
                <a:solidFill>
                  <a:srgbClr val="222222"/>
                </a:solidFill>
                <a:effectLst/>
                <a:latin typeface="-apple-system"/>
              </a:rPr>
              <a:t> Column?</a:t>
            </a:r>
            <a:endParaRPr lang="en-IN" dirty="0"/>
          </a:p>
        </p:txBody>
      </p:sp>
      <p:pic>
        <p:nvPicPr>
          <p:cNvPr id="5" name="Content Placeholder 4">
            <a:extLst>
              <a:ext uri="{FF2B5EF4-FFF2-40B4-BE49-F238E27FC236}">
                <a16:creationId xmlns:a16="http://schemas.microsoft.com/office/drawing/2014/main" id="{B2C48BA6-6F6D-486B-54C2-D1F3DFDE440A}"/>
              </a:ext>
            </a:extLst>
          </p:cNvPr>
          <p:cNvPicPr>
            <a:picLocks noGrp="1" noChangeAspect="1"/>
          </p:cNvPicPr>
          <p:nvPr>
            <p:ph idx="1"/>
          </p:nvPr>
        </p:nvPicPr>
        <p:blipFill>
          <a:blip r:embed="rId2"/>
          <a:stretch>
            <a:fillRect/>
          </a:stretch>
        </p:blipFill>
        <p:spPr>
          <a:xfrm>
            <a:off x="2852642" y="1825625"/>
            <a:ext cx="6486716" cy="4351338"/>
          </a:xfrm>
        </p:spPr>
      </p:pic>
    </p:spTree>
    <p:extLst>
      <p:ext uri="{BB962C8B-B14F-4D97-AF65-F5344CB8AC3E}">
        <p14:creationId xmlns:p14="http://schemas.microsoft.com/office/powerpoint/2010/main" val="116827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720C-4100-88CA-91E5-AC862FDBDEC9}"/>
              </a:ext>
            </a:extLst>
          </p:cNvPr>
          <p:cNvSpPr>
            <a:spLocks noGrp="1"/>
          </p:cNvSpPr>
          <p:nvPr>
            <p:ph type="title"/>
          </p:nvPr>
        </p:nvSpPr>
        <p:spPr/>
        <p:txBody>
          <a:bodyPr/>
          <a:lstStyle/>
          <a:p>
            <a:r>
              <a:rPr lang="en-US" b="0" i="0" dirty="0">
                <a:solidFill>
                  <a:srgbClr val="222222"/>
                </a:solidFill>
                <a:effectLst/>
                <a:latin typeface="-apple-system"/>
              </a:rPr>
              <a:t>Python pandas head and tail</a:t>
            </a:r>
            <a:endParaRPr lang="en-IN" dirty="0"/>
          </a:p>
        </p:txBody>
      </p:sp>
      <p:sp>
        <p:nvSpPr>
          <p:cNvPr id="3" name="Content Placeholder 2">
            <a:extLst>
              <a:ext uri="{FF2B5EF4-FFF2-40B4-BE49-F238E27FC236}">
                <a16:creationId xmlns:a16="http://schemas.microsoft.com/office/drawing/2014/main" id="{8081937B-EA17-0C82-3D6A-3D997E6BFC70}"/>
              </a:ext>
            </a:extLst>
          </p:cNvPr>
          <p:cNvSpPr>
            <a:spLocks noGrp="1"/>
          </p:cNvSpPr>
          <p:nvPr>
            <p:ph idx="1"/>
          </p:nvPr>
        </p:nvSpPr>
        <p:spPr/>
        <p:txBody>
          <a:bodyPr/>
          <a:lstStyle/>
          <a:p>
            <a:r>
              <a:rPr lang="en-US" dirty="0"/>
              <a:t>If you are coming from R programming, you might be familiar with head and tail functions. The head function accepts integer value as an argument and returns Top or first given number of records.</a:t>
            </a:r>
          </a:p>
          <a:p>
            <a:endParaRPr lang="en-US" dirty="0"/>
          </a:p>
          <a:p>
            <a:r>
              <a:rPr lang="en-US" dirty="0"/>
              <a:t>For instance, head(5) returns Top 5 records. Similarly, Python </a:t>
            </a:r>
            <a:r>
              <a:rPr lang="en-US" dirty="0" err="1"/>
              <a:t>DataFrame</a:t>
            </a:r>
            <a:r>
              <a:rPr lang="en-US" dirty="0"/>
              <a:t> tail function returns bottom or last records. For example, tail(5) returns last 5 records or bottom 5 records.</a:t>
            </a:r>
            <a:endParaRPr lang="en-IN" dirty="0"/>
          </a:p>
        </p:txBody>
      </p:sp>
    </p:spTree>
    <p:extLst>
      <p:ext uri="{BB962C8B-B14F-4D97-AF65-F5344CB8AC3E}">
        <p14:creationId xmlns:p14="http://schemas.microsoft.com/office/powerpoint/2010/main" val="333864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3662-8C47-FC66-649B-6EC04DCC28BB}"/>
              </a:ext>
            </a:extLst>
          </p:cNvPr>
          <p:cNvSpPr>
            <a:spLocks noGrp="1"/>
          </p:cNvSpPr>
          <p:nvPr>
            <p:ph type="title"/>
          </p:nvPr>
        </p:nvSpPr>
        <p:spPr/>
        <p:txBody>
          <a:bodyPr/>
          <a:lstStyle/>
          <a:p>
            <a:r>
              <a:rPr lang="en-US" b="0" i="0" dirty="0">
                <a:solidFill>
                  <a:srgbClr val="222222"/>
                </a:solidFill>
                <a:effectLst/>
                <a:latin typeface="-apple-system"/>
              </a:rPr>
              <a:t>Python pandas head and tail</a:t>
            </a:r>
            <a:endParaRPr lang="en-IN" dirty="0"/>
          </a:p>
        </p:txBody>
      </p:sp>
      <p:pic>
        <p:nvPicPr>
          <p:cNvPr id="5" name="Content Placeholder 4">
            <a:extLst>
              <a:ext uri="{FF2B5EF4-FFF2-40B4-BE49-F238E27FC236}">
                <a16:creationId xmlns:a16="http://schemas.microsoft.com/office/drawing/2014/main" id="{1A4CFEC2-A878-13E4-0D68-E7E77958E79E}"/>
              </a:ext>
            </a:extLst>
          </p:cNvPr>
          <p:cNvPicPr>
            <a:picLocks noGrp="1" noChangeAspect="1"/>
          </p:cNvPicPr>
          <p:nvPr>
            <p:ph idx="1"/>
          </p:nvPr>
        </p:nvPicPr>
        <p:blipFill>
          <a:blip r:embed="rId2"/>
          <a:stretch>
            <a:fillRect/>
          </a:stretch>
        </p:blipFill>
        <p:spPr>
          <a:xfrm>
            <a:off x="2882550" y="1825625"/>
            <a:ext cx="6426899" cy="4351338"/>
          </a:xfrm>
        </p:spPr>
      </p:pic>
    </p:spTree>
    <p:extLst>
      <p:ext uri="{BB962C8B-B14F-4D97-AF65-F5344CB8AC3E}">
        <p14:creationId xmlns:p14="http://schemas.microsoft.com/office/powerpoint/2010/main" val="187574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E4A6-3A4D-7C85-B565-FEDB5F5240B6}"/>
              </a:ext>
            </a:extLst>
          </p:cNvPr>
          <p:cNvSpPr>
            <a:spLocks noGrp="1"/>
          </p:cNvSpPr>
          <p:nvPr>
            <p:ph type="title"/>
          </p:nvPr>
        </p:nvSpPr>
        <p:spPr/>
        <p:txBody>
          <a:bodyPr/>
          <a:lstStyle/>
          <a:p>
            <a:r>
              <a:rPr lang="en-IN" b="0" i="0" dirty="0">
                <a:solidFill>
                  <a:srgbClr val="222222"/>
                </a:solidFill>
                <a:effectLst/>
                <a:latin typeface="-apple-system"/>
              </a:rPr>
              <a:t>Transpose pandas </a:t>
            </a:r>
            <a:r>
              <a:rPr lang="en-IN" b="0" i="0" dirty="0" err="1">
                <a:solidFill>
                  <a:srgbClr val="222222"/>
                </a:solidFill>
                <a:effectLst/>
                <a:latin typeface="-apple-system"/>
              </a:rPr>
              <a:t>DataFrame</a:t>
            </a:r>
            <a:r>
              <a:rPr lang="en-IN" b="0" i="0" dirty="0">
                <a:solidFill>
                  <a:srgbClr val="222222"/>
                </a:solidFill>
                <a:effectLst/>
                <a:latin typeface="-apple-system"/>
              </a:rPr>
              <a:t> in Python</a:t>
            </a:r>
            <a:endParaRPr lang="en-IN" dirty="0"/>
          </a:p>
        </p:txBody>
      </p:sp>
      <p:sp>
        <p:nvSpPr>
          <p:cNvPr id="3" name="Content Placeholder 2">
            <a:extLst>
              <a:ext uri="{FF2B5EF4-FFF2-40B4-BE49-F238E27FC236}">
                <a16:creationId xmlns:a16="http://schemas.microsoft.com/office/drawing/2014/main" id="{F9E0AC75-713F-0F0C-7CA9-463A0CCC64D9}"/>
              </a:ext>
            </a:extLst>
          </p:cNvPr>
          <p:cNvSpPr>
            <a:spLocks noGrp="1"/>
          </p:cNvSpPr>
          <p:nvPr>
            <p:ph idx="1"/>
          </p:nvPr>
        </p:nvSpPr>
        <p:spPr/>
        <p:txBody>
          <a:bodyPr/>
          <a:lstStyle/>
          <a:p>
            <a:r>
              <a:rPr lang="en-IN" b="0" i="0" dirty="0">
                <a:solidFill>
                  <a:srgbClr val="222222"/>
                </a:solidFill>
                <a:effectLst/>
                <a:latin typeface="-apple-system"/>
              </a:rPr>
              <a:t>Transpose pandas </a:t>
            </a:r>
            <a:r>
              <a:rPr lang="en-IN" b="0" i="0" dirty="0" err="1">
                <a:solidFill>
                  <a:srgbClr val="222222"/>
                </a:solidFill>
                <a:effectLst/>
                <a:latin typeface="-apple-system"/>
              </a:rPr>
              <a:t>DataFrame</a:t>
            </a:r>
            <a:r>
              <a:rPr lang="en-IN" b="0" i="0" dirty="0">
                <a:solidFill>
                  <a:srgbClr val="222222"/>
                </a:solidFill>
                <a:effectLst/>
                <a:latin typeface="-apple-system"/>
              </a:rPr>
              <a:t> in Python</a:t>
            </a:r>
          </a:p>
          <a:p>
            <a:endParaRPr lang="en-IN" dirty="0"/>
          </a:p>
        </p:txBody>
      </p:sp>
      <p:pic>
        <p:nvPicPr>
          <p:cNvPr id="5" name="Picture 4">
            <a:extLst>
              <a:ext uri="{FF2B5EF4-FFF2-40B4-BE49-F238E27FC236}">
                <a16:creationId xmlns:a16="http://schemas.microsoft.com/office/drawing/2014/main" id="{5824FA2D-08D1-6637-DBF3-6257E21A1BBE}"/>
              </a:ext>
            </a:extLst>
          </p:cNvPr>
          <p:cNvPicPr>
            <a:picLocks noChangeAspect="1"/>
          </p:cNvPicPr>
          <p:nvPr/>
        </p:nvPicPr>
        <p:blipFill>
          <a:blip r:embed="rId2"/>
          <a:stretch>
            <a:fillRect/>
          </a:stretch>
        </p:blipFill>
        <p:spPr>
          <a:xfrm>
            <a:off x="2419031" y="2752248"/>
            <a:ext cx="7353937" cy="3254022"/>
          </a:xfrm>
          <a:prstGeom prst="rect">
            <a:avLst/>
          </a:prstGeom>
        </p:spPr>
      </p:pic>
    </p:spTree>
    <p:extLst>
      <p:ext uri="{BB962C8B-B14F-4D97-AF65-F5344CB8AC3E}">
        <p14:creationId xmlns:p14="http://schemas.microsoft.com/office/powerpoint/2010/main" val="3819664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747</Words>
  <Application>Microsoft Office PowerPoint</Application>
  <PresentationFormat>Widescreen</PresentationFormat>
  <Paragraphs>41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-apple-system</vt:lpstr>
      <vt:lpstr>Arial</vt:lpstr>
      <vt:lpstr>Arial Black</vt:lpstr>
      <vt:lpstr>Calibri</vt:lpstr>
      <vt:lpstr>Calibri Light</vt:lpstr>
      <vt:lpstr>Office Theme</vt:lpstr>
      <vt:lpstr>Data Science</vt:lpstr>
      <vt:lpstr>How to add a New Column to Pandas DataFrame?</vt:lpstr>
      <vt:lpstr>Delete a Column from a DataFrame in Python</vt:lpstr>
      <vt:lpstr>Delete a Column from a DataFrame in Python</vt:lpstr>
      <vt:lpstr>How to delete DataFrame Row in Python? </vt:lpstr>
      <vt:lpstr>How to rename Pandas DataFrame Column?</vt:lpstr>
      <vt:lpstr>Python pandas head and tail</vt:lpstr>
      <vt:lpstr>Python pandas head and tail</vt:lpstr>
      <vt:lpstr>Transpose pandas DataFrame in Python</vt:lpstr>
      <vt:lpstr>Python DataFrame groupby</vt:lpstr>
      <vt:lpstr>CHARTS</vt:lpstr>
      <vt:lpstr>Python matplotlib Bar Chart</vt:lpstr>
      <vt:lpstr>Create a Basic matplotlib bar chart in Python</vt:lpstr>
      <vt:lpstr>Python matplotlib Bar chart from CSV file</vt:lpstr>
      <vt:lpstr>Python matplotlib Histogram</vt:lpstr>
      <vt:lpstr>Simple matplotlib Histogram Example</vt:lpstr>
      <vt:lpstr>Python matplotlib Pie Chart</vt:lpstr>
      <vt:lpstr>Python matplotlib Pie Chart Example</vt:lpstr>
      <vt:lpstr>Python matplotlib Scatter Plot</vt:lpstr>
      <vt:lpstr>Python matplotlib Scatter Plot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Hitendra Dixit</dc:creator>
  <cp:lastModifiedBy>Hitendra Dixit</cp:lastModifiedBy>
  <cp:revision>19</cp:revision>
  <dcterms:created xsi:type="dcterms:W3CDTF">2022-05-19T11:12:59Z</dcterms:created>
  <dcterms:modified xsi:type="dcterms:W3CDTF">2022-05-19T11:28:17Z</dcterms:modified>
</cp:coreProperties>
</file>