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2" r:id="rId2"/>
    <p:sldId id="257" r:id="rId3"/>
    <p:sldId id="259" r:id="rId4"/>
    <p:sldId id="260" r:id="rId5"/>
    <p:sldId id="261" r:id="rId6"/>
    <p:sldId id="263" r:id="rId7"/>
    <p:sldId id="264" r:id="rId8"/>
    <p:sldId id="265" r:id="rId9"/>
    <p:sldId id="266" r:id="rId10"/>
    <p:sldId id="267" r:id="rId11"/>
    <p:sldId id="262" r:id="rId12"/>
    <p:sldId id="268" r:id="rId13"/>
    <p:sldId id="269" r:id="rId14"/>
    <p:sldId id="270" r:id="rId15"/>
    <p:sldId id="271" r:id="rId16"/>
    <p:sldId id="272" r:id="rId17"/>
    <p:sldId id="273" r:id="rId18"/>
    <p:sldId id="274" r:id="rId19"/>
    <p:sldId id="275" r:id="rId20"/>
    <p:sldId id="276" r:id="rId21"/>
    <p:sldId id="277" r:id="rId22"/>
    <p:sldId id="279" r:id="rId23"/>
    <p:sldId id="280" r:id="rId24"/>
    <p:sldId id="281" r:id="rId25"/>
    <p:sldId id="282" r:id="rId26"/>
    <p:sldId id="286" r:id="rId27"/>
    <p:sldId id="278" r:id="rId28"/>
    <p:sldId id="283" r:id="rId29"/>
    <p:sldId id="284" r:id="rId30"/>
    <p:sldId id="285" r:id="rId31"/>
    <p:sldId id="287" r:id="rId32"/>
    <p:sldId id="288" r:id="rId33"/>
    <p:sldId id="289" r:id="rId34"/>
    <p:sldId id="290" r:id="rId35"/>
    <p:sldId id="29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6E750-A720-11A5-9FD4-C7CCF76C8D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1C1E647-B459-CE51-8EBE-B7A8A29E25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0A415F5-C901-0B35-A9E0-A8E1264EE227}"/>
              </a:ext>
            </a:extLst>
          </p:cNvPr>
          <p:cNvSpPr>
            <a:spLocks noGrp="1"/>
          </p:cNvSpPr>
          <p:nvPr>
            <p:ph type="dt" sz="half" idx="10"/>
          </p:nvPr>
        </p:nvSpPr>
        <p:spPr/>
        <p:txBody>
          <a:bodyPr/>
          <a:lstStyle/>
          <a:p>
            <a:fld id="{1EFBFCD3-FB31-4942-9E70-B0063DFD0838}" type="datetimeFigureOut">
              <a:rPr lang="en-IN" smtClean="0"/>
              <a:t>25-05-2022</a:t>
            </a:fld>
            <a:endParaRPr lang="en-IN"/>
          </a:p>
        </p:txBody>
      </p:sp>
      <p:sp>
        <p:nvSpPr>
          <p:cNvPr id="5" name="Footer Placeholder 4">
            <a:extLst>
              <a:ext uri="{FF2B5EF4-FFF2-40B4-BE49-F238E27FC236}">
                <a16:creationId xmlns:a16="http://schemas.microsoft.com/office/drawing/2014/main" id="{0C6F6DDE-FC54-652E-773D-BC28420880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5206FA-6B70-D6BD-25EA-AE8CA2B24AE3}"/>
              </a:ext>
            </a:extLst>
          </p:cNvPr>
          <p:cNvSpPr>
            <a:spLocks noGrp="1"/>
          </p:cNvSpPr>
          <p:nvPr>
            <p:ph type="sldNum" sz="quarter" idx="12"/>
          </p:nvPr>
        </p:nvSpPr>
        <p:spPr/>
        <p:txBody>
          <a:bodyPr/>
          <a:lstStyle/>
          <a:p>
            <a:fld id="{62B81EC3-B119-44F8-B2F9-92F749B771A9}" type="slidenum">
              <a:rPr lang="en-IN" smtClean="0"/>
              <a:t>‹#›</a:t>
            </a:fld>
            <a:endParaRPr lang="en-IN"/>
          </a:p>
        </p:txBody>
      </p:sp>
    </p:spTree>
    <p:extLst>
      <p:ext uri="{BB962C8B-B14F-4D97-AF65-F5344CB8AC3E}">
        <p14:creationId xmlns:p14="http://schemas.microsoft.com/office/powerpoint/2010/main" val="3870632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FA2D7-ED05-0235-356F-F870806AF54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68D44E0-C097-0AC7-A493-8802102D73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9AAC08-1920-90A6-A168-6C921E9729A1}"/>
              </a:ext>
            </a:extLst>
          </p:cNvPr>
          <p:cNvSpPr>
            <a:spLocks noGrp="1"/>
          </p:cNvSpPr>
          <p:nvPr>
            <p:ph type="dt" sz="half" idx="10"/>
          </p:nvPr>
        </p:nvSpPr>
        <p:spPr/>
        <p:txBody>
          <a:bodyPr/>
          <a:lstStyle/>
          <a:p>
            <a:fld id="{1EFBFCD3-FB31-4942-9E70-B0063DFD0838}" type="datetimeFigureOut">
              <a:rPr lang="en-IN" smtClean="0"/>
              <a:t>25-05-2022</a:t>
            </a:fld>
            <a:endParaRPr lang="en-IN"/>
          </a:p>
        </p:txBody>
      </p:sp>
      <p:sp>
        <p:nvSpPr>
          <p:cNvPr id="5" name="Footer Placeholder 4">
            <a:extLst>
              <a:ext uri="{FF2B5EF4-FFF2-40B4-BE49-F238E27FC236}">
                <a16:creationId xmlns:a16="http://schemas.microsoft.com/office/drawing/2014/main" id="{00E6EC26-E820-6A72-B216-574CB091D7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39E7DF-7D26-8668-5F0F-F40A39ACC05B}"/>
              </a:ext>
            </a:extLst>
          </p:cNvPr>
          <p:cNvSpPr>
            <a:spLocks noGrp="1"/>
          </p:cNvSpPr>
          <p:nvPr>
            <p:ph type="sldNum" sz="quarter" idx="12"/>
          </p:nvPr>
        </p:nvSpPr>
        <p:spPr/>
        <p:txBody>
          <a:bodyPr/>
          <a:lstStyle/>
          <a:p>
            <a:fld id="{62B81EC3-B119-44F8-B2F9-92F749B771A9}" type="slidenum">
              <a:rPr lang="en-IN" smtClean="0"/>
              <a:t>‹#›</a:t>
            </a:fld>
            <a:endParaRPr lang="en-IN"/>
          </a:p>
        </p:txBody>
      </p:sp>
    </p:spTree>
    <p:extLst>
      <p:ext uri="{BB962C8B-B14F-4D97-AF65-F5344CB8AC3E}">
        <p14:creationId xmlns:p14="http://schemas.microsoft.com/office/powerpoint/2010/main" val="3829962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CD7200-6F39-6BAF-68D4-3AB37811C01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CA61D7F-D367-9802-D25B-461EFDE13B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04801E-AD25-70D7-FE7A-59562ACA29B3}"/>
              </a:ext>
            </a:extLst>
          </p:cNvPr>
          <p:cNvSpPr>
            <a:spLocks noGrp="1"/>
          </p:cNvSpPr>
          <p:nvPr>
            <p:ph type="dt" sz="half" idx="10"/>
          </p:nvPr>
        </p:nvSpPr>
        <p:spPr/>
        <p:txBody>
          <a:bodyPr/>
          <a:lstStyle/>
          <a:p>
            <a:fld id="{1EFBFCD3-FB31-4942-9E70-B0063DFD0838}" type="datetimeFigureOut">
              <a:rPr lang="en-IN" smtClean="0"/>
              <a:t>25-05-2022</a:t>
            </a:fld>
            <a:endParaRPr lang="en-IN"/>
          </a:p>
        </p:txBody>
      </p:sp>
      <p:sp>
        <p:nvSpPr>
          <p:cNvPr id="5" name="Footer Placeholder 4">
            <a:extLst>
              <a:ext uri="{FF2B5EF4-FFF2-40B4-BE49-F238E27FC236}">
                <a16:creationId xmlns:a16="http://schemas.microsoft.com/office/drawing/2014/main" id="{D2120CD2-8D50-19EE-C2A5-98A23AD0E3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33BB60-99F0-C698-9B4C-E9C5C4A05A08}"/>
              </a:ext>
            </a:extLst>
          </p:cNvPr>
          <p:cNvSpPr>
            <a:spLocks noGrp="1"/>
          </p:cNvSpPr>
          <p:nvPr>
            <p:ph type="sldNum" sz="quarter" idx="12"/>
          </p:nvPr>
        </p:nvSpPr>
        <p:spPr/>
        <p:txBody>
          <a:bodyPr/>
          <a:lstStyle/>
          <a:p>
            <a:fld id="{62B81EC3-B119-44F8-B2F9-92F749B771A9}" type="slidenum">
              <a:rPr lang="en-IN" smtClean="0"/>
              <a:t>‹#›</a:t>
            </a:fld>
            <a:endParaRPr lang="en-IN"/>
          </a:p>
        </p:txBody>
      </p:sp>
    </p:spTree>
    <p:extLst>
      <p:ext uri="{BB962C8B-B14F-4D97-AF65-F5344CB8AC3E}">
        <p14:creationId xmlns:p14="http://schemas.microsoft.com/office/powerpoint/2010/main" val="1336525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377B0-E7C3-5A64-C28F-7BA9AF216DE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D0A376B-A274-EE27-FD06-0C857B4439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FE9BEE-C6EB-DF37-FF74-C664E5CF725F}"/>
              </a:ext>
            </a:extLst>
          </p:cNvPr>
          <p:cNvSpPr>
            <a:spLocks noGrp="1"/>
          </p:cNvSpPr>
          <p:nvPr>
            <p:ph type="dt" sz="half" idx="10"/>
          </p:nvPr>
        </p:nvSpPr>
        <p:spPr/>
        <p:txBody>
          <a:bodyPr/>
          <a:lstStyle/>
          <a:p>
            <a:fld id="{1EFBFCD3-FB31-4942-9E70-B0063DFD0838}" type="datetimeFigureOut">
              <a:rPr lang="en-IN" smtClean="0"/>
              <a:t>25-05-2022</a:t>
            </a:fld>
            <a:endParaRPr lang="en-IN"/>
          </a:p>
        </p:txBody>
      </p:sp>
      <p:sp>
        <p:nvSpPr>
          <p:cNvPr id="5" name="Footer Placeholder 4">
            <a:extLst>
              <a:ext uri="{FF2B5EF4-FFF2-40B4-BE49-F238E27FC236}">
                <a16:creationId xmlns:a16="http://schemas.microsoft.com/office/drawing/2014/main" id="{325051A7-BBEE-CFC7-36E6-AE4031F720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C940E2-F95F-8433-699A-119603E81C61}"/>
              </a:ext>
            </a:extLst>
          </p:cNvPr>
          <p:cNvSpPr>
            <a:spLocks noGrp="1"/>
          </p:cNvSpPr>
          <p:nvPr>
            <p:ph type="sldNum" sz="quarter" idx="12"/>
          </p:nvPr>
        </p:nvSpPr>
        <p:spPr/>
        <p:txBody>
          <a:bodyPr/>
          <a:lstStyle/>
          <a:p>
            <a:fld id="{62B81EC3-B119-44F8-B2F9-92F749B771A9}" type="slidenum">
              <a:rPr lang="en-IN" smtClean="0"/>
              <a:t>‹#›</a:t>
            </a:fld>
            <a:endParaRPr lang="en-IN"/>
          </a:p>
        </p:txBody>
      </p:sp>
    </p:spTree>
    <p:extLst>
      <p:ext uri="{BB962C8B-B14F-4D97-AF65-F5344CB8AC3E}">
        <p14:creationId xmlns:p14="http://schemas.microsoft.com/office/powerpoint/2010/main" val="2905848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928F5-E819-B0CC-1B31-AB21246503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4CF7514-46DB-3D22-D168-A3002F2E8E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6A3D80-C38C-4356-4B8E-89DD800A76F7}"/>
              </a:ext>
            </a:extLst>
          </p:cNvPr>
          <p:cNvSpPr>
            <a:spLocks noGrp="1"/>
          </p:cNvSpPr>
          <p:nvPr>
            <p:ph type="dt" sz="half" idx="10"/>
          </p:nvPr>
        </p:nvSpPr>
        <p:spPr/>
        <p:txBody>
          <a:bodyPr/>
          <a:lstStyle/>
          <a:p>
            <a:fld id="{1EFBFCD3-FB31-4942-9E70-B0063DFD0838}" type="datetimeFigureOut">
              <a:rPr lang="en-IN" smtClean="0"/>
              <a:t>25-05-2022</a:t>
            </a:fld>
            <a:endParaRPr lang="en-IN"/>
          </a:p>
        </p:txBody>
      </p:sp>
      <p:sp>
        <p:nvSpPr>
          <p:cNvPr id="5" name="Footer Placeholder 4">
            <a:extLst>
              <a:ext uri="{FF2B5EF4-FFF2-40B4-BE49-F238E27FC236}">
                <a16:creationId xmlns:a16="http://schemas.microsoft.com/office/drawing/2014/main" id="{B349E697-0AD2-426F-B842-D72637534C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21F55E-CBC2-332C-3049-6D97E478DA66}"/>
              </a:ext>
            </a:extLst>
          </p:cNvPr>
          <p:cNvSpPr>
            <a:spLocks noGrp="1"/>
          </p:cNvSpPr>
          <p:nvPr>
            <p:ph type="sldNum" sz="quarter" idx="12"/>
          </p:nvPr>
        </p:nvSpPr>
        <p:spPr/>
        <p:txBody>
          <a:bodyPr/>
          <a:lstStyle/>
          <a:p>
            <a:fld id="{62B81EC3-B119-44F8-B2F9-92F749B771A9}" type="slidenum">
              <a:rPr lang="en-IN" smtClean="0"/>
              <a:t>‹#›</a:t>
            </a:fld>
            <a:endParaRPr lang="en-IN"/>
          </a:p>
        </p:txBody>
      </p:sp>
    </p:spTree>
    <p:extLst>
      <p:ext uri="{BB962C8B-B14F-4D97-AF65-F5344CB8AC3E}">
        <p14:creationId xmlns:p14="http://schemas.microsoft.com/office/powerpoint/2010/main" val="2538994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DD90A-D220-5260-46AC-AC4F3733ADC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2BE2D58-9D04-76C1-5B95-9912320E31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C7C9062-C154-CF86-7FF1-1459665E83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98666B7-A365-04CB-9B72-EF453D8DFD9F}"/>
              </a:ext>
            </a:extLst>
          </p:cNvPr>
          <p:cNvSpPr>
            <a:spLocks noGrp="1"/>
          </p:cNvSpPr>
          <p:nvPr>
            <p:ph type="dt" sz="half" idx="10"/>
          </p:nvPr>
        </p:nvSpPr>
        <p:spPr/>
        <p:txBody>
          <a:bodyPr/>
          <a:lstStyle/>
          <a:p>
            <a:fld id="{1EFBFCD3-FB31-4942-9E70-B0063DFD0838}" type="datetimeFigureOut">
              <a:rPr lang="en-IN" smtClean="0"/>
              <a:t>25-05-2022</a:t>
            </a:fld>
            <a:endParaRPr lang="en-IN"/>
          </a:p>
        </p:txBody>
      </p:sp>
      <p:sp>
        <p:nvSpPr>
          <p:cNvPr id="6" name="Footer Placeholder 5">
            <a:extLst>
              <a:ext uri="{FF2B5EF4-FFF2-40B4-BE49-F238E27FC236}">
                <a16:creationId xmlns:a16="http://schemas.microsoft.com/office/drawing/2014/main" id="{4C23A1AC-602A-A051-F230-50F9870CB6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415E8F-D24C-9287-AE76-E18082C210C5}"/>
              </a:ext>
            </a:extLst>
          </p:cNvPr>
          <p:cNvSpPr>
            <a:spLocks noGrp="1"/>
          </p:cNvSpPr>
          <p:nvPr>
            <p:ph type="sldNum" sz="quarter" idx="12"/>
          </p:nvPr>
        </p:nvSpPr>
        <p:spPr/>
        <p:txBody>
          <a:bodyPr/>
          <a:lstStyle/>
          <a:p>
            <a:fld id="{62B81EC3-B119-44F8-B2F9-92F749B771A9}" type="slidenum">
              <a:rPr lang="en-IN" smtClean="0"/>
              <a:t>‹#›</a:t>
            </a:fld>
            <a:endParaRPr lang="en-IN"/>
          </a:p>
        </p:txBody>
      </p:sp>
    </p:spTree>
    <p:extLst>
      <p:ext uri="{BB962C8B-B14F-4D97-AF65-F5344CB8AC3E}">
        <p14:creationId xmlns:p14="http://schemas.microsoft.com/office/powerpoint/2010/main" val="2985396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0A536-7057-0158-2C05-F77D750AA0C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FE15C6B-CC91-8F21-C6DF-9A7E913468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006D5E-7B5C-C23E-4432-C5F854AF99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72A59E-FCFB-A885-F609-14C8448D56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35D2D7-2D22-6088-03E6-D658FA900C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1A410EC-C421-814D-A851-366D5AFE4980}"/>
              </a:ext>
            </a:extLst>
          </p:cNvPr>
          <p:cNvSpPr>
            <a:spLocks noGrp="1"/>
          </p:cNvSpPr>
          <p:nvPr>
            <p:ph type="dt" sz="half" idx="10"/>
          </p:nvPr>
        </p:nvSpPr>
        <p:spPr/>
        <p:txBody>
          <a:bodyPr/>
          <a:lstStyle/>
          <a:p>
            <a:fld id="{1EFBFCD3-FB31-4942-9E70-B0063DFD0838}" type="datetimeFigureOut">
              <a:rPr lang="en-IN" smtClean="0"/>
              <a:t>25-05-2022</a:t>
            </a:fld>
            <a:endParaRPr lang="en-IN"/>
          </a:p>
        </p:txBody>
      </p:sp>
      <p:sp>
        <p:nvSpPr>
          <p:cNvPr id="8" name="Footer Placeholder 7">
            <a:extLst>
              <a:ext uri="{FF2B5EF4-FFF2-40B4-BE49-F238E27FC236}">
                <a16:creationId xmlns:a16="http://schemas.microsoft.com/office/drawing/2014/main" id="{F08842B2-AE53-31B7-A3D8-36CFB28DF98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071C3F7-5ABB-ADFD-9C71-7A788AFB787E}"/>
              </a:ext>
            </a:extLst>
          </p:cNvPr>
          <p:cNvSpPr>
            <a:spLocks noGrp="1"/>
          </p:cNvSpPr>
          <p:nvPr>
            <p:ph type="sldNum" sz="quarter" idx="12"/>
          </p:nvPr>
        </p:nvSpPr>
        <p:spPr/>
        <p:txBody>
          <a:bodyPr/>
          <a:lstStyle/>
          <a:p>
            <a:fld id="{62B81EC3-B119-44F8-B2F9-92F749B771A9}" type="slidenum">
              <a:rPr lang="en-IN" smtClean="0"/>
              <a:t>‹#›</a:t>
            </a:fld>
            <a:endParaRPr lang="en-IN"/>
          </a:p>
        </p:txBody>
      </p:sp>
    </p:spTree>
    <p:extLst>
      <p:ext uri="{BB962C8B-B14F-4D97-AF65-F5344CB8AC3E}">
        <p14:creationId xmlns:p14="http://schemas.microsoft.com/office/powerpoint/2010/main" val="3691666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AAFDB-1CA5-EB2B-CAC0-A2141065E77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FDEA3C1-FCE6-3D95-0CA8-B34A27127E8B}"/>
              </a:ext>
            </a:extLst>
          </p:cNvPr>
          <p:cNvSpPr>
            <a:spLocks noGrp="1"/>
          </p:cNvSpPr>
          <p:nvPr>
            <p:ph type="dt" sz="half" idx="10"/>
          </p:nvPr>
        </p:nvSpPr>
        <p:spPr/>
        <p:txBody>
          <a:bodyPr/>
          <a:lstStyle/>
          <a:p>
            <a:fld id="{1EFBFCD3-FB31-4942-9E70-B0063DFD0838}" type="datetimeFigureOut">
              <a:rPr lang="en-IN" smtClean="0"/>
              <a:t>25-05-2022</a:t>
            </a:fld>
            <a:endParaRPr lang="en-IN"/>
          </a:p>
        </p:txBody>
      </p:sp>
      <p:sp>
        <p:nvSpPr>
          <p:cNvPr id="4" name="Footer Placeholder 3">
            <a:extLst>
              <a:ext uri="{FF2B5EF4-FFF2-40B4-BE49-F238E27FC236}">
                <a16:creationId xmlns:a16="http://schemas.microsoft.com/office/drawing/2014/main" id="{C241A1A6-E429-3641-C5D3-007FE091EE9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4F90E61-F20B-D6F8-5DBB-D31627E89EBD}"/>
              </a:ext>
            </a:extLst>
          </p:cNvPr>
          <p:cNvSpPr>
            <a:spLocks noGrp="1"/>
          </p:cNvSpPr>
          <p:nvPr>
            <p:ph type="sldNum" sz="quarter" idx="12"/>
          </p:nvPr>
        </p:nvSpPr>
        <p:spPr/>
        <p:txBody>
          <a:bodyPr/>
          <a:lstStyle/>
          <a:p>
            <a:fld id="{62B81EC3-B119-44F8-B2F9-92F749B771A9}" type="slidenum">
              <a:rPr lang="en-IN" smtClean="0"/>
              <a:t>‹#›</a:t>
            </a:fld>
            <a:endParaRPr lang="en-IN"/>
          </a:p>
        </p:txBody>
      </p:sp>
    </p:spTree>
    <p:extLst>
      <p:ext uri="{BB962C8B-B14F-4D97-AF65-F5344CB8AC3E}">
        <p14:creationId xmlns:p14="http://schemas.microsoft.com/office/powerpoint/2010/main" val="2528756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0EB1DF-E5F7-3455-F6B8-49CF7BA1727D}"/>
              </a:ext>
            </a:extLst>
          </p:cNvPr>
          <p:cNvSpPr>
            <a:spLocks noGrp="1"/>
          </p:cNvSpPr>
          <p:nvPr>
            <p:ph type="dt" sz="half" idx="10"/>
          </p:nvPr>
        </p:nvSpPr>
        <p:spPr/>
        <p:txBody>
          <a:bodyPr/>
          <a:lstStyle/>
          <a:p>
            <a:fld id="{1EFBFCD3-FB31-4942-9E70-B0063DFD0838}" type="datetimeFigureOut">
              <a:rPr lang="en-IN" smtClean="0"/>
              <a:t>25-05-2022</a:t>
            </a:fld>
            <a:endParaRPr lang="en-IN"/>
          </a:p>
        </p:txBody>
      </p:sp>
      <p:sp>
        <p:nvSpPr>
          <p:cNvPr id="3" name="Footer Placeholder 2">
            <a:extLst>
              <a:ext uri="{FF2B5EF4-FFF2-40B4-BE49-F238E27FC236}">
                <a16:creationId xmlns:a16="http://schemas.microsoft.com/office/drawing/2014/main" id="{0E8BBA97-981C-F07C-EA80-E9F16652131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EEF492B-7D71-0505-3942-1B023EE15456}"/>
              </a:ext>
            </a:extLst>
          </p:cNvPr>
          <p:cNvSpPr>
            <a:spLocks noGrp="1"/>
          </p:cNvSpPr>
          <p:nvPr>
            <p:ph type="sldNum" sz="quarter" idx="12"/>
          </p:nvPr>
        </p:nvSpPr>
        <p:spPr/>
        <p:txBody>
          <a:bodyPr/>
          <a:lstStyle/>
          <a:p>
            <a:fld id="{62B81EC3-B119-44F8-B2F9-92F749B771A9}" type="slidenum">
              <a:rPr lang="en-IN" smtClean="0"/>
              <a:t>‹#›</a:t>
            </a:fld>
            <a:endParaRPr lang="en-IN"/>
          </a:p>
        </p:txBody>
      </p:sp>
    </p:spTree>
    <p:extLst>
      <p:ext uri="{BB962C8B-B14F-4D97-AF65-F5344CB8AC3E}">
        <p14:creationId xmlns:p14="http://schemas.microsoft.com/office/powerpoint/2010/main" val="279805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D1F88-44E0-2025-5347-EA4F3CCF75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0EAED21-16C3-2EA3-336C-E3D80F9131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F6AAF85-3429-AC7B-0F17-EE998AF08F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E94762-70E6-F8A0-CC71-C5C78DAC014B}"/>
              </a:ext>
            </a:extLst>
          </p:cNvPr>
          <p:cNvSpPr>
            <a:spLocks noGrp="1"/>
          </p:cNvSpPr>
          <p:nvPr>
            <p:ph type="dt" sz="half" idx="10"/>
          </p:nvPr>
        </p:nvSpPr>
        <p:spPr/>
        <p:txBody>
          <a:bodyPr/>
          <a:lstStyle/>
          <a:p>
            <a:fld id="{1EFBFCD3-FB31-4942-9E70-B0063DFD0838}" type="datetimeFigureOut">
              <a:rPr lang="en-IN" smtClean="0"/>
              <a:t>25-05-2022</a:t>
            </a:fld>
            <a:endParaRPr lang="en-IN"/>
          </a:p>
        </p:txBody>
      </p:sp>
      <p:sp>
        <p:nvSpPr>
          <p:cNvPr id="6" name="Footer Placeholder 5">
            <a:extLst>
              <a:ext uri="{FF2B5EF4-FFF2-40B4-BE49-F238E27FC236}">
                <a16:creationId xmlns:a16="http://schemas.microsoft.com/office/drawing/2014/main" id="{F91873FA-9114-7225-FC27-F5A6AD9EF7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E22D0E3-61EC-2534-861A-C4145FE786FB}"/>
              </a:ext>
            </a:extLst>
          </p:cNvPr>
          <p:cNvSpPr>
            <a:spLocks noGrp="1"/>
          </p:cNvSpPr>
          <p:nvPr>
            <p:ph type="sldNum" sz="quarter" idx="12"/>
          </p:nvPr>
        </p:nvSpPr>
        <p:spPr/>
        <p:txBody>
          <a:bodyPr/>
          <a:lstStyle/>
          <a:p>
            <a:fld id="{62B81EC3-B119-44F8-B2F9-92F749B771A9}" type="slidenum">
              <a:rPr lang="en-IN" smtClean="0"/>
              <a:t>‹#›</a:t>
            </a:fld>
            <a:endParaRPr lang="en-IN"/>
          </a:p>
        </p:txBody>
      </p:sp>
    </p:spTree>
    <p:extLst>
      <p:ext uri="{BB962C8B-B14F-4D97-AF65-F5344CB8AC3E}">
        <p14:creationId xmlns:p14="http://schemas.microsoft.com/office/powerpoint/2010/main" val="1615052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D0C72-5B74-C0C2-B4C2-BB31B1A99C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031BB01-EC23-584A-8AE5-927D53FE49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F760291-20A0-19D8-5F6E-FECEAC3A1E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690740-577F-1BE5-064A-D3C995234022}"/>
              </a:ext>
            </a:extLst>
          </p:cNvPr>
          <p:cNvSpPr>
            <a:spLocks noGrp="1"/>
          </p:cNvSpPr>
          <p:nvPr>
            <p:ph type="dt" sz="half" idx="10"/>
          </p:nvPr>
        </p:nvSpPr>
        <p:spPr/>
        <p:txBody>
          <a:bodyPr/>
          <a:lstStyle/>
          <a:p>
            <a:fld id="{1EFBFCD3-FB31-4942-9E70-B0063DFD0838}" type="datetimeFigureOut">
              <a:rPr lang="en-IN" smtClean="0"/>
              <a:t>25-05-2022</a:t>
            </a:fld>
            <a:endParaRPr lang="en-IN"/>
          </a:p>
        </p:txBody>
      </p:sp>
      <p:sp>
        <p:nvSpPr>
          <p:cNvPr id="6" name="Footer Placeholder 5">
            <a:extLst>
              <a:ext uri="{FF2B5EF4-FFF2-40B4-BE49-F238E27FC236}">
                <a16:creationId xmlns:a16="http://schemas.microsoft.com/office/drawing/2014/main" id="{703FCB0E-00F6-E246-019B-5557C7AE05D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86858A-6552-0677-3160-5B67782DDD48}"/>
              </a:ext>
            </a:extLst>
          </p:cNvPr>
          <p:cNvSpPr>
            <a:spLocks noGrp="1"/>
          </p:cNvSpPr>
          <p:nvPr>
            <p:ph type="sldNum" sz="quarter" idx="12"/>
          </p:nvPr>
        </p:nvSpPr>
        <p:spPr/>
        <p:txBody>
          <a:bodyPr/>
          <a:lstStyle/>
          <a:p>
            <a:fld id="{62B81EC3-B119-44F8-B2F9-92F749B771A9}" type="slidenum">
              <a:rPr lang="en-IN" smtClean="0"/>
              <a:t>‹#›</a:t>
            </a:fld>
            <a:endParaRPr lang="en-IN"/>
          </a:p>
        </p:txBody>
      </p:sp>
    </p:spTree>
    <p:extLst>
      <p:ext uri="{BB962C8B-B14F-4D97-AF65-F5344CB8AC3E}">
        <p14:creationId xmlns:p14="http://schemas.microsoft.com/office/powerpoint/2010/main" val="2275762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EA7F11-56DC-CD7C-2A49-67321F1EF2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5E097CD-06FD-4011-BC9E-F7CF89F326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75EAF2-5782-C61E-FC65-439F54503D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FBFCD3-FB31-4942-9E70-B0063DFD0838}" type="datetimeFigureOut">
              <a:rPr lang="en-IN" smtClean="0"/>
              <a:t>25-05-2022</a:t>
            </a:fld>
            <a:endParaRPr lang="en-IN"/>
          </a:p>
        </p:txBody>
      </p:sp>
      <p:sp>
        <p:nvSpPr>
          <p:cNvPr id="5" name="Footer Placeholder 4">
            <a:extLst>
              <a:ext uri="{FF2B5EF4-FFF2-40B4-BE49-F238E27FC236}">
                <a16:creationId xmlns:a16="http://schemas.microsoft.com/office/drawing/2014/main" id="{C52DEA95-8B08-F20E-ADB9-3A2FC4283A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7AC73BD-A529-8D43-6220-B60018F633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B81EC3-B119-44F8-B2F9-92F749B771A9}" type="slidenum">
              <a:rPr lang="en-IN" smtClean="0"/>
              <a:t>‹#›</a:t>
            </a:fld>
            <a:endParaRPr lang="en-IN"/>
          </a:p>
        </p:txBody>
      </p:sp>
    </p:spTree>
    <p:extLst>
      <p:ext uri="{BB962C8B-B14F-4D97-AF65-F5344CB8AC3E}">
        <p14:creationId xmlns:p14="http://schemas.microsoft.com/office/powerpoint/2010/main" val="10161804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86BC3-CDD9-AF26-EC8D-EB6C9D6B315E}"/>
              </a:ext>
            </a:extLst>
          </p:cNvPr>
          <p:cNvSpPr>
            <a:spLocks noGrp="1"/>
          </p:cNvSpPr>
          <p:nvPr>
            <p:ph type="ctrTitle"/>
          </p:nvPr>
        </p:nvSpPr>
        <p:spPr>
          <a:xfrm>
            <a:off x="1524000" y="1004047"/>
            <a:ext cx="9144000" cy="2505916"/>
          </a:xfrm>
        </p:spPr>
        <p:txBody>
          <a:bodyPr/>
          <a:lstStyle/>
          <a:p>
            <a:r>
              <a:rPr lang="en-IN" b="1" dirty="0">
                <a:latin typeface="Algerian" panose="04020705040A02060702" pitchFamily="82" charset="0"/>
              </a:rPr>
              <a:t>Data Science</a:t>
            </a:r>
          </a:p>
        </p:txBody>
      </p:sp>
      <p:sp>
        <p:nvSpPr>
          <p:cNvPr id="3" name="Subtitle 2">
            <a:extLst>
              <a:ext uri="{FF2B5EF4-FFF2-40B4-BE49-F238E27FC236}">
                <a16:creationId xmlns:a16="http://schemas.microsoft.com/office/drawing/2014/main" id="{FC584BFE-1ABF-1B47-E5DE-13322071F9F3}"/>
              </a:ext>
            </a:extLst>
          </p:cNvPr>
          <p:cNvSpPr>
            <a:spLocks noGrp="1"/>
          </p:cNvSpPr>
          <p:nvPr>
            <p:ph type="subTitle" idx="1"/>
          </p:nvPr>
        </p:nvSpPr>
        <p:spPr/>
        <p:txBody>
          <a:bodyPr/>
          <a:lstStyle/>
          <a:p>
            <a:r>
              <a:rPr lang="en-IN" dirty="0"/>
              <a:t>Session – 7</a:t>
            </a:r>
          </a:p>
          <a:p>
            <a:r>
              <a:rPr lang="en-IN" dirty="0"/>
              <a:t>Date </a:t>
            </a:r>
            <a:r>
              <a:rPr lang="en-IN"/>
              <a:t>– 22</a:t>
            </a:r>
            <a:r>
              <a:rPr lang="en-IN" baseline="30000"/>
              <a:t>nd</a:t>
            </a:r>
            <a:r>
              <a:rPr lang="en-IN"/>
              <a:t> </a:t>
            </a:r>
            <a:r>
              <a:rPr lang="en-IN" dirty="0"/>
              <a:t>May, 2022</a:t>
            </a:r>
          </a:p>
        </p:txBody>
      </p:sp>
    </p:spTree>
    <p:extLst>
      <p:ext uri="{BB962C8B-B14F-4D97-AF65-F5344CB8AC3E}">
        <p14:creationId xmlns:p14="http://schemas.microsoft.com/office/powerpoint/2010/main" val="2018234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78DA9-422F-F82F-DDCE-5F6F9C483E5B}"/>
              </a:ext>
            </a:extLst>
          </p:cNvPr>
          <p:cNvSpPr>
            <a:spLocks noGrp="1"/>
          </p:cNvSpPr>
          <p:nvPr>
            <p:ph type="title"/>
          </p:nvPr>
        </p:nvSpPr>
        <p:spPr>
          <a:xfrm>
            <a:off x="838200" y="365126"/>
            <a:ext cx="10515600" cy="719604"/>
          </a:xfrm>
        </p:spPr>
        <p:txBody>
          <a:bodyPr/>
          <a:lstStyle/>
          <a:p>
            <a:r>
              <a:rPr lang="en-IN" b="1" i="0" dirty="0">
                <a:solidFill>
                  <a:srgbClr val="303030"/>
                </a:solidFill>
                <a:effectLst/>
                <a:latin typeface="Heebo" pitchFamily="2" charset="-79"/>
                <a:cs typeface="Heebo" pitchFamily="2" charset="-79"/>
              </a:rPr>
              <a:t>R - Vectors</a:t>
            </a:r>
            <a:endParaRPr lang="en-IN" dirty="0"/>
          </a:p>
        </p:txBody>
      </p:sp>
      <p:sp>
        <p:nvSpPr>
          <p:cNvPr id="3" name="Content Placeholder 2">
            <a:extLst>
              <a:ext uri="{FF2B5EF4-FFF2-40B4-BE49-F238E27FC236}">
                <a16:creationId xmlns:a16="http://schemas.microsoft.com/office/drawing/2014/main" id="{9A69ABD0-3AC6-2948-D3DC-E1DECFFB8706}"/>
              </a:ext>
            </a:extLst>
          </p:cNvPr>
          <p:cNvSpPr>
            <a:spLocks noGrp="1"/>
          </p:cNvSpPr>
          <p:nvPr>
            <p:ph idx="1"/>
          </p:nvPr>
        </p:nvSpPr>
        <p:spPr>
          <a:xfrm>
            <a:off x="838200" y="1281953"/>
            <a:ext cx="10515600" cy="5289176"/>
          </a:xfrm>
        </p:spPr>
        <p:txBody>
          <a:bodyPr>
            <a:normAutofit/>
          </a:bodyPr>
          <a:lstStyle/>
          <a:p>
            <a:pPr algn="l"/>
            <a:r>
              <a:rPr lang="en-US" sz="1400" b="1" i="0" dirty="0">
                <a:effectLst/>
                <a:latin typeface="Heebo" pitchFamily="2" charset="-79"/>
                <a:cs typeface="Heebo" pitchFamily="2" charset="-79"/>
              </a:rPr>
              <a:t>Multiple Elements Vector</a:t>
            </a:r>
          </a:p>
          <a:p>
            <a:pPr algn="just"/>
            <a:r>
              <a:rPr lang="en-US" sz="1400" b="1" i="0" dirty="0">
                <a:solidFill>
                  <a:srgbClr val="000000"/>
                </a:solidFill>
                <a:effectLst/>
                <a:latin typeface="Nunito" pitchFamily="2" charset="0"/>
              </a:rPr>
              <a:t>Using colon operator with numeric data</a:t>
            </a:r>
          </a:p>
          <a:p>
            <a:pPr algn="just"/>
            <a:endParaRPr lang="en-US" sz="1400" b="1" dirty="0">
              <a:solidFill>
                <a:srgbClr val="000000"/>
              </a:solidFill>
              <a:latin typeface="Nunito" pitchFamily="2" charset="0"/>
            </a:endParaRPr>
          </a:p>
          <a:p>
            <a:pPr algn="just"/>
            <a:endParaRPr lang="en-US" sz="1400" b="1" i="0" dirty="0">
              <a:solidFill>
                <a:srgbClr val="000000"/>
              </a:solidFill>
              <a:effectLst/>
              <a:latin typeface="Nunito" pitchFamily="2" charset="0"/>
            </a:endParaRPr>
          </a:p>
          <a:p>
            <a:pPr algn="just"/>
            <a:endParaRPr lang="en-US" sz="1400" b="1" dirty="0">
              <a:solidFill>
                <a:srgbClr val="000000"/>
              </a:solidFill>
              <a:latin typeface="Nunito" pitchFamily="2" charset="0"/>
            </a:endParaRPr>
          </a:p>
          <a:p>
            <a:pPr algn="just"/>
            <a:endParaRPr lang="en-US" sz="1400" b="1" i="0" dirty="0">
              <a:solidFill>
                <a:srgbClr val="000000"/>
              </a:solidFill>
              <a:effectLst/>
              <a:latin typeface="Nunito" pitchFamily="2" charset="0"/>
            </a:endParaRPr>
          </a:p>
          <a:p>
            <a:pPr algn="just"/>
            <a:endParaRPr lang="en-US" sz="1400" b="1" dirty="0">
              <a:solidFill>
                <a:srgbClr val="000000"/>
              </a:solidFill>
              <a:latin typeface="Nunito" pitchFamily="2" charset="0"/>
            </a:endParaRPr>
          </a:p>
          <a:p>
            <a:pPr algn="just"/>
            <a:endParaRPr lang="en-US" sz="1400" b="1" i="0" dirty="0">
              <a:solidFill>
                <a:srgbClr val="000000"/>
              </a:solidFill>
              <a:effectLst/>
              <a:latin typeface="Nunito" pitchFamily="2" charset="0"/>
            </a:endParaRPr>
          </a:p>
          <a:p>
            <a:pPr algn="just"/>
            <a:r>
              <a:rPr lang="en-IN" sz="1400" b="1" i="0" dirty="0">
                <a:solidFill>
                  <a:srgbClr val="000000"/>
                </a:solidFill>
                <a:effectLst/>
                <a:latin typeface="Nunito" pitchFamily="2" charset="0"/>
              </a:rPr>
              <a:t>Using sequence (Seq.) operator</a:t>
            </a:r>
          </a:p>
          <a:p>
            <a:pPr algn="just"/>
            <a:endParaRPr lang="en-IN" sz="1400" b="1" dirty="0">
              <a:solidFill>
                <a:srgbClr val="000000"/>
              </a:solidFill>
              <a:latin typeface="Nunito" pitchFamily="2" charset="0"/>
            </a:endParaRPr>
          </a:p>
          <a:p>
            <a:pPr algn="just"/>
            <a:endParaRPr lang="en-IN" sz="1400" b="1" i="0" dirty="0">
              <a:solidFill>
                <a:srgbClr val="000000"/>
              </a:solidFill>
              <a:effectLst/>
              <a:latin typeface="Nunito" pitchFamily="2" charset="0"/>
            </a:endParaRPr>
          </a:p>
          <a:p>
            <a:pPr algn="just"/>
            <a:endParaRPr lang="en-IN" sz="1400" b="1" dirty="0">
              <a:solidFill>
                <a:srgbClr val="000000"/>
              </a:solidFill>
              <a:latin typeface="Nunito" pitchFamily="2" charset="0"/>
            </a:endParaRPr>
          </a:p>
          <a:p>
            <a:pPr algn="just"/>
            <a:endParaRPr lang="en-IN" sz="1400" b="1" i="0" dirty="0">
              <a:solidFill>
                <a:srgbClr val="000000"/>
              </a:solidFill>
              <a:effectLst/>
              <a:latin typeface="Nunito" pitchFamily="2" charset="0"/>
            </a:endParaRPr>
          </a:p>
          <a:p>
            <a:pPr algn="just"/>
            <a:r>
              <a:rPr lang="en-IN" sz="1400" b="1" i="0" dirty="0">
                <a:solidFill>
                  <a:srgbClr val="000000"/>
                </a:solidFill>
                <a:effectLst/>
                <a:latin typeface="Nunito" pitchFamily="2" charset="0"/>
              </a:rPr>
              <a:t>Using the c() function</a:t>
            </a:r>
            <a:endParaRPr lang="en-US" sz="1400" b="0" i="0" dirty="0">
              <a:solidFill>
                <a:srgbClr val="000000"/>
              </a:solidFill>
              <a:effectLst/>
              <a:latin typeface="Nunito" pitchFamily="2" charset="0"/>
            </a:endParaRPr>
          </a:p>
          <a:p>
            <a:endParaRPr lang="en-IN" sz="1400" dirty="0"/>
          </a:p>
        </p:txBody>
      </p:sp>
      <p:pic>
        <p:nvPicPr>
          <p:cNvPr id="6" name="Picture 5">
            <a:extLst>
              <a:ext uri="{FF2B5EF4-FFF2-40B4-BE49-F238E27FC236}">
                <a16:creationId xmlns:a16="http://schemas.microsoft.com/office/drawing/2014/main" id="{53B66112-AE3E-22AB-3F71-24C63010D8CE}"/>
              </a:ext>
            </a:extLst>
          </p:cNvPr>
          <p:cNvPicPr>
            <a:picLocks noChangeAspect="1"/>
          </p:cNvPicPr>
          <p:nvPr/>
        </p:nvPicPr>
        <p:blipFill>
          <a:blip r:embed="rId2"/>
          <a:stretch>
            <a:fillRect/>
          </a:stretch>
        </p:blipFill>
        <p:spPr>
          <a:xfrm>
            <a:off x="2671178" y="1942015"/>
            <a:ext cx="7011008" cy="1634904"/>
          </a:xfrm>
          <a:prstGeom prst="rect">
            <a:avLst/>
          </a:prstGeom>
        </p:spPr>
      </p:pic>
      <p:pic>
        <p:nvPicPr>
          <p:cNvPr id="8" name="Picture 7">
            <a:extLst>
              <a:ext uri="{FF2B5EF4-FFF2-40B4-BE49-F238E27FC236}">
                <a16:creationId xmlns:a16="http://schemas.microsoft.com/office/drawing/2014/main" id="{9EDEADE4-047F-9901-C0C5-CC04A3F3E534}"/>
              </a:ext>
            </a:extLst>
          </p:cNvPr>
          <p:cNvPicPr>
            <a:picLocks noChangeAspect="1"/>
          </p:cNvPicPr>
          <p:nvPr/>
        </p:nvPicPr>
        <p:blipFill>
          <a:blip r:embed="rId3"/>
          <a:stretch>
            <a:fillRect/>
          </a:stretch>
        </p:blipFill>
        <p:spPr>
          <a:xfrm>
            <a:off x="2506003" y="4236981"/>
            <a:ext cx="7018628" cy="800169"/>
          </a:xfrm>
          <a:prstGeom prst="rect">
            <a:avLst/>
          </a:prstGeom>
        </p:spPr>
      </p:pic>
      <p:pic>
        <p:nvPicPr>
          <p:cNvPr id="10" name="Picture 9">
            <a:extLst>
              <a:ext uri="{FF2B5EF4-FFF2-40B4-BE49-F238E27FC236}">
                <a16:creationId xmlns:a16="http://schemas.microsoft.com/office/drawing/2014/main" id="{27A072F5-A0E6-7229-1540-2CC390533B64}"/>
              </a:ext>
            </a:extLst>
          </p:cNvPr>
          <p:cNvPicPr>
            <a:picLocks noChangeAspect="1"/>
          </p:cNvPicPr>
          <p:nvPr/>
        </p:nvPicPr>
        <p:blipFill>
          <a:blip r:embed="rId4"/>
          <a:stretch>
            <a:fillRect/>
          </a:stretch>
        </p:blipFill>
        <p:spPr>
          <a:xfrm>
            <a:off x="2635319" y="5697212"/>
            <a:ext cx="6995766" cy="843701"/>
          </a:xfrm>
          <a:prstGeom prst="rect">
            <a:avLst/>
          </a:prstGeom>
        </p:spPr>
      </p:pic>
    </p:spTree>
    <p:extLst>
      <p:ext uri="{BB962C8B-B14F-4D97-AF65-F5344CB8AC3E}">
        <p14:creationId xmlns:p14="http://schemas.microsoft.com/office/powerpoint/2010/main" val="2320955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C079D-E09C-25D5-119E-5FFCE93F79D6}"/>
              </a:ext>
            </a:extLst>
          </p:cNvPr>
          <p:cNvSpPr>
            <a:spLocks noGrp="1"/>
          </p:cNvSpPr>
          <p:nvPr>
            <p:ph type="title"/>
          </p:nvPr>
        </p:nvSpPr>
        <p:spPr>
          <a:xfrm>
            <a:off x="838200" y="365125"/>
            <a:ext cx="10515600" cy="800287"/>
          </a:xfrm>
        </p:spPr>
        <p:txBody>
          <a:bodyPr/>
          <a:lstStyle/>
          <a:p>
            <a:r>
              <a:rPr lang="en-IN" b="0" i="0" dirty="0">
                <a:solidFill>
                  <a:srgbClr val="000000"/>
                </a:solidFill>
                <a:effectLst/>
                <a:latin typeface="Heebo" pitchFamily="2" charset="-79"/>
                <a:cs typeface="Heebo" pitchFamily="2" charset="-79"/>
              </a:rPr>
              <a:t>Accessing Vector Elements</a:t>
            </a:r>
            <a:endParaRPr lang="en-IN" dirty="0"/>
          </a:p>
        </p:txBody>
      </p:sp>
      <p:sp>
        <p:nvSpPr>
          <p:cNvPr id="3" name="Content Placeholder 2">
            <a:extLst>
              <a:ext uri="{FF2B5EF4-FFF2-40B4-BE49-F238E27FC236}">
                <a16:creationId xmlns:a16="http://schemas.microsoft.com/office/drawing/2014/main" id="{91E698A6-3E56-19E0-CC88-8CF81EF8D82E}"/>
              </a:ext>
            </a:extLst>
          </p:cNvPr>
          <p:cNvSpPr>
            <a:spLocks noGrp="1"/>
          </p:cNvSpPr>
          <p:nvPr>
            <p:ph idx="1"/>
          </p:nvPr>
        </p:nvSpPr>
        <p:spPr>
          <a:xfrm>
            <a:off x="838200" y="1246094"/>
            <a:ext cx="10515600" cy="4930869"/>
          </a:xfrm>
        </p:spPr>
        <p:txBody>
          <a:bodyPr>
            <a:normAutofit/>
          </a:bodyPr>
          <a:lstStyle/>
          <a:p>
            <a:r>
              <a:rPr lang="en-US" sz="2000" b="0" i="0" dirty="0">
                <a:solidFill>
                  <a:srgbClr val="000000"/>
                </a:solidFill>
                <a:effectLst/>
                <a:latin typeface="Nunito" pitchFamily="2" charset="0"/>
              </a:rPr>
              <a:t>Elements of a Vector are accessed using indexing. The </a:t>
            </a:r>
            <a:r>
              <a:rPr lang="en-US" sz="2000" b="1" i="0" dirty="0">
                <a:solidFill>
                  <a:srgbClr val="000000"/>
                </a:solidFill>
                <a:effectLst/>
                <a:latin typeface="Nunito" pitchFamily="2" charset="0"/>
              </a:rPr>
              <a:t>[ ] brackets</a:t>
            </a:r>
            <a:r>
              <a:rPr lang="en-US" sz="2000" b="0" i="0" dirty="0">
                <a:solidFill>
                  <a:srgbClr val="000000"/>
                </a:solidFill>
                <a:effectLst/>
                <a:latin typeface="Nunito" pitchFamily="2" charset="0"/>
              </a:rPr>
              <a:t> are used for indexing. Indexing starts with position 1. Giving a negative value in the index drops that element from </a:t>
            </a:r>
            <a:r>
              <a:rPr lang="en-US" sz="2000" b="0" i="0" dirty="0" err="1">
                <a:solidFill>
                  <a:srgbClr val="000000"/>
                </a:solidFill>
                <a:effectLst/>
                <a:latin typeface="Nunito" pitchFamily="2" charset="0"/>
              </a:rPr>
              <a:t>result.</a:t>
            </a:r>
            <a:r>
              <a:rPr lang="en-US" sz="2000" b="1" i="0" dirty="0" err="1">
                <a:solidFill>
                  <a:srgbClr val="000000"/>
                </a:solidFill>
                <a:effectLst/>
                <a:latin typeface="Nunito" pitchFamily="2" charset="0"/>
              </a:rPr>
              <a:t>TRUE</a:t>
            </a:r>
            <a:r>
              <a:rPr lang="en-US" sz="2000" b="0" i="0" dirty="0">
                <a:solidFill>
                  <a:srgbClr val="000000"/>
                </a:solidFill>
                <a:effectLst/>
                <a:latin typeface="Nunito" pitchFamily="2" charset="0"/>
              </a:rPr>
              <a:t>,</a:t>
            </a:r>
            <a:r>
              <a:rPr lang="en-US" sz="2000" b="1" i="0" dirty="0">
                <a:solidFill>
                  <a:srgbClr val="000000"/>
                </a:solidFill>
                <a:effectLst/>
                <a:latin typeface="Nunito" pitchFamily="2" charset="0"/>
              </a:rPr>
              <a:t> FALSE</a:t>
            </a:r>
            <a:r>
              <a:rPr lang="en-US" sz="2000" b="0" i="0" dirty="0">
                <a:solidFill>
                  <a:srgbClr val="000000"/>
                </a:solidFill>
                <a:effectLst/>
                <a:latin typeface="Nunito" pitchFamily="2" charset="0"/>
              </a:rPr>
              <a:t> or </a:t>
            </a:r>
            <a:r>
              <a:rPr lang="en-US" sz="2000" b="1" i="0" dirty="0">
                <a:solidFill>
                  <a:srgbClr val="000000"/>
                </a:solidFill>
                <a:effectLst/>
                <a:latin typeface="Nunito" pitchFamily="2" charset="0"/>
              </a:rPr>
              <a:t>0</a:t>
            </a:r>
            <a:r>
              <a:rPr lang="en-US" sz="2000" b="0" i="0" dirty="0">
                <a:solidFill>
                  <a:srgbClr val="000000"/>
                </a:solidFill>
                <a:effectLst/>
                <a:latin typeface="Nunito" pitchFamily="2" charset="0"/>
              </a:rPr>
              <a:t> and </a:t>
            </a:r>
            <a:r>
              <a:rPr lang="en-US" sz="2000" b="1" i="0" dirty="0">
                <a:solidFill>
                  <a:srgbClr val="000000"/>
                </a:solidFill>
                <a:effectLst/>
                <a:latin typeface="Nunito" pitchFamily="2" charset="0"/>
              </a:rPr>
              <a:t>1</a:t>
            </a:r>
            <a:r>
              <a:rPr lang="en-US" sz="2000" b="0" i="0" dirty="0">
                <a:solidFill>
                  <a:srgbClr val="000000"/>
                </a:solidFill>
                <a:effectLst/>
                <a:latin typeface="Nunito" pitchFamily="2" charset="0"/>
              </a:rPr>
              <a:t> can also be used for indexing.</a:t>
            </a:r>
            <a:endParaRPr lang="en-IN" sz="2000" dirty="0"/>
          </a:p>
        </p:txBody>
      </p:sp>
      <p:pic>
        <p:nvPicPr>
          <p:cNvPr id="5" name="Picture 4">
            <a:extLst>
              <a:ext uri="{FF2B5EF4-FFF2-40B4-BE49-F238E27FC236}">
                <a16:creationId xmlns:a16="http://schemas.microsoft.com/office/drawing/2014/main" id="{1D2DE2A8-CA2A-77D4-B28F-D8688D034459}"/>
              </a:ext>
            </a:extLst>
          </p:cNvPr>
          <p:cNvPicPr>
            <a:picLocks noChangeAspect="1"/>
          </p:cNvPicPr>
          <p:nvPr/>
        </p:nvPicPr>
        <p:blipFill>
          <a:blip r:embed="rId2"/>
          <a:stretch>
            <a:fillRect/>
          </a:stretch>
        </p:blipFill>
        <p:spPr>
          <a:xfrm>
            <a:off x="2735275" y="2223303"/>
            <a:ext cx="7026249" cy="3863675"/>
          </a:xfrm>
          <a:prstGeom prst="rect">
            <a:avLst/>
          </a:prstGeom>
        </p:spPr>
      </p:pic>
    </p:spTree>
    <p:extLst>
      <p:ext uri="{BB962C8B-B14F-4D97-AF65-F5344CB8AC3E}">
        <p14:creationId xmlns:p14="http://schemas.microsoft.com/office/powerpoint/2010/main" val="3013003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8C3C0-50A8-A666-4FA8-0BDC627E1C5A}"/>
              </a:ext>
            </a:extLst>
          </p:cNvPr>
          <p:cNvSpPr>
            <a:spLocks noGrp="1"/>
          </p:cNvSpPr>
          <p:nvPr>
            <p:ph type="title"/>
          </p:nvPr>
        </p:nvSpPr>
        <p:spPr>
          <a:xfrm>
            <a:off x="838200" y="365126"/>
            <a:ext cx="10515600" cy="531346"/>
          </a:xfrm>
        </p:spPr>
        <p:txBody>
          <a:bodyPr>
            <a:normAutofit fontScale="90000"/>
          </a:bodyPr>
          <a:lstStyle/>
          <a:p>
            <a:r>
              <a:rPr lang="en-IN" b="0" i="0" dirty="0">
                <a:solidFill>
                  <a:srgbClr val="000000"/>
                </a:solidFill>
                <a:effectLst/>
                <a:latin typeface="Heebo" pitchFamily="2" charset="-79"/>
                <a:cs typeface="Heebo" pitchFamily="2" charset="-79"/>
              </a:rPr>
              <a:t>Vector Manipulation</a:t>
            </a:r>
            <a:endParaRPr lang="en-IN" dirty="0"/>
          </a:p>
        </p:txBody>
      </p:sp>
      <p:sp>
        <p:nvSpPr>
          <p:cNvPr id="3" name="Content Placeholder 2">
            <a:extLst>
              <a:ext uri="{FF2B5EF4-FFF2-40B4-BE49-F238E27FC236}">
                <a16:creationId xmlns:a16="http://schemas.microsoft.com/office/drawing/2014/main" id="{2B026F5E-FA2C-5446-3AE1-FE25E7BC6823}"/>
              </a:ext>
            </a:extLst>
          </p:cNvPr>
          <p:cNvSpPr>
            <a:spLocks noGrp="1"/>
          </p:cNvSpPr>
          <p:nvPr>
            <p:ph idx="1"/>
          </p:nvPr>
        </p:nvSpPr>
        <p:spPr>
          <a:xfrm>
            <a:off x="838200" y="1030941"/>
            <a:ext cx="10515600" cy="5146022"/>
          </a:xfrm>
        </p:spPr>
        <p:txBody>
          <a:bodyPr>
            <a:normAutofit/>
          </a:bodyPr>
          <a:lstStyle/>
          <a:p>
            <a:pPr algn="l"/>
            <a:r>
              <a:rPr lang="en-US" sz="2400" b="1" i="0" dirty="0">
                <a:effectLst/>
                <a:latin typeface="Heebo" pitchFamily="2" charset="-79"/>
                <a:cs typeface="Heebo" pitchFamily="2" charset="-79"/>
              </a:rPr>
              <a:t>Vector arithmetic</a:t>
            </a:r>
          </a:p>
          <a:p>
            <a:pPr algn="just"/>
            <a:r>
              <a:rPr lang="en-US" sz="2400" b="0" i="0" dirty="0">
                <a:solidFill>
                  <a:srgbClr val="000000"/>
                </a:solidFill>
                <a:effectLst/>
                <a:latin typeface="Nunito" pitchFamily="2" charset="0"/>
              </a:rPr>
              <a:t>Two vectors of same length can be added, subtracted, multiplied or divided giving the result as a vector output.</a:t>
            </a:r>
          </a:p>
          <a:p>
            <a:endParaRPr lang="en-IN" sz="2400" dirty="0"/>
          </a:p>
        </p:txBody>
      </p:sp>
      <p:pic>
        <p:nvPicPr>
          <p:cNvPr id="5" name="Picture 4">
            <a:extLst>
              <a:ext uri="{FF2B5EF4-FFF2-40B4-BE49-F238E27FC236}">
                <a16:creationId xmlns:a16="http://schemas.microsoft.com/office/drawing/2014/main" id="{5B128509-B532-73A2-C8EE-AB8DAC4DAD37}"/>
              </a:ext>
            </a:extLst>
          </p:cNvPr>
          <p:cNvPicPr>
            <a:picLocks noChangeAspect="1"/>
          </p:cNvPicPr>
          <p:nvPr/>
        </p:nvPicPr>
        <p:blipFill>
          <a:blip r:embed="rId2"/>
          <a:stretch>
            <a:fillRect/>
          </a:stretch>
        </p:blipFill>
        <p:spPr>
          <a:xfrm>
            <a:off x="2586686" y="2401730"/>
            <a:ext cx="7018628" cy="3775233"/>
          </a:xfrm>
          <a:prstGeom prst="rect">
            <a:avLst/>
          </a:prstGeom>
        </p:spPr>
      </p:pic>
    </p:spTree>
    <p:extLst>
      <p:ext uri="{BB962C8B-B14F-4D97-AF65-F5344CB8AC3E}">
        <p14:creationId xmlns:p14="http://schemas.microsoft.com/office/powerpoint/2010/main" val="1918576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8C3C0-50A8-A666-4FA8-0BDC627E1C5A}"/>
              </a:ext>
            </a:extLst>
          </p:cNvPr>
          <p:cNvSpPr>
            <a:spLocks noGrp="1"/>
          </p:cNvSpPr>
          <p:nvPr>
            <p:ph type="title"/>
          </p:nvPr>
        </p:nvSpPr>
        <p:spPr>
          <a:xfrm>
            <a:off x="838200" y="365126"/>
            <a:ext cx="10515600" cy="531346"/>
          </a:xfrm>
        </p:spPr>
        <p:txBody>
          <a:bodyPr>
            <a:normAutofit fontScale="90000"/>
          </a:bodyPr>
          <a:lstStyle/>
          <a:p>
            <a:r>
              <a:rPr lang="en-IN" b="0" i="0" dirty="0">
                <a:solidFill>
                  <a:srgbClr val="000000"/>
                </a:solidFill>
                <a:effectLst/>
                <a:latin typeface="Heebo" pitchFamily="2" charset="-79"/>
                <a:cs typeface="Heebo" pitchFamily="2" charset="-79"/>
              </a:rPr>
              <a:t>Vector Manipulation</a:t>
            </a:r>
            <a:endParaRPr lang="en-IN" dirty="0"/>
          </a:p>
        </p:txBody>
      </p:sp>
      <p:sp>
        <p:nvSpPr>
          <p:cNvPr id="3" name="Content Placeholder 2">
            <a:extLst>
              <a:ext uri="{FF2B5EF4-FFF2-40B4-BE49-F238E27FC236}">
                <a16:creationId xmlns:a16="http://schemas.microsoft.com/office/drawing/2014/main" id="{2B026F5E-FA2C-5446-3AE1-FE25E7BC6823}"/>
              </a:ext>
            </a:extLst>
          </p:cNvPr>
          <p:cNvSpPr>
            <a:spLocks noGrp="1"/>
          </p:cNvSpPr>
          <p:nvPr>
            <p:ph idx="1"/>
          </p:nvPr>
        </p:nvSpPr>
        <p:spPr>
          <a:xfrm>
            <a:off x="838200" y="1030941"/>
            <a:ext cx="10515600" cy="5146022"/>
          </a:xfrm>
        </p:spPr>
        <p:txBody>
          <a:bodyPr>
            <a:normAutofit/>
          </a:bodyPr>
          <a:lstStyle/>
          <a:p>
            <a:pPr algn="l"/>
            <a:r>
              <a:rPr lang="en-US" sz="2400" b="1" i="0" dirty="0">
                <a:effectLst/>
                <a:latin typeface="Heebo" pitchFamily="2" charset="-79"/>
                <a:cs typeface="Heebo" pitchFamily="2" charset="-79"/>
              </a:rPr>
              <a:t>Vector Element Recycling</a:t>
            </a:r>
          </a:p>
          <a:p>
            <a:pPr algn="just"/>
            <a:r>
              <a:rPr lang="en-US" sz="2400" b="0" i="0" dirty="0">
                <a:solidFill>
                  <a:srgbClr val="000000"/>
                </a:solidFill>
                <a:effectLst/>
                <a:latin typeface="Nunito" pitchFamily="2" charset="0"/>
              </a:rPr>
              <a:t>If we apply arithmetic operations to two vectors of unequal length, then the elements of the shorter vector are recycled to complete the operations.</a:t>
            </a:r>
          </a:p>
          <a:p>
            <a:endParaRPr lang="en-IN" sz="2400" dirty="0"/>
          </a:p>
        </p:txBody>
      </p:sp>
      <p:pic>
        <p:nvPicPr>
          <p:cNvPr id="5" name="Picture 4">
            <a:extLst>
              <a:ext uri="{FF2B5EF4-FFF2-40B4-BE49-F238E27FC236}">
                <a16:creationId xmlns:a16="http://schemas.microsoft.com/office/drawing/2014/main" id="{4C55AFE7-B858-3E48-D340-7078C3785E80}"/>
              </a:ext>
            </a:extLst>
          </p:cNvPr>
          <p:cNvPicPr>
            <a:picLocks noChangeAspect="1"/>
          </p:cNvPicPr>
          <p:nvPr/>
        </p:nvPicPr>
        <p:blipFill>
          <a:blip r:embed="rId2"/>
          <a:stretch>
            <a:fillRect/>
          </a:stretch>
        </p:blipFill>
        <p:spPr>
          <a:xfrm>
            <a:off x="2590496" y="2958475"/>
            <a:ext cx="7011008" cy="2339543"/>
          </a:xfrm>
          <a:prstGeom prst="rect">
            <a:avLst/>
          </a:prstGeom>
        </p:spPr>
      </p:pic>
    </p:spTree>
    <p:extLst>
      <p:ext uri="{BB962C8B-B14F-4D97-AF65-F5344CB8AC3E}">
        <p14:creationId xmlns:p14="http://schemas.microsoft.com/office/powerpoint/2010/main" val="2332959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8C3C0-50A8-A666-4FA8-0BDC627E1C5A}"/>
              </a:ext>
            </a:extLst>
          </p:cNvPr>
          <p:cNvSpPr>
            <a:spLocks noGrp="1"/>
          </p:cNvSpPr>
          <p:nvPr>
            <p:ph type="title"/>
          </p:nvPr>
        </p:nvSpPr>
        <p:spPr>
          <a:xfrm>
            <a:off x="838200" y="365126"/>
            <a:ext cx="10515600" cy="531346"/>
          </a:xfrm>
        </p:spPr>
        <p:txBody>
          <a:bodyPr>
            <a:normAutofit fontScale="90000"/>
          </a:bodyPr>
          <a:lstStyle/>
          <a:p>
            <a:r>
              <a:rPr lang="en-IN" b="0" i="0" dirty="0">
                <a:solidFill>
                  <a:srgbClr val="000000"/>
                </a:solidFill>
                <a:effectLst/>
                <a:latin typeface="Heebo" pitchFamily="2" charset="-79"/>
                <a:cs typeface="Heebo" pitchFamily="2" charset="-79"/>
              </a:rPr>
              <a:t>Vector Manipulation</a:t>
            </a:r>
            <a:endParaRPr lang="en-IN" dirty="0"/>
          </a:p>
        </p:txBody>
      </p:sp>
      <p:sp>
        <p:nvSpPr>
          <p:cNvPr id="3" name="Content Placeholder 2">
            <a:extLst>
              <a:ext uri="{FF2B5EF4-FFF2-40B4-BE49-F238E27FC236}">
                <a16:creationId xmlns:a16="http://schemas.microsoft.com/office/drawing/2014/main" id="{2B026F5E-FA2C-5446-3AE1-FE25E7BC6823}"/>
              </a:ext>
            </a:extLst>
          </p:cNvPr>
          <p:cNvSpPr>
            <a:spLocks noGrp="1"/>
          </p:cNvSpPr>
          <p:nvPr>
            <p:ph idx="1"/>
          </p:nvPr>
        </p:nvSpPr>
        <p:spPr>
          <a:xfrm>
            <a:off x="838200" y="1030941"/>
            <a:ext cx="10515600" cy="5146022"/>
          </a:xfrm>
        </p:spPr>
        <p:txBody>
          <a:bodyPr>
            <a:normAutofit/>
          </a:bodyPr>
          <a:lstStyle/>
          <a:p>
            <a:pPr algn="l"/>
            <a:r>
              <a:rPr lang="en-US" sz="2400" b="1" i="0" dirty="0">
                <a:effectLst/>
                <a:latin typeface="Heebo" pitchFamily="2" charset="-79"/>
                <a:cs typeface="Heebo" pitchFamily="2" charset="-79"/>
              </a:rPr>
              <a:t>Vector Element Sorting</a:t>
            </a:r>
          </a:p>
          <a:p>
            <a:pPr algn="just"/>
            <a:r>
              <a:rPr lang="en-US" sz="2400" b="0" i="0" dirty="0">
                <a:solidFill>
                  <a:srgbClr val="000000"/>
                </a:solidFill>
                <a:effectLst/>
                <a:latin typeface="Nunito" pitchFamily="2" charset="0"/>
              </a:rPr>
              <a:t>Elements in a vector can be sorted using the </a:t>
            </a:r>
            <a:r>
              <a:rPr lang="en-US" sz="2400" b="1" i="0" dirty="0">
                <a:solidFill>
                  <a:srgbClr val="000000"/>
                </a:solidFill>
                <a:effectLst/>
                <a:latin typeface="Nunito" pitchFamily="2" charset="0"/>
              </a:rPr>
              <a:t>sort()</a:t>
            </a:r>
            <a:r>
              <a:rPr lang="en-US" sz="2400" b="0" i="0" dirty="0">
                <a:solidFill>
                  <a:srgbClr val="000000"/>
                </a:solidFill>
                <a:effectLst/>
                <a:latin typeface="Nunito" pitchFamily="2" charset="0"/>
              </a:rPr>
              <a:t> function.</a:t>
            </a:r>
          </a:p>
          <a:p>
            <a:endParaRPr lang="en-IN" sz="2400" dirty="0"/>
          </a:p>
        </p:txBody>
      </p:sp>
      <p:pic>
        <p:nvPicPr>
          <p:cNvPr id="5" name="Picture 4">
            <a:extLst>
              <a:ext uri="{FF2B5EF4-FFF2-40B4-BE49-F238E27FC236}">
                <a16:creationId xmlns:a16="http://schemas.microsoft.com/office/drawing/2014/main" id="{A5452C96-29E6-5470-5B1B-1D3D70EA4B9B}"/>
              </a:ext>
            </a:extLst>
          </p:cNvPr>
          <p:cNvPicPr>
            <a:picLocks noChangeAspect="1"/>
          </p:cNvPicPr>
          <p:nvPr/>
        </p:nvPicPr>
        <p:blipFill>
          <a:blip r:embed="rId2"/>
          <a:stretch>
            <a:fillRect/>
          </a:stretch>
        </p:blipFill>
        <p:spPr>
          <a:xfrm>
            <a:off x="2582875" y="2259106"/>
            <a:ext cx="7026249" cy="3822287"/>
          </a:xfrm>
          <a:prstGeom prst="rect">
            <a:avLst/>
          </a:prstGeom>
        </p:spPr>
      </p:pic>
    </p:spTree>
    <p:extLst>
      <p:ext uri="{BB962C8B-B14F-4D97-AF65-F5344CB8AC3E}">
        <p14:creationId xmlns:p14="http://schemas.microsoft.com/office/powerpoint/2010/main" val="2395559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67E31-F78A-93B0-0500-65810984DA89}"/>
              </a:ext>
            </a:extLst>
          </p:cNvPr>
          <p:cNvSpPr>
            <a:spLocks noGrp="1"/>
          </p:cNvSpPr>
          <p:nvPr>
            <p:ph type="title"/>
          </p:nvPr>
        </p:nvSpPr>
        <p:spPr>
          <a:xfrm>
            <a:off x="838200" y="365126"/>
            <a:ext cx="10515600" cy="459628"/>
          </a:xfrm>
        </p:spPr>
        <p:txBody>
          <a:bodyPr>
            <a:normAutofit fontScale="90000"/>
          </a:bodyPr>
          <a:lstStyle/>
          <a:p>
            <a:r>
              <a:rPr lang="en-IN" b="1" i="0" dirty="0">
                <a:solidFill>
                  <a:srgbClr val="303030"/>
                </a:solidFill>
                <a:effectLst/>
                <a:latin typeface="Heebo" pitchFamily="2" charset="-79"/>
                <a:cs typeface="Heebo" pitchFamily="2" charset="-79"/>
              </a:rPr>
              <a:t>R - Lists</a:t>
            </a:r>
            <a:endParaRPr lang="en-IN" dirty="0"/>
          </a:p>
        </p:txBody>
      </p:sp>
      <p:sp>
        <p:nvSpPr>
          <p:cNvPr id="3" name="Content Placeholder 2">
            <a:extLst>
              <a:ext uri="{FF2B5EF4-FFF2-40B4-BE49-F238E27FC236}">
                <a16:creationId xmlns:a16="http://schemas.microsoft.com/office/drawing/2014/main" id="{E00540AF-DD3B-6D9D-C9A3-6ABB9FF41453}"/>
              </a:ext>
            </a:extLst>
          </p:cNvPr>
          <p:cNvSpPr>
            <a:spLocks noGrp="1"/>
          </p:cNvSpPr>
          <p:nvPr>
            <p:ph idx="1"/>
          </p:nvPr>
        </p:nvSpPr>
        <p:spPr>
          <a:xfrm>
            <a:off x="838200" y="1030941"/>
            <a:ext cx="10515600" cy="5146022"/>
          </a:xfrm>
        </p:spPr>
        <p:txBody>
          <a:bodyPr/>
          <a:lstStyle/>
          <a:p>
            <a:pPr algn="just"/>
            <a:r>
              <a:rPr lang="en-US" b="0" i="0" dirty="0">
                <a:solidFill>
                  <a:srgbClr val="000000"/>
                </a:solidFill>
                <a:effectLst/>
                <a:latin typeface="Nunito" pitchFamily="2" charset="0"/>
              </a:rPr>
              <a:t>Lists are the R objects which contain elements of different types like − numbers, strings, vectors and another list inside it. A list can also contain a matrix or a function as its elements. List is created using </a:t>
            </a:r>
            <a:r>
              <a:rPr lang="en-US" b="1" i="0" dirty="0">
                <a:solidFill>
                  <a:srgbClr val="000000"/>
                </a:solidFill>
                <a:effectLst/>
                <a:latin typeface="Nunito" pitchFamily="2" charset="0"/>
              </a:rPr>
              <a:t>list()</a:t>
            </a:r>
            <a:r>
              <a:rPr lang="en-US" b="0" i="0" dirty="0">
                <a:solidFill>
                  <a:srgbClr val="000000"/>
                </a:solidFill>
                <a:effectLst/>
                <a:latin typeface="Nunito" pitchFamily="2" charset="0"/>
              </a:rPr>
              <a:t> function.</a:t>
            </a:r>
          </a:p>
          <a:p>
            <a:pPr algn="l"/>
            <a:r>
              <a:rPr lang="en-US" b="1" i="0" dirty="0">
                <a:solidFill>
                  <a:srgbClr val="000000"/>
                </a:solidFill>
                <a:effectLst/>
                <a:latin typeface="Heebo" pitchFamily="2" charset="-79"/>
                <a:cs typeface="Heebo" pitchFamily="2" charset="-79"/>
              </a:rPr>
              <a:t>Creating a List</a:t>
            </a:r>
          </a:p>
          <a:p>
            <a:pPr algn="just"/>
            <a:r>
              <a:rPr lang="en-US" b="0" i="0" dirty="0">
                <a:solidFill>
                  <a:srgbClr val="000000"/>
                </a:solidFill>
                <a:effectLst/>
                <a:latin typeface="Nunito" pitchFamily="2" charset="0"/>
              </a:rPr>
              <a:t>Following is an example to create a list containing strings, numbers, vectors and a logical values.</a:t>
            </a:r>
          </a:p>
          <a:p>
            <a:endParaRPr lang="en-IN" dirty="0"/>
          </a:p>
        </p:txBody>
      </p:sp>
      <p:pic>
        <p:nvPicPr>
          <p:cNvPr id="5" name="Picture 4">
            <a:extLst>
              <a:ext uri="{FF2B5EF4-FFF2-40B4-BE49-F238E27FC236}">
                <a16:creationId xmlns:a16="http://schemas.microsoft.com/office/drawing/2014/main" id="{4F6F2C18-A735-4B6E-B697-8032D86A663F}"/>
              </a:ext>
            </a:extLst>
          </p:cNvPr>
          <p:cNvPicPr>
            <a:picLocks noChangeAspect="1"/>
          </p:cNvPicPr>
          <p:nvPr/>
        </p:nvPicPr>
        <p:blipFill>
          <a:blip r:embed="rId2"/>
          <a:stretch>
            <a:fillRect/>
          </a:stretch>
        </p:blipFill>
        <p:spPr>
          <a:xfrm>
            <a:off x="2668490" y="4278128"/>
            <a:ext cx="6980525" cy="1242168"/>
          </a:xfrm>
          <a:prstGeom prst="rect">
            <a:avLst/>
          </a:prstGeom>
        </p:spPr>
      </p:pic>
    </p:spTree>
    <p:extLst>
      <p:ext uri="{BB962C8B-B14F-4D97-AF65-F5344CB8AC3E}">
        <p14:creationId xmlns:p14="http://schemas.microsoft.com/office/powerpoint/2010/main" val="644578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67E31-F78A-93B0-0500-65810984DA89}"/>
              </a:ext>
            </a:extLst>
          </p:cNvPr>
          <p:cNvSpPr>
            <a:spLocks noGrp="1"/>
          </p:cNvSpPr>
          <p:nvPr>
            <p:ph type="title"/>
          </p:nvPr>
        </p:nvSpPr>
        <p:spPr>
          <a:xfrm>
            <a:off x="838200" y="365126"/>
            <a:ext cx="10515600" cy="459628"/>
          </a:xfrm>
        </p:spPr>
        <p:txBody>
          <a:bodyPr>
            <a:normAutofit fontScale="90000"/>
          </a:bodyPr>
          <a:lstStyle/>
          <a:p>
            <a:r>
              <a:rPr lang="en-IN" b="1" i="0" dirty="0">
                <a:solidFill>
                  <a:srgbClr val="303030"/>
                </a:solidFill>
                <a:effectLst/>
                <a:latin typeface="Heebo" pitchFamily="2" charset="-79"/>
                <a:cs typeface="Heebo" pitchFamily="2" charset="-79"/>
              </a:rPr>
              <a:t>R - Lists</a:t>
            </a:r>
            <a:endParaRPr lang="en-IN" dirty="0"/>
          </a:p>
        </p:txBody>
      </p:sp>
      <p:sp>
        <p:nvSpPr>
          <p:cNvPr id="3" name="Content Placeholder 2">
            <a:extLst>
              <a:ext uri="{FF2B5EF4-FFF2-40B4-BE49-F238E27FC236}">
                <a16:creationId xmlns:a16="http://schemas.microsoft.com/office/drawing/2014/main" id="{E00540AF-DD3B-6D9D-C9A3-6ABB9FF41453}"/>
              </a:ext>
            </a:extLst>
          </p:cNvPr>
          <p:cNvSpPr>
            <a:spLocks noGrp="1"/>
          </p:cNvSpPr>
          <p:nvPr>
            <p:ph idx="1"/>
          </p:nvPr>
        </p:nvSpPr>
        <p:spPr>
          <a:xfrm>
            <a:off x="838200" y="1030941"/>
            <a:ext cx="10515600" cy="5146022"/>
          </a:xfrm>
        </p:spPr>
        <p:txBody>
          <a:bodyPr/>
          <a:lstStyle/>
          <a:p>
            <a:pPr algn="l"/>
            <a:r>
              <a:rPr lang="en-US" b="1" i="0" dirty="0">
                <a:solidFill>
                  <a:srgbClr val="000000"/>
                </a:solidFill>
                <a:effectLst/>
                <a:latin typeface="Heebo" pitchFamily="2" charset="-79"/>
                <a:cs typeface="Heebo" pitchFamily="2" charset="-79"/>
              </a:rPr>
              <a:t>Naming List Elements</a:t>
            </a:r>
          </a:p>
          <a:p>
            <a:pPr algn="just"/>
            <a:r>
              <a:rPr lang="en-US" b="0" i="0" dirty="0">
                <a:solidFill>
                  <a:srgbClr val="000000"/>
                </a:solidFill>
                <a:effectLst/>
                <a:latin typeface="Nunito" pitchFamily="2" charset="0"/>
              </a:rPr>
              <a:t>The list elements can be given names and they can be accessed using these names.</a:t>
            </a:r>
          </a:p>
          <a:p>
            <a:endParaRPr lang="en-IN" dirty="0"/>
          </a:p>
        </p:txBody>
      </p:sp>
      <p:pic>
        <p:nvPicPr>
          <p:cNvPr id="5" name="Picture 4">
            <a:extLst>
              <a:ext uri="{FF2B5EF4-FFF2-40B4-BE49-F238E27FC236}">
                <a16:creationId xmlns:a16="http://schemas.microsoft.com/office/drawing/2014/main" id="{882885FB-64C5-AA6E-F4D6-AA7D0F8A3482}"/>
              </a:ext>
            </a:extLst>
          </p:cNvPr>
          <p:cNvPicPr>
            <a:picLocks noChangeAspect="1"/>
          </p:cNvPicPr>
          <p:nvPr/>
        </p:nvPicPr>
        <p:blipFill>
          <a:blip r:embed="rId2"/>
          <a:stretch>
            <a:fillRect/>
          </a:stretch>
        </p:blipFill>
        <p:spPr>
          <a:xfrm>
            <a:off x="2628599" y="2990524"/>
            <a:ext cx="6934801" cy="2347163"/>
          </a:xfrm>
          <a:prstGeom prst="rect">
            <a:avLst/>
          </a:prstGeom>
        </p:spPr>
      </p:pic>
    </p:spTree>
    <p:extLst>
      <p:ext uri="{BB962C8B-B14F-4D97-AF65-F5344CB8AC3E}">
        <p14:creationId xmlns:p14="http://schemas.microsoft.com/office/powerpoint/2010/main" val="3775917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67E31-F78A-93B0-0500-65810984DA89}"/>
              </a:ext>
            </a:extLst>
          </p:cNvPr>
          <p:cNvSpPr>
            <a:spLocks noGrp="1"/>
          </p:cNvSpPr>
          <p:nvPr>
            <p:ph type="title"/>
          </p:nvPr>
        </p:nvSpPr>
        <p:spPr>
          <a:xfrm>
            <a:off x="838200" y="365126"/>
            <a:ext cx="10515600" cy="459628"/>
          </a:xfrm>
        </p:spPr>
        <p:txBody>
          <a:bodyPr>
            <a:normAutofit fontScale="90000"/>
          </a:bodyPr>
          <a:lstStyle/>
          <a:p>
            <a:r>
              <a:rPr lang="en-IN" b="1" i="0" dirty="0">
                <a:solidFill>
                  <a:srgbClr val="303030"/>
                </a:solidFill>
                <a:effectLst/>
                <a:latin typeface="Heebo" pitchFamily="2" charset="-79"/>
                <a:cs typeface="Heebo" pitchFamily="2" charset="-79"/>
              </a:rPr>
              <a:t>R - Lists</a:t>
            </a:r>
            <a:endParaRPr lang="en-IN" dirty="0"/>
          </a:p>
        </p:txBody>
      </p:sp>
      <p:sp>
        <p:nvSpPr>
          <p:cNvPr id="3" name="Content Placeholder 2">
            <a:extLst>
              <a:ext uri="{FF2B5EF4-FFF2-40B4-BE49-F238E27FC236}">
                <a16:creationId xmlns:a16="http://schemas.microsoft.com/office/drawing/2014/main" id="{E00540AF-DD3B-6D9D-C9A3-6ABB9FF41453}"/>
              </a:ext>
            </a:extLst>
          </p:cNvPr>
          <p:cNvSpPr>
            <a:spLocks noGrp="1"/>
          </p:cNvSpPr>
          <p:nvPr>
            <p:ph idx="1"/>
          </p:nvPr>
        </p:nvSpPr>
        <p:spPr>
          <a:xfrm>
            <a:off x="838200" y="1030941"/>
            <a:ext cx="10515600" cy="5146022"/>
          </a:xfrm>
        </p:spPr>
        <p:txBody>
          <a:bodyPr>
            <a:normAutofit/>
          </a:bodyPr>
          <a:lstStyle/>
          <a:p>
            <a:pPr algn="l"/>
            <a:r>
              <a:rPr lang="en-US" sz="2400" b="1" i="0" dirty="0">
                <a:solidFill>
                  <a:srgbClr val="000000"/>
                </a:solidFill>
                <a:effectLst/>
                <a:latin typeface="Heebo" pitchFamily="2" charset="-79"/>
                <a:cs typeface="Heebo" pitchFamily="2" charset="-79"/>
              </a:rPr>
              <a:t>Accessing List Elements</a:t>
            </a:r>
          </a:p>
          <a:p>
            <a:pPr algn="just"/>
            <a:r>
              <a:rPr lang="en-US" sz="2400" b="0" i="0" dirty="0">
                <a:solidFill>
                  <a:srgbClr val="000000"/>
                </a:solidFill>
                <a:effectLst/>
                <a:latin typeface="Nunito" pitchFamily="2" charset="0"/>
              </a:rPr>
              <a:t>Elements of the list can be accessed by the index of the element in the list. In case of named lists it can also be accessed using the names.</a:t>
            </a:r>
          </a:p>
          <a:p>
            <a:pPr algn="just"/>
            <a:r>
              <a:rPr lang="en-US" sz="2400" b="0" i="0" dirty="0">
                <a:solidFill>
                  <a:srgbClr val="000000"/>
                </a:solidFill>
                <a:effectLst/>
                <a:latin typeface="Nunito" pitchFamily="2" charset="0"/>
              </a:rPr>
              <a:t>We continue to use the list in the above example −</a:t>
            </a:r>
          </a:p>
          <a:p>
            <a:endParaRPr lang="en-IN" sz="2400" dirty="0"/>
          </a:p>
        </p:txBody>
      </p:sp>
      <p:pic>
        <p:nvPicPr>
          <p:cNvPr id="5" name="Picture 4">
            <a:extLst>
              <a:ext uri="{FF2B5EF4-FFF2-40B4-BE49-F238E27FC236}">
                <a16:creationId xmlns:a16="http://schemas.microsoft.com/office/drawing/2014/main" id="{2A85DA6F-CD99-696A-F037-C0FBD7422F10}"/>
              </a:ext>
            </a:extLst>
          </p:cNvPr>
          <p:cNvPicPr>
            <a:picLocks noChangeAspect="1"/>
          </p:cNvPicPr>
          <p:nvPr/>
        </p:nvPicPr>
        <p:blipFill>
          <a:blip r:embed="rId2"/>
          <a:stretch>
            <a:fillRect/>
          </a:stretch>
        </p:blipFill>
        <p:spPr>
          <a:xfrm>
            <a:off x="2590496" y="2755716"/>
            <a:ext cx="7011008" cy="3627434"/>
          </a:xfrm>
          <a:prstGeom prst="rect">
            <a:avLst/>
          </a:prstGeom>
        </p:spPr>
      </p:pic>
    </p:spTree>
    <p:extLst>
      <p:ext uri="{BB962C8B-B14F-4D97-AF65-F5344CB8AC3E}">
        <p14:creationId xmlns:p14="http://schemas.microsoft.com/office/powerpoint/2010/main" val="252381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67E31-F78A-93B0-0500-65810984DA89}"/>
              </a:ext>
            </a:extLst>
          </p:cNvPr>
          <p:cNvSpPr>
            <a:spLocks noGrp="1"/>
          </p:cNvSpPr>
          <p:nvPr>
            <p:ph type="title"/>
          </p:nvPr>
        </p:nvSpPr>
        <p:spPr>
          <a:xfrm>
            <a:off x="838200" y="365126"/>
            <a:ext cx="10515600" cy="459628"/>
          </a:xfrm>
        </p:spPr>
        <p:txBody>
          <a:bodyPr>
            <a:normAutofit fontScale="90000"/>
          </a:bodyPr>
          <a:lstStyle/>
          <a:p>
            <a:r>
              <a:rPr lang="en-IN" b="1" i="0" dirty="0">
                <a:solidFill>
                  <a:srgbClr val="303030"/>
                </a:solidFill>
                <a:effectLst/>
                <a:latin typeface="Heebo" pitchFamily="2" charset="-79"/>
                <a:cs typeface="Heebo" pitchFamily="2" charset="-79"/>
              </a:rPr>
              <a:t>R - Lists</a:t>
            </a:r>
            <a:endParaRPr lang="en-IN" dirty="0"/>
          </a:p>
        </p:txBody>
      </p:sp>
      <p:sp>
        <p:nvSpPr>
          <p:cNvPr id="3" name="Content Placeholder 2">
            <a:extLst>
              <a:ext uri="{FF2B5EF4-FFF2-40B4-BE49-F238E27FC236}">
                <a16:creationId xmlns:a16="http://schemas.microsoft.com/office/drawing/2014/main" id="{E00540AF-DD3B-6D9D-C9A3-6ABB9FF41453}"/>
              </a:ext>
            </a:extLst>
          </p:cNvPr>
          <p:cNvSpPr>
            <a:spLocks noGrp="1"/>
          </p:cNvSpPr>
          <p:nvPr>
            <p:ph idx="1"/>
          </p:nvPr>
        </p:nvSpPr>
        <p:spPr>
          <a:xfrm>
            <a:off x="838200" y="1030941"/>
            <a:ext cx="10515600" cy="5638800"/>
          </a:xfrm>
        </p:spPr>
        <p:txBody>
          <a:bodyPr>
            <a:normAutofit/>
          </a:bodyPr>
          <a:lstStyle/>
          <a:p>
            <a:pPr algn="l"/>
            <a:r>
              <a:rPr lang="en-US" sz="2400" b="1" i="0" dirty="0">
                <a:solidFill>
                  <a:srgbClr val="000000"/>
                </a:solidFill>
                <a:effectLst/>
                <a:latin typeface="Heebo" pitchFamily="2" charset="-79"/>
                <a:cs typeface="Heebo" pitchFamily="2" charset="-79"/>
              </a:rPr>
              <a:t>Manipulating List Elements</a:t>
            </a:r>
          </a:p>
          <a:p>
            <a:pPr algn="just"/>
            <a:r>
              <a:rPr lang="en-US" sz="2400" b="0" i="0" dirty="0">
                <a:solidFill>
                  <a:srgbClr val="000000"/>
                </a:solidFill>
                <a:effectLst/>
                <a:latin typeface="Nunito" pitchFamily="2" charset="0"/>
              </a:rPr>
              <a:t>We can add, delete and update list elements as shown below. We can add and delete elements only at the end of a list. But we can update any element.</a:t>
            </a:r>
          </a:p>
        </p:txBody>
      </p:sp>
      <p:pic>
        <p:nvPicPr>
          <p:cNvPr id="7" name="Picture 6">
            <a:extLst>
              <a:ext uri="{FF2B5EF4-FFF2-40B4-BE49-F238E27FC236}">
                <a16:creationId xmlns:a16="http://schemas.microsoft.com/office/drawing/2014/main" id="{B2209DAD-2350-0C75-1DF3-9FFED3C7CA7D}"/>
              </a:ext>
            </a:extLst>
          </p:cNvPr>
          <p:cNvPicPr>
            <a:picLocks noChangeAspect="1"/>
          </p:cNvPicPr>
          <p:nvPr/>
        </p:nvPicPr>
        <p:blipFill>
          <a:blip r:embed="rId2"/>
          <a:stretch>
            <a:fillRect/>
          </a:stretch>
        </p:blipFill>
        <p:spPr>
          <a:xfrm>
            <a:off x="2579065" y="2383342"/>
            <a:ext cx="7033870" cy="3999808"/>
          </a:xfrm>
          <a:prstGeom prst="rect">
            <a:avLst/>
          </a:prstGeom>
        </p:spPr>
      </p:pic>
    </p:spTree>
    <p:extLst>
      <p:ext uri="{BB962C8B-B14F-4D97-AF65-F5344CB8AC3E}">
        <p14:creationId xmlns:p14="http://schemas.microsoft.com/office/powerpoint/2010/main" val="1032069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67E31-F78A-93B0-0500-65810984DA89}"/>
              </a:ext>
            </a:extLst>
          </p:cNvPr>
          <p:cNvSpPr>
            <a:spLocks noGrp="1"/>
          </p:cNvSpPr>
          <p:nvPr>
            <p:ph type="title"/>
          </p:nvPr>
        </p:nvSpPr>
        <p:spPr>
          <a:xfrm>
            <a:off x="838200" y="365126"/>
            <a:ext cx="10515600" cy="459628"/>
          </a:xfrm>
        </p:spPr>
        <p:txBody>
          <a:bodyPr>
            <a:normAutofit fontScale="90000"/>
          </a:bodyPr>
          <a:lstStyle/>
          <a:p>
            <a:r>
              <a:rPr lang="en-IN" b="1" i="0" dirty="0">
                <a:solidFill>
                  <a:srgbClr val="303030"/>
                </a:solidFill>
                <a:effectLst/>
                <a:latin typeface="Heebo" pitchFamily="2" charset="-79"/>
                <a:cs typeface="Heebo" pitchFamily="2" charset="-79"/>
              </a:rPr>
              <a:t>R - Lists</a:t>
            </a:r>
            <a:endParaRPr lang="en-IN" dirty="0"/>
          </a:p>
        </p:txBody>
      </p:sp>
      <p:sp>
        <p:nvSpPr>
          <p:cNvPr id="3" name="Content Placeholder 2">
            <a:extLst>
              <a:ext uri="{FF2B5EF4-FFF2-40B4-BE49-F238E27FC236}">
                <a16:creationId xmlns:a16="http://schemas.microsoft.com/office/drawing/2014/main" id="{E00540AF-DD3B-6D9D-C9A3-6ABB9FF41453}"/>
              </a:ext>
            </a:extLst>
          </p:cNvPr>
          <p:cNvSpPr>
            <a:spLocks noGrp="1"/>
          </p:cNvSpPr>
          <p:nvPr>
            <p:ph idx="1"/>
          </p:nvPr>
        </p:nvSpPr>
        <p:spPr>
          <a:xfrm>
            <a:off x="838200" y="1030941"/>
            <a:ext cx="10515600" cy="5146022"/>
          </a:xfrm>
        </p:spPr>
        <p:txBody>
          <a:bodyPr/>
          <a:lstStyle/>
          <a:p>
            <a:pPr algn="l"/>
            <a:r>
              <a:rPr lang="en-US" b="1" i="0" dirty="0">
                <a:solidFill>
                  <a:srgbClr val="000000"/>
                </a:solidFill>
                <a:effectLst/>
                <a:latin typeface="Heebo" pitchFamily="2" charset="-79"/>
                <a:cs typeface="Heebo" pitchFamily="2" charset="-79"/>
              </a:rPr>
              <a:t>Merging Lists</a:t>
            </a:r>
          </a:p>
          <a:p>
            <a:pPr algn="just"/>
            <a:r>
              <a:rPr lang="en-US" b="0" i="0" dirty="0">
                <a:solidFill>
                  <a:srgbClr val="000000"/>
                </a:solidFill>
                <a:effectLst/>
                <a:latin typeface="Nunito" pitchFamily="2" charset="0"/>
              </a:rPr>
              <a:t>You can merge many lists into one list by placing all the lists inside one list() function.</a:t>
            </a:r>
          </a:p>
          <a:p>
            <a:endParaRPr lang="en-IN" dirty="0"/>
          </a:p>
        </p:txBody>
      </p:sp>
      <p:pic>
        <p:nvPicPr>
          <p:cNvPr id="5" name="Picture 4">
            <a:extLst>
              <a:ext uri="{FF2B5EF4-FFF2-40B4-BE49-F238E27FC236}">
                <a16:creationId xmlns:a16="http://schemas.microsoft.com/office/drawing/2014/main" id="{8949BE1C-18E6-C789-9726-E945CA994B0F}"/>
              </a:ext>
            </a:extLst>
          </p:cNvPr>
          <p:cNvPicPr>
            <a:picLocks noChangeAspect="1"/>
          </p:cNvPicPr>
          <p:nvPr/>
        </p:nvPicPr>
        <p:blipFill>
          <a:blip r:embed="rId2"/>
          <a:stretch>
            <a:fillRect/>
          </a:stretch>
        </p:blipFill>
        <p:spPr>
          <a:xfrm>
            <a:off x="2548582" y="2773717"/>
            <a:ext cx="7094835" cy="2377646"/>
          </a:xfrm>
          <a:prstGeom prst="rect">
            <a:avLst/>
          </a:prstGeom>
        </p:spPr>
      </p:pic>
    </p:spTree>
    <p:extLst>
      <p:ext uri="{BB962C8B-B14F-4D97-AF65-F5344CB8AC3E}">
        <p14:creationId xmlns:p14="http://schemas.microsoft.com/office/powerpoint/2010/main" val="171516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C1589-25B4-0077-C391-010FF369149E}"/>
              </a:ext>
            </a:extLst>
          </p:cNvPr>
          <p:cNvSpPr>
            <a:spLocks noGrp="1"/>
          </p:cNvSpPr>
          <p:nvPr>
            <p:ph type="title"/>
          </p:nvPr>
        </p:nvSpPr>
        <p:spPr>
          <a:xfrm>
            <a:off x="838200" y="365125"/>
            <a:ext cx="10515600" cy="907863"/>
          </a:xfrm>
        </p:spPr>
        <p:txBody>
          <a:bodyPr/>
          <a:lstStyle/>
          <a:p>
            <a:r>
              <a:rPr lang="en-IN" b="1" i="0" dirty="0">
                <a:solidFill>
                  <a:srgbClr val="303030"/>
                </a:solidFill>
                <a:effectLst/>
                <a:latin typeface="Heebo" pitchFamily="2" charset="-79"/>
                <a:cs typeface="Heebo" pitchFamily="2" charset="-79"/>
              </a:rPr>
              <a:t>R - Strings</a:t>
            </a:r>
            <a:endParaRPr lang="en-IN" dirty="0"/>
          </a:p>
        </p:txBody>
      </p:sp>
      <p:sp>
        <p:nvSpPr>
          <p:cNvPr id="3" name="Content Placeholder 2">
            <a:extLst>
              <a:ext uri="{FF2B5EF4-FFF2-40B4-BE49-F238E27FC236}">
                <a16:creationId xmlns:a16="http://schemas.microsoft.com/office/drawing/2014/main" id="{4C4C3E46-9012-2618-9C2C-58B8A269F387}"/>
              </a:ext>
            </a:extLst>
          </p:cNvPr>
          <p:cNvSpPr>
            <a:spLocks noGrp="1"/>
          </p:cNvSpPr>
          <p:nvPr>
            <p:ph idx="1"/>
          </p:nvPr>
        </p:nvSpPr>
        <p:spPr>
          <a:xfrm>
            <a:off x="838200" y="1604682"/>
            <a:ext cx="10515600" cy="4572281"/>
          </a:xfrm>
        </p:spPr>
        <p:txBody>
          <a:bodyPr>
            <a:normAutofit fontScale="85000" lnSpcReduction="20000"/>
          </a:bodyPr>
          <a:lstStyle/>
          <a:p>
            <a:pPr algn="just"/>
            <a:r>
              <a:rPr lang="en-US" b="0" i="0" dirty="0">
                <a:solidFill>
                  <a:srgbClr val="000000"/>
                </a:solidFill>
                <a:effectLst/>
                <a:latin typeface="Nunito" pitchFamily="2" charset="0"/>
              </a:rPr>
              <a:t>Any value written within a pair of single quote or double quotes in R is treated as a string. Internally R stores every string within double quotes, even when you create them with single quote.</a:t>
            </a:r>
          </a:p>
          <a:p>
            <a:pPr algn="l"/>
            <a:r>
              <a:rPr lang="en-US" b="0" i="0" dirty="0">
                <a:solidFill>
                  <a:srgbClr val="000000"/>
                </a:solidFill>
                <a:effectLst/>
                <a:latin typeface="Heebo" pitchFamily="2" charset="-79"/>
                <a:cs typeface="Heebo" pitchFamily="2" charset="-79"/>
              </a:rPr>
              <a:t>Rules Applied in String Construction</a:t>
            </a:r>
          </a:p>
          <a:p>
            <a:pPr algn="just">
              <a:buFont typeface="Arial" panose="020B0604020202020204" pitchFamily="34" charset="0"/>
              <a:buChar char="•"/>
            </a:pPr>
            <a:r>
              <a:rPr lang="en-US" b="0" i="0" dirty="0">
                <a:solidFill>
                  <a:srgbClr val="000000"/>
                </a:solidFill>
                <a:effectLst/>
                <a:latin typeface="Nunito" pitchFamily="2" charset="0"/>
              </a:rPr>
              <a:t>The quotes at the beginning and end of a string should be both double quotes or both single quote. They can not be mixed.</a:t>
            </a:r>
          </a:p>
          <a:p>
            <a:pPr algn="just">
              <a:buFont typeface="Arial" panose="020B0604020202020204" pitchFamily="34" charset="0"/>
              <a:buChar char="•"/>
            </a:pPr>
            <a:r>
              <a:rPr lang="en-US" b="0" i="0" dirty="0">
                <a:solidFill>
                  <a:srgbClr val="000000"/>
                </a:solidFill>
                <a:effectLst/>
                <a:latin typeface="Nunito" pitchFamily="2" charset="0"/>
              </a:rPr>
              <a:t>Double quotes can be inserted into a string starting and ending with single quote.</a:t>
            </a:r>
          </a:p>
          <a:p>
            <a:pPr algn="just">
              <a:buFont typeface="Arial" panose="020B0604020202020204" pitchFamily="34" charset="0"/>
              <a:buChar char="•"/>
            </a:pPr>
            <a:r>
              <a:rPr lang="en-US" b="0" i="0" dirty="0">
                <a:solidFill>
                  <a:srgbClr val="000000"/>
                </a:solidFill>
                <a:effectLst/>
                <a:latin typeface="Nunito" pitchFamily="2" charset="0"/>
              </a:rPr>
              <a:t>Single quote can be inserted into a string starting and ending with double quotes.</a:t>
            </a:r>
          </a:p>
          <a:p>
            <a:pPr algn="just">
              <a:buFont typeface="Arial" panose="020B0604020202020204" pitchFamily="34" charset="0"/>
              <a:buChar char="•"/>
            </a:pPr>
            <a:r>
              <a:rPr lang="en-US" b="0" i="0" dirty="0">
                <a:solidFill>
                  <a:srgbClr val="000000"/>
                </a:solidFill>
                <a:effectLst/>
                <a:latin typeface="Nunito" pitchFamily="2" charset="0"/>
              </a:rPr>
              <a:t>Double quotes can not be inserted into a string starting and ending with double quotes.</a:t>
            </a:r>
          </a:p>
          <a:p>
            <a:pPr algn="just">
              <a:buFont typeface="Arial" panose="020B0604020202020204" pitchFamily="34" charset="0"/>
              <a:buChar char="•"/>
            </a:pPr>
            <a:r>
              <a:rPr lang="en-US" b="0" i="0" dirty="0">
                <a:solidFill>
                  <a:srgbClr val="000000"/>
                </a:solidFill>
                <a:effectLst/>
                <a:latin typeface="Nunito" pitchFamily="2" charset="0"/>
              </a:rPr>
              <a:t>Single quote can not be inserted into a string starting and ending with single quote.</a:t>
            </a:r>
          </a:p>
          <a:p>
            <a:endParaRPr lang="en-IN" dirty="0"/>
          </a:p>
        </p:txBody>
      </p:sp>
    </p:spTree>
    <p:extLst>
      <p:ext uri="{BB962C8B-B14F-4D97-AF65-F5344CB8AC3E}">
        <p14:creationId xmlns:p14="http://schemas.microsoft.com/office/powerpoint/2010/main" val="41797587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67E31-F78A-93B0-0500-65810984DA89}"/>
              </a:ext>
            </a:extLst>
          </p:cNvPr>
          <p:cNvSpPr>
            <a:spLocks noGrp="1"/>
          </p:cNvSpPr>
          <p:nvPr>
            <p:ph type="title"/>
          </p:nvPr>
        </p:nvSpPr>
        <p:spPr>
          <a:xfrm>
            <a:off x="838200" y="365126"/>
            <a:ext cx="10515600" cy="459628"/>
          </a:xfrm>
        </p:spPr>
        <p:txBody>
          <a:bodyPr>
            <a:normAutofit fontScale="90000"/>
          </a:bodyPr>
          <a:lstStyle/>
          <a:p>
            <a:r>
              <a:rPr lang="en-IN" b="1" i="0" dirty="0">
                <a:solidFill>
                  <a:srgbClr val="303030"/>
                </a:solidFill>
                <a:effectLst/>
                <a:latin typeface="Heebo" pitchFamily="2" charset="-79"/>
                <a:cs typeface="Heebo" pitchFamily="2" charset="-79"/>
              </a:rPr>
              <a:t>R - Lists</a:t>
            </a:r>
            <a:endParaRPr lang="en-IN" dirty="0"/>
          </a:p>
        </p:txBody>
      </p:sp>
      <p:sp>
        <p:nvSpPr>
          <p:cNvPr id="3" name="Content Placeholder 2">
            <a:extLst>
              <a:ext uri="{FF2B5EF4-FFF2-40B4-BE49-F238E27FC236}">
                <a16:creationId xmlns:a16="http://schemas.microsoft.com/office/drawing/2014/main" id="{E00540AF-DD3B-6D9D-C9A3-6ABB9FF41453}"/>
              </a:ext>
            </a:extLst>
          </p:cNvPr>
          <p:cNvSpPr>
            <a:spLocks noGrp="1"/>
          </p:cNvSpPr>
          <p:nvPr>
            <p:ph idx="1"/>
          </p:nvPr>
        </p:nvSpPr>
        <p:spPr>
          <a:xfrm>
            <a:off x="838200" y="1030941"/>
            <a:ext cx="10515600" cy="5146022"/>
          </a:xfrm>
        </p:spPr>
        <p:txBody>
          <a:bodyPr>
            <a:normAutofit/>
          </a:bodyPr>
          <a:lstStyle/>
          <a:p>
            <a:pPr algn="l"/>
            <a:r>
              <a:rPr lang="en-US" sz="2000" b="1" i="0" dirty="0">
                <a:solidFill>
                  <a:srgbClr val="000000"/>
                </a:solidFill>
                <a:effectLst/>
                <a:latin typeface="Heebo" pitchFamily="2" charset="-79"/>
                <a:cs typeface="Heebo" pitchFamily="2" charset="-79"/>
              </a:rPr>
              <a:t>Converting List to Vector</a:t>
            </a:r>
          </a:p>
          <a:p>
            <a:pPr algn="just"/>
            <a:r>
              <a:rPr lang="en-US" sz="2000" b="0" i="0" dirty="0">
                <a:solidFill>
                  <a:srgbClr val="000000"/>
                </a:solidFill>
                <a:effectLst/>
                <a:latin typeface="Nunito" pitchFamily="2" charset="0"/>
              </a:rPr>
              <a:t>A list can be converted to a vector so that the elements of the vector can be used for further manipulation. All the arithmetic operations on vectors can be applied after the list is converted into vectors. To do this conversion, we use the </a:t>
            </a:r>
            <a:r>
              <a:rPr lang="en-US" sz="2000" b="1" i="0" dirty="0" err="1">
                <a:solidFill>
                  <a:srgbClr val="000000"/>
                </a:solidFill>
                <a:effectLst/>
                <a:latin typeface="Nunito" pitchFamily="2" charset="0"/>
              </a:rPr>
              <a:t>unlist</a:t>
            </a:r>
            <a:r>
              <a:rPr lang="en-US" sz="2000" b="1" i="0" dirty="0">
                <a:solidFill>
                  <a:srgbClr val="000000"/>
                </a:solidFill>
                <a:effectLst/>
                <a:latin typeface="Nunito" pitchFamily="2" charset="0"/>
              </a:rPr>
              <a:t>()</a:t>
            </a:r>
            <a:r>
              <a:rPr lang="en-US" sz="2000" b="0" i="0" dirty="0">
                <a:solidFill>
                  <a:srgbClr val="000000"/>
                </a:solidFill>
                <a:effectLst/>
                <a:latin typeface="Nunito" pitchFamily="2" charset="0"/>
              </a:rPr>
              <a:t> function. It takes the list as input and produces a vector.</a:t>
            </a:r>
          </a:p>
        </p:txBody>
      </p:sp>
      <p:pic>
        <p:nvPicPr>
          <p:cNvPr id="6" name="Picture 5">
            <a:extLst>
              <a:ext uri="{FF2B5EF4-FFF2-40B4-BE49-F238E27FC236}">
                <a16:creationId xmlns:a16="http://schemas.microsoft.com/office/drawing/2014/main" id="{15D330F4-CAC9-6627-C119-491F008E388E}"/>
              </a:ext>
            </a:extLst>
          </p:cNvPr>
          <p:cNvPicPr>
            <a:picLocks noChangeAspect="1"/>
          </p:cNvPicPr>
          <p:nvPr/>
        </p:nvPicPr>
        <p:blipFill>
          <a:blip r:embed="rId2"/>
          <a:stretch>
            <a:fillRect/>
          </a:stretch>
        </p:blipFill>
        <p:spPr>
          <a:xfrm>
            <a:off x="2590496" y="2725271"/>
            <a:ext cx="7011008" cy="3550303"/>
          </a:xfrm>
          <a:prstGeom prst="rect">
            <a:avLst/>
          </a:prstGeom>
        </p:spPr>
      </p:pic>
    </p:spTree>
    <p:extLst>
      <p:ext uri="{BB962C8B-B14F-4D97-AF65-F5344CB8AC3E}">
        <p14:creationId xmlns:p14="http://schemas.microsoft.com/office/powerpoint/2010/main" val="2261828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C29B7-3842-227F-676C-9E8C7EAA5CD4}"/>
              </a:ext>
            </a:extLst>
          </p:cNvPr>
          <p:cNvSpPr>
            <a:spLocks noGrp="1"/>
          </p:cNvSpPr>
          <p:nvPr>
            <p:ph type="title"/>
          </p:nvPr>
        </p:nvSpPr>
        <p:spPr>
          <a:xfrm>
            <a:off x="838200" y="365126"/>
            <a:ext cx="10515600" cy="764428"/>
          </a:xfrm>
        </p:spPr>
        <p:txBody>
          <a:bodyPr/>
          <a:lstStyle/>
          <a:p>
            <a:r>
              <a:rPr lang="en-IN" b="1" i="0" dirty="0">
                <a:solidFill>
                  <a:srgbClr val="303030"/>
                </a:solidFill>
                <a:effectLst/>
                <a:latin typeface="Heebo" pitchFamily="2" charset="-79"/>
                <a:cs typeface="Heebo" pitchFamily="2" charset="-79"/>
              </a:rPr>
              <a:t>R - Matrices</a:t>
            </a:r>
            <a:endParaRPr lang="en-IN" dirty="0"/>
          </a:p>
        </p:txBody>
      </p:sp>
      <p:sp>
        <p:nvSpPr>
          <p:cNvPr id="3" name="Content Placeholder 2">
            <a:extLst>
              <a:ext uri="{FF2B5EF4-FFF2-40B4-BE49-F238E27FC236}">
                <a16:creationId xmlns:a16="http://schemas.microsoft.com/office/drawing/2014/main" id="{AD4B692C-2F6F-4D2B-B743-83625EE92A03}"/>
              </a:ext>
            </a:extLst>
          </p:cNvPr>
          <p:cNvSpPr>
            <a:spLocks noGrp="1"/>
          </p:cNvSpPr>
          <p:nvPr>
            <p:ph idx="1"/>
          </p:nvPr>
        </p:nvSpPr>
        <p:spPr>
          <a:xfrm>
            <a:off x="838200" y="1264024"/>
            <a:ext cx="10515600" cy="5228850"/>
          </a:xfrm>
        </p:spPr>
        <p:txBody>
          <a:bodyPr/>
          <a:lstStyle/>
          <a:p>
            <a:pPr algn="just"/>
            <a:r>
              <a:rPr lang="en-US" b="0" i="0" dirty="0">
                <a:solidFill>
                  <a:srgbClr val="000000"/>
                </a:solidFill>
                <a:effectLst/>
                <a:latin typeface="Nunito" pitchFamily="2" charset="0"/>
              </a:rPr>
              <a:t>Matrices are the R objects in which the elements are arranged in a two-dimensional rectangular layout. They contain elements of the same atomic types. Though we can create a matrix containing only characters or only logical values, they are not of much use. We use matrices containing numeric elements to be used in mathematical calculations.</a:t>
            </a:r>
          </a:p>
          <a:p>
            <a:pPr algn="just"/>
            <a:r>
              <a:rPr lang="en-US" b="0" i="0" dirty="0">
                <a:solidFill>
                  <a:srgbClr val="000000"/>
                </a:solidFill>
                <a:effectLst/>
                <a:latin typeface="Nunito" pitchFamily="2" charset="0"/>
              </a:rPr>
              <a:t>A Matrix is created using the </a:t>
            </a:r>
            <a:r>
              <a:rPr lang="en-US" b="1" i="0" dirty="0">
                <a:solidFill>
                  <a:srgbClr val="000000"/>
                </a:solidFill>
                <a:effectLst/>
                <a:latin typeface="Nunito" pitchFamily="2" charset="0"/>
              </a:rPr>
              <a:t>matrix()</a:t>
            </a:r>
            <a:r>
              <a:rPr lang="en-US" b="0" i="0" dirty="0">
                <a:solidFill>
                  <a:srgbClr val="000000"/>
                </a:solidFill>
                <a:effectLst/>
                <a:latin typeface="Nunito" pitchFamily="2" charset="0"/>
              </a:rPr>
              <a:t> function.</a:t>
            </a:r>
          </a:p>
          <a:p>
            <a:pPr algn="l"/>
            <a:r>
              <a:rPr lang="en-US" b="0" i="0" dirty="0">
                <a:effectLst/>
                <a:latin typeface="Heebo" pitchFamily="2" charset="-79"/>
                <a:cs typeface="Heebo" pitchFamily="2" charset="-79"/>
              </a:rPr>
              <a:t>Syntax</a:t>
            </a:r>
          </a:p>
          <a:p>
            <a:pPr algn="just"/>
            <a:r>
              <a:rPr lang="en-US" b="0" i="0" dirty="0">
                <a:solidFill>
                  <a:srgbClr val="000000"/>
                </a:solidFill>
                <a:effectLst/>
                <a:latin typeface="Nunito" pitchFamily="2" charset="0"/>
              </a:rPr>
              <a:t>The basic syntax for creating a matrix in R is −</a:t>
            </a:r>
          </a:p>
          <a:p>
            <a:endParaRPr lang="en-IN" dirty="0"/>
          </a:p>
        </p:txBody>
      </p:sp>
      <p:pic>
        <p:nvPicPr>
          <p:cNvPr id="5" name="Picture 4">
            <a:extLst>
              <a:ext uri="{FF2B5EF4-FFF2-40B4-BE49-F238E27FC236}">
                <a16:creationId xmlns:a16="http://schemas.microsoft.com/office/drawing/2014/main" id="{E66A7AB0-4203-2114-B283-7C6981C8C731}"/>
              </a:ext>
            </a:extLst>
          </p:cNvPr>
          <p:cNvPicPr>
            <a:picLocks noChangeAspect="1"/>
          </p:cNvPicPr>
          <p:nvPr/>
        </p:nvPicPr>
        <p:blipFill>
          <a:blip r:embed="rId2"/>
          <a:stretch>
            <a:fillRect/>
          </a:stretch>
        </p:blipFill>
        <p:spPr>
          <a:xfrm>
            <a:off x="2636220" y="5315822"/>
            <a:ext cx="6919560" cy="556308"/>
          </a:xfrm>
          <a:prstGeom prst="rect">
            <a:avLst/>
          </a:prstGeom>
        </p:spPr>
      </p:pic>
    </p:spTree>
    <p:extLst>
      <p:ext uri="{BB962C8B-B14F-4D97-AF65-F5344CB8AC3E}">
        <p14:creationId xmlns:p14="http://schemas.microsoft.com/office/powerpoint/2010/main" val="41969163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C29B7-3842-227F-676C-9E8C7EAA5CD4}"/>
              </a:ext>
            </a:extLst>
          </p:cNvPr>
          <p:cNvSpPr>
            <a:spLocks noGrp="1"/>
          </p:cNvSpPr>
          <p:nvPr>
            <p:ph type="title"/>
          </p:nvPr>
        </p:nvSpPr>
        <p:spPr>
          <a:xfrm>
            <a:off x="838200" y="365126"/>
            <a:ext cx="10515600" cy="764428"/>
          </a:xfrm>
        </p:spPr>
        <p:txBody>
          <a:bodyPr/>
          <a:lstStyle/>
          <a:p>
            <a:r>
              <a:rPr lang="en-IN" b="1" i="0" dirty="0">
                <a:solidFill>
                  <a:srgbClr val="303030"/>
                </a:solidFill>
                <a:effectLst/>
                <a:latin typeface="Heebo" pitchFamily="2" charset="-79"/>
                <a:cs typeface="Heebo" pitchFamily="2" charset="-79"/>
              </a:rPr>
              <a:t>R - Matrices</a:t>
            </a:r>
            <a:endParaRPr lang="en-IN" dirty="0"/>
          </a:p>
        </p:txBody>
      </p:sp>
      <p:sp>
        <p:nvSpPr>
          <p:cNvPr id="3" name="Content Placeholder 2">
            <a:extLst>
              <a:ext uri="{FF2B5EF4-FFF2-40B4-BE49-F238E27FC236}">
                <a16:creationId xmlns:a16="http://schemas.microsoft.com/office/drawing/2014/main" id="{AD4B692C-2F6F-4D2B-B743-83625EE92A03}"/>
              </a:ext>
            </a:extLst>
          </p:cNvPr>
          <p:cNvSpPr>
            <a:spLocks noGrp="1"/>
          </p:cNvSpPr>
          <p:nvPr>
            <p:ph idx="1"/>
          </p:nvPr>
        </p:nvSpPr>
        <p:spPr>
          <a:xfrm>
            <a:off x="838200" y="1272988"/>
            <a:ext cx="10515600" cy="5219886"/>
          </a:xfrm>
        </p:spPr>
        <p:txBody>
          <a:bodyPr>
            <a:normAutofit/>
          </a:bodyPr>
          <a:lstStyle/>
          <a:p>
            <a:pPr algn="just"/>
            <a:r>
              <a:rPr lang="en-US" sz="1600" b="0" i="0" dirty="0">
                <a:solidFill>
                  <a:srgbClr val="000000"/>
                </a:solidFill>
                <a:effectLst/>
                <a:latin typeface="Nunito" pitchFamily="2" charset="0"/>
              </a:rPr>
              <a:t>Following is the description of the parameters used −</a:t>
            </a:r>
          </a:p>
          <a:p>
            <a:pPr algn="just">
              <a:buFont typeface="Arial" panose="020B0604020202020204" pitchFamily="34" charset="0"/>
              <a:buChar char="•"/>
            </a:pPr>
            <a:r>
              <a:rPr lang="en-US" sz="1600" b="1" i="0" dirty="0">
                <a:solidFill>
                  <a:srgbClr val="000000"/>
                </a:solidFill>
                <a:effectLst/>
                <a:latin typeface="Nunito" pitchFamily="2" charset="0"/>
              </a:rPr>
              <a:t>data</a:t>
            </a:r>
            <a:r>
              <a:rPr lang="en-US" sz="1600" b="0" i="0" dirty="0">
                <a:solidFill>
                  <a:srgbClr val="000000"/>
                </a:solidFill>
                <a:effectLst/>
                <a:latin typeface="Nunito" pitchFamily="2" charset="0"/>
              </a:rPr>
              <a:t> is the input vector which becomes the data elements of the matrix.</a:t>
            </a:r>
          </a:p>
          <a:p>
            <a:pPr algn="just">
              <a:buFont typeface="Arial" panose="020B0604020202020204" pitchFamily="34" charset="0"/>
              <a:buChar char="•"/>
            </a:pPr>
            <a:r>
              <a:rPr lang="en-US" sz="1600" b="1" i="0" dirty="0" err="1">
                <a:solidFill>
                  <a:srgbClr val="000000"/>
                </a:solidFill>
                <a:effectLst/>
                <a:latin typeface="Nunito" pitchFamily="2" charset="0"/>
              </a:rPr>
              <a:t>nrow</a:t>
            </a:r>
            <a:r>
              <a:rPr lang="en-US" sz="1600" b="0" i="0" dirty="0">
                <a:solidFill>
                  <a:srgbClr val="000000"/>
                </a:solidFill>
                <a:effectLst/>
                <a:latin typeface="Nunito" pitchFamily="2" charset="0"/>
              </a:rPr>
              <a:t> is the number of rows to be created.</a:t>
            </a:r>
          </a:p>
          <a:p>
            <a:pPr algn="just">
              <a:buFont typeface="Arial" panose="020B0604020202020204" pitchFamily="34" charset="0"/>
              <a:buChar char="•"/>
            </a:pPr>
            <a:r>
              <a:rPr lang="en-US" sz="1600" b="1" i="0" dirty="0" err="1">
                <a:solidFill>
                  <a:srgbClr val="000000"/>
                </a:solidFill>
                <a:effectLst/>
                <a:latin typeface="Nunito" pitchFamily="2" charset="0"/>
              </a:rPr>
              <a:t>ncol</a:t>
            </a:r>
            <a:r>
              <a:rPr lang="en-US" sz="1600" b="0" i="0" dirty="0">
                <a:solidFill>
                  <a:srgbClr val="000000"/>
                </a:solidFill>
                <a:effectLst/>
                <a:latin typeface="Nunito" pitchFamily="2" charset="0"/>
              </a:rPr>
              <a:t> is the number of columns to be created.</a:t>
            </a:r>
          </a:p>
          <a:p>
            <a:pPr algn="just">
              <a:buFont typeface="Arial" panose="020B0604020202020204" pitchFamily="34" charset="0"/>
              <a:buChar char="•"/>
            </a:pPr>
            <a:r>
              <a:rPr lang="en-US" sz="1600" b="1" i="0" dirty="0" err="1">
                <a:solidFill>
                  <a:srgbClr val="000000"/>
                </a:solidFill>
                <a:effectLst/>
                <a:latin typeface="Nunito" pitchFamily="2" charset="0"/>
              </a:rPr>
              <a:t>byrow</a:t>
            </a:r>
            <a:r>
              <a:rPr lang="en-US" sz="1600" b="0" i="0" dirty="0">
                <a:solidFill>
                  <a:srgbClr val="000000"/>
                </a:solidFill>
                <a:effectLst/>
                <a:latin typeface="Nunito" pitchFamily="2" charset="0"/>
              </a:rPr>
              <a:t> is a logical clue. If TRUE then the input vector elements are arranged by row.</a:t>
            </a:r>
          </a:p>
          <a:p>
            <a:pPr algn="just">
              <a:buFont typeface="Arial" panose="020B0604020202020204" pitchFamily="34" charset="0"/>
              <a:buChar char="•"/>
            </a:pPr>
            <a:r>
              <a:rPr lang="en-US" sz="1600" b="1" i="0" dirty="0" err="1">
                <a:solidFill>
                  <a:srgbClr val="000000"/>
                </a:solidFill>
                <a:effectLst/>
                <a:latin typeface="Nunito" pitchFamily="2" charset="0"/>
              </a:rPr>
              <a:t>dimname</a:t>
            </a:r>
            <a:r>
              <a:rPr lang="en-US" sz="1600" b="0" i="0" dirty="0">
                <a:solidFill>
                  <a:srgbClr val="000000"/>
                </a:solidFill>
                <a:effectLst/>
                <a:latin typeface="Nunito" pitchFamily="2" charset="0"/>
              </a:rPr>
              <a:t> is the names assigned to the rows and columns.</a:t>
            </a:r>
          </a:p>
          <a:p>
            <a:endParaRPr lang="en-IN" sz="1600" dirty="0"/>
          </a:p>
        </p:txBody>
      </p:sp>
      <p:pic>
        <p:nvPicPr>
          <p:cNvPr id="6" name="Picture 5">
            <a:extLst>
              <a:ext uri="{FF2B5EF4-FFF2-40B4-BE49-F238E27FC236}">
                <a16:creationId xmlns:a16="http://schemas.microsoft.com/office/drawing/2014/main" id="{8A53EA08-CF0C-6627-2383-2A7AA2120A78}"/>
              </a:ext>
            </a:extLst>
          </p:cNvPr>
          <p:cNvPicPr>
            <a:picLocks noChangeAspect="1"/>
          </p:cNvPicPr>
          <p:nvPr/>
        </p:nvPicPr>
        <p:blipFill>
          <a:blip r:embed="rId2"/>
          <a:stretch>
            <a:fillRect/>
          </a:stretch>
        </p:blipFill>
        <p:spPr>
          <a:xfrm>
            <a:off x="2605737" y="3403265"/>
            <a:ext cx="6980525" cy="3089609"/>
          </a:xfrm>
          <a:prstGeom prst="rect">
            <a:avLst/>
          </a:prstGeom>
        </p:spPr>
      </p:pic>
    </p:spTree>
    <p:extLst>
      <p:ext uri="{BB962C8B-B14F-4D97-AF65-F5344CB8AC3E}">
        <p14:creationId xmlns:p14="http://schemas.microsoft.com/office/powerpoint/2010/main" val="6769843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C29B7-3842-227F-676C-9E8C7EAA5CD4}"/>
              </a:ext>
            </a:extLst>
          </p:cNvPr>
          <p:cNvSpPr>
            <a:spLocks noGrp="1"/>
          </p:cNvSpPr>
          <p:nvPr>
            <p:ph type="title"/>
          </p:nvPr>
        </p:nvSpPr>
        <p:spPr>
          <a:xfrm>
            <a:off x="838200" y="365126"/>
            <a:ext cx="10515600" cy="764428"/>
          </a:xfrm>
        </p:spPr>
        <p:txBody>
          <a:bodyPr/>
          <a:lstStyle/>
          <a:p>
            <a:r>
              <a:rPr lang="en-IN" b="1" i="0" dirty="0">
                <a:solidFill>
                  <a:srgbClr val="303030"/>
                </a:solidFill>
                <a:effectLst/>
                <a:latin typeface="Heebo" pitchFamily="2" charset="-79"/>
                <a:cs typeface="Heebo" pitchFamily="2" charset="-79"/>
              </a:rPr>
              <a:t>R - Matrices</a:t>
            </a:r>
            <a:endParaRPr lang="en-IN" dirty="0"/>
          </a:p>
        </p:txBody>
      </p:sp>
      <p:sp>
        <p:nvSpPr>
          <p:cNvPr id="3" name="Content Placeholder 2">
            <a:extLst>
              <a:ext uri="{FF2B5EF4-FFF2-40B4-BE49-F238E27FC236}">
                <a16:creationId xmlns:a16="http://schemas.microsoft.com/office/drawing/2014/main" id="{AD4B692C-2F6F-4D2B-B743-83625EE92A03}"/>
              </a:ext>
            </a:extLst>
          </p:cNvPr>
          <p:cNvSpPr>
            <a:spLocks noGrp="1"/>
          </p:cNvSpPr>
          <p:nvPr>
            <p:ph idx="1"/>
          </p:nvPr>
        </p:nvSpPr>
        <p:spPr>
          <a:xfrm>
            <a:off x="838200" y="1264024"/>
            <a:ext cx="10515600" cy="5228850"/>
          </a:xfrm>
        </p:spPr>
        <p:txBody>
          <a:bodyPr>
            <a:normAutofit/>
          </a:bodyPr>
          <a:lstStyle/>
          <a:p>
            <a:pPr algn="l"/>
            <a:r>
              <a:rPr lang="en-US" sz="2400" b="1" i="0" dirty="0">
                <a:solidFill>
                  <a:srgbClr val="000000"/>
                </a:solidFill>
                <a:effectLst/>
                <a:latin typeface="Heebo" pitchFamily="2" charset="-79"/>
                <a:cs typeface="Heebo" pitchFamily="2" charset="-79"/>
              </a:rPr>
              <a:t>Accessing Elements of a Matrix</a:t>
            </a:r>
          </a:p>
          <a:p>
            <a:pPr algn="just"/>
            <a:r>
              <a:rPr lang="en-US" sz="2400" b="0" i="0" dirty="0">
                <a:solidFill>
                  <a:srgbClr val="000000"/>
                </a:solidFill>
                <a:effectLst/>
                <a:latin typeface="Nunito" pitchFamily="2" charset="0"/>
              </a:rPr>
              <a:t>Elements of a matrix can be accessed by using the column and row index of the element. We consider the matrix P above to find the specific elements below.</a:t>
            </a:r>
          </a:p>
          <a:p>
            <a:endParaRPr lang="en-IN" sz="2400" dirty="0"/>
          </a:p>
        </p:txBody>
      </p:sp>
      <p:pic>
        <p:nvPicPr>
          <p:cNvPr id="5" name="Picture 4">
            <a:extLst>
              <a:ext uri="{FF2B5EF4-FFF2-40B4-BE49-F238E27FC236}">
                <a16:creationId xmlns:a16="http://schemas.microsoft.com/office/drawing/2014/main" id="{175598DE-BB3E-3947-6001-A171ECAC5952}"/>
              </a:ext>
            </a:extLst>
          </p:cNvPr>
          <p:cNvPicPr>
            <a:picLocks noChangeAspect="1"/>
          </p:cNvPicPr>
          <p:nvPr/>
        </p:nvPicPr>
        <p:blipFill>
          <a:blip r:embed="rId2"/>
          <a:stretch>
            <a:fillRect/>
          </a:stretch>
        </p:blipFill>
        <p:spPr>
          <a:xfrm>
            <a:off x="2552393" y="2868706"/>
            <a:ext cx="7087214" cy="3509867"/>
          </a:xfrm>
          <a:prstGeom prst="rect">
            <a:avLst/>
          </a:prstGeom>
        </p:spPr>
      </p:pic>
    </p:spTree>
    <p:extLst>
      <p:ext uri="{BB962C8B-B14F-4D97-AF65-F5344CB8AC3E}">
        <p14:creationId xmlns:p14="http://schemas.microsoft.com/office/powerpoint/2010/main" val="9070861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C29B7-3842-227F-676C-9E8C7EAA5CD4}"/>
              </a:ext>
            </a:extLst>
          </p:cNvPr>
          <p:cNvSpPr>
            <a:spLocks noGrp="1"/>
          </p:cNvSpPr>
          <p:nvPr>
            <p:ph type="title"/>
          </p:nvPr>
        </p:nvSpPr>
        <p:spPr>
          <a:xfrm>
            <a:off x="838200" y="365126"/>
            <a:ext cx="10515600" cy="764428"/>
          </a:xfrm>
        </p:spPr>
        <p:txBody>
          <a:bodyPr/>
          <a:lstStyle/>
          <a:p>
            <a:r>
              <a:rPr lang="en-IN" b="1" i="0" dirty="0">
                <a:solidFill>
                  <a:srgbClr val="303030"/>
                </a:solidFill>
                <a:effectLst/>
                <a:latin typeface="Heebo" pitchFamily="2" charset="-79"/>
                <a:cs typeface="Heebo" pitchFamily="2" charset="-79"/>
              </a:rPr>
              <a:t>R - Matrices</a:t>
            </a:r>
            <a:endParaRPr lang="en-IN" dirty="0"/>
          </a:p>
        </p:txBody>
      </p:sp>
      <p:sp>
        <p:nvSpPr>
          <p:cNvPr id="3" name="Content Placeholder 2">
            <a:extLst>
              <a:ext uri="{FF2B5EF4-FFF2-40B4-BE49-F238E27FC236}">
                <a16:creationId xmlns:a16="http://schemas.microsoft.com/office/drawing/2014/main" id="{AD4B692C-2F6F-4D2B-B743-83625EE92A03}"/>
              </a:ext>
            </a:extLst>
          </p:cNvPr>
          <p:cNvSpPr>
            <a:spLocks noGrp="1"/>
          </p:cNvSpPr>
          <p:nvPr>
            <p:ph idx="1"/>
          </p:nvPr>
        </p:nvSpPr>
        <p:spPr>
          <a:xfrm>
            <a:off x="838200" y="1264024"/>
            <a:ext cx="10515600" cy="5228850"/>
          </a:xfrm>
        </p:spPr>
        <p:txBody>
          <a:bodyPr/>
          <a:lstStyle/>
          <a:p>
            <a:r>
              <a:rPr lang="en-IN" b="1" i="0" dirty="0">
                <a:effectLst/>
                <a:latin typeface="Heebo" pitchFamily="2" charset="-79"/>
                <a:cs typeface="Heebo" pitchFamily="2" charset="-79"/>
              </a:rPr>
              <a:t>Matrix Addition &amp; Subtraction</a:t>
            </a:r>
          </a:p>
          <a:p>
            <a:endParaRPr lang="en-IN" b="1" dirty="0"/>
          </a:p>
        </p:txBody>
      </p:sp>
      <p:pic>
        <p:nvPicPr>
          <p:cNvPr id="5" name="Picture 4">
            <a:extLst>
              <a:ext uri="{FF2B5EF4-FFF2-40B4-BE49-F238E27FC236}">
                <a16:creationId xmlns:a16="http://schemas.microsoft.com/office/drawing/2014/main" id="{48581712-E6A4-C4E8-667F-8061C2F57E8A}"/>
              </a:ext>
            </a:extLst>
          </p:cNvPr>
          <p:cNvPicPr>
            <a:picLocks noChangeAspect="1"/>
          </p:cNvPicPr>
          <p:nvPr/>
        </p:nvPicPr>
        <p:blipFill>
          <a:blip r:embed="rId2"/>
          <a:stretch>
            <a:fillRect/>
          </a:stretch>
        </p:blipFill>
        <p:spPr>
          <a:xfrm>
            <a:off x="2710626" y="2022818"/>
            <a:ext cx="6950042" cy="3711262"/>
          </a:xfrm>
          <a:prstGeom prst="rect">
            <a:avLst/>
          </a:prstGeom>
        </p:spPr>
      </p:pic>
    </p:spTree>
    <p:extLst>
      <p:ext uri="{BB962C8B-B14F-4D97-AF65-F5344CB8AC3E}">
        <p14:creationId xmlns:p14="http://schemas.microsoft.com/office/powerpoint/2010/main" val="12112887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C29B7-3842-227F-676C-9E8C7EAA5CD4}"/>
              </a:ext>
            </a:extLst>
          </p:cNvPr>
          <p:cNvSpPr>
            <a:spLocks noGrp="1"/>
          </p:cNvSpPr>
          <p:nvPr>
            <p:ph type="title"/>
          </p:nvPr>
        </p:nvSpPr>
        <p:spPr>
          <a:xfrm>
            <a:off x="838200" y="365126"/>
            <a:ext cx="10515600" cy="764428"/>
          </a:xfrm>
        </p:spPr>
        <p:txBody>
          <a:bodyPr/>
          <a:lstStyle/>
          <a:p>
            <a:r>
              <a:rPr lang="en-IN" b="1" i="0" dirty="0">
                <a:solidFill>
                  <a:srgbClr val="303030"/>
                </a:solidFill>
                <a:effectLst/>
                <a:latin typeface="Heebo" pitchFamily="2" charset="-79"/>
                <a:cs typeface="Heebo" pitchFamily="2" charset="-79"/>
              </a:rPr>
              <a:t>R - Matrices</a:t>
            </a:r>
            <a:endParaRPr lang="en-IN" dirty="0"/>
          </a:p>
        </p:txBody>
      </p:sp>
      <p:sp>
        <p:nvSpPr>
          <p:cNvPr id="3" name="Content Placeholder 2">
            <a:extLst>
              <a:ext uri="{FF2B5EF4-FFF2-40B4-BE49-F238E27FC236}">
                <a16:creationId xmlns:a16="http://schemas.microsoft.com/office/drawing/2014/main" id="{AD4B692C-2F6F-4D2B-B743-83625EE92A03}"/>
              </a:ext>
            </a:extLst>
          </p:cNvPr>
          <p:cNvSpPr>
            <a:spLocks noGrp="1"/>
          </p:cNvSpPr>
          <p:nvPr>
            <p:ph idx="1"/>
          </p:nvPr>
        </p:nvSpPr>
        <p:spPr>
          <a:xfrm>
            <a:off x="838200" y="1264024"/>
            <a:ext cx="10515600" cy="5228850"/>
          </a:xfrm>
        </p:spPr>
        <p:txBody>
          <a:bodyPr/>
          <a:lstStyle/>
          <a:p>
            <a:r>
              <a:rPr lang="en-IN" b="1" i="0" dirty="0">
                <a:effectLst/>
                <a:latin typeface="Heebo" pitchFamily="2" charset="-79"/>
                <a:cs typeface="Heebo" pitchFamily="2" charset="-79"/>
              </a:rPr>
              <a:t>Matrix Multiplication &amp; Division</a:t>
            </a:r>
          </a:p>
          <a:p>
            <a:endParaRPr lang="en-IN" b="1" dirty="0"/>
          </a:p>
        </p:txBody>
      </p:sp>
      <p:pic>
        <p:nvPicPr>
          <p:cNvPr id="5" name="Picture 4">
            <a:extLst>
              <a:ext uri="{FF2B5EF4-FFF2-40B4-BE49-F238E27FC236}">
                <a16:creationId xmlns:a16="http://schemas.microsoft.com/office/drawing/2014/main" id="{5BC815E3-188C-1E4B-EE4A-9ED45740B94F}"/>
              </a:ext>
            </a:extLst>
          </p:cNvPr>
          <p:cNvPicPr>
            <a:picLocks noChangeAspect="1"/>
          </p:cNvPicPr>
          <p:nvPr/>
        </p:nvPicPr>
        <p:blipFill>
          <a:blip r:embed="rId2"/>
          <a:stretch>
            <a:fillRect/>
          </a:stretch>
        </p:blipFill>
        <p:spPr>
          <a:xfrm>
            <a:off x="2605737" y="2074270"/>
            <a:ext cx="6980525" cy="3749365"/>
          </a:xfrm>
          <a:prstGeom prst="rect">
            <a:avLst/>
          </a:prstGeom>
        </p:spPr>
      </p:pic>
    </p:spTree>
    <p:extLst>
      <p:ext uri="{BB962C8B-B14F-4D97-AF65-F5344CB8AC3E}">
        <p14:creationId xmlns:p14="http://schemas.microsoft.com/office/powerpoint/2010/main" val="39919607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9033F-1F3F-7CB9-E462-88EAFA7BC33C}"/>
              </a:ext>
            </a:extLst>
          </p:cNvPr>
          <p:cNvSpPr>
            <a:spLocks noGrp="1"/>
          </p:cNvSpPr>
          <p:nvPr>
            <p:ph type="title"/>
          </p:nvPr>
        </p:nvSpPr>
        <p:spPr>
          <a:xfrm>
            <a:off x="838200" y="365125"/>
            <a:ext cx="10515600" cy="728569"/>
          </a:xfrm>
        </p:spPr>
        <p:txBody>
          <a:bodyPr/>
          <a:lstStyle/>
          <a:p>
            <a:r>
              <a:rPr lang="en-IN" b="1" i="0" dirty="0">
                <a:solidFill>
                  <a:srgbClr val="303030"/>
                </a:solidFill>
                <a:effectLst/>
                <a:latin typeface="Heebo" pitchFamily="2" charset="-79"/>
                <a:cs typeface="Heebo" pitchFamily="2" charset="-79"/>
              </a:rPr>
              <a:t>R - Arrays</a:t>
            </a:r>
            <a:endParaRPr lang="en-IN" dirty="0"/>
          </a:p>
        </p:txBody>
      </p:sp>
      <p:sp>
        <p:nvSpPr>
          <p:cNvPr id="3" name="Content Placeholder 2">
            <a:extLst>
              <a:ext uri="{FF2B5EF4-FFF2-40B4-BE49-F238E27FC236}">
                <a16:creationId xmlns:a16="http://schemas.microsoft.com/office/drawing/2014/main" id="{E13082EE-AEA6-3161-757B-3B5D63995824}"/>
              </a:ext>
            </a:extLst>
          </p:cNvPr>
          <p:cNvSpPr>
            <a:spLocks noGrp="1"/>
          </p:cNvSpPr>
          <p:nvPr>
            <p:ph idx="1"/>
          </p:nvPr>
        </p:nvSpPr>
        <p:spPr>
          <a:xfrm>
            <a:off x="838200" y="1183341"/>
            <a:ext cx="10515600" cy="4993622"/>
          </a:xfrm>
        </p:spPr>
        <p:txBody>
          <a:bodyPr>
            <a:normAutofit/>
          </a:bodyPr>
          <a:lstStyle/>
          <a:p>
            <a:pPr algn="just"/>
            <a:r>
              <a:rPr lang="en-US" sz="1800" b="0" i="0" dirty="0">
                <a:solidFill>
                  <a:srgbClr val="000000"/>
                </a:solidFill>
                <a:effectLst/>
                <a:latin typeface="Nunito" pitchFamily="2" charset="0"/>
              </a:rPr>
              <a:t>Arrays are the R data objects which can store data in more than two dimensions. For example − If we create an array of dimension (2, 3, 4) then it creates 4 rectangular matrices each with 2 rows and 3 columns. Arrays can store only data type.</a:t>
            </a:r>
          </a:p>
          <a:p>
            <a:pPr algn="just"/>
            <a:r>
              <a:rPr lang="en-US" sz="1800" b="0" i="0" dirty="0">
                <a:solidFill>
                  <a:srgbClr val="000000"/>
                </a:solidFill>
                <a:effectLst/>
                <a:latin typeface="Nunito" pitchFamily="2" charset="0"/>
              </a:rPr>
              <a:t>An array is created using the </a:t>
            </a:r>
            <a:r>
              <a:rPr lang="en-US" sz="1800" b="1" i="0" dirty="0">
                <a:solidFill>
                  <a:srgbClr val="000000"/>
                </a:solidFill>
                <a:effectLst/>
                <a:latin typeface="Nunito" pitchFamily="2" charset="0"/>
              </a:rPr>
              <a:t>array()</a:t>
            </a:r>
            <a:r>
              <a:rPr lang="en-US" sz="1800" b="0" i="0" dirty="0">
                <a:solidFill>
                  <a:srgbClr val="000000"/>
                </a:solidFill>
                <a:effectLst/>
                <a:latin typeface="Nunito" pitchFamily="2" charset="0"/>
              </a:rPr>
              <a:t> function. It takes vectors as input and uses the values in the </a:t>
            </a:r>
            <a:r>
              <a:rPr lang="en-US" sz="1800" b="1" i="0" dirty="0">
                <a:solidFill>
                  <a:srgbClr val="000000"/>
                </a:solidFill>
                <a:effectLst/>
                <a:latin typeface="Nunito" pitchFamily="2" charset="0"/>
              </a:rPr>
              <a:t>dim</a:t>
            </a:r>
            <a:r>
              <a:rPr lang="en-US" sz="1800" b="0" i="0" dirty="0">
                <a:solidFill>
                  <a:srgbClr val="000000"/>
                </a:solidFill>
                <a:effectLst/>
                <a:latin typeface="Nunito" pitchFamily="2" charset="0"/>
              </a:rPr>
              <a:t> parameter to create an array.</a:t>
            </a:r>
          </a:p>
          <a:p>
            <a:pPr algn="l"/>
            <a:r>
              <a:rPr lang="en-US" sz="1800" b="1" i="0" dirty="0">
                <a:solidFill>
                  <a:srgbClr val="000000"/>
                </a:solidFill>
                <a:effectLst/>
                <a:latin typeface="Heebo" pitchFamily="2" charset="-79"/>
                <a:cs typeface="Heebo" pitchFamily="2" charset="-79"/>
              </a:rPr>
              <a:t>Example</a:t>
            </a:r>
          </a:p>
          <a:p>
            <a:pPr algn="just"/>
            <a:r>
              <a:rPr lang="en-US" sz="1800" b="0" i="0" dirty="0">
                <a:solidFill>
                  <a:srgbClr val="000000"/>
                </a:solidFill>
                <a:effectLst/>
                <a:latin typeface="Nunito" pitchFamily="2" charset="0"/>
              </a:rPr>
              <a:t>The following example creates an array of two 3x3 matrices each with 3 rows and 3 columns.</a:t>
            </a:r>
          </a:p>
          <a:p>
            <a:endParaRPr lang="en-IN" sz="1800" dirty="0"/>
          </a:p>
        </p:txBody>
      </p:sp>
      <p:pic>
        <p:nvPicPr>
          <p:cNvPr id="5" name="Picture 4">
            <a:extLst>
              <a:ext uri="{FF2B5EF4-FFF2-40B4-BE49-F238E27FC236}">
                <a16:creationId xmlns:a16="http://schemas.microsoft.com/office/drawing/2014/main" id="{9FC9D148-9F2B-2A8A-6081-D1CE5205512A}"/>
              </a:ext>
            </a:extLst>
          </p:cNvPr>
          <p:cNvPicPr>
            <a:picLocks noChangeAspect="1"/>
          </p:cNvPicPr>
          <p:nvPr/>
        </p:nvPicPr>
        <p:blipFill>
          <a:blip r:embed="rId2"/>
          <a:stretch>
            <a:fillRect/>
          </a:stretch>
        </p:blipFill>
        <p:spPr>
          <a:xfrm>
            <a:off x="2601927" y="3680152"/>
            <a:ext cx="6988146" cy="1836579"/>
          </a:xfrm>
          <a:prstGeom prst="rect">
            <a:avLst/>
          </a:prstGeom>
        </p:spPr>
      </p:pic>
    </p:spTree>
    <p:extLst>
      <p:ext uri="{BB962C8B-B14F-4D97-AF65-F5344CB8AC3E}">
        <p14:creationId xmlns:p14="http://schemas.microsoft.com/office/powerpoint/2010/main" val="19029128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9033F-1F3F-7CB9-E462-88EAFA7BC33C}"/>
              </a:ext>
            </a:extLst>
          </p:cNvPr>
          <p:cNvSpPr>
            <a:spLocks noGrp="1"/>
          </p:cNvSpPr>
          <p:nvPr>
            <p:ph type="title"/>
          </p:nvPr>
        </p:nvSpPr>
        <p:spPr>
          <a:xfrm>
            <a:off x="838200" y="365125"/>
            <a:ext cx="10515600" cy="728569"/>
          </a:xfrm>
        </p:spPr>
        <p:txBody>
          <a:bodyPr/>
          <a:lstStyle/>
          <a:p>
            <a:r>
              <a:rPr lang="en-IN" b="1" i="0" dirty="0">
                <a:solidFill>
                  <a:srgbClr val="303030"/>
                </a:solidFill>
                <a:effectLst/>
                <a:latin typeface="Heebo" pitchFamily="2" charset="-79"/>
                <a:cs typeface="Heebo" pitchFamily="2" charset="-79"/>
              </a:rPr>
              <a:t>R - Arrays</a:t>
            </a:r>
            <a:endParaRPr lang="en-IN" dirty="0"/>
          </a:p>
        </p:txBody>
      </p:sp>
      <p:sp>
        <p:nvSpPr>
          <p:cNvPr id="3" name="Content Placeholder 2">
            <a:extLst>
              <a:ext uri="{FF2B5EF4-FFF2-40B4-BE49-F238E27FC236}">
                <a16:creationId xmlns:a16="http://schemas.microsoft.com/office/drawing/2014/main" id="{E13082EE-AEA6-3161-757B-3B5D63995824}"/>
              </a:ext>
            </a:extLst>
          </p:cNvPr>
          <p:cNvSpPr>
            <a:spLocks noGrp="1"/>
          </p:cNvSpPr>
          <p:nvPr>
            <p:ph idx="1"/>
          </p:nvPr>
        </p:nvSpPr>
        <p:spPr>
          <a:xfrm>
            <a:off x="838200" y="1183341"/>
            <a:ext cx="10515600" cy="4993622"/>
          </a:xfrm>
        </p:spPr>
        <p:txBody>
          <a:bodyPr>
            <a:normAutofit/>
          </a:bodyPr>
          <a:lstStyle/>
          <a:p>
            <a:pPr algn="l"/>
            <a:r>
              <a:rPr lang="en-US" sz="2000" b="1" i="0" dirty="0">
                <a:solidFill>
                  <a:srgbClr val="000000"/>
                </a:solidFill>
                <a:effectLst/>
                <a:latin typeface="Heebo" pitchFamily="2" charset="-79"/>
                <a:cs typeface="Heebo" pitchFamily="2" charset="-79"/>
              </a:rPr>
              <a:t>Naming Columns and Rows</a:t>
            </a:r>
          </a:p>
          <a:p>
            <a:pPr algn="just"/>
            <a:r>
              <a:rPr lang="en-US" sz="2000" b="0" i="0" dirty="0">
                <a:solidFill>
                  <a:srgbClr val="000000"/>
                </a:solidFill>
                <a:effectLst/>
                <a:latin typeface="Nunito" pitchFamily="2" charset="0"/>
              </a:rPr>
              <a:t>We can give names to the rows, columns and matrices in the array by using the </a:t>
            </a:r>
            <a:r>
              <a:rPr lang="en-US" sz="2000" b="1" i="0" dirty="0" err="1">
                <a:solidFill>
                  <a:srgbClr val="000000"/>
                </a:solidFill>
                <a:effectLst/>
                <a:latin typeface="Nunito" pitchFamily="2" charset="0"/>
              </a:rPr>
              <a:t>dimnames</a:t>
            </a:r>
            <a:r>
              <a:rPr lang="en-US" sz="2000" b="0" i="0" dirty="0">
                <a:solidFill>
                  <a:srgbClr val="000000"/>
                </a:solidFill>
                <a:effectLst/>
                <a:latin typeface="Nunito" pitchFamily="2" charset="0"/>
              </a:rPr>
              <a:t> parameter.</a:t>
            </a:r>
          </a:p>
        </p:txBody>
      </p:sp>
      <p:pic>
        <p:nvPicPr>
          <p:cNvPr id="9" name="Picture 8">
            <a:extLst>
              <a:ext uri="{FF2B5EF4-FFF2-40B4-BE49-F238E27FC236}">
                <a16:creationId xmlns:a16="http://schemas.microsoft.com/office/drawing/2014/main" id="{0EF19C27-CD12-9738-A548-466B63E9BC21}"/>
              </a:ext>
            </a:extLst>
          </p:cNvPr>
          <p:cNvPicPr>
            <a:picLocks noChangeAspect="1"/>
          </p:cNvPicPr>
          <p:nvPr/>
        </p:nvPicPr>
        <p:blipFill>
          <a:blip r:embed="rId2"/>
          <a:stretch>
            <a:fillRect/>
          </a:stretch>
        </p:blipFill>
        <p:spPr>
          <a:xfrm>
            <a:off x="2605737" y="2357967"/>
            <a:ext cx="6980525" cy="2644369"/>
          </a:xfrm>
          <a:prstGeom prst="rect">
            <a:avLst/>
          </a:prstGeom>
        </p:spPr>
      </p:pic>
    </p:spTree>
    <p:extLst>
      <p:ext uri="{BB962C8B-B14F-4D97-AF65-F5344CB8AC3E}">
        <p14:creationId xmlns:p14="http://schemas.microsoft.com/office/powerpoint/2010/main" val="9094275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9033F-1F3F-7CB9-E462-88EAFA7BC33C}"/>
              </a:ext>
            </a:extLst>
          </p:cNvPr>
          <p:cNvSpPr>
            <a:spLocks noGrp="1"/>
          </p:cNvSpPr>
          <p:nvPr>
            <p:ph type="title"/>
          </p:nvPr>
        </p:nvSpPr>
        <p:spPr>
          <a:xfrm>
            <a:off x="838200" y="365125"/>
            <a:ext cx="10515600" cy="728569"/>
          </a:xfrm>
        </p:spPr>
        <p:txBody>
          <a:bodyPr/>
          <a:lstStyle/>
          <a:p>
            <a:r>
              <a:rPr lang="en-IN" b="1" i="0" dirty="0">
                <a:solidFill>
                  <a:srgbClr val="303030"/>
                </a:solidFill>
                <a:effectLst/>
                <a:latin typeface="Heebo" pitchFamily="2" charset="-79"/>
                <a:cs typeface="Heebo" pitchFamily="2" charset="-79"/>
              </a:rPr>
              <a:t>R - Arrays</a:t>
            </a:r>
            <a:endParaRPr lang="en-IN" dirty="0"/>
          </a:p>
        </p:txBody>
      </p:sp>
      <p:sp>
        <p:nvSpPr>
          <p:cNvPr id="3" name="Content Placeholder 2">
            <a:extLst>
              <a:ext uri="{FF2B5EF4-FFF2-40B4-BE49-F238E27FC236}">
                <a16:creationId xmlns:a16="http://schemas.microsoft.com/office/drawing/2014/main" id="{E13082EE-AEA6-3161-757B-3B5D63995824}"/>
              </a:ext>
            </a:extLst>
          </p:cNvPr>
          <p:cNvSpPr>
            <a:spLocks noGrp="1"/>
          </p:cNvSpPr>
          <p:nvPr>
            <p:ph idx="1"/>
          </p:nvPr>
        </p:nvSpPr>
        <p:spPr>
          <a:xfrm>
            <a:off x="838200" y="1183341"/>
            <a:ext cx="10515600" cy="4993622"/>
          </a:xfrm>
        </p:spPr>
        <p:txBody>
          <a:bodyPr>
            <a:normAutofit/>
          </a:bodyPr>
          <a:lstStyle/>
          <a:p>
            <a:pPr algn="l"/>
            <a:r>
              <a:rPr lang="en-IN" sz="2400" b="1" i="0" dirty="0">
                <a:solidFill>
                  <a:srgbClr val="000000"/>
                </a:solidFill>
                <a:effectLst/>
                <a:latin typeface="Heebo" pitchFamily="2" charset="-79"/>
                <a:cs typeface="Heebo" pitchFamily="2" charset="-79"/>
              </a:rPr>
              <a:t>Accessing Array Elements	</a:t>
            </a:r>
          </a:p>
        </p:txBody>
      </p:sp>
      <p:pic>
        <p:nvPicPr>
          <p:cNvPr id="7" name="Picture 6">
            <a:extLst>
              <a:ext uri="{FF2B5EF4-FFF2-40B4-BE49-F238E27FC236}">
                <a16:creationId xmlns:a16="http://schemas.microsoft.com/office/drawing/2014/main" id="{E012CAF1-B377-5077-8AC7-3C07842B16EA}"/>
              </a:ext>
            </a:extLst>
          </p:cNvPr>
          <p:cNvPicPr>
            <a:picLocks noChangeAspect="1"/>
          </p:cNvPicPr>
          <p:nvPr/>
        </p:nvPicPr>
        <p:blipFill>
          <a:blip r:embed="rId2"/>
          <a:stretch>
            <a:fillRect/>
          </a:stretch>
        </p:blipFill>
        <p:spPr>
          <a:xfrm>
            <a:off x="2601927" y="1696015"/>
            <a:ext cx="6988146" cy="4480948"/>
          </a:xfrm>
          <a:prstGeom prst="rect">
            <a:avLst/>
          </a:prstGeom>
        </p:spPr>
      </p:pic>
    </p:spTree>
    <p:extLst>
      <p:ext uri="{BB962C8B-B14F-4D97-AF65-F5344CB8AC3E}">
        <p14:creationId xmlns:p14="http://schemas.microsoft.com/office/powerpoint/2010/main" val="13953606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9033F-1F3F-7CB9-E462-88EAFA7BC33C}"/>
              </a:ext>
            </a:extLst>
          </p:cNvPr>
          <p:cNvSpPr>
            <a:spLocks noGrp="1"/>
          </p:cNvSpPr>
          <p:nvPr>
            <p:ph type="title"/>
          </p:nvPr>
        </p:nvSpPr>
        <p:spPr>
          <a:xfrm>
            <a:off x="838200" y="365125"/>
            <a:ext cx="10515600" cy="728569"/>
          </a:xfrm>
        </p:spPr>
        <p:txBody>
          <a:bodyPr/>
          <a:lstStyle/>
          <a:p>
            <a:r>
              <a:rPr lang="en-IN" b="1" i="0" dirty="0">
                <a:solidFill>
                  <a:srgbClr val="303030"/>
                </a:solidFill>
                <a:effectLst/>
                <a:latin typeface="Heebo" pitchFamily="2" charset="-79"/>
                <a:cs typeface="Heebo" pitchFamily="2" charset="-79"/>
              </a:rPr>
              <a:t>R - Arrays</a:t>
            </a:r>
            <a:endParaRPr lang="en-IN" dirty="0"/>
          </a:p>
        </p:txBody>
      </p:sp>
      <p:sp>
        <p:nvSpPr>
          <p:cNvPr id="3" name="Content Placeholder 2">
            <a:extLst>
              <a:ext uri="{FF2B5EF4-FFF2-40B4-BE49-F238E27FC236}">
                <a16:creationId xmlns:a16="http://schemas.microsoft.com/office/drawing/2014/main" id="{E13082EE-AEA6-3161-757B-3B5D63995824}"/>
              </a:ext>
            </a:extLst>
          </p:cNvPr>
          <p:cNvSpPr>
            <a:spLocks noGrp="1"/>
          </p:cNvSpPr>
          <p:nvPr>
            <p:ph idx="1"/>
          </p:nvPr>
        </p:nvSpPr>
        <p:spPr>
          <a:xfrm>
            <a:off x="838200" y="1183341"/>
            <a:ext cx="10515600" cy="4993622"/>
          </a:xfrm>
        </p:spPr>
        <p:txBody>
          <a:bodyPr>
            <a:normAutofit/>
          </a:bodyPr>
          <a:lstStyle/>
          <a:p>
            <a:pPr algn="l"/>
            <a:r>
              <a:rPr lang="en-US" sz="2400" b="1" i="0" dirty="0">
                <a:solidFill>
                  <a:srgbClr val="000000"/>
                </a:solidFill>
                <a:effectLst/>
                <a:latin typeface="Heebo" pitchFamily="2" charset="-79"/>
                <a:cs typeface="Heebo" pitchFamily="2" charset="-79"/>
              </a:rPr>
              <a:t>Manipulating Array Elements</a:t>
            </a:r>
          </a:p>
          <a:p>
            <a:pPr algn="just"/>
            <a:r>
              <a:rPr lang="en-US" sz="2400" b="0" i="0" dirty="0">
                <a:solidFill>
                  <a:srgbClr val="000000"/>
                </a:solidFill>
                <a:effectLst/>
                <a:latin typeface="Nunito" pitchFamily="2" charset="0"/>
              </a:rPr>
              <a:t>As array is made up matrices in multiple dimensions, the operations on elements of array are carried out by accessing elements of the matrices.</a:t>
            </a:r>
          </a:p>
          <a:p>
            <a:endParaRPr lang="en-IN" sz="2400" dirty="0"/>
          </a:p>
        </p:txBody>
      </p:sp>
      <p:pic>
        <p:nvPicPr>
          <p:cNvPr id="5" name="Picture 4">
            <a:extLst>
              <a:ext uri="{FF2B5EF4-FFF2-40B4-BE49-F238E27FC236}">
                <a16:creationId xmlns:a16="http://schemas.microsoft.com/office/drawing/2014/main" id="{4F952A91-174E-9ED5-D75A-BEC282F8A014}"/>
              </a:ext>
            </a:extLst>
          </p:cNvPr>
          <p:cNvPicPr>
            <a:picLocks noChangeAspect="1"/>
          </p:cNvPicPr>
          <p:nvPr/>
        </p:nvPicPr>
        <p:blipFill>
          <a:blip r:embed="rId2"/>
          <a:stretch>
            <a:fillRect/>
          </a:stretch>
        </p:blipFill>
        <p:spPr>
          <a:xfrm>
            <a:off x="2579065" y="2456329"/>
            <a:ext cx="7033870" cy="3885497"/>
          </a:xfrm>
          <a:prstGeom prst="rect">
            <a:avLst/>
          </a:prstGeom>
        </p:spPr>
      </p:pic>
    </p:spTree>
    <p:extLst>
      <p:ext uri="{BB962C8B-B14F-4D97-AF65-F5344CB8AC3E}">
        <p14:creationId xmlns:p14="http://schemas.microsoft.com/office/powerpoint/2010/main" val="373923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BD148E0-4E67-9557-BB5C-C24D21D747FF}"/>
              </a:ext>
            </a:extLst>
          </p:cNvPr>
          <p:cNvSpPr>
            <a:spLocks noGrp="1"/>
          </p:cNvSpPr>
          <p:nvPr>
            <p:ph type="body" idx="1"/>
          </p:nvPr>
        </p:nvSpPr>
        <p:spPr/>
        <p:txBody>
          <a:bodyPr/>
          <a:lstStyle/>
          <a:p>
            <a:r>
              <a:rPr lang="en-IN" b="0" i="0" dirty="0">
                <a:effectLst/>
                <a:latin typeface="Heebo" pitchFamily="2" charset="-79"/>
                <a:cs typeface="Heebo" pitchFamily="2" charset="-79"/>
              </a:rPr>
              <a:t>Examples of Valid Strings</a:t>
            </a:r>
            <a:endParaRPr lang="en-IN" dirty="0"/>
          </a:p>
        </p:txBody>
      </p:sp>
      <p:sp>
        <p:nvSpPr>
          <p:cNvPr id="5" name="Text Placeholder 4">
            <a:extLst>
              <a:ext uri="{FF2B5EF4-FFF2-40B4-BE49-F238E27FC236}">
                <a16:creationId xmlns:a16="http://schemas.microsoft.com/office/drawing/2014/main" id="{219B93D1-C789-E8E2-4EDF-BE3F030AE4EB}"/>
              </a:ext>
            </a:extLst>
          </p:cNvPr>
          <p:cNvSpPr>
            <a:spLocks noGrp="1"/>
          </p:cNvSpPr>
          <p:nvPr>
            <p:ph type="body" sz="quarter" idx="3"/>
          </p:nvPr>
        </p:nvSpPr>
        <p:spPr/>
        <p:txBody>
          <a:bodyPr/>
          <a:lstStyle/>
          <a:p>
            <a:r>
              <a:rPr lang="en-IN" b="0" i="0" dirty="0">
                <a:effectLst/>
                <a:latin typeface="Heebo" pitchFamily="2" charset="-79"/>
                <a:cs typeface="Heebo" pitchFamily="2" charset="-79"/>
              </a:rPr>
              <a:t>Examples of Invalid Strings</a:t>
            </a:r>
          </a:p>
        </p:txBody>
      </p:sp>
      <p:pic>
        <p:nvPicPr>
          <p:cNvPr id="9" name="Content Placeholder 8">
            <a:extLst>
              <a:ext uri="{FF2B5EF4-FFF2-40B4-BE49-F238E27FC236}">
                <a16:creationId xmlns:a16="http://schemas.microsoft.com/office/drawing/2014/main" id="{C49E1E43-8B24-A5FC-EAF4-022E353DD1A5}"/>
              </a:ext>
            </a:extLst>
          </p:cNvPr>
          <p:cNvPicPr>
            <a:picLocks noGrp="1" noChangeAspect="1"/>
          </p:cNvPicPr>
          <p:nvPr>
            <p:ph sz="quarter" idx="4"/>
          </p:nvPr>
        </p:nvPicPr>
        <p:blipFill>
          <a:blip r:embed="rId2"/>
          <a:stretch>
            <a:fillRect/>
          </a:stretch>
        </p:blipFill>
        <p:spPr>
          <a:xfrm>
            <a:off x="6172200" y="3566496"/>
            <a:ext cx="5183188" cy="1561746"/>
          </a:xfrm>
        </p:spPr>
      </p:pic>
      <p:pic>
        <p:nvPicPr>
          <p:cNvPr id="7" name="Content Placeholder 4">
            <a:extLst>
              <a:ext uri="{FF2B5EF4-FFF2-40B4-BE49-F238E27FC236}">
                <a16:creationId xmlns:a16="http://schemas.microsoft.com/office/drawing/2014/main" id="{EC53A041-157A-ED14-3AEA-467CC1F59172}"/>
              </a:ext>
            </a:extLst>
          </p:cNvPr>
          <p:cNvPicPr>
            <a:picLocks noGrp="1" noChangeAspect="1"/>
          </p:cNvPicPr>
          <p:nvPr>
            <p:ph sz="half" idx="2"/>
          </p:nvPr>
        </p:nvPicPr>
        <p:blipFill>
          <a:blip r:embed="rId3"/>
          <a:stretch>
            <a:fillRect/>
          </a:stretch>
        </p:blipFill>
        <p:spPr>
          <a:xfrm>
            <a:off x="839788" y="3334832"/>
            <a:ext cx="5157787" cy="2025074"/>
          </a:xfrm>
        </p:spPr>
      </p:pic>
    </p:spTree>
    <p:extLst>
      <p:ext uri="{BB962C8B-B14F-4D97-AF65-F5344CB8AC3E}">
        <p14:creationId xmlns:p14="http://schemas.microsoft.com/office/powerpoint/2010/main" val="13827084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9033F-1F3F-7CB9-E462-88EAFA7BC33C}"/>
              </a:ext>
            </a:extLst>
          </p:cNvPr>
          <p:cNvSpPr>
            <a:spLocks noGrp="1"/>
          </p:cNvSpPr>
          <p:nvPr>
            <p:ph type="title"/>
          </p:nvPr>
        </p:nvSpPr>
        <p:spPr>
          <a:xfrm>
            <a:off x="838200" y="365125"/>
            <a:ext cx="10515600" cy="728569"/>
          </a:xfrm>
        </p:spPr>
        <p:txBody>
          <a:bodyPr/>
          <a:lstStyle/>
          <a:p>
            <a:r>
              <a:rPr lang="en-IN" b="1" i="0" dirty="0">
                <a:solidFill>
                  <a:srgbClr val="303030"/>
                </a:solidFill>
                <a:effectLst/>
                <a:latin typeface="Heebo" pitchFamily="2" charset="-79"/>
                <a:cs typeface="Heebo" pitchFamily="2" charset="-79"/>
              </a:rPr>
              <a:t>R - Arrays</a:t>
            </a:r>
            <a:endParaRPr lang="en-IN" dirty="0"/>
          </a:p>
        </p:txBody>
      </p:sp>
      <p:sp>
        <p:nvSpPr>
          <p:cNvPr id="3" name="Content Placeholder 2">
            <a:extLst>
              <a:ext uri="{FF2B5EF4-FFF2-40B4-BE49-F238E27FC236}">
                <a16:creationId xmlns:a16="http://schemas.microsoft.com/office/drawing/2014/main" id="{E13082EE-AEA6-3161-757B-3B5D63995824}"/>
              </a:ext>
            </a:extLst>
          </p:cNvPr>
          <p:cNvSpPr>
            <a:spLocks noGrp="1"/>
          </p:cNvSpPr>
          <p:nvPr>
            <p:ph idx="1"/>
          </p:nvPr>
        </p:nvSpPr>
        <p:spPr>
          <a:xfrm>
            <a:off x="838200" y="1183341"/>
            <a:ext cx="10515600" cy="4993622"/>
          </a:xfrm>
        </p:spPr>
        <p:txBody>
          <a:bodyPr>
            <a:normAutofit/>
          </a:bodyPr>
          <a:lstStyle/>
          <a:p>
            <a:pPr algn="l"/>
            <a:r>
              <a:rPr lang="en-US" sz="2400" b="1" i="0" dirty="0">
                <a:solidFill>
                  <a:srgbClr val="000000"/>
                </a:solidFill>
                <a:effectLst/>
                <a:latin typeface="Heebo" pitchFamily="2" charset="-79"/>
                <a:cs typeface="Heebo" pitchFamily="2" charset="-79"/>
              </a:rPr>
              <a:t>Calculations Across Array Elements</a:t>
            </a:r>
          </a:p>
          <a:p>
            <a:pPr algn="just"/>
            <a:r>
              <a:rPr lang="en-US" sz="2400" b="0" i="0" dirty="0">
                <a:solidFill>
                  <a:srgbClr val="000000"/>
                </a:solidFill>
                <a:effectLst/>
                <a:latin typeface="Nunito" pitchFamily="2" charset="0"/>
              </a:rPr>
              <a:t>We can do calculations across the elements in an array using the </a:t>
            </a:r>
            <a:r>
              <a:rPr lang="en-US" sz="2400" b="1" i="0" dirty="0">
                <a:solidFill>
                  <a:srgbClr val="000000"/>
                </a:solidFill>
                <a:effectLst/>
                <a:latin typeface="Nunito" pitchFamily="2" charset="0"/>
              </a:rPr>
              <a:t>apply()</a:t>
            </a:r>
            <a:r>
              <a:rPr lang="en-US" sz="2400" b="0" i="0" dirty="0">
                <a:solidFill>
                  <a:srgbClr val="000000"/>
                </a:solidFill>
                <a:effectLst/>
                <a:latin typeface="Nunito" pitchFamily="2" charset="0"/>
              </a:rPr>
              <a:t> function.</a:t>
            </a:r>
          </a:p>
          <a:p>
            <a:pPr algn="l"/>
            <a:r>
              <a:rPr lang="en-US" sz="2400" b="0" i="0" dirty="0">
                <a:effectLst/>
                <a:latin typeface="Heebo" pitchFamily="2" charset="-79"/>
                <a:cs typeface="Heebo" pitchFamily="2" charset="-79"/>
              </a:rPr>
              <a:t>Syntax</a:t>
            </a:r>
          </a:p>
          <a:p>
            <a:pPr algn="l"/>
            <a:endParaRPr lang="en-US" sz="2400" dirty="0">
              <a:latin typeface="Heebo" pitchFamily="2" charset="-79"/>
              <a:cs typeface="Heebo" pitchFamily="2" charset="-79"/>
            </a:endParaRPr>
          </a:p>
          <a:p>
            <a:pPr algn="l"/>
            <a:endParaRPr lang="en-US" sz="2400" b="0" i="0" dirty="0">
              <a:effectLst/>
              <a:latin typeface="Heebo" pitchFamily="2" charset="-79"/>
              <a:cs typeface="Heebo" pitchFamily="2" charset="-79"/>
            </a:endParaRPr>
          </a:p>
          <a:p>
            <a:pPr algn="just"/>
            <a:r>
              <a:rPr lang="en-US" sz="2400" b="0" i="0" dirty="0">
                <a:solidFill>
                  <a:srgbClr val="000000"/>
                </a:solidFill>
                <a:effectLst/>
                <a:latin typeface="Nunito" pitchFamily="2" charset="0"/>
              </a:rPr>
              <a:t>Following is the description of the parameters used −</a:t>
            </a:r>
          </a:p>
          <a:p>
            <a:pPr algn="just">
              <a:buFont typeface="Arial" panose="020B0604020202020204" pitchFamily="34" charset="0"/>
              <a:buChar char="•"/>
            </a:pPr>
            <a:r>
              <a:rPr lang="en-US" sz="2400" b="1" i="0" dirty="0">
                <a:solidFill>
                  <a:srgbClr val="000000"/>
                </a:solidFill>
                <a:effectLst/>
                <a:latin typeface="Nunito" pitchFamily="2" charset="0"/>
              </a:rPr>
              <a:t>x</a:t>
            </a:r>
            <a:r>
              <a:rPr lang="en-US" sz="2400" b="0" i="0" dirty="0">
                <a:solidFill>
                  <a:srgbClr val="000000"/>
                </a:solidFill>
                <a:effectLst/>
                <a:latin typeface="Nunito" pitchFamily="2" charset="0"/>
              </a:rPr>
              <a:t> is an array.</a:t>
            </a:r>
          </a:p>
          <a:p>
            <a:pPr algn="just">
              <a:buFont typeface="Arial" panose="020B0604020202020204" pitchFamily="34" charset="0"/>
              <a:buChar char="•"/>
            </a:pPr>
            <a:r>
              <a:rPr lang="en-US" sz="2400" b="1" i="0" dirty="0">
                <a:solidFill>
                  <a:srgbClr val="000000"/>
                </a:solidFill>
                <a:effectLst/>
                <a:latin typeface="Nunito" pitchFamily="2" charset="0"/>
              </a:rPr>
              <a:t>margin</a:t>
            </a:r>
            <a:r>
              <a:rPr lang="en-US" sz="2400" b="0" i="0" dirty="0">
                <a:solidFill>
                  <a:srgbClr val="000000"/>
                </a:solidFill>
                <a:effectLst/>
                <a:latin typeface="Nunito" pitchFamily="2" charset="0"/>
              </a:rPr>
              <a:t> is the name of the data set used.</a:t>
            </a:r>
          </a:p>
          <a:p>
            <a:pPr algn="just">
              <a:buFont typeface="Arial" panose="020B0604020202020204" pitchFamily="34" charset="0"/>
              <a:buChar char="•"/>
            </a:pPr>
            <a:r>
              <a:rPr lang="en-US" sz="2400" b="1" i="0" dirty="0">
                <a:solidFill>
                  <a:srgbClr val="000000"/>
                </a:solidFill>
                <a:effectLst/>
                <a:latin typeface="Nunito" pitchFamily="2" charset="0"/>
              </a:rPr>
              <a:t>fun</a:t>
            </a:r>
            <a:r>
              <a:rPr lang="en-US" sz="2400" b="0" i="0" dirty="0">
                <a:solidFill>
                  <a:srgbClr val="000000"/>
                </a:solidFill>
                <a:effectLst/>
                <a:latin typeface="Nunito" pitchFamily="2" charset="0"/>
              </a:rPr>
              <a:t> is the function to be applied across the elements of the array.</a:t>
            </a:r>
          </a:p>
          <a:p>
            <a:pPr algn="l"/>
            <a:endParaRPr lang="en-US" sz="2400" b="0" i="0" dirty="0">
              <a:effectLst/>
              <a:latin typeface="Heebo" pitchFamily="2" charset="-79"/>
              <a:cs typeface="Heebo" pitchFamily="2" charset="-79"/>
            </a:endParaRPr>
          </a:p>
          <a:p>
            <a:pPr algn="l"/>
            <a:endParaRPr lang="en-US" sz="2400" dirty="0">
              <a:latin typeface="Heebo" pitchFamily="2" charset="-79"/>
              <a:cs typeface="Heebo" pitchFamily="2" charset="-79"/>
            </a:endParaRPr>
          </a:p>
          <a:p>
            <a:pPr algn="l"/>
            <a:endParaRPr lang="en-US" sz="2400" b="0" i="0" dirty="0">
              <a:effectLst/>
              <a:latin typeface="Heebo" pitchFamily="2" charset="-79"/>
              <a:cs typeface="Heebo" pitchFamily="2" charset="-79"/>
            </a:endParaRPr>
          </a:p>
          <a:p>
            <a:pPr algn="l"/>
            <a:endParaRPr lang="en-US" sz="2400" b="0" i="0" dirty="0">
              <a:effectLst/>
              <a:latin typeface="Heebo" pitchFamily="2" charset="-79"/>
              <a:cs typeface="Heebo" pitchFamily="2" charset="-79"/>
            </a:endParaRPr>
          </a:p>
          <a:p>
            <a:endParaRPr lang="en-IN" sz="2400" dirty="0"/>
          </a:p>
        </p:txBody>
      </p:sp>
      <p:pic>
        <p:nvPicPr>
          <p:cNvPr id="5" name="Picture 4">
            <a:extLst>
              <a:ext uri="{FF2B5EF4-FFF2-40B4-BE49-F238E27FC236}">
                <a16:creationId xmlns:a16="http://schemas.microsoft.com/office/drawing/2014/main" id="{CEA2FD33-EE28-CDF2-027A-742A39FDC5E9}"/>
              </a:ext>
            </a:extLst>
          </p:cNvPr>
          <p:cNvPicPr>
            <a:picLocks noChangeAspect="1"/>
          </p:cNvPicPr>
          <p:nvPr/>
        </p:nvPicPr>
        <p:blipFill>
          <a:blip r:embed="rId2"/>
          <a:stretch>
            <a:fillRect/>
          </a:stretch>
        </p:blipFill>
        <p:spPr>
          <a:xfrm>
            <a:off x="2605737" y="3127984"/>
            <a:ext cx="6980525" cy="602032"/>
          </a:xfrm>
          <a:prstGeom prst="rect">
            <a:avLst/>
          </a:prstGeom>
        </p:spPr>
      </p:pic>
    </p:spTree>
    <p:extLst>
      <p:ext uri="{BB962C8B-B14F-4D97-AF65-F5344CB8AC3E}">
        <p14:creationId xmlns:p14="http://schemas.microsoft.com/office/powerpoint/2010/main" val="26956444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9033F-1F3F-7CB9-E462-88EAFA7BC33C}"/>
              </a:ext>
            </a:extLst>
          </p:cNvPr>
          <p:cNvSpPr>
            <a:spLocks noGrp="1"/>
          </p:cNvSpPr>
          <p:nvPr>
            <p:ph type="title"/>
          </p:nvPr>
        </p:nvSpPr>
        <p:spPr>
          <a:xfrm>
            <a:off x="838200" y="365125"/>
            <a:ext cx="10515600" cy="728569"/>
          </a:xfrm>
        </p:spPr>
        <p:txBody>
          <a:bodyPr/>
          <a:lstStyle/>
          <a:p>
            <a:r>
              <a:rPr lang="en-IN" b="1" i="0" dirty="0">
                <a:solidFill>
                  <a:srgbClr val="303030"/>
                </a:solidFill>
                <a:effectLst/>
                <a:latin typeface="Heebo" pitchFamily="2" charset="-79"/>
                <a:cs typeface="Heebo" pitchFamily="2" charset="-79"/>
              </a:rPr>
              <a:t>R - Arrays</a:t>
            </a:r>
            <a:endParaRPr lang="en-IN" dirty="0"/>
          </a:p>
        </p:txBody>
      </p:sp>
      <p:sp>
        <p:nvSpPr>
          <p:cNvPr id="3" name="Content Placeholder 2">
            <a:extLst>
              <a:ext uri="{FF2B5EF4-FFF2-40B4-BE49-F238E27FC236}">
                <a16:creationId xmlns:a16="http://schemas.microsoft.com/office/drawing/2014/main" id="{E13082EE-AEA6-3161-757B-3B5D63995824}"/>
              </a:ext>
            </a:extLst>
          </p:cNvPr>
          <p:cNvSpPr>
            <a:spLocks noGrp="1"/>
          </p:cNvSpPr>
          <p:nvPr>
            <p:ph idx="1"/>
          </p:nvPr>
        </p:nvSpPr>
        <p:spPr>
          <a:xfrm>
            <a:off x="838200" y="1183341"/>
            <a:ext cx="10515600" cy="4993622"/>
          </a:xfrm>
        </p:spPr>
        <p:txBody>
          <a:bodyPr>
            <a:normAutofit/>
          </a:bodyPr>
          <a:lstStyle/>
          <a:p>
            <a:pPr algn="l"/>
            <a:r>
              <a:rPr lang="en-US" sz="1800" b="1" i="0" dirty="0">
                <a:effectLst/>
                <a:latin typeface="Heebo" pitchFamily="2" charset="-79"/>
                <a:cs typeface="Heebo" pitchFamily="2" charset="-79"/>
              </a:rPr>
              <a:t>Example</a:t>
            </a:r>
          </a:p>
          <a:p>
            <a:pPr algn="just"/>
            <a:r>
              <a:rPr lang="en-US" sz="1800" b="0" i="0" dirty="0">
                <a:solidFill>
                  <a:srgbClr val="000000"/>
                </a:solidFill>
                <a:effectLst/>
                <a:latin typeface="Nunito" pitchFamily="2" charset="0"/>
              </a:rPr>
              <a:t>We use the apply() function below to calculate the sum of the elements in the rows of an array across all the matrices.</a:t>
            </a:r>
          </a:p>
          <a:p>
            <a:endParaRPr lang="en-IN" sz="1800" dirty="0"/>
          </a:p>
        </p:txBody>
      </p:sp>
      <p:pic>
        <p:nvPicPr>
          <p:cNvPr id="6" name="Picture 5">
            <a:extLst>
              <a:ext uri="{FF2B5EF4-FFF2-40B4-BE49-F238E27FC236}">
                <a16:creationId xmlns:a16="http://schemas.microsoft.com/office/drawing/2014/main" id="{9B53A27F-B411-F252-4CB0-FFCAD1C1B5B1}"/>
              </a:ext>
            </a:extLst>
          </p:cNvPr>
          <p:cNvPicPr>
            <a:picLocks noChangeAspect="1"/>
          </p:cNvPicPr>
          <p:nvPr/>
        </p:nvPicPr>
        <p:blipFill>
          <a:blip r:embed="rId2"/>
          <a:stretch>
            <a:fillRect/>
          </a:stretch>
        </p:blipFill>
        <p:spPr>
          <a:xfrm>
            <a:off x="2560013" y="2258899"/>
            <a:ext cx="7071973" cy="2842506"/>
          </a:xfrm>
          <a:prstGeom prst="rect">
            <a:avLst/>
          </a:prstGeom>
        </p:spPr>
      </p:pic>
    </p:spTree>
    <p:extLst>
      <p:ext uri="{BB962C8B-B14F-4D97-AF65-F5344CB8AC3E}">
        <p14:creationId xmlns:p14="http://schemas.microsoft.com/office/powerpoint/2010/main" val="20364119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326C3-9A9C-5C19-0CA1-E3277D1979AF}"/>
              </a:ext>
            </a:extLst>
          </p:cNvPr>
          <p:cNvSpPr>
            <a:spLocks noGrp="1"/>
          </p:cNvSpPr>
          <p:nvPr>
            <p:ph type="title"/>
          </p:nvPr>
        </p:nvSpPr>
        <p:spPr>
          <a:xfrm>
            <a:off x="838200" y="365125"/>
            <a:ext cx="10515600" cy="594099"/>
          </a:xfrm>
        </p:spPr>
        <p:txBody>
          <a:bodyPr>
            <a:normAutofit fontScale="90000"/>
          </a:bodyPr>
          <a:lstStyle/>
          <a:p>
            <a:r>
              <a:rPr lang="en-IN" b="1" i="0" dirty="0">
                <a:solidFill>
                  <a:srgbClr val="303030"/>
                </a:solidFill>
                <a:effectLst/>
                <a:latin typeface="Heebo" pitchFamily="2" charset="-79"/>
                <a:cs typeface="Heebo" pitchFamily="2" charset="-79"/>
              </a:rPr>
              <a:t>R - Factors</a:t>
            </a:r>
            <a:endParaRPr lang="en-IN" dirty="0"/>
          </a:p>
        </p:txBody>
      </p:sp>
      <p:sp>
        <p:nvSpPr>
          <p:cNvPr id="3" name="Content Placeholder 2">
            <a:extLst>
              <a:ext uri="{FF2B5EF4-FFF2-40B4-BE49-F238E27FC236}">
                <a16:creationId xmlns:a16="http://schemas.microsoft.com/office/drawing/2014/main" id="{49FACA67-1765-04A2-B313-ED79390B47F2}"/>
              </a:ext>
            </a:extLst>
          </p:cNvPr>
          <p:cNvSpPr>
            <a:spLocks noGrp="1"/>
          </p:cNvSpPr>
          <p:nvPr>
            <p:ph idx="1"/>
          </p:nvPr>
        </p:nvSpPr>
        <p:spPr>
          <a:xfrm>
            <a:off x="838200" y="1111624"/>
            <a:ext cx="10515600" cy="5065339"/>
          </a:xfrm>
        </p:spPr>
        <p:txBody>
          <a:bodyPr/>
          <a:lstStyle/>
          <a:p>
            <a:pPr algn="just"/>
            <a:r>
              <a:rPr lang="en-US" b="0" i="0" dirty="0">
                <a:solidFill>
                  <a:srgbClr val="000000"/>
                </a:solidFill>
                <a:effectLst/>
                <a:latin typeface="Nunito" pitchFamily="2" charset="0"/>
              </a:rPr>
              <a:t>Factors are the data objects which are used to categorize the data and store it as levels. They can store both strings and integers. They are useful in the columns which have a limited number of unique values. Like "Male, "Female" and True, False etc. They are useful in data analysis for statistical modeling.</a:t>
            </a:r>
          </a:p>
          <a:p>
            <a:pPr algn="just"/>
            <a:r>
              <a:rPr lang="en-US" b="0" i="0" dirty="0">
                <a:solidFill>
                  <a:srgbClr val="000000"/>
                </a:solidFill>
                <a:effectLst/>
                <a:latin typeface="Nunito" pitchFamily="2" charset="0"/>
              </a:rPr>
              <a:t>Factors are created using the </a:t>
            </a:r>
            <a:r>
              <a:rPr lang="en-US" b="1" i="0" dirty="0">
                <a:solidFill>
                  <a:srgbClr val="000000"/>
                </a:solidFill>
                <a:effectLst/>
                <a:latin typeface="Nunito" pitchFamily="2" charset="0"/>
              </a:rPr>
              <a:t>factor ()</a:t>
            </a:r>
            <a:r>
              <a:rPr lang="en-US" b="0" i="0" dirty="0">
                <a:solidFill>
                  <a:srgbClr val="000000"/>
                </a:solidFill>
                <a:effectLst/>
                <a:latin typeface="Nunito" pitchFamily="2" charset="0"/>
              </a:rPr>
              <a:t> function by taking a vector as input.</a:t>
            </a:r>
          </a:p>
          <a:p>
            <a:endParaRPr lang="en-IN" dirty="0"/>
          </a:p>
        </p:txBody>
      </p:sp>
      <p:sp>
        <p:nvSpPr>
          <p:cNvPr id="6" name="Rectangle 1">
            <a:extLst>
              <a:ext uri="{FF2B5EF4-FFF2-40B4-BE49-F238E27FC236}">
                <a16:creationId xmlns:a16="http://schemas.microsoft.com/office/drawing/2014/main" id="{4F63F642-A256-7713-22DF-2B48CBA6B666}"/>
              </a:ext>
            </a:extLst>
          </p:cNvPr>
          <p:cNvSpPr>
            <a:spLocks noChangeArrowheads="1"/>
          </p:cNvSpPr>
          <p:nvPr/>
        </p:nvSpPr>
        <p:spPr bwMode="auto">
          <a:xfrm>
            <a:off x="2569233" y="4248193"/>
            <a:ext cx="7053534" cy="140038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880000"/>
                </a:solidFill>
                <a:effectLst/>
                <a:latin typeface="var(--bs-font-monospace)"/>
              </a:rPr>
              <a:t># Create a vector as input.</a:t>
            </a:r>
            <a:r>
              <a:rPr kumimoji="0" lang="en-US" altLang="en-US" sz="1100" b="0" i="0" u="none" strike="noStrike" cap="none" normalizeH="0" baseline="0" dirty="0">
                <a:ln>
                  <a:noFill/>
                </a:ln>
                <a:solidFill>
                  <a:srgbClr val="000000"/>
                </a:solidFill>
                <a:effectLst/>
                <a:latin typeface="var(--bs-font-monospace)"/>
              </a:rPr>
              <a:t> data </a:t>
            </a:r>
            <a:r>
              <a:rPr kumimoji="0" lang="en-US" altLang="en-US" sz="1100" b="0" i="0" u="none" strike="noStrike" cap="none" normalizeH="0" baseline="0" dirty="0">
                <a:ln>
                  <a:noFill/>
                </a:ln>
                <a:solidFill>
                  <a:srgbClr val="666600"/>
                </a:solidFill>
                <a:effectLst/>
                <a:latin typeface="var(--bs-font-monospace)"/>
              </a:rPr>
              <a:t>&lt;-</a:t>
            </a:r>
            <a:r>
              <a:rPr kumimoji="0" lang="en-US" altLang="en-US" sz="1100" b="0" i="0" u="none" strike="noStrike" cap="none" normalizeH="0" baseline="0" dirty="0">
                <a:ln>
                  <a:noFill/>
                </a:ln>
                <a:solidFill>
                  <a:srgbClr val="000000"/>
                </a:solidFill>
                <a:effectLst/>
                <a:latin typeface="var(--bs-font-monospace)"/>
              </a:rPr>
              <a:t> c</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8800"/>
                </a:solidFill>
                <a:effectLst/>
                <a:latin typeface="var(--bs-font-monospace)"/>
              </a:rPr>
              <a:t>"East"</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8800"/>
                </a:solidFill>
                <a:effectLst/>
                <a:latin typeface="var(--bs-font-monospace)"/>
              </a:rPr>
              <a:t>"West"</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8800"/>
                </a:solidFill>
                <a:effectLst/>
                <a:latin typeface="var(--bs-font-monospace)"/>
              </a:rPr>
              <a:t>"East"</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8800"/>
                </a:solidFill>
                <a:effectLst/>
                <a:latin typeface="var(--bs-font-monospace)"/>
              </a:rPr>
              <a:t>"North"</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8800"/>
                </a:solidFill>
                <a:effectLst/>
                <a:latin typeface="var(--bs-font-monospace)"/>
              </a:rPr>
              <a:t>"North"</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8800"/>
                </a:solidFill>
                <a:effectLst/>
                <a:latin typeface="var(--bs-font-monospace)"/>
              </a:rPr>
              <a:t>"East"</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8800"/>
                </a:solidFill>
                <a:effectLst/>
                <a:latin typeface="var(--bs-font-monospace)"/>
              </a:rPr>
              <a:t>"West"</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8800"/>
                </a:solidFill>
                <a:effectLst/>
                <a:latin typeface="var(--bs-font-monospace)"/>
              </a:rPr>
              <a:t>"West"</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8800"/>
                </a:solidFill>
                <a:effectLst/>
                <a:latin typeface="var(--bs-font-monospace)"/>
              </a:rPr>
              <a:t>"West"</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8800"/>
                </a:solidFill>
                <a:effectLst/>
                <a:latin typeface="var(--bs-font-monospace)"/>
              </a:rPr>
              <a:t>"East"</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8800"/>
                </a:solidFill>
                <a:effectLst/>
                <a:latin typeface="var(--bs-font-monospace)"/>
              </a:rPr>
              <a:t>"North"</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88"/>
                </a:solidFill>
                <a:effectLst/>
                <a:latin typeface="var(--bs-font-monospace)"/>
              </a:rPr>
              <a:t>print</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0000"/>
                </a:solidFill>
                <a:effectLst/>
                <a:latin typeface="var(--bs-font-monospace)"/>
              </a:rPr>
              <a:t>data</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a:ln>
                  <a:noFill/>
                </a:ln>
                <a:solidFill>
                  <a:srgbClr val="000088"/>
                </a:solidFill>
                <a:effectLst/>
                <a:latin typeface="var(--bs-font-monospace)"/>
              </a:rPr>
              <a:t>print</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err="1">
                <a:ln>
                  <a:noFill/>
                </a:ln>
                <a:solidFill>
                  <a:srgbClr val="000088"/>
                </a:solidFill>
                <a:effectLst/>
                <a:latin typeface="var(--bs-font-monospace)"/>
              </a:rPr>
              <a:t>is</a:t>
            </a:r>
            <a:r>
              <a:rPr kumimoji="0" lang="en-US" altLang="en-US" sz="1100" b="0" i="0" u="none" strike="noStrike" cap="none" normalizeH="0" baseline="0" dirty="0" err="1">
                <a:ln>
                  <a:noFill/>
                </a:ln>
                <a:solidFill>
                  <a:srgbClr val="666600"/>
                </a:solidFill>
                <a:effectLst/>
                <a:latin typeface="var(--bs-font-monospace)"/>
              </a:rPr>
              <a:t>.</a:t>
            </a:r>
            <a:r>
              <a:rPr kumimoji="0" lang="en-US" altLang="en-US" sz="1100" b="0" i="0" u="none" strike="noStrike" cap="none" normalizeH="0" baseline="0" dirty="0" err="1">
                <a:ln>
                  <a:noFill/>
                </a:ln>
                <a:solidFill>
                  <a:srgbClr val="000000"/>
                </a:solidFill>
                <a:effectLst/>
                <a:latin typeface="var(--bs-font-monospace)"/>
              </a:rPr>
              <a:t>factor</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0000"/>
                </a:solidFill>
                <a:effectLst/>
                <a:latin typeface="var(--bs-font-monospace)"/>
              </a:rPr>
              <a:t>data</a:t>
            </a:r>
            <a:r>
              <a:rPr kumimoji="0" lang="en-US" altLang="en-US" sz="1100" b="0" i="0" u="none" strike="noStrike" cap="none" normalizeH="0" baseline="0" dirty="0">
                <a:ln>
                  <a:noFill/>
                </a:ln>
                <a:solidFill>
                  <a:srgbClr val="666600"/>
                </a:solidFill>
                <a:effectLst/>
                <a:latin typeface="var(--bs-font-monospace)"/>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rgbClr val="666600"/>
              </a:solidFill>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a:ln>
                  <a:noFill/>
                </a:ln>
                <a:solidFill>
                  <a:srgbClr val="880000"/>
                </a:solidFill>
                <a:effectLst/>
                <a:latin typeface="var(--bs-font-monospace)"/>
              </a:rPr>
              <a:t># Apply the factor function.</a:t>
            </a:r>
            <a:r>
              <a:rPr kumimoji="0" lang="en-US" altLang="en-US" sz="11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rgbClr val="000000"/>
              </a:solidFill>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a:ln>
                  <a:noFill/>
                </a:ln>
                <a:solidFill>
                  <a:srgbClr val="000000"/>
                </a:solidFill>
                <a:effectLst/>
                <a:latin typeface="var(--bs-font-monospace)"/>
              </a:rPr>
              <a:t>factor_data</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a:ln>
                  <a:noFill/>
                </a:ln>
                <a:solidFill>
                  <a:srgbClr val="666600"/>
                </a:solidFill>
                <a:effectLst/>
                <a:latin typeface="var(--bs-font-monospace)"/>
              </a:rPr>
              <a:t>&lt;-</a:t>
            </a:r>
            <a:r>
              <a:rPr kumimoji="0" lang="en-US" altLang="en-US" sz="1100" b="0" i="0" u="none" strike="noStrike" cap="none" normalizeH="0" baseline="0" dirty="0">
                <a:ln>
                  <a:noFill/>
                </a:ln>
                <a:solidFill>
                  <a:srgbClr val="000000"/>
                </a:solidFill>
                <a:effectLst/>
                <a:latin typeface="var(--bs-font-monospace)"/>
              </a:rPr>
              <a:t> factor</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0000"/>
                </a:solidFill>
                <a:effectLst/>
                <a:latin typeface="var(--bs-font-monospace)"/>
              </a:rPr>
              <a:t>data</a:t>
            </a:r>
            <a:r>
              <a:rPr kumimoji="0" lang="en-US" altLang="en-US" sz="1100" b="0" i="0" u="none" strike="noStrike" cap="none" normalizeH="0" baseline="0" dirty="0">
                <a:ln>
                  <a:noFill/>
                </a:ln>
                <a:solidFill>
                  <a:srgbClr val="666600"/>
                </a:solidFill>
                <a:effectLst/>
                <a:latin typeface="var(--bs-font-monospace)"/>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a:ln>
                  <a:noFill/>
                </a:ln>
                <a:solidFill>
                  <a:srgbClr val="000088"/>
                </a:solidFill>
                <a:effectLst/>
                <a:latin typeface="var(--bs-font-monospace)"/>
              </a:rPr>
              <a:t>print</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err="1">
                <a:ln>
                  <a:noFill/>
                </a:ln>
                <a:solidFill>
                  <a:srgbClr val="000000"/>
                </a:solidFill>
                <a:effectLst/>
                <a:latin typeface="var(--bs-font-monospace)"/>
              </a:rPr>
              <a:t>factor_data</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88"/>
                </a:solidFill>
                <a:effectLst/>
                <a:latin typeface="var(--bs-font-monospace)"/>
              </a:rPr>
              <a:t>print</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err="1">
                <a:ln>
                  <a:noFill/>
                </a:ln>
                <a:solidFill>
                  <a:srgbClr val="000088"/>
                </a:solidFill>
                <a:effectLst/>
                <a:latin typeface="var(--bs-font-monospace)"/>
              </a:rPr>
              <a:t>is</a:t>
            </a:r>
            <a:r>
              <a:rPr kumimoji="0" lang="en-US" altLang="en-US" sz="1100" b="0" i="0" u="none" strike="noStrike" cap="none" normalizeH="0" baseline="0" dirty="0" err="1">
                <a:ln>
                  <a:noFill/>
                </a:ln>
                <a:solidFill>
                  <a:srgbClr val="666600"/>
                </a:solidFill>
                <a:effectLst/>
                <a:latin typeface="var(--bs-font-monospace)"/>
              </a:rPr>
              <a:t>.</a:t>
            </a:r>
            <a:r>
              <a:rPr kumimoji="0" lang="en-US" altLang="en-US" sz="1100" b="0" i="0" u="none" strike="noStrike" cap="none" normalizeH="0" baseline="0" dirty="0" err="1">
                <a:ln>
                  <a:noFill/>
                </a:ln>
                <a:solidFill>
                  <a:srgbClr val="000000"/>
                </a:solidFill>
                <a:effectLst/>
                <a:latin typeface="var(--bs-font-monospace)"/>
              </a:rPr>
              <a:t>factor</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err="1">
                <a:ln>
                  <a:noFill/>
                </a:ln>
                <a:solidFill>
                  <a:srgbClr val="000000"/>
                </a:solidFill>
                <a:effectLst/>
                <a:latin typeface="var(--bs-font-monospace)"/>
              </a:rPr>
              <a:t>factor_data</a:t>
            </a:r>
            <a:r>
              <a:rPr kumimoji="0" lang="en-US" altLang="en-US" sz="1100" b="0" i="0" u="none" strike="noStrike" cap="none" normalizeH="0" baseline="0" dirty="0">
                <a:ln>
                  <a:noFill/>
                </a:ln>
                <a:solidFill>
                  <a:srgbClr val="666600"/>
                </a:solidFill>
                <a:effectLst/>
                <a:latin typeface="var(--bs-font-monospace)"/>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074723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326C3-9A9C-5C19-0CA1-E3277D1979AF}"/>
              </a:ext>
            </a:extLst>
          </p:cNvPr>
          <p:cNvSpPr>
            <a:spLocks noGrp="1"/>
          </p:cNvSpPr>
          <p:nvPr>
            <p:ph type="title"/>
          </p:nvPr>
        </p:nvSpPr>
        <p:spPr>
          <a:xfrm>
            <a:off x="838200" y="365125"/>
            <a:ext cx="10515600" cy="594099"/>
          </a:xfrm>
        </p:spPr>
        <p:txBody>
          <a:bodyPr>
            <a:normAutofit fontScale="90000"/>
          </a:bodyPr>
          <a:lstStyle/>
          <a:p>
            <a:r>
              <a:rPr lang="en-IN" b="1" i="0" dirty="0">
                <a:solidFill>
                  <a:srgbClr val="303030"/>
                </a:solidFill>
                <a:effectLst/>
                <a:latin typeface="Heebo" pitchFamily="2" charset="-79"/>
                <a:cs typeface="Heebo" pitchFamily="2" charset="-79"/>
              </a:rPr>
              <a:t>R - Factors</a:t>
            </a:r>
            <a:endParaRPr lang="en-IN" dirty="0"/>
          </a:p>
        </p:txBody>
      </p:sp>
      <p:sp>
        <p:nvSpPr>
          <p:cNvPr id="3" name="Content Placeholder 2">
            <a:extLst>
              <a:ext uri="{FF2B5EF4-FFF2-40B4-BE49-F238E27FC236}">
                <a16:creationId xmlns:a16="http://schemas.microsoft.com/office/drawing/2014/main" id="{49FACA67-1765-04A2-B313-ED79390B47F2}"/>
              </a:ext>
            </a:extLst>
          </p:cNvPr>
          <p:cNvSpPr>
            <a:spLocks noGrp="1"/>
          </p:cNvSpPr>
          <p:nvPr>
            <p:ph idx="1"/>
          </p:nvPr>
        </p:nvSpPr>
        <p:spPr>
          <a:xfrm>
            <a:off x="838200" y="1111624"/>
            <a:ext cx="10515600" cy="5065339"/>
          </a:xfrm>
        </p:spPr>
        <p:txBody>
          <a:bodyPr>
            <a:normAutofit/>
          </a:bodyPr>
          <a:lstStyle/>
          <a:p>
            <a:pPr algn="l"/>
            <a:r>
              <a:rPr lang="en-US" sz="2400" b="1" i="0" dirty="0">
                <a:solidFill>
                  <a:srgbClr val="000000"/>
                </a:solidFill>
                <a:effectLst/>
                <a:latin typeface="Heebo" pitchFamily="2" charset="-79"/>
                <a:cs typeface="Heebo" pitchFamily="2" charset="-79"/>
              </a:rPr>
              <a:t>Factors in Data Frame</a:t>
            </a:r>
          </a:p>
          <a:p>
            <a:pPr algn="just"/>
            <a:r>
              <a:rPr lang="en-US" sz="2400" b="0" i="0" dirty="0">
                <a:solidFill>
                  <a:srgbClr val="000000"/>
                </a:solidFill>
                <a:effectLst/>
                <a:latin typeface="Nunito" pitchFamily="2" charset="0"/>
              </a:rPr>
              <a:t>On creating any data frame with a column of text data, R treats the text column as categorical data and creates factors on it.</a:t>
            </a:r>
          </a:p>
          <a:p>
            <a:endParaRPr lang="en-IN" sz="2400" dirty="0"/>
          </a:p>
        </p:txBody>
      </p:sp>
      <p:pic>
        <p:nvPicPr>
          <p:cNvPr id="5" name="Picture 4">
            <a:extLst>
              <a:ext uri="{FF2B5EF4-FFF2-40B4-BE49-F238E27FC236}">
                <a16:creationId xmlns:a16="http://schemas.microsoft.com/office/drawing/2014/main" id="{97F0E835-3034-4143-3462-EBE73C47267C}"/>
              </a:ext>
            </a:extLst>
          </p:cNvPr>
          <p:cNvPicPr>
            <a:picLocks noChangeAspect="1"/>
          </p:cNvPicPr>
          <p:nvPr/>
        </p:nvPicPr>
        <p:blipFill>
          <a:blip r:embed="rId2"/>
          <a:stretch>
            <a:fillRect/>
          </a:stretch>
        </p:blipFill>
        <p:spPr>
          <a:xfrm>
            <a:off x="2620979" y="2378044"/>
            <a:ext cx="6950042" cy="3368332"/>
          </a:xfrm>
          <a:prstGeom prst="rect">
            <a:avLst/>
          </a:prstGeom>
        </p:spPr>
      </p:pic>
    </p:spTree>
    <p:extLst>
      <p:ext uri="{BB962C8B-B14F-4D97-AF65-F5344CB8AC3E}">
        <p14:creationId xmlns:p14="http://schemas.microsoft.com/office/powerpoint/2010/main" val="26618175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326C3-9A9C-5C19-0CA1-E3277D1979AF}"/>
              </a:ext>
            </a:extLst>
          </p:cNvPr>
          <p:cNvSpPr>
            <a:spLocks noGrp="1"/>
          </p:cNvSpPr>
          <p:nvPr>
            <p:ph type="title"/>
          </p:nvPr>
        </p:nvSpPr>
        <p:spPr>
          <a:xfrm>
            <a:off x="838200" y="365125"/>
            <a:ext cx="10515600" cy="594099"/>
          </a:xfrm>
        </p:spPr>
        <p:txBody>
          <a:bodyPr>
            <a:normAutofit fontScale="90000"/>
          </a:bodyPr>
          <a:lstStyle/>
          <a:p>
            <a:r>
              <a:rPr lang="en-IN" b="1" i="0" dirty="0">
                <a:solidFill>
                  <a:srgbClr val="303030"/>
                </a:solidFill>
                <a:effectLst/>
                <a:latin typeface="Heebo" pitchFamily="2" charset="-79"/>
                <a:cs typeface="Heebo" pitchFamily="2" charset="-79"/>
              </a:rPr>
              <a:t>R - Factors</a:t>
            </a:r>
            <a:endParaRPr lang="en-IN" dirty="0"/>
          </a:p>
        </p:txBody>
      </p:sp>
      <p:sp>
        <p:nvSpPr>
          <p:cNvPr id="3" name="Content Placeholder 2">
            <a:extLst>
              <a:ext uri="{FF2B5EF4-FFF2-40B4-BE49-F238E27FC236}">
                <a16:creationId xmlns:a16="http://schemas.microsoft.com/office/drawing/2014/main" id="{49FACA67-1765-04A2-B313-ED79390B47F2}"/>
              </a:ext>
            </a:extLst>
          </p:cNvPr>
          <p:cNvSpPr>
            <a:spLocks noGrp="1"/>
          </p:cNvSpPr>
          <p:nvPr>
            <p:ph idx="1"/>
          </p:nvPr>
        </p:nvSpPr>
        <p:spPr>
          <a:xfrm>
            <a:off x="838200" y="1111624"/>
            <a:ext cx="10515600" cy="5065339"/>
          </a:xfrm>
        </p:spPr>
        <p:txBody>
          <a:bodyPr>
            <a:normAutofit/>
          </a:bodyPr>
          <a:lstStyle/>
          <a:p>
            <a:pPr algn="l"/>
            <a:r>
              <a:rPr lang="en-US" sz="2400" b="1" i="0" dirty="0">
                <a:solidFill>
                  <a:srgbClr val="000000"/>
                </a:solidFill>
                <a:effectLst/>
                <a:latin typeface="Heebo" pitchFamily="2" charset="-79"/>
                <a:cs typeface="Heebo" pitchFamily="2" charset="-79"/>
              </a:rPr>
              <a:t>Changing the Order of Levels</a:t>
            </a:r>
          </a:p>
          <a:p>
            <a:pPr algn="just"/>
            <a:r>
              <a:rPr lang="en-US" sz="2400" b="0" i="0" dirty="0">
                <a:solidFill>
                  <a:srgbClr val="000000"/>
                </a:solidFill>
                <a:effectLst/>
                <a:latin typeface="Nunito" pitchFamily="2" charset="0"/>
              </a:rPr>
              <a:t>The order of the levels in a factor can be changed by applying the factor function again with new order of the levels.</a:t>
            </a:r>
          </a:p>
          <a:p>
            <a:endParaRPr lang="en-IN" sz="2400" dirty="0"/>
          </a:p>
        </p:txBody>
      </p:sp>
      <p:pic>
        <p:nvPicPr>
          <p:cNvPr id="5" name="Picture 4">
            <a:extLst>
              <a:ext uri="{FF2B5EF4-FFF2-40B4-BE49-F238E27FC236}">
                <a16:creationId xmlns:a16="http://schemas.microsoft.com/office/drawing/2014/main" id="{28564309-FCD0-A2B9-2838-5C43339BFDD5}"/>
              </a:ext>
            </a:extLst>
          </p:cNvPr>
          <p:cNvPicPr>
            <a:picLocks noChangeAspect="1"/>
          </p:cNvPicPr>
          <p:nvPr/>
        </p:nvPicPr>
        <p:blipFill>
          <a:blip r:embed="rId2"/>
          <a:stretch>
            <a:fillRect/>
          </a:stretch>
        </p:blipFill>
        <p:spPr>
          <a:xfrm>
            <a:off x="2582875" y="2493573"/>
            <a:ext cx="7026249" cy="2301439"/>
          </a:xfrm>
          <a:prstGeom prst="rect">
            <a:avLst/>
          </a:prstGeom>
        </p:spPr>
      </p:pic>
    </p:spTree>
    <p:extLst>
      <p:ext uri="{BB962C8B-B14F-4D97-AF65-F5344CB8AC3E}">
        <p14:creationId xmlns:p14="http://schemas.microsoft.com/office/powerpoint/2010/main" val="4419663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326C3-9A9C-5C19-0CA1-E3277D1979AF}"/>
              </a:ext>
            </a:extLst>
          </p:cNvPr>
          <p:cNvSpPr>
            <a:spLocks noGrp="1"/>
          </p:cNvSpPr>
          <p:nvPr>
            <p:ph type="title"/>
          </p:nvPr>
        </p:nvSpPr>
        <p:spPr>
          <a:xfrm>
            <a:off x="838200" y="365125"/>
            <a:ext cx="10515600" cy="594099"/>
          </a:xfrm>
        </p:spPr>
        <p:txBody>
          <a:bodyPr>
            <a:normAutofit fontScale="90000"/>
          </a:bodyPr>
          <a:lstStyle/>
          <a:p>
            <a:r>
              <a:rPr lang="en-IN" b="1" i="0" dirty="0">
                <a:solidFill>
                  <a:srgbClr val="303030"/>
                </a:solidFill>
                <a:effectLst/>
                <a:latin typeface="Heebo" pitchFamily="2" charset="-79"/>
                <a:cs typeface="Heebo" pitchFamily="2" charset="-79"/>
              </a:rPr>
              <a:t>R - Factors</a:t>
            </a:r>
            <a:endParaRPr lang="en-IN" dirty="0"/>
          </a:p>
        </p:txBody>
      </p:sp>
      <p:sp>
        <p:nvSpPr>
          <p:cNvPr id="3" name="Content Placeholder 2">
            <a:extLst>
              <a:ext uri="{FF2B5EF4-FFF2-40B4-BE49-F238E27FC236}">
                <a16:creationId xmlns:a16="http://schemas.microsoft.com/office/drawing/2014/main" id="{49FACA67-1765-04A2-B313-ED79390B47F2}"/>
              </a:ext>
            </a:extLst>
          </p:cNvPr>
          <p:cNvSpPr>
            <a:spLocks noGrp="1"/>
          </p:cNvSpPr>
          <p:nvPr>
            <p:ph idx="1"/>
          </p:nvPr>
        </p:nvSpPr>
        <p:spPr>
          <a:xfrm>
            <a:off x="838200" y="1111624"/>
            <a:ext cx="10515600" cy="5065339"/>
          </a:xfrm>
        </p:spPr>
        <p:txBody>
          <a:bodyPr>
            <a:normAutofit/>
          </a:bodyPr>
          <a:lstStyle/>
          <a:p>
            <a:pPr algn="l"/>
            <a:r>
              <a:rPr lang="en-US" sz="2000" b="1" i="0" dirty="0">
                <a:solidFill>
                  <a:srgbClr val="000000"/>
                </a:solidFill>
                <a:effectLst/>
                <a:latin typeface="Heebo" pitchFamily="2" charset="-79"/>
                <a:cs typeface="Heebo" pitchFamily="2" charset="-79"/>
              </a:rPr>
              <a:t>Generating Factor Levels</a:t>
            </a:r>
          </a:p>
          <a:p>
            <a:pPr algn="just"/>
            <a:r>
              <a:rPr lang="en-US" sz="2000" b="0" i="0" dirty="0">
                <a:solidFill>
                  <a:srgbClr val="000000"/>
                </a:solidFill>
                <a:effectLst/>
                <a:latin typeface="Nunito" pitchFamily="2" charset="0"/>
              </a:rPr>
              <a:t>We can generate factor levels by using the </a:t>
            </a:r>
            <a:r>
              <a:rPr lang="en-US" sz="2000" b="1" i="0" dirty="0" err="1">
                <a:solidFill>
                  <a:srgbClr val="000000"/>
                </a:solidFill>
                <a:effectLst/>
                <a:latin typeface="Nunito" pitchFamily="2" charset="0"/>
              </a:rPr>
              <a:t>gl</a:t>
            </a:r>
            <a:r>
              <a:rPr lang="en-US" sz="2000" b="1" i="0" dirty="0">
                <a:solidFill>
                  <a:srgbClr val="000000"/>
                </a:solidFill>
                <a:effectLst/>
                <a:latin typeface="Nunito" pitchFamily="2" charset="0"/>
              </a:rPr>
              <a:t>()</a:t>
            </a:r>
            <a:r>
              <a:rPr lang="en-US" sz="2000" b="0" i="0" dirty="0">
                <a:solidFill>
                  <a:srgbClr val="000000"/>
                </a:solidFill>
                <a:effectLst/>
                <a:latin typeface="Nunito" pitchFamily="2" charset="0"/>
              </a:rPr>
              <a:t> function. It takes two integers as input which indicates how many levels and how many times each level.</a:t>
            </a:r>
          </a:p>
          <a:p>
            <a:pPr algn="l"/>
            <a:r>
              <a:rPr lang="en-US" sz="2000" b="0" i="0" dirty="0">
                <a:effectLst/>
                <a:latin typeface="Heebo" pitchFamily="2" charset="-79"/>
                <a:cs typeface="Heebo" pitchFamily="2" charset="-79"/>
              </a:rPr>
              <a:t>Syntax</a:t>
            </a:r>
          </a:p>
          <a:p>
            <a:endParaRPr lang="en-IN" sz="2000" dirty="0"/>
          </a:p>
          <a:p>
            <a:pPr algn="just"/>
            <a:r>
              <a:rPr lang="en-US" sz="2000" b="0" i="0" dirty="0">
                <a:solidFill>
                  <a:srgbClr val="000000"/>
                </a:solidFill>
                <a:effectLst/>
                <a:latin typeface="Nunito" pitchFamily="2" charset="0"/>
              </a:rPr>
              <a:t>Following is the description of the parameters used −</a:t>
            </a:r>
          </a:p>
          <a:p>
            <a:pPr algn="just">
              <a:buFont typeface="Arial" panose="020B0604020202020204" pitchFamily="34" charset="0"/>
              <a:buChar char="•"/>
            </a:pPr>
            <a:r>
              <a:rPr lang="en-US" sz="2000" b="1" i="0" dirty="0">
                <a:solidFill>
                  <a:srgbClr val="000000"/>
                </a:solidFill>
                <a:effectLst/>
                <a:latin typeface="Nunito" pitchFamily="2" charset="0"/>
              </a:rPr>
              <a:t>n</a:t>
            </a:r>
            <a:r>
              <a:rPr lang="en-US" sz="2000" b="0" i="0" dirty="0">
                <a:solidFill>
                  <a:srgbClr val="000000"/>
                </a:solidFill>
                <a:effectLst/>
                <a:latin typeface="Nunito" pitchFamily="2" charset="0"/>
              </a:rPr>
              <a:t> is a integer giving the number of levels.</a:t>
            </a:r>
          </a:p>
          <a:p>
            <a:pPr algn="just">
              <a:buFont typeface="Arial" panose="020B0604020202020204" pitchFamily="34" charset="0"/>
              <a:buChar char="•"/>
            </a:pPr>
            <a:r>
              <a:rPr lang="en-US" sz="2000" b="1" i="0" dirty="0">
                <a:solidFill>
                  <a:srgbClr val="000000"/>
                </a:solidFill>
                <a:effectLst/>
                <a:latin typeface="Nunito" pitchFamily="2" charset="0"/>
              </a:rPr>
              <a:t>k</a:t>
            </a:r>
            <a:r>
              <a:rPr lang="en-US" sz="2000" b="0" i="0" dirty="0">
                <a:solidFill>
                  <a:srgbClr val="000000"/>
                </a:solidFill>
                <a:effectLst/>
                <a:latin typeface="Nunito" pitchFamily="2" charset="0"/>
              </a:rPr>
              <a:t> is a integer giving the number of replications.</a:t>
            </a:r>
          </a:p>
          <a:p>
            <a:pPr algn="just">
              <a:buFont typeface="Arial" panose="020B0604020202020204" pitchFamily="34" charset="0"/>
              <a:buChar char="•"/>
            </a:pPr>
            <a:r>
              <a:rPr lang="en-US" sz="2000" b="1" i="0" dirty="0">
                <a:solidFill>
                  <a:srgbClr val="000000"/>
                </a:solidFill>
                <a:effectLst/>
                <a:latin typeface="Nunito" pitchFamily="2" charset="0"/>
              </a:rPr>
              <a:t>labels</a:t>
            </a:r>
            <a:r>
              <a:rPr lang="en-US" sz="2000" b="0" i="0" dirty="0">
                <a:solidFill>
                  <a:srgbClr val="000000"/>
                </a:solidFill>
                <a:effectLst/>
                <a:latin typeface="Nunito" pitchFamily="2" charset="0"/>
              </a:rPr>
              <a:t> is a vector of labels for the resulting factor levels.</a:t>
            </a:r>
          </a:p>
          <a:p>
            <a:r>
              <a:rPr lang="en-IN" sz="2000" b="1" i="0" dirty="0">
                <a:effectLst/>
                <a:latin typeface="Heebo" pitchFamily="2" charset="-79"/>
                <a:cs typeface="Heebo" pitchFamily="2" charset="-79"/>
              </a:rPr>
              <a:t>Example</a:t>
            </a:r>
          </a:p>
          <a:p>
            <a:endParaRPr lang="en-IN" sz="2000" dirty="0"/>
          </a:p>
        </p:txBody>
      </p:sp>
      <p:sp>
        <p:nvSpPr>
          <p:cNvPr id="4" name="Rectangle 1">
            <a:extLst>
              <a:ext uri="{FF2B5EF4-FFF2-40B4-BE49-F238E27FC236}">
                <a16:creationId xmlns:a16="http://schemas.microsoft.com/office/drawing/2014/main" id="{63E155F6-C745-1D7A-5264-80C210E49789}"/>
              </a:ext>
            </a:extLst>
          </p:cNvPr>
          <p:cNvSpPr>
            <a:spLocks noChangeArrowheads="1"/>
          </p:cNvSpPr>
          <p:nvPr/>
        </p:nvSpPr>
        <p:spPr bwMode="auto">
          <a:xfrm>
            <a:off x="1864658" y="2561337"/>
            <a:ext cx="3926541" cy="3231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var(--bs-font-monospace)"/>
              </a:rPr>
              <a:t>gl</a:t>
            </a:r>
            <a:r>
              <a:rPr kumimoji="0" lang="en-US" altLang="en-US" b="0" i="0" u="none" strike="noStrike" cap="none" normalizeH="0" baseline="0" dirty="0">
                <a:ln>
                  <a:noFill/>
                </a:ln>
                <a:solidFill>
                  <a:srgbClr val="000000"/>
                </a:solidFill>
                <a:effectLst/>
                <a:latin typeface="var(--bs-font-monospace)"/>
              </a:rPr>
              <a:t>(n, k, labels)</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E70F7071-6A83-F76B-F32B-27D229BE8DC1}"/>
              </a:ext>
            </a:extLst>
          </p:cNvPr>
          <p:cNvPicPr>
            <a:picLocks noChangeAspect="1"/>
          </p:cNvPicPr>
          <p:nvPr/>
        </p:nvPicPr>
        <p:blipFill>
          <a:blip r:embed="rId2"/>
          <a:stretch>
            <a:fillRect/>
          </a:stretch>
        </p:blipFill>
        <p:spPr>
          <a:xfrm>
            <a:off x="2495473" y="4952033"/>
            <a:ext cx="6950042" cy="807790"/>
          </a:xfrm>
          <a:prstGeom prst="rect">
            <a:avLst/>
          </a:prstGeom>
        </p:spPr>
      </p:pic>
    </p:spTree>
    <p:extLst>
      <p:ext uri="{BB962C8B-B14F-4D97-AF65-F5344CB8AC3E}">
        <p14:creationId xmlns:p14="http://schemas.microsoft.com/office/powerpoint/2010/main" val="736508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F150F-F179-0D06-4626-D75E2CF2473C}"/>
              </a:ext>
            </a:extLst>
          </p:cNvPr>
          <p:cNvSpPr>
            <a:spLocks noGrp="1"/>
          </p:cNvSpPr>
          <p:nvPr>
            <p:ph type="title"/>
          </p:nvPr>
        </p:nvSpPr>
        <p:spPr>
          <a:xfrm>
            <a:off x="838200" y="365126"/>
            <a:ext cx="10515600" cy="836146"/>
          </a:xfrm>
        </p:spPr>
        <p:txBody>
          <a:bodyPr/>
          <a:lstStyle/>
          <a:p>
            <a:r>
              <a:rPr lang="en-IN" b="0" i="0" dirty="0">
                <a:solidFill>
                  <a:srgbClr val="000000"/>
                </a:solidFill>
                <a:effectLst/>
                <a:latin typeface="Heebo" pitchFamily="2" charset="-79"/>
                <a:cs typeface="Heebo" pitchFamily="2" charset="-79"/>
              </a:rPr>
              <a:t>String Manipulation</a:t>
            </a:r>
            <a:endParaRPr lang="en-IN" dirty="0"/>
          </a:p>
        </p:txBody>
      </p:sp>
      <p:sp>
        <p:nvSpPr>
          <p:cNvPr id="3" name="Content Placeholder 2">
            <a:extLst>
              <a:ext uri="{FF2B5EF4-FFF2-40B4-BE49-F238E27FC236}">
                <a16:creationId xmlns:a16="http://schemas.microsoft.com/office/drawing/2014/main" id="{7A2DA41C-5E35-B2B1-D3A9-AF9F61FDE18A}"/>
              </a:ext>
            </a:extLst>
          </p:cNvPr>
          <p:cNvSpPr>
            <a:spLocks noGrp="1"/>
          </p:cNvSpPr>
          <p:nvPr>
            <p:ph idx="1"/>
          </p:nvPr>
        </p:nvSpPr>
        <p:spPr>
          <a:xfrm>
            <a:off x="506506" y="1631576"/>
            <a:ext cx="10515600" cy="5047129"/>
          </a:xfrm>
        </p:spPr>
        <p:txBody>
          <a:bodyPr>
            <a:noAutofit/>
          </a:bodyPr>
          <a:lstStyle/>
          <a:p>
            <a:pPr algn="l"/>
            <a:r>
              <a:rPr lang="en-US" sz="2400" b="1" i="0" dirty="0">
                <a:effectLst/>
                <a:latin typeface="Heebo" pitchFamily="2" charset="-79"/>
                <a:cs typeface="Heebo" pitchFamily="2" charset="-79"/>
              </a:rPr>
              <a:t>Concatenating Strings - paste() function</a:t>
            </a:r>
          </a:p>
          <a:p>
            <a:pPr algn="just"/>
            <a:r>
              <a:rPr lang="en-US" sz="2400" b="0" i="0" dirty="0">
                <a:solidFill>
                  <a:srgbClr val="000000"/>
                </a:solidFill>
                <a:effectLst/>
                <a:latin typeface="Nunito" pitchFamily="2" charset="0"/>
              </a:rPr>
              <a:t>Many strings in R are combined using the </a:t>
            </a:r>
            <a:r>
              <a:rPr lang="en-US" sz="2400" b="1" i="0" dirty="0">
                <a:solidFill>
                  <a:srgbClr val="000000"/>
                </a:solidFill>
                <a:effectLst/>
                <a:latin typeface="Nunito" pitchFamily="2" charset="0"/>
              </a:rPr>
              <a:t>paste()</a:t>
            </a:r>
            <a:r>
              <a:rPr lang="en-US" sz="2400" b="0" i="0" dirty="0">
                <a:solidFill>
                  <a:srgbClr val="000000"/>
                </a:solidFill>
                <a:effectLst/>
                <a:latin typeface="Nunito" pitchFamily="2" charset="0"/>
              </a:rPr>
              <a:t> function. It can take any number of arguments to be combined together.</a:t>
            </a:r>
          </a:p>
          <a:p>
            <a:pPr algn="l"/>
            <a:r>
              <a:rPr lang="en-US" sz="2400" b="0" i="0" dirty="0">
                <a:effectLst/>
                <a:latin typeface="Heebo" pitchFamily="2" charset="-79"/>
                <a:cs typeface="Heebo" pitchFamily="2" charset="-79"/>
              </a:rPr>
              <a:t>Syntax</a:t>
            </a:r>
          </a:p>
          <a:p>
            <a:pPr algn="just"/>
            <a:r>
              <a:rPr lang="en-US" sz="2400" b="0" i="0" dirty="0">
                <a:solidFill>
                  <a:srgbClr val="000000"/>
                </a:solidFill>
                <a:effectLst/>
                <a:latin typeface="Nunito" pitchFamily="2" charset="0"/>
              </a:rPr>
              <a:t>The basic syntax for paste function is −</a:t>
            </a:r>
          </a:p>
          <a:p>
            <a:endParaRPr lang="en-IN" sz="2400" dirty="0"/>
          </a:p>
          <a:p>
            <a:pPr algn="just"/>
            <a:r>
              <a:rPr lang="en-US" sz="2400" b="0" i="0" dirty="0">
                <a:solidFill>
                  <a:srgbClr val="000000"/>
                </a:solidFill>
                <a:effectLst/>
                <a:latin typeface="Nunito" pitchFamily="2" charset="0"/>
              </a:rPr>
              <a:t>Following is the description of the parameters used −</a:t>
            </a:r>
          </a:p>
          <a:p>
            <a:pPr algn="just">
              <a:buFont typeface="Arial" panose="020B0604020202020204" pitchFamily="34" charset="0"/>
              <a:buChar char="•"/>
            </a:pPr>
            <a:r>
              <a:rPr lang="en-US" sz="2400" b="1" i="0" dirty="0">
                <a:solidFill>
                  <a:srgbClr val="000000"/>
                </a:solidFill>
                <a:effectLst/>
                <a:latin typeface="Nunito" pitchFamily="2" charset="0"/>
              </a:rPr>
              <a:t>...</a:t>
            </a:r>
            <a:r>
              <a:rPr lang="en-US" sz="2400" b="0" i="0" dirty="0">
                <a:solidFill>
                  <a:srgbClr val="000000"/>
                </a:solidFill>
                <a:effectLst/>
                <a:latin typeface="Nunito" pitchFamily="2" charset="0"/>
              </a:rPr>
              <a:t> represents any number of arguments to be combined.</a:t>
            </a:r>
          </a:p>
          <a:p>
            <a:pPr algn="just">
              <a:buFont typeface="Arial" panose="020B0604020202020204" pitchFamily="34" charset="0"/>
              <a:buChar char="•"/>
            </a:pPr>
            <a:r>
              <a:rPr lang="en-US" sz="2400" b="1" i="0" dirty="0" err="1">
                <a:solidFill>
                  <a:srgbClr val="000000"/>
                </a:solidFill>
                <a:effectLst/>
                <a:latin typeface="Nunito" pitchFamily="2" charset="0"/>
              </a:rPr>
              <a:t>sep</a:t>
            </a:r>
            <a:r>
              <a:rPr lang="en-US" sz="2400" b="0" i="0" dirty="0">
                <a:solidFill>
                  <a:srgbClr val="000000"/>
                </a:solidFill>
                <a:effectLst/>
                <a:latin typeface="Nunito" pitchFamily="2" charset="0"/>
              </a:rPr>
              <a:t> represents any separator between the arguments. It is optional.</a:t>
            </a:r>
          </a:p>
          <a:p>
            <a:pPr algn="just">
              <a:buFont typeface="Arial" panose="020B0604020202020204" pitchFamily="34" charset="0"/>
              <a:buChar char="•"/>
            </a:pPr>
            <a:r>
              <a:rPr lang="en-US" sz="2400" b="1" i="0" dirty="0">
                <a:solidFill>
                  <a:srgbClr val="000000"/>
                </a:solidFill>
                <a:effectLst/>
                <a:latin typeface="Nunito" pitchFamily="2" charset="0"/>
              </a:rPr>
              <a:t>collapse</a:t>
            </a:r>
            <a:r>
              <a:rPr lang="en-US" sz="2400" b="0" i="0" dirty="0">
                <a:solidFill>
                  <a:srgbClr val="000000"/>
                </a:solidFill>
                <a:effectLst/>
                <a:latin typeface="Nunito" pitchFamily="2" charset="0"/>
              </a:rPr>
              <a:t> is used to eliminate the space in between two strings. But not the space within two words of one string.</a:t>
            </a:r>
          </a:p>
          <a:p>
            <a:endParaRPr lang="en-IN" sz="2400" dirty="0"/>
          </a:p>
        </p:txBody>
      </p:sp>
      <p:sp>
        <p:nvSpPr>
          <p:cNvPr id="5" name="Rectangle 2">
            <a:extLst>
              <a:ext uri="{FF2B5EF4-FFF2-40B4-BE49-F238E27FC236}">
                <a16:creationId xmlns:a16="http://schemas.microsoft.com/office/drawing/2014/main" id="{41E14979-4F6E-B0E4-08A7-66CB5647DF5C}"/>
              </a:ext>
            </a:extLst>
          </p:cNvPr>
          <p:cNvSpPr>
            <a:spLocks noChangeArrowheads="1"/>
          </p:cNvSpPr>
          <p:nvPr/>
        </p:nvSpPr>
        <p:spPr bwMode="auto">
          <a:xfrm>
            <a:off x="2095500" y="3848894"/>
            <a:ext cx="8001000" cy="21544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ar(--bs-font-monospace)"/>
              </a:rPr>
              <a:t>paste(..., sep = " ", collapse = NULL)</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35886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34F1F-B02E-5B90-AE99-9A9A054A3656}"/>
              </a:ext>
            </a:extLst>
          </p:cNvPr>
          <p:cNvSpPr>
            <a:spLocks noGrp="1"/>
          </p:cNvSpPr>
          <p:nvPr>
            <p:ph type="title"/>
          </p:nvPr>
        </p:nvSpPr>
        <p:spPr>
          <a:xfrm>
            <a:off x="838200" y="365126"/>
            <a:ext cx="10515600" cy="737534"/>
          </a:xfrm>
        </p:spPr>
        <p:txBody>
          <a:bodyPr/>
          <a:lstStyle/>
          <a:p>
            <a:r>
              <a:rPr lang="en-IN" b="0" i="0" dirty="0">
                <a:solidFill>
                  <a:srgbClr val="000000"/>
                </a:solidFill>
                <a:effectLst/>
                <a:latin typeface="Heebo" pitchFamily="2" charset="-79"/>
                <a:cs typeface="Heebo" pitchFamily="2" charset="-79"/>
              </a:rPr>
              <a:t>String Manipulation</a:t>
            </a:r>
            <a:endParaRPr lang="en-IN" dirty="0"/>
          </a:p>
        </p:txBody>
      </p:sp>
      <p:sp>
        <p:nvSpPr>
          <p:cNvPr id="3" name="Content Placeholder 2">
            <a:extLst>
              <a:ext uri="{FF2B5EF4-FFF2-40B4-BE49-F238E27FC236}">
                <a16:creationId xmlns:a16="http://schemas.microsoft.com/office/drawing/2014/main" id="{22FD3E32-DDD3-616B-6EFF-2D5129A176C3}"/>
              </a:ext>
            </a:extLst>
          </p:cNvPr>
          <p:cNvSpPr>
            <a:spLocks noGrp="1"/>
          </p:cNvSpPr>
          <p:nvPr>
            <p:ph idx="1"/>
          </p:nvPr>
        </p:nvSpPr>
        <p:spPr>
          <a:xfrm>
            <a:off x="838200" y="1380564"/>
            <a:ext cx="10515600" cy="5271247"/>
          </a:xfrm>
        </p:spPr>
        <p:txBody>
          <a:bodyPr>
            <a:normAutofit/>
          </a:bodyPr>
          <a:lstStyle/>
          <a:p>
            <a:pPr algn="l"/>
            <a:r>
              <a:rPr lang="en-US" sz="2000" b="1" i="0" dirty="0">
                <a:effectLst/>
                <a:latin typeface="Heebo" pitchFamily="2" charset="-79"/>
                <a:cs typeface="Heebo" pitchFamily="2" charset="-79"/>
              </a:rPr>
              <a:t>Formatting numbers &amp; strings - format() function</a:t>
            </a:r>
          </a:p>
          <a:p>
            <a:pPr algn="just"/>
            <a:r>
              <a:rPr lang="en-US" sz="2000" b="0" i="0" dirty="0">
                <a:solidFill>
                  <a:srgbClr val="000000"/>
                </a:solidFill>
                <a:effectLst/>
                <a:latin typeface="Nunito" pitchFamily="2" charset="0"/>
              </a:rPr>
              <a:t>Numbers and strings can be formatted to a specific style using </a:t>
            </a:r>
            <a:r>
              <a:rPr lang="en-US" sz="2000" b="1" i="0" dirty="0">
                <a:solidFill>
                  <a:srgbClr val="000000"/>
                </a:solidFill>
                <a:effectLst/>
                <a:latin typeface="Nunito" pitchFamily="2" charset="0"/>
              </a:rPr>
              <a:t>format()</a:t>
            </a:r>
            <a:r>
              <a:rPr lang="en-US" sz="2000" b="0" i="0" dirty="0">
                <a:solidFill>
                  <a:srgbClr val="000000"/>
                </a:solidFill>
                <a:effectLst/>
                <a:latin typeface="Nunito" pitchFamily="2" charset="0"/>
              </a:rPr>
              <a:t> function.</a:t>
            </a:r>
          </a:p>
          <a:p>
            <a:pPr algn="l"/>
            <a:r>
              <a:rPr lang="en-US" sz="2000" b="0" i="0" dirty="0">
                <a:effectLst/>
                <a:latin typeface="Heebo" pitchFamily="2" charset="-79"/>
                <a:cs typeface="Heebo" pitchFamily="2" charset="-79"/>
              </a:rPr>
              <a:t>Syntax</a:t>
            </a:r>
          </a:p>
          <a:p>
            <a:pPr algn="just"/>
            <a:r>
              <a:rPr lang="en-US" sz="2000" b="0" i="0" dirty="0">
                <a:solidFill>
                  <a:srgbClr val="000000"/>
                </a:solidFill>
                <a:effectLst/>
                <a:latin typeface="Nunito" pitchFamily="2" charset="0"/>
              </a:rPr>
              <a:t>The basic syntax for format function is −</a:t>
            </a:r>
          </a:p>
          <a:p>
            <a:pPr algn="just"/>
            <a:endParaRPr lang="en-US" sz="2000" dirty="0">
              <a:solidFill>
                <a:srgbClr val="000000"/>
              </a:solidFill>
              <a:latin typeface="Nunito" pitchFamily="2" charset="0"/>
            </a:endParaRPr>
          </a:p>
          <a:p>
            <a:pPr algn="just"/>
            <a:endParaRPr lang="en-US" sz="2000" dirty="0">
              <a:solidFill>
                <a:srgbClr val="000000"/>
              </a:solidFill>
              <a:latin typeface="Nunito" pitchFamily="2" charset="0"/>
            </a:endParaRPr>
          </a:p>
          <a:p>
            <a:pPr algn="just"/>
            <a:r>
              <a:rPr lang="en-US" sz="2000" b="0" i="0" dirty="0">
                <a:solidFill>
                  <a:srgbClr val="000000"/>
                </a:solidFill>
                <a:effectLst/>
                <a:latin typeface="Nunito" pitchFamily="2" charset="0"/>
              </a:rPr>
              <a:t>Following is the description of the parameters used −</a:t>
            </a:r>
          </a:p>
          <a:p>
            <a:pPr algn="just">
              <a:buFont typeface="Arial" panose="020B0604020202020204" pitchFamily="34" charset="0"/>
              <a:buChar char="•"/>
            </a:pPr>
            <a:r>
              <a:rPr lang="en-US" sz="2000" b="1" i="0" dirty="0">
                <a:solidFill>
                  <a:srgbClr val="000000"/>
                </a:solidFill>
                <a:effectLst/>
                <a:latin typeface="Nunito" pitchFamily="2" charset="0"/>
              </a:rPr>
              <a:t>x</a:t>
            </a:r>
            <a:r>
              <a:rPr lang="en-US" sz="2000" b="0" i="0" dirty="0">
                <a:solidFill>
                  <a:srgbClr val="000000"/>
                </a:solidFill>
                <a:effectLst/>
                <a:latin typeface="Nunito" pitchFamily="2" charset="0"/>
              </a:rPr>
              <a:t> is the vector input.</a:t>
            </a:r>
          </a:p>
          <a:p>
            <a:pPr algn="just">
              <a:buFont typeface="Arial" panose="020B0604020202020204" pitchFamily="34" charset="0"/>
              <a:buChar char="•"/>
            </a:pPr>
            <a:r>
              <a:rPr lang="en-US" sz="2000" b="1" i="0" dirty="0">
                <a:solidFill>
                  <a:srgbClr val="000000"/>
                </a:solidFill>
                <a:effectLst/>
                <a:latin typeface="Nunito" pitchFamily="2" charset="0"/>
              </a:rPr>
              <a:t>digits</a:t>
            </a:r>
            <a:r>
              <a:rPr lang="en-US" sz="2000" b="0" i="0" dirty="0">
                <a:solidFill>
                  <a:srgbClr val="000000"/>
                </a:solidFill>
                <a:effectLst/>
                <a:latin typeface="Nunito" pitchFamily="2" charset="0"/>
              </a:rPr>
              <a:t> is the total number of digits displayed.</a:t>
            </a:r>
          </a:p>
          <a:p>
            <a:pPr algn="just">
              <a:buFont typeface="Arial" panose="020B0604020202020204" pitchFamily="34" charset="0"/>
              <a:buChar char="•"/>
            </a:pPr>
            <a:r>
              <a:rPr lang="en-US" sz="2000" b="1" i="0" dirty="0" err="1">
                <a:solidFill>
                  <a:srgbClr val="000000"/>
                </a:solidFill>
                <a:effectLst/>
                <a:latin typeface="Nunito" pitchFamily="2" charset="0"/>
              </a:rPr>
              <a:t>nsmall</a:t>
            </a:r>
            <a:r>
              <a:rPr lang="en-US" sz="2000" b="0" i="0" dirty="0">
                <a:solidFill>
                  <a:srgbClr val="000000"/>
                </a:solidFill>
                <a:effectLst/>
                <a:latin typeface="Nunito" pitchFamily="2" charset="0"/>
              </a:rPr>
              <a:t> is the minimum number of digits to the right of the decimal point.</a:t>
            </a:r>
          </a:p>
          <a:p>
            <a:pPr algn="just">
              <a:buFont typeface="Arial" panose="020B0604020202020204" pitchFamily="34" charset="0"/>
              <a:buChar char="•"/>
            </a:pPr>
            <a:r>
              <a:rPr lang="en-US" sz="2000" b="1" i="0" dirty="0">
                <a:solidFill>
                  <a:srgbClr val="000000"/>
                </a:solidFill>
                <a:effectLst/>
                <a:latin typeface="Nunito" pitchFamily="2" charset="0"/>
              </a:rPr>
              <a:t>scientific</a:t>
            </a:r>
            <a:r>
              <a:rPr lang="en-US" sz="2000" b="0" i="0" dirty="0">
                <a:solidFill>
                  <a:srgbClr val="000000"/>
                </a:solidFill>
                <a:effectLst/>
                <a:latin typeface="Nunito" pitchFamily="2" charset="0"/>
              </a:rPr>
              <a:t> is set to TRUE to display scientific notation.</a:t>
            </a:r>
          </a:p>
          <a:p>
            <a:pPr algn="just">
              <a:buFont typeface="Arial" panose="020B0604020202020204" pitchFamily="34" charset="0"/>
              <a:buChar char="•"/>
            </a:pPr>
            <a:r>
              <a:rPr lang="en-US" sz="2000" b="1" i="0" dirty="0">
                <a:solidFill>
                  <a:srgbClr val="000000"/>
                </a:solidFill>
                <a:effectLst/>
                <a:latin typeface="Nunito" pitchFamily="2" charset="0"/>
              </a:rPr>
              <a:t>width</a:t>
            </a:r>
            <a:r>
              <a:rPr lang="en-US" sz="2000" b="0" i="0" dirty="0">
                <a:solidFill>
                  <a:srgbClr val="000000"/>
                </a:solidFill>
                <a:effectLst/>
                <a:latin typeface="Nunito" pitchFamily="2" charset="0"/>
              </a:rPr>
              <a:t> indicates the minimum width to be displayed by padding blanks in the beginning.</a:t>
            </a:r>
          </a:p>
          <a:p>
            <a:pPr algn="just">
              <a:buFont typeface="Arial" panose="020B0604020202020204" pitchFamily="34" charset="0"/>
              <a:buChar char="•"/>
            </a:pPr>
            <a:r>
              <a:rPr lang="en-US" sz="2000" b="1" i="0" dirty="0">
                <a:solidFill>
                  <a:srgbClr val="000000"/>
                </a:solidFill>
                <a:effectLst/>
                <a:latin typeface="Nunito" pitchFamily="2" charset="0"/>
              </a:rPr>
              <a:t>justify</a:t>
            </a:r>
            <a:r>
              <a:rPr lang="en-US" sz="2000" b="0" i="0" dirty="0">
                <a:solidFill>
                  <a:srgbClr val="000000"/>
                </a:solidFill>
                <a:effectLst/>
                <a:latin typeface="Nunito" pitchFamily="2" charset="0"/>
              </a:rPr>
              <a:t> is the display of the string to left, right or center.</a:t>
            </a:r>
          </a:p>
          <a:p>
            <a:pPr algn="just"/>
            <a:endParaRPr lang="en-US" sz="2000" b="0" i="0" dirty="0">
              <a:solidFill>
                <a:srgbClr val="000000"/>
              </a:solidFill>
              <a:effectLst/>
              <a:latin typeface="Nunito" pitchFamily="2" charset="0"/>
            </a:endParaRPr>
          </a:p>
          <a:p>
            <a:endParaRPr lang="en-IN" sz="2000" dirty="0"/>
          </a:p>
        </p:txBody>
      </p:sp>
      <p:pic>
        <p:nvPicPr>
          <p:cNvPr id="5" name="Picture 4">
            <a:extLst>
              <a:ext uri="{FF2B5EF4-FFF2-40B4-BE49-F238E27FC236}">
                <a16:creationId xmlns:a16="http://schemas.microsoft.com/office/drawing/2014/main" id="{CA4BF0DE-D164-00D5-2697-5AD825601C7B}"/>
              </a:ext>
            </a:extLst>
          </p:cNvPr>
          <p:cNvPicPr>
            <a:picLocks noChangeAspect="1"/>
          </p:cNvPicPr>
          <p:nvPr/>
        </p:nvPicPr>
        <p:blipFill>
          <a:blip r:embed="rId2"/>
          <a:stretch>
            <a:fillRect/>
          </a:stretch>
        </p:blipFill>
        <p:spPr>
          <a:xfrm>
            <a:off x="2586686" y="2892200"/>
            <a:ext cx="7018628" cy="876376"/>
          </a:xfrm>
          <a:prstGeom prst="rect">
            <a:avLst/>
          </a:prstGeom>
        </p:spPr>
      </p:pic>
    </p:spTree>
    <p:extLst>
      <p:ext uri="{BB962C8B-B14F-4D97-AF65-F5344CB8AC3E}">
        <p14:creationId xmlns:p14="http://schemas.microsoft.com/office/powerpoint/2010/main" val="2927979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34F1F-B02E-5B90-AE99-9A9A054A3656}"/>
              </a:ext>
            </a:extLst>
          </p:cNvPr>
          <p:cNvSpPr>
            <a:spLocks noGrp="1"/>
          </p:cNvSpPr>
          <p:nvPr>
            <p:ph type="title"/>
          </p:nvPr>
        </p:nvSpPr>
        <p:spPr>
          <a:xfrm>
            <a:off x="838200" y="365126"/>
            <a:ext cx="10515600" cy="737534"/>
          </a:xfrm>
        </p:spPr>
        <p:txBody>
          <a:bodyPr/>
          <a:lstStyle/>
          <a:p>
            <a:r>
              <a:rPr lang="en-IN" b="0" i="0" dirty="0">
                <a:solidFill>
                  <a:srgbClr val="000000"/>
                </a:solidFill>
                <a:effectLst/>
                <a:latin typeface="Heebo" pitchFamily="2" charset="-79"/>
                <a:cs typeface="Heebo" pitchFamily="2" charset="-79"/>
              </a:rPr>
              <a:t>String Manipulation</a:t>
            </a:r>
            <a:endParaRPr lang="en-IN" dirty="0"/>
          </a:p>
        </p:txBody>
      </p:sp>
      <p:sp>
        <p:nvSpPr>
          <p:cNvPr id="3" name="Content Placeholder 2">
            <a:extLst>
              <a:ext uri="{FF2B5EF4-FFF2-40B4-BE49-F238E27FC236}">
                <a16:creationId xmlns:a16="http://schemas.microsoft.com/office/drawing/2014/main" id="{22FD3E32-DDD3-616B-6EFF-2D5129A176C3}"/>
              </a:ext>
            </a:extLst>
          </p:cNvPr>
          <p:cNvSpPr>
            <a:spLocks noGrp="1"/>
          </p:cNvSpPr>
          <p:nvPr>
            <p:ph idx="1"/>
          </p:nvPr>
        </p:nvSpPr>
        <p:spPr>
          <a:xfrm>
            <a:off x="838200" y="1380564"/>
            <a:ext cx="10515600" cy="5271247"/>
          </a:xfrm>
        </p:spPr>
        <p:txBody>
          <a:bodyPr>
            <a:normAutofit/>
          </a:bodyPr>
          <a:lstStyle/>
          <a:p>
            <a:pPr algn="l"/>
            <a:r>
              <a:rPr lang="en-US" sz="2400" b="1" i="0" dirty="0">
                <a:effectLst/>
                <a:latin typeface="Heebo" pitchFamily="2" charset="-79"/>
                <a:cs typeface="Heebo" pitchFamily="2" charset="-79"/>
              </a:rPr>
              <a:t>Counting number of characters in a string - </a:t>
            </a:r>
            <a:r>
              <a:rPr lang="en-US" sz="2400" b="1" i="0" dirty="0" err="1">
                <a:effectLst/>
                <a:latin typeface="Heebo" pitchFamily="2" charset="-79"/>
                <a:cs typeface="Heebo" pitchFamily="2" charset="-79"/>
              </a:rPr>
              <a:t>nchar</a:t>
            </a:r>
            <a:r>
              <a:rPr lang="en-US" sz="2400" b="1" i="0" dirty="0">
                <a:effectLst/>
                <a:latin typeface="Heebo" pitchFamily="2" charset="-79"/>
                <a:cs typeface="Heebo" pitchFamily="2" charset="-79"/>
              </a:rPr>
              <a:t>() function</a:t>
            </a:r>
          </a:p>
          <a:p>
            <a:pPr algn="just"/>
            <a:r>
              <a:rPr lang="en-US" sz="2400" b="0" i="0" dirty="0">
                <a:solidFill>
                  <a:srgbClr val="000000"/>
                </a:solidFill>
                <a:effectLst/>
                <a:latin typeface="Nunito" pitchFamily="2" charset="0"/>
              </a:rPr>
              <a:t>This function counts the number of characters including spaces in a string.</a:t>
            </a:r>
          </a:p>
          <a:p>
            <a:pPr algn="l"/>
            <a:r>
              <a:rPr lang="en-US" sz="2400" b="0" i="0" dirty="0">
                <a:effectLst/>
                <a:latin typeface="Heebo" pitchFamily="2" charset="-79"/>
                <a:cs typeface="Heebo" pitchFamily="2" charset="-79"/>
              </a:rPr>
              <a:t>Syntax</a:t>
            </a:r>
          </a:p>
          <a:p>
            <a:pPr algn="just"/>
            <a:r>
              <a:rPr lang="en-US" sz="2400" b="0" i="0" dirty="0">
                <a:solidFill>
                  <a:srgbClr val="000000"/>
                </a:solidFill>
                <a:effectLst/>
                <a:latin typeface="Nunito" pitchFamily="2" charset="0"/>
              </a:rPr>
              <a:t>The basic syntax for </a:t>
            </a:r>
            <a:r>
              <a:rPr lang="en-US" sz="2400" b="0" i="0" dirty="0" err="1">
                <a:solidFill>
                  <a:srgbClr val="000000"/>
                </a:solidFill>
                <a:effectLst/>
                <a:latin typeface="Nunito" pitchFamily="2" charset="0"/>
              </a:rPr>
              <a:t>nchar</a:t>
            </a:r>
            <a:r>
              <a:rPr lang="en-US" sz="2400" b="0" i="0" dirty="0">
                <a:solidFill>
                  <a:srgbClr val="000000"/>
                </a:solidFill>
                <a:effectLst/>
                <a:latin typeface="Nunito" pitchFamily="2" charset="0"/>
              </a:rPr>
              <a:t>() function is −</a:t>
            </a:r>
          </a:p>
          <a:p>
            <a:pPr algn="just"/>
            <a:endParaRPr lang="en-US" sz="2400" dirty="0">
              <a:solidFill>
                <a:srgbClr val="000000"/>
              </a:solidFill>
              <a:latin typeface="Nunito" pitchFamily="2" charset="0"/>
            </a:endParaRPr>
          </a:p>
          <a:p>
            <a:pPr algn="just"/>
            <a:endParaRPr lang="en-US" sz="2400" b="0" i="0" dirty="0">
              <a:solidFill>
                <a:srgbClr val="000000"/>
              </a:solidFill>
              <a:effectLst/>
              <a:latin typeface="Nunito" pitchFamily="2" charset="0"/>
            </a:endParaRPr>
          </a:p>
          <a:p>
            <a:pPr algn="l"/>
            <a:endParaRPr lang="en-US" sz="2400" b="0" i="0" dirty="0">
              <a:effectLst/>
              <a:latin typeface="Heebo" pitchFamily="2" charset="-79"/>
              <a:cs typeface="Heebo" pitchFamily="2" charset="-79"/>
            </a:endParaRPr>
          </a:p>
          <a:p>
            <a:pPr algn="l"/>
            <a:r>
              <a:rPr lang="en-US" sz="2400" b="0" i="0" dirty="0">
                <a:effectLst/>
                <a:latin typeface="Heebo" pitchFamily="2" charset="-79"/>
                <a:cs typeface="Heebo" pitchFamily="2" charset="-79"/>
              </a:rPr>
              <a:t>Counting number of characters in a string - </a:t>
            </a:r>
            <a:r>
              <a:rPr lang="en-US" sz="2400" b="0" i="0" dirty="0" err="1">
                <a:effectLst/>
                <a:latin typeface="Heebo" pitchFamily="2" charset="-79"/>
                <a:cs typeface="Heebo" pitchFamily="2" charset="-79"/>
              </a:rPr>
              <a:t>nchar</a:t>
            </a:r>
            <a:r>
              <a:rPr lang="en-US" sz="2400" b="0" i="0" dirty="0">
                <a:effectLst/>
                <a:latin typeface="Heebo" pitchFamily="2" charset="-79"/>
                <a:cs typeface="Heebo" pitchFamily="2" charset="-79"/>
              </a:rPr>
              <a:t>() function</a:t>
            </a:r>
          </a:p>
          <a:p>
            <a:pPr algn="just"/>
            <a:r>
              <a:rPr lang="en-US" sz="2400" b="0" i="0" dirty="0">
                <a:solidFill>
                  <a:srgbClr val="000000"/>
                </a:solidFill>
                <a:effectLst/>
                <a:latin typeface="Nunito" pitchFamily="2" charset="0"/>
              </a:rPr>
              <a:t>This function counts the number of characters including spaces in a string.</a:t>
            </a:r>
          </a:p>
          <a:p>
            <a:pPr algn="l"/>
            <a:r>
              <a:rPr lang="en-US" sz="2400" b="0" i="0" dirty="0">
                <a:effectLst/>
                <a:latin typeface="Heebo" pitchFamily="2" charset="-79"/>
                <a:cs typeface="Heebo" pitchFamily="2" charset="-79"/>
              </a:rPr>
              <a:t>Syntax</a:t>
            </a:r>
          </a:p>
          <a:p>
            <a:pPr algn="just"/>
            <a:r>
              <a:rPr lang="en-US" sz="2400" b="0" i="0" dirty="0">
                <a:solidFill>
                  <a:srgbClr val="000000"/>
                </a:solidFill>
                <a:effectLst/>
                <a:latin typeface="Nunito" pitchFamily="2" charset="0"/>
              </a:rPr>
              <a:t>The basic syntax for </a:t>
            </a:r>
            <a:r>
              <a:rPr lang="en-US" sz="2400" b="0" i="0" dirty="0" err="1">
                <a:solidFill>
                  <a:srgbClr val="000000"/>
                </a:solidFill>
                <a:effectLst/>
                <a:latin typeface="Nunito" pitchFamily="2" charset="0"/>
              </a:rPr>
              <a:t>nchar</a:t>
            </a:r>
            <a:r>
              <a:rPr lang="en-US" sz="2400" b="0" i="0" dirty="0">
                <a:solidFill>
                  <a:srgbClr val="000000"/>
                </a:solidFill>
                <a:effectLst/>
                <a:latin typeface="Nunito" pitchFamily="2" charset="0"/>
              </a:rPr>
              <a:t>() function is −</a:t>
            </a:r>
          </a:p>
          <a:p>
            <a:pPr algn="just"/>
            <a:endParaRPr lang="en-US" sz="2400" b="0" i="0" dirty="0">
              <a:solidFill>
                <a:srgbClr val="000000"/>
              </a:solidFill>
              <a:effectLst/>
              <a:latin typeface="Nunito" pitchFamily="2" charset="0"/>
            </a:endParaRPr>
          </a:p>
          <a:p>
            <a:endParaRPr lang="en-IN" sz="2400" dirty="0"/>
          </a:p>
        </p:txBody>
      </p:sp>
      <p:pic>
        <p:nvPicPr>
          <p:cNvPr id="6" name="Picture 5">
            <a:extLst>
              <a:ext uri="{FF2B5EF4-FFF2-40B4-BE49-F238E27FC236}">
                <a16:creationId xmlns:a16="http://schemas.microsoft.com/office/drawing/2014/main" id="{EAA26841-09BA-6D74-FD55-1111EF70E319}"/>
              </a:ext>
            </a:extLst>
          </p:cNvPr>
          <p:cNvPicPr>
            <a:picLocks noChangeAspect="1"/>
          </p:cNvPicPr>
          <p:nvPr/>
        </p:nvPicPr>
        <p:blipFill>
          <a:blip r:embed="rId2"/>
          <a:stretch>
            <a:fillRect/>
          </a:stretch>
        </p:blipFill>
        <p:spPr>
          <a:xfrm>
            <a:off x="2548582" y="3315086"/>
            <a:ext cx="7094835" cy="701101"/>
          </a:xfrm>
          <a:prstGeom prst="rect">
            <a:avLst/>
          </a:prstGeom>
        </p:spPr>
      </p:pic>
    </p:spTree>
    <p:extLst>
      <p:ext uri="{BB962C8B-B14F-4D97-AF65-F5344CB8AC3E}">
        <p14:creationId xmlns:p14="http://schemas.microsoft.com/office/powerpoint/2010/main" val="3690926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34F1F-B02E-5B90-AE99-9A9A054A3656}"/>
              </a:ext>
            </a:extLst>
          </p:cNvPr>
          <p:cNvSpPr>
            <a:spLocks noGrp="1"/>
          </p:cNvSpPr>
          <p:nvPr>
            <p:ph type="title"/>
          </p:nvPr>
        </p:nvSpPr>
        <p:spPr>
          <a:xfrm>
            <a:off x="838200" y="365126"/>
            <a:ext cx="10515600" cy="737534"/>
          </a:xfrm>
        </p:spPr>
        <p:txBody>
          <a:bodyPr/>
          <a:lstStyle/>
          <a:p>
            <a:r>
              <a:rPr lang="en-IN" b="0" i="0" dirty="0">
                <a:solidFill>
                  <a:srgbClr val="000000"/>
                </a:solidFill>
                <a:effectLst/>
                <a:latin typeface="Heebo" pitchFamily="2" charset="-79"/>
                <a:cs typeface="Heebo" pitchFamily="2" charset="-79"/>
              </a:rPr>
              <a:t>String Manipulation</a:t>
            </a:r>
            <a:endParaRPr lang="en-IN" dirty="0"/>
          </a:p>
        </p:txBody>
      </p:sp>
      <p:sp>
        <p:nvSpPr>
          <p:cNvPr id="3" name="Content Placeholder 2">
            <a:extLst>
              <a:ext uri="{FF2B5EF4-FFF2-40B4-BE49-F238E27FC236}">
                <a16:creationId xmlns:a16="http://schemas.microsoft.com/office/drawing/2014/main" id="{22FD3E32-DDD3-616B-6EFF-2D5129A176C3}"/>
              </a:ext>
            </a:extLst>
          </p:cNvPr>
          <p:cNvSpPr>
            <a:spLocks noGrp="1"/>
          </p:cNvSpPr>
          <p:nvPr>
            <p:ph idx="1"/>
          </p:nvPr>
        </p:nvSpPr>
        <p:spPr>
          <a:xfrm>
            <a:off x="838200" y="1380564"/>
            <a:ext cx="10515600" cy="5271247"/>
          </a:xfrm>
        </p:spPr>
        <p:txBody>
          <a:bodyPr>
            <a:normAutofit/>
          </a:bodyPr>
          <a:lstStyle/>
          <a:p>
            <a:pPr algn="l"/>
            <a:r>
              <a:rPr lang="en-US" sz="2400" b="1" i="0" dirty="0">
                <a:effectLst/>
                <a:latin typeface="Heebo" pitchFamily="2" charset="-79"/>
                <a:cs typeface="Heebo" pitchFamily="2" charset="-79"/>
              </a:rPr>
              <a:t>Changing the case - </a:t>
            </a:r>
            <a:r>
              <a:rPr lang="en-US" sz="2400" b="1" i="0" dirty="0" err="1">
                <a:effectLst/>
                <a:latin typeface="Heebo" pitchFamily="2" charset="-79"/>
                <a:cs typeface="Heebo" pitchFamily="2" charset="-79"/>
              </a:rPr>
              <a:t>toupper</a:t>
            </a:r>
            <a:r>
              <a:rPr lang="en-US" sz="2400" b="1" i="0" dirty="0">
                <a:effectLst/>
                <a:latin typeface="Heebo" pitchFamily="2" charset="-79"/>
                <a:cs typeface="Heebo" pitchFamily="2" charset="-79"/>
              </a:rPr>
              <a:t>() &amp; </a:t>
            </a:r>
            <a:r>
              <a:rPr lang="en-US" sz="2400" b="1" i="0" dirty="0" err="1">
                <a:effectLst/>
                <a:latin typeface="Heebo" pitchFamily="2" charset="-79"/>
                <a:cs typeface="Heebo" pitchFamily="2" charset="-79"/>
              </a:rPr>
              <a:t>tolower</a:t>
            </a:r>
            <a:r>
              <a:rPr lang="en-US" sz="2400" b="1" i="0" dirty="0">
                <a:effectLst/>
                <a:latin typeface="Heebo" pitchFamily="2" charset="-79"/>
                <a:cs typeface="Heebo" pitchFamily="2" charset="-79"/>
              </a:rPr>
              <a:t>() functions</a:t>
            </a:r>
          </a:p>
          <a:p>
            <a:pPr algn="just"/>
            <a:r>
              <a:rPr lang="en-US" sz="2400" b="0" i="0" dirty="0">
                <a:solidFill>
                  <a:srgbClr val="000000"/>
                </a:solidFill>
                <a:effectLst/>
                <a:latin typeface="Nunito" pitchFamily="2" charset="0"/>
              </a:rPr>
              <a:t>These functions change the case of characters of a string.</a:t>
            </a:r>
          </a:p>
          <a:p>
            <a:pPr algn="l"/>
            <a:r>
              <a:rPr lang="en-US" sz="2400" b="0" i="0" dirty="0">
                <a:effectLst/>
                <a:latin typeface="Heebo" pitchFamily="2" charset="-79"/>
                <a:cs typeface="Heebo" pitchFamily="2" charset="-79"/>
              </a:rPr>
              <a:t>Syntax</a:t>
            </a:r>
          </a:p>
          <a:p>
            <a:pPr algn="just"/>
            <a:r>
              <a:rPr lang="en-US" sz="2400" b="0" i="0" dirty="0">
                <a:solidFill>
                  <a:srgbClr val="000000"/>
                </a:solidFill>
                <a:effectLst/>
                <a:latin typeface="Nunito" pitchFamily="2" charset="0"/>
              </a:rPr>
              <a:t>The basic syntax for </a:t>
            </a:r>
            <a:r>
              <a:rPr lang="en-US" sz="2400" b="0" i="0" dirty="0" err="1">
                <a:solidFill>
                  <a:srgbClr val="000000"/>
                </a:solidFill>
                <a:effectLst/>
                <a:latin typeface="Nunito" pitchFamily="2" charset="0"/>
              </a:rPr>
              <a:t>toupper</a:t>
            </a:r>
            <a:r>
              <a:rPr lang="en-US" sz="2400" b="0" i="0" dirty="0">
                <a:solidFill>
                  <a:srgbClr val="000000"/>
                </a:solidFill>
                <a:effectLst/>
                <a:latin typeface="Nunito" pitchFamily="2" charset="0"/>
              </a:rPr>
              <a:t>() &amp; </a:t>
            </a:r>
            <a:r>
              <a:rPr lang="en-US" sz="2400" b="0" i="0" dirty="0" err="1">
                <a:solidFill>
                  <a:srgbClr val="000000"/>
                </a:solidFill>
                <a:effectLst/>
                <a:latin typeface="Nunito" pitchFamily="2" charset="0"/>
              </a:rPr>
              <a:t>tolower</a:t>
            </a:r>
            <a:r>
              <a:rPr lang="en-US" sz="2400" b="0" i="0" dirty="0">
                <a:solidFill>
                  <a:srgbClr val="000000"/>
                </a:solidFill>
                <a:effectLst/>
                <a:latin typeface="Nunito" pitchFamily="2" charset="0"/>
              </a:rPr>
              <a:t>() function is −</a:t>
            </a:r>
          </a:p>
          <a:p>
            <a:endParaRPr lang="en-IN" sz="2400" dirty="0"/>
          </a:p>
          <a:p>
            <a:endParaRPr lang="en-IN" sz="2400" dirty="0"/>
          </a:p>
          <a:p>
            <a:pPr algn="just"/>
            <a:endParaRPr lang="en-US" sz="2400" b="0" i="0" dirty="0">
              <a:solidFill>
                <a:srgbClr val="000000"/>
              </a:solidFill>
              <a:effectLst/>
              <a:latin typeface="Nunito" pitchFamily="2" charset="0"/>
            </a:endParaRPr>
          </a:p>
          <a:p>
            <a:pPr algn="just"/>
            <a:r>
              <a:rPr lang="en-US" sz="2400" b="0" i="0" dirty="0">
                <a:solidFill>
                  <a:srgbClr val="000000"/>
                </a:solidFill>
                <a:effectLst/>
                <a:latin typeface="Nunito" pitchFamily="2" charset="0"/>
              </a:rPr>
              <a:t>Following is the description of the parameters used −</a:t>
            </a:r>
          </a:p>
          <a:p>
            <a:pPr algn="just">
              <a:buFont typeface="Arial" panose="020B0604020202020204" pitchFamily="34" charset="0"/>
              <a:buChar char="•"/>
            </a:pPr>
            <a:r>
              <a:rPr lang="en-US" sz="2400" b="1" i="0" dirty="0">
                <a:solidFill>
                  <a:srgbClr val="000000"/>
                </a:solidFill>
                <a:effectLst/>
                <a:latin typeface="Nunito" pitchFamily="2" charset="0"/>
              </a:rPr>
              <a:t>x</a:t>
            </a:r>
            <a:r>
              <a:rPr lang="en-US" sz="2400" b="0" i="0" dirty="0">
                <a:solidFill>
                  <a:srgbClr val="000000"/>
                </a:solidFill>
                <a:effectLst/>
                <a:latin typeface="Nunito" pitchFamily="2" charset="0"/>
              </a:rPr>
              <a:t> is the vector input.</a:t>
            </a:r>
          </a:p>
          <a:p>
            <a:endParaRPr lang="en-IN" sz="2400" dirty="0"/>
          </a:p>
        </p:txBody>
      </p:sp>
      <p:pic>
        <p:nvPicPr>
          <p:cNvPr id="5" name="Picture 4">
            <a:extLst>
              <a:ext uri="{FF2B5EF4-FFF2-40B4-BE49-F238E27FC236}">
                <a16:creationId xmlns:a16="http://schemas.microsoft.com/office/drawing/2014/main" id="{B569BF4E-D0BE-A15D-08AC-9E12A2F3EB06}"/>
              </a:ext>
            </a:extLst>
          </p:cNvPr>
          <p:cNvPicPr>
            <a:picLocks noChangeAspect="1"/>
          </p:cNvPicPr>
          <p:nvPr/>
        </p:nvPicPr>
        <p:blipFill>
          <a:blip r:embed="rId2"/>
          <a:stretch>
            <a:fillRect/>
          </a:stretch>
        </p:blipFill>
        <p:spPr>
          <a:xfrm>
            <a:off x="2605737" y="3429000"/>
            <a:ext cx="6980525" cy="929721"/>
          </a:xfrm>
          <a:prstGeom prst="rect">
            <a:avLst/>
          </a:prstGeom>
        </p:spPr>
      </p:pic>
    </p:spTree>
    <p:extLst>
      <p:ext uri="{BB962C8B-B14F-4D97-AF65-F5344CB8AC3E}">
        <p14:creationId xmlns:p14="http://schemas.microsoft.com/office/powerpoint/2010/main" val="1363769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34F1F-B02E-5B90-AE99-9A9A054A3656}"/>
              </a:ext>
            </a:extLst>
          </p:cNvPr>
          <p:cNvSpPr>
            <a:spLocks noGrp="1"/>
          </p:cNvSpPr>
          <p:nvPr>
            <p:ph type="title"/>
          </p:nvPr>
        </p:nvSpPr>
        <p:spPr>
          <a:xfrm>
            <a:off x="838200" y="365126"/>
            <a:ext cx="10515600" cy="737534"/>
          </a:xfrm>
        </p:spPr>
        <p:txBody>
          <a:bodyPr/>
          <a:lstStyle/>
          <a:p>
            <a:r>
              <a:rPr lang="en-IN" b="0" i="0" dirty="0">
                <a:solidFill>
                  <a:srgbClr val="000000"/>
                </a:solidFill>
                <a:effectLst/>
                <a:latin typeface="Heebo" pitchFamily="2" charset="-79"/>
                <a:cs typeface="Heebo" pitchFamily="2" charset="-79"/>
              </a:rPr>
              <a:t>String Manipulation</a:t>
            </a:r>
            <a:endParaRPr lang="en-IN" dirty="0"/>
          </a:p>
        </p:txBody>
      </p:sp>
      <p:sp>
        <p:nvSpPr>
          <p:cNvPr id="3" name="Content Placeholder 2">
            <a:extLst>
              <a:ext uri="{FF2B5EF4-FFF2-40B4-BE49-F238E27FC236}">
                <a16:creationId xmlns:a16="http://schemas.microsoft.com/office/drawing/2014/main" id="{22FD3E32-DDD3-616B-6EFF-2D5129A176C3}"/>
              </a:ext>
            </a:extLst>
          </p:cNvPr>
          <p:cNvSpPr>
            <a:spLocks noGrp="1"/>
          </p:cNvSpPr>
          <p:nvPr>
            <p:ph idx="1"/>
          </p:nvPr>
        </p:nvSpPr>
        <p:spPr>
          <a:xfrm>
            <a:off x="838200" y="1479176"/>
            <a:ext cx="10515600" cy="5271247"/>
          </a:xfrm>
        </p:spPr>
        <p:txBody>
          <a:bodyPr>
            <a:normAutofit/>
          </a:bodyPr>
          <a:lstStyle/>
          <a:p>
            <a:pPr algn="l"/>
            <a:r>
              <a:rPr lang="en-US" sz="2400" b="1" i="0" dirty="0">
                <a:effectLst/>
                <a:latin typeface="Heebo" pitchFamily="2" charset="-79"/>
                <a:cs typeface="Heebo" pitchFamily="2" charset="-79"/>
              </a:rPr>
              <a:t>Extracting parts of a string - substring() function</a:t>
            </a:r>
          </a:p>
          <a:p>
            <a:pPr algn="just"/>
            <a:r>
              <a:rPr lang="en-US" sz="2400" b="0" i="0" dirty="0">
                <a:solidFill>
                  <a:srgbClr val="000000"/>
                </a:solidFill>
                <a:effectLst/>
                <a:latin typeface="Nunito" pitchFamily="2" charset="0"/>
              </a:rPr>
              <a:t>This function extracts parts of a String.</a:t>
            </a:r>
          </a:p>
          <a:p>
            <a:pPr algn="l"/>
            <a:r>
              <a:rPr lang="en-US" sz="2400" b="0" i="0" dirty="0">
                <a:effectLst/>
                <a:latin typeface="Heebo" pitchFamily="2" charset="-79"/>
                <a:cs typeface="Heebo" pitchFamily="2" charset="-79"/>
              </a:rPr>
              <a:t>Syntax</a:t>
            </a:r>
          </a:p>
          <a:p>
            <a:pPr algn="just"/>
            <a:r>
              <a:rPr lang="en-US" sz="2400" b="0" i="0" dirty="0">
                <a:solidFill>
                  <a:srgbClr val="000000"/>
                </a:solidFill>
                <a:effectLst/>
                <a:latin typeface="Nunito" pitchFamily="2" charset="0"/>
              </a:rPr>
              <a:t>The basic syntax for substring() function is −</a:t>
            </a:r>
          </a:p>
          <a:p>
            <a:endParaRPr lang="en-IN" sz="2400" dirty="0"/>
          </a:p>
          <a:p>
            <a:endParaRPr lang="en-IN" sz="2400" dirty="0"/>
          </a:p>
          <a:p>
            <a:endParaRPr lang="en-IN" sz="2400" dirty="0"/>
          </a:p>
          <a:p>
            <a:pPr algn="just"/>
            <a:r>
              <a:rPr lang="en-US" sz="2400" b="0" i="0" dirty="0">
                <a:solidFill>
                  <a:srgbClr val="000000"/>
                </a:solidFill>
                <a:effectLst/>
                <a:latin typeface="Nunito" pitchFamily="2" charset="0"/>
              </a:rPr>
              <a:t>Following is the description of the parameters used −</a:t>
            </a:r>
          </a:p>
          <a:p>
            <a:pPr algn="just">
              <a:buFont typeface="Arial" panose="020B0604020202020204" pitchFamily="34" charset="0"/>
              <a:buChar char="•"/>
            </a:pPr>
            <a:r>
              <a:rPr lang="en-US" sz="2400" b="1" i="0" dirty="0">
                <a:solidFill>
                  <a:srgbClr val="000000"/>
                </a:solidFill>
                <a:effectLst/>
                <a:latin typeface="Nunito" pitchFamily="2" charset="0"/>
              </a:rPr>
              <a:t>x</a:t>
            </a:r>
            <a:r>
              <a:rPr lang="en-US" sz="2400" b="0" i="0" dirty="0">
                <a:solidFill>
                  <a:srgbClr val="000000"/>
                </a:solidFill>
                <a:effectLst/>
                <a:latin typeface="Nunito" pitchFamily="2" charset="0"/>
              </a:rPr>
              <a:t> is the character vector input.</a:t>
            </a:r>
          </a:p>
          <a:p>
            <a:pPr algn="just">
              <a:buFont typeface="Arial" panose="020B0604020202020204" pitchFamily="34" charset="0"/>
              <a:buChar char="•"/>
            </a:pPr>
            <a:r>
              <a:rPr lang="en-US" sz="2400" b="1" i="0" dirty="0">
                <a:solidFill>
                  <a:srgbClr val="000000"/>
                </a:solidFill>
                <a:effectLst/>
                <a:latin typeface="Nunito" pitchFamily="2" charset="0"/>
              </a:rPr>
              <a:t>first</a:t>
            </a:r>
            <a:r>
              <a:rPr lang="en-US" sz="2400" b="0" i="0" dirty="0">
                <a:solidFill>
                  <a:srgbClr val="000000"/>
                </a:solidFill>
                <a:effectLst/>
                <a:latin typeface="Nunito" pitchFamily="2" charset="0"/>
              </a:rPr>
              <a:t> is the position of the first character to be extracted.</a:t>
            </a:r>
          </a:p>
          <a:p>
            <a:pPr algn="just">
              <a:buFont typeface="Arial" panose="020B0604020202020204" pitchFamily="34" charset="0"/>
              <a:buChar char="•"/>
            </a:pPr>
            <a:r>
              <a:rPr lang="en-US" sz="2400" b="1" i="0" dirty="0">
                <a:solidFill>
                  <a:srgbClr val="000000"/>
                </a:solidFill>
                <a:effectLst/>
                <a:latin typeface="Nunito" pitchFamily="2" charset="0"/>
              </a:rPr>
              <a:t>last</a:t>
            </a:r>
            <a:r>
              <a:rPr lang="en-US" sz="2400" b="0" i="0" dirty="0">
                <a:solidFill>
                  <a:srgbClr val="000000"/>
                </a:solidFill>
                <a:effectLst/>
                <a:latin typeface="Nunito" pitchFamily="2" charset="0"/>
              </a:rPr>
              <a:t> is the position of the last character to be extracted.</a:t>
            </a:r>
          </a:p>
          <a:p>
            <a:endParaRPr lang="en-IN" sz="2400" dirty="0"/>
          </a:p>
        </p:txBody>
      </p:sp>
      <p:pic>
        <p:nvPicPr>
          <p:cNvPr id="6" name="Picture 5">
            <a:extLst>
              <a:ext uri="{FF2B5EF4-FFF2-40B4-BE49-F238E27FC236}">
                <a16:creationId xmlns:a16="http://schemas.microsoft.com/office/drawing/2014/main" id="{0CC7ECCC-F926-956F-B927-0A198E29E766}"/>
              </a:ext>
            </a:extLst>
          </p:cNvPr>
          <p:cNvPicPr>
            <a:picLocks noChangeAspect="1"/>
          </p:cNvPicPr>
          <p:nvPr/>
        </p:nvPicPr>
        <p:blipFill>
          <a:blip r:embed="rId2"/>
          <a:stretch>
            <a:fillRect/>
          </a:stretch>
        </p:blipFill>
        <p:spPr>
          <a:xfrm>
            <a:off x="2617168" y="3429000"/>
            <a:ext cx="6957663" cy="693480"/>
          </a:xfrm>
          <a:prstGeom prst="rect">
            <a:avLst/>
          </a:prstGeom>
        </p:spPr>
      </p:pic>
    </p:spTree>
    <p:extLst>
      <p:ext uri="{BB962C8B-B14F-4D97-AF65-F5344CB8AC3E}">
        <p14:creationId xmlns:p14="http://schemas.microsoft.com/office/powerpoint/2010/main" val="851311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78DA9-422F-F82F-DDCE-5F6F9C483E5B}"/>
              </a:ext>
            </a:extLst>
          </p:cNvPr>
          <p:cNvSpPr>
            <a:spLocks noGrp="1"/>
          </p:cNvSpPr>
          <p:nvPr>
            <p:ph type="title"/>
          </p:nvPr>
        </p:nvSpPr>
        <p:spPr>
          <a:xfrm>
            <a:off x="838200" y="365126"/>
            <a:ext cx="10515600" cy="719604"/>
          </a:xfrm>
        </p:spPr>
        <p:txBody>
          <a:bodyPr/>
          <a:lstStyle/>
          <a:p>
            <a:r>
              <a:rPr lang="en-IN" b="1" i="0" dirty="0">
                <a:solidFill>
                  <a:srgbClr val="303030"/>
                </a:solidFill>
                <a:effectLst/>
                <a:latin typeface="Heebo" pitchFamily="2" charset="-79"/>
                <a:cs typeface="Heebo" pitchFamily="2" charset="-79"/>
              </a:rPr>
              <a:t>R - Vectors</a:t>
            </a:r>
            <a:endParaRPr lang="en-IN" dirty="0"/>
          </a:p>
        </p:txBody>
      </p:sp>
      <p:sp>
        <p:nvSpPr>
          <p:cNvPr id="3" name="Content Placeholder 2">
            <a:extLst>
              <a:ext uri="{FF2B5EF4-FFF2-40B4-BE49-F238E27FC236}">
                <a16:creationId xmlns:a16="http://schemas.microsoft.com/office/drawing/2014/main" id="{9A69ABD0-3AC6-2948-D3DC-E1DECFFB8706}"/>
              </a:ext>
            </a:extLst>
          </p:cNvPr>
          <p:cNvSpPr>
            <a:spLocks noGrp="1"/>
          </p:cNvSpPr>
          <p:nvPr>
            <p:ph idx="1"/>
          </p:nvPr>
        </p:nvSpPr>
        <p:spPr>
          <a:xfrm>
            <a:off x="838200" y="1281953"/>
            <a:ext cx="10515600" cy="5289176"/>
          </a:xfrm>
        </p:spPr>
        <p:txBody>
          <a:bodyPr>
            <a:normAutofit/>
          </a:bodyPr>
          <a:lstStyle/>
          <a:p>
            <a:pPr algn="just"/>
            <a:r>
              <a:rPr lang="en-US" sz="2000" b="0" i="0" dirty="0">
                <a:solidFill>
                  <a:srgbClr val="000000"/>
                </a:solidFill>
                <a:effectLst/>
                <a:latin typeface="Nunito" pitchFamily="2" charset="0"/>
              </a:rPr>
              <a:t>Vectors are the most basic R data objects and there are six types of atomic vectors. They are logical, integer, double, complex, character and raw.</a:t>
            </a:r>
          </a:p>
          <a:p>
            <a:pPr algn="l"/>
            <a:r>
              <a:rPr lang="en-US" sz="2000" b="0" i="0" dirty="0">
                <a:solidFill>
                  <a:srgbClr val="000000"/>
                </a:solidFill>
                <a:effectLst/>
                <a:latin typeface="Heebo" pitchFamily="2" charset="-79"/>
                <a:cs typeface="Heebo" pitchFamily="2" charset="-79"/>
              </a:rPr>
              <a:t>Vector Creation</a:t>
            </a:r>
          </a:p>
          <a:p>
            <a:pPr algn="l"/>
            <a:r>
              <a:rPr lang="en-US" sz="2000" b="1" i="0" dirty="0">
                <a:effectLst/>
                <a:latin typeface="Heebo" pitchFamily="2" charset="-79"/>
                <a:cs typeface="Heebo" pitchFamily="2" charset="-79"/>
              </a:rPr>
              <a:t>Single Element Vector</a:t>
            </a:r>
          </a:p>
          <a:p>
            <a:pPr algn="just"/>
            <a:r>
              <a:rPr lang="en-US" sz="2000" b="0" i="0" dirty="0">
                <a:solidFill>
                  <a:srgbClr val="000000"/>
                </a:solidFill>
                <a:effectLst/>
                <a:latin typeface="Nunito" pitchFamily="2" charset="0"/>
              </a:rPr>
              <a:t>Even when you write just one value in R, it becomes a vector of length 1 and belongs to one of the above vector types.</a:t>
            </a:r>
          </a:p>
          <a:p>
            <a:endParaRPr lang="en-IN" sz="2000" dirty="0"/>
          </a:p>
        </p:txBody>
      </p:sp>
      <p:pic>
        <p:nvPicPr>
          <p:cNvPr id="5" name="Picture 4">
            <a:extLst>
              <a:ext uri="{FF2B5EF4-FFF2-40B4-BE49-F238E27FC236}">
                <a16:creationId xmlns:a16="http://schemas.microsoft.com/office/drawing/2014/main" id="{45304D55-951C-B435-0C45-2A886E243BF6}"/>
              </a:ext>
            </a:extLst>
          </p:cNvPr>
          <p:cNvPicPr>
            <a:picLocks noChangeAspect="1"/>
          </p:cNvPicPr>
          <p:nvPr/>
        </p:nvPicPr>
        <p:blipFill>
          <a:blip r:embed="rId2"/>
          <a:stretch>
            <a:fillRect/>
          </a:stretch>
        </p:blipFill>
        <p:spPr>
          <a:xfrm>
            <a:off x="2563824" y="3428999"/>
            <a:ext cx="7064352" cy="2783941"/>
          </a:xfrm>
          <a:prstGeom prst="rect">
            <a:avLst/>
          </a:prstGeom>
        </p:spPr>
      </p:pic>
    </p:spTree>
    <p:extLst>
      <p:ext uri="{BB962C8B-B14F-4D97-AF65-F5344CB8AC3E}">
        <p14:creationId xmlns:p14="http://schemas.microsoft.com/office/powerpoint/2010/main" val="8322554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1837</Words>
  <Application>Microsoft Office PowerPoint</Application>
  <PresentationFormat>Widescreen</PresentationFormat>
  <Paragraphs>199</Paragraphs>
  <Slides>35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Algerian</vt:lpstr>
      <vt:lpstr>Arial</vt:lpstr>
      <vt:lpstr>Calibri</vt:lpstr>
      <vt:lpstr>Calibri Light</vt:lpstr>
      <vt:lpstr>Heebo</vt:lpstr>
      <vt:lpstr>Nunito</vt:lpstr>
      <vt:lpstr>var(--bs-font-monospace)</vt:lpstr>
      <vt:lpstr>Office Theme</vt:lpstr>
      <vt:lpstr>Data Science</vt:lpstr>
      <vt:lpstr>R - Strings</vt:lpstr>
      <vt:lpstr>PowerPoint Presentation</vt:lpstr>
      <vt:lpstr>String Manipulation</vt:lpstr>
      <vt:lpstr>String Manipulation</vt:lpstr>
      <vt:lpstr>String Manipulation</vt:lpstr>
      <vt:lpstr>String Manipulation</vt:lpstr>
      <vt:lpstr>String Manipulation</vt:lpstr>
      <vt:lpstr>R - Vectors</vt:lpstr>
      <vt:lpstr>R - Vectors</vt:lpstr>
      <vt:lpstr>Accessing Vector Elements</vt:lpstr>
      <vt:lpstr>Vector Manipulation</vt:lpstr>
      <vt:lpstr>Vector Manipulation</vt:lpstr>
      <vt:lpstr>Vector Manipulation</vt:lpstr>
      <vt:lpstr>R - Lists</vt:lpstr>
      <vt:lpstr>R - Lists</vt:lpstr>
      <vt:lpstr>R - Lists</vt:lpstr>
      <vt:lpstr>R - Lists</vt:lpstr>
      <vt:lpstr>R - Lists</vt:lpstr>
      <vt:lpstr>R - Lists</vt:lpstr>
      <vt:lpstr>R - Matrices</vt:lpstr>
      <vt:lpstr>R - Matrices</vt:lpstr>
      <vt:lpstr>R - Matrices</vt:lpstr>
      <vt:lpstr>R - Matrices</vt:lpstr>
      <vt:lpstr>R - Matrices</vt:lpstr>
      <vt:lpstr>R - Arrays</vt:lpstr>
      <vt:lpstr>R - Arrays</vt:lpstr>
      <vt:lpstr>R - Arrays</vt:lpstr>
      <vt:lpstr>R - Arrays</vt:lpstr>
      <vt:lpstr>R - Arrays</vt:lpstr>
      <vt:lpstr>R - Arrays</vt:lpstr>
      <vt:lpstr>R - Factors</vt:lpstr>
      <vt:lpstr>R - Factors</vt:lpstr>
      <vt:lpstr>R - Factors</vt:lpstr>
      <vt:lpstr>R - Factors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Hitendra Dixit</dc:creator>
  <cp:lastModifiedBy>Hitendra Dixit</cp:lastModifiedBy>
  <cp:revision>33</cp:revision>
  <dcterms:created xsi:type="dcterms:W3CDTF">2022-05-24T18:31:39Z</dcterms:created>
  <dcterms:modified xsi:type="dcterms:W3CDTF">2022-05-24T19:47:42Z</dcterms:modified>
</cp:coreProperties>
</file>