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9" r:id="rId2"/>
    <p:sldId id="347" r:id="rId3"/>
    <p:sldId id="348" r:id="rId4"/>
    <p:sldId id="349" r:id="rId5"/>
    <p:sldId id="354" r:id="rId6"/>
    <p:sldId id="350" r:id="rId7"/>
    <p:sldId id="355" r:id="rId8"/>
    <p:sldId id="356" r:id="rId9"/>
    <p:sldId id="357" r:id="rId10"/>
    <p:sldId id="360" r:id="rId11"/>
    <p:sldId id="358" r:id="rId12"/>
    <p:sldId id="3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7501E-93C7-E292-B14A-5FE9AF2404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149918-C15F-DBC5-2FAF-F5B300D5FB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5EFC67-7B01-6DEC-978D-AD92E36D1E5E}"/>
              </a:ext>
            </a:extLst>
          </p:cNvPr>
          <p:cNvSpPr>
            <a:spLocks noGrp="1"/>
          </p:cNvSpPr>
          <p:nvPr>
            <p:ph type="dt" sz="half" idx="10"/>
          </p:nvPr>
        </p:nvSpPr>
        <p:spPr/>
        <p:txBody>
          <a:bodyPr/>
          <a:lstStyle/>
          <a:p>
            <a:fld id="{0B495A14-BDF4-4C73-BCB7-9AAA17FD2873}" type="datetimeFigureOut">
              <a:rPr lang="en-IN" smtClean="0"/>
              <a:t>17-06-2022</a:t>
            </a:fld>
            <a:endParaRPr lang="en-IN"/>
          </a:p>
        </p:txBody>
      </p:sp>
      <p:sp>
        <p:nvSpPr>
          <p:cNvPr id="5" name="Footer Placeholder 4">
            <a:extLst>
              <a:ext uri="{FF2B5EF4-FFF2-40B4-BE49-F238E27FC236}">
                <a16:creationId xmlns:a16="http://schemas.microsoft.com/office/drawing/2014/main" id="{A4BAB1E8-876D-45FC-4AF5-3FD97D95EF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667345-7BB7-6E74-6D4D-8A748B12DB10}"/>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924781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7A549-6DA6-169C-350A-99CDB95FEB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93DFFD-38D2-9824-7AD2-F6724EC8B8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C94EEB-4C78-2603-C28B-005D36E8B29A}"/>
              </a:ext>
            </a:extLst>
          </p:cNvPr>
          <p:cNvSpPr>
            <a:spLocks noGrp="1"/>
          </p:cNvSpPr>
          <p:nvPr>
            <p:ph type="dt" sz="half" idx="10"/>
          </p:nvPr>
        </p:nvSpPr>
        <p:spPr/>
        <p:txBody>
          <a:bodyPr/>
          <a:lstStyle/>
          <a:p>
            <a:fld id="{0B495A14-BDF4-4C73-BCB7-9AAA17FD2873}" type="datetimeFigureOut">
              <a:rPr lang="en-IN" smtClean="0"/>
              <a:t>17-06-2022</a:t>
            </a:fld>
            <a:endParaRPr lang="en-IN"/>
          </a:p>
        </p:txBody>
      </p:sp>
      <p:sp>
        <p:nvSpPr>
          <p:cNvPr id="5" name="Footer Placeholder 4">
            <a:extLst>
              <a:ext uri="{FF2B5EF4-FFF2-40B4-BE49-F238E27FC236}">
                <a16:creationId xmlns:a16="http://schemas.microsoft.com/office/drawing/2014/main" id="{D22E4B9F-8F9E-78A3-149F-5E523C333E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DAA4A4-02CF-B077-34FA-5393F8C1A8FA}"/>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3705972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16BBDB-4E12-2FBF-8B61-806EF12164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ABAE37-E50B-C38F-4A34-D0AC5F8AD1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53A168-C90A-2A5C-A6E6-49BC9BD159AA}"/>
              </a:ext>
            </a:extLst>
          </p:cNvPr>
          <p:cNvSpPr>
            <a:spLocks noGrp="1"/>
          </p:cNvSpPr>
          <p:nvPr>
            <p:ph type="dt" sz="half" idx="10"/>
          </p:nvPr>
        </p:nvSpPr>
        <p:spPr/>
        <p:txBody>
          <a:bodyPr/>
          <a:lstStyle/>
          <a:p>
            <a:fld id="{0B495A14-BDF4-4C73-BCB7-9AAA17FD2873}" type="datetimeFigureOut">
              <a:rPr lang="en-IN" smtClean="0"/>
              <a:t>17-06-2022</a:t>
            </a:fld>
            <a:endParaRPr lang="en-IN"/>
          </a:p>
        </p:txBody>
      </p:sp>
      <p:sp>
        <p:nvSpPr>
          <p:cNvPr id="5" name="Footer Placeholder 4">
            <a:extLst>
              <a:ext uri="{FF2B5EF4-FFF2-40B4-BE49-F238E27FC236}">
                <a16:creationId xmlns:a16="http://schemas.microsoft.com/office/drawing/2014/main" id="{72176AC6-906E-56B5-22A5-088F868465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BE2F42-E1DE-1871-1104-84D4B2FB7BAB}"/>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186663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A74F-0F95-15FB-CD10-AED59FA8AE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82A632-DB7A-8F18-C62A-851A8573B5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36D535-2A46-41C8-FFCB-EFA09AB0A241}"/>
              </a:ext>
            </a:extLst>
          </p:cNvPr>
          <p:cNvSpPr>
            <a:spLocks noGrp="1"/>
          </p:cNvSpPr>
          <p:nvPr>
            <p:ph type="dt" sz="half" idx="10"/>
          </p:nvPr>
        </p:nvSpPr>
        <p:spPr/>
        <p:txBody>
          <a:bodyPr/>
          <a:lstStyle/>
          <a:p>
            <a:fld id="{0B495A14-BDF4-4C73-BCB7-9AAA17FD2873}" type="datetimeFigureOut">
              <a:rPr lang="en-IN" smtClean="0"/>
              <a:t>17-06-2022</a:t>
            </a:fld>
            <a:endParaRPr lang="en-IN"/>
          </a:p>
        </p:txBody>
      </p:sp>
      <p:sp>
        <p:nvSpPr>
          <p:cNvPr id="5" name="Footer Placeholder 4">
            <a:extLst>
              <a:ext uri="{FF2B5EF4-FFF2-40B4-BE49-F238E27FC236}">
                <a16:creationId xmlns:a16="http://schemas.microsoft.com/office/drawing/2014/main" id="{CBB48F43-F1CE-69FB-DAB6-DD2C68ECC0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26AA11-75B2-089B-80AE-4B04A6748104}"/>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324738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ADAA9-D643-D206-A1E1-6F1729EFA2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73771E-C5A4-FAC7-85ED-8D03EEA266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9486B7-C01B-0096-CD5D-BEAA28ED34A1}"/>
              </a:ext>
            </a:extLst>
          </p:cNvPr>
          <p:cNvSpPr>
            <a:spLocks noGrp="1"/>
          </p:cNvSpPr>
          <p:nvPr>
            <p:ph type="dt" sz="half" idx="10"/>
          </p:nvPr>
        </p:nvSpPr>
        <p:spPr/>
        <p:txBody>
          <a:bodyPr/>
          <a:lstStyle/>
          <a:p>
            <a:fld id="{0B495A14-BDF4-4C73-BCB7-9AAA17FD2873}" type="datetimeFigureOut">
              <a:rPr lang="en-IN" smtClean="0"/>
              <a:t>17-06-2022</a:t>
            </a:fld>
            <a:endParaRPr lang="en-IN"/>
          </a:p>
        </p:txBody>
      </p:sp>
      <p:sp>
        <p:nvSpPr>
          <p:cNvPr id="5" name="Footer Placeholder 4">
            <a:extLst>
              <a:ext uri="{FF2B5EF4-FFF2-40B4-BE49-F238E27FC236}">
                <a16:creationId xmlns:a16="http://schemas.microsoft.com/office/drawing/2014/main" id="{0569581D-912C-68BE-4BF3-B36341755E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62787C-7DAF-E9D9-C13E-32A368F98B0A}"/>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1326566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5653A-C6D4-062D-6CA5-0041B29D87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CAFDE6-3AA2-41C7-1696-2AF4DCE9F9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F33B1D-BFC8-40B5-235F-C6E227B8C3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C62EFC-7275-3950-ACAF-C4BE132F5A1C}"/>
              </a:ext>
            </a:extLst>
          </p:cNvPr>
          <p:cNvSpPr>
            <a:spLocks noGrp="1"/>
          </p:cNvSpPr>
          <p:nvPr>
            <p:ph type="dt" sz="half" idx="10"/>
          </p:nvPr>
        </p:nvSpPr>
        <p:spPr/>
        <p:txBody>
          <a:bodyPr/>
          <a:lstStyle/>
          <a:p>
            <a:fld id="{0B495A14-BDF4-4C73-BCB7-9AAA17FD2873}" type="datetimeFigureOut">
              <a:rPr lang="en-IN" smtClean="0"/>
              <a:t>17-06-2022</a:t>
            </a:fld>
            <a:endParaRPr lang="en-IN"/>
          </a:p>
        </p:txBody>
      </p:sp>
      <p:sp>
        <p:nvSpPr>
          <p:cNvPr id="6" name="Footer Placeholder 5">
            <a:extLst>
              <a:ext uri="{FF2B5EF4-FFF2-40B4-BE49-F238E27FC236}">
                <a16:creationId xmlns:a16="http://schemas.microsoft.com/office/drawing/2014/main" id="{67A5E979-A7D3-2BD3-A30A-8E215FA28B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30D94C-8E73-87BA-A8EE-3878F0B6A98A}"/>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81307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916E-78D5-3451-7620-3E0224C350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32BA76-C474-1995-2D9B-A19CE061FD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589F88-9F83-9AFD-9E53-FA81E2E762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93F845-6164-D365-7852-D64461AB30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05D067-CADE-E9DF-955A-A066147493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2BC56D-0D3D-0F76-8D91-27DF7AAD3680}"/>
              </a:ext>
            </a:extLst>
          </p:cNvPr>
          <p:cNvSpPr>
            <a:spLocks noGrp="1"/>
          </p:cNvSpPr>
          <p:nvPr>
            <p:ph type="dt" sz="half" idx="10"/>
          </p:nvPr>
        </p:nvSpPr>
        <p:spPr/>
        <p:txBody>
          <a:bodyPr/>
          <a:lstStyle/>
          <a:p>
            <a:fld id="{0B495A14-BDF4-4C73-BCB7-9AAA17FD2873}" type="datetimeFigureOut">
              <a:rPr lang="en-IN" smtClean="0"/>
              <a:t>17-06-2022</a:t>
            </a:fld>
            <a:endParaRPr lang="en-IN"/>
          </a:p>
        </p:txBody>
      </p:sp>
      <p:sp>
        <p:nvSpPr>
          <p:cNvPr id="8" name="Footer Placeholder 7">
            <a:extLst>
              <a:ext uri="{FF2B5EF4-FFF2-40B4-BE49-F238E27FC236}">
                <a16:creationId xmlns:a16="http://schemas.microsoft.com/office/drawing/2014/main" id="{44169658-E9EB-FAD9-D342-FFFAD4E92C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57DD3D2-B119-8708-8C58-8C690624B453}"/>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3660276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368A-AEA2-C116-61A3-0A2E71AEBF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D1DFF9-8B92-A704-B9A5-345B5763D414}"/>
              </a:ext>
            </a:extLst>
          </p:cNvPr>
          <p:cNvSpPr>
            <a:spLocks noGrp="1"/>
          </p:cNvSpPr>
          <p:nvPr>
            <p:ph type="dt" sz="half" idx="10"/>
          </p:nvPr>
        </p:nvSpPr>
        <p:spPr/>
        <p:txBody>
          <a:bodyPr/>
          <a:lstStyle/>
          <a:p>
            <a:fld id="{0B495A14-BDF4-4C73-BCB7-9AAA17FD2873}" type="datetimeFigureOut">
              <a:rPr lang="en-IN" smtClean="0"/>
              <a:t>17-06-2022</a:t>
            </a:fld>
            <a:endParaRPr lang="en-IN"/>
          </a:p>
        </p:txBody>
      </p:sp>
      <p:sp>
        <p:nvSpPr>
          <p:cNvPr id="4" name="Footer Placeholder 3">
            <a:extLst>
              <a:ext uri="{FF2B5EF4-FFF2-40B4-BE49-F238E27FC236}">
                <a16:creationId xmlns:a16="http://schemas.microsoft.com/office/drawing/2014/main" id="{3A2755F4-A2B3-0C81-BC86-07641DBE65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10AECF-7E38-2D79-60C4-DECD9EECE46B}"/>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1473366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7EDBE8-AFAC-15EA-AB9C-5520AA9E3EBF}"/>
              </a:ext>
            </a:extLst>
          </p:cNvPr>
          <p:cNvSpPr>
            <a:spLocks noGrp="1"/>
          </p:cNvSpPr>
          <p:nvPr>
            <p:ph type="dt" sz="half" idx="10"/>
          </p:nvPr>
        </p:nvSpPr>
        <p:spPr/>
        <p:txBody>
          <a:bodyPr/>
          <a:lstStyle/>
          <a:p>
            <a:fld id="{0B495A14-BDF4-4C73-BCB7-9AAA17FD2873}" type="datetimeFigureOut">
              <a:rPr lang="en-IN" smtClean="0"/>
              <a:t>17-06-2022</a:t>
            </a:fld>
            <a:endParaRPr lang="en-IN"/>
          </a:p>
        </p:txBody>
      </p:sp>
      <p:sp>
        <p:nvSpPr>
          <p:cNvPr id="3" name="Footer Placeholder 2">
            <a:extLst>
              <a:ext uri="{FF2B5EF4-FFF2-40B4-BE49-F238E27FC236}">
                <a16:creationId xmlns:a16="http://schemas.microsoft.com/office/drawing/2014/main" id="{0D62BD45-1EA7-5EB1-E28D-FC416FDD77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4802F0-7C6F-3C17-92B2-CF357F3D06E4}"/>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3827356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C96D7-27D0-5138-2F2E-7741301492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454BE3-D4EA-E407-3C39-9FA8114E5F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577166-0AA1-9A13-9464-03A9A6893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D94ED0-0DD2-9AB2-93AA-4A94E751B530}"/>
              </a:ext>
            </a:extLst>
          </p:cNvPr>
          <p:cNvSpPr>
            <a:spLocks noGrp="1"/>
          </p:cNvSpPr>
          <p:nvPr>
            <p:ph type="dt" sz="half" idx="10"/>
          </p:nvPr>
        </p:nvSpPr>
        <p:spPr/>
        <p:txBody>
          <a:bodyPr/>
          <a:lstStyle/>
          <a:p>
            <a:fld id="{0B495A14-BDF4-4C73-BCB7-9AAA17FD2873}" type="datetimeFigureOut">
              <a:rPr lang="en-IN" smtClean="0"/>
              <a:t>17-06-2022</a:t>
            </a:fld>
            <a:endParaRPr lang="en-IN"/>
          </a:p>
        </p:txBody>
      </p:sp>
      <p:sp>
        <p:nvSpPr>
          <p:cNvPr id="6" name="Footer Placeholder 5">
            <a:extLst>
              <a:ext uri="{FF2B5EF4-FFF2-40B4-BE49-F238E27FC236}">
                <a16:creationId xmlns:a16="http://schemas.microsoft.com/office/drawing/2014/main" id="{1539331F-EE1B-D9F6-4136-3815B67AF0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435722-3117-25E1-08FF-8D28485BD5CE}"/>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851794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527D7-F6B5-4630-EFA8-E068C81A4E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2F06B9-EC82-4607-99D2-084B1CF83B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EF920C-796E-DCFE-39A4-79D1FB2C16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5820F-39A2-00CD-1841-8BBC46D792C7}"/>
              </a:ext>
            </a:extLst>
          </p:cNvPr>
          <p:cNvSpPr>
            <a:spLocks noGrp="1"/>
          </p:cNvSpPr>
          <p:nvPr>
            <p:ph type="dt" sz="half" idx="10"/>
          </p:nvPr>
        </p:nvSpPr>
        <p:spPr/>
        <p:txBody>
          <a:bodyPr/>
          <a:lstStyle/>
          <a:p>
            <a:fld id="{0B495A14-BDF4-4C73-BCB7-9AAA17FD2873}" type="datetimeFigureOut">
              <a:rPr lang="en-IN" smtClean="0"/>
              <a:t>17-06-2022</a:t>
            </a:fld>
            <a:endParaRPr lang="en-IN"/>
          </a:p>
        </p:txBody>
      </p:sp>
      <p:sp>
        <p:nvSpPr>
          <p:cNvPr id="6" name="Footer Placeholder 5">
            <a:extLst>
              <a:ext uri="{FF2B5EF4-FFF2-40B4-BE49-F238E27FC236}">
                <a16:creationId xmlns:a16="http://schemas.microsoft.com/office/drawing/2014/main" id="{18AA862C-3CCD-CE5C-9AC8-3434C0A75E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D25A13-B175-76FE-E9ED-C34EA1B99F76}"/>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367335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9712DF-CB49-0FD1-4C16-B0203F3C17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06FDF6-799E-63E4-41F2-C43CCC7A88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F80C55-18E9-3453-6524-B06B4D10FF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95A14-BDF4-4C73-BCB7-9AAA17FD2873}" type="datetimeFigureOut">
              <a:rPr lang="en-IN" smtClean="0"/>
              <a:t>17-06-2022</a:t>
            </a:fld>
            <a:endParaRPr lang="en-IN"/>
          </a:p>
        </p:txBody>
      </p:sp>
      <p:sp>
        <p:nvSpPr>
          <p:cNvPr id="5" name="Footer Placeholder 4">
            <a:extLst>
              <a:ext uri="{FF2B5EF4-FFF2-40B4-BE49-F238E27FC236}">
                <a16:creationId xmlns:a16="http://schemas.microsoft.com/office/drawing/2014/main" id="{8A1CD42D-9F91-C778-2E91-520AE782A0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6C3696-A6FC-8988-A79B-C1FFF3F79C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8D67E2-55CB-4C69-AED9-62B96CCC9BA1}" type="slidenum">
              <a:rPr lang="en-IN" smtClean="0"/>
              <a:t>‹#›</a:t>
            </a:fld>
            <a:endParaRPr lang="en-IN"/>
          </a:p>
        </p:txBody>
      </p:sp>
    </p:spTree>
    <p:extLst>
      <p:ext uri="{BB962C8B-B14F-4D97-AF65-F5344CB8AC3E}">
        <p14:creationId xmlns:p14="http://schemas.microsoft.com/office/powerpoint/2010/main" val="2288750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Data Science</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15</a:t>
            </a:r>
          </a:p>
          <a:p>
            <a:r>
              <a:rPr lang="en-IN" dirty="0"/>
              <a:t>Date – 16</a:t>
            </a:r>
            <a:r>
              <a:rPr lang="en-IN" baseline="30000" dirty="0"/>
              <a:t>th</a:t>
            </a:r>
            <a:r>
              <a:rPr lang="en-IN" dirty="0"/>
              <a:t> June, 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222222"/>
                </a:solidFill>
                <a:effectLst/>
                <a:latin typeface="Lato" panose="020F0502020204030203" pitchFamily="34" charset="0"/>
              </a:rPr>
              <a:t>Margin of Error</a:t>
            </a:r>
            <a:endParaRPr lang="en-IN" b="1" i="0" dirty="0">
              <a:solidFill>
                <a:srgbClr val="272C37"/>
              </a:solidFill>
              <a:effectLst/>
              <a:latin typeface="Roboto" panose="02000000000000000000" pitchFamily="2" charset="0"/>
            </a:endParaRP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r>
              <a:rPr lang="en-US" b="0" i="0" dirty="0">
                <a:solidFill>
                  <a:srgbClr val="222222"/>
                </a:solidFill>
                <a:effectLst/>
                <a:latin typeface="Lato" panose="020F0502020204030203" pitchFamily="34" charset="0"/>
              </a:rPr>
              <a:t>Interesting points to note about Confidence Intervals:</a:t>
            </a:r>
          </a:p>
          <a:p>
            <a:pPr algn="just">
              <a:buFont typeface="+mj-lt"/>
              <a:buAutoNum type="arabicPeriod"/>
            </a:pPr>
            <a:r>
              <a:rPr lang="en-US" b="0" i="0" dirty="0">
                <a:solidFill>
                  <a:srgbClr val="222222"/>
                </a:solidFill>
                <a:effectLst/>
                <a:latin typeface="Lato" panose="020F0502020204030203" pitchFamily="34" charset="0"/>
              </a:rPr>
              <a:t>Confidence Intervals can be built with difference degrees of confidence suitable to a user’s needs like 70 %, 90% etc.</a:t>
            </a:r>
          </a:p>
          <a:p>
            <a:pPr algn="just">
              <a:buFont typeface="+mj-lt"/>
              <a:buAutoNum type="arabicPeriod"/>
            </a:pPr>
            <a:r>
              <a:rPr lang="en-US" b="0" i="0" dirty="0">
                <a:solidFill>
                  <a:srgbClr val="222222"/>
                </a:solidFill>
                <a:effectLst/>
                <a:latin typeface="Lato" panose="020F0502020204030203" pitchFamily="34" charset="0"/>
              </a:rPr>
              <a:t>Greater the sample size, smaller the Confidence Interval, </a:t>
            </a:r>
            <a:r>
              <a:rPr lang="en-US" b="0" i="0" dirty="0" err="1">
                <a:solidFill>
                  <a:srgbClr val="222222"/>
                </a:solidFill>
                <a:effectLst/>
                <a:latin typeface="Lato" panose="020F0502020204030203" pitchFamily="34" charset="0"/>
              </a:rPr>
              <a:t>i.e</a:t>
            </a:r>
            <a:r>
              <a:rPr lang="en-US" b="0" i="0" dirty="0">
                <a:solidFill>
                  <a:srgbClr val="222222"/>
                </a:solidFill>
                <a:effectLst/>
                <a:latin typeface="Lato" panose="020F0502020204030203" pitchFamily="34" charset="0"/>
              </a:rPr>
              <a:t> more accurate determination of population mean from the sample means.</a:t>
            </a:r>
          </a:p>
          <a:p>
            <a:pPr algn="just">
              <a:buFont typeface="+mj-lt"/>
              <a:buAutoNum type="arabicPeriod"/>
            </a:pPr>
            <a:r>
              <a:rPr lang="en-US" b="0" i="0" dirty="0">
                <a:solidFill>
                  <a:srgbClr val="222222"/>
                </a:solidFill>
                <a:effectLst/>
                <a:latin typeface="Lato" panose="020F0502020204030203" pitchFamily="34" charset="0"/>
              </a:rPr>
              <a:t>There are different confidence intervals for different sample means. For example, a sample mean of 40 will have a difference confidence interval from a sample mean of 45.</a:t>
            </a:r>
          </a:p>
          <a:p>
            <a:pPr algn="just">
              <a:buFont typeface="+mj-lt"/>
              <a:buAutoNum type="arabicPeriod"/>
            </a:pPr>
            <a:r>
              <a:rPr lang="en-US" b="0" i="0" dirty="0">
                <a:solidFill>
                  <a:srgbClr val="222222"/>
                </a:solidFill>
                <a:effectLst/>
                <a:latin typeface="Lato" panose="020F0502020204030203" pitchFamily="34" charset="0"/>
              </a:rPr>
              <a:t>By 95% Confidence Interval, we do not mean that – The probability of a population mean to lie in an interval is 95%. Instead, 95% C.I means that 95% of the Interval estimates will contain the population statistic.</a:t>
            </a:r>
          </a:p>
        </p:txBody>
      </p:sp>
    </p:spTree>
    <p:extLst>
      <p:ext uri="{BB962C8B-B14F-4D97-AF65-F5344CB8AC3E}">
        <p14:creationId xmlns:p14="http://schemas.microsoft.com/office/powerpoint/2010/main" val="702082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222222"/>
                </a:solidFill>
                <a:effectLst/>
                <a:latin typeface="Lato" panose="020F0502020204030203" pitchFamily="34" charset="0"/>
              </a:rPr>
              <a:t>Hypothesis Testing</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r>
              <a:rPr lang="en-US" sz="2000" b="0" i="0" dirty="0">
                <a:effectLst/>
                <a:latin typeface="Roboto" panose="02000000000000000000" pitchFamily="2" charset="0"/>
              </a:rPr>
              <a:t>Let’s consider an example</a:t>
            </a:r>
          </a:p>
          <a:p>
            <a:pPr algn="just"/>
            <a:r>
              <a:rPr lang="en-US" sz="2000" b="1" i="0" dirty="0">
                <a:solidFill>
                  <a:srgbClr val="222222"/>
                </a:solidFill>
                <a:effectLst/>
                <a:latin typeface="Lato" panose="020F0502020204030203" pitchFamily="34" charset="0"/>
              </a:rPr>
              <a:t>Example:</a:t>
            </a:r>
            <a:r>
              <a:rPr lang="en-US" sz="2000" b="0" i="0" dirty="0">
                <a:solidFill>
                  <a:srgbClr val="222222"/>
                </a:solidFill>
                <a:effectLst/>
                <a:latin typeface="Lato" panose="020F0502020204030203" pitchFamily="34" charset="0"/>
              </a:rPr>
              <a:t> Class 8th has a mean score of 40 marks out of 100. The principal of the school decided that extra classes are necessary in order to improve the performance of the class. The class scored an average of 45 marks out of 100 after taking extra classes. Can we be sure whether the increase in marks is a result of extra classes or is it just random?</a:t>
            </a:r>
          </a:p>
          <a:p>
            <a:pPr algn="just"/>
            <a:r>
              <a:rPr lang="en-US" sz="2000" b="0" i="0" dirty="0">
                <a:solidFill>
                  <a:srgbClr val="222222"/>
                </a:solidFill>
                <a:effectLst/>
                <a:latin typeface="Lato" panose="020F0502020204030203" pitchFamily="34" charset="0"/>
              </a:rPr>
              <a:t>Hypothesis testing lets us identify that. It lets a sample statistic to be checked against a population statistic or statistic of another sample to study any intervention etc. Extra classes being the intervention in the above example.</a:t>
            </a:r>
          </a:p>
          <a:p>
            <a:pPr algn="l"/>
            <a:r>
              <a:rPr lang="en-US" sz="2000" b="0" i="0" dirty="0">
                <a:solidFill>
                  <a:srgbClr val="222222"/>
                </a:solidFill>
                <a:effectLst/>
                <a:latin typeface="Lato" panose="020F0502020204030203" pitchFamily="34" charset="0"/>
              </a:rPr>
              <a:t>Hypothesis testing is defined in two terms – </a:t>
            </a:r>
            <a:r>
              <a:rPr lang="en-US" sz="2000" b="1" i="0" dirty="0">
                <a:solidFill>
                  <a:srgbClr val="222222"/>
                </a:solidFill>
                <a:effectLst/>
                <a:latin typeface="Lato" panose="020F0502020204030203" pitchFamily="34" charset="0"/>
              </a:rPr>
              <a:t>Null Hypothesis</a:t>
            </a:r>
            <a:r>
              <a:rPr lang="en-US" sz="2000" b="0" i="0" dirty="0">
                <a:solidFill>
                  <a:srgbClr val="222222"/>
                </a:solidFill>
                <a:effectLst/>
                <a:latin typeface="Lato" panose="020F0502020204030203" pitchFamily="34" charset="0"/>
              </a:rPr>
              <a:t> and </a:t>
            </a:r>
            <a:r>
              <a:rPr lang="en-US" sz="2000" b="1" i="0" dirty="0">
                <a:solidFill>
                  <a:srgbClr val="222222"/>
                </a:solidFill>
                <a:effectLst/>
                <a:latin typeface="Lato" panose="020F0502020204030203" pitchFamily="34" charset="0"/>
              </a:rPr>
              <a:t>Alternate Hypothesis</a:t>
            </a:r>
            <a:r>
              <a:rPr lang="en-US" sz="2000" b="0" i="0" dirty="0">
                <a:solidFill>
                  <a:srgbClr val="222222"/>
                </a:solidFill>
                <a:effectLst/>
                <a:latin typeface="Lato" panose="020F0502020204030203" pitchFamily="34" charset="0"/>
              </a:rPr>
              <a:t>.</a:t>
            </a:r>
          </a:p>
          <a:p>
            <a:pPr algn="just">
              <a:buFont typeface="Arial" panose="020B0604020202020204" pitchFamily="34" charset="0"/>
              <a:buChar char="•"/>
            </a:pPr>
            <a:r>
              <a:rPr lang="en-US" sz="2000" b="1" i="0" dirty="0">
                <a:solidFill>
                  <a:srgbClr val="222222"/>
                </a:solidFill>
                <a:effectLst/>
                <a:latin typeface="Lato" panose="020F0502020204030203" pitchFamily="34" charset="0"/>
              </a:rPr>
              <a:t>Null Hypothesis</a:t>
            </a:r>
            <a:r>
              <a:rPr lang="en-US" sz="2000" b="0" i="0" dirty="0">
                <a:solidFill>
                  <a:srgbClr val="222222"/>
                </a:solidFill>
                <a:effectLst/>
                <a:latin typeface="Lato" panose="020F0502020204030203" pitchFamily="34" charset="0"/>
              </a:rPr>
              <a:t> being the sample statistic to be equal to the population statistic. For </a:t>
            </a:r>
            <a:r>
              <a:rPr lang="en-US" sz="2000" b="0" i="0" dirty="0" err="1">
                <a:solidFill>
                  <a:srgbClr val="222222"/>
                </a:solidFill>
                <a:effectLst/>
                <a:latin typeface="Lato" panose="020F0502020204030203" pitchFamily="34" charset="0"/>
              </a:rPr>
              <a:t>eg</a:t>
            </a:r>
            <a:r>
              <a:rPr lang="en-US" sz="2000" b="0" i="0" dirty="0">
                <a:solidFill>
                  <a:srgbClr val="222222"/>
                </a:solidFill>
                <a:effectLst/>
                <a:latin typeface="Lato" panose="020F0502020204030203" pitchFamily="34" charset="0"/>
              </a:rPr>
              <a:t>: The Null Hypothesis for the above example would be that the average marks after extra class are same as that before the classes.</a:t>
            </a:r>
          </a:p>
          <a:p>
            <a:pPr algn="just">
              <a:buFont typeface="Arial" panose="020B0604020202020204" pitchFamily="34" charset="0"/>
              <a:buChar char="•"/>
            </a:pPr>
            <a:r>
              <a:rPr lang="en-US" sz="2000" b="1" i="0" dirty="0">
                <a:solidFill>
                  <a:srgbClr val="222222"/>
                </a:solidFill>
                <a:effectLst/>
                <a:latin typeface="Lato" panose="020F0502020204030203" pitchFamily="34" charset="0"/>
              </a:rPr>
              <a:t>Alternate Hypothesis</a:t>
            </a:r>
            <a:r>
              <a:rPr lang="en-US" sz="2000" b="0" i="0" dirty="0">
                <a:solidFill>
                  <a:srgbClr val="222222"/>
                </a:solidFill>
                <a:effectLst/>
                <a:latin typeface="Lato" panose="020F0502020204030203" pitchFamily="34" charset="0"/>
              </a:rPr>
              <a:t> for this example would be that the marks after extra class are significantly different from that before the class.</a:t>
            </a:r>
          </a:p>
          <a:p>
            <a:pPr algn="just"/>
            <a:r>
              <a:rPr lang="en-US" sz="2000" b="0" i="0" dirty="0">
                <a:solidFill>
                  <a:srgbClr val="222222"/>
                </a:solidFill>
                <a:effectLst/>
                <a:latin typeface="Lato" panose="020F0502020204030203" pitchFamily="34" charset="0"/>
              </a:rPr>
              <a:t>Hypothesis Testing is done on different levels of confidence and makes use of z-score to calculate the probability. So for a 95% Confidence Interval, anything above the z-threshold for 95% would reject the null hypothesis.</a:t>
            </a:r>
          </a:p>
          <a:p>
            <a:pPr algn="just"/>
            <a:endParaRPr lang="en-US" sz="2000" b="0" i="0" dirty="0">
              <a:solidFill>
                <a:srgbClr val="222222"/>
              </a:solidFill>
              <a:effectLst/>
              <a:latin typeface="Lato" panose="020F0502020204030203" pitchFamily="34" charset="0"/>
            </a:endParaRPr>
          </a:p>
          <a:p>
            <a:pPr algn="l"/>
            <a:endParaRPr lang="en-US" sz="2000" b="0" i="0" dirty="0">
              <a:effectLst/>
              <a:latin typeface="Roboto" panose="02000000000000000000" pitchFamily="2" charset="0"/>
            </a:endParaRPr>
          </a:p>
        </p:txBody>
      </p:sp>
    </p:spTree>
    <p:extLst>
      <p:ext uri="{BB962C8B-B14F-4D97-AF65-F5344CB8AC3E}">
        <p14:creationId xmlns:p14="http://schemas.microsoft.com/office/powerpoint/2010/main" val="4053461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222222"/>
                </a:solidFill>
                <a:effectLst/>
                <a:latin typeface="Lato" panose="020F0502020204030203" pitchFamily="34" charset="0"/>
              </a:rPr>
              <a:t>Hypothesis Testing</a:t>
            </a:r>
            <a:endParaRPr lang="en-IN" b="1" i="0" dirty="0">
              <a:solidFill>
                <a:srgbClr val="272C37"/>
              </a:solidFill>
              <a:effectLst/>
              <a:latin typeface="Roboto" panose="02000000000000000000" pitchFamily="2" charset="0"/>
            </a:endParaRP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r>
              <a:rPr lang="en-US" sz="2400" b="0" i="0" dirty="0">
                <a:solidFill>
                  <a:srgbClr val="222222"/>
                </a:solidFill>
                <a:effectLst/>
                <a:latin typeface="Lato" panose="020F0502020204030203" pitchFamily="34" charset="0"/>
              </a:rPr>
              <a:t>Points to be noted:</a:t>
            </a:r>
          </a:p>
          <a:p>
            <a:pPr algn="l">
              <a:buFont typeface="+mj-lt"/>
              <a:buAutoNum type="arabicPeriod"/>
            </a:pPr>
            <a:r>
              <a:rPr lang="en-US" sz="2400" b="0" i="0" dirty="0">
                <a:solidFill>
                  <a:srgbClr val="222222"/>
                </a:solidFill>
                <a:effectLst/>
                <a:latin typeface="Lato" panose="020F0502020204030203" pitchFamily="34" charset="0"/>
              </a:rPr>
              <a:t>We cannot accept the Null hypothesis, only reject it or fail to reject it.</a:t>
            </a:r>
          </a:p>
          <a:p>
            <a:pPr algn="just">
              <a:buFont typeface="+mj-lt"/>
              <a:buAutoNum type="arabicPeriod"/>
            </a:pPr>
            <a:r>
              <a:rPr lang="en-US" sz="2400" b="0" i="0" dirty="0">
                <a:solidFill>
                  <a:srgbClr val="222222"/>
                </a:solidFill>
                <a:effectLst/>
                <a:latin typeface="Lato" panose="020F0502020204030203" pitchFamily="34" charset="0"/>
              </a:rPr>
              <a:t>As a practical tip, Null hypothesis is generally kept which we want to disprove. For </a:t>
            </a:r>
            <a:r>
              <a:rPr lang="en-US" sz="2400" b="0" i="0" dirty="0" err="1">
                <a:solidFill>
                  <a:srgbClr val="222222"/>
                </a:solidFill>
                <a:effectLst/>
                <a:latin typeface="Lato" panose="020F0502020204030203" pitchFamily="34" charset="0"/>
              </a:rPr>
              <a:t>eg</a:t>
            </a:r>
            <a:r>
              <a:rPr lang="en-US" sz="2400" b="0" i="0" dirty="0">
                <a:solidFill>
                  <a:srgbClr val="222222"/>
                </a:solidFill>
                <a:effectLst/>
                <a:latin typeface="Lato" panose="020F0502020204030203" pitchFamily="34" charset="0"/>
              </a:rPr>
              <a:t>: You want to prove that students performed better after taking extra classes on their exam. The Null Hypothesis, in this case, would be that the marks obtained after the classes are same as before the classes.</a:t>
            </a:r>
          </a:p>
          <a:p>
            <a:pPr algn="l"/>
            <a:r>
              <a:rPr lang="en-US" sz="2400" b="0" i="0" dirty="0">
                <a:solidFill>
                  <a:srgbClr val="222222"/>
                </a:solidFill>
                <a:effectLst/>
                <a:latin typeface="Lato" panose="020F0502020204030203" pitchFamily="34" charset="0"/>
              </a:rPr>
              <a:t> </a:t>
            </a:r>
          </a:p>
        </p:txBody>
      </p:sp>
    </p:spTree>
    <p:extLst>
      <p:ext uri="{BB962C8B-B14F-4D97-AF65-F5344CB8AC3E}">
        <p14:creationId xmlns:p14="http://schemas.microsoft.com/office/powerpoint/2010/main" val="2250887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US" b="1" i="0" dirty="0">
                <a:solidFill>
                  <a:srgbClr val="222222"/>
                </a:solidFill>
                <a:effectLst/>
                <a:latin typeface="Lato" panose="020F0502020204030203" pitchFamily="34" charset="0"/>
              </a:rPr>
              <a:t>Why do we need Inferential Statistics?</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just"/>
            <a:r>
              <a:rPr lang="en-US" sz="2400" b="0" i="0" dirty="0">
                <a:solidFill>
                  <a:srgbClr val="222222"/>
                </a:solidFill>
                <a:effectLst/>
                <a:latin typeface="Lato" panose="020F0502020204030203" pitchFamily="34" charset="0"/>
              </a:rPr>
              <a:t>Suppose, we want to know the average salary of Data Science professionals in India. We have following methods can be used to calculate it?</a:t>
            </a:r>
          </a:p>
          <a:p>
            <a:pPr algn="just">
              <a:buFont typeface="+mj-lt"/>
              <a:buAutoNum type="arabicPeriod"/>
            </a:pPr>
            <a:r>
              <a:rPr lang="en-US" sz="2400" b="0" i="0" dirty="0">
                <a:solidFill>
                  <a:srgbClr val="222222"/>
                </a:solidFill>
                <a:effectLst/>
                <a:latin typeface="Lato" panose="020F0502020204030203" pitchFamily="34" charset="0"/>
              </a:rPr>
              <a:t>Meet every Data Science professional in India. Note down their salaries and then calculate the total average?</a:t>
            </a:r>
          </a:p>
          <a:p>
            <a:pPr algn="just">
              <a:buFont typeface="+mj-lt"/>
              <a:buAutoNum type="arabicPeriod"/>
            </a:pPr>
            <a:r>
              <a:rPr lang="en-US" sz="2400" b="0" i="0" dirty="0">
                <a:solidFill>
                  <a:srgbClr val="222222"/>
                </a:solidFill>
                <a:effectLst/>
                <a:latin typeface="Lato" panose="020F0502020204030203" pitchFamily="34" charset="0"/>
              </a:rPr>
              <a:t>Or hand pick a number of professionals in a city like Gurugram. Note down their salaries and use it to calculate the Indian average.</a:t>
            </a:r>
          </a:p>
          <a:p>
            <a:pPr algn="just"/>
            <a:r>
              <a:rPr lang="en-US" sz="2400" b="0" i="0" dirty="0">
                <a:solidFill>
                  <a:srgbClr val="222222"/>
                </a:solidFill>
                <a:effectLst/>
                <a:latin typeface="Lato" panose="020F0502020204030203" pitchFamily="34" charset="0"/>
              </a:rPr>
              <a:t>The first method is not impossible but it would require an enormous amount of resources and time. But companies want to make decisions swiftly and in a cost-effective way, so the first method doesn’t stand a chance.</a:t>
            </a:r>
          </a:p>
          <a:p>
            <a:pPr algn="just"/>
            <a:r>
              <a:rPr lang="en-US" sz="2400" b="0" i="0" dirty="0">
                <a:solidFill>
                  <a:srgbClr val="222222"/>
                </a:solidFill>
                <a:effectLst/>
                <a:latin typeface="Lato" panose="020F0502020204030203" pitchFamily="34" charset="0"/>
              </a:rPr>
              <a:t>On the other hand, second method seems feasible. But, What if the population of Gurgaon is not reflective of the entire population of India? There are then good chances of you making a very wrong estimate of the salary of Indian Data Science professionals.</a:t>
            </a:r>
          </a:p>
          <a:p>
            <a:pPr algn="just"/>
            <a:r>
              <a:rPr lang="en-US" sz="2400" b="0" i="0" dirty="0">
                <a:solidFill>
                  <a:srgbClr val="222222"/>
                </a:solidFill>
                <a:effectLst/>
                <a:latin typeface="Lato" panose="020F0502020204030203" pitchFamily="34" charset="0"/>
              </a:rPr>
              <a:t>Now, what method can be used to estimate the average salary of all data scientists across India?</a:t>
            </a:r>
          </a:p>
          <a:p>
            <a:pPr algn="l"/>
            <a:endParaRPr lang="en-US" sz="2400" b="0" i="0" dirty="0">
              <a:effectLst/>
              <a:latin typeface="Roboto" panose="02000000000000000000" pitchFamily="2" charset="0"/>
            </a:endParaRPr>
          </a:p>
        </p:txBody>
      </p:sp>
    </p:spTree>
    <p:extLst>
      <p:ext uri="{BB962C8B-B14F-4D97-AF65-F5344CB8AC3E}">
        <p14:creationId xmlns:p14="http://schemas.microsoft.com/office/powerpoint/2010/main" val="2925853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222222"/>
                </a:solidFill>
                <a:effectLst/>
                <a:latin typeface="Lato" panose="020F0502020204030203" pitchFamily="34" charset="0"/>
              </a:rPr>
              <a:t>Inferential Statistics</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r>
              <a:rPr lang="en-US" sz="2400" b="0" i="0" dirty="0">
                <a:solidFill>
                  <a:srgbClr val="222222"/>
                </a:solidFill>
                <a:effectLst/>
                <a:latin typeface="Lato" panose="020F0502020204030203" pitchFamily="34" charset="0"/>
              </a:rPr>
              <a:t>With the help of inferential statistics, we can get the answers following questions:</a:t>
            </a:r>
          </a:p>
          <a:p>
            <a:pPr algn="just">
              <a:buFont typeface="Arial" panose="020B0604020202020204" pitchFamily="34" charset="0"/>
              <a:buChar char="•"/>
            </a:pPr>
            <a:r>
              <a:rPr lang="en-US" sz="2400" b="0" i="0" dirty="0">
                <a:solidFill>
                  <a:srgbClr val="222222"/>
                </a:solidFill>
                <a:effectLst/>
                <a:latin typeface="Lato" panose="020F0502020204030203" pitchFamily="34" charset="0"/>
              </a:rPr>
              <a:t>Making inferences about the population from the sample.</a:t>
            </a:r>
          </a:p>
          <a:p>
            <a:pPr algn="just">
              <a:buFont typeface="Arial" panose="020B0604020202020204" pitchFamily="34" charset="0"/>
              <a:buChar char="•"/>
            </a:pPr>
            <a:r>
              <a:rPr lang="en-US" sz="2400" b="0" i="0" dirty="0">
                <a:solidFill>
                  <a:srgbClr val="222222"/>
                </a:solidFill>
                <a:effectLst/>
                <a:latin typeface="Lato" panose="020F0502020204030203" pitchFamily="34" charset="0"/>
              </a:rPr>
              <a:t>Concluding whether a sample is significantly different from the population. For example, let’s say you collected the salary details of Data Science professionals in Bangalore. And you observed that the average salary of Bangalore’s data scientists is more than the average salary across India. Now, we can conclude if the difference is statistically significant.</a:t>
            </a:r>
          </a:p>
          <a:p>
            <a:pPr algn="l">
              <a:buFont typeface="Arial" panose="020B0604020202020204" pitchFamily="34" charset="0"/>
              <a:buChar char="•"/>
            </a:pPr>
            <a:r>
              <a:rPr lang="en-US" sz="2400" b="0" i="0" dirty="0">
                <a:solidFill>
                  <a:srgbClr val="222222"/>
                </a:solidFill>
                <a:effectLst/>
                <a:latin typeface="Lato" panose="020F0502020204030203" pitchFamily="34" charset="0"/>
              </a:rPr>
              <a:t>If adding or removing a feature from a model will really help to improve the model.</a:t>
            </a:r>
          </a:p>
          <a:p>
            <a:pPr algn="l">
              <a:buFont typeface="Arial" panose="020B0604020202020204" pitchFamily="34" charset="0"/>
              <a:buChar char="•"/>
            </a:pPr>
            <a:r>
              <a:rPr lang="en-US" sz="2400" b="0" i="0" dirty="0">
                <a:solidFill>
                  <a:srgbClr val="222222"/>
                </a:solidFill>
                <a:effectLst/>
                <a:latin typeface="Lato" panose="020F0502020204030203" pitchFamily="34" charset="0"/>
              </a:rPr>
              <a:t>If one model is significantly better than the other?</a:t>
            </a:r>
          </a:p>
          <a:p>
            <a:pPr algn="l">
              <a:buFont typeface="Arial" panose="020B0604020202020204" pitchFamily="34" charset="0"/>
              <a:buChar char="•"/>
            </a:pPr>
            <a:r>
              <a:rPr lang="en-US" sz="2400" b="0" i="0" dirty="0">
                <a:solidFill>
                  <a:srgbClr val="222222"/>
                </a:solidFill>
                <a:effectLst/>
                <a:latin typeface="Lato" panose="020F0502020204030203" pitchFamily="34" charset="0"/>
              </a:rPr>
              <a:t>Hypothesis testing in general.</a:t>
            </a:r>
          </a:p>
          <a:p>
            <a:pPr algn="l"/>
            <a:endParaRPr lang="en-US" sz="2400" b="0" i="0" dirty="0">
              <a:effectLst/>
              <a:latin typeface="Roboto" panose="02000000000000000000" pitchFamily="2" charset="0"/>
            </a:endParaRPr>
          </a:p>
        </p:txBody>
      </p:sp>
    </p:spTree>
    <p:extLst>
      <p:ext uri="{BB962C8B-B14F-4D97-AF65-F5344CB8AC3E}">
        <p14:creationId xmlns:p14="http://schemas.microsoft.com/office/powerpoint/2010/main" val="3417708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US" b="1" i="0" dirty="0">
                <a:solidFill>
                  <a:srgbClr val="222222"/>
                </a:solidFill>
                <a:effectLst/>
                <a:latin typeface="Lato" panose="020F0502020204030203" pitchFamily="34" charset="0"/>
              </a:rPr>
              <a:t>Sampling Distribution and Central Limit Theorem</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5" y="1013012"/>
            <a:ext cx="11869270" cy="5719482"/>
          </a:xfrm>
        </p:spPr>
        <p:txBody>
          <a:bodyPr>
            <a:normAutofit/>
          </a:bodyPr>
          <a:lstStyle/>
          <a:p>
            <a:pPr algn="just"/>
            <a:r>
              <a:rPr lang="en-US" sz="1800" b="0" i="0" dirty="0">
                <a:solidFill>
                  <a:srgbClr val="222222"/>
                </a:solidFill>
                <a:effectLst/>
                <a:latin typeface="Lato" panose="020F0502020204030203" pitchFamily="34" charset="0"/>
              </a:rPr>
              <a:t>Suppose, we note down the salary of any 100 random Data Science professionals in Gurgaon, calculate the mean and repeat the procedure for say like 200 times (arbitrarily).</a:t>
            </a:r>
          </a:p>
          <a:p>
            <a:pPr algn="just"/>
            <a:r>
              <a:rPr lang="en-US" sz="1800" b="0" i="0" dirty="0">
                <a:solidFill>
                  <a:srgbClr val="222222"/>
                </a:solidFill>
                <a:effectLst/>
                <a:latin typeface="Lato" panose="020F0502020204030203" pitchFamily="34" charset="0"/>
              </a:rPr>
              <a:t>When you plot a frequency graph of these 200 means, you are likely to get a curve similar to the one below.</a:t>
            </a:r>
          </a:p>
          <a:p>
            <a:pPr algn="just"/>
            <a:endParaRPr lang="en-US" sz="1800" dirty="0">
              <a:solidFill>
                <a:srgbClr val="222222"/>
              </a:solidFill>
              <a:latin typeface="Lato" panose="020F0502020204030203" pitchFamily="34" charset="0"/>
            </a:endParaRPr>
          </a:p>
          <a:p>
            <a:pPr algn="just"/>
            <a:endParaRPr lang="en-US" sz="1800" b="0" i="0" dirty="0">
              <a:solidFill>
                <a:srgbClr val="222222"/>
              </a:solidFill>
              <a:effectLst/>
              <a:latin typeface="Lato" panose="020F0502020204030203" pitchFamily="34" charset="0"/>
            </a:endParaRPr>
          </a:p>
          <a:p>
            <a:pPr algn="just"/>
            <a:endParaRPr lang="en-US" sz="1800" dirty="0">
              <a:solidFill>
                <a:srgbClr val="222222"/>
              </a:solidFill>
              <a:latin typeface="Lato" panose="020F0502020204030203" pitchFamily="34" charset="0"/>
            </a:endParaRPr>
          </a:p>
          <a:p>
            <a:pPr algn="just"/>
            <a:endParaRPr lang="en-US" sz="1800" b="0" i="0" dirty="0">
              <a:solidFill>
                <a:srgbClr val="222222"/>
              </a:solidFill>
              <a:effectLst/>
              <a:latin typeface="Lato" panose="020F0502020204030203" pitchFamily="34" charset="0"/>
            </a:endParaRPr>
          </a:p>
          <a:p>
            <a:pPr marL="0" indent="0" algn="just">
              <a:buNone/>
            </a:pPr>
            <a:endParaRPr lang="en-US" sz="1800" b="0" i="0" dirty="0">
              <a:solidFill>
                <a:srgbClr val="222222"/>
              </a:solidFill>
              <a:effectLst/>
              <a:latin typeface="Lato" panose="020F0502020204030203" pitchFamily="34" charset="0"/>
            </a:endParaRPr>
          </a:p>
          <a:p>
            <a:pPr algn="just"/>
            <a:r>
              <a:rPr lang="en-US" sz="1800" b="0" i="0" dirty="0">
                <a:solidFill>
                  <a:srgbClr val="222222"/>
                </a:solidFill>
                <a:effectLst/>
                <a:latin typeface="Lato" panose="020F0502020204030203" pitchFamily="34" charset="0"/>
              </a:rPr>
              <a:t>This looks very much similar to the normal curve that you studied in the Descriptive Statistics. This is called Sampling Distribution or the graph obtained by plotting sample means. Let us look at a more formal description of a Sampling Distribution.</a:t>
            </a:r>
          </a:p>
          <a:p>
            <a:pPr algn="l"/>
            <a:r>
              <a:rPr lang="en-US" sz="1800" b="0" i="0" dirty="0">
                <a:solidFill>
                  <a:srgbClr val="222222"/>
                </a:solidFill>
                <a:effectLst/>
                <a:latin typeface="Lato" panose="020F0502020204030203" pitchFamily="34" charset="0"/>
              </a:rPr>
              <a:t>A Sampling Distribution is a probability distribution of a statistic obtained through a large number of samples drawn from a specific population.</a:t>
            </a:r>
          </a:p>
          <a:p>
            <a:pPr algn="l"/>
            <a:r>
              <a:rPr lang="en-US" sz="1800" b="0" i="0" dirty="0">
                <a:solidFill>
                  <a:srgbClr val="222222"/>
                </a:solidFill>
                <a:effectLst/>
                <a:latin typeface="Lato" panose="020F0502020204030203" pitchFamily="34" charset="0"/>
              </a:rPr>
              <a:t>A Sampling Distribution behaves much like a normal curve and has some interesting properties like :</a:t>
            </a:r>
          </a:p>
          <a:p>
            <a:pPr algn="just">
              <a:buFont typeface="Arial" panose="020B0604020202020204" pitchFamily="34" charset="0"/>
              <a:buChar char="•"/>
            </a:pPr>
            <a:r>
              <a:rPr lang="en-US" sz="1800" b="0" i="0" dirty="0">
                <a:solidFill>
                  <a:srgbClr val="222222"/>
                </a:solidFill>
                <a:effectLst/>
                <a:latin typeface="Lato" panose="020F0502020204030203" pitchFamily="34" charset="0"/>
              </a:rPr>
              <a:t>The shape of the Sampling Distribution does not reveal anything about the shape of the population. For example, for the above Sampling Distribution, the population distribution may look like the below graph.</a:t>
            </a:r>
          </a:p>
          <a:p>
            <a:pPr algn="just"/>
            <a:endParaRPr lang="en-US" sz="1800" b="0" i="0" dirty="0">
              <a:solidFill>
                <a:srgbClr val="222222"/>
              </a:solidFill>
              <a:effectLst/>
              <a:latin typeface="Lato" panose="020F0502020204030203" pitchFamily="34" charset="0"/>
            </a:endParaRPr>
          </a:p>
        </p:txBody>
      </p:sp>
      <p:pic>
        <p:nvPicPr>
          <p:cNvPr id="1026" name="Picture 2">
            <a:extLst>
              <a:ext uri="{FF2B5EF4-FFF2-40B4-BE49-F238E27FC236}">
                <a16:creationId xmlns:a16="http://schemas.microsoft.com/office/drawing/2014/main" id="{5782D49A-6802-3402-CC52-A4D37F9B74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3886" y="2201676"/>
            <a:ext cx="3324225" cy="1478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187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US" b="1" i="0" dirty="0">
                <a:solidFill>
                  <a:srgbClr val="222222"/>
                </a:solidFill>
                <a:effectLst/>
                <a:latin typeface="Lato" panose="020F0502020204030203" pitchFamily="34" charset="0"/>
              </a:rPr>
              <a:t>Sampling Distribution and Central Limit Theorem</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5" y="1013012"/>
            <a:ext cx="11869270" cy="5719482"/>
          </a:xfrm>
        </p:spPr>
        <p:txBody>
          <a:bodyPr>
            <a:normAutofit/>
          </a:bodyPr>
          <a:lstStyle/>
          <a:p>
            <a:pPr algn="l"/>
            <a:r>
              <a:rPr lang="en-US" sz="2400" b="0" i="0" dirty="0">
                <a:solidFill>
                  <a:srgbClr val="222222"/>
                </a:solidFill>
                <a:effectLst/>
                <a:latin typeface="Lato" panose="020F0502020204030203" pitchFamily="34" charset="0"/>
              </a:rPr>
              <a:t>Population Distribution</a:t>
            </a:r>
          </a:p>
          <a:p>
            <a:pPr algn="l">
              <a:buFont typeface="Arial" panose="020B0604020202020204" pitchFamily="34" charset="0"/>
              <a:buChar char="•"/>
            </a:pPr>
            <a:r>
              <a:rPr lang="en-US" sz="2400" b="0" i="0" dirty="0">
                <a:solidFill>
                  <a:srgbClr val="222222"/>
                </a:solidFill>
                <a:effectLst/>
                <a:latin typeface="Lato" panose="020F0502020204030203" pitchFamily="34" charset="0"/>
              </a:rPr>
              <a:t>Sampling Distribution helps to estimate the population statistic.</a:t>
            </a:r>
          </a:p>
          <a:p>
            <a:pPr algn="just"/>
            <a:endParaRPr lang="en-US" sz="2400" b="0" i="0" dirty="0">
              <a:solidFill>
                <a:srgbClr val="222222"/>
              </a:solidFill>
              <a:effectLst/>
              <a:latin typeface="Lato" panose="020F0502020204030203" pitchFamily="34" charset="0"/>
            </a:endParaRPr>
          </a:p>
        </p:txBody>
      </p:sp>
      <p:pic>
        <p:nvPicPr>
          <p:cNvPr id="2052" name="Picture 4">
            <a:extLst>
              <a:ext uri="{FF2B5EF4-FFF2-40B4-BE49-F238E27FC236}">
                <a16:creationId xmlns:a16="http://schemas.microsoft.com/office/drawing/2014/main" id="{9B99FD44-3E6F-8E35-0B0B-DE51761CE1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3886" y="2072528"/>
            <a:ext cx="3324225" cy="225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86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222222"/>
                </a:solidFill>
                <a:effectLst/>
                <a:latin typeface="Lato" panose="020F0502020204030203" pitchFamily="34" charset="0"/>
              </a:rPr>
              <a:t>Central Limit Theorem</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just"/>
            <a:r>
              <a:rPr lang="en-US" sz="2400" b="0" i="0" dirty="0">
                <a:solidFill>
                  <a:srgbClr val="222222"/>
                </a:solidFill>
                <a:effectLst/>
                <a:latin typeface="Lato" panose="020F0502020204030203" pitchFamily="34" charset="0"/>
              </a:rPr>
              <a:t>It states that when plotting a sampling distribution of means, the mean of sample means will be equal to the population mean. And the sampling distribution will approach a normal distribution with variance equal to σ/√n where σ is the standard deviation of population and n is the sample size.</a:t>
            </a:r>
          </a:p>
          <a:p>
            <a:pPr algn="l"/>
            <a:r>
              <a:rPr lang="en-US" sz="2400" b="0" i="0" dirty="0">
                <a:solidFill>
                  <a:srgbClr val="222222"/>
                </a:solidFill>
                <a:effectLst/>
                <a:latin typeface="Lato" panose="020F0502020204030203" pitchFamily="34" charset="0"/>
              </a:rPr>
              <a:t>Points to note:</a:t>
            </a:r>
          </a:p>
          <a:p>
            <a:pPr algn="just">
              <a:buFont typeface="+mj-lt"/>
              <a:buAutoNum type="arabicPeriod"/>
            </a:pPr>
            <a:r>
              <a:rPr lang="en-US" sz="2400" b="0" i="0" dirty="0">
                <a:solidFill>
                  <a:srgbClr val="222222"/>
                </a:solidFill>
                <a:effectLst/>
                <a:latin typeface="Lato" panose="020F0502020204030203" pitchFamily="34" charset="0"/>
              </a:rPr>
              <a:t>Central Limit Theorem holds true irrespective of the type of distribution of the population.</a:t>
            </a:r>
          </a:p>
          <a:p>
            <a:pPr algn="just">
              <a:buFont typeface="+mj-lt"/>
              <a:buAutoNum type="arabicPeriod"/>
            </a:pPr>
            <a:r>
              <a:rPr lang="en-US" sz="2400" b="0" i="0" dirty="0">
                <a:solidFill>
                  <a:srgbClr val="222222"/>
                </a:solidFill>
                <a:effectLst/>
                <a:latin typeface="Lato" panose="020F0502020204030203" pitchFamily="34" charset="0"/>
              </a:rPr>
              <a:t>Now, we have a way to estimate the population mean by just making repeated observations of samples of a fixed size.</a:t>
            </a:r>
          </a:p>
          <a:p>
            <a:pPr algn="just">
              <a:buFont typeface="+mj-lt"/>
              <a:buAutoNum type="arabicPeriod"/>
            </a:pPr>
            <a:r>
              <a:rPr lang="en-US" sz="2400" b="0" i="0" dirty="0">
                <a:solidFill>
                  <a:srgbClr val="222222"/>
                </a:solidFill>
                <a:effectLst/>
                <a:latin typeface="Lato" panose="020F0502020204030203" pitchFamily="34" charset="0"/>
              </a:rPr>
              <a:t>Greater the sample size, lower the standard error and greater the accuracy in determining the population mean from the sample mean.</a:t>
            </a:r>
          </a:p>
        </p:txBody>
      </p:sp>
    </p:spTree>
    <p:extLst>
      <p:ext uri="{BB962C8B-B14F-4D97-AF65-F5344CB8AC3E}">
        <p14:creationId xmlns:p14="http://schemas.microsoft.com/office/powerpoint/2010/main" val="2476390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222222"/>
                </a:solidFill>
                <a:effectLst/>
                <a:latin typeface="Lato" panose="020F0502020204030203" pitchFamily="34" charset="0"/>
              </a:rPr>
              <a:t>Central Limit Theorem</a:t>
            </a:r>
            <a:endParaRPr lang="en-IN" b="1" i="0" dirty="0">
              <a:solidFill>
                <a:srgbClr val="272C37"/>
              </a:solidFill>
              <a:effectLst/>
              <a:latin typeface="Roboto" panose="02000000000000000000" pitchFamily="2" charset="0"/>
            </a:endParaRP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lnSpcReduction="10000"/>
          </a:bodyPr>
          <a:lstStyle/>
          <a:p>
            <a:pPr algn="just">
              <a:buFont typeface="+mj-lt"/>
              <a:buAutoNum type="arabicPeriod"/>
            </a:pPr>
            <a:r>
              <a:rPr lang="en-US" sz="1800" b="0" i="0" dirty="0">
                <a:solidFill>
                  <a:srgbClr val="222222"/>
                </a:solidFill>
                <a:effectLst/>
                <a:latin typeface="Lato" panose="020F0502020204030203" pitchFamily="34" charset="0"/>
              </a:rPr>
              <a:t>No matter the shape of the population distribution, be it bi-modal, right skewed etc. The shape of the Sampling Distribution will remain the same (remember the normal curve- bell shaped). This gives us a mathematical advantage to estimate the population statistic – no matter the shape of the population.</a:t>
            </a:r>
          </a:p>
          <a:p>
            <a:pPr algn="just">
              <a:buFont typeface="+mj-lt"/>
              <a:buAutoNum type="arabicPeriod"/>
            </a:pPr>
            <a:r>
              <a:rPr lang="en-US" sz="1800" b="0" i="0" dirty="0">
                <a:solidFill>
                  <a:srgbClr val="222222"/>
                </a:solidFill>
                <a:effectLst/>
                <a:latin typeface="Lato" panose="020F0502020204030203" pitchFamily="34" charset="0"/>
              </a:rPr>
              <a:t>The number of samples have to be sufficient (generally more than 50) to satisfactorily achieve a normal curve distribution. Also, care has to be taken to keep the sample size fixed since any change in sample size will change the shape of the sampling distribution and it will no longer be bell shaped.</a:t>
            </a:r>
          </a:p>
          <a:p>
            <a:pPr algn="just">
              <a:buFont typeface="+mj-lt"/>
              <a:buAutoNum type="arabicPeriod"/>
            </a:pPr>
            <a:r>
              <a:rPr lang="en-US" sz="1800" b="0" i="0" dirty="0">
                <a:solidFill>
                  <a:srgbClr val="222222"/>
                </a:solidFill>
                <a:effectLst/>
                <a:latin typeface="Lato" panose="020F0502020204030203" pitchFamily="34" charset="0"/>
              </a:rPr>
              <a:t>As we increase the sample size, the sampling distribution squeezes from both sides giving us a better estimate of the population statistic since it lies somewhere in the middle of the sampling distribution (generally). The below image will help you visualize the effect of sample size on the shape of distribution.</a:t>
            </a:r>
          </a:p>
          <a:p>
            <a:pPr algn="just">
              <a:buFont typeface="+mj-lt"/>
              <a:buAutoNum type="arabicPeriod"/>
            </a:pPr>
            <a:endParaRPr lang="en-US" sz="1800" dirty="0">
              <a:solidFill>
                <a:srgbClr val="222222"/>
              </a:solidFill>
              <a:latin typeface="Lato" panose="020F0502020204030203" pitchFamily="34" charset="0"/>
            </a:endParaRPr>
          </a:p>
          <a:p>
            <a:pPr algn="just">
              <a:buFont typeface="+mj-lt"/>
              <a:buAutoNum type="arabicPeriod"/>
            </a:pPr>
            <a:endParaRPr lang="en-US" sz="1800" b="0" i="0" dirty="0">
              <a:solidFill>
                <a:srgbClr val="222222"/>
              </a:solidFill>
              <a:effectLst/>
              <a:latin typeface="Lato" panose="020F0502020204030203" pitchFamily="34" charset="0"/>
            </a:endParaRPr>
          </a:p>
          <a:p>
            <a:pPr algn="just">
              <a:buFont typeface="+mj-lt"/>
              <a:buAutoNum type="arabicPeriod"/>
            </a:pPr>
            <a:endParaRPr lang="en-US" sz="1800" dirty="0">
              <a:solidFill>
                <a:srgbClr val="222222"/>
              </a:solidFill>
              <a:latin typeface="Lato" panose="020F0502020204030203" pitchFamily="34" charset="0"/>
            </a:endParaRPr>
          </a:p>
          <a:p>
            <a:pPr algn="just">
              <a:buFont typeface="+mj-lt"/>
              <a:buAutoNum type="arabicPeriod"/>
            </a:pPr>
            <a:endParaRPr lang="en-US" sz="1800" b="0" i="0" dirty="0">
              <a:solidFill>
                <a:srgbClr val="222222"/>
              </a:solidFill>
              <a:effectLst/>
              <a:latin typeface="Lato" panose="020F0502020204030203" pitchFamily="34" charset="0"/>
            </a:endParaRPr>
          </a:p>
          <a:p>
            <a:pPr algn="just">
              <a:buFont typeface="+mj-lt"/>
              <a:buAutoNum type="arabicPeriod"/>
            </a:pPr>
            <a:endParaRPr lang="en-US" sz="1800" dirty="0">
              <a:solidFill>
                <a:srgbClr val="222222"/>
              </a:solidFill>
              <a:latin typeface="Lato" panose="020F0502020204030203" pitchFamily="34" charset="0"/>
            </a:endParaRPr>
          </a:p>
          <a:p>
            <a:pPr algn="just">
              <a:buFont typeface="+mj-lt"/>
              <a:buAutoNum type="arabicPeriod"/>
            </a:pPr>
            <a:endParaRPr lang="en-US" sz="1800" b="0" i="0" dirty="0">
              <a:solidFill>
                <a:srgbClr val="222222"/>
              </a:solidFill>
              <a:effectLst/>
              <a:latin typeface="Lato" panose="020F0502020204030203" pitchFamily="34" charset="0"/>
            </a:endParaRPr>
          </a:p>
          <a:p>
            <a:pPr algn="just">
              <a:buFont typeface="+mj-lt"/>
              <a:buAutoNum type="arabicPeriod"/>
            </a:pPr>
            <a:endParaRPr lang="en-US" sz="1800" b="0" i="0" dirty="0">
              <a:solidFill>
                <a:srgbClr val="222222"/>
              </a:solidFill>
              <a:effectLst/>
              <a:latin typeface="Lato" panose="020F0502020204030203" pitchFamily="34" charset="0"/>
            </a:endParaRPr>
          </a:p>
          <a:p>
            <a:pPr algn="just">
              <a:buFont typeface="+mj-lt"/>
              <a:buAutoNum type="arabicPeriod"/>
            </a:pPr>
            <a:r>
              <a:rPr lang="en-US" sz="1800" b="0" i="0" dirty="0">
                <a:solidFill>
                  <a:srgbClr val="222222"/>
                </a:solidFill>
                <a:effectLst/>
                <a:latin typeface="Lato" panose="020F0502020204030203" pitchFamily="34" charset="0"/>
              </a:rPr>
              <a:t>Now, since we have collected the samples and plotted their means, it is important to know where the population mean lies with respect to a particular sample mean and how confident can we be about it. </a:t>
            </a:r>
          </a:p>
          <a:p>
            <a:pPr algn="l"/>
            <a:endParaRPr lang="en-US" sz="1800" b="0" i="0" dirty="0">
              <a:effectLst/>
              <a:latin typeface="Roboto" panose="02000000000000000000" pitchFamily="2" charset="0"/>
            </a:endParaRPr>
          </a:p>
        </p:txBody>
      </p:sp>
      <p:pic>
        <p:nvPicPr>
          <p:cNvPr id="3074" name="Picture 2">
            <a:extLst>
              <a:ext uri="{FF2B5EF4-FFF2-40B4-BE49-F238E27FC236}">
                <a16:creationId xmlns:a16="http://schemas.microsoft.com/office/drawing/2014/main" id="{243F4AAF-D268-3021-36AA-B5441A3F0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0902" y="3558988"/>
            <a:ext cx="4657725" cy="195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69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222222"/>
                </a:solidFill>
                <a:effectLst/>
                <a:latin typeface="Lato" panose="020F0502020204030203" pitchFamily="34" charset="0"/>
              </a:rPr>
              <a:t>Confidence Interval</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r>
              <a:rPr lang="en-US" sz="2400" b="0" i="0" dirty="0">
                <a:solidFill>
                  <a:srgbClr val="222222"/>
                </a:solidFill>
                <a:effectLst/>
                <a:latin typeface="Lato" panose="020F0502020204030203" pitchFamily="34" charset="0"/>
              </a:rPr>
              <a:t>The confidence interval is a type of interval estimate from the sampling distribution which gives a range of values in which the population statistic may lie. Let us understand this with the help of an example.</a:t>
            </a:r>
          </a:p>
          <a:p>
            <a:pPr algn="l"/>
            <a:r>
              <a:rPr lang="en-US" sz="2400" b="0" i="0" dirty="0">
                <a:solidFill>
                  <a:srgbClr val="222222"/>
                </a:solidFill>
                <a:effectLst/>
                <a:latin typeface="Lato" panose="020F0502020204030203" pitchFamily="34" charset="0"/>
              </a:rPr>
              <a:t>We know that 95% of the values lie within 2 (1.96 to be more accurate) standard deviation of a normal distribution curve.</a:t>
            </a:r>
            <a:endParaRPr lang="en-US" sz="2400" b="0" i="0" dirty="0">
              <a:effectLst/>
              <a:latin typeface="Roboto" panose="02000000000000000000" pitchFamily="2" charset="0"/>
            </a:endParaRPr>
          </a:p>
        </p:txBody>
      </p:sp>
      <p:pic>
        <p:nvPicPr>
          <p:cNvPr id="4098" name="Picture 2">
            <a:extLst>
              <a:ext uri="{FF2B5EF4-FFF2-40B4-BE49-F238E27FC236}">
                <a16:creationId xmlns:a16="http://schemas.microsoft.com/office/drawing/2014/main" id="{467F94DA-F327-2259-B5FE-CA6321CBD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8359" y="3429000"/>
            <a:ext cx="332422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937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222222"/>
                </a:solidFill>
                <a:effectLst/>
                <a:latin typeface="Lato" panose="020F0502020204030203" pitchFamily="34" charset="0"/>
              </a:rPr>
              <a:t>Margin of Error</a:t>
            </a:r>
            <a:endParaRPr lang="en-IN" b="1" i="0" dirty="0">
              <a:solidFill>
                <a:srgbClr val="272C37"/>
              </a:solidFill>
              <a:effectLst/>
              <a:latin typeface="Roboto" panose="02000000000000000000" pitchFamily="2" charset="0"/>
            </a:endParaRP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just"/>
            <a:r>
              <a:rPr lang="en-US" sz="2000" b="0" i="0" dirty="0">
                <a:solidFill>
                  <a:srgbClr val="222222"/>
                </a:solidFill>
                <a:effectLst/>
                <a:latin typeface="Lato" panose="020F0502020204030203" pitchFamily="34" charset="0"/>
              </a:rPr>
              <a:t>It is defined as the sampling error by the surveyor or the person who collected the samples. That means, if a sample mean lies in the margin of error range then, it might be possible that its actual value is equal to the population mean and the difference is occurring by chance. Anything outside margin of error is considered </a:t>
            </a:r>
            <a:r>
              <a:rPr lang="en-US" sz="2000" b="0" i="1" dirty="0">
                <a:solidFill>
                  <a:srgbClr val="222222"/>
                </a:solidFill>
                <a:effectLst/>
                <a:latin typeface="Lato" panose="020F0502020204030203" pitchFamily="34" charset="0"/>
              </a:rPr>
              <a:t>statistically significant</a:t>
            </a:r>
            <a:r>
              <a:rPr lang="en-US" sz="2000" b="0" i="0" dirty="0">
                <a:solidFill>
                  <a:srgbClr val="222222"/>
                </a:solidFill>
                <a:effectLst/>
                <a:latin typeface="Lato" panose="020F0502020204030203" pitchFamily="34" charset="0"/>
              </a:rPr>
              <a:t>.</a:t>
            </a:r>
          </a:p>
          <a:p>
            <a:pPr algn="just"/>
            <a:r>
              <a:rPr lang="en-US" sz="2000" b="0" i="0" dirty="0">
                <a:solidFill>
                  <a:srgbClr val="222222"/>
                </a:solidFill>
                <a:effectLst/>
                <a:latin typeface="Lato" panose="020F0502020204030203" pitchFamily="34" charset="0"/>
              </a:rPr>
              <a:t>And it is easy to infer that the error can be both positive and negative side. The whole margin of error on both sides of the sample statistic constitutes the Confidence Interval. Numerically, C.I is twice of Margin of Error.</a:t>
            </a:r>
          </a:p>
          <a:p>
            <a:pPr algn="just"/>
            <a:r>
              <a:rPr lang="en-US" sz="2000" b="0" i="0" dirty="0">
                <a:solidFill>
                  <a:srgbClr val="222222"/>
                </a:solidFill>
                <a:effectLst/>
                <a:latin typeface="Lato" panose="020F0502020204030203" pitchFamily="34" charset="0"/>
              </a:rPr>
              <a:t>The below image will help you better visualize Margin of Error and Confidence Interval.</a:t>
            </a:r>
          </a:p>
          <a:p>
            <a:pPr algn="just"/>
            <a:endParaRPr lang="en-US" sz="2000" dirty="0">
              <a:solidFill>
                <a:srgbClr val="222222"/>
              </a:solidFill>
              <a:latin typeface="Lato" panose="020F0502020204030203" pitchFamily="34" charset="0"/>
            </a:endParaRPr>
          </a:p>
          <a:p>
            <a:pPr algn="just"/>
            <a:endParaRPr lang="en-US" sz="2000" b="0" i="0" dirty="0">
              <a:solidFill>
                <a:srgbClr val="222222"/>
              </a:solidFill>
              <a:effectLst/>
              <a:latin typeface="Lato" panose="020F0502020204030203" pitchFamily="34" charset="0"/>
            </a:endParaRPr>
          </a:p>
          <a:p>
            <a:pPr algn="just"/>
            <a:endParaRPr lang="en-US" sz="2000" dirty="0">
              <a:solidFill>
                <a:srgbClr val="222222"/>
              </a:solidFill>
              <a:latin typeface="Lato" panose="020F0502020204030203" pitchFamily="34" charset="0"/>
            </a:endParaRPr>
          </a:p>
          <a:p>
            <a:pPr algn="just"/>
            <a:endParaRPr lang="en-US" sz="2000" b="0" i="0" dirty="0">
              <a:solidFill>
                <a:srgbClr val="222222"/>
              </a:solidFill>
              <a:effectLst/>
              <a:latin typeface="Lato" panose="020F0502020204030203" pitchFamily="34" charset="0"/>
            </a:endParaRPr>
          </a:p>
          <a:p>
            <a:pPr algn="just"/>
            <a:endParaRPr lang="en-US" sz="2000" dirty="0">
              <a:solidFill>
                <a:srgbClr val="222222"/>
              </a:solidFill>
              <a:latin typeface="Lato" panose="020F0502020204030203" pitchFamily="34" charset="0"/>
            </a:endParaRPr>
          </a:p>
          <a:p>
            <a:pPr algn="just"/>
            <a:endParaRPr lang="en-US" sz="2000" b="0" i="0" dirty="0">
              <a:solidFill>
                <a:srgbClr val="222222"/>
              </a:solidFill>
              <a:effectLst/>
              <a:latin typeface="Lato" panose="020F0502020204030203" pitchFamily="34" charset="0"/>
            </a:endParaRPr>
          </a:p>
          <a:p>
            <a:pPr algn="just"/>
            <a:r>
              <a:rPr lang="en-US" sz="2000" b="0" i="0" dirty="0">
                <a:solidFill>
                  <a:srgbClr val="222222"/>
                </a:solidFill>
                <a:effectLst/>
                <a:latin typeface="Lato" panose="020F0502020204030203" pitchFamily="34" charset="0"/>
              </a:rPr>
              <a:t>The shaded portion on horizontal axis represents the Confidence Interval and half of it is Margin of Error which can be in either direction of x (bar).</a:t>
            </a:r>
          </a:p>
        </p:txBody>
      </p:sp>
      <p:pic>
        <p:nvPicPr>
          <p:cNvPr id="5122" name="Picture 2">
            <a:extLst>
              <a:ext uri="{FF2B5EF4-FFF2-40B4-BE49-F238E27FC236}">
                <a16:creationId xmlns:a16="http://schemas.microsoft.com/office/drawing/2014/main" id="{0BD6545E-3A85-FFFC-8E3C-DEDF93F620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2705" y="3747247"/>
            <a:ext cx="5629275" cy="1941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416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TotalTime>
  <Words>1527</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Calibri</vt:lpstr>
      <vt:lpstr>Calibri Light</vt:lpstr>
      <vt:lpstr>Lato</vt:lpstr>
      <vt:lpstr>Roboto</vt:lpstr>
      <vt:lpstr>Office Theme</vt:lpstr>
      <vt:lpstr>Data Science</vt:lpstr>
      <vt:lpstr>Why do we need Inferential Statistics?</vt:lpstr>
      <vt:lpstr>Inferential Statistics</vt:lpstr>
      <vt:lpstr>Sampling Distribution and Central Limit Theorem</vt:lpstr>
      <vt:lpstr>Sampling Distribution and Central Limit Theorem</vt:lpstr>
      <vt:lpstr>Central Limit Theorem</vt:lpstr>
      <vt:lpstr>Central Limit Theorem</vt:lpstr>
      <vt:lpstr>Confidence Interval</vt:lpstr>
      <vt:lpstr>Margin of Error</vt:lpstr>
      <vt:lpstr>Margin of Error</vt:lpstr>
      <vt:lpstr>Hypothesis Testing</vt:lpstr>
      <vt:lpstr>Hypothesis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Introduction</dc:title>
  <dc:creator>Hitendra Dixit</dc:creator>
  <cp:lastModifiedBy>Hitendra Dixit</cp:lastModifiedBy>
  <cp:revision>108</cp:revision>
  <dcterms:created xsi:type="dcterms:W3CDTF">2022-06-01T11:11:54Z</dcterms:created>
  <dcterms:modified xsi:type="dcterms:W3CDTF">2022-06-17T05:20:37Z</dcterms:modified>
</cp:coreProperties>
</file>