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4CD4-8DEF-ED02-1162-3CE413226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D7882D-C85B-0952-DD46-EFC9E6F5B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37A7F4-C8B1-C6B6-1FEC-A1E21F48F387}"/>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9AECDB17-1900-BF92-CF66-854B9FFD8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7FF95-6D6A-1D44-9054-4CBF1F209AD2}"/>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314973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4ACE-3D6F-2F20-32BF-D3FE4A7A53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FCD73-BA38-DC8E-E9B2-AC652C2F5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BE213-0FDF-7661-80ED-60A7953BC5AB}"/>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01F5C6C8-1D00-7FE6-17CD-9011B02BD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9CEA5-3DF4-C9BB-1638-F8A251C21682}"/>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1852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90532-0BF7-CE2E-48CE-7A357C1FD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8B1D0-0F3D-B6AD-81F3-971EA6A0A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05343-A944-1A62-6617-76552A8A10D5}"/>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E6C340AB-874D-351C-4644-9EC29C6FD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8AE00-1281-FD97-3E92-713467A2901B}"/>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72026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6D09-9AA6-854F-E62A-D82649D3E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BF6FC-5070-133D-F75A-090476A20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B4D03-3E82-F612-F22C-7659828435C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C68762A5-2C67-90C4-7106-EF03CB099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F1BF5-295A-0CE7-726B-E51B555C229D}"/>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78938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EDE8-1217-DFBC-109A-43A5259D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C1F6AC-F85A-58B2-9620-93DF56A65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15DAA-1BF7-EC56-6AC3-E6C2F409B66C}"/>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C1A9CF2C-2892-77B0-834E-0E436B1A6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148A6-16C7-AAFA-6077-5367887458BC}"/>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63776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4FC-F728-BDDC-9F14-51DB0DBFC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5E595-CF25-E439-5513-E80C3F003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260723-CC9C-D01E-E18B-F2C4A07CA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91A33D-6BC3-A3C8-F152-170984B29216}"/>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201BF19F-B725-B883-7803-4F17CE846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39FF-56D8-C11C-4A28-8B2BDD4C301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5222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A200-18FE-A0A9-F66A-20A8B83995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A156C-0AE7-C695-13DC-B7E466EB3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769FE-F5C5-DE81-E253-FBBC8B5C4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608B5F-673D-5589-BB11-B0C688FAB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E48DC-E474-7C66-9383-D37963CD2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A7E9A8-124B-8589-1AC1-4F29DF4FF1B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8" name="Footer Placeholder 7">
            <a:extLst>
              <a:ext uri="{FF2B5EF4-FFF2-40B4-BE49-F238E27FC236}">
                <a16:creationId xmlns:a16="http://schemas.microsoft.com/office/drawing/2014/main" id="{1ECEEFEA-3FB2-37FD-3C91-4FA4F98914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578524-004F-43CC-F908-994C010003CE}"/>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360336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1F6E-2D69-A4D0-3CA2-644A781EE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9749A7-2842-97B2-8C0D-74247C8046C7}"/>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4" name="Footer Placeholder 3">
            <a:extLst>
              <a:ext uri="{FF2B5EF4-FFF2-40B4-BE49-F238E27FC236}">
                <a16:creationId xmlns:a16="http://schemas.microsoft.com/office/drawing/2014/main" id="{E3D1876E-A3E2-E1D6-93EF-B833F4582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EC06F-4A2C-9FE9-D4D2-A4040083DEDC}"/>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133728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C6085-07BF-A640-FCC8-8764D11579C3}"/>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3" name="Footer Placeholder 2">
            <a:extLst>
              <a:ext uri="{FF2B5EF4-FFF2-40B4-BE49-F238E27FC236}">
                <a16:creationId xmlns:a16="http://schemas.microsoft.com/office/drawing/2014/main" id="{FAD28BA8-9474-9319-2DC3-4EC66F9448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0D8B7-F770-1573-1636-5D374076836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425814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0B6-B5BE-981C-8645-AC547C7E2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8D8AEE-800F-3AB1-D5C0-D157CDE14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66224-188F-7163-B116-28FC28A08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12394-DD65-692E-D9D6-C987A8661252}"/>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488819C6-0451-E1EC-942F-3DAA23997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1809E-8AC3-4468-56BE-E9C9EB331855}"/>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50319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DA21-1562-EF86-29DA-FFBCAE8BA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FAA1EE-CF48-770D-CE4B-217E16D60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2B319A-57B5-AD69-66DA-06859CF5F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6A9D8-4092-F322-A853-3926D9676E0F}"/>
              </a:ext>
            </a:extLst>
          </p:cNvPr>
          <p:cNvSpPr>
            <a:spLocks noGrp="1"/>
          </p:cNvSpPr>
          <p:nvPr>
            <p:ph type="dt" sz="half" idx="10"/>
          </p:nvPr>
        </p:nvSpPr>
        <p:spPr/>
        <p:txBody>
          <a:bodyPr/>
          <a:lstStyle/>
          <a:p>
            <a:fld id="{18AA4DBB-479E-4028-AD2C-BCC1700A2E5C}" type="datetimeFigureOut">
              <a:rPr lang="en-IN" smtClean="0"/>
              <a:t>20-05-2022</a:t>
            </a:fld>
            <a:endParaRPr lang="en-IN"/>
          </a:p>
        </p:txBody>
      </p:sp>
      <p:sp>
        <p:nvSpPr>
          <p:cNvPr id="6" name="Footer Placeholder 5">
            <a:extLst>
              <a:ext uri="{FF2B5EF4-FFF2-40B4-BE49-F238E27FC236}">
                <a16:creationId xmlns:a16="http://schemas.microsoft.com/office/drawing/2014/main" id="{37656608-033B-3F77-5BC5-116FB9D03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9C16E-6F39-C3F3-1622-67FD195B7683}"/>
              </a:ext>
            </a:extLst>
          </p:cNvPr>
          <p:cNvSpPr>
            <a:spLocks noGrp="1"/>
          </p:cNvSpPr>
          <p:nvPr>
            <p:ph type="sldNum" sz="quarter" idx="12"/>
          </p:nvPr>
        </p:nvSpPr>
        <p:spPr/>
        <p:txBody>
          <a:bodyPr/>
          <a:lstStyle/>
          <a:p>
            <a:fld id="{C42FDF24-FC54-4E3D-997C-049060ED1071}" type="slidenum">
              <a:rPr lang="en-IN" smtClean="0"/>
              <a:t>‹#›</a:t>
            </a:fld>
            <a:endParaRPr lang="en-IN"/>
          </a:p>
        </p:txBody>
      </p:sp>
    </p:spTree>
    <p:extLst>
      <p:ext uri="{BB962C8B-B14F-4D97-AF65-F5344CB8AC3E}">
        <p14:creationId xmlns:p14="http://schemas.microsoft.com/office/powerpoint/2010/main" val="275086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F7F8-337F-FAFC-1430-5F99AE310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67229-C266-0DE5-0F8A-911D96EA7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463A6-0139-6C2A-1824-6BE5D2866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4DBB-479E-4028-AD2C-BCC1700A2E5C}" type="datetimeFigureOut">
              <a:rPr lang="en-IN" smtClean="0"/>
              <a:t>20-05-2022</a:t>
            </a:fld>
            <a:endParaRPr lang="en-IN"/>
          </a:p>
        </p:txBody>
      </p:sp>
      <p:sp>
        <p:nvSpPr>
          <p:cNvPr id="5" name="Footer Placeholder 4">
            <a:extLst>
              <a:ext uri="{FF2B5EF4-FFF2-40B4-BE49-F238E27FC236}">
                <a16:creationId xmlns:a16="http://schemas.microsoft.com/office/drawing/2014/main" id="{EA10A9F7-80C8-9B75-8F3D-F909827E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7AA108-25B6-1E72-00FD-EEF0B27CA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DF24-FC54-4E3D-997C-049060ED1071}" type="slidenum">
              <a:rPr lang="en-IN" smtClean="0"/>
              <a:t>‹#›</a:t>
            </a:fld>
            <a:endParaRPr lang="en-IN"/>
          </a:p>
        </p:txBody>
      </p:sp>
    </p:spTree>
    <p:extLst>
      <p:ext uri="{BB962C8B-B14F-4D97-AF65-F5344CB8AC3E}">
        <p14:creationId xmlns:p14="http://schemas.microsoft.com/office/powerpoint/2010/main" val="98706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studio.com/products/rstudio/download/#downlo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pcg.io/LnRW9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6</a:t>
            </a:r>
          </a:p>
          <a:p>
            <a:r>
              <a:rPr lang="en-IN" dirty="0"/>
              <a:t>Date </a:t>
            </a:r>
            <a:r>
              <a:rPr lang="en-IN"/>
              <a:t>– 20</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AF97-A1F4-C136-75C9-23B29C86C985}"/>
              </a:ext>
            </a:extLst>
          </p:cNvPr>
          <p:cNvSpPr>
            <a:spLocks noGrp="1"/>
          </p:cNvSpPr>
          <p:nvPr>
            <p:ph type="title"/>
          </p:nvPr>
        </p:nvSpPr>
        <p:spPr>
          <a:xfrm>
            <a:off x="838200" y="365125"/>
            <a:ext cx="10515600" cy="898899"/>
          </a:xfrm>
        </p:spPr>
        <p:txBody>
          <a:bodyPr/>
          <a:lstStyle/>
          <a:p>
            <a:r>
              <a:rPr lang="en-US" b="0" i="0" dirty="0">
                <a:solidFill>
                  <a:srgbClr val="000000"/>
                </a:solidFill>
                <a:effectLst/>
                <a:latin typeface="Heebo" pitchFamily="2" charset="-79"/>
                <a:cs typeface="Heebo" pitchFamily="2" charset="-79"/>
              </a:rPr>
              <a:t>Factors</a:t>
            </a:r>
            <a:endParaRPr lang="en-IN" dirty="0"/>
          </a:p>
        </p:txBody>
      </p:sp>
      <p:sp>
        <p:nvSpPr>
          <p:cNvPr id="3" name="Content Placeholder 2">
            <a:extLst>
              <a:ext uri="{FF2B5EF4-FFF2-40B4-BE49-F238E27FC236}">
                <a16:creationId xmlns:a16="http://schemas.microsoft.com/office/drawing/2014/main" id="{B6DCC8AE-AB35-C8C7-BC60-EDCE1A04484A}"/>
              </a:ext>
            </a:extLst>
          </p:cNvPr>
          <p:cNvSpPr>
            <a:spLocks noGrp="1"/>
          </p:cNvSpPr>
          <p:nvPr>
            <p:ph idx="1"/>
          </p:nvPr>
        </p:nvSpPr>
        <p:spPr>
          <a:xfrm>
            <a:off x="838200" y="1479176"/>
            <a:ext cx="10515600" cy="5013699"/>
          </a:xfrm>
        </p:spPr>
        <p:txBody>
          <a:bodyPr/>
          <a:lstStyle/>
          <a:p>
            <a:pPr algn="just"/>
            <a:r>
              <a:rPr lang="en-US" sz="2400" b="0" i="0" dirty="0">
                <a:solidFill>
                  <a:srgbClr val="000000"/>
                </a:solidFill>
                <a:effectLst/>
                <a:latin typeface="Nunito" pitchFamily="2" charset="0"/>
              </a:rPr>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pPr algn="just"/>
            <a:r>
              <a:rPr lang="en-US" sz="2400" b="0" i="0" dirty="0">
                <a:solidFill>
                  <a:srgbClr val="000000"/>
                </a:solidFill>
                <a:effectLst/>
                <a:latin typeface="Nunito" pitchFamily="2" charset="0"/>
              </a:rPr>
              <a:t>Factors are created using the </a:t>
            </a:r>
            <a:r>
              <a:rPr lang="en-US" sz="2400" b="1" i="0" dirty="0">
                <a:solidFill>
                  <a:srgbClr val="000000"/>
                </a:solidFill>
                <a:effectLst/>
                <a:latin typeface="Nunito" pitchFamily="2" charset="0"/>
              </a:rPr>
              <a:t>factor()</a:t>
            </a:r>
            <a:r>
              <a:rPr lang="en-US" sz="2400" b="0" i="0" dirty="0">
                <a:solidFill>
                  <a:srgbClr val="000000"/>
                </a:solidFill>
                <a:effectLst/>
                <a:latin typeface="Nunito" pitchFamily="2" charset="0"/>
              </a:rPr>
              <a:t> function. The </a:t>
            </a:r>
            <a:r>
              <a:rPr lang="en-US" sz="2400" b="1" i="0" dirty="0" err="1">
                <a:solidFill>
                  <a:srgbClr val="000000"/>
                </a:solidFill>
                <a:effectLst/>
                <a:latin typeface="Nunito" pitchFamily="2" charset="0"/>
              </a:rPr>
              <a:t>nlevels</a:t>
            </a:r>
            <a:r>
              <a:rPr lang="en-US" sz="2400" b="0" i="0" dirty="0">
                <a:solidFill>
                  <a:srgbClr val="000000"/>
                </a:solidFill>
                <a:effectLst/>
                <a:latin typeface="Nunito" pitchFamily="2" charset="0"/>
              </a:rPr>
              <a:t> functions gives the count of levels.</a:t>
            </a:r>
          </a:p>
          <a:p>
            <a:endParaRPr lang="en-IN" dirty="0"/>
          </a:p>
        </p:txBody>
      </p:sp>
      <p:pic>
        <p:nvPicPr>
          <p:cNvPr id="5" name="Picture 4">
            <a:extLst>
              <a:ext uri="{FF2B5EF4-FFF2-40B4-BE49-F238E27FC236}">
                <a16:creationId xmlns:a16="http://schemas.microsoft.com/office/drawing/2014/main" id="{DD8E8B08-02D8-A5FB-9821-AE00FA3DA66B}"/>
              </a:ext>
            </a:extLst>
          </p:cNvPr>
          <p:cNvPicPr>
            <a:picLocks noChangeAspect="1"/>
          </p:cNvPicPr>
          <p:nvPr/>
        </p:nvPicPr>
        <p:blipFill>
          <a:blip r:embed="rId2"/>
          <a:stretch>
            <a:fillRect/>
          </a:stretch>
        </p:blipFill>
        <p:spPr>
          <a:xfrm>
            <a:off x="1031760" y="3986025"/>
            <a:ext cx="6972904" cy="2242397"/>
          </a:xfrm>
          <a:prstGeom prst="rect">
            <a:avLst/>
          </a:prstGeom>
        </p:spPr>
      </p:pic>
    </p:spTree>
    <p:extLst>
      <p:ext uri="{BB962C8B-B14F-4D97-AF65-F5344CB8AC3E}">
        <p14:creationId xmlns:p14="http://schemas.microsoft.com/office/powerpoint/2010/main" val="203095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911D-4A07-0D64-DE60-30C4F35E2DBB}"/>
              </a:ext>
            </a:extLst>
          </p:cNvPr>
          <p:cNvSpPr>
            <a:spLocks noGrp="1"/>
          </p:cNvSpPr>
          <p:nvPr>
            <p:ph type="title"/>
          </p:nvPr>
        </p:nvSpPr>
        <p:spPr>
          <a:xfrm>
            <a:off x="838200" y="365125"/>
            <a:ext cx="10515600" cy="746499"/>
          </a:xfrm>
        </p:spPr>
        <p:txBody>
          <a:bodyPr/>
          <a:lstStyle/>
          <a:p>
            <a:r>
              <a:rPr lang="en-US" b="0" i="0" dirty="0">
                <a:solidFill>
                  <a:srgbClr val="000000"/>
                </a:solidFill>
                <a:effectLst/>
                <a:latin typeface="Heebo" pitchFamily="2" charset="-79"/>
                <a:cs typeface="Heebo" pitchFamily="2" charset="-79"/>
              </a:rPr>
              <a:t>Data Frames</a:t>
            </a:r>
            <a:endParaRPr lang="en-IN" dirty="0"/>
          </a:p>
        </p:txBody>
      </p:sp>
      <p:sp>
        <p:nvSpPr>
          <p:cNvPr id="3" name="Content Placeholder 2">
            <a:extLst>
              <a:ext uri="{FF2B5EF4-FFF2-40B4-BE49-F238E27FC236}">
                <a16:creationId xmlns:a16="http://schemas.microsoft.com/office/drawing/2014/main" id="{F4A857F9-CF61-6EC8-2976-143AA0018FFD}"/>
              </a:ext>
            </a:extLst>
          </p:cNvPr>
          <p:cNvSpPr>
            <a:spLocks noGrp="1"/>
          </p:cNvSpPr>
          <p:nvPr>
            <p:ph idx="1"/>
          </p:nvPr>
        </p:nvSpPr>
        <p:spPr>
          <a:xfrm>
            <a:off x="838200" y="1264024"/>
            <a:ext cx="10515600" cy="4912939"/>
          </a:xfrm>
        </p:spPr>
        <p:txBody>
          <a:bodyPr>
            <a:normAutofit/>
          </a:bodyPr>
          <a:lstStyle/>
          <a:p>
            <a:pPr algn="just"/>
            <a:r>
              <a:rPr lang="en-US" sz="2400" b="0" i="0" dirty="0">
                <a:solidFill>
                  <a:srgbClr val="000000"/>
                </a:solidFill>
                <a:effectLst/>
                <a:latin typeface="Nunito" pitchFamily="2" charset="0"/>
              </a:rPr>
              <a:t>Data frames are tabular data objects. Unlike a matrix in data frame each column can contain different modes of data. The first column can be numeric while the second column can be character and third column can be logical. It is a list of vectors of equal length.</a:t>
            </a:r>
          </a:p>
          <a:p>
            <a:pPr algn="just"/>
            <a:r>
              <a:rPr lang="en-US" sz="2400" b="0" i="0" dirty="0">
                <a:solidFill>
                  <a:srgbClr val="000000"/>
                </a:solidFill>
                <a:effectLst/>
                <a:latin typeface="Nunito" pitchFamily="2" charset="0"/>
              </a:rPr>
              <a:t>Data Frames are created using the </a:t>
            </a:r>
            <a:r>
              <a:rPr lang="en-US" sz="2400" b="1" i="0" dirty="0" err="1">
                <a:solidFill>
                  <a:srgbClr val="000000"/>
                </a:solidFill>
                <a:effectLst/>
                <a:latin typeface="Nunito" pitchFamily="2" charset="0"/>
              </a:rPr>
              <a:t>data.frame</a:t>
            </a:r>
            <a:r>
              <a:rPr lang="en-US" sz="2400" b="1" i="0" dirty="0">
                <a:solidFill>
                  <a:srgbClr val="000000"/>
                </a:solidFill>
                <a:effectLst/>
                <a:latin typeface="Nunito" pitchFamily="2" charset="0"/>
              </a:rPr>
              <a:t>()</a:t>
            </a:r>
            <a:r>
              <a:rPr lang="en-US" sz="2400" b="0" i="0" dirty="0">
                <a:solidFill>
                  <a:srgbClr val="000000"/>
                </a:solidFill>
                <a:effectLst/>
                <a:latin typeface="Nunito" pitchFamily="2" charset="0"/>
              </a:rPr>
              <a:t> function.</a:t>
            </a:r>
          </a:p>
          <a:p>
            <a:endParaRPr lang="en-IN" sz="2400" dirty="0"/>
          </a:p>
        </p:txBody>
      </p:sp>
      <p:pic>
        <p:nvPicPr>
          <p:cNvPr id="5" name="Picture 4">
            <a:extLst>
              <a:ext uri="{FF2B5EF4-FFF2-40B4-BE49-F238E27FC236}">
                <a16:creationId xmlns:a16="http://schemas.microsoft.com/office/drawing/2014/main" id="{D7B4D282-7209-65F9-4B50-1261CF9DE259}"/>
              </a:ext>
            </a:extLst>
          </p:cNvPr>
          <p:cNvPicPr>
            <a:picLocks noChangeAspect="1"/>
          </p:cNvPicPr>
          <p:nvPr/>
        </p:nvPicPr>
        <p:blipFill>
          <a:blip r:embed="rId2"/>
          <a:stretch>
            <a:fillRect/>
          </a:stretch>
        </p:blipFill>
        <p:spPr>
          <a:xfrm>
            <a:off x="1085769" y="3314833"/>
            <a:ext cx="7026249" cy="2110923"/>
          </a:xfrm>
          <a:prstGeom prst="rect">
            <a:avLst/>
          </a:prstGeom>
        </p:spPr>
      </p:pic>
    </p:spTree>
    <p:extLst>
      <p:ext uri="{BB962C8B-B14F-4D97-AF65-F5344CB8AC3E}">
        <p14:creationId xmlns:p14="http://schemas.microsoft.com/office/powerpoint/2010/main" val="4365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95E7-A0DC-A863-2AD2-5C07CAE15F02}"/>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Variables</a:t>
            </a:r>
            <a:endParaRPr lang="en-IN" dirty="0"/>
          </a:p>
        </p:txBody>
      </p:sp>
      <p:sp>
        <p:nvSpPr>
          <p:cNvPr id="3" name="Content Placeholder 2">
            <a:extLst>
              <a:ext uri="{FF2B5EF4-FFF2-40B4-BE49-F238E27FC236}">
                <a16:creationId xmlns:a16="http://schemas.microsoft.com/office/drawing/2014/main" id="{BD98E021-0DBF-BD6E-AAAD-C69710C27E14}"/>
              </a:ext>
            </a:extLst>
          </p:cNvPr>
          <p:cNvSpPr>
            <a:spLocks noGrp="1"/>
          </p:cNvSpPr>
          <p:nvPr>
            <p:ph idx="1"/>
          </p:nvPr>
        </p:nvSpPr>
        <p:spPr/>
        <p:txBody>
          <a:bodyPr>
            <a:normAutofit/>
          </a:bodyPr>
          <a:lstStyle/>
          <a:p>
            <a:r>
              <a:rPr lang="en-US" sz="2400" b="0" i="0" dirty="0">
                <a:solidFill>
                  <a:srgbClr val="000000"/>
                </a:solidFill>
                <a:effectLst/>
                <a:latin typeface="Nunito" pitchFamily="2" charset="0"/>
              </a:rPr>
              <a:t>A variable provides us with named storage that our programs can manipulate. A variable in R can store an atomic vector, group of atomic vectors or a combination of many </a:t>
            </a:r>
            <a:r>
              <a:rPr lang="en-US" sz="2400" b="0" i="0" dirty="0" err="1">
                <a:solidFill>
                  <a:srgbClr val="000000"/>
                </a:solidFill>
                <a:effectLst/>
                <a:latin typeface="Nunito" pitchFamily="2" charset="0"/>
              </a:rPr>
              <a:t>Robjects</a:t>
            </a:r>
            <a:r>
              <a:rPr lang="en-US" sz="2400" b="0" i="0" dirty="0">
                <a:solidFill>
                  <a:srgbClr val="000000"/>
                </a:solidFill>
                <a:effectLst/>
                <a:latin typeface="Nunito" pitchFamily="2" charset="0"/>
              </a:rPr>
              <a:t>. A valid variable name consists of letters, numbers and the dot or underline characters. The variable name starts with a letter or the dot not followed by a number.</a:t>
            </a:r>
            <a:endParaRPr lang="en-IN" sz="2400" dirty="0"/>
          </a:p>
        </p:txBody>
      </p:sp>
      <p:graphicFrame>
        <p:nvGraphicFramePr>
          <p:cNvPr id="4" name="Table 3">
            <a:extLst>
              <a:ext uri="{FF2B5EF4-FFF2-40B4-BE49-F238E27FC236}">
                <a16:creationId xmlns:a16="http://schemas.microsoft.com/office/drawing/2014/main" id="{CBF5479D-3E32-C43A-48FE-54A2188FC9F7}"/>
              </a:ext>
            </a:extLst>
          </p:cNvPr>
          <p:cNvGraphicFramePr>
            <a:graphicFrameLocks noGrp="1"/>
          </p:cNvGraphicFramePr>
          <p:nvPr>
            <p:extLst>
              <p:ext uri="{D42A27DB-BD31-4B8C-83A1-F6EECF244321}">
                <p14:modId xmlns:p14="http://schemas.microsoft.com/office/powerpoint/2010/main" val="3216061726"/>
              </p:ext>
            </p:extLst>
          </p:nvPr>
        </p:nvGraphicFramePr>
        <p:xfrm>
          <a:off x="1470213" y="3597692"/>
          <a:ext cx="9511554" cy="2414560"/>
        </p:xfrm>
        <a:graphic>
          <a:graphicData uri="http://schemas.openxmlformats.org/drawingml/2006/table">
            <a:tbl>
              <a:tblPr/>
              <a:tblGrid>
                <a:gridCol w="2377888">
                  <a:extLst>
                    <a:ext uri="{9D8B030D-6E8A-4147-A177-3AD203B41FA5}">
                      <a16:colId xmlns:a16="http://schemas.microsoft.com/office/drawing/2014/main" val="2046669166"/>
                    </a:ext>
                  </a:extLst>
                </a:gridCol>
                <a:gridCol w="3566833">
                  <a:extLst>
                    <a:ext uri="{9D8B030D-6E8A-4147-A177-3AD203B41FA5}">
                      <a16:colId xmlns:a16="http://schemas.microsoft.com/office/drawing/2014/main" val="92637130"/>
                    </a:ext>
                  </a:extLst>
                </a:gridCol>
                <a:gridCol w="3566833">
                  <a:extLst>
                    <a:ext uri="{9D8B030D-6E8A-4147-A177-3AD203B41FA5}">
                      <a16:colId xmlns:a16="http://schemas.microsoft.com/office/drawing/2014/main" val="2687026476"/>
                    </a:ext>
                  </a:extLst>
                </a:gridCol>
              </a:tblGrid>
              <a:tr h="197597">
                <a:tc>
                  <a:txBody>
                    <a:bodyPr/>
                    <a:lstStyle/>
                    <a:p>
                      <a:pPr algn="ctr" fontAlgn="t"/>
                      <a:r>
                        <a:rPr lang="en-IN" sz="1200">
                          <a:effectLst/>
                        </a:rPr>
                        <a:t>Variable Name</a:t>
                      </a:r>
                    </a:p>
                  </a:txBody>
                  <a:tcPr marL="41840" marR="41840" marT="41840" marB="41840">
                    <a:lnL w="12700" cap="flat" cmpd="sng" algn="ctr">
                      <a:solidFill>
                        <a:srgbClr val="2072FB"/>
                      </a:solidFill>
                      <a:prstDash val="solid"/>
                      <a:round/>
                      <a:headEnd type="none" w="med" len="med"/>
                      <a:tailEnd type="none" w="med" len="med"/>
                    </a:lnL>
                    <a:lnR w="12700" cap="flat" cmpd="sng" algn="ctr">
                      <a:solidFill>
                        <a:srgbClr val="E074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Validity</a:t>
                      </a:r>
                    </a:p>
                  </a:txBody>
                  <a:tcPr marL="41840" marR="41840" marT="41840" marB="41840">
                    <a:lnL w="12700" cap="flat" cmpd="sng" algn="ctr">
                      <a:solidFill>
                        <a:srgbClr val="E074FB"/>
                      </a:solidFill>
                      <a:prstDash val="solid"/>
                      <a:round/>
                      <a:headEnd type="none" w="med" len="med"/>
                      <a:tailEnd type="none" w="med" len="med"/>
                    </a:lnL>
                    <a:lnR w="12700" cap="flat" cmpd="sng" algn="ctr">
                      <a:solidFill>
                        <a:srgbClr val="2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Reason</a:t>
                      </a:r>
                    </a:p>
                  </a:txBody>
                  <a:tcPr marL="41840" marR="41840" marT="41840" marB="41840">
                    <a:lnL w="12700" cap="flat" cmpd="sng" algn="ctr">
                      <a:solidFill>
                        <a:srgbClr val="2072FB"/>
                      </a:solidFill>
                      <a:prstDash val="solid"/>
                      <a:round/>
                      <a:headEnd type="none" w="med" len="med"/>
                      <a:tailEnd type="none" w="med" len="med"/>
                    </a:lnL>
                    <a:lnR w="12700" cap="flat" cmpd="sng" algn="ctr">
                      <a:solidFill>
                        <a:srgbClr val="0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88736433"/>
                  </a:ext>
                </a:extLst>
              </a:tr>
              <a:tr h="197597">
                <a:tc>
                  <a:txBody>
                    <a:bodyPr/>
                    <a:lstStyle/>
                    <a:p>
                      <a:pPr fontAlgn="t"/>
                      <a:r>
                        <a:rPr lang="en-IN" sz="1200">
                          <a:effectLst/>
                        </a:rPr>
                        <a:t>var_name2.</a:t>
                      </a:r>
                    </a:p>
                  </a:txBody>
                  <a:tcPr marL="41840" marR="41840" marT="41840" marB="41840">
                    <a:lnL w="12700" cap="flat" cmpd="sng" algn="ctr">
                      <a:solidFill>
                        <a:srgbClr val="8077FB"/>
                      </a:solidFill>
                      <a:prstDash val="solid"/>
                      <a:round/>
                      <a:headEnd type="none" w="med" len="med"/>
                      <a:tailEnd type="none" w="med" len="med"/>
                    </a:lnL>
                    <a:lnR w="12700" cap="flat" cmpd="sng" algn="ctr">
                      <a:solidFill>
                        <a:srgbClr val="4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valid</a:t>
                      </a:r>
                    </a:p>
                  </a:txBody>
                  <a:tcPr marL="41840" marR="41840" marT="41840" marB="41840">
                    <a:lnL w="12700" cap="flat" cmpd="sng" algn="ctr">
                      <a:solidFill>
                        <a:srgbClr val="4079FB"/>
                      </a:solidFill>
                      <a:prstDash val="solid"/>
                      <a:round/>
                      <a:headEnd type="none" w="med" len="med"/>
                      <a:tailEnd type="none" w="med" len="med"/>
                    </a:lnL>
                    <a:lnR w="12700" cap="flat" cmpd="sng" algn="ctr">
                      <a:solidFill>
                        <a:srgbClr val="8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Has letters, numbers, dot and underscore</a:t>
                      </a:r>
                    </a:p>
                  </a:txBody>
                  <a:tcPr marL="41840" marR="41840" marT="41840" marB="41840">
                    <a:lnL w="12700" cap="flat" cmpd="sng" algn="ctr">
                      <a:solidFill>
                        <a:srgbClr val="8076FB"/>
                      </a:solidFill>
                      <a:prstDash val="solid"/>
                      <a:round/>
                      <a:headEnd type="none" w="med" len="med"/>
                      <a:tailEnd type="none" w="med" len="med"/>
                    </a:lnL>
                    <a:lnR w="12700" cap="flat" cmpd="sng" algn="ctr">
                      <a:solidFill>
                        <a:srgbClr val="2079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43441728"/>
                  </a:ext>
                </a:extLst>
              </a:tr>
              <a:tr h="333163">
                <a:tc>
                  <a:txBody>
                    <a:bodyPr/>
                    <a:lstStyle/>
                    <a:p>
                      <a:pPr fontAlgn="t"/>
                      <a:r>
                        <a:rPr lang="en-IN" sz="1200">
                          <a:effectLst/>
                        </a:rPr>
                        <a:t>var_name%</a:t>
                      </a:r>
                    </a:p>
                  </a:txBody>
                  <a:tcPr marL="41840" marR="41840" marT="41840" marB="41840">
                    <a:lnL w="12700" cap="flat" cmpd="sng" algn="ctr">
                      <a:solidFill>
                        <a:srgbClr val="C078FB"/>
                      </a:solidFill>
                      <a:prstDash val="solid"/>
                      <a:round/>
                      <a:headEnd type="none" w="med" len="med"/>
                      <a:tailEnd type="none" w="med" len="med"/>
                    </a:lnL>
                    <a:lnR w="12700" cap="flat" cmpd="sng" algn="ctr">
                      <a:solidFill>
                        <a:srgbClr val="8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8076FB"/>
                      </a:solidFill>
                      <a:prstDash val="solid"/>
                      <a:round/>
                      <a:headEnd type="none" w="med" len="med"/>
                      <a:tailEnd type="none" w="med" len="med"/>
                    </a:lnL>
                    <a:lnR w="12700" cap="flat" cmpd="sng" algn="ctr">
                      <a:solidFill>
                        <a:srgbClr val="6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Has the character '%'. Only dot(.) and underscore allowed.</a:t>
                      </a:r>
                    </a:p>
                  </a:txBody>
                  <a:tcPr marL="41840" marR="41840" marT="41840" marB="41840">
                    <a:lnL w="12700" cap="flat" cmpd="sng" algn="ctr">
                      <a:solidFill>
                        <a:srgbClr val="6072FB"/>
                      </a:solidFill>
                      <a:prstDash val="solid"/>
                      <a:round/>
                      <a:headEnd type="none" w="med" len="med"/>
                      <a:tailEnd type="none" w="med" len="med"/>
                    </a:lnL>
                    <a:lnR w="12700" cap="flat" cmpd="sng" algn="ctr">
                      <a:solidFill>
                        <a:srgbClr val="0072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2944965"/>
                  </a:ext>
                </a:extLst>
              </a:tr>
              <a:tr h="197597">
                <a:tc>
                  <a:txBody>
                    <a:bodyPr/>
                    <a:lstStyle/>
                    <a:p>
                      <a:pPr fontAlgn="t"/>
                      <a:r>
                        <a:rPr lang="en-IN" sz="1200">
                          <a:effectLst/>
                        </a:rPr>
                        <a:t>2var_name</a:t>
                      </a:r>
                    </a:p>
                  </a:txBody>
                  <a:tcPr marL="41840" marR="41840" marT="41840" marB="41840">
                    <a:lnL w="12700" cap="flat" cmpd="sng" algn="ctr">
                      <a:solidFill>
                        <a:srgbClr val="0076FB"/>
                      </a:solidFill>
                      <a:prstDash val="solid"/>
                      <a:round/>
                      <a:headEnd type="none" w="med" len="med"/>
                      <a:tailEnd type="none" w="med" len="med"/>
                    </a:lnL>
                    <a:lnR w="12700" cap="flat" cmpd="sng" algn="ctr">
                      <a:solidFill>
                        <a:srgbClr val="0080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0080FB"/>
                      </a:solidFill>
                      <a:prstDash val="solid"/>
                      <a:round/>
                      <a:headEnd type="none" w="med" len="med"/>
                      <a:tailEnd type="none" w="med" len="med"/>
                    </a:lnL>
                    <a:lnR w="12700" cap="flat" cmpd="sng" algn="ctr">
                      <a:solidFill>
                        <a:srgbClr val="207E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Starts with a number</a:t>
                      </a:r>
                    </a:p>
                  </a:txBody>
                  <a:tcPr marL="41840" marR="41840" marT="41840" marB="41840">
                    <a:lnL w="12700" cap="flat" cmpd="sng" algn="ctr">
                      <a:solidFill>
                        <a:srgbClr val="207EFB"/>
                      </a:solidFill>
                      <a:prstDash val="solid"/>
                      <a:round/>
                      <a:headEnd type="none" w="med" len="med"/>
                      <a:tailEnd type="none" w="med" len="med"/>
                    </a:lnL>
                    <a:lnR w="12700" cap="flat" cmpd="sng" algn="ctr">
                      <a:solidFill>
                        <a:srgbClr val="0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35671126"/>
                  </a:ext>
                </a:extLst>
              </a:tr>
              <a:tr h="333163">
                <a:tc>
                  <a:txBody>
                    <a:bodyPr/>
                    <a:lstStyle/>
                    <a:p>
                      <a:pPr algn="ctr" fontAlgn="ctr"/>
                      <a:r>
                        <a:rPr lang="en-IN" sz="1200">
                          <a:solidFill>
                            <a:srgbClr val="000000"/>
                          </a:solidFill>
                          <a:effectLst/>
                        </a:rPr>
                        <a:t>.var_name,</a:t>
                      </a:r>
                    </a:p>
                    <a:p>
                      <a:pPr algn="ctr" fontAlgn="ctr"/>
                      <a:r>
                        <a:rPr lang="en-IN" sz="1200">
                          <a:solidFill>
                            <a:srgbClr val="000000"/>
                          </a:solidFill>
                          <a:effectLst/>
                        </a:rPr>
                        <a:t>var.name</a:t>
                      </a:r>
                    </a:p>
                  </a:txBody>
                  <a:tcPr marL="41840" marR="41840" marT="41840" marB="41840" anchor="ctr">
                    <a:lnL w="12700" cap="flat" cmpd="sng" algn="ctr">
                      <a:solidFill>
                        <a:srgbClr val="407FFB"/>
                      </a:solidFill>
                      <a:prstDash val="solid"/>
                      <a:round/>
                      <a:headEnd type="none" w="med" len="med"/>
                      <a:tailEnd type="none" w="med" len="med"/>
                    </a:lnL>
                    <a:lnR w="12700" cap="flat" cmpd="sng" algn="ctr">
                      <a:solidFill>
                        <a:srgbClr val="2080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valid</a:t>
                      </a:r>
                    </a:p>
                  </a:txBody>
                  <a:tcPr marL="41840" marR="41840" marT="41840" marB="41840">
                    <a:lnL w="12700" cap="flat" cmpd="sng" algn="ctr">
                      <a:solidFill>
                        <a:srgbClr val="2080FB"/>
                      </a:solidFill>
                      <a:prstDash val="solid"/>
                      <a:round/>
                      <a:headEnd type="none" w="med" len="med"/>
                      <a:tailEnd type="none" w="med" len="med"/>
                    </a:lnL>
                    <a:lnR w="12700" cap="flat" cmpd="sng" algn="ctr">
                      <a:solidFill>
                        <a:srgbClr val="4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Can start with a dot(.) but the dot(.)should not be followed by a number.</a:t>
                      </a:r>
                    </a:p>
                  </a:txBody>
                  <a:tcPr marL="41840" marR="41840" marT="41840" marB="41840" anchor="ctr">
                    <a:lnL w="12700" cap="flat" cmpd="sng" algn="ctr">
                      <a:solidFill>
                        <a:srgbClr val="407BFB"/>
                      </a:solidFill>
                      <a:prstDash val="solid"/>
                      <a:round/>
                      <a:headEnd type="none" w="med" len="med"/>
                      <a:tailEnd type="none" w="med" len="med"/>
                    </a:lnL>
                    <a:lnR w="12700" cap="flat" cmpd="sng" algn="ctr">
                      <a:solidFill>
                        <a:srgbClr val="0076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2862548"/>
                  </a:ext>
                </a:extLst>
              </a:tr>
              <a:tr h="333163">
                <a:tc>
                  <a:txBody>
                    <a:bodyPr/>
                    <a:lstStyle/>
                    <a:p>
                      <a:pPr fontAlgn="t"/>
                      <a:r>
                        <a:rPr lang="en-IN" sz="1200">
                          <a:effectLst/>
                        </a:rPr>
                        <a:t>.2var_name</a:t>
                      </a:r>
                    </a:p>
                  </a:txBody>
                  <a:tcPr marL="41840" marR="41840" marT="41840" marB="41840">
                    <a:lnL w="12700" cap="flat" cmpd="sng" algn="ctr">
                      <a:solidFill>
                        <a:srgbClr val="6081FB"/>
                      </a:solidFill>
                      <a:prstDash val="solid"/>
                      <a:round/>
                      <a:headEnd type="none" w="med" len="med"/>
                      <a:tailEnd type="none" w="med" len="med"/>
                    </a:lnL>
                    <a:lnR w="12700" cap="flat" cmpd="sng" algn="ctr">
                      <a:solidFill>
                        <a:srgbClr val="207D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207DFB"/>
                      </a:solidFill>
                      <a:prstDash val="solid"/>
                      <a:round/>
                      <a:headEnd type="none" w="med" len="med"/>
                      <a:tailEnd type="none" w="med" len="med"/>
                    </a:lnL>
                    <a:lnR w="12700" cap="flat" cmpd="sng" algn="ctr">
                      <a:solidFill>
                        <a:srgbClr val="A07E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The starting dot is followed by a number making it invalid.</a:t>
                      </a:r>
                    </a:p>
                  </a:txBody>
                  <a:tcPr marL="41840" marR="41840" marT="41840" marB="41840">
                    <a:lnL w="12700" cap="flat" cmpd="sng" algn="ctr">
                      <a:solidFill>
                        <a:srgbClr val="A07EFB"/>
                      </a:solidFill>
                      <a:prstDash val="solid"/>
                      <a:round/>
                      <a:headEnd type="none" w="med" len="med"/>
                      <a:tailEnd type="none" w="med" len="med"/>
                    </a:lnL>
                    <a:lnR w="12700" cap="flat" cmpd="sng" algn="ctr">
                      <a:solidFill>
                        <a:srgbClr val="4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11738778"/>
                  </a:ext>
                </a:extLst>
              </a:tr>
              <a:tr h="197597">
                <a:tc>
                  <a:txBody>
                    <a:bodyPr/>
                    <a:lstStyle/>
                    <a:p>
                      <a:pPr fontAlgn="t"/>
                      <a:r>
                        <a:rPr lang="en-IN" sz="1200">
                          <a:effectLst/>
                        </a:rPr>
                        <a:t>_var_name</a:t>
                      </a:r>
                    </a:p>
                  </a:txBody>
                  <a:tcPr marL="41840" marR="41840" marT="41840" marB="41840">
                    <a:lnL w="12700" cap="flat" cmpd="sng" algn="ctr">
                      <a:solidFill>
                        <a:srgbClr val="807FFB"/>
                      </a:solidFill>
                      <a:prstDash val="solid"/>
                      <a:round/>
                      <a:headEnd type="none" w="med" len="med"/>
                      <a:tailEnd type="none" w="med" len="med"/>
                    </a:lnL>
                    <a:lnR w="12700" cap="flat" cmpd="sng" algn="ctr">
                      <a:solidFill>
                        <a:srgbClr val="807F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207DFB"/>
                      </a:solidFill>
                      <a:prstDash val="solid"/>
                      <a:round/>
                      <a:headEnd type="none" w="med" len="med"/>
                      <a:tailEnd type="none" w="med" len="med"/>
                    </a:lnB>
                  </a:tcPr>
                </a:tc>
                <a:tc>
                  <a:txBody>
                    <a:bodyPr/>
                    <a:lstStyle/>
                    <a:p>
                      <a:pPr fontAlgn="t"/>
                      <a:r>
                        <a:rPr lang="en-IN" sz="1200">
                          <a:effectLst/>
                        </a:rPr>
                        <a:t>invalid</a:t>
                      </a:r>
                    </a:p>
                  </a:txBody>
                  <a:tcPr marL="41840" marR="41840" marT="41840" marB="41840">
                    <a:lnL w="12700" cap="flat" cmpd="sng" algn="ctr">
                      <a:solidFill>
                        <a:srgbClr val="807FFB"/>
                      </a:solidFill>
                      <a:prstDash val="solid"/>
                      <a:round/>
                      <a:headEnd type="none" w="med" len="med"/>
                      <a:tailEnd type="none" w="med" len="med"/>
                    </a:lnL>
                    <a:lnR w="12700" cap="flat" cmpd="sng" algn="ctr">
                      <a:solidFill>
                        <a:srgbClr val="A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80FB"/>
                      </a:solidFill>
                      <a:prstDash val="solid"/>
                      <a:round/>
                      <a:headEnd type="none" w="med" len="med"/>
                      <a:tailEnd type="none" w="med" len="med"/>
                    </a:lnB>
                  </a:tcPr>
                </a:tc>
                <a:tc>
                  <a:txBody>
                    <a:bodyPr/>
                    <a:lstStyle/>
                    <a:p>
                      <a:pPr fontAlgn="t"/>
                      <a:r>
                        <a:rPr lang="en-US" sz="1200" dirty="0">
                          <a:effectLst/>
                        </a:rPr>
                        <a:t>Starts with _ which is not valid</a:t>
                      </a:r>
                    </a:p>
                  </a:txBody>
                  <a:tcPr marL="41840" marR="41840" marT="41840" marB="41840">
                    <a:lnL w="12700" cap="flat" cmpd="sng" algn="ctr">
                      <a:solidFill>
                        <a:srgbClr val="A07BFB"/>
                      </a:solidFill>
                      <a:prstDash val="solid"/>
                      <a:round/>
                      <a:headEnd type="none" w="med" len="med"/>
                      <a:tailEnd type="none" w="med" len="med"/>
                    </a:lnL>
                    <a:lnR w="12700" cap="flat" cmpd="sng" algn="ctr">
                      <a:solidFill>
                        <a:srgbClr val="607BF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7EFB"/>
                      </a:solidFill>
                      <a:prstDash val="solid"/>
                      <a:round/>
                      <a:headEnd type="none" w="med" len="med"/>
                      <a:tailEnd type="none" w="med" len="med"/>
                    </a:lnB>
                  </a:tcPr>
                </a:tc>
                <a:extLst>
                  <a:ext uri="{0D108BD9-81ED-4DB2-BD59-A6C34878D82A}">
                    <a16:rowId xmlns:a16="http://schemas.microsoft.com/office/drawing/2014/main" val="1473801422"/>
                  </a:ext>
                </a:extLst>
              </a:tr>
            </a:tbl>
          </a:graphicData>
        </a:graphic>
      </p:graphicFrame>
    </p:spTree>
    <p:extLst>
      <p:ext uri="{BB962C8B-B14F-4D97-AF65-F5344CB8AC3E}">
        <p14:creationId xmlns:p14="http://schemas.microsoft.com/office/powerpoint/2010/main" val="59278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1160-45AB-797C-3979-579326DE460E}"/>
              </a:ext>
            </a:extLst>
          </p:cNvPr>
          <p:cNvSpPr>
            <a:spLocks noGrp="1"/>
          </p:cNvSpPr>
          <p:nvPr>
            <p:ph type="title"/>
          </p:nvPr>
        </p:nvSpPr>
        <p:spPr>
          <a:xfrm>
            <a:off x="838200" y="365125"/>
            <a:ext cx="10515600" cy="979581"/>
          </a:xfrm>
        </p:spPr>
        <p:txBody>
          <a:bodyPr/>
          <a:lstStyle/>
          <a:p>
            <a:r>
              <a:rPr lang="en-IN" b="0" i="0" dirty="0">
                <a:solidFill>
                  <a:srgbClr val="000000"/>
                </a:solidFill>
                <a:effectLst/>
                <a:latin typeface="Heebo" pitchFamily="2" charset="-79"/>
                <a:cs typeface="Heebo" pitchFamily="2" charset="-79"/>
              </a:rPr>
              <a:t>Variable Assignment</a:t>
            </a:r>
            <a:endParaRPr lang="en-IN" dirty="0"/>
          </a:p>
        </p:txBody>
      </p:sp>
      <p:sp>
        <p:nvSpPr>
          <p:cNvPr id="3" name="Content Placeholder 2">
            <a:extLst>
              <a:ext uri="{FF2B5EF4-FFF2-40B4-BE49-F238E27FC236}">
                <a16:creationId xmlns:a16="http://schemas.microsoft.com/office/drawing/2014/main" id="{8506F1C8-A21A-B39D-BF93-BC9734753BC0}"/>
              </a:ext>
            </a:extLst>
          </p:cNvPr>
          <p:cNvSpPr>
            <a:spLocks noGrp="1"/>
          </p:cNvSpPr>
          <p:nvPr>
            <p:ph idx="1"/>
          </p:nvPr>
        </p:nvSpPr>
        <p:spPr>
          <a:xfrm>
            <a:off x="838200" y="1470212"/>
            <a:ext cx="10515600" cy="5235387"/>
          </a:xfrm>
        </p:spPr>
        <p:txBody>
          <a:bodyPr>
            <a:normAutofit/>
          </a:bodyPr>
          <a:lstStyle/>
          <a:p>
            <a:r>
              <a:rPr lang="en-US" sz="2400" b="0" i="0" dirty="0">
                <a:solidFill>
                  <a:srgbClr val="000000"/>
                </a:solidFill>
                <a:effectLst/>
                <a:latin typeface="Nunito" pitchFamily="2" charset="0"/>
              </a:rPr>
              <a:t>The variables can be assigned values using leftward, rightward and equal to operator. The values of the variables can be printed using </a:t>
            </a:r>
            <a:r>
              <a:rPr lang="en-US" sz="2400" b="1" i="0" dirty="0">
                <a:solidFill>
                  <a:srgbClr val="000000"/>
                </a:solidFill>
                <a:effectLst/>
                <a:latin typeface="Nunito" pitchFamily="2" charset="0"/>
              </a:rPr>
              <a:t>print()</a:t>
            </a:r>
            <a:r>
              <a:rPr lang="en-US" sz="2400" b="0" i="0" dirty="0">
                <a:solidFill>
                  <a:srgbClr val="000000"/>
                </a:solidFill>
                <a:effectLst/>
                <a:latin typeface="Nunito" pitchFamily="2" charset="0"/>
              </a:rPr>
              <a:t> or </a:t>
            </a:r>
            <a:r>
              <a:rPr lang="en-US" sz="2400" b="1" i="0" dirty="0">
                <a:solidFill>
                  <a:srgbClr val="000000"/>
                </a:solidFill>
                <a:effectLst/>
                <a:latin typeface="Nunito" pitchFamily="2" charset="0"/>
              </a:rPr>
              <a:t>cat()</a:t>
            </a:r>
            <a:r>
              <a:rPr lang="en-US" sz="2400" b="0" i="0" dirty="0">
                <a:solidFill>
                  <a:srgbClr val="000000"/>
                </a:solidFill>
                <a:effectLst/>
                <a:latin typeface="Nunito" pitchFamily="2" charset="0"/>
              </a:rPr>
              <a:t> function. The </a:t>
            </a:r>
            <a:r>
              <a:rPr lang="en-US" sz="2400" b="1" i="0" dirty="0">
                <a:solidFill>
                  <a:srgbClr val="000000"/>
                </a:solidFill>
                <a:effectLst/>
                <a:latin typeface="Nunito" pitchFamily="2" charset="0"/>
              </a:rPr>
              <a:t>cat()</a:t>
            </a:r>
            <a:r>
              <a:rPr lang="en-US" sz="2400" b="0" i="0" dirty="0">
                <a:solidFill>
                  <a:srgbClr val="000000"/>
                </a:solidFill>
                <a:effectLst/>
                <a:latin typeface="Nunito" pitchFamily="2" charset="0"/>
              </a:rPr>
              <a:t> function combines multiple items into a continuous print output.</a:t>
            </a:r>
            <a:endParaRPr lang="en-IN" sz="2400" dirty="0"/>
          </a:p>
        </p:txBody>
      </p:sp>
      <p:pic>
        <p:nvPicPr>
          <p:cNvPr id="5" name="Picture 4">
            <a:extLst>
              <a:ext uri="{FF2B5EF4-FFF2-40B4-BE49-F238E27FC236}">
                <a16:creationId xmlns:a16="http://schemas.microsoft.com/office/drawing/2014/main" id="{12E72B45-3695-F288-A9B1-EC9F6A3627B7}"/>
              </a:ext>
            </a:extLst>
          </p:cNvPr>
          <p:cNvPicPr>
            <a:picLocks noChangeAspect="1"/>
          </p:cNvPicPr>
          <p:nvPr/>
        </p:nvPicPr>
        <p:blipFill>
          <a:blip r:embed="rId2"/>
          <a:stretch>
            <a:fillRect/>
          </a:stretch>
        </p:blipFill>
        <p:spPr>
          <a:xfrm>
            <a:off x="908040" y="3269336"/>
            <a:ext cx="7094835" cy="3223539"/>
          </a:xfrm>
          <a:prstGeom prst="rect">
            <a:avLst/>
          </a:prstGeom>
        </p:spPr>
      </p:pic>
    </p:spTree>
    <p:extLst>
      <p:ext uri="{BB962C8B-B14F-4D97-AF65-F5344CB8AC3E}">
        <p14:creationId xmlns:p14="http://schemas.microsoft.com/office/powerpoint/2010/main" val="409595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3C51-1E1B-8FE0-83B0-B4A1D76A7517}"/>
              </a:ext>
            </a:extLst>
          </p:cNvPr>
          <p:cNvSpPr>
            <a:spLocks noGrp="1"/>
          </p:cNvSpPr>
          <p:nvPr>
            <p:ph type="title"/>
          </p:nvPr>
        </p:nvSpPr>
        <p:spPr>
          <a:xfrm>
            <a:off x="838200" y="365125"/>
            <a:ext cx="10515600" cy="934757"/>
          </a:xfrm>
        </p:spPr>
        <p:txBody>
          <a:bodyPr/>
          <a:lstStyle/>
          <a:p>
            <a:r>
              <a:rPr lang="en-US" b="0" i="0" dirty="0">
                <a:solidFill>
                  <a:srgbClr val="000000"/>
                </a:solidFill>
                <a:effectLst/>
                <a:latin typeface="Heebo" pitchFamily="2" charset="-79"/>
                <a:cs typeface="Heebo" pitchFamily="2" charset="-79"/>
              </a:rPr>
              <a:t>Data Type of a Variable</a:t>
            </a:r>
            <a:endParaRPr lang="en-IN" dirty="0"/>
          </a:p>
        </p:txBody>
      </p:sp>
      <p:sp>
        <p:nvSpPr>
          <p:cNvPr id="3" name="Content Placeholder 2">
            <a:extLst>
              <a:ext uri="{FF2B5EF4-FFF2-40B4-BE49-F238E27FC236}">
                <a16:creationId xmlns:a16="http://schemas.microsoft.com/office/drawing/2014/main" id="{C2322566-C12A-24CE-7A81-BDE717B6B055}"/>
              </a:ext>
            </a:extLst>
          </p:cNvPr>
          <p:cNvSpPr>
            <a:spLocks noGrp="1"/>
          </p:cNvSpPr>
          <p:nvPr>
            <p:ph idx="1"/>
          </p:nvPr>
        </p:nvSpPr>
        <p:spPr>
          <a:xfrm>
            <a:off x="838200" y="1299882"/>
            <a:ext cx="10515600" cy="4877081"/>
          </a:xfrm>
        </p:spPr>
        <p:txBody>
          <a:bodyPr>
            <a:normAutofit/>
          </a:bodyPr>
          <a:lstStyle/>
          <a:p>
            <a:r>
              <a:rPr lang="en-US" sz="2400" b="0" i="0" dirty="0">
                <a:solidFill>
                  <a:srgbClr val="000000"/>
                </a:solidFill>
                <a:effectLst/>
                <a:latin typeface="Nunito" pitchFamily="2" charset="0"/>
              </a:rPr>
              <a:t>In R, a variable itself is not declared of any data type, rather it gets the data type of the R - object assigned to it. So R is called a dynamically typed language, which means that we can change a variable’s data type of the same variable again and again when using it in a program.</a:t>
            </a:r>
            <a:endParaRPr lang="en-IN" sz="2400" dirty="0"/>
          </a:p>
        </p:txBody>
      </p:sp>
      <p:pic>
        <p:nvPicPr>
          <p:cNvPr id="5" name="Picture 4">
            <a:extLst>
              <a:ext uri="{FF2B5EF4-FFF2-40B4-BE49-F238E27FC236}">
                <a16:creationId xmlns:a16="http://schemas.microsoft.com/office/drawing/2014/main" id="{1FAE8B17-5F7C-B730-D2FC-2F034664A7BC}"/>
              </a:ext>
            </a:extLst>
          </p:cNvPr>
          <p:cNvPicPr>
            <a:picLocks noChangeAspect="1"/>
          </p:cNvPicPr>
          <p:nvPr/>
        </p:nvPicPr>
        <p:blipFill>
          <a:blip r:embed="rId2"/>
          <a:stretch>
            <a:fillRect/>
          </a:stretch>
        </p:blipFill>
        <p:spPr>
          <a:xfrm>
            <a:off x="1111541" y="2919264"/>
            <a:ext cx="7064352" cy="2149026"/>
          </a:xfrm>
          <a:prstGeom prst="rect">
            <a:avLst/>
          </a:prstGeom>
        </p:spPr>
      </p:pic>
    </p:spTree>
    <p:extLst>
      <p:ext uri="{BB962C8B-B14F-4D97-AF65-F5344CB8AC3E}">
        <p14:creationId xmlns:p14="http://schemas.microsoft.com/office/powerpoint/2010/main" val="397366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CD49-A0C0-0A5B-C6F1-5A9599AA383B}"/>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Finding Variables</a:t>
            </a:r>
            <a:endParaRPr lang="en-IN" dirty="0"/>
          </a:p>
        </p:txBody>
      </p:sp>
      <p:sp>
        <p:nvSpPr>
          <p:cNvPr id="3" name="Content Placeholder 2">
            <a:extLst>
              <a:ext uri="{FF2B5EF4-FFF2-40B4-BE49-F238E27FC236}">
                <a16:creationId xmlns:a16="http://schemas.microsoft.com/office/drawing/2014/main" id="{0D104F85-9589-CFDA-F5CD-EF03AF0E84C0}"/>
              </a:ext>
            </a:extLst>
          </p:cNvPr>
          <p:cNvSpPr>
            <a:spLocks noGrp="1"/>
          </p:cNvSpPr>
          <p:nvPr>
            <p:ph idx="1"/>
          </p:nvPr>
        </p:nvSpPr>
        <p:spPr/>
        <p:txBody>
          <a:bodyPr/>
          <a:lstStyle/>
          <a:p>
            <a:r>
              <a:rPr lang="en-US" b="0" i="0" dirty="0">
                <a:solidFill>
                  <a:srgbClr val="000000"/>
                </a:solidFill>
                <a:effectLst/>
                <a:latin typeface="Nunito" pitchFamily="2" charset="0"/>
              </a:rPr>
              <a:t>To know all the variables currently available in the workspace we use the </a:t>
            </a:r>
            <a:r>
              <a:rPr lang="en-US" b="1" i="0" dirty="0">
                <a:solidFill>
                  <a:srgbClr val="000000"/>
                </a:solidFill>
                <a:effectLst/>
                <a:latin typeface="Nunito" pitchFamily="2" charset="0"/>
              </a:rPr>
              <a:t>ls()</a:t>
            </a:r>
            <a:r>
              <a:rPr lang="en-US" b="0" i="0" dirty="0">
                <a:solidFill>
                  <a:srgbClr val="000000"/>
                </a:solidFill>
                <a:effectLst/>
                <a:latin typeface="Nunito" pitchFamily="2" charset="0"/>
              </a:rPr>
              <a:t> function. Also the ls() function can use patterns to match the variable names.</a:t>
            </a:r>
            <a:endParaRPr lang="en-IN" dirty="0"/>
          </a:p>
        </p:txBody>
      </p:sp>
      <p:pic>
        <p:nvPicPr>
          <p:cNvPr id="5" name="Picture 4">
            <a:extLst>
              <a:ext uri="{FF2B5EF4-FFF2-40B4-BE49-F238E27FC236}">
                <a16:creationId xmlns:a16="http://schemas.microsoft.com/office/drawing/2014/main" id="{7C9874D2-E89E-05A9-25FA-468FA429FDA2}"/>
              </a:ext>
            </a:extLst>
          </p:cNvPr>
          <p:cNvPicPr>
            <a:picLocks noChangeAspect="1"/>
          </p:cNvPicPr>
          <p:nvPr/>
        </p:nvPicPr>
        <p:blipFill>
          <a:blip r:embed="rId2"/>
          <a:stretch>
            <a:fillRect/>
          </a:stretch>
        </p:blipFill>
        <p:spPr>
          <a:xfrm>
            <a:off x="1027048" y="3815800"/>
            <a:ext cx="7071973" cy="624894"/>
          </a:xfrm>
          <a:prstGeom prst="rect">
            <a:avLst/>
          </a:prstGeom>
        </p:spPr>
      </p:pic>
    </p:spTree>
    <p:extLst>
      <p:ext uri="{BB962C8B-B14F-4D97-AF65-F5344CB8AC3E}">
        <p14:creationId xmlns:p14="http://schemas.microsoft.com/office/powerpoint/2010/main" val="327121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E9F-22F4-45BB-1088-CCF8A56A5C5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Deleting Variables</a:t>
            </a:r>
            <a:endParaRPr lang="en-IN" dirty="0"/>
          </a:p>
        </p:txBody>
      </p:sp>
      <p:sp>
        <p:nvSpPr>
          <p:cNvPr id="3" name="Content Placeholder 2">
            <a:extLst>
              <a:ext uri="{FF2B5EF4-FFF2-40B4-BE49-F238E27FC236}">
                <a16:creationId xmlns:a16="http://schemas.microsoft.com/office/drawing/2014/main" id="{FFC9DB22-EBB6-2A2E-B043-8C02A706BEEF}"/>
              </a:ext>
            </a:extLst>
          </p:cNvPr>
          <p:cNvSpPr>
            <a:spLocks noGrp="1"/>
          </p:cNvSpPr>
          <p:nvPr>
            <p:ph idx="1"/>
          </p:nvPr>
        </p:nvSpPr>
        <p:spPr/>
        <p:txBody>
          <a:bodyPr/>
          <a:lstStyle/>
          <a:p>
            <a:r>
              <a:rPr lang="en-US" b="0" i="0" dirty="0">
                <a:solidFill>
                  <a:srgbClr val="000000"/>
                </a:solidFill>
                <a:effectLst/>
                <a:latin typeface="Nunito" pitchFamily="2" charset="0"/>
              </a:rPr>
              <a:t>Variables can be deleted by using the </a:t>
            </a:r>
            <a:r>
              <a:rPr lang="en-US" b="1" i="0" dirty="0">
                <a:solidFill>
                  <a:srgbClr val="000000"/>
                </a:solidFill>
                <a:effectLst/>
                <a:latin typeface="Nunito" pitchFamily="2" charset="0"/>
              </a:rPr>
              <a:t>rm()</a:t>
            </a:r>
            <a:r>
              <a:rPr lang="en-US" b="0" i="0" dirty="0">
                <a:solidFill>
                  <a:srgbClr val="000000"/>
                </a:solidFill>
                <a:effectLst/>
                <a:latin typeface="Nunito" pitchFamily="2" charset="0"/>
              </a:rPr>
              <a:t> function. Below we delete the variable var.3. On printing the value of the variable error is thrown.</a:t>
            </a:r>
            <a:endParaRPr lang="en-IN" dirty="0"/>
          </a:p>
        </p:txBody>
      </p:sp>
      <p:pic>
        <p:nvPicPr>
          <p:cNvPr id="5" name="Picture 4">
            <a:extLst>
              <a:ext uri="{FF2B5EF4-FFF2-40B4-BE49-F238E27FC236}">
                <a16:creationId xmlns:a16="http://schemas.microsoft.com/office/drawing/2014/main" id="{8239129E-ACED-AFB1-B4D9-BBECD5B3B31C}"/>
              </a:ext>
            </a:extLst>
          </p:cNvPr>
          <p:cNvPicPr>
            <a:picLocks noChangeAspect="1"/>
          </p:cNvPicPr>
          <p:nvPr/>
        </p:nvPicPr>
        <p:blipFill>
          <a:blip r:embed="rId2"/>
          <a:stretch>
            <a:fillRect/>
          </a:stretch>
        </p:blipFill>
        <p:spPr>
          <a:xfrm>
            <a:off x="1048789" y="3355676"/>
            <a:ext cx="7064352" cy="845893"/>
          </a:xfrm>
          <a:prstGeom prst="rect">
            <a:avLst/>
          </a:prstGeom>
        </p:spPr>
      </p:pic>
    </p:spTree>
    <p:extLst>
      <p:ext uri="{BB962C8B-B14F-4D97-AF65-F5344CB8AC3E}">
        <p14:creationId xmlns:p14="http://schemas.microsoft.com/office/powerpoint/2010/main" val="166001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0639-F020-FF29-C8FF-7160C1B9AD7C}"/>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Operators</a:t>
            </a:r>
            <a:endParaRPr lang="en-IN" dirty="0"/>
          </a:p>
        </p:txBody>
      </p:sp>
      <p:sp>
        <p:nvSpPr>
          <p:cNvPr id="3" name="Content Placeholder 2">
            <a:extLst>
              <a:ext uri="{FF2B5EF4-FFF2-40B4-BE49-F238E27FC236}">
                <a16:creationId xmlns:a16="http://schemas.microsoft.com/office/drawing/2014/main" id="{95EB32DF-4E23-A9A1-3894-0FB759812D75}"/>
              </a:ext>
            </a:extLst>
          </p:cNvPr>
          <p:cNvSpPr>
            <a:spLocks noGrp="1"/>
          </p:cNvSpPr>
          <p:nvPr>
            <p:ph idx="1"/>
          </p:nvPr>
        </p:nvSpPr>
        <p:spPr>
          <a:xfrm>
            <a:off x="838200" y="1825625"/>
            <a:ext cx="10515600" cy="4736540"/>
          </a:xfrm>
        </p:spPr>
        <p:txBody>
          <a:bodyPr>
            <a:normAutofit lnSpcReduction="10000"/>
          </a:bodyPr>
          <a:lstStyle/>
          <a:p>
            <a:pPr algn="just"/>
            <a:r>
              <a:rPr lang="en-US" b="0" i="0" dirty="0">
                <a:solidFill>
                  <a:srgbClr val="000000"/>
                </a:solidFill>
                <a:effectLst/>
                <a:latin typeface="Nunito" pitchFamily="2" charset="0"/>
              </a:rPr>
              <a:t>An operator is a symbol that tells the compiler to perform specific mathematical or logical manipulations. R language is rich in built-in operators and provides following types of operators.</a:t>
            </a:r>
          </a:p>
          <a:p>
            <a:pPr algn="l"/>
            <a:r>
              <a:rPr lang="en-US" b="0" i="0" dirty="0">
                <a:solidFill>
                  <a:srgbClr val="000000"/>
                </a:solidFill>
                <a:effectLst/>
                <a:latin typeface="Heebo" pitchFamily="2" charset="-79"/>
                <a:cs typeface="Heebo" pitchFamily="2" charset="-79"/>
              </a:rPr>
              <a:t>Types of Operators</a:t>
            </a:r>
          </a:p>
          <a:p>
            <a:pPr algn="just"/>
            <a:r>
              <a:rPr lang="en-US" b="0" i="0" dirty="0">
                <a:solidFill>
                  <a:srgbClr val="000000"/>
                </a:solidFill>
                <a:effectLst/>
                <a:latin typeface="Nunito" pitchFamily="2" charset="0"/>
              </a:rPr>
              <a:t>We have the following types of operators in R programming −</a:t>
            </a:r>
          </a:p>
          <a:p>
            <a:pPr algn="l">
              <a:buFont typeface="Arial" panose="020B0604020202020204" pitchFamily="34" charset="0"/>
              <a:buChar char="•"/>
            </a:pPr>
            <a:r>
              <a:rPr lang="en-US" b="0" i="0" dirty="0">
                <a:solidFill>
                  <a:srgbClr val="000000"/>
                </a:solidFill>
                <a:effectLst/>
                <a:latin typeface="Nunito" pitchFamily="2" charset="0"/>
              </a:rPr>
              <a:t>Arithmetic Operators</a:t>
            </a:r>
          </a:p>
          <a:p>
            <a:pPr algn="l">
              <a:buFont typeface="Arial" panose="020B0604020202020204" pitchFamily="34" charset="0"/>
              <a:buChar char="•"/>
            </a:pPr>
            <a:r>
              <a:rPr lang="en-US" b="0" i="0" dirty="0">
                <a:solidFill>
                  <a:srgbClr val="000000"/>
                </a:solidFill>
                <a:effectLst/>
                <a:latin typeface="Nunito" pitchFamily="2" charset="0"/>
              </a:rPr>
              <a:t>Relational Operators</a:t>
            </a:r>
          </a:p>
          <a:p>
            <a:pPr algn="l">
              <a:buFont typeface="Arial" panose="020B0604020202020204" pitchFamily="34" charset="0"/>
              <a:buChar char="•"/>
            </a:pPr>
            <a:r>
              <a:rPr lang="en-US" b="0" i="0" dirty="0">
                <a:solidFill>
                  <a:srgbClr val="000000"/>
                </a:solidFill>
                <a:effectLst/>
                <a:latin typeface="Nunito" pitchFamily="2" charset="0"/>
              </a:rPr>
              <a:t>Logical Operators</a:t>
            </a:r>
          </a:p>
          <a:p>
            <a:pPr algn="l">
              <a:buFont typeface="Arial" panose="020B0604020202020204" pitchFamily="34" charset="0"/>
              <a:buChar char="•"/>
            </a:pPr>
            <a:r>
              <a:rPr lang="en-US" b="0" i="0" dirty="0">
                <a:solidFill>
                  <a:srgbClr val="000000"/>
                </a:solidFill>
                <a:effectLst/>
                <a:latin typeface="Nunito" pitchFamily="2" charset="0"/>
              </a:rPr>
              <a:t>Assignment Operators</a:t>
            </a:r>
          </a:p>
          <a:p>
            <a:pPr algn="l">
              <a:buFont typeface="Arial" panose="020B0604020202020204" pitchFamily="34" charset="0"/>
              <a:buChar char="•"/>
            </a:pPr>
            <a:r>
              <a:rPr lang="en-US" b="0" i="0" dirty="0">
                <a:solidFill>
                  <a:srgbClr val="000000"/>
                </a:solidFill>
                <a:effectLst/>
                <a:latin typeface="Nunito" pitchFamily="2" charset="0"/>
              </a:rPr>
              <a:t>Miscellaneous Operators</a:t>
            </a:r>
          </a:p>
          <a:p>
            <a:endParaRPr lang="en-IN" dirty="0"/>
          </a:p>
        </p:txBody>
      </p:sp>
    </p:spTree>
    <p:extLst>
      <p:ext uri="{BB962C8B-B14F-4D97-AF65-F5344CB8AC3E}">
        <p14:creationId xmlns:p14="http://schemas.microsoft.com/office/powerpoint/2010/main" val="24779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E649-6CFE-F07A-9575-EAAED84F8923}"/>
              </a:ext>
            </a:extLst>
          </p:cNvPr>
          <p:cNvSpPr>
            <a:spLocks noGrp="1"/>
          </p:cNvSpPr>
          <p:nvPr>
            <p:ph type="title"/>
          </p:nvPr>
        </p:nvSpPr>
        <p:spPr>
          <a:xfrm>
            <a:off x="838200" y="125507"/>
            <a:ext cx="10515600" cy="869576"/>
          </a:xfrm>
        </p:spPr>
        <p:txBody>
          <a:bodyPr>
            <a:normAutofit/>
          </a:bodyPr>
          <a:lstStyle/>
          <a:p>
            <a:r>
              <a:rPr lang="en-IN" b="0" i="0" dirty="0">
                <a:solidFill>
                  <a:srgbClr val="000000"/>
                </a:solidFill>
                <a:effectLst/>
                <a:latin typeface="Heebo" pitchFamily="2" charset="-79"/>
                <a:cs typeface="Heebo" pitchFamily="2" charset="-79"/>
              </a:rPr>
              <a:t>Arithmetic Operators</a:t>
            </a:r>
            <a:endParaRPr lang="en-IN" dirty="0"/>
          </a:p>
        </p:txBody>
      </p:sp>
      <p:graphicFrame>
        <p:nvGraphicFramePr>
          <p:cNvPr id="4" name="Content Placeholder 3">
            <a:extLst>
              <a:ext uri="{FF2B5EF4-FFF2-40B4-BE49-F238E27FC236}">
                <a16:creationId xmlns:a16="http://schemas.microsoft.com/office/drawing/2014/main" id="{E8DC6799-572F-E2CF-0097-0ED0B6A3EB58}"/>
              </a:ext>
            </a:extLst>
          </p:cNvPr>
          <p:cNvGraphicFramePr>
            <a:graphicFrameLocks noGrp="1"/>
          </p:cNvGraphicFramePr>
          <p:nvPr>
            <p:ph idx="1"/>
            <p:extLst>
              <p:ext uri="{D42A27DB-BD31-4B8C-83A1-F6EECF244321}">
                <p14:modId xmlns:p14="http://schemas.microsoft.com/office/powerpoint/2010/main" val="1877906365"/>
              </p:ext>
            </p:extLst>
          </p:nvPr>
        </p:nvGraphicFramePr>
        <p:xfrm>
          <a:off x="726142" y="1111624"/>
          <a:ext cx="10219767" cy="5468756"/>
        </p:xfrm>
        <a:graphic>
          <a:graphicData uri="http://schemas.openxmlformats.org/drawingml/2006/table">
            <a:tbl>
              <a:tblPr/>
              <a:tblGrid>
                <a:gridCol w="3406589">
                  <a:extLst>
                    <a:ext uri="{9D8B030D-6E8A-4147-A177-3AD203B41FA5}">
                      <a16:colId xmlns:a16="http://schemas.microsoft.com/office/drawing/2014/main" val="3210225198"/>
                    </a:ext>
                  </a:extLst>
                </a:gridCol>
                <a:gridCol w="3406589">
                  <a:extLst>
                    <a:ext uri="{9D8B030D-6E8A-4147-A177-3AD203B41FA5}">
                      <a16:colId xmlns:a16="http://schemas.microsoft.com/office/drawing/2014/main" val="3526249204"/>
                    </a:ext>
                  </a:extLst>
                </a:gridCol>
                <a:gridCol w="3406589">
                  <a:extLst>
                    <a:ext uri="{9D8B030D-6E8A-4147-A177-3AD203B41FA5}">
                      <a16:colId xmlns:a16="http://schemas.microsoft.com/office/drawing/2014/main" val="2758180986"/>
                    </a:ext>
                  </a:extLst>
                </a:gridCol>
              </a:tblGrid>
              <a:tr h="127409">
                <a:tc>
                  <a:txBody>
                    <a:bodyPr/>
                    <a:lstStyle/>
                    <a:p>
                      <a:pPr algn="ctr" fontAlgn="t"/>
                      <a:r>
                        <a:rPr lang="en-IN" sz="1100">
                          <a:effectLst/>
                        </a:rPr>
                        <a:t>Operator</a:t>
                      </a:r>
                    </a:p>
                  </a:txBody>
                  <a:tcPr marL="16801" marR="16801" marT="16801" marB="16801">
                    <a:lnL w="12700" cap="flat" cmpd="sng" algn="ctr">
                      <a:solidFill>
                        <a:srgbClr val="E04AE9"/>
                      </a:solidFill>
                      <a:prstDash val="solid"/>
                      <a:round/>
                      <a:headEnd type="none" w="med" len="med"/>
                      <a:tailEnd type="none" w="med" len="med"/>
                    </a:lnL>
                    <a:lnR w="12700" cap="flat" cmpd="sng" algn="ctr">
                      <a:solidFill>
                        <a:srgbClr val="A04A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Description</a:t>
                      </a:r>
                    </a:p>
                  </a:txBody>
                  <a:tcPr marL="16801" marR="16801" marT="16801" marB="16801">
                    <a:lnL w="12700" cap="flat" cmpd="sng" algn="ctr">
                      <a:solidFill>
                        <a:srgbClr val="A04AE9"/>
                      </a:solidFill>
                      <a:prstDash val="solid"/>
                      <a:round/>
                      <a:headEnd type="none" w="med" len="med"/>
                      <a:tailEnd type="none" w="med" len="med"/>
                    </a:lnL>
                    <a:lnR w="12700" cap="flat" cmpd="sng" algn="ctr">
                      <a:solidFill>
                        <a:srgbClr val="604D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Example</a:t>
                      </a:r>
                    </a:p>
                  </a:txBody>
                  <a:tcPr marL="16801" marR="16801" marT="16801" marB="16801">
                    <a:lnL w="12700" cap="flat" cmpd="sng" algn="ctr">
                      <a:solidFill>
                        <a:srgbClr val="604DE9"/>
                      </a:solidFill>
                      <a:prstDash val="solid"/>
                      <a:round/>
                      <a:headEnd type="none" w="med" len="med"/>
                      <a:tailEnd type="none" w="med" len="med"/>
                    </a:lnL>
                    <a:lnR w="12700" cap="flat" cmpd="sng" algn="ctr">
                      <a:solidFill>
                        <a:srgbClr val="C04B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00231825"/>
                  </a:ext>
                </a:extLst>
              </a:tr>
              <a:tr h="653070">
                <a:tc>
                  <a:txBody>
                    <a:bodyPr/>
                    <a:lstStyle/>
                    <a:p>
                      <a:pPr fontAlgn="t"/>
                      <a:r>
                        <a:rPr lang="en-IN" sz="1100">
                          <a:effectLst/>
                        </a:rPr>
                        <a:t>+</a:t>
                      </a:r>
                    </a:p>
                  </a:txBody>
                  <a:tcPr marL="16801" marR="16801" marT="16801" marB="16801">
                    <a:lnL w="12700" cap="flat" cmpd="sng" algn="ctr">
                      <a:solidFill>
                        <a:srgbClr val="A04EE9"/>
                      </a:solidFill>
                      <a:prstDash val="solid"/>
                      <a:round/>
                      <a:headEnd type="none" w="med" len="med"/>
                      <a:tailEnd type="none" w="med" len="med"/>
                    </a:lnL>
                    <a:lnR w="12700" cap="flat" cmpd="sng" algn="ctr">
                      <a:solidFill>
                        <a:srgbClr val="C04B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100" dirty="0">
                          <a:effectLst/>
                        </a:rPr>
                        <a:t>Adds two vectors</a:t>
                      </a:r>
                    </a:p>
                  </a:txBody>
                  <a:tcPr marL="16801" marR="16801" marT="16801" marB="16801">
                    <a:lnL w="12700" cap="flat" cmpd="sng" algn="ctr">
                      <a:solidFill>
                        <a:srgbClr val="C04BE9"/>
                      </a:solidFill>
                      <a:prstDash val="solid"/>
                      <a:round/>
                      <a:headEnd type="none" w="med" len="med"/>
                      <a:tailEnd type="none" w="med" len="med"/>
                    </a:lnL>
                    <a:lnR w="12700" cap="flat" cmpd="sng" algn="ctr">
                      <a:solidFill>
                        <a:srgbClr val="604F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10.0 8.5 10.0 </a:t>
                      </a:r>
                    </a:p>
                  </a:txBody>
                  <a:tcPr marL="16801" marR="16801" marT="16801" marB="16801">
                    <a:lnL w="12700" cap="flat" cmpd="sng" algn="ctr">
                      <a:solidFill>
                        <a:srgbClr val="604FE9"/>
                      </a:solidFill>
                      <a:prstDash val="solid"/>
                      <a:round/>
                      <a:headEnd type="none" w="med" len="med"/>
                      <a:tailEnd type="none" w="med" len="med"/>
                    </a:lnL>
                    <a:lnR w="12700" cap="flat" cmpd="sng" algn="ctr">
                      <a:solidFill>
                        <a:srgbClr val="404EE9"/>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45910965"/>
                  </a:ext>
                </a:extLst>
              </a:tr>
              <a:tr h="565343">
                <a:tc>
                  <a:txBody>
                    <a:bodyPr/>
                    <a:lstStyle/>
                    <a:p>
                      <a:pPr fontAlgn="t"/>
                      <a:r>
                        <a:rPr lang="en-IN" sz="1100">
                          <a:effectLst/>
                        </a:rPr>
                        <a:t>−</a:t>
                      </a:r>
                    </a:p>
                  </a:txBody>
                  <a:tcPr marL="16801" marR="16801" marT="16801" marB="16801">
                    <a:lnL w="12700" cap="flat" cmpd="sng" algn="ctr">
                      <a:solidFill>
                        <a:srgbClr val="C030D7"/>
                      </a:solidFill>
                      <a:prstDash val="solid"/>
                      <a:round/>
                      <a:headEnd type="none" w="med" len="med"/>
                      <a:tailEnd type="none" w="med" len="med"/>
                    </a:lnL>
                    <a:lnR w="12700" cap="flat" cmpd="sng" algn="ctr">
                      <a:solidFill>
                        <a:srgbClr val="402F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Subtracts second vector from the first</a:t>
                      </a:r>
                    </a:p>
                  </a:txBody>
                  <a:tcPr marL="16801" marR="16801" marT="16801" marB="16801">
                    <a:lnL w="12700" cap="flat" cmpd="sng" algn="ctr">
                      <a:solidFill>
                        <a:srgbClr val="402FD7"/>
                      </a:solidFill>
                      <a:prstDash val="solid"/>
                      <a:round/>
                      <a:headEnd type="none" w="med" len="med"/>
                      <a:tailEnd type="none" w="med" len="med"/>
                    </a:lnL>
                    <a:lnR w="12700" cap="flat" cmpd="sng" algn="ctr">
                      <a:solidFill>
                        <a:srgbClr val="6035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-6.0 2.5 2.0 </a:t>
                      </a:r>
                    </a:p>
                  </a:txBody>
                  <a:tcPr marL="16801" marR="16801" marT="16801" marB="16801">
                    <a:lnL w="12700" cap="flat" cmpd="sng" algn="ctr">
                      <a:solidFill>
                        <a:srgbClr val="6035D7"/>
                      </a:solidFill>
                      <a:prstDash val="solid"/>
                      <a:round/>
                      <a:headEnd type="none" w="med" len="med"/>
                      <a:tailEnd type="none" w="med" len="med"/>
                    </a:lnL>
                    <a:lnR w="12700" cap="flat" cmpd="sng" algn="ctr">
                      <a:solidFill>
                        <a:srgbClr val="2036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0348160"/>
                  </a:ext>
                </a:extLst>
              </a:tr>
              <a:tr h="653070">
                <a:tc>
                  <a:txBody>
                    <a:bodyPr/>
                    <a:lstStyle/>
                    <a:p>
                      <a:pPr fontAlgn="t"/>
                      <a:r>
                        <a:rPr lang="en-IN" sz="1100">
                          <a:effectLst/>
                        </a:rPr>
                        <a:t>*</a:t>
                      </a:r>
                    </a:p>
                  </a:txBody>
                  <a:tcPr marL="16801" marR="16801" marT="16801" marB="16801">
                    <a:lnL w="12700" cap="flat" cmpd="sng" algn="ctr">
                      <a:solidFill>
                        <a:srgbClr val="C0C4E9"/>
                      </a:solidFill>
                      <a:prstDash val="solid"/>
                      <a:round/>
                      <a:headEnd type="none" w="med" len="med"/>
                      <a:tailEnd type="none" w="med" len="med"/>
                    </a:lnL>
                    <a:lnR w="12700" cap="flat" cmpd="sng" algn="ctr">
                      <a:solidFill>
                        <a:srgbClr val="207F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100">
                          <a:effectLst/>
                        </a:rPr>
                        <a:t>Multiplies both vectors</a:t>
                      </a:r>
                    </a:p>
                  </a:txBody>
                  <a:tcPr marL="16801" marR="16801" marT="16801" marB="16801">
                    <a:lnL w="12700" cap="flat" cmpd="sng" algn="ctr">
                      <a:solidFill>
                        <a:srgbClr val="207FDE"/>
                      </a:solidFill>
                      <a:prstDash val="solid"/>
                      <a:round/>
                      <a:headEnd type="none" w="med" len="med"/>
                      <a:tailEnd type="none" w="med" len="med"/>
                    </a:lnL>
                    <a:lnR w="12700" cap="flat" cmpd="sng" algn="ctr">
                      <a:solidFill>
                        <a:srgbClr val="507BF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16.0 16.5 24.0 </a:t>
                      </a:r>
                    </a:p>
                  </a:txBody>
                  <a:tcPr marL="16801" marR="16801" marT="16801" marB="16801">
                    <a:lnL w="12700" cap="flat" cmpd="sng" algn="ctr">
                      <a:solidFill>
                        <a:srgbClr val="507BFD"/>
                      </a:solidFill>
                      <a:prstDash val="solid"/>
                      <a:round/>
                      <a:headEnd type="none" w="med" len="med"/>
                      <a:tailEnd type="none" w="med" len="med"/>
                    </a:lnL>
                    <a:lnR w="12700" cap="flat" cmpd="sng" algn="ctr">
                      <a:solidFill>
                        <a:srgbClr val="C060D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3691410"/>
                  </a:ext>
                </a:extLst>
              </a:tr>
              <a:tr h="1057001">
                <a:tc>
                  <a:txBody>
                    <a:bodyPr/>
                    <a:lstStyle/>
                    <a:p>
                      <a:pPr fontAlgn="t"/>
                      <a:r>
                        <a:rPr lang="en-IN" sz="1100">
                          <a:effectLst/>
                        </a:rPr>
                        <a:t>/</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10DB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Divide the first vector with the second</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10DB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When we execute the above code, it produces the following result −</a:t>
                      </a:r>
                    </a:p>
                    <a:p>
                      <a:pPr fontAlgn="t"/>
                      <a:r>
                        <a:rPr lang="en-US" sz="1100" dirty="0">
                          <a:effectLst/>
                        </a:rPr>
                        <a:t>[1] 0.250000 1.833333 1.500000 </a:t>
                      </a:r>
                    </a:p>
                  </a:txBody>
                  <a:tcPr marL="16801" marR="16801" marT="16801" marB="16801">
                    <a:lnL w="12700" cap="flat" cmpd="sng" algn="ctr">
                      <a:solidFill>
                        <a:srgbClr val="10DBFC"/>
                      </a:solidFill>
                      <a:prstDash val="solid"/>
                      <a:round/>
                      <a:headEnd type="none" w="med" len="med"/>
                      <a:tailEnd type="none" w="med" len="med"/>
                    </a:lnL>
                    <a:lnR w="12700" cap="flat" cmpd="sng" algn="ctr">
                      <a:solidFill>
                        <a:srgbClr val="50D3F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4523146"/>
                  </a:ext>
                </a:extLst>
              </a:tr>
              <a:tr h="653070">
                <a:tc>
                  <a:txBody>
                    <a:bodyPr/>
                    <a:lstStyle/>
                    <a:p>
                      <a:pPr fontAlgn="t"/>
                      <a:r>
                        <a:rPr lang="en-IN" sz="1100">
                          <a:effectLst/>
                        </a:rPr>
                        <a:t>%%</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Give the remainder of the first vector with the second</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4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2.0 2.5 2.0 </a:t>
                      </a:r>
                    </a:p>
                  </a:txBody>
                  <a:tcPr marL="16801" marR="16801" marT="16801" marB="16801">
                    <a:lnL w="12700" cap="flat" cmpd="sng" algn="ctr">
                      <a:solidFill>
                        <a:srgbClr val="4054FA"/>
                      </a:solidFill>
                      <a:prstDash val="solid"/>
                      <a:round/>
                      <a:headEnd type="none" w="med" len="med"/>
                      <a:tailEnd type="none" w="med" len="med"/>
                    </a:lnL>
                    <a:lnR w="12700" cap="flat" cmpd="sng" algn="ctr">
                      <a:solidFill>
                        <a:srgbClr val="2053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9514606"/>
                  </a:ext>
                </a:extLst>
              </a:tr>
              <a:tr h="653070">
                <a:tc>
                  <a:txBody>
                    <a:bodyPr/>
                    <a:lstStyle/>
                    <a:p>
                      <a:pPr fontAlgn="t"/>
                      <a:r>
                        <a:rPr lang="en-IN" sz="1100">
                          <a:effectLst/>
                        </a:rPr>
                        <a:t>%/%</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The result of division of first vector with second (quotient)</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5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a:t>
                      </a:r>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0 1 1 </a:t>
                      </a:r>
                    </a:p>
                  </a:txBody>
                  <a:tcPr marL="16801" marR="16801" marT="16801" marB="16801">
                    <a:lnL w="12700" cap="flat" cmpd="sng" algn="ctr">
                      <a:solidFill>
                        <a:srgbClr val="2055FA"/>
                      </a:solidFill>
                      <a:prstDash val="solid"/>
                      <a:round/>
                      <a:headEnd type="none" w="med" len="med"/>
                      <a:tailEnd type="none" w="med" len="med"/>
                    </a:lnL>
                    <a:lnR w="12700" cap="flat" cmpd="sng" algn="ctr">
                      <a:solidFill>
                        <a:srgbClr val="2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0105924"/>
                  </a:ext>
                </a:extLst>
              </a:tr>
              <a:tr h="740795">
                <a:tc>
                  <a:txBody>
                    <a:bodyPr/>
                    <a:lstStyle/>
                    <a:p>
                      <a:pPr fontAlgn="t"/>
                      <a:r>
                        <a:rPr lang="en-IN" sz="1100">
                          <a:effectLst/>
                        </a:rPr>
                        <a:t>^</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6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tc>
                  <a:txBody>
                    <a:bodyPr/>
                    <a:lstStyle/>
                    <a:p>
                      <a:pPr fontAlgn="t"/>
                      <a:r>
                        <a:rPr lang="en-US" sz="1100">
                          <a:effectLst/>
                        </a:rPr>
                        <a:t>The first vector raised to the exponent of second vector</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6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a:t>
                      </a:r>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5.5</a:t>
                      </a:r>
                      <a:r>
                        <a:rPr lang="en-US" sz="1100" dirty="0">
                          <a:solidFill>
                            <a:srgbClr val="666600"/>
                          </a:solidFill>
                          <a:effectLst/>
                        </a:rPr>
                        <a:t>,</a:t>
                      </a:r>
                      <a:r>
                        <a:rPr lang="en-US" sz="1100" dirty="0">
                          <a:solidFill>
                            <a:srgbClr val="006666"/>
                          </a:solidFill>
                          <a:effectLst/>
                        </a:rPr>
                        <a:t>6</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8</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3</a:t>
                      </a:r>
                      <a:r>
                        <a:rPr lang="en-US" sz="1100" dirty="0">
                          <a:solidFill>
                            <a:srgbClr val="666600"/>
                          </a:solidFill>
                          <a:effectLst/>
                        </a:rPr>
                        <a:t>,</a:t>
                      </a:r>
                      <a:r>
                        <a:rPr lang="en-US" sz="1100" dirty="0">
                          <a:solidFill>
                            <a:srgbClr val="000000"/>
                          </a:solidFill>
                          <a:effectLst/>
                        </a:rPr>
                        <a:t> </a:t>
                      </a:r>
                      <a:r>
                        <a:rPr lang="en-US" sz="1100" dirty="0">
                          <a:solidFill>
                            <a:srgbClr val="006666"/>
                          </a:solidFill>
                          <a:effectLst/>
                        </a:rPr>
                        <a:t>4</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256.000 166.375 1296.000</a:t>
                      </a:r>
                    </a:p>
                  </a:txBody>
                  <a:tcPr marL="16801" marR="16801" marT="16801" marB="16801">
                    <a:lnL w="12700" cap="flat" cmpd="sng" algn="ctr">
                      <a:solidFill>
                        <a:srgbClr val="6054FA"/>
                      </a:solidFill>
                      <a:prstDash val="solid"/>
                      <a:round/>
                      <a:headEnd type="none" w="med" len="med"/>
                      <a:tailEnd type="none" w="med" len="med"/>
                    </a:lnL>
                    <a:lnR w="12700" cap="flat" cmpd="sng" algn="ctr">
                      <a:solidFill>
                        <a:srgbClr val="2054F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4054FA"/>
                      </a:solidFill>
                      <a:prstDash val="solid"/>
                      <a:round/>
                      <a:headEnd type="none" w="med" len="med"/>
                      <a:tailEnd type="none" w="med" len="med"/>
                    </a:lnB>
                  </a:tcPr>
                </a:tc>
                <a:extLst>
                  <a:ext uri="{0D108BD9-81ED-4DB2-BD59-A6C34878D82A}">
                    <a16:rowId xmlns:a16="http://schemas.microsoft.com/office/drawing/2014/main" val="3839625396"/>
                  </a:ext>
                </a:extLst>
              </a:tr>
            </a:tbl>
          </a:graphicData>
        </a:graphic>
      </p:graphicFrame>
    </p:spTree>
    <p:extLst>
      <p:ext uri="{BB962C8B-B14F-4D97-AF65-F5344CB8AC3E}">
        <p14:creationId xmlns:p14="http://schemas.microsoft.com/office/powerpoint/2010/main" val="42180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1CA-3FDB-8FFD-4D04-EA6D2634D917}"/>
              </a:ext>
            </a:extLst>
          </p:cNvPr>
          <p:cNvSpPr>
            <a:spLocks noGrp="1"/>
          </p:cNvSpPr>
          <p:nvPr>
            <p:ph type="title"/>
          </p:nvPr>
        </p:nvSpPr>
        <p:spPr>
          <a:xfrm>
            <a:off x="838200" y="365126"/>
            <a:ext cx="10515600" cy="719604"/>
          </a:xfrm>
        </p:spPr>
        <p:txBody>
          <a:bodyPr/>
          <a:lstStyle/>
          <a:p>
            <a:r>
              <a:rPr lang="en-IN" b="0" i="0" dirty="0">
                <a:solidFill>
                  <a:srgbClr val="000000"/>
                </a:solidFill>
                <a:effectLst/>
                <a:latin typeface="Heebo" pitchFamily="2" charset="-79"/>
                <a:cs typeface="Heebo" pitchFamily="2" charset="-79"/>
              </a:rPr>
              <a:t>Relational Operators</a:t>
            </a:r>
            <a:endParaRPr lang="en-IN" dirty="0"/>
          </a:p>
        </p:txBody>
      </p:sp>
      <p:graphicFrame>
        <p:nvGraphicFramePr>
          <p:cNvPr id="4" name="Table 3">
            <a:extLst>
              <a:ext uri="{FF2B5EF4-FFF2-40B4-BE49-F238E27FC236}">
                <a16:creationId xmlns:a16="http://schemas.microsoft.com/office/drawing/2014/main" id="{1C5C2955-0D09-09D7-9310-B7BCA3A6E33F}"/>
              </a:ext>
            </a:extLst>
          </p:cNvPr>
          <p:cNvGraphicFramePr>
            <a:graphicFrameLocks noGrp="1"/>
          </p:cNvGraphicFramePr>
          <p:nvPr>
            <p:extLst>
              <p:ext uri="{D42A27DB-BD31-4B8C-83A1-F6EECF244321}">
                <p14:modId xmlns:p14="http://schemas.microsoft.com/office/powerpoint/2010/main" val="2489870069"/>
              </p:ext>
            </p:extLst>
          </p:nvPr>
        </p:nvGraphicFramePr>
        <p:xfrm>
          <a:off x="717175" y="1272988"/>
          <a:ext cx="10390094" cy="5007478"/>
        </p:xfrm>
        <a:graphic>
          <a:graphicData uri="http://schemas.openxmlformats.org/drawingml/2006/table">
            <a:tbl>
              <a:tblPr/>
              <a:tblGrid>
                <a:gridCol w="3117051">
                  <a:extLst>
                    <a:ext uri="{9D8B030D-6E8A-4147-A177-3AD203B41FA5}">
                      <a16:colId xmlns:a16="http://schemas.microsoft.com/office/drawing/2014/main" val="156074326"/>
                    </a:ext>
                  </a:extLst>
                </a:gridCol>
                <a:gridCol w="3117051">
                  <a:extLst>
                    <a:ext uri="{9D8B030D-6E8A-4147-A177-3AD203B41FA5}">
                      <a16:colId xmlns:a16="http://schemas.microsoft.com/office/drawing/2014/main" val="3404478604"/>
                    </a:ext>
                  </a:extLst>
                </a:gridCol>
                <a:gridCol w="4155992">
                  <a:extLst>
                    <a:ext uri="{9D8B030D-6E8A-4147-A177-3AD203B41FA5}">
                      <a16:colId xmlns:a16="http://schemas.microsoft.com/office/drawing/2014/main" val="2748079919"/>
                    </a:ext>
                  </a:extLst>
                </a:gridCol>
              </a:tblGrid>
              <a:tr h="146292">
                <a:tc>
                  <a:txBody>
                    <a:bodyPr/>
                    <a:lstStyle/>
                    <a:p>
                      <a:pPr algn="ctr" fontAlgn="t"/>
                      <a:r>
                        <a:rPr lang="en-IN" sz="1200">
                          <a:effectLst/>
                        </a:rPr>
                        <a:t>Operator</a:t>
                      </a:r>
                    </a:p>
                  </a:txBody>
                  <a:tcPr marL="20099" marR="20099" marT="20099" marB="20099">
                    <a:lnL w="12700" cap="flat" cmpd="sng" algn="ctr">
                      <a:solidFill>
                        <a:srgbClr val="80CA0F"/>
                      </a:solidFill>
                      <a:prstDash val="solid"/>
                      <a:round/>
                      <a:headEnd type="none" w="med" len="med"/>
                      <a:tailEnd type="none" w="med" len="med"/>
                    </a:lnL>
                    <a:lnR w="12700" cap="flat" cmpd="sng" algn="ctr">
                      <a:solidFill>
                        <a:srgbClr val="80D2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Description</a:t>
                      </a:r>
                    </a:p>
                  </a:txBody>
                  <a:tcPr marL="20099" marR="20099" marT="20099" marB="20099">
                    <a:lnL w="12700" cap="flat" cmpd="sng" algn="ctr">
                      <a:solidFill>
                        <a:srgbClr val="80D20F"/>
                      </a:solidFill>
                      <a:prstDash val="solid"/>
                      <a:round/>
                      <a:headEnd type="none" w="med" len="med"/>
                      <a:tailEnd type="none" w="med" len="med"/>
                    </a:lnL>
                    <a:lnR w="12700" cap="flat" cmpd="sng" algn="ctr">
                      <a:solidFill>
                        <a:srgbClr val="80D2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Example</a:t>
                      </a:r>
                    </a:p>
                  </a:txBody>
                  <a:tcPr marL="20099" marR="20099" marT="20099" marB="20099">
                    <a:lnL w="12700" cap="flat" cmpd="sng" algn="ctr">
                      <a:solidFill>
                        <a:srgbClr val="80D20F"/>
                      </a:solidFill>
                      <a:prstDash val="solid"/>
                      <a:round/>
                      <a:headEnd type="none" w="med" len="med"/>
                      <a:tailEnd type="none" w="med" len="med"/>
                    </a:lnL>
                    <a:lnR w="12700" cap="flat" cmpd="sng" algn="ctr">
                      <a:solidFill>
                        <a:srgbClr val="4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83727520"/>
                  </a:ext>
                </a:extLst>
              </a:tr>
              <a:tr h="748253">
                <a:tc>
                  <a:txBody>
                    <a:bodyPr/>
                    <a:lstStyle/>
                    <a:p>
                      <a:pPr fontAlgn="t"/>
                      <a:r>
                        <a:rPr lang="en-IN" sz="1200">
                          <a:effectLst/>
                        </a:rPr>
                        <a:t>&gt;</a:t>
                      </a:r>
                    </a:p>
                  </a:txBody>
                  <a:tcPr marL="20099" marR="20099" marT="20099" marB="20099">
                    <a:lnL w="12700" cap="flat" cmpd="sng" algn="ctr">
                      <a:solidFill>
                        <a:srgbClr val="80DE0F"/>
                      </a:solidFill>
                      <a:prstDash val="solid"/>
                      <a:round/>
                      <a:headEnd type="none" w="med" len="med"/>
                      <a:tailEnd type="none" w="med" len="med"/>
                    </a:lnL>
                    <a:lnR w="12700" cap="flat" cmpd="sng" algn="ctr">
                      <a:solidFill>
                        <a:srgbClr val="80DE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greater than the corresponding element of the second vector.</a:t>
                      </a:r>
                    </a:p>
                  </a:txBody>
                  <a:tcPr marL="20099" marR="20099" marT="20099" marB="20099" anchor="ctr">
                    <a:lnL w="12700" cap="flat" cmpd="sng" algn="ctr">
                      <a:solidFill>
                        <a:srgbClr val="80DE0F"/>
                      </a:solidFill>
                      <a:prstDash val="solid"/>
                      <a:round/>
                      <a:headEnd type="none" w="med" len="med"/>
                      <a:tailEnd type="none" w="med" len="med"/>
                    </a:lnL>
                    <a:lnR w="12700" cap="flat" cmpd="sng" algn="ctr">
                      <a:solidFill>
                        <a:srgbClr val="80DE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&gt;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TRUE FALSE </a:t>
                      </a:r>
                      <a:r>
                        <a:rPr lang="en-US" sz="1200" dirty="0" err="1">
                          <a:effectLst/>
                        </a:rPr>
                        <a:t>FALSE</a:t>
                      </a:r>
                      <a:r>
                        <a:rPr lang="en-US" sz="1200" dirty="0">
                          <a:effectLst/>
                        </a:rPr>
                        <a:t> </a:t>
                      </a:r>
                    </a:p>
                  </a:txBody>
                  <a:tcPr marL="20099" marR="20099" marT="20099" marB="20099">
                    <a:lnL w="12700" cap="flat" cmpd="sng" algn="ctr">
                      <a:solidFill>
                        <a:srgbClr val="80DE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9675255"/>
                  </a:ext>
                </a:extLst>
              </a:tr>
              <a:tr h="748253">
                <a:tc>
                  <a:txBody>
                    <a:bodyPr/>
                    <a:lstStyle/>
                    <a:p>
                      <a:pPr fontAlgn="t"/>
                      <a:r>
                        <a:rPr lang="en-IN" sz="1200">
                          <a:effectLst/>
                        </a:rPr>
                        <a:t>&lt;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dirty="0">
                          <a:effectLst/>
                        </a:rPr>
                        <a:t>Checks if each element of the first vector is less than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FALSE TRUE FALSE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4342879"/>
                  </a:ext>
                </a:extLst>
              </a:tr>
              <a:tr h="748253">
                <a:tc>
                  <a:txBody>
                    <a:bodyPr/>
                    <a:lstStyle/>
                    <a:p>
                      <a:pPr fontAlgn="t"/>
                      <a:r>
                        <a:rPr lang="en-IN" sz="1200">
                          <a:effectLst/>
                        </a:rPr>
                        <a: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equal to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 </a:t>
                      </a:r>
                      <a:r>
                        <a:rPr lang="en-US" sz="1200" dirty="0">
                          <a:solidFill>
                            <a:srgbClr val="666600"/>
                          </a:solidFill>
                          <a:effectLst/>
                        </a:rPr>
                        <a:t>==</a:t>
                      </a:r>
                      <a:r>
                        <a:rPr lang="en-US" sz="1200" dirty="0">
                          <a:solidFill>
                            <a:srgbClr val="000000"/>
                          </a:solidFill>
                          <a:effectLst/>
                        </a:rPr>
                        <a:t> 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a:t>
                      </a:r>
                      <a:r>
                        <a:rPr lang="en-US" sz="1200" dirty="0" err="1">
                          <a:effectLst/>
                        </a:rPr>
                        <a:t>FALSE</a:t>
                      </a:r>
                      <a:r>
                        <a:rPr lang="en-US" sz="1200" dirty="0">
                          <a:effectLst/>
                        </a:rPr>
                        <a:t> </a:t>
                      </a:r>
                      <a:r>
                        <a:rPr lang="en-US" sz="1200" dirty="0" err="1">
                          <a:effectLst/>
                        </a:rPr>
                        <a:t>FALSE</a:t>
                      </a:r>
                      <a:r>
                        <a:rPr lang="en-US" sz="1200" dirty="0">
                          <a:effectLst/>
                        </a:rPr>
                        <a:t> TRUE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700183"/>
                  </a:ext>
                </a:extLst>
              </a:tr>
              <a:tr h="848764">
                <a:tc>
                  <a:txBody>
                    <a:bodyPr/>
                    <a:lstStyle/>
                    <a:p>
                      <a:pPr fontAlgn="t"/>
                      <a:r>
                        <a:rPr lang="en-IN" sz="1200">
                          <a:effectLst/>
                        </a:rPr>
                        <a:t>&lt;=</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less than or equal to the corresponding element of the second vector.</a:t>
                      </a:r>
                    </a:p>
                  </a:txBody>
                  <a:tcPr marL="20099" marR="20099" marT="20099" marB="20099" anchor="ctr">
                    <a:lnL w="12700" cap="flat" cmpd="sng" algn="ctr">
                      <a:solidFill>
                        <a:srgbClr val="E0EA0F"/>
                      </a:solidFill>
                      <a:prstDash val="solid"/>
                      <a:round/>
                      <a:headEnd type="none" w="med" len="med"/>
                      <a:tailEnd type="none" w="med" len="med"/>
                    </a:lnL>
                    <a:lnR w="12700" cap="flat" cmpd="sng" algn="ctr">
                      <a:solidFill>
                        <a:srgbClr val="E0E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&lt;=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FALSE TRUE </a:t>
                      </a:r>
                      <a:r>
                        <a:rPr lang="en-US" sz="1200" dirty="0" err="1">
                          <a:effectLst/>
                        </a:rPr>
                        <a:t>TRUE</a:t>
                      </a:r>
                      <a:r>
                        <a:rPr lang="en-US" sz="1200" dirty="0">
                          <a:effectLst/>
                        </a:rPr>
                        <a:t> </a:t>
                      </a:r>
                    </a:p>
                  </a:txBody>
                  <a:tcPr marL="20099" marR="20099" marT="20099" marB="20099">
                    <a:lnL w="12700" cap="flat" cmpd="sng" algn="ctr">
                      <a:solidFill>
                        <a:srgbClr val="E0EA0F"/>
                      </a:solidFill>
                      <a:prstDash val="solid"/>
                      <a:round/>
                      <a:headEnd type="none" w="med" len="med"/>
                      <a:tailEnd type="none" w="med" len="med"/>
                    </a:lnL>
                    <a:lnR w="12700" cap="flat" cmpd="sng" algn="ctr">
                      <a:solidFill>
                        <a:srgbClr val="80CA0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1964952"/>
                  </a:ext>
                </a:extLst>
              </a:tr>
              <a:tr h="848764">
                <a:tc>
                  <a:txBody>
                    <a:bodyPr/>
                    <a:lstStyle/>
                    <a:p>
                      <a:pPr fontAlgn="t"/>
                      <a:r>
                        <a:rPr lang="en-IN" sz="1200">
                          <a:effectLst/>
                        </a:rPr>
                        <a:t>&gt;=</a:t>
                      </a:r>
                    </a:p>
                  </a:txBody>
                  <a:tcPr marL="20099" marR="20099" marT="20099" marB="20099">
                    <a:lnL w="12700" cap="flat" cmpd="sng" algn="ctr">
                      <a:solidFill>
                        <a:srgbClr val="800AC7"/>
                      </a:solidFill>
                      <a:prstDash val="solid"/>
                      <a:round/>
                      <a:headEnd type="none" w="med" len="med"/>
                      <a:tailEnd type="none" w="med" len="med"/>
                    </a:lnL>
                    <a:lnR w="12700" cap="flat" cmpd="sng" algn="ctr">
                      <a:solidFill>
                        <a:srgbClr val="2007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200">
                          <a:effectLst/>
                        </a:rPr>
                        <a:t>Checks if each element of the first vector is greater than or equal to the corresponding element of the second vector.</a:t>
                      </a:r>
                    </a:p>
                  </a:txBody>
                  <a:tcPr marL="20099" marR="20099" marT="20099" marB="20099" anchor="ctr">
                    <a:lnL w="12700" cap="flat" cmpd="sng" algn="ctr">
                      <a:solidFill>
                        <a:srgbClr val="2007C7"/>
                      </a:solidFill>
                      <a:prstDash val="solid"/>
                      <a:round/>
                      <a:headEnd type="none" w="med" len="med"/>
                      <a:tailEnd type="none" w="med" len="med"/>
                    </a:lnL>
                    <a:lnR w="12700" cap="flat" cmpd="sng" algn="ctr">
                      <a:solidFill>
                        <a:srgbClr val="A008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&gt;=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FALSE TRUE FALSE TRUE </a:t>
                      </a:r>
                    </a:p>
                  </a:txBody>
                  <a:tcPr marL="20099" marR="20099" marT="20099" marB="20099">
                    <a:lnL w="12700" cap="flat" cmpd="sng" algn="ctr">
                      <a:solidFill>
                        <a:srgbClr val="A008C7"/>
                      </a:solidFill>
                      <a:prstDash val="solid"/>
                      <a:round/>
                      <a:headEnd type="none" w="med" len="med"/>
                      <a:tailEnd type="none" w="med" len="med"/>
                    </a:lnL>
                    <a:lnR w="12700" cap="flat" cmpd="sng" algn="ctr">
                      <a:solidFill>
                        <a:srgbClr val="C009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1544716"/>
                  </a:ext>
                </a:extLst>
              </a:tr>
              <a:tr h="748253">
                <a:tc>
                  <a:txBody>
                    <a:bodyPr/>
                    <a:lstStyle/>
                    <a:p>
                      <a:pPr fontAlgn="t"/>
                      <a:r>
                        <a:rPr lang="en-IN" sz="1200">
                          <a:effectLst/>
                        </a:rPr>
                        <a:t>!=</a:t>
                      </a:r>
                    </a:p>
                  </a:txBody>
                  <a:tcPr marL="20099" marR="20099" marT="20099" marB="20099">
                    <a:lnL w="12700" cap="flat" cmpd="sng" algn="ctr">
                      <a:solidFill>
                        <a:srgbClr val="200FC7"/>
                      </a:solidFill>
                      <a:prstDash val="solid"/>
                      <a:round/>
                      <a:headEnd type="none" w="med" len="med"/>
                      <a:tailEnd type="none" w="med" len="med"/>
                    </a:lnL>
                    <a:lnR w="12700" cap="flat" cmpd="sng" algn="ctr">
                      <a:solidFill>
                        <a:srgbClr val="200F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tc>
                  <a:txBody>
                    <a:bodyPr/>
                    <a:lstStyle/>
                    <a:p>
                      <a:pPr fontAlgn="ctr"/>
                      <a:r>
                        <a:rPr lang="en-US" sz="1200">
                          <a:effectLst/>
                        </a:rPr>
                        <a:t>Checks if each element of the first vector is unequal to the corresponding element of the second vector.</a:t>
                      </a:r>
                    </a:p>
                  </a:txBody>
                  <a:tcPr marL="20099" marR="20099" marT="20099" marB="20099" anchor="ctr">
                    <a:lnL w="12700" cap="flat" cmpd="sng" algn="ctr">
                      <a:solidFill>
                        <a:srgbClr val="200FC7"/>
                      </a:solidFill>
                      <a:prstDash val="solid"/>
                      <a:round/>
                      <a:headEnd type="none" w="med" len="med"/>
                      <a:tailEnd type="none" w="med" len="med"/>
                    </a:lnL>
                    <a:lnR w="12700" cap="flat" cmpd="sng" algn="ctr">
                      <a:solidFill>
                        <a:srgbClr val="200F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tc>
                  <a:txBody>
                    <a:bodyPr/>
                    <a:lstStyle/>
                    <a:p>
                      <a:pPr fontAlgn="t"/>
                      <a:r>
                        <a:rPr lang="en-US" sz="1200" b="0" u="none" strike="noStrike" dirty="0">
                          <a:solidFill>
                            <a:srgbClr val="FFFFFF"/>
                          </a:solidFill>
                          <a:effectLst/>
                          <a:latin typeface="Open Sans" panose="020B0606030504020204" pitchFamily="34" charset="0"/>
                        </a:rPr>
                        <a:t> Live Demo</a:t>
                      </a:r>
                      <a:endParaRPr lang="en-US" sz="1200" dirty="0">
                        <a:effectLst/>
                      </a:endParaRPr>
                    </a:p>
                    <a:p>
                      <a:pPr algn="just" fontAlgn="t"/>
                      <a:r>
                        <a:rPr lang="en-US" sz="1200" dirty="0">
                          <a:solidFill>
                            <a:srgbClr val="000000"/>
                          </a:solidFill>
                          <a:effectLst/>
                        </a:rPr>
                        <a:t>v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2</a:t>
                      </a:r>
                      <a:r>
                        <a:rPr lang="en-US" sz="1200" dirty="0">
                          <a:solidFill>
                            <a:srgbClr val="666600"/>
                          </a:solidFill>
                          <a:effectLst/>
                        </a:rPr>
                        <a:t>,</a:t>
                      </a:r>
                      <a:r>
                        <a:rPr lang="en-US" sz="1200" dirty="0">
                          <a:solidFill>
                            <a:srgbClr val="006666"/>
                          </a:solidFill>
                          <a:effectLst/>
                        </a:rPr>
                        <a:t>5.5</a:t>
                      </a:r>
                      <a:r>
                        <a:rPr lang="en-US" sz="1200" dirty="0">
                          <a:solidFill>
                            <a:srgbClr val="666600"/>
                          </a:solidFill>
                          <a:effectLst/>
                        </a:rPr>
                        <a:t>,</a:t>
                      </a:r>
                      <a:r>
                        <a:rPr lang="en-US" sz="1200" dirty="0">
                          <a:solidFill>
                            <a:srgbClr val="006666"/>
                          </a:solidFill>
                          <a:effectLst/>
                        </a:rPr>
                        <a:t>6</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t </a:t>
                      </a:r>
                      <a:r>
                        <a:rPr lang="en-US" sz="1200" dirty="0">
                          <a:solidFill>
                            <a:srgbClr val="666600"/>
                          </a:solidFill>
                          <a:effectLst/>
                        </a:rPr>
                        <a:t>&lt;-</a:t>
                      </a:r>
                      <a:r>
                        <a:rPr lang="en-US" sz="1200" dirty="0">
                          <a:solidFill>
                            <a:srgbClr val="000000"/>
                          </a:solidFill>
                          <a:effectLst/>
                        </a:rPr>
                        <a:t> c</a:t>
                      </a:r>
                      <a:r>
                        <a:rPr lang="en-US" sz="1200" dirty="0">
                          <a:solidFill>
                            <a:srgbClr val="666600"/>
                          </a:solidFill>
                          <a:effectLst/>
                        </a:rPr>
                        <a:t>(</a:t>
                      </a:r>
                      <a:r>
                        <a:rPr lang="en-US" sz="1200" dirty="0">
                          <a:solidFill>
                            <a:srgbClr val="006666"/>
                          </a:solidFill>
                          <a:effectLst/>
                        </a:rPr>
                        <a:t>8</a:t>
                      </a:r>
                      <a:r>
                        <a:rPr lang="en-US" sz="1200" dirty="0">
                          <a:solidFill>
                            <a:srgbClr val="666600"/>
                          </a:solidFill>
                          <a:effectLst/>
                        </a:rPr>
                        <a:t>,</a:t>
                      </a:r>
                      <a:r>
                        <a:rPr lang="en-US" sz="1200" dirty="0">
                          <a:solidFill>
                            <a:srgbClr val="006666"/>
                          </a:solidFill>
                          <a:effectLst/>
                        </a:rPr>
                        <a:t>2.5</a:t>
                      </a:r>
                      <a:r>
                        <a:rPr lang="en-US" sz="1200" dirty="0">
                          <a:solidFill>
                            <a:srgbClr val="666600"/>
                          </a:solidFill>
                          <a:effectLst/>
                        </a:rPr>
                        <a:t>,</a:t>
                      </a:r>
                      <a:r>
                        <a:rPr lang="en-US" sz="1200" dirty="0">
                          <a:solidFill>
                            <a:srgbClr val="006666"/>
                          </a:solidFill>
                          <a:effectLst/>
                        </a:rPr>
                        <a:t>14</a:t>
                      </a:r>
                      <a:r>
                        <a:rPr lang="en-US" sz="1200" dirty="0">
                          <a:solidFill>
                            <a:srgbClr val="666600"/>
                          </a:solidFill>
                          <a:effectLst/>
                        </a:rPr>
                        <a:t>,</a:t>
                      </a:r>
                      <a:r>
                        <a:rPr lang="en-US" sz="1200" dirty="0">
                          <a:solidFill>
                            <a:srgbClr val="006666"/>
                          </a:solidFill>
                          <a:effectLst/>
                        </a:rPr>
                        <a:t>9</a:t>
                      </a:r>
                      <a:r>
                        <a:rPr lang="en-US" sz="1200" dirty="0">
                          <a:solidFill>
                            <a:srgbClr val="666600"/>
                          </a:solidFill>
                          <a:effectLst/>
                        </a:rPr>
                        <a:t>)</a:t>
                      </a:r>
                      <a:r>
                        <a:rPr lang="en-US" sz="1200" dirty="0">
                          <a:solidFill>
                            <a:srgbClr val="000000"/>
                          </a:solidFill>
                          <a:effectLst/>
                        </a:rPr>
                        <a:t> </a:t>
                      </a:r>
                      <a:r>
                        <a:rPr lang="en-US" sz="1200" dirty="0">
                          <a:solidFill>
                            <a:srgbClr val="000088"/>
                          </a:solidFill>
                          <a:effectLst/>
                        </a:rPr>
                        <a:t>print</a:t>
                      </a:r>
                      <a:r>
                        <a:rPr lang="en-US" sz="1200" dirty="0">
                          <a:solidFill>
                            <a:srgbClr val="666600"/>
                          </a:solidFill>
                          <a:effectLst/>
                        </a:rPr>
                        <a:t>(</a:t>
                      </a:r>
                      <a:r>
                        <a:rPr lang="en-US" sz="1200" dirty="0">
                          <a:solidFill>
                            <a:srgbClr val="000000"/>
                          </a:solidFill>
                          <a:effectLst/>
                        </a:rPr>
                        <a:t>v</a:t>
                      </a:r>
                      <a:r>
                        <a:rPr lang="en-US" sz="1200" dirty="0">
                          <a:solidFill>
                            <a:srgbClr val="666600"/>
                          </a:solidFill>
                          <a:effectLst/>
                        </a:rPr>
                        <a:t>!=</a:t>
                      </a:r>
                      <a:r>
                        <a:rPr lang="en-US" sz="1200" dirty="0">
                          <a:solidFill>
                            <a:srgbClr val="000000"/>
                          </a:solidFill>
                          <a:effectLst/>
                        </a:rPr>
                        <a:t>t</a:t>
                      </a:r>
                      <a:r>
                        <a:rPr lang="en-US" sz="1200" dirty="0">
                          <a:solidFill>
                            <a:srgbClr val="666600"/>
                          </a:solidFill>
                          <a:effectLst/>
                        </a:rPr>
                        <a:t>)</a:t>
                      </a:r>
                      <a:r>
                        <a:rPr lang="en-US" sz="1200" dirty="0">
                          <a:solidFill>
                            <a:srgbClr val="000000"/>
                          </a:solidFill>
                          <a:effectLst/>
                        </a:rPr>
                        <a:t>it produces the following result −</a:t>
                      </a:r>
                    </a:p>
                    <a:p>
                      <a:pPr fontAlgn="t"/>
                      <a:r>
                        <a:rPr lang="en-US" sz="1200" dirty="0">
                          <a:effectLst/>
                        </a:rPr>
                        <a:t>[1] TRUE </a:t>
                      </a:r>
                      <a:r>
                        <a:rPr lang="en-US" sz="1200" dirty="0" err="1">
                          <a:effectLst/>
                        </a:rPr>
                        <a:t>TRUE</a:t>
                      </a:r>
                      <a:r>
                        <a:rPr lang="en-US" sz="1200" dirty="0">
                          <a:effectLst/>
                        </a:rPr>
                        <a:t> </a:t>
                      </a:r>
                      <a:r>
                        <a:rPr lang="en-US" sz="1200" dirty="0" err="1">
                          <a:effectLst/>
                        </a:rPr>
                        <a:t>TRUE</a:t>
                      </a:r>
                      <a:r>
                        <a:rPr lang="en-US" sz="1200" dirty="0">
                          <a:effectLst/>
                        </a:rPr>
                        <a:t> FALSE</a:t>
                      </a:r>
                    </a:p>
                  </a:txBody>
                  <a:tcPr marL="20099" marR="20099" marT="20099" marB="20099">
                    <a:lnL w="12700" cap="flat" cmpd="sng" algn="ctr">
                      <a:solidFill>
                        <a:srgbClr val="200FC7"/>
                      </a:solidFill>
                      <a:prstDash val="solid"/>
                      <a:round/>
                      <a:headEnd type="none" w="med" len="med"/>
                      <a:tailEnd type="none" w="med" len="med"/>
                    </a:lnL>
                    <a:lnR w="12700" cap="flat" cmpd="sng" algn="ctr">
                      <a:solidFill>
                        <a:srgbClr val="000EC7"/>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FC7"/>
                      </a:solidFill>
                      <a:prstDash val="solid"/>
                      <a:round/>
                      <a:headEnd type="none" w="med" len="med"/>
                      <a:tailEnd type="none" w="med" len="med"/>
                    </a:lnB>
                  </a:tcPr>
                </a:tc>
                <a:extLst>
                  <a:ext uri="{0D108BD9-81ED-4DB2-BD59-A6C34878D82A}">
                    <a16:rowId xmlns:a16="http://schemas.microsoft.com/office/drawing/2014/main" val="2430510908"/>
                  </a:ext>
                </a:extLst>
              </a:tr>
            </a:tbl>
          </a:graphicData>
        </a:graphic>
      </p:graphicFrame>
    </p:spTree>
    <p:extLst>
      <p:ext uri="{BB962C8B-B14F-4D97-AF65-F5344CB8AC3E}">
        <p14:creationId xmlns:p14="http://schemas.microsoft.com/office/powerpoint/2010/main" val="14625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6339-2D9D-16FE-EB8C-6EB00A0187A6}"/>
              </a:ext>
            </a:extLst>
          </p:cNvPr>
          <p:cNvSpPr>
            <a:spLocks noGrp="1"/>
          </p:cNvSpPr>
          <p:nvPr>
            <p:ph type="title"/>
          </p:nvPr>
        </p:nvSpPr>
        <p:spPr>
          <a:xfrm>
            <a:off x="838200" y="365125"/>
            <a:ext cx="10515600" cy="620993"/>
          </a:xfrm>
        </p:spPr>
        <p:txBody>
          <a:bodyPr>
            <a:normAutofit fontScale="90000"/>
          </a:bodyPr>
          <a:lstStyle/>
          <a:p>
            <a:r>
              <a:rPr lang="en-IN" b="1" i="0" dirty="0">
                <a:solidFill>
                  <a:srgbClr val="303030"/>
                </a:solidFill>
                <a:effectLst/>
                <a:latin typeface="Heebo" pitchFamily="2" charset="-79"/>
                <a:cs typeface="Heebo" pitchFamily="2" charset="-79"/>
              </a:rPr>
              <a:t>R Tutorial</a:t>
            </a:r>
            <a:endParaRPr lang="en-IN" dirty="0"/>
          </a:p>
        </p:txBody>
      </p:sp>
      <p:sp>
        <p:nvSpPr>
          <p:cNvPr id="3" name="Content Placeholder 2">
            <a:extLst>
              <a:ext uri="{FF2B5EF4-FFF2-40B4-BE49-F238E27FC236}">
                <a16:creationId xmlns:a16="http://schemas.microsoft.com/office/drawing/2014/main" id="{D9FBE8CF-C56D-8754-6853-6B33B6AFB885}"/>
              </a:ext>
            </a:extLst>
          </p:cNvPr>
          <p:cNvSpPr>
            <a:spLocks noGrp="1"/>
          </p:cNvSpPr>
          <p:nvPr>
            <p:ph idx="1"/>
          </p:nvPr>
        </p:nvSpPr>
        <p:spPr>
          <a:xfrm>
            <a:off x="838200" y="986118"/>
            <a:ext cx="10515600" cy="5800164"/>
          </a:xfrm>
        </p:spPr>
        <p:txBody>
          <a:bodyPr>
            <a:noAutofit/>
          </a:bodyPr>
          <a:lstStyle/>
          <a:p>
            <a:pPr algn="just"/>
            <a:r>
              <a:rPr lang="en-US" sz="1200" b="0" i="0" dirty="0">
                <a:solidFill>
                  <a:srgbClr val="000000"/>
                </a:solidFill>
                <a:effectLst/>
                <a:latin typeface="Nunito" pitchFamily="2" charset="0"/>
              </a:rPr>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pPr algn="just"/>
            <a:r>
              <a:rPr lang="en-US" sz="1200" b="0" i="0" dirty="0">
                <a:solidFill>
                  <a:srgbClr val="000000"/>
                </a:solidFill>
                <a:effectLst/>
                <a:latin typeface="Nunito" pitchFamily="2" charset="0"/>
              </a:rPr>
              <a:t>The core of R is an interpreted computer language which allows branching and looping as well as modular programming using functions. R allows integration with the procedures written in the C, C++, </a:t>
            </a:r>
            <a:r>
              <a:rPr lang="en-US" sz="1200" b="0" i="0" dirty="0" err="1">
                <a:solidFill>
                  <a:srgbClr val="000000"/>
                </a:solidFill>
                <a:effectLst/>
                <a:latin typeface="Nunito" pitchFamily="2" charset="0"/>
              </a:rPr>
              <a:t>.Net</a:t>
            </a:r>
            <a:r>
              <a:rPr lang="en-US" sz="1200" b="0" i="0" dirty="0">
                <a:solidFill>
                  <a:srgbClr val="000000"/>
                </a:solidFill>
                <a:effectLst/>
                <a:latin typeface="Nunito" pitchFamily="2" charset="0"/>
              </a:rPr>
              <a:t>, Python or FORTRAN languages for efficiency.</a:t>
            </a:r>
          </a:p>
          <a:p>
            <a:pPr algn="just"/>
            <a:r>
              <a:rPr lang="en-US" sz="1200" b="0" i="0" dirty="0">
                <a:solidFill>
                  <a:srgbClr val="000000"/>
                </a:solidFill>
                <a:effectLst/>
                <a:latin typeface="Nunito" pitchFamily="2" charset="0"/>
              </a:rPr>
              <a:t>R is freely available under the GNU General Public License, and pre-compiled binary versions are provided for various operating systems like Linux, Windows and Mac.</a:t>
            </a:r>
          </a:p>
          <a:p>
            <a:pPr algn="just"/>
            <a:r>
              <a:rPr lang="en-US" sz="1200" b="0" i="0" dirty="0">
                <a:solidFill>
                  <a:srgbClr val="000000"/>
                </a:solidFill>
                <a:effectLst/>
                <a:latin typeface="Nunito" pitchFamily="2" charset="0"/>
              </a:rPr>
              <a:t>R is free software distributed under a GNU-style copy left, and an official part of the GNU project called </a:t>
            </a:r>
            <a:r>
              <a:rPr lang="en-US" sz="1200" b="1" i="0" dirty="0">
                <a:solidFill>
                  <a:srgbClr val="000000"/>
                </a:solidFill>
                <a:effectLst/>
                <a:latin typeface="Nunito" pitchFamily="2" charset="0"/>
              </a:rPr>
              <a:t>GNU S</a:t>
            </a:r>
            <a:r>
              <a:rPr lang="en-US" sz="1200" b="0" i="0" dirty="0">
                <a:solidFill>
                  <a:srgbClr val="000000"/>
                </a:solidFill>
                <a:effectLst/>
                <a:latin typeface="Nunito" pitchFamily="2" charset="0"/>
              </a:rPr>
              <a:t>.</a:t>
            </a:r>
          </a:p>
          <a:p>
            <a:pPr algn="l"/>
            <a:r>
              <a:rPr lang="en-US" sz="1200" b="0" i="0" dirty="0">
                <a:solidFill>
                  <a:srgbClr val="000000"/>
                </a:solidFill>
                <a:effectLst/>
                <a:latin typeface="Heebo" pitchFamily="2" charset="-79"/>
                <a:cs typeface="Heebo" pitchFamily="2" charset="-79"/>
              </a:rPr>
              <a:t>Evolution of R</a:t>
            </a:r>
          </a:p>
          <a:p>
            <a:pPr algn="just"/>
            <a:r>
              <a:rPr lang="en-US" sz="1200" b="0" i="0" dirty="0">
                <a:solidFill>
                  <a:srgbClr val="000000"/>
                </a:solidFill>
                <a:effectLst/>
                <a:latin typeface="Nunito" pitchFamily="2" charset="0"/>
              </a:rPr>
              <a:t>R was initially written by </a:t>
            </a:r>
            <a:r>
              <a:rPr lang="en-US" sz="1200" b="1" i="0" dirty="0">
                <a:solidFill>
                  <a:srgbClr val="000000"/>
                </a:solidFill>
                <a:effectLst/>
                <a:latin typeface="Nunito" pitchFamily="2" charset="0"/>
              </a:rPr>
              <a:t>Ross Ihaka</a:t>
            </a:r>
            <a:r>
              <a:rPr lang="en-US" sz="1200" b="0" i="0" dirty="0">
                <a:solidFill>
                  <a:srgbClr val="000000"/>
                </a:solidFill>
                <a:effectLst/>
                <a:latin typeface="Nunito" pitchFamily="2" charset="0"/>
              </a:rPr>
              <a:t> and </a:t>
            </a:r>
            <a:r>
              <a:rPr lang="en-US" sz="1200" b="1" i="0" dirty="0">
                <a:solidFill>
                  <a:srgbClr val="000000"/>
                </a:solidFill>
                <a:effectLst/>
                <a:latin typeface="Nunito" pitchFamily="2" charset="0"/>
              </a:rPr>
              <a:t>Robert Gentleman</a:t>
            </a:r>
            <a:r>
              <a:rPr lang="en-US" sz="1200" b="0" i="0" dirty="0">
                <a:solidFill>
                  <a:srgbClr val="000000"/>
                </a:solidFill>
                <a:effectLst/>
                <a:latin typeface="Nunito" pitchFamily="2" charset="0"/>
              </a:rPr>
              <a:t> at the Department of Statistics of the University of Auckland in Auckland, New Zealand. R made its first appearance in 1993.</a:t>
            </a:r>
          </a:p>
          <a:p>
            <a:pPr algn="just">
              <a:buFont typeface="Arial" panose="020B0604020202020204" pitchFamily="34" charset="0"/>
              <a:buChar char="•"/>
            </a:pPr>
            <a:r>
              <a:rPr lang="en-US" sz="1200" b="0" i="0" dirty="0">
                <a:solidFill>
                  <a:srgbClr val="000000"/>
                </a:solidFill>
                <a:effectLst/>
                <a:latin typeface="Nunito" pitchFamily="2" charset="0"/>
              </a:rPr>
              <a:t>A large group of individuals has contributed to R by sending code and bug reports.</a:t>
            </a:r>
          </a:p>
          <a:p>
            <a:pPr algn="just">
              <a:buFont typeface="Arial" panose="020B0604020202020204" pitchFamily="34" charset="0"/>
              <a:buChar char="•"/>
            </a:pPr>
            <a:r>
              <a:rPr lang="en-US" sz="1200" b="0" i="0" dirty="0">
                <a:solidFill>
                  <a:srgbClr val="000000"/>
                </a:solidFill>
                <a:effectLst/>
                <a:latin typeface="Nunito" pitchFamily="2" charset="0"/>
              </a:rPr>
              <a:t>Since mid-1997 there has been a core group (the "R Core Team") who can modify the R source code archive.</a:t>
            </a:r>
          </a:p>
          <a:p>
            <a:pPr algn="l"/>
            <a:r>
              <a:rPr lang="en-US" sz="1200" b="0" i="0" dirty="0">
                <a:solidFill>
                  <a:srgbClr val="000000"/>
                </a:solidFill>
                <a:effectLst/>
                <a:latin typeface="Heebo" pitchFamily="2" charset="-79"/>
                <a:cs typeface="Heebo" pitchFamily="2" charset="-79"/>
              </a:rPr>
              <a:t>Features of R</a:t>
            </a:r>
          </a:p>
          <a:p>
            <a:pPr algn="just"/>
            <a:r>
              <a:rPr lang="en-US" sz="1200" b="0" i="0" dirty="0">
                <a:solidFill>
                  <a:srgbClr val="000000"/>
                </a:solidFill>
                <a:effectLst/>
                <a:latin typeface="Nunito" pitchFamily="2" charset="0"/>
              </a:rPr>
              <a:t>As stated earlier, R is a programming language and software environment for statistical analysis, graphics representation and reporting. The following are the important features of R −</a:t>
            </a:r>
          </a:p>
          <a:p>
            <a:pPr algn="just">
              <a:buFont typeface="Arial" panose="020B0604020202020204" pitchFamily="34" charset="0"/>
              <a:buChar char="•"/>
            </a:pPr>
            <a:r>
              <a:rPr lang="en-US" sz="1200" b="0" i="0" dirty="0">
                <a:solidFill>
                  <a:srgbClr val="000000"/>
                </a:solidFill>
                <a:effectLst/>
                <a:latin typeface="Nunito" pitchFamily="2" charset="0"/>
              </a:rPr>
              <a:t>R is a well-developed, simple and effective programming language which includes conditionals, loops, user defined recursive functions and input and output facilities.</a:t>
            </a:r>
          </a:p>
          <a:p>
            <a:pPr algn="just">
              <a:buFont typeface="Arial" panose="020B0604020202020204" pitchFamily="34" charset="0"/>
              <a:buChar char="•"/>
            </a:pPr>
            <a:r>
              <a:rPr lang="en-US" sz="1200" b="0" i="0" dirty="0">
                <a:solidFill>
                  <a:srgbClr val="000000"/>
                </a:solidFill>
                <a:effectLst/>
                <a:latin typeface="Nunito" pitchFamily="2" charset="0"/>
              </a:rPr>
              <a:t>R has an effective data handling and storage facility,</a:t>
            </a:r>
          </a:p>
          <a:p>
            <a:pPr algn="just">
              <a:buFont typeface="Arial" panose="020B0604020202020204" pitchFamily="34" charset="0"/>
              <a:buChar char="•"/>
            </a:pPr>
            <a:r>
              <a:rPr lang="en-US" sz="1200" b="0" i="0" dirty="0">
                <a:solidFill>
                  <a:srgbClr val="000000"/>
                </a:solidFill>
                <a:effectLst/>
                <a:latin typeface="Nunito" pitchFamily="2" charset="0"/>
              </a:rPr>
              <a:t>R provides a suite of operators for calculations on arrays, lists, vectors and matrices.</a:t>
            </a:r>
          </a:p>
          <a:p>
            <a:pPr algn="just">
              <a:buFont typeface="Arial" panose="020B0604020202020204" pitchFamily="34" charset="0"/>
              <a:buChar char="•"/>
            </a:pPr>
            <a:r>
              <a:rPr lang="en-US" sz="1200" b="0" i="0" dirty="0">
                <a:solidFill>
                  <a:srgbClr val="000000"/>
                </a:solidFill>
                <a:effectLst/>
                <a:latin typeface="Nunito" pitchFamily="2" charset="0"/>
              </a:rPr>
              <a:t>R provides a large, coherent and integrated collection of tools for data analysis.</a:t>
            </a:r>
          </a:p>
          <a:p>
            <a:pPr algn="just">
              <a:buFont typeface="Arial" panose="020B0604020202020204" pitchFamily="34" charset="0"/>
              <a:buChar char="•"/>
            </a:pPr>
            <a:r>
              <a:rPr lang="en-US" sz="1200" b="0" i="0" dirty="0">
                <a:solidFill>
                  <a:srgbClr val="000000"/>
                </a:solidFill>
                <a:effectLst/>
                <a:latin typeface="Nunito" pitchFamily="2" charset="0"/>
              </a:rPr>
              <a:t>R provides graphical facilities for data analysis and display either directly at the computer or printing at the papers.</a:t>
            </a:r>
          </a:p>
          <a:p>
            <a:pPr algn="just"/>
            <a:r>
              <a:rPr lang="en-US" sz="1200" b="0" i="0" dirty="0">
                <a:solidFill>
                  <a:srgbClr val="000000"/>
                </a:solidFill>
                <a:effectLst/>
                <a:latin typeface="Nunito" pitchFamily="2" charset="0"/>
              </a:rPr>
              <a:t>As a conclusion, R is world’s most widely used statistics programming language. It's the # 1 choice of data scientists and supported by a vibrant and talented community of contributors. R is taught in universities and deployed in mission critical business applications. </a:t>
            </a:r>
          </a:p>
          <a:p>
            <a:endParaRPr lang="en-IN" sz="1200" b="1" dirty="0"/>
          </a:p>
        </p:txBody>
      </p:sp>
    </p:spTree>
    <p:extLst>
      <p:ext uri="{BB962C8B-B14F-4D97-AF65-F5344CB8AC3E}">
        <p14:creationId xmlns:p14="http://schemas.microsoft.com/office/powerpoint/2010/main" val="1443017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55EC-1359-8F91-24C7-684D06306200}"/>
              </a:ext>
            </a:extLst>
          </p:cNvPr>
          <p:cNvSpPr>
            <a:spLocks noGrp="1"/>
          </p:cNvSpPr>
          <p:nvPr>
            <p:ph type="title"/>
          </p:nvPr>
        </p:nvSpPr>
        <p:spPr>
          <a:xfrm>
            <a:off x="838200" y="188259"/>
            <a:ext cx="10515600" cy="654423"/>
          </a:xfrm>
        </p:spPr>
        <p:txBody>
          <a:bodyPr>
            <a:normAutofit fontScale="90000"/>
          </a:bodyPr>
          <a:lstStyle/>
          <a:p>
            <a:r>
              <a:rPr lang="en-IN" b="0" i="0" dirty="0">
                <a:solidFill>
                  <a:srgbClr val="000000"/>
                </a:solidFill>
                <a:effectLst/>
                <a:latin typeface="Heebo" pitchFamily="2" charset="-79"/>
                <a:cs typeface="Heebo" pitchFamily="2" charset="-79"/>
              </a:rPr>
              <a:t>Logical Operators</a:t>
            </a:r>
            <a:endParaRPr lang="en-IN" dirty="0"/>
          </a:p>
        </p:txBody>
      </p:sp>
      <p:graphicFrame>
        <p:nvGraphicFramePr>
          <p:cNvPr id="7" name="Table 6">
            <a:extLst>
              <a:ext uri="{FF2B5EF4-FFF2-40B4-BE49-F238E27FC236}">
                <a16:creationId xmlns:a16="http://schemas.microsoft.com/office/drawing/2014/main" id="{E0DFB667-E600-5C0D-F4AD-F8E65C4C70B9}"/>
              </a:ext>
            </a:extLst>
          </p:cNvPr>
          <p:cNvGraphicFramePr>
            <a:graphicFrameLocks noGrp="1"/>
          </p:cNvGraphicFramePr>
          <p:nvPr>
            <p:extLst>
              <p:ext uri="{D42A27DB-BD31-4B8C-83A1-F6EECF244321}">
                <p14:modId xmlns:p14="http://schemas.microsoft.com/office/powerpoint/2010/main" val="1483264407"/>
              </p:ext>
            </p:extLst>
          </p:nvPr>
        </p:nvGraphicFramePr>
        <p:xfrm>
          <a:off x="5957456" y="1567215"/>
          <a:ext cx="5671125" cy="4850707"/>
        </p:xfrm>
        <a:graphic>
          <a:graphicData uri="http://schemas.openxmlformats.org/drawingml/2006/table">
            <a:tbl>
              <a:tblPr/>
              <a:tblGrid>
                <a:gridCol w="1701350">
                  <a:extLst>
                    <a:ext uri="{9D8B030D-6E8A-4147-A177-3AD203B41FA5}">
                      <a16:colId xmlns:a16="http://schemas.microsoft.com/office/drawing/2014/main" val="2190569824"/>
                    </a:ext>
                  </a:extLst>
                </a:gridCol>
                <a:gridCol w="1701350">
                  <a:extLst>
                    <a:ext uri="{9D8B030D-6E8A-4147-A177-3AD203B41FA5}">
                      <a16:colId xmlns:a16="http://schemas.microsoft.com/office/drawing/2014/main" val="1519123996"/>
                    </a:ext>
                  </a:extLst>
                </a:gridCol>
                <a:gridCol w="2268425">
                  <a:extLst>
                    <a:ext uri="{9D8B030D-6E8A-4147-A177-3AD203B41FA5}">
                      <a16:colId xmlns:a16="http://schemas.microsoft.com/office/drawing/2014/main" val="3335771278"/>
                    </a:ext>
                  </a:extLst>
                </a:gridCol>
              </a:tblGrid>
              <a:tr h="167547">
                <a:tc>
                  <a:txBody>
                    <a:bodyPr/>
                    <a:lstStyle/>
                    <a:p>
                      <a:pPr algn="ctr" fontAlgn="t"/>
                      <a:r>
                        <a:rPr lang="en-IN" sz="1100">
                          <a:effectLst/>
                        </a:rPr>
                        <a:t>Operator</a:t>
                      </a:r>
                    </a:p>
                  </a:txBody>
                  <a:tcPr marL="22604" marR="22604" marT="22604" marB="22604">
                    <a:lnL w="12700" cap="flat" cmpd="sng" algn="ctr">
                      <a:solidFill>
                        <a:srgbClr val="00A4DB"/>
                      </a:solidFill>
                      <a:prstDash val="solid"/>
                      <a:round/>
                      <a:headEnd type="none" w="med" len="med"/>
                      <a:tailEnd type="none" w="med" len="med"/>
                    </a:lnL>
                    <a:lnR w="12700" cap="flat" cmpd="sng" algn="ctr">
                      <a:solidFill>
                        <a:srgbClr val="40A9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a:effectLst/>
                        </a:rPr>
                        <a:t>Description</a:t>
                      </a:r>
                    </a:p>
                  </a:txBody>
                  <a:tcPr marL="22604" marR="22604" marT="22604" marB="22604">
                    <a:lnL w="12700" cap="flat" cmpd="sng" algn="ctr">
                      <a:solidFill>
                        <a:srgbClr val="40A9DB"/>
                      </a:solidFill>
                      <a:prstDash val="solid"/>
                      <a:round/>
                      <a:headEnd type="none" w="med" len="med"/>
                      <a:tailEnd type="none" w="med" len="med"/>
                    </a:lnL>
                    <a:lnR w="12700" cap="flat" cmpd="sng" algn="ctr">
                      <a:solidFill>
                        <a:srgbClr val="60A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100" dirty="0">
                          <a:effectLst/>
                        </a:rPr>
                        <a:t>Example</a:t>
                      </a:r>
                    </a:p>
                  </a:txBody>
                  <a:tcPr marL="22604" marR="22604" marT="22604" marB="22604">
                    <a:lnL w="12700" cap="flat" cmpd="sng" algn="ctr">
                      <a:solidFill>
                        <a:srgbClr val="60A5DB"/>
                      </a:solidFill>
                      <a:prstDash val="solid"/>
                      <a:round/>
                      <a:headEnd type="none" w="med" len="med"/>
                      <a:tailEnd type="none" w="med" len="med"/>
                    </a:lnL>
                    <a:lnR w="12700" cap="flat" cmpd="sng" algn="ctr">
                      <a:solidFill>
                        <a:srgbClr val="60A2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4716855"/>
                  </a:ext>
                </a:extLst>
              </a:tr>
              <a:tr h="1845170">
                <a:tc>
                  <a:txBody>
                    <a:bodyPr/>
                    <a:lstStyle/>
                    <a:p>
                      <a:pPr fontAlgn="t"/>
                      <a:r>
                        <a:rPr lang="en-IN" sz="1100" dirty="0">
                          <a:effectLst/>
                        </a:rPr>
                        <a:t>&amp;</a:t>
                      </a:r>
                    </a:p>
                  </a:txBody>
                  <a:tcPr marL="22604" marR="22604" marT="22604" marB="22604">
                    <a:lnL w="12700" cap="flat" cmpd="sng" algn="ctr">
                      <a:solidFill>
                        <a:srgbClr val="E0A2DB"/>
                      </a:solidFill>
                      <a:prstDash val="solid"/>
                      <a:round/>
                      <a:headEnd type="none" w="med" len="med"/>
                      <a:tailEnd type="none" w="med" len="med"/>
                    </a:lnL>
                    <a:lnR w="12700" cap="flat" cmpd="sng" algn="ctr">
                      <a:solidFill>
                        <a:srgbClr val="80A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100" dirty="0">
                          <a:effectLst/>
                        </a:rPr>
                        <a:t>It is called Element-wise Logical AND operator. It combines each element of the first vector with the corresponding element of the second vector and gives a output TRUE if both the elements are TRUE.</a:t>
                      </a:r>
                    </a:p>
                  </a:txBody>
                  <a:tcPr marL="22604" marR="22604" marT="22604" marB="22604" anchor="ctr">
                    <a:lnL w="12700" cap="flat" cmpd="sng" algn="ctr">
                      <a:solidFill>
                        <a:srgbClr val="80A8DB"/>
                      </a:solidFill>
                      <a:prstDash val="solid"/>
                      <a:round/>
                      <a:headEnd type="none" w="med" len="med"/>
                      <a:tailEnd type="none" w="med" len="med"/>
                    </a:lnL>
                    <a:lnR w="12700" cap="flat" cmpd="sng" algn="ctr">
                      <a:solidFill>
                        <a:srgbClr val="40A4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1</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4</a:t>
                      </a:r>
                      <a:r>
                        <a:rPr lang="en-US" sz="1100" dirty="0">
                          <a:solidFill>
                            <a:srgbClr val="666600"/>
                          </a:solidFill>
                          <a:effectLst/>
                        </a:rPr>
                        <a:t>,</a:t>
                      </a:r>
                      <a:r>
                        <a:rPr lang="en-US" sz="1100" dirty="0">
                          <a:solidFill>
                            <a:srgbClr val="006666"/>
                          </a:solidFill>
                          <a:effectLst/>
                        </a:rPr>
                        <a:t>1</a:t>
                      </a:r>
                      <a:r>
                        <a:rPr lang="en-US" sz="1100" dirty="0">
                          <a:solidFill>
                            <a:srgbClr val="666600"/>
                          </a:solidFill>
                          <a:effectLst/>
                        </a:rPr>
                        <a:t>,</a:t>
                      </a:r>
                      <a:r>
                        <a:rPr lang="en-US" sz="1100" dirty="0">
                          <a:solidFill>
                            <a:srgbClr val="000000"/>
                          </a:solidFill>
                          <a:effectLst/>
                        </a:rPr>
                        <a:t>FALSE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&amp;</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TRUE </a:t>
                      </a:r>
                      <a:r>
                        <a:rPr lang="en-US" sz="1100" dirty="0" err="1">
                          <a:effectLst/>
                        </a:rPr>
                        <a:t>TRUE</a:t>
                      </a:r>
                      <a:r>
                        <a:rPr lang="en-US" sz="1100" dirty="0">
                          <a:effectLst/>
                        </a:rPr>
                        <a:t> FALSE TRUE </a:t>
                      </a:r>
                    </a:p>
                  </a:txBody>
                  <a:tcPr marL="22604" marR="22604" marT="22604" marB="22604">
                    <a:lnL w="12700" cap="flat" cmpd="sng" algn="ctr">
                      <a:solidFill>
                        <a:srgbClr val="40A4DB"/>
                      </a:solidFill>
                      <a:prstDash val="solid"/>
                      <a:round/>
                      <a:headEnd type="none" w="med" len="med"/>
                      <a:tailEnd type="none" w="med" len="med"/>
                    </a:lnL>
                    <a:lnR w="12700" cap="flat" cmpd="sng" algn="ctr">
                      <a:solidFill>
                        <a:srgbClr val="C0A1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7937466"/>
                  </a:ext>
                </a:extLst>
              </a:tr>
              <a:tr h="1845170">
                <a:tc>
                  <a:txBody>
                    <a:bodyPr/>
                    <a:lstStyle/>
                    <a:p>
                      <a:pPr fontAlgn="t"/>
                      <a:r>
                        <a:rPr lang="en-IN" sz="1100">
                          <a:effectLst/>
                        </a:rPr>
                        <a:t>|</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100">
                          <a:effectLst/>
                        </a:rPr>
                        <a:t>It is called Element-wise Logical OR operator. It combines each element of the first vector with the corresponding element of the second vector and gives a output TRUE if one the elements is TRUE.</a:t>
                      </a:r>
                    </a:p>
                  </a:txBody>
                  <a:tcPr marL="22604" marR="22604" marT="22604" marB="22604" anchor="ctr">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2i</a:t>
                      </a:r>
                      <a:r>
                        <a:rPr lang="en-US" sz="1100" dirty="0">
                          <a:solidFill>
                            <a:srgbClr val="666600"/>
                          </a:solidFill>
                          <a:effectLst/>
                        </a:rPr>
                        <a:t>)</a:t>
                      </a:r>
                      <a:r>
                        <a:rPr lang="en-US" sz="1100" dirty="0">
                          <a:solidFill>
                            <a:srgbClr val="000000"/>
                          </a:solidFill>
                          <a:effectLst/>
                        </a:rPr>
                        <a:t> t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4</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FALSE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3i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err="1">
                          <a:solidFill>
                            <a:srgbClr val="000000"/>
                          </a:solidFill>
                          <a:effectLst/>
                        </a:rPr>
                        <a:t>v</a:t>
                      </a:r>
                      <a:r>
                        <a:rPr lang="en-US" sz="1100" dirty="0" err="1">
                          <a:solidFill>
                            <a:srgbClr val="666600"/>
                          </a:solidFill>
                          <a:effectLst/>
                        </a:rPr>
                        <a:t>|</a:t>
                      </a:r>
                      <a:r>
                        <a:rPr lang="en-US" sz="1100" dirty="0" err="1">
                          <a:solidFill>
                            <a:srgbClr val="000000"/>
                          </a:solidFill>
                          <a:effectLst/>
                        </a:rPr>
                        <a:t>t</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TRUE FALSE TRUE </a:t>
                      </a:r>
                      <a:r>
                        <a:rPr lang="en-US" sz="1100" dirty="0" err="1">
                          <a:effectLst/>
                        </a:rPr>
                        <a:t>TRUE</a:t>
                      </a:r>
                      <a:r>
                        <a:rPr lang="en-US" sz="1100" dirty="0">
                          <a:effectLst/>
                        </a:rPr>
                        <a:t> </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00A2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85872974"/>
                  </a:ext>
                </a:extLst>
              </a:tr>
              <a:tr h="947519">
                <a:tc>
                  <a:txBody>
                    <a:bodyPr/>
                    <a:lstStyle/>
                    <a:p>
                      <a:pPr fontAlgn="t"/>
                      <a:r>
                        <a:rPr lang="en-IN" sz="1100">
                          <a:effectLst/>
                        </a:rPr>
                        <a:t>!</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A0A6DB"/>
                      </a:solidFill>
                      <a:prstDash val="solid"/>
                      <a:round/>
                      <a:headEnd type="none" w="med" len="med"/>
                      <a:tailEnd type="none" w="med" len="med"/>
                    </a:lnB>
                  </a:tcPr>
                </a:tc>
                <a:tc>
                  <a:txBody>
                    <a:bodyPr/>
                    <a:lstStyle/>
                    <a:p>
                      <a:pPr fontAlgn="ctr"/>
                      <a:r>
                        <a:rPr lang="en-US" sz="1100">
                          <a:effectLst/>
                        </a:rPr>
                        <a:t>It is called Logical NOT operator. Takes each element of the vector and gives the opposite logical value.</a:t>
                      </a:r>
                    </a:p>
                  </a:txBody>
                  <a:tcPr marL="22604" marR="22604" marT="22604" marB="22604" anchor="ctr">
                    <a:lnL w="12700" cap="flat" cmpd="sng" algn="ctr">
                      <a:solidFill>
                        <a:srgbClr val="C0AADB"/>
                      </a:solidFill>
                      <a:prstDash val="solid"/>
                      <a:round/>
                      <a:headEnd type="none" w="med" len="med"/>
                      <a:tailEnd type="none" w="med" len="med"/>
                    </a:lnL>
                    <a:lnR w="12700" cap="flat" cmpd="sng" algn="ctr">
                      <a:solidFill>
                        <a:srgbClr val="C0AA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A0A6DB"/>
                      </a:solidFill>
                      <a:prstDash val="solid"/>
                      <a:round/>
                      <a:headEnd type="none" w="med" len="med"/>
                      <a:tailEnd type="none" w="med" len="med"/>
                    </a:lnB>
                  </a:tcPr>
                </a:tc>
                <a:tc>
                  <a:txBody>
                    <a:bodyPr/>
                    <a:lstStyle/>
                    <a:p>
                      <a:pPr fontAlgn="t"/>
                      <a:r>
                        <a:rPr lang="en-US" sz="1100" b="0" u="none" strike="noStrike" dirty="0">
                          <a:solidFill>
                            <a:srgbClr val="FFFFFF"/>
                          </a:solidFill>
                          <a:effectLst/>
                          <a:latin typeface="Open Sans" panose="020B0606030504020204" pitchFamily="34" charset="0"/>
                        </a:rPr>
                        <a:t> Live Demo</a:t>
                      </a:r>
                      <a:endParaRPr lang="en-US" sz="1100" dirty="0">
                        <a:effectLst/>
                      </a:endParaRPr>
                    </a:p>
                    <a:p>
                      <a:pPr algn="just" fontAlgn="t"/>
                      <a:r>
                        <a:rPr lang="en-US" sz="1100" dirty="0">
                          <a:solidFill>
                            <a:srgbClr val="000000"/>
                          </a:solidFill>
                          <a:effectLst/>
                        </a:rPr>
                        <a:t>v </a:t>
                      </a:r>
                      <a:r>
                        <a:rPr lang="en-US" sz="1100" dirty="0">
                          <a:solidFill>
                            <a:srgbClr val="666600"/>
                          </a:solidFill>
                          <a:effectLst/>
                        </a:rPr>
                        <a:t>&lt;-</a:t>
                      </a:r>
                      <a:r>
                        <a:rPr lang="en-US" sz="1100" dirty="0">
                          <a:solidFill>
                            <a:srgbClr val="000000"/>
                          </a:solidFill>
                          <a:effectLst/>
                        </a:rPr>
                        <a:t> c</a:t>
                      </a:r>
                      <a:r>
                        <a:rPr lang="en-US" sz="1100" dirty="0">
                          <a:solidFill>
                            <a:srgbClr val="666600"/>
                          </a:solidFill>
                          <a:effectLst/>
                        </a:rPr>
                        <a:t>(</a:t>
                      </a:r>
                      <a:r>
                        <a:rPr lang="en-US" sz="1100" dirty="0">
                          <a:solidFill>
                            <a:srgbClr val="006666"/>
                          </a:solidFill>
                          <a:effectLst/>
                        </a:rPr>
                        <a:t>3</a:t>
                      </a:r>
                      <a:r>
                        <a:rPr lang="en-US" sz="1100" dirty="0">
                          <a:solidFill>
                            <a:srgbClr val="666600"/>
                          </a:solidFill>
                          <a:effectLst/>
                        </a:rPr>
                        <a:t>,</a:t>
                      </a:r>
                      <a:r>
                        <a:rPr lang="en-US" sz="1100" dirty="0">
                          <a:solidFill>
                            <a:srgbClr val="006666"/>
                          </a:solidFill>
                          <a:effectLst/>
                        </a:rPr>
                        <a:t>0</a:t>
                      </a:r>
                      <a:r>
                        <a:rPr lang="en-US" sz="1100" dirty="0">
                          <a:solidFill>
                            <a:srgbClr val="666600"/>
                          </a:solidFill>
                          <a:effectLst/>
                        </a:rPr>
                        <a:t>,</a:t>
                      </a:r>
                      <a:r>
                        <a:rPr lang="en-US" sz="1100" dirty="0">
                          <a:solidFill>
                            <a:srgbClr val="000000"/>
                          </a:solidFill>
                          <a:effectLst/>
                        </a:rPr>
                        <a:t>TRUE</a:t>
                      </a:r>
                      <a:r>
                        <a:rPr lang="en-US" sz="1100" dirty="0">
                          <a:solidFill>
                            <a:srgbClr val="666600"/>
                          </a:solidFill>
                          <a:effectLst/>
                        </a:rPr>
                        <a:t>,</a:t>
                      </a:r>
                      <a:r>
                        <a:rPr lang="en-US" sz="1100" dirty="0">
                          <a:solidFill>
                            <a:srgbClr val="006666"/>
                          </a:solidFill>
                          <a:effectLst/>
                        </a:rPr>
                        <a:t>2</a:t>
                      </a:r>
                      <a:r>
                        <a:rPr lang="en-US" sz="1100" dirty="0">
                          <a:solidFill>
                            <a:srgbClr val="666600"/>
                          </a:solidFill>
                          <a:effectLst/>
                        </a:rPr>
                        <a:t>+</a:t>
                      </a:r>
                      <a:r>
                        <a:rPr lang="en-US" sz="1100" dirty="0">
                          <a:solidFill>
                            <a:srgbClr val="006666"/>
                          </a:solidFill>
                          <a:effectLst/>
                        </a:rPr>
                        <a:t>2i</a:t>
                      </a:r>
                      <a:r>
                        <a:rPr lang="en-US" sz="1100" dirty="0">
                          <a:solidFill>
                            <a:srgbClr val="666600"/>
                          </a:solidFill>
                          <a:effectLst/>
                        </a:rPr>
                        <a:t>)</a:t>
                      </a:r>
                      <a:r>
                        <a:rPr lang="en-US" sz="1100" dirty="0">
                          <a:solidFill>
                            <a:srgbClr val="000000"/>
                          </a:solidFill>
                          <a:effectLst/>
                        </a:rPr>
                        <a:t> </a:t>
                      </a:r>
                      <a:r>
                        <a:rPr lang="en-US" sz="1100" dirty="0">
                          <a:solidFill>
                            <a:srgbClr val="000088"/>
                          </a:solidFill>
                          <a:effectLst/>
                        </a:rPr>
                        <a:t>print</a:t>
                      </a:r>
                      <a:r>
                        <a:rPr lang="en-US" sz="1100" dirty="0">
                          <a:solidFill>
                            <a:srgbClr val="666600"/>
                          </a:solidFill>
                          <a:effectLst/>
                        </a:rPr>
                        <a:t>(!</a:t>
                      </a:r>
                      <a:r>
                        <a:rPr lang="en-US" sz="1100" dirty="0">
                          <a:solidFill>
                            <a:srgbClr val="000000"/>
                          </a:solidFill>
                          <a:effectLst/>
                        </a:rPr>
                        <a:t>v</a:t>
                      </a:r>
                      <a:r>
                        <a:rPr lang="en-US" sz="1100" dirty="0">
                          <a:solidFill>
                            <a:srgbClr val="666600"/>
                          </a:solidFill>
                          <a:effectLst/>
                        </a:rPr>
                        <a:t>)</a:t>
                      </a:r>
                      <a:r>
                        <a:rPr lang="en-US" sz="1100" dirty="0">
                          <a:solidFill>
                            <a:srgbClr val="000000"/>
                          </a:solidFill>
                          <a:effectLst/>
                        </a:rPr>
                        <a:t>it produces the following result −</a:t>
                      </a:r>
                    </a:p>
                    <a:p>
                      <a:pPr fontAlgn="t"/>
                      <a:r>
                        <a:rPr lang="en-US" sz="1100" dirty="0">
                          <a:effectLst/>
                        </a:rPr>
                        <a:t>[1] FALSE TRUE FALSE </a:t>
                      </a:r>
                      <a:r>
                        <a:rPr lang="en-US" sz="1100" dirty="0" err="1">
                          <a:effectLst/>
                        </a:rPr>
                        <a:t>FALSE</a:t>
                      </a:r>
                      <a:r>
                        <a:rPr lang="en-US" sz="1100" dirty="0">
                          <a:effectLst/>
                        </a:rPr>
                        <a:t> </a:t>
                      </a:r>
                    </a:p>
                  </a:txBody>
                  <a:tcPr marL="22604" marR="22604" marT="22604" marB="22604">
                    <a:lnL w="12700" cap="flat" cmpd="sng" algn="ctr">
                      <a:solidFill>
                        <a:srgbClr val="C0AADB"/>
                      </a:solidFill>
                      <a:prstDash val="solid"/>
                      <a:round/>
                      <a:headEnd type="none" w="med" len="med"/>
                      <a:tailEnd type="none" w="med" len="med"/>
                    </a:lnL>
                    <a:lnR w="12700" cap="flat" cmpd="sng" algn="ctr">
                      <a:solidFill>
                        <a:srgbClr val="80A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A2DB"/>
                      </a:solidFill>
                      <a:prstDash val="solid"/>
                      <a:round/>
                      <a:headEnd type="none" w="med" len="med"/>
                      <a:tailEnd type="none" w="med" len="med"/>
                    </a:lnB>
                  </a:tcPr>
                </a:tc>
                <a:extLst>
                  <a:ext uri="{0D108BD9-81ED-4DB2-BD59-A6C34878D82A}">
                    <a16:rowId xmlns:a16="http://schemas.microsoft.com/office/drawing/2014/main" val="62048509"/>
                  </a:ext>
                </a:extLst>
              </a:tr>
            </a:tbl>
          </a:graphicData>
        </a:graphic>
      </p:graphicFrame>
      <p:graphicFrame>
        <p:nvGraphicFramePr>
          <p:cNvPr id="8" name="Table 7">
            <a:extLst>
              <a:ext uri="{FF2B5EF4-FFF2-40B4-BE49-F238E27FC236}">
                <a16:creationId xmlns:a16="http://schemas.microsoft.com/office/drawing/2014/main" id="{37785054-F3F1-E93E-1C49-116EAFBAB2E7}"/>
              </a:ext>
            </a:extLst>
          </p:cNvPr>
          <p:cNvGraphicFramePr>
            <a:graphicFrameLocks noGrp="1"/>
          </p:cNvGraphicFramePr>
          <p:nvPr>
            <p:extLst>
              <p:ext uri="{D42A27DB-BD31-4B8C-83A1-F6EECF244321}">
                <p14:modId xmlns:p14="http://schemas.microsoft.com/office/powerpoint/2010/main" val="2618243321"/>
              </p:ext>
            </p:extLst>
          </p:nvPr>
        </p:nvGraphicFramePr>
        <p:xfrm>
          <a:off x="628374" y="1423202"/>
          <a:ext cx="4783834" cy="4949418"/>
        </p:xfrm>
        <a:graphic>
          <a:graphicData uri="http://schemas.openxmlformats.org/drawingml/2006/table">
            <a:tbl>
              <a:tblPr/>
              <a:tblGrid>
                <a:gridCol w="1435160">
                  <a:extLst>
                    <a:ext uri="{9D8B030D-6E8A-4147-A177-3AD203B41FA5}">
                      <a16:colId xmlns:a16="http://schemas.microsoft.com/office/drawing/2014/main" val="441436497"/>
                    </a:ext>
                  </a:extLst>
                </a:gridCol>
                <a:gridCol w="1435160">
                  <a:extLst>
                    <a:ext uri="{9D8B030D-6E8A-4147-A177-3AD203B41FA5}">
                      <a16:colId xmlns:a16="http://schemas.microsoft.com/office/drawing/2014/main" val="2824190712"/>
                    </a:ext>
                  </a:extLst>
                </a:gridCol>
                <a:gridCol w="1913514">
                  <a:extLst>
                    <a:ext uri="{9D8B030D-6E8A-4147-A177-3AD203B41FA5}">
                      <a16:colId xmlns:a16="http://schemas.microsoft.com/office/drawing/2014/main" val="2904831139"/>
                    </a:ext>
                  </a:extLst>
                </a:gridCol>
              </a:tblGrid>
              <a:tr h="318112">
                <a:tc>
                  <a:txBody>
                    <a:bodyPr/>
                    <a:lstStyle/>
                    <a:p>
                      <a:pPr algn="ctr" fontAlgn="t"/>
                      <a:r>
                        <a:rPr lang="en-IN" sz="1600">
                          <a:effectLst/>
                        </a:rPr>
                        <a:t>Operator</a:t>
                      </a:r>
                    </a:p>
                  </a:txBody>
                  <a:tcPr marL="52743" marR="52743" marT="52743" marB="52743">
                    <a:lnL w="12700" cap="flat" cmpd="sng" algn="ctr">
                      <a:solidFill>
                        <a:srgbClr val="A0F9DB"/>
                      </a:solidFill>
                      <a:prstDash val="solid"/>
                      <a:round/>
                      <a:headEnd type="none" w="med" len="med"/>
                      <a:tailEnd type="none" w="med" len="med"/>
                    </a:lnL>
                    <a:lnR w="12700" cap="flat" cmpd="sng" algn="ctr">
                      <a:solidFill>
                        <a:srgbClr val="A0F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52743" marR="52743" marT="52743" marB="52743">
                    <a:lnL w="12700" cap="flat" cmpd="sng" algn="ctr">
                      <a:solidFill>
                        <a:srgbClr val="A0F8DB"/>
                      </a:solidFill>
                      <a:prstDash val="solid"/>
                      <a:round/>
                      <a:headEnd type="none" w="med" len="med"/>
                      <a:tailEnd type="none" w="med" len="med"/>
                    </a:lnL>
                    <a:lnR w="12700" cap="flat" cmpd="sng" algn="ctr">
                      <a:solidFill>
                        <a:srgbClr val="60F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52743" marR="52743" marT="52743" marB="52743">
                    <a:lnL w="12700" cap="flat" cmpd="sng" algn="ctr">
                      <a:solidFill>
                        <a:srgbClr val="60F5DB"/>
                      </a:solidFill>
                      <a:prstDash val="solid"/>
                      <a:round/>
                      <a:headEnd type="none" w="med" len="med"/>
                      <a:tailEnd type="none" w="med" len="med"/>
                    </a:lnL>
                    <a:lnR w="12700" cap="flat" cmpd="sng" algn="ctr">
                      <a:solidFill>
                        <a:srgbClr val="A0F5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26240821"/>
                  </a:ext>
                </a:extLst>
              </a:tr>
              <a:tr h="2094523">
                <a:tc>
                  <a:txBody>
                    <a:bodyPr/>
                    <a:lstStyle/>
                    <a:p>
                      <a:pPr fontAlgn="t"/>
                      <a:r>
                        <a:rPr lang="en-IN" sz="1600">
                          <a:effectLst/>
                        </a:rPr>
                        <a:t>&amp;&amp;</a:t>
                      </a:r>
                    </a:p>
                  </a:txBody>
                  <a:tcPr marL="52743" marR="52743" marT="52743" marB="52743">
                    <a:lnL w="12700" cap="flat" cmpd="sng" algn="ctr">
                      <a:solidFill>
                        <a:srgbClr val="E0F3DB"/>
                      </a:solidFill>
                      <a:prstDash val="solid"/>
                      <a:round/>
                      <a:headEnd type="none" w="med" len="med"/>
                      <a:tailEnd type="none" w="med" len="med"/>
                    </a:lnL>
                    <a:lnR w="12700" cap="flat" cmpd="sng" algn="ctr">
                      <a:solidFill>
                        <a:srgbClr val="C0F8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600" dirty="0">
                          <a:effectLst/>
                        </a:rPr>
                        <a:t>Called Logical AND operator. Takes first element of both the vectors and gives the TRUE only if both are TRUE.</a:t>
                      </a:r>
                    </a:p>
                  </a:txBody>
                  <a:tcPr marL="52743" marR="52743" marT="52743" marB="52743" anchor="ctr">
                    <a:lnL w="12700" cap="flat" cmpd="sng" algn="ctr">
                      <a:solidFill>
                        <a:srgbClr val="C0F8DB"/>
                      </a:solidFill>
                      <a:prstDash val="solid"/>
                      <a:round/>
                      <a:headEnd type="none" w="med" len="med"/>
                      <a:tailEnd type="none" w="med" len="med"/>
                    </a:lnL>
                    <a:lnR w="12700" cap="flat" cmpd="sng" algn="ctr">
                      <a:solidFill>
                        <a:srgbClr val="E0F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600" b="0" u="none" strike="noStrike" dirty="0">
                          <a:solidFill>
                            <a:srgbClr val="FFFFFF"/>
                          </a:solidFill>
                          <a:effectLst/>
                          <a:latin typeface="Open Sans" panose="020B0606030504020204" pitchFamily="34" charset="0"/>
                        </a:rPr>
                        <a:t> Live Demo</a:t>
                      </a:r>
                      <a:endParaRPr lang="en-US" sz="1600" dirty="0">
                        <a:effectLst/>
                      </a:endParaRPr>
                    </a:p>
                    <a:p>
                      <a:pPr algn="just" fontAlgn="t"/>
                      <a:r>
                        <a:rPr lang="en-US" sz="1600" dirty="0">
                          <a:solidFill>
                            <a:srgbClr val="000000"/>
                          </a:solidFill>
                          <a:effectLst/>
                        </a:rPr>
                        <a:t>v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2i</a:t>
                      </a:r>
                      <a:r>
                        <a:rPr lang="en-US" sz="1600" dirty="0">
                          <a:solidFill>
                            <a:srgbClr val="666600"/>
                          </a:solidFill>
                          <a:effectLst/>
                        </a:rPr>
                        <a:t>)</a:t>
                      </a:r>
                      <a:r>
                        <a:rPr lang="en-US" sz="1600" dirty="0">
                          <a:solidFill>
                            <a:srgbClr val="000000"/>
                          </a:solidFill>
                          <a:effectLst/>
                        </a:rPr>
                        <a:t> t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1</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3i</a:t>
                      </a:r>
                      <a:r>
                        <a:rPr lang="en-US" sz="1600" dirty="0">
                          <a:solidFill>
                            <a:srgbClr val="666600"/>
                          </a:solidFill>
                          <a:effectLst/>
                        </a:rPr>
                        <a:t>)</a:t>
                      </a:r>
                      <a:r>
                        <a:rPr lang="en-US" sz="1600" dirty="0">
                          <a:solidFill>
                            <a:srgbClr val="000000"/>
                          </a:solidFill>
                          <a:effectLst/>
                        </a:rPr>
                        <a:t> </a:t>
                      </a:r>
                      <a:r>
                        <a:rPr lang="en-US" sz="1600" dirty="0">
                          <a:solidFill>
                            <a:srgbClr val="000088"/>
                          </a:solidFill>
                          <a:effectLst/>
                        </a:rPr>
                        <a:t>print</a:t>
                      </a:r>
                      <a:r>
                        <a:rPr lang="en-US" sz="1600" dirty="0">
                          <a:solidFill>
                            <a:srgbClr val="666600"/>
                          </a:solidFill>
                          <a:effectLst/>
                        </a:rPr>
                        <a:t>(</a:t>
                      </a:r>
                      <a:r>
                        <a:rPr lang="en-US" sz="1600" dirty="0">
                          <a:solidFill>
                            <a:srgbClr val="000000"/>
                          </a:solidFill>
                          <a:effectLst/>
                        </a:rPr>
                        <a:t>v</a:t>
                      </a:r>
                      <a:r>
                        <a:rPr lang="en-US" sz="1600" dirty="0">
                          <a:solidFill>
                            <a:srgbClr val="666600"/>
                          </a:solidFill>
                          <a:effectLst/>
                        </a:rPr>
                        <a:t>&amp;&amp;</a:t>
                      </a:r>
                      <a:r>
                        <a:rPr lang="en-US" sz="1600" dirty="0">
                          <a:solidFill>
                            <a:srgbClr val="000000"/>
                          </a:solidFill>
                          <a:effectLst/>
                        </a:rPr>
                        <a:t>t</a:t>
                      </a:r>
                      <a:r>
                        <a:rPr lang="en-US" sz="1600" dirty="0">
                          <a:solidFill>
                            <a:srgbClr val="666600"/>
                          </a:solidFill>
                          <a:effectLst/>
                        </a:rPr>
                        <a:t>)</a:t>
                      </a:r>
                      <a:r>
                        <a:rPr lang="en-US" sz="1600" dirty="0">
                          <a:solidFill>
                            <a:srgbClr val="000000"/>
                          </a:solidFill>
                          <a:effectLst/>
                        </a:rPr>
                        <a:t>it produces the following result −</a:t>
                      </a:r>
                    </a:p>
                    <a:p>
                      <a:pPr fontAlgn="t"/>
                      <a:r>
                        <a:rPr lang="en-US" sz="1600" dirty="0">
                          <a:effectLst/>
                        </a:rPr>
                        <a:t>[1] TRUE </a:t>
                      </a:r>
                    </a:p>
                  </a:txBody>
                  <a:tcPr marL="52743" marR="52743" marT="52743" marB="52743">
                    <a:lnL w="12700" cap="flat" cmpd="sng" algn="ctr">
                      <a:solidFill>
                        <a:srgbClr val="E0F6DB"/>
                      </a:solidFill>
                      <a:prstDash val="solid"/>
                      <a:round/>
                      <a:headEnd type="none" w="med" len="med"/>
                      <a:tailEnd type="none" w="med" len="med"/>
                    </a:lnL>
                    <a:lnR w="12700" cap="flat" cmpd="sng" algn="ctr">
                      <a:solidFill>
                        <a:srgbClr val="20F6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6221028"/>
                  </a:ext>
                </a:extLst>
              </a:tr>
              <a:tr h="2094523">
                <a:tc>
                  <a:txBody>
                    <a:bodyPr/>
                    <a:lstStyle/>
                    <a:p>
                      <a:pPr fontAlgn="t"/>
                      <a:r>
                        <a:rPr lang="en-IN" sz="1600">
                          <a:effectLst/>
                        </a:rPr>
                        <a:t>||</a:t>
                      </a:r>
                    </a:p>
                  </a:txBody>
                  <a:tcPr marL="52743" marR="52743" marT="52743" marB="52743">
                    <a:lnL w="12700" cap="flat" cmpd="sng" algn="ctr">
                      <a:solidFill>
                        <a:srgbClr val="80FEDB"/>
                      </a:solidFill>
                      <a:prstDash val="solid"/>
                      <a:round/>
                      <a:headEnd type="none" w="med" len="med"/>
                      <a:tailEnd type="none" w="med" len="med"/>
                    </a:lnL>
                    <a:lnR w="12700" cap="flat" cmpd="sng" algn="ctr">
                      <a:solidFill>
                        <a:srgbClr val="20FB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tc>
                  <a:txBody>
                    <a:bodyPr/>
                    <a:lstStyle/>
                    <a:p>
                      <a:pPr fontAlgn="ctr"/>
                      <a:r>
                        <a:rPr lang="en-US" sz="1600">
                          <a:effectLst/>
                        </a:rPr>
                        <a:t>Called Logical OR operator. Takes first element of both the vectors and gives the TRUE if one of them is TRUE.</a:t>
                      </a:r>
                    </a:p>
                  </a:txBody>
                  <a:tcPr marL="52743" marR="52743" marT="52743" marB="52743" anchor="ctr">
                    <a:lnL w="12700" cap="flat" cmpd="sng" algn="ctr">
                      <a:solidFill>
                        <a:srgbClr val="20FBDB"/>
                      </a:solidFill>
                      <a:prstDash val="solid"/>
                      <a:round/>
                      <a:headEnd type="none" w="med" len="med"/>
                      <a:tailEnd type="none" w="med" len="med"/>
                    </a:lnL>
                    <a:lnR w="12700" cap="flat" cmpd="sng" algn="ctr">
                      <a:solidFill>
                        <a:srgbClr val="20FB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tc>
                  <a:txBody>
                    <a:bodyPr/>
                    <a:lstStyle/>
                    <a:p>
                      <a:pPr fontAlgn="t"/>
                      <a:r>
                        <a:rPr lang="en-US" sz="1600" b="0" u="none" strike="noStrike" dirty="0">
                          <a:solidFill>
                            <a:srgbClr val="FFFFFF"/>
                          </a:solidFill>
                          <a:effectLst/>
                          <a:latin typeface="Open Sans" panose="020B0606030504020204" pitchFamily="34" charset="0"/>
                        </a:rPr>
                        <a:t> Live Demo</a:t>
                      </a:r>
                      <a:endParaRPr lang="en-US" sz="1600" dirty="0">
                        <a:effectLst/>
                      </a:endParaRPr>
                    </a:p>
                    <a:p>
                      <a:pPr algn="just" fontAlgn="t"/>
                      <a:r>
                        <a:rPr lang="en-US" sz="1600" dirty="0">
                          <a:solidFill>
                            <a:srgbClr val="000000"/>
                          </a:solidFill>
                          <a:effectLst/>
                        </a:rPr>
                        <a:t>v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2i</a:t>
                      </a:r>
                      <a:r>
                        <a:rPr lang="en-US" sz="1600" dirty="0">
                          <a:solidFill>
                            <a:srgbClr val="666600"/>
                          </a:solidFill>
                          <a:effectLst/>
                        </a:rPr>
                        <a:t>)</a:t>
                      </a:r>
                      <a:r>
                        <a:rPr lang="en-US" sz="1600" dirty="0">
                          <a:solidFill>
                            <a:srgbClr val="000000"/>
                          </a:solidFill>
                          <a:effectLst/>
                        </a:rPr>
                        <a:t> t </a:t>
                      </a:r>
                      <a:r>
                        <a:rPr lang="en-US" sz="1600" dirty="0">
                          <a:solidFill>
                            <a:srgbClr val="666600"/>
                          </a:solidFill>
                          <a:effectLst/>
                        </a:rPr>
                        <a:t>&lt;-</a:t>
                      </a:r>
                      <a:r>
                        <a:rPr lang="en-US" sz="1600" dirty="0">
                          <a:solidFill>
                            <a:srgbClr val="000000"/>
                          </a:solidFill>
                          <a:effectLst/>
                        </a:rPr>
                        <a:t> c</a:t>
                      </a:r>
                      <a:r>
                        <a:rPr lang="en-US" sz="1600" dirty="0">
                          <a:solidFill>
                            <a:srgbClr val="666600"/>
                          </a:solidFill>
                          <a:effectLst/>
                        </a:rPr>
                        <a:t>(</a:t>
                      </a:r>
                      <a:r>
                        <a:rPr lang="en-US" sz="1600" dirty="0">
                          <a:solidFill>
                            <a:srgbClr val="006666"/>
                          </a:solidFill>
                          <a:effectLst/>
                        </a:rPr>
                        <a:t>0</a:t>
                      </a:r>
                      <a:r>
                        <a:rPr lang="en-US" sz="1600" dirty="0">
                          <a:solidFill>
                            <a:srgbClr val="666600"/>
                          </a:solidFill>
                          <a:effectLst/>
                        </a:rPr>
                        <a:t>,</a:t>
                      </a:r>
                      <a:r>
                        <a:rPr lang="en-US" sz="1600" dirty="0">
                          <a:solidFill>
                            <a:srgbClr val="006666"/>
                          </a:solidFill>
                          <a:effectLst/>
                        </a:rPr>
                        <a:t>3</a:t>
                      </a:r>
                      <a:r>
                        <a:rPr lang="en-US" sz="1600" dirty="0">
                          <a:solidFill>
                            <a:srgbClr val="666600"/>
                          </a:solidFill>
                          <a:effectLst/>
                        </a:rPr>
                        <a:t>,</a:t>
                      </a:r>
                      <a:r>
                        <a:rPr lang="en-US" sz="1600" dirty="0">
                          <a:solidFill>
                            <a:srgbClr val="000000"/>
                          </a:solidFill>
                          <a:effectLst/>
                        </a:rPr>
                        <a:t>TRUE</a:t>
                      </a:r>
                      <a:r>
                        <a:rPr lang="en-US" sz="1600" dirty="0">
                          <a:solidFill>
                            <a:srgbClr val="666600"/>
                          </a:solidFill>
                          <a:effectLst/>
                        </a:rPr>
                        <a:t>,</a:t>
                      </a:r>
                      <a:r>
                        <a:rPr lang="en-US" sz="1600" dirty="0">
                          <a:solidFill>
                            <a:srgbClr val="006666"/>
                          </a:solidFill>
                          <a:effectLst/>
                        </a:rPr>
                        <a:t>2</a:t>
                      </a:r>
                      <a:r>
                        <a:rPr lang="en-US" sz="1600" dirty="0">
                          <a:solidFill>
                            <a:srgbClr val="666600"/>
                          </a:solidFill>
                          <a:effectLst/>
                        </a:rPr>
                        <a:t>+</a:t>
                      </a:r>
                      <a:r>
                        <a:rPr lang="en-US" sz="1600" dirty="0">
                          <a:solidFill>
                            <a:srgbClr val="006666"/>
                          </a:solidFill>
                          <a:effectLst/>
                        </a:rPr>
                        <a:t>3i</a:t>
                      </a:r>
                      <a:r>
                        <a:rPr lang="en-US" sz="1600" dirty="0">
                          <a:solidFill>
                            <a:srgbClr val="666600"/>
                          </a:solidFill>
                          <a:effectLst/>
                        </a:rPr>
                        <a:t>)</a:t>
                      </a:r>
                      <a:r>
                        <a:rPr lang="en-US" sz="1600" dirty="0">
                          <a:solidFill>
                            <a:srgbClr val="000000"/>
                          </a:solidFill>
                          <a:effectLst/>
                        </a:rPr>
                        <a:t> </a:t>
                      </a:r>
                      <a:r>
                        <a:rPr lang="en-US" sz="1600" dirty="0">
                          <a:solidFill>
                            <a:srgbClr val="000088"/>
                          </a:solidFill>
                          <a:effectLst/>
                        </a:rPr>
                        <a:t>print</a:t>
                      </a:r>
                      <a:r>
                        <a:rPr lang="en-US" sz="1600" dirty="0">
                          <a:solidFill>
                            <a:srgbClr val="666600"/>
                          </a:solidFill>
                          <a:effectLst/>
                        </a:rPr>
                        <a:t>(</a:t>
                      </a:r>
                      <a:r>
                        <a:rPr lang="en-US" sz="1600" dirty="0">
                          <a:solidFill>
                            <a:srgbClr val="000000"/>
                          </a:solidFill>
                          <a:effectLst/>
                        </a:rPr>
                        <a:t>v</a:t>
                      </a:r>
                      <a:r>
                        <a:rPr lang="en-US" sz="1600" dirty="0">
                          <a:solidFill>
                            <a:srgbClr val="666600"/>
                          </a:solidFill>
                          <a:effectLst/>
                        </a:rPr>
                        <a:t>||</a:t>
                      </a:r>
                      <a:r>
                        <a:rPr lang="en-US" sz="1600" dirty="0">
                          <a:solidFill>
                            <a:srgbClr val="000000"/>
                          </a:solidFill>
                          <a:effectLst/>
                        </a:rPr>
                        <a:t>t</a:t>
                      </a:r>
                      <a:r>
                        <a:rPr lang="en-US" sz="1600" dirty="0">
                          <a:solidFill>
                            <a:srgbClr val="666600"/>
                          </a:solidFill>
                          <a:effectLst/>
                        </a:rPr>
                        <a:t>)</a:t>
                      </a:r>
                      <a:r>
                        <a:rPr lang="en-US" sz="1600" dirty="0">
                          <a:solidFill>
                            <a:srgbClr val="000000"/>
                          </a:solidFill>
                          <a:effectLst/>
                        </a:rPr>
                        <a:t>it produces the following result −</a:t>
                      </a:r>
                    </a:p>
                    <a:p>
                      <a:pPr fontAlgn="t"/>
                      <a:r>
                        <a:rPr lang="en-US" sz="1600" dirty="0">
                          <a:effectLst/>
                        </a:rPr>
                        <a:t>[1] FALSE</a:t>
                      </a:r>
                    </a:p>
                  </a:txBody>
                  <a:tcPr marL="52743" marR="52743" marT="52743" marB="52743">
                    <a:lnL w="12700" cap="flat" cmpd="sng" algn="ctr">
                      <a:solidFill>
                        <a:srgbClr val="20FBDB"/>
                      </a:solidFill>
                      <a:prstDash val="solid"/>
                      <a:round/>
                      <a:headEnd type="none" w="med" len="med"/>
                      <a:tailEnd type="none" w="med" len="med"/>
                    </a:lnL>
                    <a:lnR w="12700" cap="flat" cmpd="sng" algn="ctr">
                      <a:solidFill>
                        <a:srgbClr val="A0F9D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80F2DB"/>
                      </a:solidFill>
                      <a:prstDash val="solid"/>
                      <a:round/>
                      <a:headEnd type="none" w="med" len="med"/>
                      <a:tailEnd type="none" w="med" len="med"/>
                    </a:lnB>
                  </a:tcPr>
                </a:tc>
                <a:extLst>
                  <a:ext uri="{0D108BD9-81ED-4DB2-BD59-A6C34878D82A}">
                    <a16:rowId xmlns:a16="http://schemas.microsoft.com/office/drawing/2014/main" val="1944966391"/>
                  </a:ext>
                </a:extLst>
              </a:tr>
            </a:tbl>
          </a:graphicData>
        </a:graphic>
      </p:graphicFrame>
      <p:sp>
        <p:nvSpPr>
          <p:cNvPr id="9" name="Rectangle 2">
            <a:extLst>
              <a:ext uri="{FF2B5EF4-FFF2-40B4-BE49-F238E27FC236}">
                <a16:creationId xmlns:a16="http://schemas.microsoft.com/office/drawing/2014/main" id="{7EA6186D-41E1-D9B0-AACC-3A5281B463B7}"/>
              </a:ext>
            </a:extLst>
          </p:cNvPr>
          <p:cNvSpPr>
            <a:spLocks noChangeArrowheads="1"/>
          </p:cNvSpPr>
          <p:nvPr/>
        </p:nvSpPr>
        <p:spPr bwMode="auto">
          <a:xfrm>
            <a:off x="628374" y="978949"/>
            <a:ext cx="9932050" cy="1846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07916"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The logical operator &amp;&amp; and || considers only the first element of the vectors and give a vector of single element as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275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100A-4293-B156-88EF-CEA8D5D6762B}"/>
              </a:ext>
            </a:extLst>
          </p:cNvPr>
          <p:cNvSpPr>
            <a:spLocks noGrp="1"/>
          </p:cNvSpPr>
          <p:nvPr>
            <p:ph type="title"/>
          </p:nvPr>
        </p:nvSpPr>
        <p:spPr>
          <a:xfrm>
            <a:off x="838200" y="176866"/>
            <a:ext cx="10515600" cy="701675"/>
          </a:xfrm>
        </p:spPr>
        <p:txBody>
          <a:bodyPr>
            <a:normAutofit fontScale="90000"/>
          </a:bodyPr>
          <a:lstStyle/>
          <a:p>
            <a:r>
              <a:rPr lang="en-IN" b="0" i="0" dirty="0">
                <a:solidFill>
                  <a:srgbClr val="000000"/>
                </a:solidFill>
                <a:effectLst/>
                <a:latin typeface="Heebo" pitchFamily="2" charset="-79"/>
                <a:cs typeface="Heebo" pitchFamily="2" charset="-79"/>
              </a:rPr>
              <a:t>Assignment Operators</a:t>
            </a:r>
            <a:endParaRPr lang="en-IN" dirty="0"/>
          </a:p>
        </p:txBody>
      </p:sp>
      <p:graphicFrame>
        <p:nvGraphicFramePr>
          <p:cNvPr id="4" name="Table 3">
            <a:extLst>
              <a:ext uri="{FF2B5EF4-FFF2-40B4-BE49-F238E27FC236}">
                <a16:creationId xmlns:a16="http://schemas.microsoft.com/office/drawing/2014/main" id="{1E1C31D2-4700-AD6B-9A72-391B077B5BA5}"/>
              </a:ext>
            </a:extLst>
          </p:cNvPr>
          <p:cNvGraphicFramePr>
            <a:graphicFrameLocks noGrp="1"/>
          </p:cNvGraphicFramePr>
          <p:nvPr>
            <p:extLst>
              <p:ext uri="{D42A27DB-BD31-4B8C-83A1-F6EECF244321}">
                <p14:modId xmlns:p14="http://schemas.microsoft.com/office/powerpoint/2010/main" val="3864475451"/>
              </p:ext>
            </p:extLst>
          </p:nvPr>
        </p:nvGraphicFramePr>
        <p:xfrm>
          <a:off x="1210234" y="1281953"/>
          <a:ext cx="8749554" cy="4895008"/>
        </p:xfrm>
        <a:graphic>
          <a:graphicData uri="http://schemas.openxmlformats.org/drawingml/2006/table">
            <a:tbl>
              <a:tblPr/>
              <a:tblGrid>
                <a:gridCol w="2187388">
                  <a:extLst>
                    <a:ext uri="{9D8B030D-6E8A-4147-A177-3AD203B41FA5}">
                      <a16:colId xmlns:a16="http://schemas.microsoft.com/office/drawing/2014/main" val="3109675983"/>
                    </a:ext>
                  </a:extLst>
                </a:gridCol>
                <a:gridCol w="2187388">
                  <a:extLst>
                    <a:ext uri="{9D8B030D-6E8A-4147-A177-3AD203B41FA5}">
                      <a16:colId xmlns:a16="http://schemas.microsoft.com/office/drawing/2014/main" val="2116911760"/>
                    </a:ext>
                  </a:extLst>
                </a:gridCol>
                <a:gridCol w="4374778">
                  <a:extLst>
                    <a:ext uri="{9D8B030D-6E8A-4147-A177-3AD203B41FA5}">
                      <a16:colId xmlns:a16="http://schemas.microsoft.com/office/drawing/2014/main" val="609095416"/>
                    </a:ext>
                  </a:extLst>
                </a:gridCol>
              </a:tblGrid>
              <a:tr h="347732">
                <a:tc>
                  <a:txBody>
                    <a:bodyPr/>
                    <a:lstStyle/>
                    <a:p>
                      <a:pPr algn="ctr" fontAlgn="t"/>
                      <a:r>
                        <a:rPr lang="en-IN" sz="1400" dirty="0">
                          <a:effectLst/>
                        </a:rPr>
                        <a:t>Operator</a:t>
                      </a:r>
                    </a:p>
                  </a:txBody>
                  <a:tcPr marL="47556" marR="47556" marT="47556" marB="47556">
                    <a:lnL w="12700" cap="flat" cmpd="sng" algn="ctr">
                      <a:solidFill>
                        <a:srgbClr val="2009DF"/>
                      </a:solidFill>
                      <a:prstDash val="solid"/>
                      <a:round/>
                      <a:headEnd type="none" w="med" len="med"/>
                      <a:tailEnd type="none" w="med" len="med"/>
                    </a:lnL>
                    <a:lnR w="12700" cap="flat" cmpd="sng" algn="ctr">
                      <a:solidFill>
                        <a:srgbClr val="800A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47556" marR="47556" marT="47556" marB="47556">
                    <a:lnL w="12700" cap="flat" cmpd="sng" algn="ctr">
                      <a:solidFill>
                        <a:srgbClr val="800ADF"/>
                      </a:solidFill>
                      <a:prstDash val="solid"/>
                      <a:round/>
                      <a:headEnd type="none" w="med" len="med"/>
                      <a:tailEnd type="none" w="med" len="med"/>
                    </a:lnL>
                    <a:lnR w="12700" cap="flat" cmpd="sng" algn="ctr">
                      <a:solidFill>
                        <a:srgbClr val="E00B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47556" marR="47556" marT="47556" marB="47556">
                    <a:lnL w="12700" cap="flat" cmpd="sng" algn="ctr">
                      <a:solidFill>
                        <a:srgbClr val="E00BDF"/>
                      </a:solidFill>
                      <a:prstDash val="solid"/>
                      <a:round/>
                      <a:headEnd type="none" w="med" len="med"/>
                      <a:tailEnd type="none" w="med" len="med"/>
                    </a:lnL>
                    <a:lnR w="12700" cap="flat" cmpd="sng" algn="ctr">
                      <a:solidFill>
                        <a:srgbClr val="2009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21473552"/>
                  </a:ext>
                </a:extLst>
              </a:tr>
              <a:tr h="2514376">
                <a:tc>
                  <a:txBody>
                    <a:bodyPr/>
                    <a:lstStyle/>
                    <a:p>
                      <a:pPr algn="ctr" fontAlgn="ctr"/>
                      <a:r>
                        <a:rPr lang="en-IN" sz="1400">
                          <a:solidFill>
                            <a:srgbClr val="000000"/>
                          </a:solidFill>
                          <a:effectLst/>
                        </a:rPr>
                        <a:t>&lt;−</a:t>
                      </a:r>
                    </a:p>
                    <a:p>
                      <a:pPr algn="ctr" fontAlgn="ctr"/>
                      <a:r>
                        <a:rPr lang="en-IN" sz="1400">
                          <a:solidFill>
                            <a:srgbClr val="000000"/>
                          </a:solidFill>
                          <a:effectLst/>
                        </a:rPr>
                        <a:t>or</a:t>
                      </a:r>
                    </a:p>
                    <a:p>
                      <a:pPr algn="ctr" fontAlgn="ctr"/>
                      <a:r>
                        <a:rPr lang="en-IN" sz="1400">
                          <a:solidFill>
                            <a:srgbClr val="000000"/>
                          </a:solidFill>
                          <a:effectLst/>
                        </a:rPr>
                        <a:t>=</a:t>
                      </a:r>
                    </a:p>
                    <a:p>
                      <a:pPr algn="ctr" fontAlgn="ctr"/>
                      <a:r>
                        <a:rPr lang="en-IN" sz="1400">
                          <a:solidFill>
                            <a:srgbClr val="000000"/>
                          </a:solidFill>
                          <a:effectLst/>
                        </a:rPr>
                        <a:t>or</a:t>
                      </a:r>
                    </a:p>
                    <a:p>
                      <a:pPr algn="ctr" fontAlgn="ctr"/>
                      <a:r>
                        <a:rPr lang="en-IN" sz="1400">
                          <a:solidFill>
                            <a:srgbClr val="000000"/>
                          </a:solidFill>
                          <a:effectLst/>
                        </a:rPr>
                        <a:t>&lt;&lt;−</a:t>
                      </a:r>
                    </a:p>
                  </a:txBody>
                  <a:tcPr marL="47556" marR="47556" marT="47556" marB="47556" anchor="ctr">
                    <a:lnL w="12700" cap="flat" cmpd="sng" algn="ctr">
                      <a:solidFill>
                        <a:srgbClr val="E005DF"/>
                      </a:solidFill>
                      <a:prstDash val="solid"/>
                      <a:round/>
                      <a:headEnd type="none" w="med" len="med"/>
                      <a:tailEnd type="none" w="med" len="med"/>
                    </a:lnL>
                    <a:lnR w="12700" cap="flat" cmpd="sng" algn="ctr">
                      <a:solidFill>
                        <a:srgbClr val="E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a:effectLst/>
                        </a:rPr>
                        <a:t>Called Left Assignment</a:t>
                      </a:r>
                    </a:p>
                  </a:txBody>
                  <a:tcPr marL="47556" marR="47556" marT="47556" marB="47556">
                    <a:lnL w="12700" cap="flat" cmpd="sng" algn="ctr">
                      <a:solidFill>
                        <a:srgbClr val="E005DF"/>
                      </a:solidFill>
                      <a:prstDash val="solid"/>
                      <a:round/>
                      <a:headEnd type="none" w="med" len="med"/>
                      <a:tailEnd type="none" w="med" len="med"/>
                    </a:lnL>
                    <a:lnR w="12700" cap="flat" cmpd="sng" algn="ctr">
                      <a:solidFill>
                        <a:srgbClr val="0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400" b="0" u="none" strike="noStrike" dirty="0">
                          <a:solidFill>
                            <a:srgbClr val="FFFFFF"/>
                          </a:solidFill>
                          <a:effectLst/>
                          <a:latin typeface="Open Sans" panose="020B0606030504020204" pitchFamily="34" charset="0"/>
                        </a:rPr>
                        <a:t> Live Demo</a:t>
                      </a:r>
                      <a:endParaRPr lang="en-IN" sz="1400" dirty="0">
                        <a:effectLst/>
                      </a:endParaRPr>
                    </a:p>
                    <a:p>
                      <a:pPr algn="just" fontAlgn="t"/>
                      <a:r>
                        <a:rPr lang="en-IN" sz="1400" dirty="0">
                          <a:solidFill>
                            <a:srgbClr val="000000"/>
                          </a:solidFill>
                          <a:effectLst/>
                        </a:rPr>
                        <a:t>v1 </a:t>
                      </a:r>
                      <a:r>
                        <a:rPr lang="en-IN" sz="1400" dirty="0">
                          <a:solidFill>
                            <a:srgbClr val="666600"/>
                          </a:solidFill>
                          <a:effectLst/>
                        </a:rPr>
                        <a:t>&lt;-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v2 </a:t>
                      </a:r>
                      <a:r>
                        <a:rPr lang="en-IN" sz="1400" dirty="0">
                          <a:solidFill>
                            <a:srgbClr val="666600"/>
                          </a:solidFill>
                          <a:effectLst/>
                        </a:rPr>
                        <a:t>&lt;&lt;-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v3 </a:t>
                      </a:r>
                      <a:r>
                        <a:rPr lang="en-IN" sz="1400" dirty="0">
                          <a:solidFill>
                            <a:srgbClr val="666600"/>
                          </a:solidFill>
                          <a:effectLst/>
                        </a:rPr>
                        <a:t>=</a:t>
                      </a:r>
                      <a:r>
                        <a:rPr lang="en-IN" sz="1400" dirty="0">
                          <a:solidFill>
                            <a:srgbClr val="000000"/>
                          </a:solidFill>
                          <a:effectLst/>
                        </a:rPr>
                        <a:t>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v1</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v2</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v3</a:t>
                      </a:r>
                      <a:r>
                        <a:rPr lang="en-IN" sz="1400" dirty="0">
                          <a:solidFill>
                            <a:srgbClr val="666600"/>
                          </a:solidFill>
                          <a:effectLst/>
                        </a:rPr>
                        <a:t>)</a:t>
                      </a:r>
                      <a:r>
                        <a:rPr lang="en-IN" sz="1400" dirty="0">
                          <a:solidFill>
                            <a:srgbClr val="000000"/>
                          </a:solidFill>
                          <a:effectLst/>
                        </a:rPr>
                        <a:t>it produces the following result −</a:t>
                      </a:r>
                    </a:p>
                    <a:p>
                      <a:pPr fontAlgn="t"/>
                      <a:r>
                        <a:rPr lang="en-IN" sz="1400" dirty="0">
                          <a:effectLst/>
                        </a:rPr>
                        <a:t>[1] 3+0i 1+0i </a:t>
                      </a:r>
                      <a:r>
                        <a:rPr lang="en-IN" sz="1400" dirty="0" err="1">
                          <a:effectLst/>
                        </a:rPr>
                        <a:t>1+0i</a:t>
                      </a:r>
                      <a:r>
                        <a:rPr lang="en-IN" sz="1400" dirty="0">
                          <a:effectLst/>
                        </a:rPr>
                        <a:t> 2+3i [1] 3+0i 1+0i </a:t>
                      </a:r>
                      <a:r>
                        <a:rPr lang="en-IN" sz="1400" dirty="0" err="1">
                          <a:effectLst/>
                        </a:rPr>
                        <a:t>1+0i</a:t>
                      </a:r>
                      <a:r>
                        <a:rPr lang="en-IN" sz="1400" dirty="0">
                          <a:effectLst/>
                        </a:rPr>
                        <a:t> 2+3i [1] 3+0i 1+0i </a:t>
                      </a:r>
                      <a:r>
                        <a:rPr lang="en-IN" sz="1400" dirty="0" err="1">
                          <a:effectLst/>
                        </a:rPr>
                        <a:t>1+0i</a:t>
                      </a:r>
                      <a:r>
                        <a:rPr lang="en-IN" sz="1400" dirty="0">
                          <a:effectLst/>
                        </a:rPr>
                        <a:t> 2+3i </a:t>
                      </a:r>
                    </a:p>
                  </a:txBody>
                  <a:tcPr marL="47556" marR="47556" marT="47556" marB="47556">
                    <a:lnL w="12700" cap="flat" cmpd="sng" algn="ctr">
                      <a:solidFill>
                        <a:srgbClr val="0005DF"/>
                      </a:solidFill>
                      <a:prstDash val="solid"/>
                      <a:round/>
                      <a:headEnd type="none" w="med" len="med"/>
                      <a:tailEnd type="none" w="med" len="med"/>
                    </a:lnL>
                    <a:lnR w="12700" cap="flat" cmpd="sng" algn="ctr">
                      <a:solidFill>
                        <a:srgbClr val="C00A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9450801"/>
                  </a:ext>
                </a:extLst>
              </a:tr>
              <a:tr h="2032900">
                <a:tc>
                  <a:txBody>
                    <a:bodyPr/>
                    <a:lstStyle/>
                    <a:p>
                      <a:pPr algn="ctr" fontAlgn="ctr"/>
                      <a:r>
                        <a:rPr lang="en-IN" sz="1400">
                          <a:solidFill>
                            <a:srgbClr val="000000"/>
                          </a:solidFill>
                          <a:effectLst/>
                        </a:rPr>
                        <a:t>-&gt;</a:t>
                      </a:r>
                    </a:p>
                    <a:p>
                      <a:pPr algn="ctr" fontAlgn="ctr"/>
                      <a:r>
                        <a:rPr lang="en-IN" sz="1400">
                          <a:solidFill>
                            <a:srgbClr val="000000"/>
                          </a:solidFill>
                          <a:effectLst/>
                        </a:rPr>
                        <a:t>or</a:t>
                      </a:r>
                    </a:p>
                    <a:p>
                      <a:pPr algn="ctr" fontAlgn="ctr"/>
                      <a:r>
                        <a:rPr lang="en-IN" sz="1400">
                          <a:solidFill>
                            <a:srgbClr val="000000"/>
                          </a:solidFill>
                          <a:effectLst/>
                        </a:rPr>
                        <a:t>-&gt;&gt;</a:t>
                      </a:r>
                    </a:p>
                  </a:txBody>
                  <a:tcPr marL="47556" marR="47556" marT="47556" marB="47556" anchor="ctr">
                    <a:lnL w="12700" cap="flat" cmpd="sng" algn="ctr">
                      <a:solidFill>
                        <a:srgbClr val="E012DF"/>
                      </a:solidFill>
                      <a:prstDash val="solid"/>
                      <a:round/>
                      <a:headEnd type="none" w="med" len="med"/>
                      <a:tailEnd type="none" w="med" len="med"/>
                    </a:lnL>
                    <a:lnR w="12700" cap="flat" cmpd="sng" algn="ctr">
                      <a:solidFill>
                        <a:srgbClr val="C010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5DF"/>
                      </a:solidFill>
                      <a:prstDash val="solid"/>
                      <a:round/>
                      <a:headEnd type="none" w="med" len="med"/>
                      <a:tailEnd type="none" w="med" len="med"/>
                    </a:lnB>
                  </a:tcPr>
                </a:tc>
                <a:tc>
                  <a:txBody>
                    <a:bodyPr/>
                    <a:lstStyle/>
                    <a:p>
                      <a:pPr fontAlgn="t"/>
                      <a:r>
                        <a:rPr lang="en-IN" sz="1400">
                          <a:effectLst/>
                        </a:rPr>
                        <a:t>Called Right Assignment</a:t>
                      </a:r>
                    </a:p>
                  </a:txBody>
                  <a:tcPr marL="47556" marR="47556" marT="47556" marB="47556">
                    <a:lnL w="12700" cap="flat" cmpd="sng" algn="ctr">
                      <a:solidFill>
                        <a:srgbClr val="C010DF"/>
                      </a:solidFill>
                      <a:prstDash val="solid"/>
                      <a:round/>
                      <a:headEnd type="none" w="med" len="med"/>
                      <a:tailEnd type="none" w="med" len="med"/>
                    </a:lnL>
                    <a:lnR w="12700" cap="flat" cmpd="sng" algn="ctr">
                      <a:solidFill>
                        <a:srgbClr val="8014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0005DF"/>
                      </a:solidFill>
                      <a:prstDash val="solid"/>
                      <a:round/>
                      <a:headEnd type="none" w="med" len="med"/>
                      <a:tailEnd type="none" w="med" len="med"/>
                    </a:lnB>
                  </a:tcPr>
                </a:tc>
                <a:tc>
                  <a:txBody>
                    <a:bodyPr/>
                    <a:lstStyle/>
                    <a:p>
                      <a:pPr fontAlgn="t"/>
                      <a:r>
                        <a:rPr lang="en-IN" sz="1400" b="0" u="none" strike="noStrike" dirty="0">
                          <a:solidFill>
                            <a:srgbClr val="FFFFFF"/>
                          </a:solidFill>
                          <a:effectLst/>
                          <a:latin typeface="Open Sans" panose="020B0606030504020204" pitchFamily="34" charset="0"/>
                        </a:rPr>
                        <a:t> Live Demo</a:t>
                      </a:r>
                      <a:endParaRPr lang="en-IN" sz="1400" dirty="0">
                        <a:effectLst/>
                      </a:endParaRPr>
                    </a:p>
                    <a:p>
                      <a:pPr algn="just" fontAlgn="t"/>
                      <a:r>
                        <a:rPr lang="en-IN" sz="1400" dirty="0">
                          <a:solidFill>
                            <a:srgbClr val="000000"/>
                          </a:solidFill>
                          <a:effectLst/>
                        </a:rPr>
                        <a:t>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666600"/>
                          </a:solidFill>
                          <a:effectLst/>
                        </a:rPr>
                        <a:t>-&gt;</a:t>
                      </a:r>
                      <a:r>
                        <a:rPr lang="en-IN" sz="1400" dirty="0">
                          <a:solidFill>
                            <a:srgbClr val="000000"/>
                          </a:solidFill>
                          <a:effectLst/>
                        </a:rPr>
                        <a:t> v1 c</a:t>
                      </a:r>
                      <a:r>
                        <a:rPr lang="en-IN" sz="1400" dirty="0">
                          <a:solidFill>
                            <a:srgbClr val="666600"/>
                          </a:solidFill>
                          <a:effectLst/>
                        </a:rPr>
                        <a:t>(</a:t>
                      </a:r>
                      <a:r>
                        <a:rPr lang="en-IN" sz="1400" dirty="0">
                          <a:solidFill>
                            <a:srgbClr val="006666"/>
                          </a:solidFill>
                          <a:effectLst/>
                        </a:rPr>
                        <a:t>3</a:t>
                      </a:r>
                      <a:r>
                        <a:rPr lang="en-IN" sz="1400" dirty="0">
                          <a:solidFill>
                            <a:srgbClr val="666600"/>
                          </a:solidFill>
                          <a:effectLst/>
                        </a:rPr>
                        <a:t>,</a:t>
                      </a:r>
                      <a:r>
                        <a:rPr lang="en-IN" sz="1400" dirty="0">
                          <a:solidFill>
                            <a:srgbClr val="006666"/>
                          </a:solidFill>
                          <a:effectLst/>
                        </a:rPr>
                        <a:t>1</a:t>
                      </a:r>
                      <a:r>
                        <a:rPr lang="en-IN" sz="1400" dirty="0">
                          <a:solidFill>
                            <a:srgbClr val="666600"/>
                          </a:solidFill>
                          <a:effectLst/>
                        </a:rPr>
                        <a:t>,</a:t>
                      </a:r>
                      <a:r>
                        <a:rPr lang="en-IN" sz="1400" dirty="0">
                          <a:solidFill>
                            <a:srgbClr val="000000"/>
                          </a:solidFill>
                          <a:effectLst/>
                        </a:rPr>
                        <a:t>TRUE</a:t>
                      </a:r>
                      <a:r>
                        <a:rPr lang="en-IN" sz="1400" dirty="0">
                          <a:solidFill>
                            <a:srgbClr val="666600"/>
                          </a:solidFill>
                          <a:effectLst/>
                        </a:rPr>
                        <a:t>,</a:t>
                      </a:r>
                      <a:r>
                        <a:rPr lang="en-IN" sz="1400" dirty="0">
                          <a:solidFill>
                            <a:srgbClr val="006666"/>
                          </a:solidFill>
                          <a:effectLst/>
                        </a:rPr>
                        <a:t>2</a:t>
                      </a:r>
                      <a:r>
                        <a:rPr lang="en-IN" sz="1400" dirty="0">
                          <a:solidFill>
                            <a:srgbClr val="666600"/>
                          </a:solidFill>
                          <a:effectLst/>
                        </a:rPr>
                        <a:t>+</a:t>
                      </a:r>
                      <a:r>
                        <a:rPr lang="en-IN" sz="1400" dirty="0">
                          <a:solidFill>
                            <a:srgbClr val="006666"/>
                          </a:solidFill>
                          <a:effectLst/>
                        </a:rPr>
                        <a:t>3i</a:t>
                      </a:r>
                      <a:r>
                        <a:rPr lang="en-IN" sz="1400" dirty="0">
                          <a:solidFill>
                            <a:srgbClr val="666600"/>
                          </a:solidFill>
                          <a:effectLst/>
                        </a:rPr>
                        <a:t>)</a:t>
                      </a:r>
                      <a:r>
                        <a:rPr lang="en-IN" sz="1400" dirty="0">
                          <a:solidFill>
                            <a:srgbClr val="000000"/>
                          </a:solidFill>
                          <a:effectLst/>
                        </a:rPr>
                        <a:t> </a:t>
                      </a:r>
                      <a:r>
                        <a:rPr lang="en-IN" sz="1400" dirty="0">
                          <a:solidFill>
                            <a:srgbClr val="666600"/>
                          </a:solidFill>
                          <a:effectLst/>
                        </a:rPr>
                        <a:t>-&gt;&gt;</a:t>
                      </a:r>
                      <a:r>
                        <a:rPr lang="en-IN" sz="1400" dirty="0">
                          <a:solidFill>
                            <a:srgbClr val="000000"/>
                          </a:solidFill>
                          <a:effectLst/>
                        </a:rPr>
                        <a:t> v2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v1</a:t>
                      </a:r>
                      <a:r>
                        <a:rPr lang="en-IN" sz="1400" dirty="0">
                          <a:solidFill>
                            <a:srgbClr val="666600"/>
                          </a:solidFill>
                          <a:effectLst/>
                        </a:rPr>
                        <a:t>)</a:t>
                      </a:r>
                      <a:r>
                        <a:rPr lang="en-IN" sz="1400" dirty="0">
                          <a:solidFill>
                            <a:srgbClr val="000000"/>
                          </a:solidFill>
                          <a:effectLst/>
                        </a:rPr>
                        <a:t> </a:t>
                      </a:r>
                      <a:r>
                        <a:rPr lang="en-IN" sz="1400" dirty="0">
                          <a:solidFill>
                            <a:srgbClr val="000088"/>
                          </a:solidFill>
                          <a:effectLst/>
                        </a:rPr>
                        <a:t>print</a:t>
                      </a:r>
                      <a:r>
                        <a:rPr lang="en-IN" sz="1400" dirty="0">
                          <a:solidFill>
                            <a:srgbClr val="666600"/>
                          </a:solidFill>
                          <a:effectLst/>
                        </a:rPr>
                        <a:t>(</a:t>
                      </a:r>
                      <a:r>
                        <a:rPr lang="en-IN" sz="1400" dirty="0">
                          <a:solidFill>
                            <a:srgbClr val="000000"/>
                          </a:solidFill>
                          <a:effectLst/>
                        </a:rPr>
                        <a:t>v2</a:t>
                      </a:r>
                      <a:r>
                        <a:rPr lang="en-IN" sz="1400" dirty="0">
                          <a:solidFill>
                            <a:srgbClr val="666600"/>
                          </a:solidFill>
                          <a:effectLst/>
                        </a:rPr>
                        <a:t>)</a:t>
                      </a:r>
                      <a:r>
                        <a:rPr lang="en-IN" sz="1400" dirty="0">
                          <a:solidFill>
                            <a:srgbClr val="000000"/>
                          </a:solidFill>
                          <a:effectLst/>
                        </a:rPr>
                        <a:t>it produces the following result −</a:t>
                      </a:r>
                    </a:p>
                    <a:p>
                      <a:pPr fontAlgn="t"/>
                      <a:r>
                        <a:rPr lang="en-IN" sz="1400" dirty="0">
                          <a:effectLst/>
                        </a:rPr>
                        <a:t>[1] 3+0i 1+0i </a:t>
                      </a:r>
                      <a:r>
                        <a:rPr lang="en-IN" sz="1400" dirty="0" err="1">
                          <a:effectLst/>
                        </a:rPr>
                        <a:t>1+0i</a:t>
                      </a:r>
                      <a:r>
                        <a:rPr lang="en-IN" sz="1400" dirty="0">
                          <a:effectLst/>
                        </a:rPr>
                        <a:t> 2+3i [1] 3+0i 1+0i </a:t>
                      </a:r>
                      <a:r>
                        <a:rPr lang="en-IN" sz="1400" dirty="0" err="1">
                          <a:effectLst/>
                        </a:rPr>
                        <a:t>1+0i</a:t>
                      </a:r>
                      <a:r>
                        <a:rPr lang="en-IN" sz="1400" dirty="0">
                          <a:effectLst/>
                        </a:rPr>
                        <a:t> 2+3i</a:t>
                      </a:r>
                    </a:p>
                  </a:txBody>
                  <a:tcPr marL="47556" marR="47556" marT="47556" marB="47556">
                    <a:lnL w="12700" cap="flat" cmpd="sng" algn="ctr">
                      <a:solidFill>
                        <a:srgbClr val="8014DF"/>
                      </a:solidFill>
                      <a:prstDash val="solid"/>
                      <a:round/>
                      <a:headEnd type="none" w="med" len="med"/>
                      <a:tailEnd type="none" w="med" len="med"/>
                    </a:lnL>
                    <a:lnR w="12700" cap="flat" cmpd="sng" algn="ctr">
                      <a:solidFill>
                        <a:srgbClr val="0005DF"/>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005DF"/>
                      </a:solidFill>
                      <a:prstDash val="solid"/>
                      <a:round/>
                      <a:headEnd type="none" w="med" len="med"/>
                      <a:tailEnd type="none" w="med" len="med"/>
                    </a:lnB>
                  </a:tcPr>
                </a:tc>
                <a:extLst>
                  <a:ext uri="{0D108BD9-81ED-4DB2-BD59-A6C34878D82A}">
                    <a16:rowId xmlns:a16="http://schemas.microsoft.com/office/drawing/2014/main" val="3920903270"/>
                  </a:ext>
                </a:extLst>
              </a:tr>
            </a:tbl>
          </a:graphicData>
        </a:graphic>
      </p:graphicFrame>
    </p:spTree>
    <p:extLst>
      <p:ext uri="{BB962C8B-B14F-4D97-AF65-F5344CB8AC3E}">
        <p14:creationId xmlns:p14="http://schemas.microsoft.com/office/powerpoint/2010/main" val="161969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DBCA-101D-A082-261F-E38C1C46093A}"/>
              </a:ext>
            </a:extLst>
          </p:cNvPr>
          <p:cNvSpPr>
            <a:spLocks noGrp="1"/>
          </p:cNvSpPr>
          <p:nvPr>
            <p:ph type="title"/>
          </p:nvPr>
        </p:nvSpPr>
        <p:spPr>
          <a:xfrm>
            <a:off x="838200" y="365126"/>
            <a:ext cx="10515600" cy="683746"/>
          </a:xfrm>
        </p:spPr>
        <p:txBody>
          <a:bodyPr>
            <a:normAutofit fontScale="90000"/>
          </a:bodyPr>
          <a:lstStyle/>
          <a:p>
            <a:r>
              <a:rPr lang="en-IN" b="1" i="0" dirty="0">
                <a:solidFill>
                  <a:srgbClr val="303030"/>
                </a:solidFill>
                <a:effectLst/>
                <a:latin typeface="Heebo" pitchFamily="2" charset="-79"/>
                <a:cs typeface="Heebo" pitchFamily="2" charset="-79"/>
              </a:rPr>
              <a:t>R - Decision making</a:t>
            </a:r>
            <a:endParaRPr lang="en-IN" dirty="0"/>
          </a:p>
        </p:txBody>
      </p:sp>
      <p:sp>
        <p:nvSpPr>
          <p:cNvPr id="3" name="Content Placeholder 2">
            <a:extLst>
              <a:ext uri="{FF2B5EF4-FFF2-40B4-BE49-F238E27FC236}">
                <a16:creationId xmlns:a16="http://schemas.microsoft.com/office/drawing/2014/main" id="{F230E02B-8D54-BC88-0B0F-C3264187548F}"/>
              </a:ext>
            </a:extLst>
          </p:cNvPr>
          <p:cNvSpPr>
            <a:spLocks noGrp="1"/>
          </p:cNvSpPr>
          <p:nvPr>
            <p:ph idx="1"/>
          </p:nvPr>
        </p:nvSpPr>
        <p:spPr>
          <a:xfrm>
            <a:off x="838200" y="1138518"/>
            <a:ext cx="10515600" cy="5038445"/>
          </a:xfrm>
        </p:spPr>
        <p:txBody>
          <a:bodyPr/>
          <a:lstStyle/>
          <a:p>
            <a:r>
              <a:rPr lang="en-US" b="0" i="0" dirty="0">
                <a:solidFill>
                  <a:srgbClr val="000000"/>
                </a:solidFill>
                <a:effectLst/>
                <a:latin typeface="Nunito" pitchFamily="2" charset="0"/>
              </a:rPr>
              <a:t>Decision making structures require the programmer to specify one or more conditions to be evaluated or tested by the program, along with a statement or statements to be executed if the condition is determined to be </a:t>
            </a:r>
            <a:r>
              <a:rPr lang="en-US" b="1" i="0" dirty="0">
                <a:solidFill>
                  <a:srgbClr val="000000"/>
                </a:solidFill>
                <a:effectLst/>
                <a:latin typeface="Nunito" pitchFamily="2" charset="0"/>
              </a:rPr>
              <a:t>true</a:t>
            </a:r>
            <a:r>
              <a:rPr lang="en-US" b="0" i="0" dirty="0">
                <a:solidFill>
                  <a:srgbClr val="000000"/>
                </a:solidFill>
                <a:effectLst/>
                <a:latin typeface="Nunito" pitchFamily="2" charset="0"/>
              </a:rPr>
              <a:t>, and optionally, other statements to be executed if the condition is determined to be </a:t>
            </a:r>
            <a:r>
              <a:rPr lang="en-US" b="1" i="0" dirty="0">
                <a:solidFill>
                  <a:srgbClr val="000000"/>
                </a:solidFill>
                <a:effectLst/>
                <a:latin typeface="Nunito" pitchFamily="2" charset="0"/>
              </a:rPr>
              <a:t>false</a:t>
            </a:r>
            <a:r>
              <a:rPr lang="en-US" b="0" i="0" dirty="0">
                <a:solidFill>
                  <a:srgbClr val="000000"/>
                </a:solidFill>
                <a:effectLst/>
                <a:latin typeface="Nunito" pitchFamily="2" charset="0"/>
              </a:rPr>
              <a:t>.</a:t>
            </a:r>
            <a:endParaRPr lang="en-IN" dirty="0"/>
          </a:p>
        </p:txBody>
      </p:sp>
    </p:spTree>
    <p:extLst>
      <p:ext uri="{BB962C8B-B14F-4D97-AF65-F5344CB8AC3E}">
        <p14:creationId xmlns:p14="http://schemas.microsoft.com/office/powerpoint/2010/main" val="82713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91EA-4F63-B8F1-65A9-1AE78D1D42D5}"/>
              </a:ext>
            </a:extLst>
          </p:cNvPr>
          <p:cNvSpPr>
            <a:spLocks noGrp="1"/>
          </p:cNvSpPr>
          <p:nvPr>
            <p:ph type="title"/>
          </p:nvPr>
        </p:nvSpPr>
        <p:spPr>
          <a:xfrm>
            <a:off x="838200" y="365125"/>
            <a:ext cx="10515600" cy="755463"/>
          </a:xfrm>
        </p:spPr>
        <p:txBody>
          <a:bodyPr/>
          <a:lstStyle/>
          <a:p>
            <a:r>
              <a:rPr lang="en-IN" b="1" i="0" dirty="0">
                <a:solidFill>
                  <a:srgbClr val="303030"/>
                </a:solidFill>
                <a:effectLst/>
                <a:latin typeface="Heebo" pitchFamily="2" charset="-79"/>
                <a:cs typeface="Heebo" pitchFamily="2" charset="-79"/>
              </a:rPr>
              <a:t>R - If Statement</a:t>
            </a:r>
            <a:endParaRPr lang="en-IN" dirty="0"/>
          </a:p>
        </p:txBody>
      </p:sp>
      <p:sp>
        <p:nvSpPr>
          <p:cNvPr id="3" name="Content Placeholder 2">
            <a:extLst>
              <a:ext uri="{FF2B5EF4-FFF2-40B4-BE49-F238E27FC236}">
                <a16:creationId xmlns:a16="http://schemas.microsoft.com/office/drawing/2014/main" id="{2AAFA7F9-2C0D-3BB0-8BE5-FEF4D2922160}"/>
              </a:ext>
            </a:extLst>
          </p:cNvPr>
          <p:cNvSpPr>
            <a:spLocks noGrp="1"/>
          </p:cNvSpPr>
          <p:nvPr>
            <p:ph idx="1"/>
          </p:nvPr>
        </p:nvSpPr>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an </a:t>
            </a:r>
            <a:r>
              <a:rPr lang="en-US" b="1" i="0" dirty="0">
                <a:solidFill>
                  <a:srgbClr val="000000"/>
                </a:solidFill>
                <a:effectLst/>
                <a:latin typeface="Nunito" pitchFamily="2" charset="0"/>
              </a:rPr>
              <a:t>if</a:t>
            </a:r>
            <a:r>
              <a:rPr lang="en-US" b="0" i="0" dirty="0">
                <a:solidFill>
                  <a:srgbClr val="000000"/>
                </a:solidFill>
                <a:effectLst/>
                <a:latin typeface="Nunito" pitchFamily="2" charset="0"/>
              </a:rPr>
              <a:t>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66FFEE10-5047-38FE-919B-F49A655D8475}"/>
              </a:ext>
            </a:extLst>
          </p:cNvPr>
          <p:cNvPicPr>
            <a:picLocks noChangeAspect="1"/>
          </p:cNvPicPr>
          <p:nvPr/>
        </p:nvPicPr>
        <p:blipFill>
          <a:blip r:embed="rId2"/>
          <a:stretch>
            <a:fillRect/>
          </a:stretch>
        </p:blipFill>
        <p:spPr>
          <a:xfrm>
            <a:off x="1086892" y="2978331"/>
            <a:ext cx="6988146" cy="1036410"/>
          </a:xfrm>
          <a:prstGeom prst="rect">
            <a:avLst/>
          </a:prstGeom>
        </p:spPr>
      </p:pic>
      <p:pic>
        <p:nvPicPr>
          <p:cNvPr id="7" name="Picture 6">
            <a:extLst>
              <a:ext uri="{FF2B5EF4-FFF2-40B4-BE49-F238E27FC236}">
                <a16:creationId xmlns:a16="http://schemas.microsoft.com/office/drawing/2014/main" id="{73AE62C8-0EB0-3D40-0ED1-722AE12978F8}"/>
              </a:ext>
            </a:extLst>
          </p:cNvPr>
          <p:cNvPicPr>
            <a:picLocks noChangeAspect="1"/>
          </p:cNvPicPr>
          <p:nvPr/>
        </p:nvPicPr>
        <p:blipFill>
          <a:blip r:embed="rId3"/>
          <a:stretch>
            <a:fillRect/>
          </a:stretch>
        </p:blipFill>
        <p:spPr>
          <a:xfrm>
            <a:off x="965418" y="4934795"/>
            <a:ext cx="7033870" cy="1242168"/>
          </a:xfrm>
          <a:prstGeom prst="rect">
            <a:avLst/>
          </a:prstGeom>
        </p:spPr>
      </p:pic>
    </p:spTree>
    <p:extLst>
      <p:ext uri="{BB962C8B-B14F-4D97-AF65-F5344CB8AC3E}">
        <p14:creationId xmlns:p14="http://schemas.microsoft.com/office/powerpoint/2010/main" val="93568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5E3-FF8D-0CD6-094A-29966597AA4A}"/>
              </a:ext>
            </a:extLst>
          </p:cNvPr>
          <p:cNvSpPr>
            <a:spLocks noGrp="1"/>
          </p:cNvSpPr>
          <p:nvPr>
            <p:ph type="title"/>
          </p:nvPr>
        </p:nvSpPr>
        <p:spPr>
          <a:xfrm>
            <a:off x="838200" y="365126"/>
            <a:ext cx="10515600" cy="719604"/>
          </a:xfrm>
        </p:spPr>
        <p:txBody>
          <a:bodyPr/>
          <a:lstStyle/>
          <a:p>
            <a:r>
              <a:rPr lang="en-IN" b="1" i="0" dirty="0">
                <a:solidFill>
                  <a:srgbClr val="303030"/>
                </a:solidFill>
                <a:effectLst/>
                <a:latin typeface="Heebo" pitchFamily="2" charset="-79"/>
                <a:cs typeface="Heebo" pitchFamily="2" charset="-79"/>
              </a:rPr>
              <a:t>R - If...Else Statement</a:t>
            </a:r>
            <a:endParaRPr lang="en-IN" dirty="0"/>
          </a:p>
        </p:txBody>
      </p:sp>
      <p:sp>
        <p:nvSpPr>
          <p:cNvPr id="3" name="Content Placeholder 2">
            <a:extLst>
              <a:ext uri="{FF2B5EF4-FFF2-40B4-BE49-F238E27FC236}">
                <a16:creationId xmlns:a16="http://schemas.microsoft.com/office/drawing/2014/main" id="{F0B0BAB3-0584-A926-239C-D9E2B62155FA}"/>
              </a:ext>
            </a:extLst>
          </p:cNvPr>
          <p:cNvSpPr>
            <a:spLocks noGrp="1"/>
          </p:cNvSpPr>
          <p:nvPr>
            <p:ph idx="1"/>
          </p:nvPr>
        </p:nvSpPr>
        <p:spPr>
          <a:xfrm>
            <a:off x="838200" y="1228164"/>
            <a:ext cx="10515600" cy="5629835"/>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an </a:t>
            </a:r>
            <a:r>
              <a:rPr lang="en-US" b="1" i="0" dirty="0">
                <a:solidFill>
                  <a:srgbClr val="000000"/>
                </a:solidFill>
                <a:effectLst/>
                <a:latin typeface="Nunito" pitchFamily="2" charset="0"/>
              </a:rPr>
              <a:t>if...else</a:t>
            </a:r>
            <a:r>
              <a:rPr lang="en-US" b="0" i="0" dirty="0">
                <a:solidFill>
                  <a:srgbClr val="000000"/>
                </a:solidFill>
                <a:effectLst/>
                <a:latin typeface="Nunito" pitchFamily="2" charset="0"/>
              </a:rPr>
              <a:t>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681C72AA-2EB3-F304-82C9-E779BE93C818}"/>
              </a:ext>
            </a:extLst>
          </p:cNvPr>
          <p:cNvPicPr>
            <a:picLocks noChangeAspect="1"/>
          </p:cNvPicPr>
          <p:nvPr/>
        </p:nvPicPr>
        <p:blipFill>
          <a:blip r:embed="rId2"/>
          <a:stretch>
            <a:fillRect/>
          </a:stretch>
        </p:blipFill>
        <p:spPr>
          <a:xfrm>
            <a:off x="998811" y="2514312"/>
            <a:ext cx="7056732" cy="1470787"/>
          </a:xfrm>
          <a:prstGeom prst="rect">
            <a:avLst/>
          </a:prstGeom>
        </p:spPr>
      </p:pic>
      <p:pic>
        <p:nvPicPr>
          <p:cNvPr id="9" name="Picture 8">
            <a:extLst>
              <a:ext uri="{FF2B5EF4-FFF2-40B4-BE49-F238E27FC236}">
                <a16:creationId xmlns:a16="http://schemas.microsoft.com/office/drawing/2014/main" id="{6A583838-80F2-E6E5-8F73-EC555C2CD557}"/>
              </a:ext>
            </a:extLst>
          </p:cNvPr>
          <p:cNvPicPr>
            <a:picLocks noChangeAspect="1"/>
          </p:cNvPicPr>
          <p:nvPr/>
        </p:nvPicPr>
        <p:blipFill>
          <a:blip r:embed="rId3"/>
          <a:stretch>
            <a:fillRect/>
          </a:stretch>
        </p:blipFill>
        <p:spPr>
          <a:xfrm>
            <a:off x="998811" y="4688684"/>
            <a:ext cx="6995766" cy="1882303"/>
          </a:xfrm>
          <a:prstGeom prst="rect">
            <a:avLst/>
          </a:prstGeom>
        </p:spPr>
      </p:pic>
    </p:spTree>
    <p:extLst>
      <p:ext uri="{BB962C8B-B14F-4D97-AF65-F5344CB8AC3E}">
        <p14:creationId xmlns:p14="http://schemas.microsoft.com/office/powerpoint/2010/main" val="3318991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327-EA7D-0DF2-1B83-19ACA5F22039}"/>
              </a:ext>
            </a:extLst>
          </p:cNvPr>
          <p:cNvSpPr>
            <a:spLocks noGrp="1"/>
          </p:cNvSpPr>
          <p:nvPr>
            <p:ph type="title"/>
          </p:nvPr>
        </p:nvSpPr>
        <p:spPr>
          <a:xfrm>
            <a:off x="838200" y="365126"/>
            <a:ext cx="10515600" cy="585134"/>
          </a:xfrm>
        </p:spPr>
        <p:txBody>
          <a:bodyPr>
            <a:normAutofit fontScale="90000"/>
          </a:bodyPr>
          <a:lstStyle/>
          <a:p>
            <a:r>
              <a:rPr lang="en-IN" b="1" i="0" dirty="0">
                <a:solidFill>
                  <a:srgbClr val="303030"/>
                </a:solidFill>
                <a:effectLst/>
                <a:latin typeface="Heebo" pitchFamily="2" charset="-79"/>
                <a:cs typeface="Heebo" pitchFamily="2" charset="-79"/>
              </a:rPr>
              <a:t>R - Switch Statement</a:t>
            </a:r>
            <a:endParaRPr lang="en-IN" dirty="0"/>
          </a:p>
        </p:txBody>
      </p:sp>
      <p:sp>
        <p:nvSpPr>
          <p:cNvPr id="3" name="Content Placeholder 2">
            <a:extLst>
              <a:ext uri="{FF2B5EF4-FFF2-40B4-BE49-F238E27FC236}">
                <a16:creationId xmlns:a16="http://schemas.microsoft.com/office/drawing/2014/main" id="{D5BB43CE-1F79-6463-C6DD-7CF3E5FF21F4}"/>
              </a:ext>
            </a:extLst>
          </p:cNvPr>
          <p:cNvSpPr>
            <a:spLocks noGrp="1"/>
          </p:cNvSpPr>
          <p:nvPr>
            <p:ph idx="1"/>
          </p:nvPr>
        </p:nvSpPr>
        <p:spPr>
          <a:xfrm>
            <a:off x="838200" y="1102659"/>
            <a:ext cx="10515600" cy="507430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switch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CAECC942-1CF9-66A7-A162-0C79F7B3EBD0}"/>
              </a:ext>
            </a:extLst>
          </p:cNvPr>
          <p:cNvPicPr>
            <a:picLocks noChangeAspect="1"/>
          </p:cNvPicPr>
          <p:nvPr/>
        </p:nvPicPr>
        <p:blipFill>
          <a:blip r:embed="rId2"/>
          <a:stretch>
            <a:fillRect/>
          </a:stretch>
        </p:blipFill>
        <p:spPr>
          <a:xfrm>
            <a:off x="2464768" y="2163383"/>
            <a:ext cx="6957663" cy="541067"/>
          </a:xfrm>
          <a:prstGeom prst="rect">
            <a:avLst/>
          </a:prstGeom>
        </p:spPr>
      </p:pic>
      <p:pic>
        <p:nvPicPr>
          <p:cNvPr id="7" name="Picture 6">
            <a:extLst>
              <a:ext uri="{FF2B5EF4-FFF2-40B4-BE49-F238E27FC236}">
                <a16:creationId xmlns:a16="http://schemas.microsoft.com/office/drawing/2014/main" id="{3BCE141E-EEE3-5948-727A-55B55ED35BE7}"/>
              </a:ext>
            </a:extLst>
          </p:cNvPr>
          <p:cNvPicPr>
            <a:picLocks noChangeAspect="1"/>
          </p:cNvPicPr>
          <p:nvPr/>
        </p:nvPicPr>
        <p:blipFill>
          <a:blip r:embed="rId3"/>
          <a:stretch>
            <a:fillRect/>
          </a:stretch>
        </p:blipFill>
        <p:spPr>
          <a:xfrm>
            <a:off x="953987" y="3757949"/>
            <a:ext cx="7056732" cy="2118544"/>
          </a:xfrm>
          <a:prstGeom prst="rect">
            <a:avLst/>
          </a:prstGeom>
        </p:spPr>
      </p:pic>
    </p:spTree>
    <p:extLst>
      <p:ext uri="{BB962C8B-B14F-4D97-AF65-F5344CB8AC3E}">
        <p14:creationId xmlns:p14="http://schemas.microsoft.com/office/powerpoint/2010/main" val="55407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A731-EB1F-BE89-8115-4826EDC3F904}"/>
              </a:ext>
            </a:extLst>
          </p:cNvPr>
          <p:cNvSpPr>
            <a:spLocks noGrp="1"/>
          </p:cNvSpPr>
          <p:nvPr>
            <p:ph type="title"/>
          </p:nvPr>
        </p:nvSpPr>
        <p:spPr>
          <a:xfrm>
            <a:off x="838200" y="2302716"/>
            <a:ext cx="10515600" cy="2252568"/>
          </a:xfrm>
        </p:spPr>
        <p:txBody>
          <a:bodyPr>
            <a:normAutofit/>
          </a:bodyPr>
          <a:lstStyle/>
          <a:p>
            <a:pPr algn="ctr"/>
            <a:r>
              <a:rPr lang="en-IN" b="1" i="0" dirty="0">
                <a:solidFill>
                  <a:srgbClr val="303030"/>
                </a:solidFill>
                <a:effectLst/>
                <a:latin typeface="Heebo" pitchFamily="2" charset="-79"/>
                <a:cs typeface="Heebo" pitchFamily="2" charset="-79"/>
              </a:rPr>
              <a:t>R - Loops</a:t>
            </a:r>
            <a:endParaRPr lang="en-IN" dirty="0"/>
          </a:p>
        </p:txBody>
      </p:sp>
    </p:spTree>
    <p:extLst>
      <p:ext uri="{BB962C8B-B14F-4D97-AF65-F5344CB8AC3E}">
        <p14:creationId xmlns:p14="http://schemas.microsoft.com/office/powerpoint/2010/main" val="125006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47F9-D769-3F29-7BD0-827FDBD57C5B}"/>
              </a:ext>
            </a:extLst>
          </p:cNvPr>
          <p:cNvSpPr>
            <a:spLocks noGrp="1"/>
          </p:cNvSpPr>
          <p:nvPr>
            <p:ph type="title"/>
          </p:nvPr>
        </p:nvSpPr>
        <p:spPr>
          <a:xfrm>
            <a:off x="838200" y="365126"/>
            <a:ext cx="10515600" cy="818216"/>
          </a:xfrm>
        </p:spPr>
        <p:txBody>
          <a:bodyPr/>
          <a:lstStyle/>
          <a:p>
            <a:r>
              <a:rPr lang="en-IN" b="1" i="0" dirty="0">
                <a:solidFill>
                  <a:srgbClr val="303030"/>
                </a:solidFill>
                <a:effectLst/>
                <a:latin typeface="Heebo" pitchFamily="2" charset="-79"/>
                <a:cs typeface="Heebo" pitchFamily="2" charset="-79"/>
              </a:rPr>
              <a:t>R - Repeat Loop</a:t>
            </a:r>
            <a:endParaRPr lang="en-IN" dirty="0"/>
          </a:p>
        </p:txBody>
      </p:sp>
      <p:sp>
        <p:nvSpPr>
          <p:cNvPr id="3" name="Content Placeholder 2">
            <a:extLst>
              <a:ext uri="{FF2B5EF4-FFF2-40B4-BE49-F238E27FC236}">
                <a16:creationId xmlns:a16="http://schemas.microsoft.com/office/drawing/2014/main" id="{8D0FA83F-6A36-F96E-29E6-A9B9E60C9495}"/>
              </a:ext>
            </a:extLst>
          </p:cNvPr>
          <p:cNvSpPr>
            <a:spLocks noGrp="1"/>
          </p:cNvSpPr>
          <p:nvPr>
            <p:ph idx="1"/>
          </p:nvPr>
        </p:nvSpPr>
        <p:spPr>
          <a:xfrm>
            <a:off x="838200" y="1183342"/>
            <a:ext cx="10515600" cy="547743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repeat loop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endParaRPr lang="en-IN" dirty="0"/>
          </a:p>
        </p:txBody>
      </p:sp>
      <p:pic>
        <p:nvPicPr>
          <p:cNvPr id="5" name="Picture 4">
            <a:extLst>
              <a:ext uri="{FF2B5EF4-FFF2-40B4-BE49-F238E27FC236}">
                <a16:creationId xmlns:a16="http://schemas.microsoft.com/office/drawing/2014/main" id="{6B7BAEFA-FF91-1F06-8378-6FA78723D482}"/>
              </a:ext>
            </a:extLst>
          </p:cNvPr>
          <p:cNvPicPr>
            <a:picLocks noChangeAspect="1"/>
          </p:cNvPicPr>
          <p:nvPr/>
        </p:nvPicPr>
        <p:blipFill>
          <a:blip r:embed="rId2"/>
          <a:stretch>
            <a:fillRect/>
          </a:stretch>
        </p:blipFill>
        <p:spPr>
          <a:xfrm>
            <a:off x="2705914" y="2198745"/>
            <a:ext cx="7049111" cy="1653683"/>
          </a:xfrm>
          <a:prstGeom prst="rect">
            <a:avLst/>
          </a:prstGeom>
        </p:spPr>
      </p:pic>
      <p:pic>
        <p:nvPicPr>
          <p:cNvPr id="9" name="Picture 8">
            <a:extLst>
              <a:ext uri="{FF2B5EF4-FFF2-40B4-BE49-F238E27FC236}">
                <a16:creationId xmlns:a16="http://schemas.microsoft.com/office/drawing/2014/main" id="{BB272D56-6A08-A599-9AB7-A1271CAA9635}"/>
              </a:ext>
            </a:extLst>
          </p:cNvPr>
          <p:cNvPicPr>
            <a:picLocks noChangeAspect="1"/>
          </p:cNvPicPr>
          <p:nvPr/>
        </p:nvPicPr>
        <p:blipFill>
          <a:blip r:embed="rId3"/>
          <a:stretch>
            <a:fillRect/>
          </a:stretch>
        </p:blipFill>
        <p:spPr>
          <a:xfrm>
            <a:off x="1055744" y="4180874"/>
            <a:ext cx="6995766" cy="2311999"/>
          </a:xfrm>
          <a:prstGeom prst="rect">
            <a:avLst/>
          </a:prstGeom>
        </p:spPr>
      </p:pic>
    </p:spTree>
    <p:extLst>
      <p:ext uri="{BB962C8B-B14F-4D97-AF65-F5344CB8AC3E}">
        <p14:creationId xmlns:p14="http://schemas.microsoft.com/office/powerpoint/2010/main" val="121152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2411-B1D9-9DC3-ADD9-D32AD7EFABC4}"/>
              </a:ext>
            </a:extLst>
          </p:cNvPr>
          <p:cNvSpPr>
            <a:spLocks noGrp="1"/>
          </p:cNvSpPr>
          <p:nvPr>
            <p:ph type="title"/>
          </p:nvPr>
        </p:nvSpPr>
        <p:spPr>
          <a:xfrm>
            <a:off x="838200" y="365125"/>
            <a:ext cx="10515600" cy="656851"/>
          </a:xfrm>
        </p:spPr>
        <p:txBody>
          <a:bodyPr>
            <a:normAutofit fontScale="90000"/>
          </a:bodyPr>
          <a:lstStyle/>
          <a:p>
            <a:r>
              <a:rPr lang="en-IN" b="1" i="0" dirty="0">
                <a:solidFill>
                  <a:srgbClr val="303030"/>
                </a:solidFill>
                <a:effectLst/>
                <a:latin typeface="Heebo" pitchFamily="2" charset="-79"/>
                <a:cs typeface="Heebo" pitchFamily="2" charset="-79"/>
              </a:rPr>
              <a:t>R - While Loop</a:t>
            </a:r>
            <a:endParaRPr lang="en-IN" dirty="0"/>
          </a:p>
        </p:txBody>
      </p:sp>
      <p:sp>
        <p:nvSpPr>
          <p:cNvPr id="3" name="Content Placeholder 2">
            <a:extLst>
              <a:ext uri="{FF2B5EF4-FFF2-40B4-BE49-F238E27FC236}">
                <a16:creationId xmlns:a16="http://schemas.microsoft.com/office/drawing/2014/main" id="{C475D81C-332A-F20F-60DE-453408905124}"/>
              </a:ext>
            </a:extLst>
          </p:cNvPr>
          <p:cNvSpPr>
            <a:spLocks noGrp="1"/>
          </p:cNvSpPr>
          <p:nvPr>
            <p:ph idx="1"/>
          </p:nvPr>
        </p:nvSpPr>
        <p:spPr>
          <a:xfrm>
            <a:off x="838200" y="1201271"/>
            <a:ext cx="10515600" cy="4975692"/>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while loop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8C3408F7-CE7E-E816-BC57-A6789897683A}"/>
              </a:ext>
            </a:extLst>
          </p:cNvPr>
          <p:cNvPicPr>
            <a:picLocks noChangeAspect="1"/>
          </p:cNvPicPr>
          <p:nvPr/>
        </p:nvPicPr>
        <p:blipFill>
          <a:blip r:embed="rId2"/>
          <a:stretch>
            <a:fillRect/>
          </a:stretch>
        </p:blipFill>
        <p:spPr>
          <a:xfrm>
            <a:off x="2789064" y="2243597"/>
            <a:ext cx="7026249" cy="1044030"/>
          </a:xfrm>
          <a:prstGeom prst="rect">
            <a:avLst/>
          </a:prstGeom>
        </p:spPr>
      </p:pic>
      <p:pic>
        <p:nvPicPr>
          <p:cNvPr id="9" name="Picture 8">
            <a:extLst>
              <a:ext uri="{FF2B5EF4-FFF2-40B4-BE49-F238E27FC236}">
                <a16:creationId xmlns:a16="http://schemas.microsoft.com/office/drawing/2014/main" id="{39593226-F6A8-461E-C1D2-46DCBAEB3D1C}"/>
              </a:ext>
            </a:extLst>
          </p:cNvPr>
          <p:cNvPicPr>
            <a:picLocks noChangeAspect="1"/>
          </p:cNvPicPr>
          <p:nvPr/>
        </p:nvPicPr>
        <p:blipFill>
          <a:blip r:embed="rId3"/>
          <a:stretch>
            <a:fillRect/>
          </a:stretch>
        </p:blipFill>
        <p:spPr>
          <a:xfrm>
            <a:off x="1068963" y="3689117"/>
            <a:ext cx="6988146" cy="1920406"/>
          </a:xfrm>
          <a:prstGeom prst="rect">
            <a:avLst/>
          </a:prstGeom>
        </p:spPr>
      </p:pic>
    </p:spTree>
    <p:extLst>
      <p:ext uri="{BB962C8B-B14F-4D97-AF65-F5344CB8AC3E}">
        <p14:creationId xmlns:p14="http://schemas.microsoft.com/office/powerpoint/2010/main" val="132453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833C-A18F-45CD-32CA-C3645450FD6D}"/>
              </a:ext>
            </a:extLst>
          </p:cNvPr>
          <p:cNvSpPr>
            <a:spLocks noGrp="1"/>
          </p:cNvSpPr>
          <p:nvPr>
            <p:ph type="title"/>
          </p:nvPr>
        </p:nvSpPr>
        <p:spPr>
          <a:xfrm>
            <a:off x="838200" y="365125"/>
            <a:ext cx="10515600" cy="629957"/>
          </a:xfrm>
        </p:spPr>
        <p:txBody>
          <a:bodyPr>
            <a:normAutofit fontScale="90000"/>
          </a:bodyPr>
          <a:lstStyle/>
          <a:p>
            <a:r>
              <a:rPr lang="en-IN" b="1" i="0" dirty="0">
                <a:solidFill>
                  <a:srgbClr val="303030"/>
                </a:solidFill>
                <a:effectLst/>
                <a:latin typeface="Heebo" pitchFamily="2" charset="-79"/>
                <a:cs typeface="Heebo" pitchFamily="2" charset="-79"/>
              </a:rPr>
              <a:t>R - For Loop</a:t>
            </a:r>
            <a:endParaRPr lang="en-IN" dirty="0"/>
          </a:p>
        </p:txBody>
      </p:sp>
      <p:sp>
        <p:nvSpPr>
          <p:cNvPr id="3" name="Content Placeholder 2">
            <a:extLst>
              <a:ext uri="{FF2B5EF4-FFF2-40B4-BE49-F238E27FC236}">
                <a16:creationId xmlns:a16="http://schemas.microsoft.com/office/drawing/2014/main" id="{5F600D8A-6D9D-3AE6-E437-251A8265BB69}"/>
              </a:ext>
            </a:extLst>
          </p:cNvPr>
          <p:cNvSpPr>
            <a:spLocks noGrp="1"/>
          </p:cNvSpPr>
          <p:nvPr>
            <p:ph idx="1"/>
          </p:nvPr>
        </p:nvSpPr>
        <p:spPr>
          <a:xfrm>
            <a:off x="838200" y="1102659"/>
            <a:ext cx="10515600" cy="5074304"/>
          </a:xfrm>
        </p:spPr>
        <p:txBody>
          <a:bodyPr/>
          <a:lstStyle/>
          <a:p>
            <a:pPr algn="l"/>
            <a:r>
              <a:rPr lang="en-US" b="0" i="0" dirty="0">
                <a:solidFill>
                  <a:srgbClr val="000000"/>
                </a:solidFill>
                <a:effectLst/>
                <a:latin typeface="Heebo" pitchFamily="2" charset="-79"/>
                <a:cs typeface="Heebo" pitchFamily="2" charset="-79"/>
              </a:rPr>
              <a:t>Syntax</a:t>
            </a:r>
          </a:p>
          <a:p>
            <a:pPr algn="just"/>
            <a:r>
              <a:rPr lang="en-US" b="0" i="0" dirty="0">
                <a:solidFill>
                  <a:srgbClr val="000000"/>
                </a:solidFill>
                <a:effectLst/>
                <a:latin typeface="Nunito" pitchFamily="2" charset="0"/>
              </a:rPr>
              <a:t>The basic syntax for creating a </a:t>
            </a:r>
            <a:r>
              <a:rPr lang="en-US" b="1" i="0" dirty="0">
                <a:solidFill>
                  <a:srgbClr val="000000"/>
                </a:solidFill>
                <a:effectLst/>
                <a:latin typeface="Nunito" pitchFamily="2" charset="0"/>
              </a:rPr>
              <a:t>for</a:t>
            </a:r>
            <a:r>
              <a:rPr lang="en-US" b="0" i="0" dirty="0">
                <a:solidFill>
                  <a:srgbClr val="000000"/>
                </a:solidFill>
                <a:effectLst/>
                <a:latin typeface="Nunito" pitchFamily="2" charset="0"/>
              </a:rPr>
              <a:t> loop statement in R is −</a:t>
            </a: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pPr algn="just"/>
            <a:r>
              <a:rPr lang="en-IN" b="0" i="0" dirty="0">
                <a:solidFill>
                  <a:srgbClr val="000000"/>
                </a:solidFill>
                <a:effectLst/>
                <a:latin typeface="Heebo" pitchFamily="2" charset="-79"/>
                <a:cs typeface="Heebo" pitchFamily="2" charset="-79"/>
              </a:rPr>
              <a:t>Example</a:t>
            </a:r>
          </a:p>
          <a:p>
            <a:pPr algn="just"/>
            <a:endParaRPr lang="en-US" b="0" i="0" dirty="0">
              <a:solidFill>
                <a:srgbClr val="000000"/>
              </a:solidFill>
              <a:effectLst/>
              <a:latin typeface="Nunito" pitchFamily="2" charset="0"/>
            </a:endParaRPr>
          </a:p>
          <a:p>
            <a:endParaRPr lang="en-IN" dirty="0"/>
          </a:p>
        </p:txBody>
      </p:sp>
      <p:pic>
        <p:nvPicPr>
          <p:cNvPr id="7" name="Picture 6">
            <a:extLst>
              <a:ext uri="{FF2B5EF4-FFF2-40B4-BE49-F238E27FC236}">
                <a16:creationId xmlns:a16="http://schemas.microsoft.com/office/drawing/2014/main" id="{69073084-D219-E495-EEF4-2CC570471F8C}"/>
              </a:ext>
            </a:extLst>
          </p:cNvPr>
          <p:cNvPicPr>
            <a:picLocks noChangeAspect="1"/>
          </p:cNvPicPr>
          <p:nvPr/>
        </p:nvPicPr>
        <p:blipFill>
          <a:blip r:embed="rId2"/>
          <a:stretch>
            <a:fillRect/>
          </a:stretch>
        </p:blipFill>
        <p:spPr>
          <a:xfrm>
            <a:off x="2663557" y="2062958"/>
            <a:ext cx="7026249" cy="1028789"/>
          </a:xfrm>
          <a:prstGeom prst="rect">
            <a:avLst/>
          </a:prstGeom>
        </p:spPr>
      </p:pic>
      <p:pic>
        <p:nvPicPr>
          <p:cNvPr id="9" name="Picture 8">
            <a:extLst>
              <a:ext uri="{FF2B5EF4-FFF2-40B4-BE49-F238E27FC236}">
                <a16:creationId xmlns:a16="http://schemas.microsoft.com/office/drawing/2014/main" id="{E2CEFB9B-ABA5-1609-B557-44E3CA979376}"/>
              </a:ext>
            </a:extLst>
          </p:cNvPr>
          <p:cNvPicPr>
            <a:picLocks noChangeAspect="1"/>
          </p:cNvPicPr>
          <p:nvPr/>
        </p:nvPicPr>
        <p:blipFill>
          <a:blip r:embed="rId3"/>
          <a:stretch>
            <a:fillRect/>
          </a:stretch>
        </p:blipFill>
        <p:spPr>
          <a:xfrm>
            <a:off x="1005087" y="3779701"/>
            <a:ext cx="7026249" cy="1272650"/>
          </a:xfrm>
          <a:prstGeom prst="rect">
            <a:avLst/>
          </a:prstGeom>
        </p:spPr>
      </p:pic>
    </p:spTree>
    <p:extLst>
      <p:ext uri="{BB962C8B-B14F-4D97-AF65-F5344CB8AC3E}">
        <p14:creationId xmlns:p14="http://schemas.microsoft.com/office/powerpoint/2010/main" val="92426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CAF2-C1ED-C7C3-20F9-8F5B0A4A7CB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Local Environment Setup</a:t>
            </a:r>
            <a:endParaRPr lang="en-IN" dirty="0"/>
          </a:p>
        </p:txBody>
      </p:sp>
      <p:sp>
        <p:nvSpPr>
          <p:cNvPr id="3" name="Content Placeholder 2">
            <a:extLst>
              <a:ext uri="{FF2B5EF4-FFF2-40B4-BE49-F238E27FC236}">
                <a16:creationId xmlns:a16="http://schemas.microsoft.com/office/drawing/2014/main" id="{B18BF379-A0DE-0268-3039-1091CCD749D4}"/>
              </a:ext>
            </a:extLst>
          </p:cNvPr>
          <p:cNvSpPr>
            <a:spLocks noGrp="1"/>
          </p:cNvSpPr>
          <p:nvPr>
            <p:ph idx="1"/>
          </p:nvPr>
        </p:nvSpPr>
        <p:spPr>
          <a:xfrm>
            <a:off x="838200" y="1825625"/>
            <a:ext cx="10515600" cy="4667250"/>
          </a:xfrm>
        </p:spPr>
        <p:txBody>
          <a:bodyPr>
            <a:normAutofit fontScale="92500" lnSpcReduction="20000"/>
          </a:bodyPr>
          <a:lstStyle/>
          <a:p>
            <a:pPr algn="l"/>
            <a:r>
              <a:rPr lang="en-US" b="0" i="0" dirty="0">
                <a:effectLst/>
                <a:latin typeface="Heebo" pitchFamily="2" charset="-79"/>
                <a:cs typeface="Heebo" pitchFamily="2" charset="-79"/>
              </a:rPr>
              <a:t>Windows Installation</a:t>
            </a:r>
          </a:p>
          <a:p>
            <a:pPr algn="just"/>
            <a:r>
              <a:rPr lang="en-US" b="0" i="0" dirty="0">
                <a:solidFill>
                  <a:srgbClr val="000000"/>
                </a:solidFill>
                <a:effectLst/>
                <a:latin typeface="Nunito" pitchFamily="2" charset="0"/>
              </a:rPr>
              <a:t>You can download the Windows installer version of R from </a:t>
            </a:r>
            <a:r>
              <a:rPr lang="en-US" b="0" i="0" u="none" strike="noStrike" dirty="0">
                <a:solidFill>
                  <a:srgbClr val="313131"/>
                </a:solidFill>
                <a:effectLst/>
                <a:latin typeface="Nunito" pitchFamily="2" charset="0"/>
                <a:hlinkClick r:id="rId2"/>
              </a:rPr>
              <a:t>R-3.2.2 for Windows (32/64 bit)</a:t>
            </a:r>
            <a:r>
              <a:rPr lang="en-US" b="0" i="0" dirty="0">
                <a:solidFill>
                  <a:srgbClr val="000000"/>
                </a:solidFill>
                <a:effectLst/>
                <a:latin typeface="Nunito" pitchFamily="2" charset="0"/>
              </a:rPr>
              <a:t> and save it in a local directory.</a:t>
            </a:r>
          </a:p>
          <a:p>
            <a:pPr algn="just"/>
            <a:r>
              <a:rPr lang="en-US" dirty="0">
                <a:hlinkClick r:id="rId3"/>
              </a:rPr>
              <a:t>Download the RStudio IDE - RStudio</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As it is a Windows installer (.exe) with a name "R-version-win.exe". You can just double click and run the installer accepting the default settings. If your Windows is 32-bit version, it installs the 32-bit version. But if your windows is 64-bit, then it installs both the 32-bit and 64-bit versions.</a:t>
            </a:r>
          </a:p>
          <a:p>
            <a:pPr algn="just"/>
            <a:r>
              <a:rPr lang="en-US" b="0" i="0" dirty="0">
                <a:solidFill>
                  <a:srgbClr val="000000"/>
                </a:solidFill>
                <a:effectLst/>
                <a:latin typeface="Nunito" pitchFamily="2" charset="0"/>
              </a:rPr>
              <a:t>After installation you can locate the icon to run the Program in a directory structure "R\R3.2.2\bin\i386\Rgui.exe" under the Windows Program Files. Clicking this icon brings up the R-GUI which is the R console to do R Programming.</a:t>
            </a:r>
          </a:p>
          <a:p>
            <a:endParaRPr lang="en-IN" dirty="0"/>
          </a:p>
        </p:txBody>
      </p:sp>
    </p:spTree>
    <p:extLst>
      <p:ext uri="{BB962C8B-B14F-4D97-AF65-F5344CB8AC3E}">
        <p14:creationId xmlns:p14="http://schemas.microsoft.com/office/powerpoint/2010/main" val="176435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r>
              <a:rPr lang="en-IN" b="1" i="0" dirty="0">
                <a:solidFill>
                  <a:srgbClr val="303030"/>
                </a:solidFill>
                <a:effectLst/>
                <a:latin typeface="Heebo" pitchFamily="2" charset="-79"/>
                <a:cs typeface="Heebo" pitchFamily="2" charset="-79"/>
              </a:rPr>
              <a:t>R - Functions</a:t>
            </a:r>
            <a:endParaRPr lang="en-IN" dirty="0"/>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1"/>
            <a:ext cx="10515600" cy="4975692"/>
          </a:xfrm>
        </p:spPr>
        <p:txBody>
          <a:bodyPr/>
          <a:lstStyle/>
          <a:p>
            <a:pPr algn="just"/>
            <a:r>
              <a:rPr lang="en-US" b="0" i="0" dirty="0">
                <a:solidFill>
                  <a:srgbClr val="000000"/>
                </a:solidFill>
                <a:effectLst/>
                <a:latin typeface="Nunito" pitchFamily="2" charset="0"/>
              </a:rPr>
              <a:t>A function is a set of statements organized together to perform a specific task. R has a large number of in-built functions and the user can create their own functions.</a:t>
            </a:r>
          </a:p>
          <a:p>
            <a:pPr algn="just"/>
            <a:r>
              <a:rPr lang="en-US" b="0" i="0" dirty="0">
                <a:solidFill>
                  <a:srgbClr val="000000"/>
                </a:solidFill>
                <a:effectLst/>
                <a:latin typeface="Nunito" pitchFamily="2" charset="0"/>
              </a:rPr>
              <a:t>In R, a function is an object so the R interpreter is able to pass control to the function, along with arguments that may be necessary for the function to accomplish the actions.</a:t>
            </a:r>
          </a:p>
          <a:p>
            <a:pPr algn="just"/>
            <a:r>
              <a:rPr lang="en-US" b="0" i="0" dirty="0">
                <a:solidFill>
                  <a:srgbClr val="000000"/>
                </a:solidFill>
                <a:effectLst/>
                <a:latin typeface="Nunito" pitchFamily="2" charset="0"/>
              </a:rPr>
              <a:t>The function in turn performs its task and returns control to the interpreter as well as any result which may be stored in other objects.</a:t>
            </a:r>
          </a:p>
          <a:p>
            <a:endParaRPr lang="en-IN" dirty="0"/>
          </a:p>
        </p:txBody>
      </p:sp>
    </p:spTree>
    <p:extLst>
      <p:ext uri="{BB962C8B-B14F-4D97-AF65-F5344CB8AC3E}">
        <p14:creationId xmlns:p14="http://schemas.microsoft.com/office/powerpoint/2010/main" val="336713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221690"/>
            <a:ext cx="10515600" cy="701675"/>
          </a:xfrm>
        </p:spPr>
        <p:txBody>
          <a:bodyPr>
            <a:normAutofit fontScale="90000"/>
          </a:bodyPr>
          <a:lstStyle/>
          <a:p>
            <a:r>
              <a:rPr lang="en-IN" b="1" i="0" dirty="0">
                <a:solidFill>
                  <a:srgbClr val="303030"/>
                </a:solidFill>
                <a:effectLst/>
                <a:latin typeface="Heebo" pitchFamily="2" charset="-79"/>
                <a:cs typeface="Heebo" pitchFamily="2" charset="-79"/>
              </a:rPr>
              <a:t>R - Functions</a:t>
            </a:r>
            <a:endParaRPr lang="en-IN" dirty="0"/>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039906"/>
            <a:ext cx="10515600" cy="5755341"/>
          </a:xfrm>
        </p:spPr>
        <p:txBody>
          <a:bodyPr>
            <a:noAutofit/>
          </a:bodyPr>
          <a:lstStyle/>
          <a:p>
            <a:pPr algn="l"/>
            <a:r>
              <a:rPr lang="en-US" sz="2000" b="0" i="0" dirty="0">
                <a:solidFill>
                  <a:srgbClr val="000000"/>
                </a:solidFill>
                <a:effectLst/>
                <a:latin typeface="Heebo" pitchFamily="2" charset="-79"/>
                <a:cs typeface="Heebo" pitchFamily="2" charset="-79"/>
              </a:rPr>
              <a:t>Function Definition</a:t>
            </a:r>
          </a:p>
          <a:p>
            <a:pPr algn="just"/>
            <a:r>
              <a:rPr lang="en-US" sz="2000" b="0" i="0" dirty="0">
                <a:solidFill>
                  <a:srgbClr val="000000"/>
                </a:solidFill>
                <a:effectLst/>
                <a:latin typeface="Nunito" pitchFamily="2" charset="0"/>
              </a:rPr>
              <a:t>An R function is created by using the keyword </a:t>
            </a:r>
            <a:r>
              <a:rPr lang="en-US" sz="2000" b="1" i="0" dirty="0">
                <a:solidFill>
                  <a:srgbClr val="000000"/>
                </a:solidFill>
                <a:effectLst/>
                <a:latin typeface="Nunito" pitchFamily="2" charset="0"/>
              </a:rPr>
              <a:t>function</a:t>
            </a:r>
            <a:r>
              <a:rPr lang="en-US" sz="2000" b="0" i="0" dirty="0">
                <a:solidFill>
                  <a:srgbClr val="000000"/>
                </a:solidFill>
                <a:effectLst/>
                <a:latin typeface="Nunito" pitchFamily="2" charset="0"/>
              </a:rPr>
              <a:t>. The basic syntax of an R function definition is as follows −</a:t>
            </a:r>
          </a:p>
          <a:p>
            <a:pPr algn="just"/>
            <a:endParaRPr lang="en-US" sz="2000" dirty="0">
              <a:solidFill>
                <a:srgbClr val="000000"/>
              </a:solidFill>
              <a:latin typeface="Nunito" pitchFamily="2" charset="0"/>
            </a:endParaRPr>
          </a:p>
          <a:p>
            <a:pPr algn="just"/>
            <a:endParaRPr lang="en-US" sz="2000" b="0" i="0" dirty="0">
              <a:solidFill>
                <a:srgbClr val="000000"/>
              </a:solidFill>
              <a:effectLst/>
              <a:latin typeface="Nunito" pitchFamily="2" charset="0"/>
            </a:endParaRPr>
          </a:p>
          <a:p>
            <a:pPr algn="l"/>
            <a:r>
              <a:rPr lang="en-US" sz="2000" b="0" i="0" dirty="0">
                <a:solidFill>
                  <a:srgbClr val="000000"/>
                </a:solidFill>
                <a:effectLst/>
                <a:latin typeface="Heebo" pitchFamily="2" charset="-79"/>
                <a:cs typeface="Heebo" pitchFamily="2" charset="-79"/>
              </a:rPr>
              <a:t>Function Components</a:t>
            </a:r>
          </a:p>
          <a:p>
            <a:pPr algn="just"/>
            <a:r>
              <a:rPr lang="en-US" sz="2000" b="0" i="0" dirty="0">
                <a:solidFill>
                  <a:srgbClr val="000000"/>
                </a:solidFill>
                <a:effectLst/>
                <a:latin typeface="Nunito" pitchFamily="2" charset="0"/>
              </a:rPr>
              <a:t>The different parts of a function are −</a:t>
            </a:r>
          </a:p>
          <a:p>
            <a:pPr algn="just">
              <a:buFont typeface="Arial" panose="020B0604020202020204" pitchFamily="34" charset="0"/>
              <a:buChar char="•"/>
            </a:pPr>
            <a:r>
              <a:rPr lang="en-US" sz="2000" b="1" i="0" dirty="0">
                <a:solidFill>
                  <a:srgbClr val="000000"/>
                </a:solidFill>
                <a:effectLst/>
                <a:latin typeface="Nunito" pitchFamily="2" charset="0"/>
              </a:rPr>
              <a:t>Function Name</a:t>
            </a:r>
            <a:r>
              <a:rPr lang="en-US" sz="2000" b="0" i="0" dirty="0">
                <a:solidFill>
                  <a:srgbClr val="000000"/>
                </a:solidFill>
                <a:effectLst/>
                <a:latin typeface="Nunito" pitchFamily="2" charset="0"/>
              </a:rPr>
              <a:t> − This is the actual name of the function. It is stored in R environment as an object with this name.</a:t>
            </a:r>
          </a:p>
          <a:p>
            <a:pPr algn="just">
              <a:buFont typeface="Arial" panose="020B0604020202020204" pitchFamily="34" charset="0"/>
              <a:buChar char="•"/>
            </a:pPr>
            <a:r>
              <a:rPr lang="en-US" sz="2000" b="1" i="0" dirty="0">
                <a:solidFill>
                  <a:srgbClr val="000000"/>
                </a:solidFill>
                <a:effectLst/>
                <a:latin typeface="Nunito" pitchFamily="2" charset="0"/>
              </a:rPr>
              <a:t>Arguments</a:t>
            </a:r>
            <a:r>
              <a:rPr lang="en-US" sz="2000" b="0" i="0" dirty="0">
                <a:solidFill>
                  <a:srgbClr val="000000"/>
                </a:solidFill>
                <a:effectLst/>
                <a:latin typeface="Nunito" pitchFamily="2" charset="0"/>
              </a:rPr>
              <a:t> − An argument is a placeholder. When a function is invoked, you pass a value to the argument. Arguments are optional; that is, a function may contain no arguments. Also arguments can have default values.</a:t>
            </a:r>
          </a:p>
          <a:p>
            <a:pPr algn="just">
              <a:buFont typeface="Arial" panose="020B0604020202020204" pitchFamily="34" charset="0"/>
              <a:buChar char="•"/>
            </a:pPr>
            <a:r>
              <a:rPr lang="en-US" sz="2000" b="1" i="0" dirty="0">
                <a:solidFill>
                  <a:srgbClr val="000000"/>
                </a:solidFill>
                <a:effectLst/>
                <a:latin typeface="Nunito" pitchFamily="2" charset="0"/>
              </a:rPr>
              <a:t>Function Body</a:t>
            </a:r>
            <a:r>
              <a:rPr lang="en-US" sz="2000" b="0" i="0" dirty="0">
                <a:solidFill>
                  <a:srgbClr val="000000"/>
                </a:solidFill>
                <a:effectLst/>
                <a:latin typeface="Nunito" pitchFamily="2" charset="0"/>
              </a:rPr>
              <a:t> − The function body contains a collection of statements that defines what the function does.</a:t>
            </a:r>
          </a:p>
          <a:p>
            <a:pPr algn="just">
              <a:buFont typeface="Arial" panose="020B0604020202020204" pitchFamily="34" charset="0"/>
              <a:buChar char="•"/>
            </a:pPr>
            <a:r>
              <a:rPr lang="en-US" sz="2000" b="1" i="0" dirty="0">
                <a:solidFill>
                  <a:srgbClr val="000000"/>
                </a:solidFill>
                <a:effectLst/>
                <a:latin typeface="Nunito" pitchFamily="2" charset="0"/>
              </a:rPr>
              <a:t>Return Value</a:t>
            </a:r>
            <a:r>
              <a:rPr lang="en-US" sz="2000" b="0" i="0" dirty="0">
                <a:solidFill>
                  <a:srgbClr val="000000"/>
                </a:solidFill>
                <a:effectLst/>
                <a:latin typeface="Nunito" pitchFamily="2" charset="0"/>
              </a:rPr>
              <a:t> − The return value of a function is the last expression in the function body to be evaluated.</a:t>
            </a:r>
          </a:p>
          <a:p>
            <a:endParaRPr lang="en-IN" sz="2000" dirty="0"/>
          </a:p>
        </p:txBody>
      </p:sp>
      <p:pic>
        <p:nvPicPr>
          <p:cNvPr id="5" name="Picture 4">
            <a:extLst>
              <a:ext uri="{FF2B5EF4-FFF2-40B4-BE49-F238E27FC236}">
                <a16:creationId xmlns:a16="http://schemas.microsoft.com/office/drawing/2014/main" id="{527403A0-6B13-E224-0477-1379C736D865}"/>
              </a:ext>
            </a:extLst>
          </p:cNvPr>
          <p:cNvPicPr>
            <a:picLocks noChangeAspect="1"/>
          </p:cNvPicPr>
          <p:nvPr/>
        </p:nvPicPr>
        <p:blipFill>
          <a:blip r:embed="rId2"/>
          <a:stretch>
            <a:fillRect/>
          </a:stretch>
        </p:blipFill>
        <p:spPr>
          <a:xfrm>
            <a:off x="2511158" y="2000428"/>
            <a:ext cx="7026249" cy="841384"/>
          </a:xfrm>
          <a:prstGeom prst="rect">
            <a:avLst/>
          </a:prstGeom>
        </p:spPr>
      </p:pic>
    </p:spTree>
    <p:extLst>
      <p:ext uri="{BB962C8B-B14F-4D97-AF65-F5344CB8AC3E}">
        <p14:creationId xmlns:p14="http://schemas.microsoft.com/office/powerpoint/2010/main" val="222567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pPr algn="l"/>
            <a:r>
              <a:rPr lang="en-IN" b="0" i="0" dirty="0">
                <a:solidFill>
                  <a:srgbClr val="000000"/>
                </a:solidFill>
                <a:effectLst/>
                <a:latin typeface="Heebo" pitchFamily="2" charset="-79"/>
                <a:cs typeface="Heebo" pitchFamily="2" charset="-79"/>
              </a:rPr>
              <a:t>Built-in Function</a:t>
            </a:r>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1"/>
            <a:ext cx="10515600" cy="4975692"/>
          </a:xfrm>
        </p:spPr>
        <p:txBody>
          <a:bodyPr/>
          <a:lstStyle/>
          <a:p>
            <a:r>
              <a:rPr lang="en-US" b="0" i="0" dirty="0">
                <a:solidFill>
                  <a:srgbClr val="000000"/>
                </a:solidFill>
                <a:effectLst/>
                <a:latin typeface="Nunito" pitchFamily="2" charset="0"/>
              </a:rPr>
              <a:t>Simple examples of in-built functions are </a:t>
            </a:r>
            <a:r>
              <a:rPr lang="en-US" b="1" i="0" dirty="0">
                <a:solidFill>
                  <a:srgbClr val="000000"/>
                </a:solidFill>
                <a:effectLst/>
                <a:latin typeface="Nunito" pitchFamily="2" charset="0"/>
              </a:rPr>
              <a:t>seq()</a:t>
            </a:r>
            <a:r>
              <a:rPr lang="en-US" b="0" i="0" dirty="0">
                <a:solidFill>
                  <a:srgbClr val="000000"/>
                </a:solidFill>
                <a:effectLst/>
                <a:latin typeface="Nunito" pitchFamily="2" charset="0"/>
              </a:rPr>
              <a:t>, </a:t>
            </a:r>
            <a:r>
              <a:rPr lang="en-US" b="1" i="0" dirty="0">
                <a:solidFill>
                  <a:srgbClr val="000000"/>
                </a:solidFill>
                <a:effectLst/>
                <a:latin typeface="Nunito" pitchFamily="2" charset="0"/>
              </a:rPr>
              <a:t>mean()</a:t>
            </a:r>
            <a:r>
              <a:rPr lang="en-US" b="0" i="0" dirty="0">
                <a:solidFill>
                  <a:srgbClr val="000000"/>
                </a:solidFill>
                <a:effectLst/>
                <a:latin typeface="Nunito" pitchFamily="2" charset="0"/>
              </a:rPr>
              <a:t>, </a:t>
            </a:r>
            <a:r>
              <a:rPr lang="en-US" b="1" i="0" dirty="0">
                <a:solidFill>
                  <a:srgbClr val="000000"/>
                </a:solidFill>
                <a:effectLst/>
                <a:latin typeface="Nunito" pitchFamily="2" charset="0"/>
              </a:rPr>
              <a:t>max()</a:t>
            </a:r>
            <a:r>
              <a:rPr lang="en-US" b="0" i="0" dirty="0">
                <a:solidFill>
                  <a:srgbClr val="000000"/>
                </a:solidFill>
                <a:effectLst/>
                <a:latin typeface="Nunito" pitchFamily="2" charset="0"/>
              </a:rPr>
              <a:t>, </a:t>
            </a:r>
            <a:r>
              <a:rPr lang="en-US" b="1" i="0" dirty="0">
                <a:solidFill>
                  <a:srgbClr val="000000"/>
                </a:solidFill>
                <a:effectLst/>
                <a:latin typeface="Nunito" pitchFamily="2" charset="0"/>
              </a:rPr>
              <a:t>sum(x)</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paste(...)</a:t>
            </a:r>
            <a:r>
              <a:rPr lang="en-US" b="0" i="0" dirty="0">
                <a:solidFill>
                  <a:srgbClr val="000000"/>
                </a:solidFill>
                <a:effectLst/>
                <a:latin typeface="Nunito" pitchFamily="2" charset="0"/>
              </a:rPr>
              <a:t> etc. They are directly called by user written programs.</a:t>
            </a:r>
          </a:p>
          <a:p>
            <a:endParaRPr lang="en-IN" dirty="0"/>
          </a:p>
        </p:txBody>
      </p:sp>
      <p:pic>
        <p:nvPicPr>
          <p:cNvPr id="5" name="Picture 4">
            <a:extLst>
              <a:ext uri="{FF2B5EF4-FFF2-40B4-BE49-F238E27FC236}">
                <a16:creationId xmlns:a16="http://schemas.microsoft.com/office/drawing/2014/main" id="{D1911968-AB60-4A13-3A4C-143A0827E73D}"/>
              </a:ext>
            </a:extLst>
          </p:cNvPr>
          <p:cNvPicPr>
            <a:picLocks noChangeAspect="1"/>
          </p:cNvPicPr>
          <p:nvPr/>
        </p:nvPicPr>
        <p:blipFill>
          <a:blip r:embed="rId2"/>
          <a:stretch>
            <a:fillRect/>
          </a:stretch>
        </p:blipFill>
        <p:spPr>
          <a:xfrm>
            <a:off x="2528865" y="2763052"/>
            <a:ext cx="6972904" cy="2156647"/>
          </a:xfrm>
          <a:prstGeom prst="rect">
            <a:avLst/>
          </a:prstGeom>
        </p:spPr>
      </p:pic>
    </p:spTree>
    <p:extLst>
      <p:ext uri="{BB962C8B-B14F-4D97-AF65-F5344CB8AC3E}">
        <p14:creationId xmlns:p14="http://schemas.microsoft.com/office/powerpoint/2010/main" val="575493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548-253B-EDB4-CE76-83F3D2065181}"/>
              </a:ext>
            </a:extLst>
          </p:cNvPr>
          <p:cNvSpPr>
            <a:spLocks noGrp="1"/>
          </p:cNvSpPr>
          <p:nvPr>
            <p:ph type="title"/>
          </p:nvPr>
        </p:nvSpPr>
        <p:spPr>
          <a:xfrm>
            <a:off x="838200" y="365125"/>
            <a:ext cx="10515600" cy="701675"/>
          </a:xfrm>
        </p:spPr>
        <p:txBody>
          <a:bodyPr>
            <a:normAutofit fontScale="90000"/>
          </a:bodyPr>
          <a:lstStyle/>
          <a:p>
            <a:pPr algn="l"/>
            <a:r>
              <a:rPr lang="en-IN" b="0" i="0" dirty="0">
                <a:solidFill>
                  <a:srgbClr val="000000"/>
                </a:solidFill>
                <a:effectLst/>
                <a:latin typeface="Heebo" pitchFamily="2" charset="-79"/>
                <a:cs typeface="Heebo" pitchFamily="2" charset="-79"/>
              </a:rPr>
              <a:t>User-defined Function</a:t>
            </a:r>
          </a:p>
        </p:txBody>
      </p:sp>
      <p:sp>
        <p:nvSpPr>
          <p:cNvPr id="3" name="Content Placeholder 2">
            <a:extLst>
              <a:ext uri="{FF2B5EF4-FFF2-40B4-BE49-F238E27FC236}">
                <a16:creationId xmlns:a16="http://schemas.microsoft.com/office/drawing/2014/main" id="{2BE91109-7B07-3348-DB5D-D90AB6340084}"/>
              </a:ext>
            </a:extLst>
          </p:cNvPr>
          <p:cNvSpPr>
            <a:spLocks noGrp="1"/>
          </p:cNvSpPr>
          <p:nvPr>
            <p:ph idx="1"/>
          </p:nvPr>
        </p:nvSpPr>
        <p:spPr>
          <a:xfrm>
            <a:off x="838200" y="1201270"/>
            <a:ext cx="10515600" cy="5423647"/>
          </a:xfrm>
        </p:spPr>
        <p:txBody>
          <a:bodyPr>
            <a:normAutofit/>
          </a:bodyPr>
          <a:lstStyle/>
          <a:p>
            <a:r>
              <a:rPr lang="en-US" sz="2000" b="0" i="0" dirty="0">
                <a:solidFill>
                  <a:srgbClr val="000000"/>
                </a:solidFill>
                <a:effectLst/>
                <a:latin typeface="Nunito" pitchFamily="2" charset="0"/>
              </a:rPr>
              <a:t>We can create user-defined functions in R. They are specific to what a user wants and once created they can be used like the built-in functions. Below is an example of how a function is created and used.</a:t>
            </a:r>
          </a:p>
          <a:p>
            <a:endParaRPr lang="en-US" sz="2000" dirty="0">
              <a:solidFill>
                <a:srgbClr val="000000"/>
              </a:solidFill>
              <a:latin typeface="Nunito" pitchFamily="2" charset="0"/>
            </a:endParaRPr>
          </a:p>
          <a:p>
            <a:endParaRPr lang="en-US" sz="2000" b="0" i="0" dirty="0">
              <a:solidFill>
                <a:srgbClr val="000000"/>
              </a:solidFill>
              <a:effectLst/>
              <a:latin typeface="Nunito" pitchFamily="2" charset="0"/>
            </a:endParaRPr>
          </a:p>
          <a:p>
            <a:endParaRPr lang="en-US" sz="2000" dirty="0">
              <a:solidFill>
                <a:srgbClr val="000000"/>
              </a:solidFill>
              <a:latin typeface="Nunito" pitchFamily="2" charset="0"/>
            </a:endParaRPr>
          </a:p>
          <a:p>
            <a:endParaRPr lang="en-US" sz="2000" b="0" i="0" dirty="0">
              <a:solidFill>
                <a:srgbClr val="000000"/>
              </a:solidFill>
              <a:effectLst/>
              <a:latin typeface="Nunito" pitchFamily="2" charset="0"/>
            </a:endParaRPr>
          </a:p>
          <a:p>
            <a:r>
              <a:rPr lang="en-IN" sz="1400" b="0" i="0" dirty="0">
                <a:solidFill>
                  <a:srgbClr val="000000"/>
                </a:solidFill>
                <a:effectLst/>
                <a:latin typeface="Heebo" pitchFamily="2" charset="-79"/>
                <a:cs typeface="Heebo" pitchFamily="2" charset="-79"/>
              </a:rPr>
              <a:t>Calling a Function</a:t>
            </a:r>
          </a:p>
          <a:p>
            <a:endParaRPr lang="en-US" sz="1600" b="0" i="0" dirty="0">
              <a:solidFill>
                <a:srgbClr val="000000"/>
              </a:solidFill>
              <a:effectLst/>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US" sz="2000" dirty="0">
              <a:solidFill>
                <a:srgbClr val="000000"/>
              </a:solidFill>
              <a:latin typeface="Nunito" pitchFamily="2" charset="0"/>
            </a:endParaRPr>
          </a:p>
          <a:p>
            <a:endParaRPr lang="en-IN" sz="2000" dirty="0"/>
          </a:p>
        </p:txBody>
      </p:sp>
      <p:pic>
        <p:nvPicPr>
          <p:cNvPr id="6" name="Picture 5">
            <a:extLst>
              <a:ext uri="{FF2B5EF4-FFF2-40B4-BE49-F238E27FC236}">
                <a16:creationId xmlns:a16="http://schemas.microsoft.com/office/drawing/2014/main" id="{8C9307AE-DF50-9F66-5CDE-6F5879D3BCF2}"/>
              </a:ext>
            </a:extLst>
          </p:cNvPr>
          <p:cNvPicPr>
            <a:picLocks noChangeAspect="1"/>
          </p:cNvPicPr>
          <p:nvPr/>
        </p:nvPicPr>
        <p:blipFill>
          <a:blip r:embed="rId2"/>
          <a:stretch>
            <a:fillRect/>
          </a:stretch>
        </p:blipFill>
        <p:spPr>
          <a:xfrm>
            <a:off x="2598117" y="2083315"/>
            <a:ext cx="6995766" cy="1565320"/>
          </a:xfrm>
          <a:prstGeom prst="rect">
            <a:avLst/>
          </a:prstGeom>
        </p:spPr>
      </p:pic>
      <p:pic>
        <p:nvPicPr>
          <p:cNvPr id="12" name="Picture 11">
            <a:extLst>
              <a:ext uri="{FF2B5EF4-FFF2-40B4-BE49-F238E27FC236}">
                <a16:creationId xmlns:a16="http://schemas.microsoft.com/office/drawing/2014/main" id="{4655609F-D9F1-6315-601F-F4C697F45880}"/>
              </a:ext>
            </a:extLst>
          </p:cNvPr>
          <p:cNvPicPr>
            <a:picLocks noChangeAspect="1"/>
          </p:cNvPicPr>
          <p:nvPr/>
        </p:nvPicPr>
        <p:blipFill>
          <a:blip r:embed="rId3"/>
          <a:stretch>
            <a:fillRect/>
          </a:stretch>
        </p:blipFill>
        <p:spPr>
          <a:xfrm>
            <a:off x="1167574" y="4169560"/>
            <a:ext cx="6988146" cy="2323315"/>
          </a:xfrm>
          <a:prstGeom prst="rect">
            <a:avLst/>
          </a:prstGeom>
        </p:spPr>
      </p:pic>
    </p:spTree>
    <p:extLst>
      <p:ext uri="{BB962C8B-B14F-4D97-AF65-F5344CB8AC3E}">
        <p14:creationId xmlns:p14="http://schemas.microsoft.com/office/powerpoint/2010/main" val="425525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D28-7B47-ECE3-FE2D-CB9AF9781FF7}"/>
              </a:ext>
            </a:extLst>
          </p:cNvPr>
          <p:cNvSpPr>
            <a:spLocks noGrp="1"/>
          </p:cNvSpPr>
          <p:nvPr>
            <p:ph type="title"/>
          </p:nvPr>
        </p:nvSpPr>
        <p:spPr>
          <a:xfrm>
            <a:off x="838200" y="365126"/>
            <a:ext cx="10515600" cy="791322"/>
          </a:xfrm>
        </p:spPr>
        <p:txBody>
          <a:bodyPr/>
          <a:lstStyle/>
          <a:p>
            <a:r>
              <a:rPr lang="en-IN" b="1" i="0" dirty="0">
                <a:solidFill>
                  <a:srgbClr val="303030"/>
                </a:solidFill>
                <a:effectLst/>
                <a:latin typeface="Heebo" pitchFamily="2" charset="-79"/>
                <a:cs typeface="Heebo" pitchFamily="2" charset="-79"/>
              </a:rPr>
              <a:t>R - Basic Syntax</a:t>
            </a:r>
            <a:endParaRPr lang="en-IN" dirty="0"/>
          </a:p>
        </p:txBody>
      </p:sp>
      <p:sp>
        <p:nvSpPr>
          <p:cNvPr id="4" name="Rectangle 1">
            <a:extLst>
              <a:ext uri="{FF2B5EF4-FFF2-40B4-BE49-F238E27FC236}">
                <a16:creationId xmlns:a16="http://schemas.microsoft.com/office/drawing/2014/main" id="{25B588B8-25C7-7B71-3F82-4166CA826236}"/>
              </a:ext>
            </a:extLst>
          </p:cNvPr>
          <p:cNvSpPr>
            <a:spLocks noGrp="1" noChangeArrowheads="1"/>
          </p:cNvSpPr>
          <p:nvPr>
            <p:ph idx="1"/>
          </p:nvPr>
        </p:nvSpPr>
        <p:spPr bwMode="auto">
          <a:xfrm>
            <a:off x="526473" y="1586881"/>
            <a:ext cx="10827327" cy="42319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0791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Heebo" pitchFamily="2" charset="-79"/>
              </a:rPr>
              <a:t>R Command Prompt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Once you have R environment setup, then it’s easy to start your R command prompt by just typing the following command at your command prompt −</a:t>
            </a: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R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This will launch R interpreter and you will get a prompt &gt; where you can start typing your program as follows −</a:t>
            </a:r>
            <a:endParaRPr kumimoji="0" lang="en-US" altLang="en-US" sz="1100" b="0" i="0" u="none" strike="noStrike" cap="none" normalizeH="0" baseline="0" dirty="0">
              <a:ln>
                <a:noFill/>
              </a:ln>
              <a:solidFill>
                <a:srgbClr val="666600"/>
              </a:solidFill>
              <a:effectLst/>
              <a:latin typeface="var(--bs-font-monospace)"/>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&gt;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1</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Here first statement defines a string variable </a:t>
            </a:r>
            <a:r>
              <a:rPr kumimoji="0" lang="en-US" altLang="en-US" sz="1200" b="0" i="0" u="none" strike="noStrike" cap="none" normalizeH="0" baseline="0" dirty="0" err="1">
                <a:ln>
                  <a:noFill/>
                </a:ln>
                <a:solidFill>
                  <a:srgbClr val="000000"/>
                </a:solidFill>
                <a:effectLst/>
                <a:latin typeface="Nunito" pitchFamily="2" charset="0"/>
              </a:rPr>
              <a:t>myString</a:t>
            </a:r>
            <a:r>
              <a:rPr kumimoji="0" lang="en-US" altLang="en-US" sz="1200" b="0" i="0" u="none" strike="noStrike" cap="none" normalizeH="0" baseline="0" dirty="0">
                <a:ln>
                  <a:noFill/>
                </a:ln>
                <a:solidFill>
                  <a:srgbClr val="000000"/>
                </a:solidFill>
                <a:effectLst/>
                <a:latin typeface="Nunito" pitchFamily="2" charset="0"/>
              </a:rPr>
              <a:t>, where we assign a string "Hello, World!" and then next statement print() is being used to print the value stored in variable </a:t>
            </a:r>
            <a:r>
              <a:rPr kumimoji="0" lang="en-US" altLang="en-US" sz="1200" b="0" i="0" u="none" strike="noStrike" cap="none" normalizeH="0" baseline="0" dirty="0" err="1">
                <a:ln>
                  <a:noFill/>
                </a:ln>
                <a:solidFill>
                  <a:srgbClr val="000000"/>
                </a:solidFill>
                <a:effectLst/>
                <a:latin typeface="Nunito" pitchFamily="2" charset="0"/>
              </a:rPr>
              <a:t>myString</a:t>
            </a:r>
            <a:r>
              <a:rPr kumimoji="0" lang="en-US" altLang="en-US" sz="1200" b="0" i="0" u="none" strike="noStrike" cap="none" normalizeH="0" baseline="0" dirty="0">
                <a:ln>
                  <a:noFill/>
                </a:ln>
                <a:solidFill>
                  <a:srgbClr val="000000"/>
                </a:solidFill>
                <a:effectLst/>
                <a:latin typeface="Nunito" pitchFamily="2"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Heebo" pitchFamily="2" charset="-79"/>
              </a:rPr>
              <a:t>R Script File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Heebo" pitchFamily="2" charset="-79"/>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Usually, you will do your programming by writing your programs in script files and then you execute those scripts at your command prompt with the help of R interpreter called </a:t>
            </a:r>
            <a:r>
              <a:rPr kumimoji="0" lang="en-US" altLang="en-US" sz="1200" b="1" i="0" u="none" strike="noStrike" cap="none" normalizeH="0" baseline="0" dirty="0" err="1">
                <a:ln>
                  <a:noFill/>
                </a:ln>
                <a:solidFill>
                  <a:srgbClr val="000000"/>
                </a:solidFill>
                <a:effectLst/>
                <a:latin typeface="Nunito" pitchFamily="2" charset="0"/>
              </a:rPr>
              <a:t>Rscript</a:t>
            </a:r>
            <a:r>
              <a:rPr kumimoji="0" lang="en-US" altLang="en-US" sz="1200" b="0" i="0" u="none" strike="noStrike" cap="none" normalizeH="0" baseline="0" dirty="0">
                <a:ln>
                  <a:noFill/>
                </a:ln>
                <a:solidFill>
                  <a:srgbClr val="000000"/>
                </a:solidFill>
                <a:effectLst/>
                <a:latin typeface="Nunito" pitchFamily="2" charset="0"/>
              </a:rPr>
              <a:t>. So let's start with writing following code in a text file called </a:t>
            </a:r>
            <a:r>
              <a:rPr kumimoji="0" lang="en-US" altLang="en-US" sz="1200" b="0" i="0" u="none" strike="noStrike" cap="none" normalizeH="0" baseline="0" dirty="0" err="1">
                <a:ln>
                  <a:noFill/>
                </a:ln>
                <a:solidFill>
                  <a:srgbClr val="000000"/>
                </a:solidFill>
                <a:effectLst/>
                <a:latin typeface="Nunito" pitchFamily="2" charset="0"/>
              </a:rPr>
              <a:t>test.R</a:t>
            </a:r>
            <a:r>
              <a:rPr kumimoji="0" lang="en-US" altLang="en-US" sz="1200" b="0" i="0" u="none" strike="noStrike" cap="none" normalizeH="0" baseline="0" dirty="0">
                <a:ln>
                  <a:noFill/>
                </a:ln>
                <a:solidFill>
                  <a:srgbClr val="000000"/>
                </a:solidFill>
                <a:effectLst/>
                <a:latin typeface="Nunito" pitchFamily="2" charset="0"/>
              </a:rPr>
              <a:t> as under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FFFF"/>
                </a:solidFill>
                <a:effectLst/>
                <a:latin typeface="Open Sans" panose="020B0606030504020204" pitchFamily="34" charset="0"/>
                <a:hlinkClick r:id="rId2"/>
              </a:rPr>
              <a:t> Live Demo</a:t>
            </a:r>
            <a:endParaRPr kumimoji="0" lang="en-US" altLang="en-US" sz="1100" b="0" i="0" u="none" strike="noStrike" cap="none" normalizeH="0" baseline="0" dirty="0">
              <a:ln>
                <a:noFill/>
              </a:ln>
              <a:solidFill>
                <a:srgbClr val="88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My first program in R Programming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"Hello, World!"</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myString</a:t>
            </a:r>
            <a:r>
              <a:rPr kumimoji="0" lang="en-US" altLang="en-US" sz="1100" b="0" i="0" u="none" strike="noStrike" cap="none" normalizeH="0" baseline="0" dirty="0">
                <a:ln>
                  <a:noFill/>
                </a:ln>
                <a:solidFill>
                  <a:srgbClr val="666600"/>
                </a:solidFill>
                <a:effectLst/>
                <a:latin typeface="var(--bs-font-monospace)"/>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Save the above code in a file </a:t>
            </a:r>
            <a:r>
              <a:rPr kumimoji="0" lang="en-US" altLang="en-US" sz="1200" b="0" i="0" u="none" strike="noStrike" cap="none" normalizeH="0" baseline="0" dirty="0" err="1">
                <a:ln>
                  <a:noFill/>
                </a:ln>
                <a:solidFill>
                  <a:srgbClr val="000000"/>
                </a:solidFill>
                <a:effectLst/>
                <a:latin typeface="Nunito" pitchFamily="2" charset="0"/>
              </a:rPr>
              <a:t>test.R</a:t>
            </a:r>
            <a:r>
              <a:rPr kumimoji="0" lang="en-US" altLang="en-US" sz="1200" b="0" i="0" u="none" strike="noStrike" cap="none" normalizeH="0" baseline="0" dirty="0">
                <a:ln>
                  <a:noFill/>
                </a:ln>
                <a:solidFill>
                  <a:srgbClr val="000000"/>
                </a:solidFill>
                <a:effectLst/>
                <a:latin typeface="Nunito" pitchFamily="2" charset="0"/>
              </a:rPr>
              <a:t> and execute it at Linux command prompt as given below. Even if you are using Windows or other system, syntax will remain same.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Rscript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test.R</a:t>
            </a:r>
            <a:r>
              <a:rPr kumimoji="0" lang="en-US" altLang="en-US" sz="1100" b="0" i="0" u="none" strike="noStrike" cap="none" normalizeH="0" baseline="0" dirty="0">
                <a:ln>
                  <a:noFill/>
                </a:ln>
                <a:solidFill>
                  <a:srgbClr val="000000"/>
                </a:solidFill>
                <a:effectLst/>
                <a:latin typeface="var(--bs-font-monospace)"/>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unito" pitchFamily="2" charset="0"/>
              </a:rPr>
              <a:t>When we run the above program, it produces the following result.</a:t>
            </a:r>
            <a:endParaRPr kumimoji="0" lang="en-US" altLang="en-US" sz="1100" b="0" i="0" u="none" strike="noStrike" cap="none" normalizeH="0" baseline="0" dirty="0">
              <a:ln>
                <a:noFill/>
              </a:ln>
              <a:solidFill>
                <a:srgbClr val="000000"/>
              </a:solidFill>
              <a:effectLst/>
              <a:latin typeface="var(--bs-font-monospac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[1] "Hello, World!" </a:t>
            </a:r>
          </a:p>
        </p:txBody>
      </p:sp>
    </p:spTree>
    <p:extLst>
      <p:ext uri="{BB962C8B-B14F-4D97-AF65-F5344CB8AC3E}">
        <p14:creationId xmlns:p14="http://schemas.microsoft.com/office/powerpoint/2010/main" val="392245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7683-F3AF-8B23-73E6-60243EB42FFB}"/>
              </a:ext>
            </a:extLst>
          </p:cNvPr>
          <p:cNvSpPr>
            <a:spLocks noGrp="1"/>
          </p:cNvSpPr>
          <p:nvPr>
            <p:ph type="title"/>
          </p:nvPr>
        </p:nvSpPr>
        <p:spPr/>
        <p:txBody>
          <a:bodyPr/>
          <a:lstStyle/>
          <a:p>
            <a:r>
              <a:rPr lang="en-IN" b="1" i="0" dirty="0">
                <a:solidFill>
                  <a:srgbClr val="303030"/>
                </a:solidFill>
                <a:effectLst/>
                <a:latin typeface="Heebo" pitchFamily="2" charset="-79"/>
                <a:cs typeface="Heebo" pitchFamily="2" charset="-79"/>
              </a:rPr>
              <a:t>R - Data Types</a:t>
            </a:r>
            <a:endParaRPr lang="en-IN" dirty="0"/>
          </a:p>
        </p:txBody>
      </p:sp>
      <p:sp>
        <p:nvSpPr>
          <p:cNvPr id="3" name="Content Placeholder 2">
            <a:extLst>
              <a:ext uri="{FF2B5EF4-FFF2-40B4-BE49-F238E27FC236}">
                <a16:creationId xmlns:a16="http://schemas.microsoft.com/office/drawing/2014/main" id="{5D9015C7-1062-2192-A3D1-365BE6815811}"/>
              </a:ext>
            </a:extLst>
          </p:cNvPr>
          <p:cNvSpPr>
            <a:spLocks noGrp="1"/>
          </p:cNvSpPr>
          <p:nvPr>
            <p:ph idx="1"/>
          </p:nvPr>
        </p:nvSpPr>
        <p:spPr>
          <a:xfrm>
            <a:off x="838200" y="1825625"/>
            <a:ext cx="10515600" cy="4888940"/>
          </a:xfrm>
        </p:spPr>
        <p:txBody>
          <a:bodyPr/>
          <a:lstStyle/>
          <a:p>
            <a:pPr algn="just"/>
            <a:r>
              <a:rPr lang="en-US" b="0" i="0" dirty="0">
                <a:solidFill>
                  <a:srgbClr val="000000"/>
                </a:solidFill>
                <a:effectLst/>
                <a:latin typeface="Nunito" pitchFamily="2" charset="0"/>
              </a:rPr>
              <a:t> The variables are assigned with R-Objects and the data type of the R-object becomes the data type of the variable. There are many types of R-objects. The frequently used ones are −</a:t>
            </a:r>
          </a:p>
          <a:p>
            <a:pPr algn="l">
              <a:buFont typeface="Arial" panose="020B0604020202020204" pitchFamily="34" charset="0"/>
              <a:buChar char="•"/>
            </a:pPr>
            <a:r>
              <a:rPr lang="en-US" b="0" i="0" dirty="0">
                <a:solidFill>
                  <a:srgbClr val="000000"/>
                </a:solidFill>
                <a:effectLst/>
                <a:latin typeface="Nunito" pitchFamily="2" charset="0"/>
              </a:rPr>
              <a:t>Vectors</a:t>
            </a:r>
          </a:p>
          <a:p>
            <a:pPr algn="l">
              <a:buFont typeface="Arial" panose="020B0604020202020204" pitchFamily="34" charset="0"/>
              <a:buChar char="•"/>
            </a:pPr>
            <a:r>
              <a:rPr lang="en-US" b="0" i="0" dirty="0">
                <a:solidFill>
                  <a:srgbClr val="000000"/>
                </a:solidFill>
                <a:effectLst/>
                <a:latin typeface="Nunito" pitchFamily="2" charset="0"/>
              </a:rPr>
              <a:t>Lists</a:t>
            </a:r>
          </a:p>
          <a:p>
            <a:pPr algn="l">
              <a:buFont typeface="Arial" panose="020B0604020202020204" pitchFamily="34" charset="0"/>
              <a:buChar char="•"/>
            </a:pPr>
            <a:r>
              <a:rPr lang="en-US" b="0" i="0" dirty="0">
                <a:solidFill>
                  <a:srgbClr val="000000"/>
                </a:solidFill>
                <a:effectLst/>
                <a:latin typeface="Nunito" pitchFamily="2" charset="0"/>
              </a:rPr>
              <a:t>Matrices</a:t>
            </a:r>
          </a:p>
          <a:p>
            <a:pPr algn="l">
              <a:buFont typeface="Arial" panose="020B0604020202020204" pitchFamily="34" charset="0"/>
              <a:buChar char="•"/>
            </a:pPr>
            <a:r>
              <a:rPr lang="en-US" b="0" i="0" dirty="0">
                <a:solidFill>
                  <a:srgbClr val="000000"/>
                </a:solidFill>
                <a:effectLst/>
                <a:latin typeface="Nunito" pitchFamily="2" charset="0"/>
              </a:rPr>
              <a:t>Arrays</a:t>
            </a:r>
          </a:p>
          <a:p>
            <a:pPr algn="l">
              <a:buFont typeface="Arial" panose="020B0604020202020204" pitchFamily="34" charset="0"/>
              <a:buChar char="•"/>
            </a:pPr>
            <a:r>
              <a:rPr lang="en-US" b="0" i="0" dirty="0">
                <a:solidFill>
                  <a:srgbClr val="000000"/>
                </a:solidFill>
                <a:effectLst/>
                <a:latin typeface="Nunito" pitchFamily="2" charset="0"/>
              </a:rPr>
              <a:t>Factors</a:t>
            </a:r>
          </a:p>
          <a:p>
            <a:pPr algn="l">
              <a:buFont typeface="Arial" panose="020B0604020202020204" pitchFamily="34" charset="0"/>
              <a:buChar char="•"/>
            </a:pPr>
            <a:r>
              <a:rPr lang="en-US" b="0" i="0" dirty="0">
                <a:solidFill>
                  <a:srgbClr val="000000"/>
                </a:solidFill>
                <a:effectLst/>
                <a:latin typeface="Nunito" pitchFamily="2" charset="0"/>
              </a:rPr>
              <a:t>Data Frames</a:t>
            </a:r>
          </a:p>
          <a:p>
            <a:endParaRPr lang="en-IN" dirty="0"/>
          </a:p>
        </p:txBody>
      </p:sp>
    </p:spTree>
    <p:extLst>
      <p:ext uri="{BB962C8B-B14F-4D97-AF65-F5344CB8AC3E}">
        <p14:creationId xmlns:p14="http://schemas.microsoft.com/office/powerpoint/2010/main" val="232358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E59F-8EB0-4B3A-91A3-AEA197A61410}"/>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Vectors</a:t>
            </a:r>
            <a:endParaRPr lang="en-IN" dirty="0"/>
          </a:p>
        </p:txBody>
      </p:sp>
      <p:sp>
        <p:nvSpPr>
          <p:cNvPr id="3" name="Content Placeholder 2">
            <a:extLst>
              <a:ext uri="{FF2B5EF4-FFF2-40B4-BE49-F238E27FC236}">
                <a16:creationId xmlns:a16="http://schemas.microsoft.com/office/drawing/2014/main" id="{E7910EE8-3589-77C2-4660-D560FE255270}"/>
              </a:ext>
            </a:extLst>
          </p:cNvPr>
          <p:cNvSpPr>
            <a:spLocks noGrp="1"/>
          </p:cNvSpPr>
          <p:nvPr>
            <p:ph idx="1"/>
          </p:nvPr>
        </p:nvSpPr>
        <p:spPr>
          <a:xfrm>
            <a:off x="667870" y="1733550"/>
            <a:ext cx="10515600" cy="4351338"/>
          </a:xfrm>
        </p:spPr>
        <p:txBody>
          <a:bodyPr/>
          <a:lstStyle/>
          <a:p>
            <a:r>
              <a:rPr lang="en-US" b="0" i="0" dirty="0">
                <a:solidFill>
                  <a:srgbClr val="000000"/>
                </a:solidFill>
                <a:effectLst/>
                <a:latin typeface="Nunito" pitchFamily="2" charset="0"/>
              </a:rPr>
              <a:t>When you want to create vector with more than one element, you should use </a:t>
            </a:r>
            <a:r>
              <a:rPr lang="en-US" b="1" i="0" dirty="0">
                <a:solidFill>
                  <a:srgbClr val="000000"/>
                </a:solidFill>
                <a:effectLst/>
                <a:latin typeface="Nunito" pitchFamily="2" charset="0"/>
              </a:rPr>
              <a:t>c()</a:t>
            </a:r>
            <a:r>
              <a:rPr lang="en-US" b="0" i="0" dirty="0">
                <a:solidFill>
                  <a:srgbClr val="000000"/>
                </a:solidFill>
                <a:effectLst/>
                <a:latin typeface="Nunito" pitchFamily="2" charset="0"/>
              </a:rPr>
              <a:t> function which means to combine the elements into a vector.</a:t>
            </a:r>
          </a:p>
          <a:p>
            <a:endParaRPr lang="en-US" dirty="0">
              <a:solidFill>
                <a:srgbClr val="000000"/>
              </a:solidFill>
              <a:latin typeface="Nunito" pitchFamily="2" charset="0"/>
            </a:endParaRPr>
          </a:p>
          <a:p>
            <a:endParaRPr lang="en-IN" dirty="0"/>
          </a:p>
        </p:txBody>
      </p:sp>
      <p:pic>
        <p:nvPicPr>
          <p:cNvPr id="7" name="Picture 6">
            <a:extLst>
              <a:ext uri="{FF2B5EF4-FFF2-40B4-BE49-F238E27FC236}">
                <a16:creationId xmlns:a16="http://schemas.microsoft.com/office/drawing/2014/main" id="{07D095CB-3A21-B977-F333-950237ECBD38}"/>
              </a:ext>
            </a:extLst>
          </p:cNvPr>
          <p:cNvPicPr>
            <a:picLocks noChangeAspect="1"/>
          </p:cNvPicPr>
          <p:nvPr/>
        </p:nvPicPr>
        <p:blipFill>
          <a:blip r:embed="rId2"/>
          <a:stretch>
            <a:fillRect/>
          </a:stretch>
        </p:blipFill>
        <p:spPr>
          <a:xfrm>
            <a:off x="918128" y="3006170"/>
            <a:ext cx="7056732" cy="1806097"/>
          </a:xfrm>
          <a:prstGeom prst="rect">
            <a:avLst/>
          </a:prstGeom>
        </p:spPr>
      </p:pic>
    </p:spTree>
    <p:extLst>
      <p:ext uri="{BB962C8B-B14F-4D97-AF65-F5344CB8AC3E}">
        <p14:creationId xmlns:p14="http://schemas.microsoft.com/office/powerpoint/2010/main" val="360470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551A-91B6-B2D7-9CB6-75FA5733D9C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Lists</a:t>
            </a:r>
            <a:endParaRPr lang="en-IN" dirty="0"/>
          </a:p>
        </p:txBody>
      </p:sp>
      <p:sp>
        <p:nvSpPr>
          <p:cNvPr id="3" name="Content Placeholder 2">
            <a:extLst>
              <a:ext uri="{FF2B5EF4-FFF2-40B4-BE49-F238E27FC236}">
                <a16:creationId xmlns:a16="http://schemas.microsoft.com/office/drawing/2014/main" id="{1504705D-90EE-EF5B-83E7-493059A15E81}"/>
              </a:ext>
            </a:extLst>
          </p:cNvPr>
          <p:cNvSpPr>
            <a:spLocks noGrp="1"/>
          </p:cNvSpPr>
          <p:nvPr>
            <p:ph idx="1"/>
          </p:nvPr>
        </p:nvSpPr>
        <p:spPr/>
        <p:txBody>
          <a:bodyPr/>
          <a:lstStyle/>
          <a:p>
            <a:r>
              <a:rPr lang="en-US" b="0" i="0">
                <a:solidFill>
                  <a:srgbClr val="000000"/>
                </a:solidFill>
                <a:effectLst/>
                <a:latin typeface="Nunito" pitchFamily="2" charset="0"/>
              </a:rPr>
              <a:t>A list is an R-object which can contain many different types of elements inside it like vectors, functions and even another list inside it.</a:t>
            </a:r>
            <a:endParaRPr lang="en-IN" dirty="0"/>
          </a:p>
        </p:txBody>
      </p:sp>
      <p:pic>
        <p:nvPicPr>
          <p:cNvPr id="7" name="Picture 6">
            <a:extLst>
              <a:ext uri="{FF2B5EF4-FFF2-40B4-BE49-F238E27FC236}">
                <a16:creationId xmlns:a16="http://schemas.microsoft.com/office/drawing/2014/main" id="{2C2A1772-A6B2-8B3B-85FB-1E72352E2ECE}"/>
              </a:ext>
            </a:extLst>
          </p:cNvPr>
          <p:cNvPicPr>
            <a:picLocks noChangeAspect="1"/>
          </p:cNvPicPr>
          <p:nvPr/>
        </p:nvPicPr>
        <p:blipFill>
          <a:blip r:embed="rId2"/>
          <a:stretch>
            <a:fillRect/>
          </a:stretch>
        </p:blipFill>
        <p:spPr>
          <a:xfrm>
            <a:off x="978192" y="3079532"/>
            <a:ext cx="7026249" cy="1577477"/>
          </a:xfrm>
          <a:prstGeom prst="rect">
            <a:avLst/>
          </a:prstGeom>
        </p:spPr>
      </p:pic>
    </p:spTree>
    <p:extLst>
      <p:ext uri="{BB962C8B-B14F-4D97-AF65-F5344CB8AC3E}">
        <p14:creationId xmlns:p14="http://schemas.microsoft.com/office/powerpoint/2010/main" val="22460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EBA-5923-2703-3F64-7F91A25F14ED}"/>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Matrices</a:t>
            </a:r>
            <a:endParaRPr lang="en-IN" dirty="0"/>
          </a:p>
        </p:txBody>
      </p:sp>
      <p:sp>
        <p:nvSpPr>
          <p:cNvPr id="3" name="Content Placeholder 2">
            <a:extLst>
              <a:ext uri="{FF2B5EF4-FFF2-40B4-BE49-F238E27FC236}">
                <a16:creationId xmlns:a16="http://schemas.microsoft.com/office/drawing/2014/main" id="{57C2C7A3-A25A-353B-7820-1390C1D656A6}"/>
              </a:ext>
            </a:extLst>
          </p:cNvPr>
          <p:cNvSpPr>
            <a:spLocks noGrp="1"/>
          </p:cNvSpPr>
          <p:nvPr>
            <p:ph idx="1"/>
          </p:nvPr>
        </p:nvSpPr>
        <p:spPr/>
        <p:txBody>
          <a:bodyPr/>
          <a:lstStyle/>
          <a:p>
            <a:r>
              <a:rPr lang="en-US" b="0" i="0" dirty="0">
                <a:solidFill>
                  <a:srgbClr val="000000"/>
                </a:solidFill>
                <a:effectLst/>
                <a:latin typeface="Nunito" pitchFamily="2" charset="0"/>
              </a:rPr>
              <a:t>A matrix is a two-dimensional rectangular data set. It can be created using a vector input to the matrix function.</a:t>
            </a:r>
          </a:p>
          <a:p>
            <a:endParaRPr lang="en-IN" dirty="0"/>
          </a:p>
        </p:txBody>
      </p:sp>
      <p:pic>
        <p:nvPicPr>
          <p:cNvPr id="5" name="Picture 4">
            <a:extLst>
              <a:ext uri="{FF2B5EF4-FFF2-40B4-BE49-F238E27FC236}">
                <a16:creationId xmlns:a16="http://schemas.microsoft.com/office/drawing/2014/main" id="{E1DF4B47-1B68-438C-187E-41313518672D}"/>
              </a:ext>
            </a:extLst>
          </p:cNvPr>
          <p:cNvPicPr>
            <a:picLocks noChangeAspect="1"/>
          </p:cNvPicPr>
          <p:nvPr/>
        </p:nvPicPr>
        <p:blipFill>
          <a:blip r:embed="rId2"/>
          <a:stretch>
            <a:fillRect/>
          </a:stretch>
        </p:blipFill>
        <p:spPr>
          <a:xfrm>
            <a:off x="838200" y="2811060"/>
            <a:ext cx="7056732" cy="1074513"/>
          </a:xfrm>
          <a:prstGeom prst="rect">
            <a:avLst/>
          </a:prstGeom>
        </p:spPr>
      </p:pic>
    </p:spTree>
    <p:extLst>
      <p:ext uri="{BB962C8B-B14F-4D97-AF65-F5344CB8AC3E}">
        <p14:creationId xmlns:p14="http://schemas.microsoft.com/office/powerpoint/2010/main" val="64791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C657-28FB-0D4F-296F-D88FEA253AEC}"/>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Arrays</a:t>
            </a:r>
            <a:endParaRPr lang="en-IN" dirty="0"/>
          </a:p>
        </p:txBody>
      </p:sp>
      <p:sp>
        <p:nvSpPr>
          <p:cNvPr id="3" name="Content Placeholder 2">
            <a:extLst>
              <a:ext uri="{FF2B5EF4-FFF2-40B4-BE49-F238E27FC236}">
                <a16:creationId xmlns:a16="http://schemas.microsoft.com/office/drawing/2014/main" id="{07E67810-9E11-A88F-F373-7CFFE98F1BDD}"/>
              </a:ext>
            </a:extLst>
          </p:cNvPr>
          <p:cNvSpPr>
            <a:spLocks noGrp="1"/>
          </p:cNvSpPr>
          <p:nvPr>
            <p:ph idx="1"/>
          </p:nvPr>
        </p:nvSpPr>
        <p:spPr/>
        <p:txBody>
          <a:bodyPr/>
          <a:lstStyle/>
          <a:p>
            <a:pPr algn="just"/>
            <a:r>
              <a:rPr lang="en-US" b="0" i="0" dirty="0">
                <a:solidFill>
                  <a:srgbClr val="000000"/>
                </a:solidFill>
                <a:effectLst/>
                <a:latin typeface="Nunito" pitchFamily="2" charset="0"/>
              </a:rPr>
              <a:t>While matrices are confined to two dimensions, arrays can be of any number of dimensions. The array function takes a dim attribute which creates the required number of dimension. In the below example we create an array with two elements which are 3x3 matrices each.</a:t>
            </a:r>
          </a:p>
          <a:p>
            <a:endParaRPr lang="en-IN" dirty="0"/>
          </a:p>
        </p:txBody>
      </p:sp>
      <p:pic>
        <p:nvPicPr>
          <p:cNvPr id="5" name="Picture 4">
            <a:extLst>
              <a:ext uri="{FF2B5EF4-FFF2-40B4-BE49-F238E27FC236}">
                <a16:creationId xmlns:a16="http://schemas.microsoft.com/office/drawing/2014/main" id="{5990648D-E0C3-D315-D7AC-ABB3E31C312B}"/>
              </a:ext>
            </a:extLst>
          </p:cNvPr>
          <p:cNvPicPr>
            <a:picLocks noChangeAspect="1"/>
          </p:cNvPicPr>
          <p:nvPr/>
        </p:nvPicPr>
        <p:blipFill>
          <a:blip r:embed="rId2"/>
          <a:stretch>
            <a:fillRect/>
          </a:stretch>
        </p:blipFill>
        <p:spPr>
          <a:xfrm>
            <a:off x="1028393" y="4001294"/>
            <a:ext cx="7087214" cy="1082134"/>
          </a:xfrm>
          <a:prstGeom prst="rect">
            <a:avLst/>
          </a:prstGeom>
        </p:spPr>
      </p:pic>
    </p:spTree>
    <p:extLst>
      <p:ext uri="{BB962C8B-B14F-4D97-AF65-F5344CB8AC3E}">
        <p14:creationId xmlns:p14="http://schemas.microsoft.com/office/powerpoint/2010/main" val="6928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3182</Words>
  <Application>Microsoft Office PowerPoint</Application>
  <PresentationFormat>Widescreen</PresentationFormat>
  <Paragraphs>309</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Algerian</vt:lpstr>
      <vt:lpstr>Arial</vt:lpstr>
      <vt:lpstr>Calibri</vt:lpstr>
      <vt:lpstr>Calibri Light</vt:lpstr>
      <vt:lpstr>Heebo</vt:lpstr>
      <vt:lpstr>Nunito</vt:lpstr>
      <vt:lpstr>Open Sans</vt:lpstr>
      <vt:lpstr>var(--bs-font-monospace)</vt:lpstr>
      <vt:lpstr>Wingdings</vt:lpstr>
      <vt:lpstr>Office Theme</vt:lpstr>
      <vt:lpstr>Data Science</vt:lpstr>
      <vt:lpstr>R Tutorial</vt:lpstr>
      <vt:lpstr>Local Environment Setup</vt:lpstr>
      <vt:lpstr>R - Basic Syntax</vt:lpstr>
      <vt:lpstr>R - Data Types</vt:lpstr>
      <vt:lpstr>Vectors</vt:lpstr>
      <vt:lpstr>Lists</vt:lpstr>
      <vt:lpstr>Matrices</vt:lpstr>
      <vt:lpstr>Arrays</vt:lpstr>
      <vt:lpstr>Factors</vt:lpstr>
      <vt:lpstr>Data Frames</vt:lpstr>
      <vt:lpstr>R - Variables</vt:lpstr>
      <vt:lpstr>Variable Assignment</vt:lpstr>
      <vt:lpstr>Data Type of a Variable</vt:lpstr>
      <vt:lpstr>Finding Variables</vt:lpstr>
      <vt:lpstr>Deleting Variables</vt:lpstr>
      <vt:lpstr>R - Operators</vt:lpstr>
      <vt:lpstr>Arithmetic Operators</vt:lpstr>
      <vt:lpstr>Relational Operators</vt:lpstr>
      <vt:lpstr>Logical Operators</vt:lpstr>
      <vt:lpstr>Assignment Operators</vt:lpstr>
      <vt:lpstr>R - Decision making</vt:lpstr>
      <vt:lpstr>R - If Statement</vt:lpstr>
      <vt:lpstr>R - If...Else Statement</vt:lpstr>
      <vt:lpstr>R - Switch Statement</vt:lpstr>
      <vt:lpstr>R - Loops</vt:lpstr>
      <vt:lpstr>R - Repeat Loop</vt:lpstr>
      <vt:lpstr>R - While Loop</vt:lpstr>
      <vt:lpstr>R - For Loop</vt:lpstr>
      <vt:lpstr>R - Functions</vt:lpstr>
      <vt:lpstr>R - Functions</vt:lpstr>
      <vt:lpstr>Built-in Function</vt:lpstr>
      <vt:lpstr>User-defined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36</cp:revision>
  <dcterms:created xsi:type="dcterms:W3CDTF">2022-05-20T08:07:17Z</dcterms:created>
  <dcterms:modified xsi:type="dcterms:W3CDTF">2022-05-20T15:48:34Z</dcterms:modified>
</cp:coreProperties>
</file>