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6" r:id="rId3"/>
    <p:sldId id="257" r:id="rId4"/>
    <p:sldId id="258" r:id="rId5"/>
    <p:sldId id="259" r:id="rId6"/>
    <p:sldId id="260" r:id="rId7"/>
    <p:sldId id="261" r:id="rId8"/>
    <p:sldId id="264" r:id="rId9"/>
    <p:sldId id="262" r:id="rId10"/>
    <p:sldId id="265" r:id="rId11"/>
    <p:sldId id="274" r:id="rId12"/>
    <p:sldId id="266" r:id="rId13"/>
    <p:sldId id="281" r:id="rId14"/>
    <p:sldId id="275" r:id="rId15"/>
    <p:sldId id="267" r:id="rId16"/>
    <p:sldId id="282" r:id="rId17"/>
    <p:sldId id="276" r:id="rId18"/>
    <p:sldId id="268" r:id="rId19"/>
    <p:sldId id="283" r:id="rId20"/>
    <p:sldId id="277" r:id="rId21"/>
    <p:sldId id="269" r:id="rId22"/>
    <p:sldId id="278" r:id="rId23"/>
    <p:sldId id="270"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306D-8FF2-B747-72F9-09D421EF26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78321A-C6B5-19BD-2329-F3FC9A024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06E218-4B86-BAB4-A042-9357449DBB0A}"/>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5" name="Footer Placeholder 4">
            <a:extLst>
              <a:ext uri="{FF2B5EF4-FFF2-40B4-BE49-F238E27FC236}">
                <a16:creationId xmlns:a16="http://schemas.microsoft.com/office/drawing/2014/main" id="{683B24AD-4E00-ADF1-77B8-A7895D084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25F283-39FD-CFCC-ED7D-0F6ADA1605E1}"/>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295532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87C9-711A-36DC-C795-189F19DDC7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B921C-C2A3-2C48-4E0A-7835BCF33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A32C9-08D6-16E8-5BAD-3DE1A28D687C}"/>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5" name="Footer Placeholder 4">
            <a:extLst>
              <a:ext uri="{FF2B5EF4-FFF2-40B4-BE49-F238E27FC236}">
                <a16:creationId xmlns:a16="http://schemas.microsoft.com/office/drawing/2014/main" id="{95AE5D8D-CFB5-21F3-7581-95CF77965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18527-FAC9-E395-217A-8E479DD3CFFD}"/>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352716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6A1D7-C3F6-8B5D-D9E5-6D6ADE9F1A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445405-893B-ECBD-5EB3-F5E0475736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F517A-4588-0212-6A11-B0507D4BBEA9}"/>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5" name="Footer Placeholder 4">
            <a:extLst>
              <a:ext uri="{FF2B5EF4-FFF2-40B4-BE49-F238E27FC236}">
                <a16:creationId xmlns:a16="http://schemas.microsoft.com/office/drawing/2014/main" id="{F506FA94-F430-FC97-B73F-B91EC0261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6A739-A767-CA24-AD77-FB027BD0CC98}"/>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234488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C727-022E-071F-8948-5D8E7D53E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1437F5-46F2-758D-8677-EBF71A028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4FC3CB-46AC-FDA2-310F-4ECEE4038B59}"/>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5" name="Footer Placeholder 4">
            <a:extLst>
              <a:ext uri="{FF2B5EF4-FFF2-40B4-BE49-F238E27FC236}">
                <a16:creationId xmlns:a16="http://schemas.microsoft.com/office/drawing/2014/main" id="{08467491-227F-96D2-540B-F03A0F0AA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22E40-EDB0-6481-6416-6CBEA49EAD44}"/>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95456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F5F1-4449-06AA-345A-1AB0D539E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7916AB-05A0-440E-E3A0-D8E5EA11C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E0B7D-DF77-9BC6-F929-2A9B593838AF}"/>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5" name="Footer Placeholder 4">
            <a:extLst>
              <a:ext uri="{FF2B5EF4-FFF2-40B4-BE49-F238E27FC236}">
                <a16:creationId xmlns:a16="http://schemas.microsoft.com/office/drawing/2014/main" id="{D5698D44-EF3E-87EF-A58C-840CD901F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221C4-7938-82E8-E32D-32316D63D426}"/>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275109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ADB0-D71E-D51B-FF3C-CF2D1EEF0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425AFD-2FD0-ED87-1241-C64DF981E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EF600E-8558-D974-D259-569F12F7E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5FB29B-1438-93F6-09C8-B950680FA540}"/>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6" name="Footer Placeholder 5">
            <a:extLst>
              <a:ext uri="{FF2B5EF4-FFF2-40B4-BE49-F238E27FC236}">
                <a16:creationId xmlns:a16="http://schemas.microsoft.com/office/drawing/2014/main" id="{34395A47-7C9D-2F71-137B-6FFCF37EF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5878CE-F55D-39B3-4F73-901437DC3062}"/>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317932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810B-2714-3530-72AF-BD363EE7D0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487B2C-CB47-9504-9D3E-694DE59F3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C3315A-8318-F7D7-AB64-DEFCD7449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AA025C-23DF-7ABC-B8F0-05FDA36CB0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FF7D7-783E-923A-833E-00F7884D0F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A9F10C-DA53-DC8F-2014-F84C28B30CA3}"/>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8" name="Footer Placeholder 7">
            <a:extLst>
              <a:ext uri="{FF2B5EF4-FFF2-40B4-BE49-F238E27FC236}">
                <a16:creationId xmlns:a16="http://schemas.microsoft.com/office/drawing/2014/main" id="{A4605336-A4DB-0BE3-72CD-2A76B5C5F8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B2DE9C-85E1-A1E3-CF7D-8F142321B9E3}"/>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47024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8B70-EEC8-B05A-053B-EC1F6197F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03CFA0-2274-B70D-03DE-D5843E553DCD}"/>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4" name="Footer Placeholder 3">
            <a:extLst>
              <a:ext uri="{FF2B5EF4-FFF2-40B4-BE49-F238E27FC236}">
                <a16:creationId xmlns:a16="http://schemas.microsoft.com/office/drawing/2014/main" id="{0BA67FE6-B21E-0DE4-6A9D-DBCBEBA31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3C2D47-74B7-7D44-5167-3752F5439EB0}"/>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30511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18332-7D30-B273-EC29-A4BC2F3C0C89}"/>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3" name="Footer Placeholder 2">
            <a:extLst>
              <a:ext uri="{FF2B5EF4-FFF2-40B4-BE49-F238E27FC236}">
                <a16:creationId xmlns:a16="http://schemas.microsoft.com/office/drawing/2014/main" id="{F654CF39-C33E-2BB9-BE73-E932EF5A28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4F1F97-8965-3884-F1C6-54FB02C5C645}"/>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210742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511F-83D9-29FB-7F43-1A58A4EC1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E48E32-D910-1412-520A-DFEA1C658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A2E5A4-CB83-AA8F-692B-A62858410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76F99-50EF-850F-21E9-519DAA033A87}"/>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6" name="Footer Placeholder 5">
            <a:extLst>
              <a:ext uri="{FF2B5EF4-FFF2-40B4-BE49-F238E27FC236}">
                <a16:creationId xmlns:a16="http://schemas.microsoft.com/office/drawing/2014/main" id="{9209B5EB-800A-A974-FD96-3760AE6F48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40E80-483D-5671-6231-722D7DE78A73}"/>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132817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D6EB-6C6C-7550-EBD6-BD076582C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8B2FEE-C596-273B-22E2-398223652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17D609-F638-4911-8638-6BDFDD3FB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DAD14-26C0-107D-C192-7FE502BF84C8}"/>
              </a:ext>
            </a:extLst>
          </p:cNvPr>
          <p:cNvSpPr>
            <a:spLocks noGrp="1"/>
          </p:cNvSpPr>
          <p:nvPr>
            <p:ph type="dt" sz="half" idx="10"/>
          </p:nvPr>
        </p:nvSpPr>
        <p:spPr/>
        <p:txBody>
          <a:bodyPr/>
          <a:lstStyle/>
          <a:p>
            <a:fld id="{0E9F39CE-08E1-4845-B97A-CEBFEDB9AFB7}" type="datetimeFigureOut">
              <a:rPr lang="en-IN" smtClean="0"/>
              <a:t>07-06-2022</a:t>
            </a:fld>
            <a:endParaRPr lang="en-IN"/>
          </a:p>
        </p:txBody>
      </p:sp>
      <p:sp>
        <p:nvSpPr>
          <p:cNvPr id="6" name="Footer Placeholder 5">
            <a:extLst>
              <a:ext uri="{FF2B5EF4-FFF2-40B4-BE49-F238E27FC236}">
                <a16:creationId xmlns:a16="http://schemas.microsoft.com/office/drawing/2014/main" id="{8A053D38-2C6B-1B2D-0EF7-78E94D1523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A4107D-DD67-CA45-CFFF-DE77BF655863}"/>
              </a:ext>
            </a:extLst>
          </p:cNvPr>
          <p:cNvSpPr>
            <a:spLocks noGrp="1"/>
          </p:cNvSpPr>
          <p:nvPr>
            <p:ph type="sldNum" sz="quarter" idx="12"/>
          </p:nvPr>
        </p:nvSpPr>
        <p:spPr/>
        <p:txBody>
          <a:bodyPr/>
          <a:lstStyle/>
          <a:p>
            <a:fld id="{BA87662E-2DAB-4132-BB85-0F4FF63BB581}" type="slidenum">
              <a:rPr lang="en-IN" smtClean="0"/>
              <a:t>‹#›</a:t>
            </a:fld>
            <a:endParaRPr lang="en-IN"/>
          </a:p>
        </p:txBody>
      </p:sp>
    </p:spTree>
    <p:extLst>
      <p:ext uri="{BB962C8B-B14F-4D97-AF65-F5344CB8AC3E}">
        <p14:creationId xmlns:p14="http://schemas.microsoft.com/office/powerpoint/2010/main" val="157554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9078B-4B48-E804-A57C-7642A3DE5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61BFE-8BA1-AF65-DE5E-7499A5FC1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237C7-165E-8076-D76B-12C379D0F4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F39CE-08E1-4845-B97A-CEBFEDB9AFB7}" type="datetimeFigureOut">
              <a:rPr lang="en-IN" smtClean="0"/>
              <a:t>07-06-2022</a:t>
            </a:fld>
            <a:endParaRPr lang="en-IN"/>
          </a:p>
        </p:txBody>
      </p:sp>
      <p:sp>
        <p:nvSpPr>
          <p:cNvPr id="5" name="Footer Placeholder 4">
            <a:extLst>
              <a:ext uri="{FF2B5EF4-FFF2-40B4-BE49-F238E27FC236}">
                <a16:creationId xmlns:a16="http://schemas.microsoft.com/office/drawing/2014/main" id="{A4F05354-9510-9928-88FA-C299F7571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5D8FA8-7D33-D9D6-8BC8-52E449F97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7662E-2DAB-4132-BB85-0F4FF63BB581}" type="slidenum">
              <a:rPr lang="en-IN" smtClean="0"/>
              <a:t>‹#›</a:t>
            </a:fld>
            <a:endParaRPr lang="en-IN"/>
          </a:p>
        </p:txBody>
      </p:sp>
    </p:spTree>
    <p:extLst>
      <p:ext uri="{BB962C8B-B14F-4D97-AF65-F5344CB8AC3E}">
        <p14:creationId xmlns:p14="http://schemas.microsoft.com/office/powerpoint/2010/main" val="252816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11</a:t>
            </a:r>
          </a:p>
          <a:p>
            <a:r>
              <a:rPr lang="en-IN" dirty="0"/>
              <a:t>Date – </a:t>
            </a:r>
            <a:r>
              <a:rPr lang="en-IN"/>
              <a:t>07</a:t>
            </a:r>
            <a:r>
              <a:rPr lang="en-IN" baseline="30000"/>
              <a:t>th</a:t>
            </a:r>
            <a:r>
              <a:rPr lang="en-IN"/>
              <a:t> June, </a:t>
            </a:r>
            <a:r>
              <a:rPr lang="en-IN" dirty="0"/>
              <a:t>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A representative sample</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r>
              <a:rPr lang="en-US" b="0" i="0" dirty="0">
                <a:solidFill>
                  <a:srgbClr val="000000"/>
                </a:solidFill>
                <a:effectLst/>
                <a:latin typeface="Verdana" panose="020B0604030504040204" pitchFamily="34" charset="0"/>
              </a:rPr>
              <a:t>The sample needs to be </a:t>
            </a:r>
            <a:r>
              <a:rPr lang="en-US" b="1" i="0" dirty="0">
                <a:solidFill>
                  <a:srgbClr val="000000"/>
                </a:solidFill>
                <a:effectLst/>
                <a:latin typeface="Verdana" panose="020B0604030504040204" pitchFamily="34" charset="0"/>
              </a:rPr>
              <a:t>similar</a:t>
            </a:r>
            <a:r>
              <a:rPr lang="en-US" b="0" i="0" dirty="0">
                <a:solidFill>
                  <a:srgbClr val="000000"/>
                </a:solidFill>
                <a:effectLst/>
                <a:latin typeface="Verdana" panose="020B0604030504040204" pitchFamily="34" charset="0"/>
              </a:rPr>
              <a:t> to the whole population of France. It should have the same characteristics as the population. If you only include people named Jacques living in Paris who are 48 years old, the sample will not be similar to the whole population.</a:t>
            </a:r>
          </a:p>
          <a:p>
            <a:pPr algn="l"/>
            <a:r>
              <a:rPr lang="en-US" b="0" i="0" dirty="0">
                <a:solidFill>
                  <a:srgbClr val="000000"/>
                </a:solidFill>
                <a:effectLst/>
                <a:latin typeface="Verdana" panose="020B0604030504040204" pitchFamily="34" charset="0"/>
              </a:rPr>
              <a:t>So for a good sample, you will need people from all over France, with different ages, professions, and so on.</a:t>
            </a:r>
          </a:p>
          <a:p>
            <a:pPr algn="l"/>
            <a:r>
              <a:rPr lang="en-US" b="0" i="0" dirty="0">
                <a:solidFill>
                  <a:srgbClr val="000000"/>
                </a:solidFill>
                <a:effectLst/>
                <a:latin typeface="Verdana" panose="020B0604030504040204" pitchFamily="34" charset="0"/>
              </a:rPr>
              <a:t>If the members of the sample have similar characteristics (like age, profession, etc.) to the whole population of France, we say that the sample is </a:t>
            </a:r>
            <a:r>
              <a:rPr lang="en-US" b="1" i="0" dirty="0">
                <a:solidFill>
                  <a:srgbClr val="000000"/>
                </a:solidFill>
                <a:effectLst/>
                <a:latin typeface="Verdana" panose="020B0604030504040204" pitchFamily="34" charset="0"/>
              </a:rPr>
              <a:t>representative</a:t>
            </a:r>
            <a:r>
              <a:rPr lang="en-US" b="0" i="0" dirty="0">
                <a:solidFill>
                  <a:srgbClr val="000000"/>
                </a:solidFill>
                <a:effectLst/>
                <a:latin typeface="Verdana" panose="020B0604030504040204" pitchFamily="34" charset="0"/>
              </a:rPr>
              <a:t> of the population.</a:t>
            </a:r>
          </a:p>
          <a:p>
            <a:pPr algn="l"/>
            <a:r>
              <a:rPr lang="en-US" b="0" i="0" dirty="0">
                <a:solidFill>
                  <a:srgbClr val="000000"/>
                </a:solidFill>
                <a:effectLst/>
                <a:latin typeface="Verdana" panose="020B0604030504040204" pitchFamily="34" charset="0"/>
              </a:rPr>
              <a:t>A good </a:t>
            </a:r>
            <a:r>
              <a:rPr lang="en-US" b="1" i="0" dirty="0">
                <a:solidFill>
                  <a:srgbClr val="000000"/>
                </a:solidFill>
                <a:effectLst/>
                <a:latin typeface="Verdana" panose="020B0604030504040204" pitchFamily="34" charset="0"/>
              </a:rPr>
              <a:t>representative sample</a:t>
            </a:r>
            <a:r>
              <a:rPr lang="en-US" b="0" i="0" dirty="0">
                <a:solidFill>
                  <a:srgbClr val="000000"/>
                </a:solidFill>
                <a:effectLst/>
                <a:latin typeface="Verdana" panose="020B0604030504040204" pitchFamily="34" charset="0"/>
              </a:rPr>
              <a:t> is crucial for statistical methods.</a:t>
            </a:r>
          </a:p>
          <a:p>
            <a:endParaRPr lang="en-IN" dirty="0"/>
          </a:p>
        </p:txBody>
      </p:sp>
    </p:spTree>
    <p:extLst>
      <p:ext uri="{BB962C8B-B14F-4D97-AF65-F5344CB8AC3E}">
        <p14:creationId xmlns:p14="http://schemas.microsoft.com/office/powerpoint/2010/main" val="311394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0" i="0" dirty="0">
                <a:solidFill>
                  <a:srgbClr val="000000"/>
                </a:solidFill>
                <a:effectLst/>
                <a:latin typeface="Rockwell Extra Bold" panose="02060903040505020403" pitchFamily="18" charset="0"/>
              </a:rPr>
              <a:t>Statistics - Describing Data</a:t>
            </a:r>
          </a:p>
        </p:txBody>
      </p:sp>
      <p:sp>
        <p:nvSpPr>
          <p:cNvPr id="4" name="TextBox 3">
            <a:extLst>
              <a:ext uri="{FF2B5EF4-FFF2-40B4-BE49-F238E27FC236}">
                <a16:creationId xmlns:a16="http://schemas.microsoft.com/office/drawing/2014/main" id="{A8DFC52C-1B27-441F-142C-1E49E4CE9C5C}"/>
              </a:ext>
            </a:extLst>
          </p:cNvPr>
          <p:cNvSpPr txBox="1"/>
          <p:nvPr/>
        </p:nvSpPr>
        <p:spPr>
          <a:xfrm>
            <a:off x="3191436" y="4306047"/>
            <a:ext cx="609600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7030A0"/>
                </a:solidFill>
                <a:effectLst/>
                <a:latin typeface="Verdana" panose="020B0604030504040204" pitchFamily="34" charset="0"/>
              </a:rPr>
              <a:t>Describing data is typically the second step of statistical analysis after gathering data.</a:t>
            </a:r>
            <a:endParaRPr lang="en-IN" dirty="0">
              <a:solidFill>
                <a:srgbClr val="7030A0"/>
              </a:solidFill>
            </a:endParaRPr>
          </a:p>
        </p:txBody>
      </p:sp>
    </p:spTree>
    <p:extLst>
      <p:ext uri="{BB962C8B-B14F-4D97-AF65-F5344CB8AC3E}">
        <p14:creationId xmlns:p14="http://schemas.microsoft.com/office/powerpoint/2010/main" val="149568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Descriptive Statistics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r>
              <a:rPr lang="en-US" sz="2400" dirty="0"/>
              <a:t>The information (data) from your sample or population can be visualized with graphs or summarized by numbers. This will show key information in a simpler way than just looking at raw data. It can help us understand how the data is distributed.</a:t>
            </a:r>
          </a:p>
          <a:p>
            <a:r>
              <a:rPr lang="en-US" sz="2400" dirty="0"/>
              <a:t>Graphs can visually show the data distribution.</a:t>
            </a:r>
          </a:p>
          <a:p>
            <a:r>
              <a:rPr lang="en-US" sz="2400" dirty="0"/>
              <a:t>Examples of graphs include:</a:t>
            </a:r>
          </a:p>
          <a:p>
            <a:pPr lvl="1"/>
            <a:r>
              <a:rPr lang="en-US" sz="2200" dirty="0">
                <a:solidFill>
                  <a:srgbClr val="FF0000"/>
                </a:solidFill>
              </a:rPr>
              <a:t>Histograms</a:t>
            </a:r>
          </a:p>
          <a:p>
            <a:pPr lvl="1"/>
            <a:r>
              <a:rPr lang="en-US" sz="2200" dirty="0">
                <a:solidFill>
                  <a:srgbClr val="FF0000"/>
                </a:solidFill>
              </a:rPr>
              <a:t>Pie charts</a:t>
            </a:r>
          </a:p>
          <a:p>
            <a:pPr lvl="1"/>
            <a:r>
              <a:rPr lang="en-US" sz="2200" dirty="0">
                <a:solidFill>
                  <a:srgbClr val="FF0000"/>
                </a:solidFill>
              </a:rPr>
              <a:t>Bar graphs</a:t>
            </a:r>
          </a:p>
          <a:p>
            <a:pPr lvl="1"/>
            <a:r>
              <a:rPr lang="en-US" sz="2200" dirty="0">
                <a:solidFill>
                  <a:srgbClr val="FF0000"/>
                </a:solidFill>
              </a:rPr>
              <a:t>Box plots</a:t>
            </a:r>
          </a:p>
          <a:p>
            <a:r>
              <a:rPr lang="en-US" sz="2400" dirty="0"/>
              <a:t>Some graphs have a close connection to numerical summary statistics. Calculating those gives us the basis of these graphs.</a:t>
            </a:r>
          </a:p>
          <a:p>
            <a:r>
              <a:rPr lang="en-US" sz="2400" dirty="0"/>
              <a:t>For example, a box plot visually shows the quartiles of a data distribution.</a:t>
            </a:r>
          </a:p>
          <a:p>
            <a:r>
              <a:rPr lang="en-US" sz="2400" dirty="0"/>
              <a:t>Quartiles are the data split into four equal size parts, or quarters. A quartile is one type of summary statistics.</a:t>
            </a:r>
            <a:endParaRPr lang="en-IN" sz="2400" dirty="0"/>
          </a:p>
        </p:txBody>
      </p:sp>
    </p:spTree>
    <p:extLst>
      <p:ext uri="{BB962C8B-B14F-4D97-AF65-F5344CB8AC3E}">
        <p14:creationId xmlns:p14="http://schemas.microsoft.com/office/powerpoint/2010/main" val="257066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Summary statistics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r>
              <a:rPr lang="en-US" dirty="0"/>
              <a:t>Summary statistics take a large amount of information and sums it up in a few key values.</a:t>
            </a:r>
          </a:p>
          <a:p>
            <a:endParaRPr lang="en-US" dirty="0"/>
          </a:p>
          <a:p>
            <a:r>
              <a:rPr lang="en-US" dirty="0"/>
              <a:t>Numbers are calculated from the data which also describe the shape of the distributions. These are individual 'statistics'.</a:t>
            </a:r>
          </a:p>
          <a:p>
            <a:r>
              <a:rPr lang="en-US" dirty="0"/>
              <a:t>Some important examples are:</a:t>
            </a:r>
            <a:endParaRPr lang="en-US" dirty="0">
              <a:solidFill>
                <a:srgbClr val="FF0000"/>
              </a:solidFill>
            </a:endParaRPr>
          </a:p>
          <a:p>
            <a:pPr lvl="1"/>
            <a:r>
              <a:rPr lang="en-US" dirty="0">
                <a:solidFill>
                  <a:srgbClr val="FF0000"/>
                </a:solidFill>
              </a:rPr>
              <a:t>Mean, median and mode</a:t>
            </a:r>
          </a:p>
          <a:p>
            <a:pPr lvl="1"/>
            <a:r>
              <a:rPr lang="en-US" dirty="0">
                <a:solidFill>
                  <a:srgbClr val="FF0000"/>
                </a:solidFill>
              </a:rPr>
              <a:t>Range and interquartile range</a:t>
            </a:r>
          </a:p>
          <a:p>
            <a:pPr lvl="1"/>
            <a:r>
              <a:rPr lang="en-US" dirty="0">
                <a:solidFill>
                  <a:srgbClr val="FF0000"/>
                </a:solidFill>
              </a:rPr>
              <a:t>Quartiles and percentiles</a:t>
            </a:r>
          </a:p>
          <a:p>
            <a:pPr lvl="1"/>
            <a:r>
              <a:rPr lang="en-US" dirty="0">
                <a:solidFill>
                  <a:srgbClr val="FF0000"/>
                </a:solidFill>
              </a:rPr>
              <a:t>Standard deviation and variance</a:t>
            </a:r>
            <a:endParaRPr lang="en-IN" dirty="0">
              <a:solidFill>
                <a:srgbClr val="FF0000"/>
              </a:solidFill>
            </a:endParaRPr>
          </a:p>
        </p:txBody>
      </p:sp>
    </p:spTree>
    <p:extLst>
      <p:ext uri="{BB962C8B-B14F-4D97-AF65-F5344CB8AC3E}">
        <p14:creationId xmlns:p14="http://schemas.microsoft.com/office/powerpoint/2010/main" val="265873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0" i="0" dirty="0">
                <a:solidFill>
                  <a:srgbClr val="000000"/>
                </a:solidFill>
                <a:effectLst/>
                <a:latin typeface="Rockwell Extra Bold" panose="02060903040505020403" pitchFamily="18" charset="0"/>
              </a:rPr>
              <a:t>Statistics - Making Conclusions</a:t>
            </a:r>
          </a:p>
        </p:txBody>
      </p:sp>
      <p:sp>
        <p:nvSpPr>
          <p:cNvPr id="3" name="TextBox 2">
            <a:extLst>
              <a:ext uri="{FF2B5EF4-FFF2-40B4-BE49-F238E27FC236}">
                <a16:creationId xmlns:a16="http://schemas.microsoft.com/office/drawing/2014/main" id="{5EA00D7C-1610-A07D-0223-423538BF9337}"/>
              </a:ext>
            </a:extLst>
          </p:cNvPr>
          <p:cNvSpPr txBox="1"/>
          <p:nvPr/>
        </p:nvSpPr>
        <p:spPr>
          <a:xfrm>
            <a:off x="3191436" y="4306047"/>
            <a:ext cx="6096000" cy="707886"/>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7030A0"/>
                </a:solidFill>
                <a:effectLst/>
                <a:latin typeface="Verdana" panose="020B0604030504040204" pitchFamily="34" charset="0"/>
              </a:rPr>
              <a:t>Using statistics to make conclusions about a population is called statistical inference.</a:t>
            </a:r>
          </a:p>
        </p:txBody>
      </p:sp>
    </p:spTree>
    <p:extLst>
      <p:ext uri="{BB962C8B-B14F-4D97-AF65-F5344CB8AC3E}">
        <p14:creationId xmlns:p14="http://schemas.microsoft.com/office/powerpoint/2010/main" val="424141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Statistical Inference</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fontScale="85000" lnSpcReduction="20000"/>
          </a:bodyPr>
          <a:lstStyle/>
          <a:p>
            <a:pPr algn="l"/>
            <a:r>
              <a:rPr lang="en-US" b="0" i="0" dirty="0">
                <a:solidFill>
                  <a:srgbClr val="000000"/>
                </a:solidFill>
                <a:effectLst/>
                <a:latin typeface="Verdana" panose="020B0604030504040204" pitchFamily="34" charset="0"/>
              </a:rPr>
              <a:t>Statistics from the data in the </a:t>
            </a:r>
            <a:r>
              <a:rPr lang="en-US" b="1" i="0" dirty="0">
                <a:solidFill>
                  <a:srgbClr val="000000"/>
                </a:solidFill>
                <a:effectLst/>
                <a:latin typeface="Verdana" panose="020B0604030504040204" pitchFamily="34" charset="0"/>
              </a:rPr>
              <a:t>sample</a:t>
            </a:r>
            <a:r>
              <a:rPr lang="en-US" b="0" i="0" dirty="0">
                <a:solidFill>
                  <a:srgbClr val="000000"/>
                </a:solidFill>
                <a:effectLst/>
                <a:latin typeface="Verdana" panose="020B0604030504040204" pitchFamily="34" charset="0"/>
              </a:rPr>
              <a:t> is used to make conclusions about the whole </a:t>
            </a:r>
            <a:r>
              <a:rPr lang="en-US" b="1" i="0" dirty="0">
                <a:solidFill>
                  <a:srgbClr val="000000"/>
                </a:solidFill>
                <a:effectLst/>
                <a:latin typeface="Verdana" panose="020B0604030504040204" pitchFamily="34" charset="0"/>
              </a:rPr>
              <a:t>population</a:t>
            </a:r>
            <a:r>
              <a:rPr lang="en-US" b="0" i="0" dirty="0">
                <a:solidFill>
                  <a:srgbClr val="000000"/>
                </a:solidFill>
                <a:effectLst/>
                <a:latin typeface="Verdana" panose="020B0604030504040204" pitchFamily="34" charset="0"/>
              </a:rPr>
              <a:t>. This is a type of </a:t>
            </a:r>
            <a:r>
              <a:rPr lang="en-US" b="1" i="0" dirty="0">
                <a:solidFill>
                  <a:srgbClr val="000000"/>
                </a:solidFill>
                <a:effectLst/>
                <a:latin typeface="Verdana" panose="020B0604030504040204" pitchFamily="34" charset="0"/>
              </a:rPr>
              <a:t>statistical inference</a:t>
            </a:r>
            <a:r>
              <a:rPr lang="en-US" b="0" i="0" dirty="0">
                <a:solidFill>
                  <a:srgbClr val="000000"/>
                </a:solidFill>
                <a:effectLst/>
                <a:latin typeface="Verdana" panose="020B0604030504040204" pitchFamily="34" charset="0"/>
              </a:rPr>
              <a:t>.</a:t>
            </a:r>
          </a:p>
          <a:p>
            <a:pPr algn="l"/>
            <a:r>
              <a:rPr lang="en-US" b="1" i="0" dirty="0">
                <a:solidFill>
                  <a:srgbClr val="000000"/>
                </a:solidFill>
                <a:effectLst/>
                <a:latin typeface="Verdana" panose="020B0604030504040204" pitchFamily="34" charset="0"/>
              </a:rPr>
              <a:t>Probability theory</a:t>
            </a:r>
            <a:r>
              <a:rPr lang="en-US" b="0" i="0" dirty="0">
                <a:solidFill>
                  <a:srgbClr val="000000"/>
                </a:solidFill>
                <a:effectLst/>
                <a:latin typeface="Verdana" panose="020B0604030504040204" pitchFamily="34" charset="0"/>
              </a:rPr>
              <a:t> is used to calculate the certainty that those statistics also apply to the population.</a:t>
            </a:r>
          </a:p>
          <a:p>
            <a:pPr algn="l"/>
            <a:r>
              <a:rPr lang="en-US" b="0" i="0" dirty="0">
                <a:solidFill>
                  <a:srgbClr val="000000"/>
                </a:solidFill>
                <a:effectLst/>
                <a:latin typeface="Verdana" panose="020B0604030504040204" pitchFamily="34" charset="0"/>
              </a:rPr>
              <a:t>When using a sample, there will </a:t>
            </a:r>
            <a:r>
              <a:rPr lang="en-US" b="1" i="0" dirty="0">
                <a:solidFill>
                  <a:srgbClr val="000000"/>
                </a:solidFill>
                <a:effectLst/>
                <a:latin typeface="Verdana" panose="020B0604030504040204" pitchFamily="34" charset="0"/>
              </a:rPr>
              <a:t>always</a:t>
            </a:r>
            <a:r>
              <a:rPr lang="en-US" b="0" i="0" dirty="0">
                <a:solidFill>
                  <a:srgbClr val="000000"/>
                </a:solidFill>
                <a:effectLst/>
                <a:latin typeface="Verdana" panose="020B0604030504040204" pitchFamily="34" charset="0"/>
              </a:rPr>
              <a:t> be some uncertainty about what the data looks like for the population.</a:t>
            </a:r>
          </a:p>
          <a:p>
            <a:pPr algn="l"/>
            <a:r>
              <a:rPr lang="en-US" b="0" i="0" dirty="0">
                <a:solidFill>
                  <a:srgbClr val="000000"/>
                </a:solidFill>
                <a:effectLst/>
                <a:latin typeface="Verdana" panose="020B0604030504040204" pitchFamily="34" charset="0"/>
              </a:rPr>
              <a:t>Uncertainty is often expressed as </a:t>
            </a:r>
            <a:r>
              <a:rPr lang="en-US" b="1" i="0" dirty="0">
                <a:solidFill>
                  <a:srgbClr val="000000"/>
                </a:solidFill>
                <a:effectLst/>
                <a:latin typeface="Verdana" panose="020B0604030504040204" pitchFamily="34" charset="0"/>
              </a:rPr>
              <a:t>confidence intervals</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Confidence intervals are numerical ways of showing how likely it is that the </a:t>
            </a:r>
            <a:r>
              <a:rPr lang="en-US" b="1" i="0" dirty="0">
                <a:solidFill>
                  <a:srgbClr val="000000"/>
                </a:solidFill>
                <a:effectLst/>
                <a:latin typeface="Verdana" panose="020B0604030504040204" pitchFamily="34" charset="0"/>
              </a:rPr>
              <a:t>true value</a:t>
            </a:r>
            <a:r>
              <a:rPr lang="en-US" b="0" i="0" dirty="0">
                <a:solidFill>
                  <a:srgbClr val="000000"/>
                </a:solidFill>
                <a:effectLst/>
                <a:latin typeface="Verdana" panose="020B0604030504040204" pitchFamily="34" charset="0"/>
              </a:rPr>
              <a:t> of this statistic is within a certain range for the population.</a:t>
            </a:r>
          </a:p>
          <a:p>
            <a:pPr algn="l"/>
            <a:r>
              <a:rPr lang="en-US" b="1" i="0" dirty="0">
                <a:solidFill>
                  <a:srgbClr val="000000"/>
                </a:solidFill>
                <a:effectLst/>
                <a:latin typeface="Verdana" panose="020B0604030504040204" pitchFamily="34" charset="0"/>
              </a:rPr>
              <a:t>Hypothesis testing</a:t>
            </a:r>
            <a:r>
              <a:rPr lang="en-US" b="0" i="0" dirty="0">
                <a:solidFill>
                  <a:srgbClr val="000000"/>
                </a:solidFill>
                <a:effectLst/>
                <a:latin typeface="Verdana" panose="020B0604030504040204" pitchFamily="34" charset="0"/>
              </a:rPr>
              <a:t> is a another way of checking if a statement about a population is true. More precisely, it checks how likely it is that a hypothesis is true is based on the sample data.</a:t>
            </a:r>
          </a:p>
          <a:p>
            <a:pPr algn="l"/>
            <a:r>
              <a:rPr lang="en-US" b="0" i="0" dirty="0">
                <a:solidFill>
                  <a:srgbClr val="000000"/>
                </a:solidFill>
                <a:effectLst/>
                <a:latin typeface="Verdana" panose="020B0604030504040204" pitchFamily="34" charset="0"/>
              </a:rPr>
              <a:t>Some examples of statements or questions that can be checked with hypothesis testing:</a:t>
            </a:r>
          </a:p>
          <a:p>
            <a:pPr lvl="1"/>
            <a:r>
              <a:rPr lang="en-US" b="0" i="0" dirty="0">
                <a:solidFill>
                  <a:srgbClr val="FF0000"/>
                </a:solidFill>
                <a:effectLst/>
                <a:latin typeface="Verdana" panose="020B0604030504040204" pitchFamily="34" charset="0"/>
              </a:rPr>
              <a:t>People in the Netherlands taller than people in Denmark</a:t>
            </a:r>
          </a:p>
          <a:p>
            <a:pPr lvl="1"/>
            <a:r>
              <a:rPr lang="en-US" b="0" i="0" dirty="0">
                <a:solidFill>
                  <a:srgbClr val="FF0000"/>
                </a:solidFill>
                <a:effectLst/>
                <a:latin typeface="Verdana" panose="020B0604030504040204" pitchFamily="34" charset="0"/>
              </a:rPr>
              <a:t>Do people prefer Pepsi or Coke?</a:t>
            </a:r>
          </a:p>
          <a:p>
            <a:pPr lvl="1"/>
            <a:r>
              <a:rPr lang="en-US" b="0" i="0" dirty="0">
                <a:solidFill>
                  <a:srgbClr val="FF0000"/>
                </a:solidFill>
                <a:effectLst/>
                <a:latin typeface="Verdana" panose="020B0604030504040204" pitchFamily="34" charset="0"/>
              </a:rPr>
              <a:t>Does a new medicine cure a disease?</a:t>
            </a:r>
          </a:p>
          <a:p>
            <a:endParaRPr lang="en-IN" dirty="0"/>
          </a:p>
        </p:txBody>
      </p:sp>
    </p:spTree>
    <p:extLst>
      <p:ext uri="{BB962C8B-B14F-4D97-AF65-F5344CB8AC3E}">
        <p14:creationId xmlns:p14="http://schemas.microsoft.com/office/powerpoint/2010/main" val="337248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Causal Inference</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Causal inference is used to investigate if something causes another thing.</a:t>
            </a:r>
          </a:p>
          <a:p>
            <a:pPr algn="l"/>
            <a:r>
              <a:rPr lang="en-US" b="0" i="0" dirty="0">
                <a:solidFill>
                  <a:srgbClr val="000000"/>
                </a:solidFill>
                <a:effectLst/>
                <a:latin typeface="Verdana" panose="020B0604030504040204" pitchFamily="34" charset="0"/>
              </a:rPr>
              <a:t>For example: Does rain make plants grow?</a:t>
            </a:r>
          </a:p>
          <a:p>
            <a:pPr algn="l"/>
            <a:r>
              <a:rPr lang="en-US" b="0" i="0" dirty="0">
                <a:solidFill>
                  <a:srgbClr val="000000"/>
                </a:solidFill>
                <a:effectLst/>
                <a:latin typeface="Verdana" panose="020B0604030504040204" pitchFamily="34" charset="0"/>
              </a:rPr>
              <a:t>If we think two things are related we can investigate to see if they </a:t>
            </a:r>
            <a:r>
              <a:rPr lang="en-US" b="1" i="0" dirty="0">
                <a:solidFill>
                  <a:srgbClr val="000000"/>
                </a:solidFill>
                <a:effectLst/>
                <a:latin typeface="Verdana" panose="020B0604030504040204" pitchFamily="34" charset="0"/>
              </a:rPr>
              <a:t>correlate</a:t>
            </a:r>
            <a:r>
              <a:rPr lang="en-US" b="0" i="0" dirty="0">
                <a:solidFill>
                  <a:srgbClr val="000000"/>
                </a:solidFill>
                <a:effectLst/>
                <a:latin typeface="Verdana" panose="020B0604030504040204" pitchFamily="34" charset="0"/>
              </a:rPr>
              <a:t>. Statistics can be used to find out how strong this relation is.</a:t>
            </a:r>
          </a:p>
          <a:p>
            <a:pPr algn="l"/>
            <a:r>
              <a:rPr lang="en-US" b="0" i="0" dirty="0">
                <a:solidFill>
                  <a:srgbClr val="000000"/>
                </a:solidFill>
                <a:effectLst/>
                <a:latin typeface="Verdana" panose="020B0604030504040204" pitchFamily="34" charset="0"/>
              </a:rPr>
              <a:t>Even if things are correlated, finding out of something is caused by other things can be difficult. It can be done with good </a:t>
            </a:r>
            <a:r>
              <a:rPr lang="en-US" b="1" i="0" dirty="0">
                <a:solidFill>
                  <a:srgbClr val="000000"/>
                </a:solidFill>
                <a:effectLst/>
                <a:latin typeface="Verdana" panose="020B0604030504040204" pitchFamily="34" charset="0"/>
              </a:rPr>
              <a:t>experimental design</a:t>
            </a:r>
            <a:r>
              <a:rPr lang="en-US" b="0" i="0" dirty="0">
                <a:solidFill>
                  <a:srgbClr val="000000"/>
                </a:solidFill>
                <a:effectLst/>
                <a:latin typeface="Verdana" panose="020B0604030504040204" pitchFamily="34" charset="0"/>
              </a:rPr>
              <a:t> or other special statistical techniques.</a:t>
            </a:r>
          </a:p>
          <a:p>
            <a:endParaRPr lang="en-IN" dirty="0"/>
          </a:p>
        </p:txBody>
      </p:sp>
    </p:spTree>
    <p:extLst>
      <p:ext uri="{BB962C8B-B14F-4D97-AF65-F5344CB8AC3E}">
        <p14:creationId xmlns:p14="http://schemas.microsoft.com/office/powerpoint/2010/main" val="466433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normAutofit fontScale="90000"/>
          </a:bodyPr>
          <a:lstStyle/>
          <a:p>
            <a:r>
              <a:rPr lang="en-IN" b="0" i="0" dirty="0">
                <a:solidFill>
                  <a:srgbClr val="000000"/>
                </a:solidFill>
                <a:effectLst/>
                <a:latin typeface="Rockwell Extra Bold" panose="02060903040505020403" pitchFamily="18" charset="0"/>
              </a:rPr>
              <a:t>Statistics - Prediction and Explanation</a:t>
            </a:r>
          </a:p>
        </p:txBody>
      </p:sp>
      <p:sp>
        <p:nvSpPr>
          <p:cNvPr id="4" name="TextBox 3">
            <a:extLst>
              <a:ext uri="{FF2B5EF4-FFF2-40B4-BE49-F238E27FC236}">
                <a16:creationId xmlns:a16="http://schemas.microsoft.com/office/drawing/2014/main" id="{1E5D90D3-23E2-98B8-E67D-20AF5370D361}"/>
              </a:ext>
            </a:extLst>
          </p:cNvPr>
          <p:cNvSpPr txBox="1"/>
          <p:nvPr/>
        </p:nvSpPr>
        <p:spPr>
          <a:xfrm>
            <a:off x="2864223" y="4306047"/>
            <a:ext cx="6463553" cy="1323439"/>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7030A0"/>
                </a:solidFill>
                <a:effectLst/>
                <a:latin typeface="Verdana" panose="020B0604030504040204" pitchFamily="34" charset="0"/>
              </a:rPr>
              <a:t>Some types of statistical methods are focused on predicting what will happen.</a:t>
            </a:r>
          </a:p>
          <a:p>
            <a:pPr marL="285750" indent="-285750" algn="l">
              <a:buFont typeface="Arial" panose="020B0604020202020204" pitchFamily="34" charset="0"/>
              <a:buChar char="•"/>
            </a:pPr>
            <a:r>
              <a:rPr lang="en-US" sz="2000" b="0" i="0" dirty="0">
                <a:solidFill>
                  <a:srgbClr val="7030A0"/>
                </a:solidFill>
                <a:effectLst/>
                <a:latin typeface="Verdana" panose="020B0604030504040204" pitchFamily="34" charset="0"/>
              </a:rPr>
              <a:t>Other types of statistical methods are focused on explaining how things are connected.</a:t>
            </a:r>
          </a:p>
        </p:txBody>
      </p:sp>
    </p:spTree>
    <p:extLst>
      <p:ext uri="{BB962C8B-B14F-4D97-AF65-F5344CB8AC3E}">
        <p14:creationId xmlns:p14="http://schemas.microsoft.com/office/powerpoint/2010/main" val="127663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Prediction</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endParaRPr lang="en-US" sz="2400" b="0" i="0" dirty="0">
              <a:solidFill>
                <a:srgbClr val="000000"/>
              </a:solidFill>
              <a:effectLst/>
              <a:latin typeface="Verdana" panose="020B0604030504040204" pitchFamily="34" charset="0"/>
            </a:endParaRPr>
          </a:p>
          <a:p>
            <a:pPr algn="l"/>
            <a:r>
              <a:rPr lang="en-US" sz="2400" b="0" i="0" dirty="0">
                <a:solidFill>
                  <a:srgbClr val="000000"/>
                </a:solidFill>
                <a:effectLst/>
                <a:latin typeface="Verdana" panose="020B0604030504040204" pitchFamily="34" charset="0"/>
              </a:rPr>
              <a:t>Some statistical methods are not focused on explaining how things are connected. Only the accuracy of prediction is important.</a:t>
            </a:r>
          </a:p>
          <a:p>
            <a:pPr algn="l"/>
            <a:r>
              <a:rPr lang="en-US" sz="2400" b="0" i="0" dirty="0">
                <a:solidFill>
                  <a:srgbClr val="000000"/>
                </a:solidFill>
                <a:effectLst/>
                <a:latin typeface="Verdana" panose="020B0604030504040204" pitchFamily="34" charset="0"/>
              </a:rPr>
              <a:t>Many statistical methods are successful at predicting without giving insight into how things are connected.</a:t>
            </a:r>
          </a:p>
          <a:p>
            <a:pPr algn="l"/>
            <a:r>
              <a:rPr lang="en-US" sz="2400" b="0" i="0" dirty="0">
                <a:solidFill>
                  <a:srgbClr val="000000"/>
                </a:solidFill>
                <a:effectLst/>
                <a:latin typeface="Verdana" panose="020B0604030504040204" pitchFamily="34" charset="0"/>
              </a:rPr>
              <a:t>Some types of machine learning let computers do the hard work, but the way they predict is difficult to understand. These approaches can also be vulnerable to mistakes if the circumstances change, since the how they work is less clear.</a:t>
            </a:r>
          </a:p>
          <a:p>
            <a:pPr lvl="1"/>
            <a:r>
              <a:rPr lang="en-US" sz="2200" b="1" i="0" dirty="0">
                <a:solidFill>
                  <a:srgbClr val="00B0F0"/>
                </a:solidFill>
                <a:effectLst/>
                <a:latin typeface="Verdana" panose="020B0604030504040204" pitchFamily="34" charset="0"/>
              </a:rPr>
              <a:t>Note:</a:t>
            </a:r>
            <a:r>
              <a:rPr lang="en-US" sz="2200" b="0" i="0" dirty="0">
                <a:solidFill>
                  <a:srgbClr val="00B0F0"/>
                </a:solidFill>
                <a:effectLst/>
                <a:latin typeface="Verdana" panose="020B0604030504040204" pitchFamily="34" charset="0"/>
              </a:rPr>
              <a:t> Predictions about future events are called </a:t>
            </a:r>
            <a:r>
              <a:rPr lang="en-US" sz="2200" b="1" i="0" dirty="0">
                <a:solidFill>
                  <a:srgbClr val="00B0F0"/>
                </a:solidFill>
                <a:effectLst/>
                <a:latin typeface="Verdana" panose="020B0604030504040204" pitchFamily="34" charset="0"/>
              </a:rPr>
              <a:t>forecasts</a:t>
            </a:r>
            <a:r>
              <a:rPr lang="en-US" sz="2200" b="0" i="0" dirty="0">
                <a:solidFill>
                  <a:srgbClr val="00B0F0"/>
                </a:solidFill>
                <a:effectLst/>
                <a:latin typeface="Verdana" panose="020B0604030504040204" pitchFamily="34" charset="0"/>
              </a:rPr>
              <a:t>. Not all predictions are about the future.</a:t>
            </a:r>
          </a:p>
          <a:p>
            <a:pPr lvl="1"/>
            <a:r>
              <a:rPr lang="en-US" sz="2200" b="0" i="0" dirty="0">
                <a:solidFill>
                  <a:srgbClr val="00B0F0"/>
                </a:solidFill>
                <a:effectLst/>
                <a:latin typeface="Verdana" panose="020B0604030504040204" pitchFamily="34" charset="0"/>
              </a:rPr>
              <a:t>Some predictions can be about something else that is unknown, even if it is not in the future.</a:t>
            </a:r>
          </a:p>
          <a:p>
            <a:endParaRPr lang="en-IN" sz="2400" dirty="0"/>
          </a:p>
        </p:txBody>
      </p:sp>
    </p:spTree>
    <p:extLst>
      <p:ext uri="{BB962C8B-B14F-4D97-AF65-F5344CB8AC3E}">
        <p14:creationId xmlns:p14="http://schemas.microsoft.com/office/powerpoint/2010/main" val="21246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Explanation</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000000"/>
                </a:solidFill>
                <a:effectLst/>
                <a:latin typeface="Verdana" panose="020B0604030504040204" pitchFamily="34" charset="0"/>
              </a:rPr>
              <a:t>Different statistical methods are often used for explaining how things are connected. These statistical methods may not make good predictions.</a:t>
            </a:r>
          </a:p>
          <a:p>
            <a:pPr algn="l"/>
            <a:r>
              <a:rPr lang="en-US" sz="2400" b="0" i="0" dirty="0">
                <a:solidFill>
                  <a:srgbClr val="000000"/>
                </a:solidFill>
                <a:effectLst/>
                <a:latin typeface="Verdana" panose="020B0604030504040204" pitchFamily="34" charset="0"/>
              </a:rPr>
              <a:t>These statistical methods often explain only small parts of the whole situation. But, if you only want to know how a few things are connected, the rest might not matter.</a:t>
            </a:r>
          </a:p>
          <a:p>
            <a:pPr algn="l"/>
            <a:r>
              <a:rPr lang="en-US" sz="2400" b="0" i="0" dirty="0">
                <a:solidFill>
                  <a:srgbClr val="000000"/>
                </a:solidFill>
                <a:effectLst/>
                <a:latin typeface="Verdana" panose="020B0604030504040204" pitchFamily="34" charset="0"/>
              </a:rPr>
              <a:t>If these methods accurately explains how all the relevant things are connected, they will also be good at prediction. But managing to explain every detail is often challenging.</a:t>
            </a:r>
          </a:p>
          <a:p>
            <a:pPr algn="l"/>
            <a:r>
              <a:rPr lang="en-US" sz="2400" b="0" i="0" dirty="0">
                <a:solidFill>
                  <a:srgbClr val="000000"/>
                </a:solidFill>
                <a:effectLst/>
                <a:latin typeface="Verdana" panose="020B0604030504040204" pitchFamily="34" charset="0"/>
              </a:rPr>
              <a:t>Some times we are specifically interested in figuring out if one thing causes another. This is called </a:t>
            </a:r>
            <a:r>
              <a:rPr lang="en-US" sz="2400" b="1" i="0" dirty="0">
                <a:solidFill>
                  <a:srgbClr val="000000"/>
                </a:solidFill>
                <a:effectLst/>
                <a:latin typeface="Verdana" panose="020B0604030504040204" pitchFamily="34" charset="0"/>
              </a:rPr>
              <a:t>causal inference</a:t>
            </a:r>
            <a:r>
              <a:rPr lang="en-US" sz="2400" b="0" i="0" dirty="0">
                <a:solidFill>
                  <a:srgbClr val="000000"/>
                </a:solidFill>
                <a:effectLst/>
                <a:latin typeface="Verdana" panose="020B0604030504040204" pitchFamily="34" charset="0"/>
              </a:rPr>
              <a:t>.</a:t>
            </a:r>
          </a:p>
          <a:p>
            <a:pPr algn="l"/>
            <a:r>
              <a:rPr lang="en-US" sz="2400" b="0" i="0" dirty="0">
                <a:solidFill>
                  <a:srgbClr val="000000"/>
                </a:solidFill>
                <a:effectLst/>
                <a:latin typeface="Verdana" panose="020B0604030504040204" pitchFamily="34" charset="0"/>
              </a:rPr>
              <a:t>If we are looking at complicated situations, many things are connected. To figure out what causes what, we need to untangle every way these things are connected.</a:t>
            </a:r>
          </a:p>
          <a:p>
            <a:pPr lvl="1"/>
            <a:r>
              <a:rPr lang="en-US" sz="2200" b="1" i="0" dirty="0">
                <a:solidFill>
                  <a:srgbClr val="00B0F0"/>
                </a:solidFill>
                <a:effectLst/>
                <a:latin typeface="Verdana" panose="020B0604030504040204" pitchFamily="34" charset="0"/>
              </a:rPr>
              <a:t>Note:</a:t>
            </a:r>
            <a:r>
              <a:rPr lang="en-US" sz="2200" b="0" i="0" dirty="0">
                <a:solidFill>
                  <a:srgbClr val="00B0F0"/>
                </a:solidFill>
                <a:effectLst/>
                <a:latin typeface="Verdana" panose="020B0604030504040204" pitchFamily="34" charset="0"/>
              </a:rPr>
              <a:t> Making conclusions about causality should be done carefully.</a:t>
            </a:r>
            <a:endParaRPr lang="en-IN" sz="2200" dirty="0">
              <a:solidFill>
                <a:srgbClr val="00B0F0"/>
              </a:solidFill>
            </a:endParaRPr>
          </a:p>
        </p:txBody>
      </p:sp>
    </p:spTree>
    <p:extLst>
      <p:ext uri="{BB962C8B-B14F-4D97-AF65-F5344CB8AC3E}">
        <p14:creationId xmlns:p14="http://schemas.microsoft.com/office/powerpoint/2010/main" val="414431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0" i="0" dirty="0">
                <a:solidFill>
                  <a:srgbClr val="000000"/>
                </a:solidFill>
                <a:effectLst/>
                <a:latin typeface="Rockwell Extra Bold" panose="02060903040505020403" pitchFamily="18" charset="0"/>
              </a:rPr>
              <a:t>Statistics Introduction</a:t>
            </a:r>
            <a:endParaRPr lang="en-IN" dirty="0">
              <a:latin typeface="Rockwell Extra Bold" panose="02060903040505020403" pitchFamily="18" charset="0"/>
            </a:endParaRPr>
          </a:p>
        </p:txBody>
      </p:sp>
    </p:spTree>
    <p:extLst>
      <p:ext uri="{BB962C8B-B14F-4D97-AF65-F5344CB8AC3E}">
        <p14:creationId xmlns:p14="http://schemas.microsoft.com/office/powerpoint/2010/main" val="129479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noAutofit/>
          </a:bodyPr>
          <a:lstStyle/>
          <a:p>
            <a:r>
              <a:rPr lang="en-IN" sz="5000" b="0" i="0" dirty="0">
                <a:solidFill>
                  <a:srgbClr val="000000"/>
                </a:solidFill>
                <a:effectLst/>
                <a:latin typeface="Rockwell Extra Bold" panose="02060903040505020403" pitchFamily="18" charset="0"/>
              </a:rPr>
              <a:t>Statistics - Populations and Samples</a:t>
            </a:r>
          </a:p>
        </p:txBody>
      </p:sp>
      <p:sp>
        <p:nvSpPr>
          <p:cNvPr id="6" name="TextBox 5">
            <a:extLst>
              <a:ext uri="{FF2B5EF4-FFF2-40B4-BE49-F238E27FC236}">
                <a16:creationId xmlns:a16="http://schemas.microsoft.com/office/drawing/2014/main" id="{F3B346BF-DD76-7E0A-7755-2824C612D4EB}"/>
              </a:ext>
            </a:extLst>
          </p:cNvPr>
          <p:cNvSpPr txBox="1"/>
          <p:nvPr/>
        </p:nvSpPr>
        <p:spPr>
          <a:xfrm>
            <a:off x="2039471" y="4318000"/>
            <a:ext cx="8113058" cy="707886"/>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7030A0"/>
                </a:solidFill>
                <a:effectLst/>
                <a:latin typeface="Verdana" panose="020B0604030504040204" pitchFamily="34" charset="0"/>
              </a:rPr>
              <a:t>The terms 'population' and 'sample' are important in statistics and refer to key concepts that are closely related.</a:t>
            </a:r>
          </a:p>
        </p:txBody>
      </p:sp>
    </p:spTree>
    <p:extLst>
      <p:ext uri="{BB962C8B-B14F-4D97-AF65-F5344CB8AC3E}">
        <p14:creationId xmlns:p14="http://schemas.microsoft.com/office/powerpoint/2010/main" val="8417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Population and Samples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Autofit/>
          </a:bodyPr>
          <a:lstStyle/>
          <a:p>
            <a:pPr algn="l"/>
            <a:r>
              <a:rPr lang="en-US" sz="2000" b="1" i="0" dirty="0">
                <a:solidFill>
                  <a:srgbClr val="000000"/>
                </a:solidFill>
                <a:effectLst/>
                <a:latin typeface="Verdana" panose="020B0604030504040204" pitchFamily="34" charset="0"/>
              </a:rPr>
              <a:t>Population</a:t>
            </a:r>
            <a:r>
              <a:rPr lang="en-US" sz="2000" b="0" i="0" dirty="0">
                <a:solidFill>
                  <a:srgbClr val="000000"/>
                </a:solidFill>
                <a:effectLst/>
                <a:latin typeface="Verdana" panose="020B0604030504040204" pitchFamily="34" charset="0"/>
              </a:rPr>
              <a:t>: Everything in the group that we want to learn about.</a:t>
            </a:r>
          </a:p>
          <a:p>
            <a:pPr algn="l"/>
            <a:r>
              <a:rPr lang="en-US" sz="2000" b="1" i="0" dirty="0">
                <a:solidFill>
                  <a:srgbClr val="000000"/>
                </a:solidFill>
                <a:effectLst/>
                <a:latin typeface="Verdana" panose="020B0604030504040204" pitchFamily="34" charset="0"/>
              </a:rPr>
              <a:t>Sample</a:t>
            </a:r>
            <a:r>
              <a:rPr lang="en-US" sz="2000" b="0" i="0" dirty="0">
                <a:solidFill>
                  <a:srgbClr val="000000"/>
                </a:solidFill>
                <a:effectLst/>
                <a:latin typeface="Verdana" panose="020B0604030504040204" pitchFamily="34" charset="0"/>
              </a:rPr>
              <a:t>: A part of the population.</a:t>
            </a:r>
          </a:p>
          <a:p>
            <a:pPr algn="l"/>
            <a:r>
              <a:rPr lang="en-US" sz="2000" b="0" i="0" dirty="0">
                <a:solidFill>
                  <a:srgbClr val="000000"/>
                </a:solidFill>
                <a:effectLst/>
                <a:latin typeface="Verdana" panose="020B0604030504040204" pitchFamily="34" charset="0"/>
              </a:rPr>
              <a:t>Examples of populations and a sample from those populations:</a:t>
            </a:r>
          </a:p>
          <a:p>
            <a:endParaRPr lang="en-US" sz="2000" dirty="0"/>
          </a:p>
          <a:p>
            <a:endParaRPr lang="en-US" sz="2000" dirty="0"/>
          </a:p>
          <a:p>
            <a:endParaRPr lang="en-US" sz="2000" dirty="0"/>
          </a:p>
          <a:p>
            <a:endParaRPr lang="en-US" sz="2000" dirty="0"/>
          </a:p>
          <a:p>
            <a:pPr algn="l"/>
            <a:r>
              <a:rPr lang="en-US" sz="2000" b="0" i="0" dirty="0">
                <a:solidFill>
                  <a:srgbClr val="000000"/>
                </a:solidFill>
                <a:effectLst/>
                <a:latin typeface="Verdana" panose="020B0604030504040204" pitchFamily="34" charset="0"/>
              </a:rPr>
              <a:t>For good statistical analysis, the sample needs to be as "similar" as possible to the population. If they are similar enough, we say that the sample is </a:t>
            </a:r>
            <a:r>
              <a:rPr lang="en-US" sz="2000" b="1" i="0" dirty="0">
                <a:solidFill>
                  <a:srgbClr val="000000"/>
                </a:solidFill>
                <a:effectLst/>
                <a:latin typeface="Verdana" panose="020B0604030504040204" pitchFamily="34" charset="0"/>
              </a:rPr>
              <a:t>representative</a:t>
            </a:r>
            <a:r>
              <a:rPr lang="en-US" sz="2000" b="0" i="0" dirty="0">
                <a:solidFill>
                  <a:srgbClr val="000000"/>
                </a:solidFill>
                <a:effectLst/>
                <a:latin typeface="Verdana" panose="020B0604030504040204" pitchFamily="34" charset="0"/>
              </a:rPr>
              <a:t> of the population.</a:t>
            </a:r>
          </a:p>
          <a:p>
            <a:pPr algn="l"/>
            <a:r>
              <a:rPr lang="en-US" sz="2000" b="0" i="0" dirty="0">
                <a:solidFill>
                  <a:srgbClr val="000000"/>
                </a:solidFill>
                <a:effectLst/>
                <a:latin typeface="Verdana" panose="020B0604030504040204" pitchFamily="34" charset="0"/>
              </a:rPr>
              <a:t>The sample is used to make conclusions about the whole population. If the sample is not similar enough to the whole population, the conclusions could be useless.</a:t>
            </a:r>
          </a:p>
          <a:p>
            <a:pPr lvl="1"/>
            <a:r>
              <a:rPr lang="en-US" sz="1800" b="1" i="0" dirty="0">
                <a:solidFill>
                  <a:srgbClr val="00B0F0"/>
                </a:solidFill>
                <a:effectLst/>
                <a:latin typeface="Verdana" panose="020B0604030504040204" pitchFamily="34" charset="0"/>
              </a:rPr>
              <a:t>Note:</a:t>
            </a:r>
            <a:r>
              <a:rPr lang="en-US" sz="1800" b="0" i="0" dirty="0">
                <a:solidFill>
                  <a:srgbClr val="00B0F0"/>
                </a:solidFill>
                <a:effectLst/>
                <a:latin typeface="Verdana" panose="020B0604030504040204" pitchFamily="34" charset="0"/>
              </a:rPr>
              <a:t> Many words have specific meanings in statistics.</a:t>
            </a:r>
          </a:p>
          <a:p>
            <a:pPr lvl="1"/>
            <a:r>
              <a:rPr lang="en-US" sz="1800" b="0" i="0" dirty="0">
                <a:solidFill>
                  <a:srgbClr val="00B0F0"/>
                </a:solidFill>
                <a:effectLst/>
                <a:latin typeface="Verdana" panose="020B0604030504040204" pitchFamily="34" charset="0"/>
              </a:rPr>
              <a:t>The word 'population' normally refers to a group of people. In statistics, it is any specific group that we are interested in learning about.</a:t>
            </a:r>
          </a:p>
          <a:p>
            <a:br>
              <a:rPr lang="en-US" sz="2000" dirty="0"/>
            </a:br>
            <a:endParaRPr lang="en-IN" sz="2000" dirty="0"/>
          </a:p>
        </p:txBody>
      </p:sp>
      <p:graphicFrame>
        <p:nvGraphicFramePr>
          <p:cNvPr id="4" name="Table 3">
            <a:extLst>
              <a:ext uri="{FF2B5EF4-FFF2-40B4-BE49-F238E27FC236}">
                <a16:creationId xmlns:a16="http://schemas.microsoft.com/office/drawing/2014/main" id="{CF0EE0AF-338F-9BD0-69E2-517706D01BA7}"/>
              </a:ext>
            </a:extLst>
          </p:cNvPr>
          <p:cNvGraphicFramePr>
            <a:graphicFrameLocks noGrp="1"/>
          </p:cNvGraphicFramePr>
          <p:nvPr/>
        </p:nvGraphicFramePr>
        <p:xfrm>
          <a:off x="1290027" y="2177873"/>
          <a:ext cx="9611944" cy="1463040"/>
        </p:xfrm>
        <a:graphic>
          <a:graphicData uri="http://schemas.openxmlformats.org/drawingml/2006/table">
            <a:tbl>
              <a:tblPr/>
              <a:tblGrid>
                <a:gridCol w="4805972">
                  <a:extLst>
                    <a:ext uri="{9D8B030D-6E8A-4147-A177-3AD203B41FA5}">
                      <a16:colId xmlns:a16="http://schemas.microsoft.com/office/drawing/2014/main" val="882499999"/>
                    </a:ext>
                  </a:extLst>
                </a:gridCol>
                <a:gridCol w="4805972">
                  <a:extLst>
                    <a:ext uri="{9D8B030D-6E8A-4147-A177-3AD203B41FA5}">
                      <a16:colId xmlns:a16="http://schemas.microsoft.com/office/drawing/2014/main" val="3135016009"/>
                    </a:ext>
                  </a:extLst>
                </a:gridCol>
              </a:tblGrid>
              <a:tr h="0">
                <a:tc>
                  <a:txBody>
                    <a:bodyPr/>
                    <a:lstStyle/>
                    <a:p>
                      <a:pPr algn="l" fontAlgn="t"/>
                      <a:r>
                        <a:rPr lang="en-IN" sz="1600" b="1" dirty="0">
                          <a:effectLst/>
                        </a:rPr>
                        <a:t>Population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b="1" dirty="0">
                          <a:effectLst/>
                        </a:rPr>
                        <a:t>Sample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21856690"/>
                  </a:ext>
                </a:extLst>
              </a:tr>
              <a:tr h="0">
                <a:tc>
                  <a:txBody>
                    <a:bodyPr/>
                    <a:lstStyle/>
                    <a:p>
                      <a:pPr algn="l" fontAlgn="t"/>
                      <a:r>
                        <a:rPr lang="en-US" sz="1600" dirty="0">
                          <a:effectLst/>
                        </a:rPr>
                        <a:t>All of the people in Germany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a:effectLst/>
                        </a:rPr>
                        <a:t>500 Germans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45824674"/>
                  </a:ext>
                </a:extLst>
              </a:tr>
              <a:tr h="0">
                <a:tc>
                  <a:txBody>
                    <a:bodyPr/>
                    <a:lstStyle/>
                    <a:p>
                      <a:pPr algn="l" fontAlgn="t"/>
                      <a:r>
                        <a:rPr lang="en-US" sz="1600">
                          <a:effectLst/>
                        </a:rPr>
                        <a:t>All of the customers of Netflix</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300 Netflix customers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2441038"/>
                  </a:ext>
                </a:extLst>
              </a:tr>
              <a:tr h="0">
                <a:tc>
                  <a:txBody>
                    <a:bodyPr/>
                    <a:lstStyle/>
                    <a:p>
                      <a:pPr algn="l" fontAlgn="t"/>
                      <a:r>
                        <a:rPr lang="en-IN" sz="1600" dirty="0">
                          <a:effectLst/>
                        </a:rPr>
                        <a:t>Every car manufacturer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dirty="0">
                          <a:effectLst/>
                        </a:rPr>
                        <a:t>Tesla, Toyota, BMW, Ford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992888034"/>
                  </a:ext>
                </a:extLst>
              </a:tr>
            </a:tbl>
          </a:graphicData>
        </a:graphic>
      </p:graphicFrame>
    </p:spTree>
    <p:extLst>
      <p:ext uri="{BB962C8B-B14F-4D97-AF65-F5344CB8AC3E}">
        <p14:creationId xmlns:p14="http://schemas.microsoft.com/office/powerpoint/2010/main" val="52569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normAutofit/>
          </a:bodyPr>
          <a:lstStyle/>
          <a:p>
            <a:r>
              <a:rPr lang="en-IN" sz="5000" b="0" i="0" dirty="0">
                <a:solidFill>
                  <a:srgbClr val="000000"/>
                </a:solidFill>
                <a:effectLst/>
                <a:latin typeface="Rockwell Extra Bold" panose="02060903040505020403" pitchFamily="18" charset="0"/>
              </a:rPr>
              <a:t>Statistics - Parameters and Statistics</a:t>
            </a:r>
          </a:p>
        </p:txBody>
      </p:sp>
      <p:sp>
        <p:nvSpPr>
          <p:cNvPr id="4" name="TextBox 3">
            <a:extLst>
              <a:ext uri="{FF2B5EF4-FFF2-40B4-BE49-F238E27FC236}">
                <a16:creationId xmlns:a16="http://schemas.microsoft.com/office/drawing/2014/main" id="{C9614963-2C51-1D65-77C2-51C8E3F1DE4F}"/>
              </a:ext>
            </a:extLst>
          </p:cNvPr>
          <p:cNvSpPr txBox="1"/>
          <p:nvPr/>
        </p:nvSpPr>
        <p:spPr>
          <a:xfrm>
            <a:off x="2492188" y="4306047"/>
            <a:ext cx="7351059" cy="1631216"/>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7030A0"/>
                </a:solidFill>
                <a:effectLst/>
                <a:latin typeface="Verdana" panose="020B0604030504040204" pitchFamily="34" charset="0"/>
              </a:rPr>
              <a:t>The terms 'parameter' and (sample) 'statistic' refer to key concepts that are closely related in statistics.</a:t>
            </a:r>
          </a:p>
          <a:p>
            <a:pPr marL="285750" indent="-285750" algn="l">
              <a:buFont typeface="Arial" panose="020B0604020202020204" pitchFamily="34" charset="0"/>
              <a:buChar char="•"/>
            </a:pPr>
            <a:r>
              <a:rPr lang="en-US" sz="2000" b="0" i="0" dirty="0">
                <a:solidFill>
                  <a:srgbClr val="7030A0"/>
                </a:solidFill>
                <a:effectLst/>
                <a:latin typeface="Verdana" panose="020B0604030504040204" pitchFamily="34" charset="0"/>
              </a:rPr>
              <a:t>They are also directly connected to the concepts of populations and samples.</a:t>
            </a:r>
            <a:br>
              <a:rPr lang="en-US" sz="2000" dirty="0">
                <a:solidFill>
                  <a:srgbClr val="7030A0"/>
                </a:solidFill>
              </a:rPr>
            </a:br>
            <a:endParaRPr lang="en-IN" sz="2000" dirty="0">
              <a:solidFill>
                <a:srgbClr val="7030A0"/>
              </a:solidFill>
            </a:endParaRPr>
          </a:p>
        </p:txBody>
      </p:sp>
    </p:spTree>
    <p:extLst>
      <p:ext uri="{BB962C8B-B14F-4D97-AF65-F5344CB8AC3E}">
        <p14:creationId xmlns:p14="http://schemas.microsoft.com/office/powerpoint/2010/main" val="1692496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Parameters and Statistics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r>
              <a:rPr lang="en-US" b="1" i="0" dirty="0">
                <a:solidFill>
                  <a:srgbClr val="000000"/>
                </a:solidFill>
                <a:effectLst/>
                <a:latin typeface="Verdana" panose="020B0604030504040204" pitchFamily="34" charset="0"/>
              </a:rPr>
              <a:t>Parameter</a:t>
            </a:r>
            <a:r>
              <a:rPr lang="en-US" b="0" i="0" dirty="0">
                <a:solidFill>
                  <a:srgbClr val="000000"/>
                </a:solidFill>
                <a:effectLst/>
                <a:latin typeface="Verdana" panose="020B0604030504040204" pitchFamily="34" charset="0"/>
              </a:rPr>
              <a:t>: A number that describes something about the whole </a:t>
            </a:r>
            <a:r>
              <a:rPr lang="en-US" b="1" i="0" dirty="0">
                <a:solidFill>
                  <a:srgbClr val="000000"/>
                </a:solidFill>
                <a:effectLst/>
                <a:latin typeface="Verdana" panose="020B0604030504040204" pitchFamily="34" charset="0"/>
              </a:rPr>
              <a:t>population</a:t>
            </a:r>
            <a:r>
              <a:rPr lang="en-US" b="0" i="0" dirty="0">
                <a:solidFill>
                  <a:srgbClr val="000000"/>
                </a:solidFill>
                <a:effectLst/>
                <a:latin typeface="Verdana" panose="020B0604030504040204" pitchFamily="34" charset="0"/>
              </a:rPr>
              <a:t>.</a:t>
            </a:r>
          </a:p>
          <a:p>
            <a:pPr algn="l"/>
            <a:r>
              <a:rPr lang="en-US" b="1" i="0" dirty="0">
                <a:solidFill>
                  <a:srgbClr val="000000"/>
                </a:solidFill>
                <a:effectLst/>
                <a:latin typeface="Verdana" panose="020B0604030504040204" pitchFamily="34" charset="0"/>
              </a:rPr>
              <a:t>Sample statistic</a:t>
            </a:r>
            <a:r>
              <a:rPr lang="en-US" b="0" i="0" dirty="0">
                <a:solidFill>
                  <a:srgbClr val="000000"/>
                </a:solidFill>
                <a:effectLst/>
                <a:latin typeface="Verdana" panose="020B0604030504040204" pitchFamily="34" charset="0"/>
              </a:rPr>
              <a:t>: A number that describes something about the </a:t>
            </a:r>
            <a:r>
              <a:rPr lang="en-US" b="1" i="0" dirty="0">
                <a:solidFill>
                  <a:srgbClr val="000000"/>
                </a:solidFill>
                <a:effectLst/>
                <a:latin typeface="Verdana" panose="020B0604030504040204" pitchFamily="34" charset="0"/>
              </a:rPr>
              <a:t>sample</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The parameters are the key things we want to learn about. The parameters are usually unknown.</a:t>
            </a:r>
          </a:p>
          <a:p>
            <a:pPr algn="l"/>
            <a:r>
              <a:rPr lang="en-US" b="0" i="0" dirty="0">
                <a:solidFill>
                  <a:srgbClr val="000000"/>
                </a:solidFill>
                <a:effectLst/>
                <a:latin typeface="Verdana" panose="020B0604030504040204" pitchFamily="34" charset="0"/>
              </a:rPr>
              <a:t>Sample statistics gives us </a:t>
            </a:r>
            <a:r>
              <a:rPr lang="en-US" b="1" i="0" dirty="0">
                <a:solidFill>
                  <a:srgbClr val="000000"/>
                </a:solidFill>
                <a:effectLst/>
                <a:latin typeface="Verdana" panose="020B0604030504040204" pitchFamily="34" charset="0"/>
              </a:rPr>
              <a:t>estimates</a:t>
            </a:r>
            <a:r>
              <a:rPr lang="en-US" b="0" i="0" dirty="0">
                <a:solidFill>
                  <a:srgbClr val="000000"/>
                </a:solidFill>
                <a:effectLst/>
                <a:latin typeface="Verdana" panose="020B0604030504040204" pitchFamily="34" charset="0"/>
              </a:rPr>
              <a:t> for parameters.</a:t>
            </a:r>
          </a:p>
          <a:p>
            <a:pPr algn="l"/>
            <a:r>
              <a:rPr lang="en-US" b="0" i="0" dirty="0">
                <a:solidFill>
                  <a:srgbClr val="000000"/>
                </a:solidFill>
                <a:effectLst/>
                <a:latin typeface="Verdana" panose="020B0604030504040204" pitchFamily="34" charset="0"/>
              </a:rPr>
              <a:t>There will always be some </a:t>
            </a:r>
            <a:r>
              <a:rPr lang="en-US" b="1" i="0" dirty="0">
                <a:solidFill>
                  <a:srgbClr val="000000"/>
                </a:solidFill>
                <a:effectLst/>
                <a:latin typeface="Verdana" panose="020B0604030504040204" pitchFamily="34" charset="0"/>
              </a:rPr>
              <a:t>uncertainty</a:t>
            </a:r>
            <a:r>
              <a:rPr lang="en-US" b="0" i="0" dirty="0">
                <a:solidFill>
                  <a:srgbClr val="000000"/>
                </a:solidFill>
                <a:effectLst/>
                <a:latin typeface="Verdana" panose="020B0604030504040204" pitchFamily="34" charset="0"/>
              </a:rPr>
              <a:t> about how accurate estimates are. More certainty gives us more useful knowledge.</a:t>
            </a:r>
          </a:p>
          <a:p>
            <a:pPr algn="l"/>
            <a:r>
              <a:rPr lang="en-US" b="0" i="0" dirty="0">
                <a:solidFill>
                  <a:srgbClr val="000000"/>
                </a:solidFill>
                <a:effectLst/>
                <a:latin typeface="Verdana" panose="020B0604030504040204" pitchFamily="34" charset="0"/>
              </a:rPr>
              <a:t>For every parameter we want to learn about we can get a sample and calculate a sample statistic, which gives us an estimate of the parameter.</a:t>
            </a:r>
          </a:p>
          <a:p>
            <a:endParaRPr lang="en-IN" dirty="0"/>
          </a:p>
        </p:txBody>
      </p:sp>
    </p:spTree>
    <p:extLst>
      <p:ext uri="{BB962C8B-B14F-4D97-AF65-F5344CB8AC3E}">
        <p14:creationId xmlns:p14="http://schemas.microsoft.com/office/powerpoint/2010/main" val="1639606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Some Important Examples</a:t>
            </a:r>
            <a:endParaRPr lang="en-IN" b="1" dirty="0"/>
          </a:p>
        </p:txBody>
      </p:sp>
      <p:sp>
        <p:nvSpPr>
          <p:cNvPr id="6" name="TextBox 5">
            <a:extLst>
              <a:ext uri="{FF2B5EF4-FFF2-40B4-BE49-F238E27FC236}">
                <a16:creationId xmlns:a16="http://schemas.microsoft.com/office/drawing/2014/main" id="{A513B771-7145-6E5C-1373-00DBA85B9EF0}"/>
              </a:ext>
            </a:extLst>
          </p:cNvPr>
          <p:cNvSpPr txBox="1"/>
          <p:nvPr/>
        </p:nvSpPr>
        <p:spPr>
          <a:xfrm>
            <a:off x="161364" y="3648517"/>
            <a:ext cx="11752730" cy="2923877"/>
          </a:xfrm>
          <a:prstGeom prst="rect">
            <a:avLst/>
          </a:prstGeom>
          <a:noFill/>
        </p:spPr>
        <p:txBody>
          <a:bodyPr wrap="square">
            <a:spAutoFit/>
          </a:bodyPr>
          <a:lstStyle/>
          <a:p>
            <a:pPr algn="l"/>
            <a:r>
              <a:rPr lang="en-US" b="1" i="0" dirty="0">
                <a:solidFill>
                  <a:srgbClr val="000000"/>
                </a:solidFill>
                <a:effectLst/>
                <a:latin typeface="Verdana" panose="020B0604030504040204" pitchFamily="34" charset="0"/>
              </a:rPr>
              <a:t>Mean, median and mode</a:t>
            </a:r>
            <a:r>
              <a:rPr lang="en-US" b="0" i="0" dirty="0">
                <a:solidFill>
                  <a:srgbClr val="000000"/>
                </a:solidFill>
                <a:effectLst/>
                <a:latin typeface="Verdana" panose="020B0604030504040204" pitchFamily="34" charset="0"/>
              </a:rPr>
              <a:t> are different types of averages (typical values in a population).</a:t>
            </a:r>
          </a:p>
          <a:p>
            <a:pPr algn="l"/>
            <a:r>
              <a:rPr lang="en-US" b="0" i="0" dirty="0">
                <a:solidFill>
                  <a:srgbClr val="000000"/>
                </a:solidFill>
                <a:effectLst/>
                <a:latin typeface="Verdana" panose="020B0604030504040204" pitchFamily="34" charset="0"/>
              </a:rPr>
              <a:t>For example:</a:t>
            </a:r>
          </a:p>
          <a:p>
            <a:pPr lvl="1">
              <a:buFont typeface="Arial" panose="020B0604020202020204" pitchFamily="34" charset="0"/>
              <a:buChar char="•"/>
            </a:pPr>
            <a:r>
              <a:rPr lang="en-US" sz="1600" b="0" i="0" dirty="0">
                <a:solidFill>
                  <a:srgbClr val="7030A0"/>
                </a:solidFill>
                <a:effectLst/>
                <a:latin typeface="Verdana" panose="020B0604030504040204" pitchFamily="34" charset="0"/>
              </a:rPr>
              <a:t>The typical age of people in a country</a:t>
            </a:r>
          </a:p>
          <a:p>
            <a:pPr lvl="1">
              <a:buFont typeface="Arial" panose="020B0604020202020204" pitchFamily="34" charset="0"/>
              <a:buChar char="•"/>
            </a:pPr>
            <a:r>
              <a:rPr lang="en-US" sz="1600" b="0" i="0" dirty="0">
                <a:solidFill>
                  <a:srgbClr val="7030A0"/>
                </a:solidFill>
                <a:effectLst/>
                <a:latin typeface="Verdana" panose="020B0604030504040204" pitchFamily="34" charset="0"/>
              </a:rPr>
              <a:t>The typical profits of a company</a:t>
            </a:r>
          </a:p>
          <a:p>
            <a:pPr lvl="1">
              <a:buFont typeface="Arial" panose="020B0604020202020204" pitchFamily="34" charset="0"/>
              <a:buChar char="•"/>
            </a:pPr>
            <a:r>
              <a:rPr lang="en-US" sz="1600" b="0" i="0" dirty="0">
                <a:solidFill>
                  <a:srgbClr val="7030A0"/>
                </a:solidFill>
                <a:effectLst/>
                <a:latin typeface="Verdana" panose="020B0604030504040204" pitchFamily="34" charset="0"/>
              </a:rPr>
              <a:t>The typical range of an electric car</a:t>
            </a:r>
          </a:p>
          <a:p>
            <a:pPr algn="l"/>
            <a:r>
              <a:rPr lang="en-US" b="1" i="0" dirty="0">
                <a:solidFill>
                  <a:srgbClr val="000000"/>
                </a:solidFill>
                <a:effectLst/>
                <a:latin typeface="Verdana" panose="020B0604030504040204" pitchFamily="34" charset="0"/>
              </a:rPr>
              <a:t>Variance</a:t>
            </a:r>
            <a:r>
              <a:rPr lang="en-US" b="0" i="0" dirty="0">
                <a:solidFill>
                  <a:srgbClr val="000000"/>
                </a:solidFill>
                <a:effectLst/>
                <a:latin typeface="Verdana" panose="020B0604030504040204" pitchFamily="34" charset="0"/>
              </a:rPr>
              <a:t> and </a:t>
            </a:r>
            <a:r>
              <a:rPr lang="en-US" b="1" i="0" dirty="0">
                <a:solidFill>
                  <a:srgbClr val="000000"/>
                </a:solidFill>
                <a:effectLst/>
                <a:latin typeface="Verdana" panose="020B0604030504040204" pitchFamily="34" charset="0"/>
              </a:rPr>
              <a:t>standard deviation</a:t>
            </a:r>
            <a:r>
              <a:rPr lang="en-US" b="0" i="0" dirty="0">
                <a:solidFill>
                  <a:srgbClr val="000000"/>
                </a:solidFill>
                <a:effectLst/>
                <a:latin typeface="Verdana" panose="020B0604030504040204" pitchFamily="34" charset="0"/>
              </a:rPr>
              <a:t> are two types of values describing how spread out the values are.</a:t>
            </a:r>
          </a:p>
          <a:p>
            <a:pPr marL="742950" lvl="1" indent="-285750">
              <a:buFont typeface="Arial" panose="020B0604020202020204" pitchFamily="34" charset="0"/>
              <a:buChar char="•"/>
            </a:pPr>
            <a:r>
              <a:rPr lang="en-US" sz="1600" b="0" i="0" dirty="0">
                <a:solidFill>
                  <a:srgbClr val="7030A0"/>
                </a:solidFill>
                <a:effectLst/>
                <a:latin typeface="Verdana" panose="020B0604030504040204" pitchFamily="34" charset="0"/>
              </a:rPr>
              <a:t>A single class of students in a school would usually be about the same age. The age of the students will have </a:t>
            </a:r>
            <a:r>
              <a:rPr lang="en-US" sz="1600" b="1" i="0" dirty="0">
                <a:solidFill>
                  <a:srgbClr val="7030A0"/>
                </a:solidFill>
                <a:effectLst/>
                <a:latin typeface="Verdana" panose="020B0604030504040204" pitchFamily="34" charset="0"/>
              </a:rPr>
              <a:t>low</a:t>
            </a:r>
            <a:r>
              <a:rPr lang="en-US" sz="1600" b="0" i="0" dirty="0">
                <a:solidFill>
                  <a:srgbClr val="7030A0"/>
                </a:solidFill>
                <a:effectLst/>
                <a:latin typeface="Verdana" panose="020B0604030504040204" pitchFamily="34" charset="0"/>
              </a:rPr>
              <a:t> variance and standard deviation.</a:t>
            </a:r>
          </a:p>
          <a:p>
            <a:pPr marL="742950" lvl="1" indent="-285750">
              <a:buFont typeface="Arial" panose="020B0604020202020204" pitchFamily="34" charset="0"/>
              <a:buChar char="•"/>
            </a:pPr>
            <a:r>
              <a:rPr lang="en-US" sz="1600" b="0" i="0" dirty="0">
                <a:solidFill>
                  <a:srgbClr val="7030A0"/>
                </a:solidFill>
                <a:effectLst/>
                <a:latin typeface="Verdana" panose="020B0604030504040204" pitchFamily="34" charset="0"/>
              </a:rPr>
              <a:t>A whole country will have people of all kinds of different ages. The variance and standard deviation of age in the whole country would then be </a:t>
            </a:r>
            <a:r>
              <a:rPr lang="en-US" sz="1600" b="1" i="0" dirty="0">
                <a:solidFill>
                  <a:srgbClr val="7030A0"/>
                </a:solidFill>
                <a:effectLst/>
                <a:latin typeface="Verdana" panose="020B0604030504040204" pitchFamily="34" charset="0"/>
              </a:rPr>
              <a:t>bigger</a:t>
            </a:r>
            <a:r>
              <a:rPr lang="en-US" sz="1600" b="0" i="0" dirty="0">
                <a:solidFill>
                  <a:srgbClr val="7030A0"/>
                </a:solidFill>
                <a:effectLst/>
                <a:latin typeface="Verdana" panose="020B0604030504040204" pitchFamily="34" charset="0"/>
              </a:rPr>
              <a:t> than in a single school grade.</a:t>
            </a:r>
          </a:p>
        </p:txBody>
      </p:sp>
      <p:graphicFrame>
        <p:nvGraphicFramePr>
          <p:cNvPr id="9" name="Content Placeholder 3">
            <a:extLst>
              <a:ext uri="{FF2B5EF4-FFF2-40B4-BE49-F238E27FC236}">
                <a16:creationId xmlns:a16="http://schemas.microsoft.com/office/drawing/2014/main" id="{744B2A56-0838-EEDA-02FB-073924920E62}"/>
              </a:ext>
            </a:extLst>
          </p:cNvPr>
          <p:cNvGraphicFramePr>
            <a:graphicFrameLocks noGrp="1"/>
          </p:cNvGraphicFramePr>
          <p:nvPr>
            <p:ph idx="1"/>
          </p:nvPr>
        </p:nvGraphicFramePr>
        <p:xfrm>
          <a:off x="277905" y="1014923"/>
          <a:ext cx="11501720" cy="2194560"/>
        </p:xfrm>
        <a:graphic>
          <a:graphicData uri="http://schemas.openxmlformats.org/drawingml/2006/table">
            <a:tbl>
              <a:tblPr/>
              <a:tblGrid>
                <a:gridCol w="5750860">
                  <a:extLst>
                    <a:ext uri="{9D8B030D-6E8A-4147-A177-3AD203B41FA5}">
                      <a16:colId xmlns:a16="http://schemas.microsoft.com/office/drawing/2014/main" val="4222459552"/>
                    </a:ext>
                  </a:extLst>
                </a:gridCol>
                <a:gridCol w="5750860">
                  <a:extLst>
                    <a:ext uri="{9D8B030D-6E8A-4147-A177-3AD203B41FA5}">
                      <a16:colId xmlns:a16="http://schemas.microsoft.com/office/drawing/2014/main" val="2014078618"/>
                    </a:ext>
                  </a:extLst>
                </a:gridCol>
              </a:tblGrid>
              <a:tr h="176306">
                <a:tc>
                  <a:txBody>
                    <a:bodyPr/>
                    <a:lstStyle/>
                    <a:p>
                      <a:pPr algn="ctr" fontAlgn="t"/>
                      <a:r>
                        <a:rPr lang="en-IN" sz="1600" b="1" dirty="0">
                          <a:effectLst/>
                        </a:rPr>
                        <a:t>Parameter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600" b="1" dirty="0">
                          <a:effectLst/>
                        </a:rPr>
                        <a:t>Sample statistic</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86323147"/>
                  </a:ext>
                </a:extLst>
              </a:tr>
              <a:tr h="176306">
                <a:tc>
                  <a:txBody>
                    <a:bodyPr/>
                    <a:lstStyle/>
                    <a:p>
                      <a:pPr algn="ctr" fontAlgn="t"/>
                      <a:r>
                        <a:rPr lang="en-IN" sz="1600">
                          <a:effectLst/>
                        </a:rPr>
                        <a:t>Mean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600">
                          <a:effectLst/>
                        </a:rPr>
                        <a:t>Sample mean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36082453"/>
                  </a:ext>
                </a:extLst>
              </a:tr>
              <a:tr h="176306">
                <a:tc>
                  <a:txBody>
                    <a:bodyPr/>
                    <a:lstStyle/>
                    <a:p>
                      <a:pPr algn="ctr" fontAlgn="t"/>
                      <a:r>
                        <a:rPr lang="en-IN" sz="1600" dirty="0">
                          <a:effectLst/>
                        </a:rPr>
                        <a:t>Median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600" dirty="0">
                          <a:effectLst/>
                        </a:rPr>
                        <a:t>Sample median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69962627"/>
                  </a:ext>
                </a:extLst>
              </a:tr>
              <a:tr h="176306">
                <a:tc>
                  <a:txBody>
                    <a:bodyPr/>
                    <a:lstStyle/>
                    <a:p>
                      <a:pPr algn="ctr" fontAlgn="t"/>
                      <a:r>
                        <a:rPr lang="en-IN" sz="1600" dirty="0">
                          <a:effectLst/>
                        </a:rPr>
                        <a:t>Mode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ctr" fontAlgn="t"/>
                      <a:r>
                        <a:rPr lang="en-IN" sz="1600">
                          <a:effectLst/>
                        </a:rPr>
                        <a:t>Sample mode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36933698"/>
                  </a:ext>
                </a:extLst>
              </a:tr>
              <a:tr h="176306">
                <a:tc>
                  <a:txBody>
                    <a:bodyPr/>
                    <a:lstStyle/>
                    <a:p>
                      <a:pPr algn="ctr" fontAlgn="t"/>
                      <a:r>
                        <a:rPr lang="en-IN" sz="1600">
                          <a:effectLst/>
                        </a:rPr>
                        <a:t>Variance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600">
                          <a:effectLst/>
                        </a:rPr>
                        <a:t>Sample variance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55130561"/>
                  </a:ext>
                </a:extLst>
              </a:tr>
              <a:tr h="176306">
                <a:tc>
                  <a:txBody>
                    <a:bodyPr/>
                    <a:lstStyle/>
                    <a:p>
                      <a:pPr algn="ctr" fontAlgn="t"/>
                      <a:r>
                        <a:rPr lang="en-IN" sz="1600" dirty="0">
                          <a:effectLst/>
                        </a:rPr>
                        <a:t>Standard deviation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ctr" fontAlgn="t"/>
                      <a:r>
                        <a:rPr lang="en-IN" sz="1600" dirty="0">
                          <a:effectLst/>
                        </a:rPr>
                        <a:t>Sample standard deviation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64341916"/>
                  </a:ext>
                </a:extLst>
              </a:tr>
            </a:tbl>
          </a:graphicData>
        </a:graphic>
      </p:graphicFrame>
    </p:spTree>
    <p:extLst>
      <p:ext uri="{BB962C8B-B14F-4D97-AF65-F5344CB8AC3E}">
        <p14:creationId xmlns:p14="http://schemas.microsoft.com/office/powerpoint/2010/main" val="36651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What is Statistics Used for?</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Statistics is used in all kinds of science and business applications.</a:t>
            </a:r>
          </a:p>
          <a:p>
            <a:pPr algn="l"/>
            <a:r>
              <a:rPr lang="en-US" b="0" i="0" dirty="0">
                <a:solidFill>
                  <a:srgbClr val="000000"/>
                </a:solidFill>
                <a:effectLst/>
                <a:latin typeface="Verdana" panose="020B0604030504040204" pitchFamily="34" charset="0"/>
              </a:rPr>
              <a:t>Statistics gives us more accurate knowledge which helps us make better decisions.</a:t>
            </a:r>
          </a:p>
          <a:p>
            <a:pPr algn="l"/>
            <a:r>
              <a:rPr lang="en-US" b="0" i="0" dirty="0">
                <a:solidFill>
                  <a:srgbClr val="000000"/>
                </a:solidFill>
                <a:effectLst/>
                <a:latin typeface="Verdana" panose="020B0604030504040204" pitchFamily="34" charset="0"/>
              </a:rPr>
              <a:t>Statistics can focus on making </a:t>
            </a:r>
            <a:r>
              <a:rPr lang="en-US" b="1" i="0" dirty="0">
                <a:solidFill>
                  <a:srgbClr val="000000"/>
                </a:solidFill>
                <a:effectLst/>
                <a:latin typeface="Verdana" panose="020B0604030504040204" pitchFamily="34" charset="0"/>
              </a:rPr>
              <a:t>predictions</a:t>
            </a:r>
            <a:r>
              <a:rPr lang="en-US" b="0" i="0" dirty="0">
                <a:solidFill>
                  <a:srgbClr val="000000"/>
                </a:solidFill>
                <a:effectLst/>
                <a:latin typeface="Verdana" panose="020B0604030504040204" pitchFamily="34" charset="0"/>
              </a:rPr>
              <a:t> about what will happen in the future. It can also focus on </a:t>
            </a:r>
            <a:r>
              <a:rPr lang="en-US" b="1" i="0" dirty="0">
                <a:solidFill>
                  <a:srgbClr val="000000"/>
                </a:solidFill>
                <a:effectLst/>
                <a:latin typeface="Verdana" panose="020B0604030504040204" pitchFamily="34" charset="0"/>
              </a:rPr>
              <a:t>explaining</a:t>
            </a:r>
            <a:r>
              <a:rPr lang="en-US" b="0" i="0" dirty="0">
                <a:solidFill>
                  <a:srgbClr val="000000"/>
                </a:solidFill>
                <a:effectLst/>
                <a:latin typeface="Verdana" panose="020B0604030504040204" pitchFamily="34" charset="0"/>
              </a:rPr>
              <a:t> how different things are connected.</a:t>
            </a:r>
          </a:p>
          <a:p>
            <a:endParaRPr lang="en-IN" dirty="0"/>
          </a:p>
        </p:txBody>
      </p:sp>
    </p:spTree>
    <p:extLst>
      <p:ext uri="{BB962C8B-B14F-4D97-AF65-F5344CB8AC3E}">
        <p14:creationId xmlns:p14="http://schemas.microsoft.com/office/powerpoint/2010/main" val="427456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US" b="1" i="0" dirty="0">
                <a:solidFill>
                  <a:srgbClr val="000000"/>
                </a:solidFill>
                <a:effectLst/>
                <a:latin typeface="Segoe UI" panose="020B0502040204020203" pitchFamily="34" charset="0"/>
              </a:rPr>
              <a:t>Typical Steps of Statistical Methods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The typical steps are:</a:t>
            </a:r>
          </a:p>
          <a:p>
            <a:pPr lvl="1"/>
            <a:r>
              <a:rPr lang="en-US" b="0" i="0" dirty="0">
                <a:solidFill>
                  <a:srgbClr val="FF0000"/>
                </a:solidFill>
                <a:effectLst/>
                <a:latin typeface="Verdana" panose="020B0604030504040204" pitchFamily="34" charset="0"/>
              </a:rPr>
              <a:t>Gathering data</a:t>
            </a:r>
          </a:p>
          <a:p>
            <a:pPr lvl="1"/>
            <a:r>
              <a:rPr lang="en-US" b="0" i="0" dirty="0">
                <a:solidFill>
                  <a:srgbClr val="FF0000"/>
                </a:solidFill>
                <a:effectLst/>
                <a:latin typeface="Verdana" panose="020B0604030504040204" pitchFamily="34" charset="0"/>
              </a:rPr>
              <a:t>Describing and visualizing data</a:t>
            </a:r>
          </a:p>
          <a:p>
            <a:pPr lvl="1"/>
            <a:r>
              <a:rPr lang="en-US" b="0" i="0" dirty="0">
                <a:solidFill>
                  <a:srgbClr val="FF0000"/>
                </a:solidFill>
                <a:effectLst/>
                <a:latin typeface="Verdana" panose="020B0604030504040204" pitchFamily="34" charset="0"/>
              </a:rPr>
              <a:t>Making conclusions</a:t>
            </a:r>
          </a:p>
          <a:p>
            <a:pPr algn="l"/>
            <a:r>
              <a:rPr lang="en-US" b="0" i="0" dirty="0">
                <a:solidFill>
                  <a:srgbClr val="000000"/>
                </a:solidFill>
                <a:effectLst/>
                <a:latin typeface="Verdana" panose="020B0604030504040204" pitchFamily="34" charset="0"/>
              </a:rPr>
              <a:t>It is important to keep all three steps in mind for any questions we want more knowledge about.</a:t>
            </a:r>
          </a:p>
          <a:p>
            <a:pPr algn="l"/>
            <a:r>
              <a:rPr lang="en-US" b="0" i="0" dirty="0">
                <a:solidFill>
                  <a:srgbClr val="000000"/>
                </a:solidFill>
                <a:effectLst/>
                <a:latin typeface="Verdana" panose="020B0604030504040204" pitchFamily="34" charset="0"/>
              </a:rPr>
              <a:t>Knowing which types of data are available can tell you what kinds of questions you can answer with statistical methods.</a:t>
            </a:r>
          </a:p>
          <a:p>
            <a:pPr algn="l"/>
            <a:r>
              <a:rPr lang="en-US" b="0" i="0" dirty="0">
                <a:solidFill>
                  <a:srgbClr val="000000"/>
                </a:solidFill>
                <a:effectLst/>
                <a:latin typeface="Verdana" panose="020B0604030504040204" pitchFamily="34" charset="0"/>
              </a:rPr>
              <a:t>Knowing which questions you want to answer can help guide what sort of data you need. A lot of data might be available, and knowing what to focus on is important.</a:t>
            </a:r>
          </a:p>
          <a:p>
            <a:endParaRPr lang="en-IN" dirty="0"/>
          </a:p>
        </p:txBody>
      </p:sp>
    </p:spTree>
    <p:extLst>
      <p:ext uri="{BB962C8B-B14F-4D97-AF65-F5344CB8AC3E}">
        <p14:creationId xmlns:p14="http://schemas.microsoft.com/office/powerpoint/2010/main" val="334184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How is Statistics Used?</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fontScale="92500"/>
          </a:bodyPr>
          <a:lstStyle/>
          <a:p>
            <a:pPr algn="l"/>
            <a:r>
              <a:rPr lang="en-US" b="0" i="0" dirty="0">
                <a:solidFill>
                  <a:srgbClr val="000000"/>
                </a:solidFill>
                <a:effectLst/>
                <a:latin typeface="Verdana" panose="020B0604030504040204" pitchFamily="34" charset="0"/>
              </a:rPr>
              <a:t>Statistics can be used to explain things in a precise way. You can use it to understand and make conclusions about the group that you want to know more about. This group is called the </a:t>
            </a:r>
            <a:r>
              <a:rPr lang="en-US" b="1" i="0" dirty="0">
                <a:solidFill>
                  <a:srgbClr val="000000"/>
                </a:solidFill>
                <a:effectLst/>
                <a:latin typeface="Verdana" panose="020B0604030504040204" pitchFamily="34" charset="0"/>
              </a:rPr>
              <a:t>population</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A population could be many different kinds of groups. It could be:</a:t>
            </a:r>
          </a:p>
          <a:p>
            <a:pPr lvl="1"/>
            <a:r>
              <a:rPr lang="en-US" b="0" i="0" dirty="0">
                <a:solidFill>
                  <a:srgbClr val="FF0000"/>
                </a:solidFill>
                <a:effectLst/>
                <a:latin typeface="Verdana" panose="020B0604030504040204" pitchFamily="34" charset="0"/>
              </a:rPr>
              <a:t>All of the people in a country</a:t>
            </a:r>
          </a:p>
          <a:p>
            <a:pPr lvl="1"/>
            <a:r>
              <a:rPr lang="en-US" b="0" i="0" dirty="0">
                <a:solidFill>
                  <a:srgbClr val="FF0000"/>
                </a:solidFill>
                <a:effectLst/>
                <a:latin typeface="Verdana" panose="020B0604030504040204" pitchFamily="34" charset="0"/>
              </a:rPr>
              <a:t>All the businesses in an industry</a:t>
            </a:r>
          </a:p>
          <a:p>
            <a:pPr lvl="1"/>
            <a:r>
              <a:rPr lang="en-US" b="0" i="0" dirty="0">
                <a:solidFill>
                  <a:srgbClr val="FF0000"/>
                </a:solidFill>
                <a:effectLst/>
                <a:latin typeface="Verdana" panose="020B0604030504040204" pitchFamily="34" charset="0"/>
              </a:rPr>
              <a:t>All the customers of a business</a:t>
            </a:r>
          </a:p>
          <a:p>
            <a:pPr lvl="1"/>
            <a:r>
              <a:rPr lang="en-US" b="0" i="0" dirty="0">
                <a:solidFill>
                  <a:srgbClr val="FF0000"/>
                </a:solidFill>
                <a:effectLst/>
                <a:latin typeface="Verdana" panose="020B0604030504040204" pitchFamily="34" charset="0"/>
              </a:rPr>
              <a:t>All people that play football who are older than 45</a:t>
            </a:r>
          </a:p>
          <a:p>
            <a:pPr algn="l"/>
            <a:r>
              <a:rPr lang="en-US" b="0" i="0" dirty="0">
                <a:solidFill>
                  <a:srgbClr val="000000"/>
                </a:solidFill>
                <a:effectLst/>
                <a:latin typeface="Verdana" panose="020B0604030504040204" pitchFamily="34" charset="0"/>
              </a:rPr>
              <a:t>and so on - it just depends on what you want to know about.</a:t>
            </a:r>
          </a:p>
          <a:p>
            <a:pPr algn="l"/>
            <a:r>
              <a:rPr lang="en-US" b="0" i="0" dirty="0">
                <a:solidFill>
                  <a:srgbClr val="000000"/>
                </a:solidFill>
                <a:effectLst/>
                <a:latin typeface="Verdana" panose="020B0604030504040204" pitchFamily="34" charset="0"/>
              </a:rPr>
              <a:t>Gathering data about the population will give you a </a:t>
            </a:r>
            <a:r>
              <a:rPr lang="en-US" b="1" i="0" dirty="0">
                <a:solidFill>
                  <a:srgbClr val="000000"/>
                </a:solidFill>
                <a:effectLst/>
                <a:latin typeface="Verdana" panose="020B0604030504040204" pitchFamily="34" charset="0"/>
              </a:rPr>
              <a:t>sample</a:t>
            </a:r>
            <a:r>
              <a:rPr lang="en-US" b="0" i="0" dirty="0">
                <a:solidFill>
                  <a:srgbClr val="000000"/>
                </a:solidFill>
                <a:effectLst/>
                <a:latin typeface="Verdana" panose="020B0604030504040204" pitchFamily="34" charset="0"/>
              </a:rPr>
              <a:t>. This is a part of the whole population. Statistical methods are then used on that sample.</a:t>
            </a:r>
          </a:p>
          <a:p>
            <a:pPr algn="l"/>
            <a:r>
              <a:rPr lang="en-US" b="0" i="0" dirty="0">
                <a:solidFill>
                  <a:srgbClr val="000000"/>
                </a:solidFill>
                <a:effectLst/>
                <a:latin typeface="Verdana" panose="020B0604030504040204" pitchFamily="34" charset="0"/>
              </a:rPr>
              <a:t>The results of the statistical methods from the sample is used to make </a:t>
            </a:r>
            <a:r>
              <a:rPr lang="en-US" b="1" i="0" dirty="0">
                <a:solidFill>
                  <a:srgbClr val="000000"/>
                </a:solidFill>
                <a:effectLst/>
                <a:latin typeface="Verdana" panose="020B0604030504040204" pitchFamily="34" charset="0"/>
              </a:rPr>
              <a:t>conclusions</a:t>
            </a:r>
            <a:r>
              <a:rPr lang="en-US" b="0" i="0" dirty="0">
                <a:solidFill>
                  <a:srgbClr val="000000"/>
                </a:solidFill>
                <a:effectLst/>
                <a:latin typeface="Verdana" panose="020B0604030504040204" pitchFamily="34" charset="0"/>
              </a:rPr>
              <a:t> about the population.</a:t>
            </a:r>
          </a:p>
          <a:p>
            <a:endParaRPr lang="en-IN" dirty="0"/>
          </a:p>
        </p:txBody>
      </p:sp>
    </p:spTree>
    <p:extLst>
      <p:ext uri="{BB962C8B-B14F-4D97-AF65-F5344CB8AC3E}">
        <p14:creationId xmlns:p14="http://schemas.microsoft.com/office/powerpoint/2010/main" val="38411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Important Concepts in Statistics</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fontScale="62500" lnSpcReduction="20000"/>
          </a:bodyPr>
          <a:lstStyle/>
          <a:p>
            <a:pPr algn="l">
              <a:buFont typeface="Arial" panose="020B0604020202020204" pitchFamily="34" charset="0"/>
              <a:buChar char="•"/>
            </a:pPr>
            <a:endParaRPr lang="en-IN" b="0" i="0" dirty="0">
              <a:solidFill>
                <a:srgbClr val="000000"/>
              </a:solidFill>
              <a:effectLst/>
              <a:latin typeface="Verdana" panose="020B0604030504040204" pitchFamily="34" charset="0"/>
            </a:endParaRPr>
          </a:p>
          <a:p>
            <a:pPr algn="l">
              <a:buFont typeface="Arial" panose="020B0604020202020204" pitchFamily="34" charset="0"/>
              <a:buChar char="•"/>
            </a:pPr>
            <a:r>
              <a:rPr lang="en-IN" b="0" i="0" dirty="0">
                <a:solidFill>
                  <a:srgbClr val="000000"/>
                </a:solidFill>
                <a:effectLst/>
                <a:latin typeface="Verdana" panose="020B0604030504040204" pitchFamily="34" charset="0"/>
              </a:rPr>
              <a:t>Predictions and Explanations</a:t>
            </a:r>
          </a:p>
          <a:p>
            <a:pPr algn="l">
              <a:buFont typeface="Arial" panose="020B0604020202020204" pitchFamily="34" charset="0"/>
              <a:buChar char="•"/>
            </a:pPr>
            <a:r>
              <a:rPr lang="en-IN" b="0" i="0" dirty="0">
                <a:solidFill>
                  <a:srgbClr val="000000"/>
                </a:solidFill>
                <a:effectLst/>
                <a:latin typeface="Verdana" panose="020B0604030504040204" pitchFamily="34" charset="0"/>
              </a:rPr>
              <a:t>Populations and Samples</a:t>
            </a:r>
          </a:p>
          <a:p>
            <a:pPr algn="l">
              <a:buFont typeface="Arial" panose="020B0604020202020204" pitchFamily="34" charset="0"/>
              <a:buChar char="•"/>
            </a:pPr>
            <a:r>
              <a:rPr lang="en-IN" b="0" i="0" dirty="0">
                <a:solidFill>
                  <a:srgbClr val="000000"/>
                </a:solidFill>
                <a:effectLst/>
                <a:latin typeface="Verdana" panose="020B0604030504040204" pitchFamily="34" charset="0"/>
              </a:rPr>
              <a:t>Parameters and Sample Statistics</a:t>
            </a:r>
          </a:p>
          <a:p>
            <a:pPr algn="l">
              <a:buFont typeface="Arial" panose="020B0604020202020204" pitchFamily="34" charset="0"/>
              <a:buChar char="•"/>
            </a:pPr>
            <a:r>
              <a:rPr lang="en-IN" b="0" i="0" dirty="0">
                <a:solidFill>
                  <a:srgbClr val="000000"/>
                </a:solidFill>
                <a:effectLst/>
                <a:latin typeface="Verdana" panose="020B0604030504040204" pitchFamily="34" charset="0"/>
              </a:rPr>
              <a:t>Sampling Methods</a:t>
            </a:r>
          </a:p>
          <a:p>
            <a:pPr algn="l">
              <a:buFont typeface="Arial" panose="020B0604020202020204" pitchFamily="34" charset="0"/>
              <a:buChar char="•"/>
            </a:pPr>
            <a:r>
              <a:rPr lang="en-IN" b="0" i="0" dirty="0">
                <a:solidFill>
                  <a:srgbClr val="000000"/>
                </a:solidFill>
                <a:effectLst/>
                <a:latin typeface="Verdana" panose="020B0604030504040204" pitchFamily="34" charset="0"/>
              </a:rPr>
              <a:t>Data Types</a:t>
            </a:r>
          </a:p>
          <a:p>
            <a:pPr algn="l">
              <a:buFont typeface="Arial" panose="020B0604020202020204" pitchFamily="34" charset="0"/>
              <a:buChar char="•"/>
            </a:pPr>
            <a:r>
              <a:rPr lang="en-IN" b="0" i="0" dirty="0">
                <a:solidFill>
                  <a:srgbClr val="000000"/>
                </a:solidFill>
                <a:effectLst/>
                <a:latin typeface="Verdana" panose="020B0604030504040204" pitchFamily="34" charset="0"/>
              </a:rPr>
              <a:t>Measurement Level</a:t>
            </a:r>
          </a:p>
          <a:p>
            <a:pPr algn="l">
              <a:buFont typeface="Arial" panose="020B0604020202020204" pitchFamily="34" charset="0"/>
              <a:buChar char="•"/>
            </a:pPr>
            <a:r>
              <a:rPr lang="en-IN" b="0" i="0" dirty="0">
                <a:solidFill>
                  <a:srgbClr val="000000"/>
                </a:solidFill>
                <a:effectLst/>
                <a:latin typeface="Verdana" panose="020B0604030504040204" pitchFamily="34" charset="0"/>
              </a:rPr>
              <a:t>Descriptive Statistics</a:t>
            </a:r>
          </a:p>
          <a:p>
            <a:pPr algn="l">
              <a:buFont typeface="Arial" panose="020B0604020202020204" pitchFamily="34" charset="0"/>
              <a:buChar char="•"/>
            </a:pPr>
            <a:r>
              <a:rPr lang="en-IN" b="0" i="0" dirty="0">
                <a:solidFill>
                  <a:srgbClr val="000000"/>
                </a:solidFill>
                <a:effectLst/>
                <a:latin typeface="Verdana" panose="020B0604030504040204" pitchFamily="34" charset="0"/>
              </a:rPr>
              <a:t>Random Variables</a:t>
            </a:r>
          </a:p>
          <a:p>
            <a:pPr algn="l">
              <a:buFont typeface="Arial" panose="020B0604020202020204" pitchFamily="34" charset="0"/>
              <a:buChar char="•"/>
            </a:pPr>
            <a:r>
              <a:rPr lang="en-IN" b="0" i="0" dirty="0">
                <a:solidFill>
                  <a:srgbClr val="000000"/>
                </a:solidFill>
                <a:effectLst/>
                <a:latin typeface="Verdana" panose="020B0604030504040204" pitchFamily="34" charset="0"/>
              </a:rPr>
              <a:t>Univariate and Multivariate Statistics</a:t>
            </a:r>
          </a:p>
          <a:p>
            <a:pPr algn="l">
              <a:buFont typeface="Arial" panose="020B0604020202020204" pitchFamily="34" charset="0"/>
              <a:buChar char="•"/>
            </a:pPr>
            <a:r>
              <a:rPr lang="en-IN" b="0" i="0" dirty="0">
                <a:solidFill>
                  <a:srgbClr val="000000"/>
                </a:solidFill>
                <a:effectLst/>
                <a:latin typeface="Verdana" panose="020B0604030504040204" pitchFamily="34" charset="0"/>
              </a:rPr>
              <a:t>Probability Calculation</a:t>
            </a:r>
          </a:p>
          <a:p>
            <a:pPr algn="l">
              <a:buFont typeface="Arial" panose="020B0604020202020204" pitchFamily="34" charset="0"/>
              <a:buChar char="•"/>
            </a:pPr>
            <a:r>
              <a:rPr lang="en-IN" b="0" i="0" dirty="0">
                <a:solidFill>
                  <a:srgbClr val="000000"/>
                </a:solidFill>
                <a:effectLst/>
                <a:latin typeface="Verdana" panose="020B0604030504040204" pitchFamily="34" charset="0"/>
              </a:rPr>
              <a:t>Probability Distributions</a:t>
            </a:r>
          </a:p>
          <a:p>
            <a:pPr algn="l">
              <a:buFont typeface="Arial" panose="020B0604020202020204" pitchFamily="34" charset="0"/>
              <a:buChar char="•"/>
            </a:pPr>
            <a:r>
              <a:rPr lang="en-IN" b="0" i="0" dirty="0">
                <a:solidFill>
                  <a:srgbClr val="000000"/>
                </a:solidFill>
                <a:effectLst/>
                <a:latin typeface="Verdana" panose="020B0604030504040204" pitchFamily="34" charset="0"/>
              </a:rPr>
              <a:t>Statistical Inference</a:t>
            </a:r>
          </a:p>
          <a:p>
            <a:pPr algn="l">
              <a:buFont typeface="Arial" panose="020B0604020202020204" pitchFamily="34" charset="0"/>
              <a:buChar char="•"/>
            </a:pPr>
            <a:r>
              <a:rPr lang="en-IN" b="0" i="0" dirty="0">
                <a:solidFill>
                  <a:srgbClr val="000000"/>
                </a:solidFill>
                <a:effectLst/>
                <a:latin typeface="Verdana" panose="020B0604030504040204" pitchFamily="34" charset="0"/>
              </a:rPr>
              <a:t>Parameter Estimation</a:t>
            </a:r>
          </a:p>
          <a:p>
            <a:pPr algn="l">
              <a:buFont typeface="Arial" panose="020B0604020202020204" pitchFamily="34" charset="0"/>
              <a:buChar char="•"/>
            </a:pPr>
            <a:r>
              <a:rPr lang="en-IN" b="0" i="0" dirty="0">
                <a:solidFill>
                  <a:srgbClr val="000000"/>
                </a:solidFill>
                <a:effectLst/>
                <a:latin typeface="Verdana" panose="020B0604030504040204" pitchFamily="34" charset="0"/>
              </a:rPr>
              <a:t>Hypothesis Testing</a:t>
            </a:r>
          </a:p>
          <a:p>
            <a:pPr algn="l">
              <a:buFont typeface="Arial" panose="020B0604020202020204" pitchFamily="34" charset="0"/>
              <a:buChar char="•"/>
            </a:pPr>
            <a:r>
              <a:rPr lang="en-IN" b="0" i="0" dirty="0">
                <a:solidFill>
                  <a:srgbClr val="000000"/>
                </a:solidFill>
                <a:effectLst/>
                <a:latin typeface="Verdana" panose="020B0604030504040204" pitchFamily="34" charset="0"/>
              </a:rPr>
              <a:t>Correlation</a:t>
            </a:r>
          </a:p>
          <a:p>
            <a:pPr algn="l">
              <a:buFont typeface="Arial" panose="020B0604020202020204" pitchFamily="34" charset="0"/>
              <a:buChar char="•"/>
            </a:pPr>
            <a:r>
              <a:rPr lang="en-IN" b="0" i="0" dirty="0">
                <a:solidFill>
                  <a:srgbClr val="000000"/>
                </a:solidFill>
                <a:effectLst/>
                <a:latin typeface="Verdana" panose="020B0604030504040204" pitchFamily="34" charset="0"/>
              </a:rPr>
              <a:t>Regression Analysis</a:t>
            </a:r>
          </a:p>
          <a:p>
            <a:pPr algn="l">
              <a:buFont typeface="Arial" panose="020B0604020202020204" pitchFamily="34" charset="0"/>
              <a:buChar char="•"/>
            </a:pPr>
            <a:r>
              <a:rPr lang="en-IN" b="0" i="0" dirty="0">
                <a:solidFill>
                  <a:srgbClr val="000000"/>
                </a:solidFill>
                <a:effectLst/>
                <a:latin typeface="Verdana" panose="020B0604030504040204" pitchFamily="34" charset="0"/>
              </a:rPr>
              <a:t>Causal Inference</a:t>
            </a:r>
          </a:p>
        </p:txBody>
      </p:sp>
    </p:spTree>
    <p:extLst>
      <p:ext uri="{BB962C8B-B14F-4D97-AF65-F5344CB8AC3E}">
        <p14:creationId xmlns:p14="http://schemas.microsoft.com/office/powerpoint/2010/main" val="187741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Statistics and Programming</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r>
              <a:rPr lang="en-US" b="0" i="0" dirty="0">
                <a:solidFill>
                  <a:srgbClr val="000000"/>
                </a:solidFill>
                <a:effectLst/>
                <a:latin typeface="Verdana" panose="020B0604030504040204" pitchFamily="34" charset="0"/>
              </a:rPr>
              <a:t>Statistical analysis is typically done with computers. Small amounts of data can analyzed reasonably well without computers.</a:t>
            </a:r>
          </a:p>
          <a:p>
            <a:pPr algn="l"/>
            <a:r>
              <a:rPr lang="en-US" b="0" i="0" dirty="0">
                <a:solidFill>
                  <a:srgbClr val="000000"/>
                </a:solidFill>
                <a:effectLst/>
                <a:latin typeface="Verdana" panose="020B0604030504040204" pitchFamily="34" charset="0"/>
              </a:rPr>
              <a:t>Historically, all data analysis was performed by manually. It was time-consuming and prone to errors.</a:t>
            </a:r>
          </a:p>
          <a:p>
            <a:pPr algn="l"/>
            <a:r>
              <a:rPr lang="en-US" b="0" i="0" dirty="0">
                <a:solidFill>
                  <a:srgbClr val="000000"/>
                </a:solidFill>
                <a:effectLst/>
                <a:latin typeface="Verdana" panose="020B0604030504040204" pitchFamily="34" charset="0"/>
              </a:rPr>
              <a:t>Nowadays, programming and software is typically used for data analysis.</a:t>
            </a:r>
          </a:p>
          <a:p>
            <a:pPr algn="l"/>
            <a:r>
              <a:rPr lang="en-US" b="0" i="0" dirty="0">
                <a:solidFill>
                  <a:srgbClr val="000000"/>
                </a:solidFill>
                <a:effectLst/>
                <a:latin typeface="Verdana" panose="020B0604030504040204" pitchFamily="34" charset="0"/>
              </a:rPr>
              <a:t>In this course, we will show examples of code to do statistics with the programming languages Python and R.</a:t>
            </a:r>
          </a:p>
          <a:p>
            <a:endParaRPr lang="en-IN" dirty="0"/>
          </a:p>
        </p:txBody>
      </p:sp>
    </p:spTree>
    <p:extLst>
      <p:ext uri="{BB962C8B-B14F-4D97-AF65-F5344CB8AC3E}">
        <p14:creationId xmlns:p14="http://schemas.microsoft.com/office/powerpoint/2010/main" val="61050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33C7-06D6-A125-836E-0BC1AB27CFA0}"/>
              </a:ext>
            </a:extLst>
          </p:cNvPr>
          <p:cNvSpPr>
            <a:spLocks noGrp="1"/>
          </p:cNvSpPr>
          <p:nvPr>
            <p:ph type="ctrTitle"/>
          </p:nvPr>
        </p:nvSpPr>
        <p:spPr>
          <a:xfrm>
            <a:off x="1524000" y="2551953"/>
            <a:ext cx="9144000" cy="1754094"/>
          </a:xfrm>
        </p:spPr>
        <p:txBody>
          <a:bodyPr/>
          <a:lstStyle/>
          <a:p>
            <a:r>
              <a:rPr lang="en-IN" b="0" i="0" dirty="0">
                <a:solidFill>
                  <a:srgbClr val="000000"/>
                </a:solidFill>
                <a:effectLst/>
                <a:latin typeface="Rockwell Extra Bold" panose="02060903040505020403" pitchFamily="18" charset="0"/>
              </a:rPr>
              <a:t>Statistics - Gathering Data</a:t>
            </a:r>
          </a:p>
        </p:txBody>
      </p:sp>
    </p:spTree>
    <p:extLst>
      <p:ext uri="{BB962C8B-B14F-4D97-AF65-F5344CB8AC3E}">
        <p14:creationId xmlns:p14="http://schemas.microsoft.com/office/powerpoint/2010/main" val="86333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000000"/>
                </a:solidFill>
                <a:effectLst/>
                <a:latin typeface="Segoe UI" panose="020B0502040204020203" pitchFamily="34" charset="0"/>
              </a:rPr>
              <a:t>Gathering Data</a:t>
            </a:r>
            <a:endParaRPr lang="en-IN" b="1" dirty="0"/>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lstStyle/>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Gathering data is the first step in statistical analysis.</a:t>
            </a:r>
          </a:p>
          <a:p>
            <a:pPr algn="l"/>
            <a:r>
              <a:rPr lang="en-US" b="0" i="0" dirty="0">
                <a:solidFill>
                  <a:srgbClr val="000000"/>
                </a:solidFill>
                <a:effectLst/>
                <a:latin typeface="Verdana" panose="020B0604030504040204" pitchFamily="34" charset="0"/>
              </a:rPr>
              <a:t>Say for example that you want to know something about </a:t>
            </a:r>
            <a:r>
              <a:rPr lang="en-US" b="1" i="0" dirty="0">
                <a:solidFill>
                  <a:srgbClr val="000000"/>
                </a:solidFill>
                <a:effectLst/>
                <a:latin typeface="Verdana" panose="020B0604030504040204" pitchFamily="34" charset="0"/>
              </a:rPr>
              <a:t>all the people in France</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population</a:t>
            </a:r>
            <a:r>
              <a:rPr lang="en-US" b="0" i="0" dirty="0">
                <a:solidFill>
                  <a:srgbClr val="000000"/>
                </a:solidFill>
                <a:effectLst/>
                <a:latin typeface="Verdana" panose="020B0604030504040204" pitchFamily="34" charset="0"/>
              </a:rPr>
              <a:t> is then all of the people in France.</a:t>
            </a:r>
          </a:p>
          <a:p>
            <a:pPr algn="l"/>
            <a:r>
              <a:rPr lang="en-US" b="0" i="0" dirty="0">
                <a:solidFill>
                  <a:srgbClr val="000000"/>
                </a:solidFill>
                <a:effectLst/>
                <a:latin typeface="Verdana" panose="020B0604030504040204" pitchFamily="34" charset="0"/>
              </a:rPr>
              <a:t>It is too much effort to gather information about all of the members of a population (e.g. all 67+ million people living in France). It is often much easier to collect a smaller group of that population and analyze that. This is called a </a:t>
            </a:r>
            <a:r>
              <a:rPr lang="en-US" b="1" i="0" dirty="0">
                <a:solidFill>
                  <a:srgbClr val="000000"/>
                </a:solidFill>
                <a:effectLst/>
                <a:latin typeface="Verdana" panose="020B0604030504040204" pitchFamily="34" charset="0"/>
              </a:rPr>
              <a:t>sample</a:t>
            </a:r>
            <a:r>
              <a:rPr lang="en-US" b="0" i="0" dirty="0">
                <a:solidFill>
                  <a:srgbClr val="000000"/>
                </a:solidFill>
                <a:effectLst/>
                <a:latin typeface="Verdana" panose="020B0604030504040204" pitchFamily="34" charset="0"/>
              </a:rPr>
              <a:t>.</a:t>
            </a:r>
          </a:p>
          <a:p>
            <a:endParaRPr lang="en-IN" dirty="0"/>
          </a:p>
        </p:txBody>
      </p:sp>
    </p:spTree>
    <p:extLst>
      <p:ext uri="{BB962C8B-B14F-4D97-AF65-F5344CB8AC3E}">
        <p14:creationId xmlns:p14="http://schemas.microsoft.com/office/powerpoint/2010/main" val="18336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1915</Words>
  <Application>Microsoft Office PowerPoint</Application>
  <PresentationFormat>Widescreen</PresentationFormat>
  <Paragraphs>175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Calibri</vt:lpstr>
      <vt:lpstr>Calibri Light</vt:lpstr>
      <vt:lpstr>Rockwell Extra Bold</vt:lpstr>
      <vt:lpstr>Segoe UI</vt:lpstr>
      <vt:lpstr>Verdana</vt:lpstr>
      <vt:lpstr>Office Theme</vt:lpstr>
      <vt:lpstr>Data Science</vt:lpstr>
      <vt:lpstr>Statistics Introduction</vt:lpstr>
      <vt:lpstr>What is Statistics Used for?</vt:lpstr>
      <vt:lpstr>Typical Steps of Statistical Methods</vt:lpstr>
      <vt:lpstr>How is Statistics Used?</vt:lpstr>
      <vt:lpstr>Important Concepts in Statistics</vt:lpstr>
      <vt:lpstr>Statistics and Programming</vt:lpstr>
      <vt:lpstr>Statistics - Gathering Data</vt:lpstr>
      <vt:lpstr>Gathering Data</vt:lpstr>
      <vt:lpstr>A representative sample</vt:lpstr>
      <vt:lpstr>Statistics - Describing Data</vt:lpstr>
      <vt:lpstr>Descriptive Statistics</vt:lpstr>
      <vt:lpstr>Summary statistics</vt:lpstr>
      <vt:lpstr>Statistics - Making Conclusions</vt:lpstr>
      <vt:lpstr>Statistical Inference</vt:lpstr>
      <vt:lpstr>Causal Inference</vt:lpstr>
      <vt:lpstr>Statistics - Prediction and Explanation</vt:lpstr>
      <vt:lpstr>Prediction</vt:lpstr>
      <vt:lpstr>Explanation</vt:lpstr>
      <vt:lpstr>Statistics - Populations and Samples</vt:lpstr>
      <vt:lpstr>Population and Samples</vt:lpstr>
      <vt:lpstr>Statistics - Parameters and Statistics</vt:lpstr>
      <vt:lpstr>Parameters and Statistics</vt:lpstr>
      <vt:lpstr>Some Important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Hitendra Dixit</dc:creator>
  <cp:lastModifiedBy>Hitendra Dixit</cp:lastModifiedBy>
  <cp:revision>1</cp:revision>
  <dcterms:created xsi:type="dcterms:W3CDTF">2022-06-07T14:54:41Z</dcterms:created>
  <dcterms:modified xsi:type="dcterms:W3CDTF">2022-06-07T14:55:01Z</dcterms:modified>
</cp:coreProperties>
</file>