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57" r:id="rId3"/>
    <p:sldId id="275" r:id="rId4"/>
    <p:sldId id="258" r:id="rId5"/>
    <p:sldId id="276" r:id="rId6"/>
    <p:sldId id="277" r:id="rId7"/>
    <p:sldId id="259" r:id="rId8"/>
    <p:sldId id="278" r:id="rId9"/>
    <p:sldId id="279" r:id="rId10"/>
    <p:sldId id="261" r:id="rId11"/>
    <p:sldId id="262" r:id="rId12"/>
    <p:sldId id="263" r:id="rId13"/>
    <p:sldId id="280" r:id="rId14"/>
    <p:sldId id="264" r:id="rId15"/>
    <p:sldId id="265" r:id="rId16"/>
    <p:sldId id="281" r:id="rId17"/>
    <p:sldId id="282"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F6D7E-E2E5-2149-A557-6395DCD3D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C066E5-5DE1-18EC-0FAC-A0715FFB6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9154EE-9C56-3C4C-DAC5-961EB26AA530}"/>
              </a:ext>
            </a:extLst>
          </p:cNvPr>
          <p:cNvSpPr>
            <a:spLocks noGrp="1"/>
          </p:cNvSpPr>
          <p:nvPr>
            <p:ph type="dt" sz="half" idx="10"/>
          </p:nvPr>
        </p:nvSpPr>
        <p:spPr/>
        <p:txBody>
          <a:bodyPr/>
          <a:lstStyle/>
          <a:p>
            <a:fld id="{8C1F4F05-F1EB-4A37-A67E-3B65464D5757}" type="datetimeFigureOut">
              <a:rPr lang="en-IN" smtClean="0"/>
              <a:t>26-05-2022</a:t>
            </a:fld>
            <a:endParaRPr lang="en-IN"/>
          </a:p>
        </p:txBody>
      </p:sp>
      <p:sp>
        <p:nvSpPr>
          <p:cNvPr id="5" name="Footer Placeholder 4">
            <a:extLst>
              <a:ext uri="{FF2B5EF4-FFF2-40B4-BE49-F238E27FC236}">
                <a16:creationId xmlns:a16="http://schemas.microsoft.com/office/drawing/2014/main" id="{12D30D65-B9CE-EFB2-1B29-31C355090C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58CEF3-009E-9101-426F-FCFE21A6537D}"/>
              </a:ext>
            </a:extLst>
          </p:cNvPr>
          <p:cNvSpPr>
            <a:spLocks noGrp="1"/>
          </p:cNvSpPr>
          <p:nvPr>
            <p:ph type="sldNum" sz="quarter" idx="12"/>
          </p:nvPr>
        </p:nvSpPr>
        <p:spPr/>
        <p:txBody>
          <a:bodyPr/>
          <a:lstStyle/>
          <a:p>
            <a:fld id="{BDB5EACC-4393-4F01-89CF-380C5618FC72}" type="slidenum">
              <a:rPr lang="en-IN" smtClean="0"/>
              <a:t>‹#›</a:t>
            </a:fld>
            <a:endParaRPr lang="en-IN"/>
          </a:p>
        </p:txBody>
      </p:sp>
    </p:spTree>
    <p:extLst>
      <p:ext uri="{BB962C8B-B14F-4D97-AF65-F5344CB8AC3E}">
        <p14:creationId xmlns:p14="http://schemas.microsoft.com/office/powerpoint/2010/main" val="668727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C7C9-1DAA-1D21-A0E6-0CB15A5091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A84E09-6D95-007B-3552-44795626CA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4B5DF6-2B60-9DF5-4583-C443929E471E}"/>
              </a:ext>
            </a:extLst>
          </p:cNvPr>
          <p:cNvSpPr>
            <a:spLocks noGrp="1"/>
          </p:cNvSpPr>
          <p:nvPr>
            <p:ph type="dt" sz="half" idx="10"/>
          </p:nvPr>
        </p:nvSpPr>
        <p:spPr/>
        <p:txBody>
          <a:bodyPr/>
          <a:lstStyle/>
          <a:p>
            <a:fld id="{8C1F4F05-F1EB-4A37-A67E-3B65464D5757}" type="datetimeFigureOut">
              <a:rPr lang="en-IN" smtClean="0"/>
              <a:t>26-05-2022</a:t>
            </a:fld>
            <a:endParaRPr lang="en-IN"/>
          </a:p>
        </p:txBody>
      </p:sp>
      <p:sp>
        <p:nvSpPr>
          <p:cNvPr id="5" name="Footer Placeholder 4">
            <a:extLst>
              <a:ext uri="{FF2B5EF4-FFF2-40B4-BE49-F238E27FC236}">
                <a16:creationId xmlns:a16="http://schemas.microsoft.com/office/drawing/2014/main" id="{3A72F6C8-8442-CE93-8E4C-A7B049618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6BAFB3-0DFC-C559-C987-EB5047B8A6BE}"/>
              </a:ext>
            </a:extLst>
          </p:cNvPr>
          <p:cNvSpPr>
            <a:spLocks noGrp="1"/>
          </p:cNvSpPr>
          <p:nvPr>
            <p:ph type="sldNum" sz="quarter" idx="12"/>
          </p:nvPr>
        </p:nvSpPr>
        <p:spPr/>
        <p:txBody>
          <a:bodyPr/>
          <a:lstStyle/>
          <a:p>
            <a:fld id="{BDB5EACC-4393-4F01-89CF-380C5618FC72}" type="slidenum">
              <a:rPr lang="en-IN" smtClean="0"/>
              <a:t>‹#›</a:t>
            </a:fld>
            <a:endParaRPr lang="en-IN"/>
          </a:p>
        </p:txBody>
      </p:sp>
    </p:spTree>
    <p:extLst>
      <p:ext uri="{BB962C8B-B14F-4D97-AF65-F5344CB8AC3E}">
        <p14:creationId xmlns:p14="http://schemas.microsoft.com/office/powerpoint/2010/main" val="226945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7BC53A-06A1-5E67-DBCF-7C6D560704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6C4EA9-ED79-1B32-5A4D-81167C8E35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4D439B-516C-6452-DDCE-F0DC71DD074B}"/>
              </a:ext>
            </a:extLst>
          </p:cNvPr>
          <p:cNvSpPr>
            <a:spLocks noGrp="1"/>
          </p:cNvSpPr>
          <p:nvPr>
            <p:ph type="dt" sz="half" idx="10"/>
          </p:nvPr>
        </p:nvSpPr>
        <p:spPr/>
        <p:txBody>
          <a:bodyPr/>
          <a:lstStyle/>
          <a:p>
            <a:fld id="{8C1F4F05-F1EB-4A37-A67E-3B65464D5757}" type="datetimeFigureOut">
              <a:rPr lang="en-IN" smtClean="0"/>
              <a:t>26-05-2022</a:t>
            </a:fld>
            <a:endParaRPr lang="en-IN"/>
          </a:p>
        </p:txBody>
      </p:sp>
      <p:sp>
        <p:nvSpPr>
          <p:cNvPr id="5" name="Footer Placeholder 4">
            <a:extLst>
              <a:ext uri="{FF2B5EF4-FFF2-40B4-BE49-F238E27FC236}">
                <a16:creationId xmlns:a16="http://schemas.microsoft.com/office/drawing/2014/main" id="{D9400B89-C9F7-E541-C835-F51934D00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F5226-1E67-99FD-3694-DA787B74751C}"/>
              </a:ext>
            </a:extLst>
          </p:cNvPr>
          <p:cNvSpPr>
            <a:spLocks noGrp="1"/>
          </p:cNvSpPr>
          <p:nvPr>
            <p:ph type="sldNum" sz="quarter" idx="12"/>
          </p:nvPr>
        </p:nvSpPr>
        <p:spPr/>
        <p:txBody>
          <a:bodyPr/>
          <a:lstStyle/>
          <a:p>
            <a:fld id="{BDB5EACC-4393-4F01-89CF-380C5618FC72}" type="slidenum">
              <a:rPr lang="en-IN" smtClean="0"/>
              <a:t>‹#›</a:t>
            </a:fld>
            <a:endParaRPr lang="en-IN"/>
          </a:p>
        </p:txBody>
      </p:sp>
    </p:spTree>
    <p:extLst>
      <p:ext uri="{BB962C8B-B14F-4D97-AF65-F5344CB8AC3E}">
        <p14:creationId xmlns:p14="http://schemas.microsoft.com/office/powerpoint/2010/main" val="2400245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38DB-CA15-D3A9-35BF-ABC4446963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2BD0A7-E10B-1B30-8442-FC894326CD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A370F0-0802-F821-EEE1-03722A8042EA}"/>
              </a:ext>
            </a:extLst>
          </p:cNvPr>
          <p:cNvSpPr>
            <a:spLocks noGrp="1"/>
          </p:cNvSpPr>
          <p:nvPr>
            <p:ph type="dt" sz="half" idx="10"/>
          </p:nvPr>
        </p:nvSpPr>
        <p:spPr/>
        <p:txBody>
          <a:bodyPr/>
          <a:lstStyle/>
          <a:p>
            <a:fld id="{8C1F4F05-F1EB-4A37-A67E-3B65464D5757}" type="datetimeFigureOut">
              <a:rPr lang="en-IN" smtClean="0"/>
              <a:t>26-05-2022</a:t>
            </a:fld>
            <a:endParaRPr lang="en-IN"/>
          </a:p>
        </p:txBody>
      </p:sp>
      <p:sp>
        <p:nvSpPr>
          <p:cNvPr id="5" name="Footer Placeholder 4">
            <a:extLst>
              <a:ext uri="{FF2B5EF4-FFF2-40B4-BE49-F238E27FC236}">
                <a16:creationId xmlns:a16="http://schemas.microsoft.com/office/drawing/2014/main" id="{0C355038-7BC1-E5A6-74F3-AA663BD549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BACA60-F827-EA44-7382-A2A2E1B34EDF}"/>
              </a:ext>
            </a:extLst>
          </p:cNvPr>
          <p:cNvSpPr>
            <a:spLocks noGrp="1"/>
          </p:cNvSpPr>
          <p:nvPr>
            <p:ph type="sldNum" sz="quarter" idx="12"/>
          </p:nvPr>
        </p:nvSpPr>
        <p:spPr/>
        <p:txBody>
          <a:bodyPr/>
          <a:lstStyle/>
          <a:p>
            <a:fld id="{BDB5EACC-4393-4F01-89CF-380C5618FC72}" type="slidenum">
              <a:rPr lang="en-IN" smtClean="0"/>
              <a:t>‹#›</a:t>
            </a:fld>
            <a:endParaRPr lang="en-IN"/>
          </a:p>
        </p:txBody>
      </p:sp>
    </p:spTree>
    <p:extLst>
      <p:ext uri="{BB962C8B-B14F-4D97-AF65-F5344CB8AC3E}">
        <p14:creationId xmlns:p14="http://schemas.microsoft.com/office/powerpoint/2010/main" val="409317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8D16-B0E8-21BE-251E-13575488E8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D7100E-CC4C-44B8-0BB3-765FD75A59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1982CB-D0A6-DBCD-452B-06B82B81EE94}"/>
              </a:ext>
            </a:extLst>
          </p:cNvPr>
          <p:cNvSpPr>
            <a:spLocks noGrp="1"/>
          </p:cNvSpPr>
          <p:nvPr>
            <p:ph type="dt" sz="half" idx="10"/>
          </p:nvPr>
        </p:nvSpPr>
        <p:spPr/>
        <p:txBody>
          <a:bodyPr/>
          <a:lstStyle/>
          <a:p>
            <a:fld id="{8C1F4F05-F1EB-4A37-A67E-3B65464D5757}" type="datetimeFigureOut">
              <a:rPr lang="en-IN" smtClean="0"/>
              <a:t>26-05-2022</a:t>
            </a:fld>
            <a:endParaRPr lang="en-IN"/>
          </a:p>
        </p:txBody>
      </p:sp>
      <p:sp>
        <p:nvSpPr>
          <p:cNvPr id="5" name="Footer Placeholder 4">
            <a:extLst>
              <a:ext uri="{FF2B5EF4-FFF2-40B4-BE49-F238E27FC236}">
                <a16:creationId xmlns:a16="http://schemas.microsoft.com/office/drawing/2014/main" id="{41D03030-7FD1-9E9A-3E74-0B4F728EF3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159E7A-31EA-9544-03E5-F38B57734C25}"/>
              </a:ext>
            </a:extLst>
          </p:cNvPr>
          <p:cNvSpPr>
            <a:spLocks noGrp="1"/>
          </p:cNvSpPr>
          <p:nvPr>
            <p:ph type="sldNum" sz="quarter" idx="12"/>
          </p:nvPr>
        </p:nvSpPr>
        <p:spPr/>
        <p:txBody>
          <a:bodyPr/>
          <a:lstStyle/>
          <a:p>
            <a:fld id="{BDB5EACC-4393-4F01-89CF-380C5618FC72}" type="slidenum">
              <a:rPr lang="en-IN" smtClean="0"/>
              <a:t>‹#›</a:t>
            </a:fld>
            <a:endParaRPr lang="en-IN"/>
          </a:p>
        </p:txBody>
      </p:sp>
    </p:spTree>
    <p:extLst>
      <p:ext uri="{BB962C8B-B14F-4D97-AF65-F5344CB8AC3E}">
        <p14:creationId xmlns:p14="http://schemas.microsoft.com/office/powerpoint/2010/main" val="3436759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C79F-40C6-B335-6AA9-B91F18908D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10E914-24A9-874D-88BB-94BDABD360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8F58D0-5E09-D198-2238-7789EA23DA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B51962-780B-9B12-025C-D2BDFC91446E}"/>
              </a:ext>
            </a:extLst>
          </p:cNvPr>
          <p:cNvSpPr>
            <a:spLocks noGrp="1"/>
          </p:cNvSpPr>
          <p:nvPr>
            <p:ph type="dt" sz="half" idx="10"/>
          </p:nvPr>
        </p:nvSpPr>
        <p:spPr/>
        <p:txBody>
          <a:bodyPr/>
          <a:lstStyle/>
          <a:p>
            <a:fld id="{8C1F4F05-F1EB-4A37-A67E-3B65464D5757}" type="datetimeFigureOut">
              <a:rPr lang="en-IN" smtClean="0"/>
              <a:t>26-05-2022</a:t>
            </a:fld>
            <a:endParaRPr lang="en-IN"/>
          </a:p>
        </p:txBody>
      </p:sp>
      <p:sp>
        <p:nvSpPr>
          <p:cNvPr id="6" name="Footer Placeholder 5">
            <a:extLst>
              <a:ext uri="{FF2B5EF4-FFF2-40B4-BE49-F238E27FC236}">
                <a16:creationId xmlns:a16="http://schemas.microsoft.com/office/drawing/2014/main" id="{4769A556-1A2C-7EDE-94D5-57F769DD58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C1F470-6C3A-394D-110C-3A3BD4BADBF7}"/>
              </a:ext>
            </a:extLst>
          </p:cNvPr>
          <p:cNvSpPr>
            <a:spLocks noGrp="1"/>
          </p:cNvSpPr>
          <p:nvPr>
            <p:ph type="sldNum" sz="quarter" idx="12"/>
          </p:nvPr>
        </p:nvSpPr>
        <p:spPr/>
        <p:txBody>
          <a:bodyPr/>
          <a:lstStyle/>
          <a:p>
            <a:fld id="{BDB5EACC-4393-4F01-89CF-380C5618FC72}" type="slidenum">
              <a:rPr lang="en-IN" smtClean="0"/>
              <a:t>‹#›</a:t>
            </a:fld>
            <a:endParaRPr lang="en-IN"/>
          </a:p>
        </p:txBody>
      </p:sp>
    </p:spTree>
    <p:extLst>
      <p:ext uri="{BB962C8B-B14F-4D97-AF65-F5344CB8AC3E}">
        <p14:creationId xmlns:p14="http://schemas.microsoft.com/office/powerpoint/2010/main" val="3546318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25D7-215A-E1BE-1368-E7C363D0ED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52A064-28C3-B04E-CB67-7E659E0FC1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E8FA86-2EE4-2DD7-8B77-F8FEF533FE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E7106C-8841-9033-2173-16AE7CAB02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16792D-AA58-9171-8A57-ED13461A26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1BDB07-B5C3-8648-F96F-2825CE9E5B05}"/>
              </a:ext>
            </a:extLst>
          </p:cNvPr>
          <p:cNvSpPr>
            <a:spLocks noGrp="1"/>
          </p:cNvSpPr>
          <p:nvPr>
            <p:ph type="dt" sz="half" idx="10"/>
          </p:nvPr>
        </p:nvSpPr>
        <p:spPr/>
        <p:txBody>
          <a:bodyPr/>
          <a:lstStyle/>
          <a:p>
            <a:fld id="{8C1F4F05-F1EB-4A37-A67E-3B65464D5757}" type="datetimeFigureOut">
              <a:rPr lang="en-IN" smtClean="0"/>
              <a:t>26-05-2022</a:t>
            </a:fld>
            <a:endParaRPr lang="en-IN"/>
          </a:p>
        </p:txBody>
      </p:sp>
      <p:sp>
        <p:nvSpPr>
          <p:cNvPr id="8" name="Footer Placeholder 7">
            <a:extLst>
              <a:ext uri="{FF2B5EF4-FFF2-40B4-BE49-F238E27FC236}">
                <a16:creationId xmlns:a16="http://schemas.microsoft.com/office/drawing/2014/main" id="{29DADD5E-93CE-E206-FFB6-F07D5864B5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BA8CE8-6F09-E40E-3846-CA2A52E9DE83}"/>
              </a:ext>
            </a:extLst>
          </p:cNvPr>
          <p:cNvSpPr>
            <a:spLocks noGrp="1"/>
          </p:cNvSpPr>
          <p:nvPr>
            <p:ph type="sldNum" sz="quarter" idx="12"/>
          </p:nvPr>
        </p:nvSpPr>
        <p:spPr/>
        <p:txBody>
          <a:bodyPr/>
          <a:lstStyle/>
          <a:p>
            <a:fld id="{BDB5EACC-4393-4F01-89CF-380C5618FC72}" type="slidenum">
              <a:rPr lang="en-IN" smtClean="0"/>
              <a:t>‹#›</a:t>
            </a:fld>
            <a:endParaRPr lang="en-IN"/>
          </a:p>
        </p:txBody>
      </p:sp>
    </p:spTree>
    <p:extLst>
      <p:ext uri="{BB962C8B-B14F-4D97-AF65-F5344CB8AC3E}">
        <p14:creationId xmlns:p14="http://schemas.microsoft.com/office/powerpoint/2010/main" val="40303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9450-B4A3-3974-D5BB-7DEF45094C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44C313-B507-A77F-9A9D-5F1D832FF034}"/>
              </a:ext>
            </a:extLst>
          </p:cNvPr>
          <p:cNvSpPr>
            <a:spLocks noGrp="1"/>
          </p:cNvSpPr>
          <p:nvPr>
            <p:ph type="dt" sz="half" idx="10"/>
          </p:nvPr>
        </p:nvSpPr>
        <p:spPr/>
        <p:txBody>
          <a:bodyPr/>
          <a:lstStyle/>
          <a:p>
            <a:fld id="{8C1F4F05-F1EB-4A37-A67E-3B65464D5757}" type="datetimeFigureOut">
              <a:rPr lang="en-IN" smtClean="0"/>
              <a:t>26-05-2022</a:t>
            </a:fld>
            <a:endParaRPr lang="en-IN"/>
          </a:p>
        </p:txBody>
      </p:sp>
      <p:sp>
        <p:nvSpPr>
          <p:cNvPr id="4" name="Footer Placeholder 3">
            <a:extLst>
              <a:ext uri="{FF2B5EF4-FFF2-40B4-BE49-F238E27FC236}">
                <a16:creationId xmlns:a16="http://schemas.microsoft.com/office/drawing/2014/main" id="{24DFB8D7-D024-27F3-59C8-24B3424F9D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4AB823-62B8-8685-3C9B-AACA911AAFA5}"/>
              </a:ext>
            </a:extLst>
          </p:cNvPr>
          <p:cNvSpPr>
            <a:spLocks noGrp="1"/>
          </p:cNvSpPr>
          <p:nvPr>
            <p:ph type="sldNum" sz="quarter" idx="12"/>
          </p:nvPr>
        </p:nvSpPr>
        <p:spPr/>
        <p:txBody>
          <a:bodyPr/>
          <a:lstStyle/>
          <a:p>
            <a:fld id="{BDB5EACC-4393-4F01-89CF-380C5618FC72}" type="slidenum">
              <a:rPr lang="en-IN" smtClean="0"/>
              <a:t>‹#›</a:t>
            </a:fld>
            <a:endParaRPr lang="en-IN"/>
          </a:p>
        </p:txBody>
      </p:sp>
    </p:spTree>
    <p:extLst>
      <p:ext uri="{BB962C8B-B14F-4D97-AF65-F5344CB8AC3E}">
        <p14:creationId xmlns:p14="http://schemas.microsoft.com/office/powerpoint/2010/main" val="44884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BE08A-2B12-8115-ED7D-9F19F861309F}"/>
              </a:ext>
            </a:extLst>
          </p:cNvPr>
          <p:cNvSpPr>
            <a:spLocks noGrp="1"/>
          </p:cNvSpPr>
          <p:nvPr>
            <p:ph type="dt" sz="half" idx="10"/>
          </p:nvPr>
        </p:nvSpPr>
        <p:spPr/>
        <p:txBody>
          <a:bodyPr/>
          <a:lstStyle/>
          <a:p>
            <a:fld id="{8C1F4F05-F1EB-4A37-A67E-3B65464D5757}" type="datetimeFigureOut">
              <a:rPr lang="en-IN" smtClean="0"/>
              <a:t>26-05-2022</a:t>
            </a:fld>
            <a:endParaRPr lang="en-IN"/>
          </a:p>
        </p:txBody>
      </p:sp>
      <p:sp>
        <p:nvSpPr>
          <p:cNvPr id="3" name="Footer Placeholder 2">
            <a:extLst>
              <a:ext uri="{FF2B5EF4-FFF2-40B4-BE49-F238E27FC236}">
                <a16:creationId xmlns:a16="http://schemas.microsoft.com/office/drawing/2014/main" id="{F4DD2448-AFF0-101E-5E7A-565B8866C9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4633A9-5C5B-DCF5-5AFF-0FB1FB04E5E1}"/>
              </a:ext>
            </a:extLst>
          </p:cNvPr>
          <p:cNvSpPr>
            <a:spLocks noGrp="1"/>
          </p:cNvSpPr>
          <p:nvPr>
            <p:ph type="sldNum" sz="quarter" idx="12"/>
          </p:nvPr>
        </p:nvSpPr>
        <p:spPr/>
        <p:txBody>
          <a:bodyPr/>
          <a:lstStyle/>
          <a:p>
            <a:fld id="{BDB5EACC-4393-4F01-89CF-380C5618FC72}" type="slidenum">
              <a:rPr lang="en-IN" smtClean="0"/>
              <a:t>‹#›</a:t>
            </a:fld>
            <a:endParaRPr lang="en-IN"/>
          </a:p>
        </p:txBody>
      </p:sp>
    </p:spTree>
    <p:extLst>
      <p:ext uri="{BB962C8B-B14F-4D97-AF65-F5344CB8AC3E}">
        <p14:creationId xmlns:p14="http://schemas.microsoft.com/office/powerpoint/2010/main" val="47676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C9EB-9AC4-DDB5-0034-C734635B9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B5F4FF-FAC9-7BF7-6269-55646F16F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9ED91C-B02A-C80D-121F-75D828935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38AF3-8FE6-3CCB-69EC-5837C4910393}"/>
              </a:ext>
            </a:extLst>
          </p:cNvPr>
          <p:cNvSpPr>
            <a:spLocks noGrp="1"/>
          </p:cNvSpPr>
          <p:nvPr>
            <p:ph type="dt" sz="half" idx="10"/>
          </p:nvPr>
        </p:nvSpPr>
        <p:spPr/>
        <p:txBody>
          <a:bodyPr/>
          <a:lstStyle/>
          <a:p>
            <a:fld id="{8C1F4F05-F1EB-4A37-A67E-3B65464D5757}" type="datetimeFigureOut">
              <a:rPr lang="en-IN" smtClean="0"/>
              <a:t>26-05-2022</a:t>
            </a:fld>
            <a:endParaRPr lang="en-IN"/>
          </a:p>
        </p:txBody>
      </p:sp>
      <p:sp>
        <p:nvSpPr>
          <p:cNvPr id="6" name="Footer Placeholder 5">
            <a:extLst>
              <a:ext uri="{FF2B5EF4-FFF2-40B4-BE49-F238E27FC236}">
                <a16:creationId xmlns:a16="http://schemas.microsoft.com/office/drawing/2014/main" id="{6410D8D0-198E-87A7-D679-8FFC1FAA5F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A2D1AC-A06B-B8F9-57F5-10343EF6F738}"/>
              </a:ext>
            </a:extLst>
          </p:cNvPr>
          <p:cNvSpPr>
            <a:spLocks noGrp="1"/>
          </p:cNvSpPr>
          <p:nvPr>
            <p:ph type="sldNum" sz="quarter" idx="12"/>
          </p:nvPr>
        </p:nvSpPr>
        <p:spPr/>
        <p:txBody>
          <a:bodyPr/>
          <a:lstStyle/>
          <a:p>
            <a:fld id="{BDB5EACC-4393-4F01-89CF-380C5618FC72}" type="slidenum">
              <a:rPr lang="en-IN" smtClean="0"/>
              <a:t>‹#›</a:t>
            </a:fld>
            <a:endParaRPr lang="en-IN"/>
          </a:p>
        </p:txBody>
      </p:sp>
    </p:spTree>
    <p:extLst>
      <p:ext uri="{BB962C8B-B14F-4D97-AF65-F5344CB8AC3E}">
        <p14:creationId xmlns:p14="http://schemas.microsoft.com/office/powerpoint/2010/main" val="4242142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94E5-9D4E-3A2E-5DF5-07C922917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86B0E0-2F4E-87A7-96C4-717DF093F0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DF9F3D-C0A3-0084-3699-9F21F8C8C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D6F8BE-F101-75BD-3F1B-6F58BFDCCC84}"/>
              </a:ext>
            </a:extLst>
          </p:cNvPr>
          <p:cNvSpPr>
            <a:spLocks noGrp="1"/>
          </p:cNvSpPr>
          <p:nvPr>
            <p:ph type="dt" sz="half" idx="10"/>
          </p:nvPr>
        </p:nvSpPr>
        <p:spPr/>
        <p:txBody>
          <a:bodyPr/>
          <a:lstStyle/>
          <a:p>
            <a:fld id="{8C1F4F05-F1EB-4A37-A67E-3B65464D5757}" type="datetimeFigureOut">
              <a:rPr lang="en-IN" smtClean="0"/>
              <a:t>26-05-2022</a:t>
            </a:fld>
            <a:endParaRPr lang="en-IN"/>
          </a:p>
        </p:txBody>
      </p:sp>
      <p:sp>
        <p:nvSpPr>
          <p:cNvPr id="6" name="Footer Placeholder 5">
            <a:extLst>
              <a:ext uri="{FF2B5EF4-FFF2-40B4-BE49-F238E27FC236}">
                <a16:creationId xmlns:a16="http://schemas.microsoft.com/office/drawing/2014/main" id="{FEA4D921-56B2-E920-0FC6-4C9226483E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C2ED9C-BC89-FC70-A4E5-85075B3F5242}"/>
              </a:ext>
            </a:extLst>
          </p:cNvPr>
          <p:cNvSpPr>
            <a:spLocks noGrp="1"/>
          </p:cNvSpPr>
          <p:nvPr>
            <p:ph type="sldNum" sz="quarter" idx="12"/>
          </p:nvPr>
        </p:nvSpPr>
        <p:spPr/>
        <p:txBody>
          <a:bodyPr/>
          <a:lstStyle/>
          <a:p>
            <a:fld id="{BDB5EACC-4393-4F01-89CF-380C5618FC72}" type="slidenum">
              <a:rPr lang="en-IN" smtClean="0"/>
              <a:t>‹#›</a:t>
            </a:fld>
            <a:endParaRPr lang="en-IN"/>
          </a:p>
        </p:txBody>
      </p:sp>
    </p:spTree>
    <p:extLst>
      <p:ext uri="{BB962C8B-B14F-4D97-AF65-F5344CB8AC3E}">
        <p14:creationId xmlns:p14="http://schemas.microsoft.com/office/powerpoint/2010/main" val="15292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33522-7ABA-EB09-31A3-B2420A1BF0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EFEC61-9700-9495-A8D0-52B39DE3E6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92AC5F-F9B8-1CF6-63F0-16009E0CE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F4F05-F1EB-4A37-A67E-3B65464D5757}" type="datetimeFigureOut">
              <a:rPr lang="en-IN" smtClean="0"/>
              <a:t>26-05-2022</a:t>
            </a:fld>
            <a:endParaRPr lang="en-IN"/>
          </a:p>
        </p:txBody>
      </p:sp>
      <p:sp>
        <p:nvSpPr>
          <p:cNvPr id="5" name="Footer Placeholder 4">
            <a:extLst>
              <a:ext uri="{FF2B5EF4-FFF2-40B4-BE49-F238E27FC236}">
                <a16:creationId xmlns:a16="http://schemas.microsoft.com/office/drawing/2014/main" id="{69DED327-219F-250F-FE7C-EF1429BDF9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0B4064-D472-5A66-2C74-13E9A3954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5EACC-4393-4F01-89CF-380C5618FC72}" type="slidenum">
              <a:rPr lang="en-IN" smtClean="0"/>
              <a:t>‹#›</a:t>
            </a:fld>
            <a:endParaRPr lang="en-IN"/>
          </a:p>
        </p:txBody>
      </p:sp>
    </p:spTree>
    <p:extLst>
      <p:ext uri="{BB962C8B-B14F-4D97-AF65-F5344CB8AC3E}">
        <p14:creationId xmlns:p14="http://schemas.microsoft.com/office/powerpoint/2010/main" val="826537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cran.r-project.org/web/packages/available_packages_by_nam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cran.r-project.org/web/packages/available_packages_by_name.htm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Data Science</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8</a:t>
            </a:r>
          </a:p>
          <a:p>
            <a:r>
              <a:rPr lang="en-IN" dirty="0"/>
              <a:t>Date </a:t>
            </a:r>
            <a:r>
              <a:rPr lang="en-IN"/>
              <a:t>– 25</a:t>
            </a:r>
            <a:r>
              <a:rPr lang="en-IN" baseline="30000"/>
              <a:t>th</a:t>
            </a:r>
            <a:r>
              <a:rPr lang="en-IN"/>
              <a:t> May</a:t>
            </a:r>
            <a:r>
              <a:rPr lang="en-IN" dirty="0"/>
              <a:t>,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A418-BEF5-532B-BD8E-CCCEBDD9F204}"/>
              </a:ext>
            </a:extLst>
          </p:cNvPr>
          <p:cNvSpPr>
            <a:spLocks noGrp="1"/>
          </p:cNvSpPr>
          <p:nvPr>
            <p:ph type="title"/>
          </p:nvPr>
        </p:nvSpPr>
        <p:spPr>
          <a:xfrm>
            <a:off x="242047" y="206188"/>
            <a:ext cx="11075894" cy="522381"/>
          </a:xfrm>
        </p:spPr>
        <p:txBody>
          <a:bodyPr>
            <a:normAutofit fontScale="90000"/>
          </a:bodyPr>
          <a:lstStyle/>
          <a:p>
            <a:r>
              <a:rPr lang="en-IN" b="1" i="0" dirty="0">
                <a:solidFill>
                  <a:srgbClr val="303030"/>
                </a:solidFill>
                <a:effectLst/>
                <a:latin typeface="Heebo" pitchFamily="2" charset="-79"/>
                <a:cs typeface="Heebo" pitchFamily="2" charset="-79"/>
              </a:rPr>
              <a:t>R - Data Reshaping</a:t>
            </a:r>
            <a:endParaRPr lang="en-IN" dirty="0"/>
          </a:p>
        </p:txBody>
      </p:sp>
      <p:sp>
        <p:nvSpPr>
          <p:cNvPr id="3" name="Content Placeholder 2">
            <a:extLst>
              <a:ext uri="{FF2B5EF4-FFF2-40B4-BE49-F238E27FC236}">
                <a16:creationId xmlns:a16="http://schemas.microsoft.com/office/drawing/2014/main" id="{FC6B8F9F-ECB0-8EC4-AAF9-E6EE697CFAF5}"/>
              </a:ext>
            </a:extLst>
          </p:cNvPr>
          <p:cNvSpPr>
            <a:spLocks noGrp="1"/>
          </p:cNvSpPr>
          <p:nvPr>
            <p:ph idx="1"/>
          </p:nvPr>
        </p:nvSpPr>
        <p:spPr>
          <a:xfrm>
            <a:off x="242047" y="887506"/>
            <a:ext cx="11672047" cy="5764306"/>
          </a:xfrm>
        </p:spPr>
        <p:txBody>
          <a:bodyPr/>
          <a:lstStyle/>
          <a:p>
            <a:endParaRPr lang="en-US" b="0" i="0" dirty="0">
              <a:solidFill>
                <a:srgbClr val="000000"/>
              </a:solidFill>
              <a:effectLst/>
              <a:latin typeface="Nunito" pitchFamily="2" charset="0"/>
            </a:endParaRPr>
          </a:p>
          <a:p>
            <a:r>
              <a:rPr lang="en-US" b="0" i="0" dirty="0">
                <a:solidFill>
                  <a:srgbClr val="000000"/>
                </a:solidFill>
                <a:effectLst/>
                <a:latin typeface="Nunito" pitchFamily="2" charset="0"/>
              </a:rPr>
              <a:t>Data Reshaping in R is about changing the way data is organized into rows and columns. Most of the time data processing in R is done by taking the input data as a data frame. It is easy to extract data from the rows and columns of a data frame but there are situations when we need the data frame in a format that is different from format in which we received it. R has many functions to split, merge and change the rows to columns and vice-versa in a data frame.</a:t>
            </a:r>
            <a:endParaRPr lang="en-IN" dirty="0"/>
          </a:p>
        </p:txBody>
      </p:sp>
    </p:spTree>
    <p:extLst>
      <p:ext uri="{BB962C8B-B14F-4D97-AF65-F5344CB8AC3E}">
        <p14:creationId xmlns:p14="http://schemas.microsoft.com/office/powerpoint/2010/main" val="241225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A418-BEF5-532B-BD8E-CCCEBDD9F204}"/>
              </a:ext>
            </a:extLst>
          </p:cNvPr>
          <p:cNvSpPr>
            <a:spLocks noGrp="1"/>
          </p:cNvSpPr>
          <p:nvPr>
            <p:ph type="title"/>
          </p:nvPr>
        </p:nvSpPr>
        <p:spPr>
          <a:xfrm>
            <a:off x="242047" y="206188"/>
            <a:ext cx="11075894" cy="522381"/>
          </a:xfrm>
        </p:spPr>
        <p:txBody>
          <a:bodyPr>
            <a:normAutofit fontScale="90000"/>
          </a:bodyPr>
          <a:lstStyle/>
          <a:p>
            <a:r>
              <a:rPr lang="en-US" b="0" i="0" dirty="0">
                <a:solidFill>
                  <a:srgbClr val="000000"/>
                </a:solidFill>
                <a:effectLst/>
                <a:latin typeface="Heebo" pitchFamily="2" charset="-79"/>
                <a:cs typeface="Heebo" pitchFamily="2" charset="-79"/>
              </a:rPr>
              <a:t>Joining Columns and Rows in a Data Frame</a:t>
            </a:r>
            <a:endParaRPr lang="en-IN" dirty="0"/>
          </a:p>
        </p:txBody>
      </p:sp>
      <p:sp>
        <p:nvSpPr>
          <p:cNvPr id="3" name="Content Placeholder 2">
            <a:extLst>
              <a:ext uri="{FF2B5EF4-FFF2-40B4-BE49-F238E27FC236}">
                <a16:creationId xmlns:a16="http://schemas.microsoft.com/office/drawing/2014/main" id="{FC6B8F9F-ECB0-8EC4-AAF9-E6EE697CFAF5}"/>
              </a:ext>
            </a:extLst>
          </p:cNvPr>
          <p:cNvSpPr>
            <a:spLocks noGrp="1"/>
          </p:cNvSpPr>
          <p:nvPr>
            <p:ph idx="1"/>
          </p:nvPr>
        </p:nvSpPr>
        <p:spPr>
          <a:xfrm>
            <a:off x="242047" y="887506"/>
            <a:ext cx="11672047" cy="5764306"/>
          </a:xfrm>
        </p:spPr>
        <p:txBody>
          <a:bodyPr>
            <a:normAutofit/>
          </a:bodyPr>
          <a:lstStyle/>
          <a:p>
            <a:r>
              <a:rPr lang="en-US" sz="2000" b="0" i="0" dirty="0">
                <a:solidFill>
                  <a:srgbClr val="000000"/>
                </a:solidFill>
                <a:effectLst/>
                <a:latin typeface="Nunito" pitchFamily="2" charset="0"/>
              </a:rPr>
              <a:t>We can join multiple vectors to create a data frame using the </a:t>
            </a:r>
            <a:r>
              <a:rPr lang="en-US" sz="2000" b="1" i="0" dirty="0" err="1">
                <a:solidFill>
                  <a:srgbClr val="000000"/>
                </a:solidFill>
                <a:effectLst/>
                <a:latin typeface="Nunito" pitchFamily="2" charset="0"/>
              </a:rPr>
              <a:t>cbind</a:t>
            </a:r>
            <a:r>
              <a:rPr lang="en-US" sz="2000" b="1" i="0" dirty="0">
                <a:solidFill>
                  <a:srgbClr val="000000"/>
                </a:solidFill>
                <a:effectLst/>
                <a:latin typeface="Nunito" pitchFamily="2" charset="0"/>
              </a:rPr>
              <a:t>()</a:t>
            </a:r>
            <a:r>
              <a:rPr lang="en-US" sz="2000" b="0" i="0" dirty="0">
                <a:solidFill>
                  <a:srgbClr val="000000"/>
                </a:solidFill>
                <a:effectLst/>
                <a:latin typeface="Nunito" pitchFamily="2" charset="0"/>
              </a:rPr>
              <a:t>function. Also we can merge two data frames using </a:t>
            </a:r>
            <a:r>
              <a:rPr lang="en-US" sz="2000" b="1" i="0" dirty="0" err="1">
                <a:solidFill>
                  <a:srgbClr val="000000"/>
                </a:solidFill>
                <a:effectLst/>
                <a:latin typeface="Nunito" pitchFamily="2" charset="0"/>
              </a:rPr>
              <a:t>rbind</a:t>
            </a:r>
            <a:r>
              <a:rPr lang="en-US" sz="2000" b="1" i="0" dirty="0">
                <a:solidFill>
                  <a:srgbClr val="000000"/>
                </a:solidFill>
                <a:effectLst/>
                <a:latin typeface="Nunito" pitchFamily="2" charset="0"/>
              </a:rPr>
              <a:t>()</a:t>
            </a:r>
            <a:r>
              <a:rPr lang="en-US" sz="2000" b="0" i="0" dirty="0">
                <a:solidFill>
                  <a:srgbClr val="000000"/>
                </a:solidFill>
                <a:effectLst/>
                <a:latin typeface="Nunito" pitchFamily="2" charset="0"/>
              </a:rPr>
              <a:t> function.</a:t>
            </a:r>
            <a:endParaRPr lang="en-IN" sz="2000" dirty="0"/>
          </a:p>
        </p:txBody>
      </p:sp>
      <p:sp>
        <p:nvSpPr>
          <p:cNvPr id="4" name="Rectangle 1">
            <a:extLst>
              <a:ext uri="{FF2B5EF4-FFF2-40B4-BE49-F238E27FC236}">
                <a16:creationId xmlns:a16="http://schemas.microsoft.com/office/drawing/2014/main" id="{2C8F05B5-3CDC-09E7-67B3-EFB22C2A6B4F}"/>
              </a:ext>
            </a:extLst>
          </p:cNvPr>
          <p:cNvSpPr>
            <a:spLocks noChangeArrowheads="1"/>
          </p:cNvSpPr>
          <p:nvPr/>
        </p:nvSpPr>
        <p:spPr bwMode="auto">
          <a:xfrm>
            <a:off x="1645159" y="1554831"/>
            <a:ext cx="7740073" cy="484748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var(--bs-font-monospace)"/>
              </a:rPr>
              <a:t># Create vector objects.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 city </a:t>
            </a:r>
            <a:r>
              <a:rPr kumimoji="0" lang="en-US" altLang="en-US" sz="1200" b="0" i="0" u="none" strike="noStrike" cap="none" normalizeH="0" baseline="0" dirty="0">
                <a:ln>
                  <a:noFill/>
                </a:ln>
                <a:solidFill>
                  <a:srgbClr val="666600"/>
                </a:solidFill>
                <a:effectLst/>
                <a:latin typeface="var(--bs-font-monospace)"/>
              </a:rPr>
              <a:t>&lt;-</a:t>
            </a:r>
            <a:r>
              <a:rPr kumimoji="0" lang="en-US" altLang="en-US" sz="1200" b="0" i="0" u="none" strike="noStrike" cap="none" normalizeH="0" baseline="0" dirty="0">
                <a:ln>
                  <a:noFill/>
                </a:ln>
                <a:solidFill>
                  <a:srgbClr val="000000"/>
                </a:solidFill>
                <a:effectLst/>
                <a:latin typeface="var(--bs-font-monospace)"/>
              </a:rPr>
              <a:t> 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Tampa"</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"Seattle"</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"Hartford"</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"Denver</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state </a:t>
            </a:r>
            <a:r>
              <a:rPr kumimoji="0" lang="en-US" altLang="en-US" sz="1200" b="0" i="0" u="none" strike="noStrike" cap="none" normalizeH="0" baseline="0" dirty="0">
                <a:ln>
                  <a:noFill/>
                </a:ln>
                <a:solidFill>
                  <a:srgbClr val="666600"/>
                </a:solidFill>
                <a:effectLst/>
                <a:latin typeface="var(--bs-font-monospace)"/>
              </a:rPr>
              <a:t>&lt;-</a:t>
            </a:r>
            <a:r>
              <a:rPr kumimoji="0" lang="en-US" altLang="en-US" sz="1200" b="0" i="0" u="none" strike="noStrike" cap="none" normalizeH="0" baseline="0" dirty="0">
                <a:ln>
                  <a:noFill/>
                </a:ln>
                <a:solidFill>
                  <a:srgbClr val="000000"/>
                </a:solidFill>
                <a:effectLst/>
                <a:latin typeface="var(--bs-font-monospace)"/>
              </a:rPr>
              <a:t> 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"FL"</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"WA"</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"CT"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"CO"</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var(--bs-font-monospace)"/>
              </a:rPr>
              <a:t>zipcode</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&lt;-</a:t>
            </a:r>
            <a:r>
              <a:rPr kumimoji="0" lang="en-US" altLang="en-US" sz="1200" b="0" i="0" u="none" strike="noStrike" cap="none" normalizeH="0" baseline="0" dirty="0">
                <a:ln>
                  <a:noFill/>
                </a:ln>
                <a:solidFill>
                  <a:srgbClr val="000000"/>
                </a:solidFill>
                <a:effectLst/>
                <a:latin typeface="var(--bs-font-monospace)"/>
              </a:rPr>
              <a:t> 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33602</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98104</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06161</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80294</a:t>
            </a:r>
            <a:r>
              <a:rPr kumimoji="0" lang="en-US" altLang="en-US" sz="12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880000"/>
                </a:solidFill>
                <a:effectLst/>
                <a:latin typeface="var(--bs-font-monospace)"/>
              </a:rPr>
              <a:t># Combine above three vectors into one data frame.</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addresses </a:t>
            </a:r>
            <a:r>
              <a:rPr kumimoji="0" lang="en-US" altLang="en-US" sz="1200" b="0" i="0" u="none" strike="noStrike" cap="none" normalizeH="0" baseline="0" dirty="0">
                <a:ln>
                  <a:noFill/>
                </a:ln>
                <a:solidFill>
                  <a:srgbClr val="666600"/>
                </a:solidFill>
                <a:effectLst/>
                <a:latin typeface="var(--bs-font-monospace)"/>
              </a:rPr>
              <a:t>&lt;-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cbind</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city</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state</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zipcode</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var(--bs-font-monospace)"/>
              </a:rPr>
              <a:t># Print a header.</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cat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 # # # The First data frame\n"</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var(--bs-font-monospace)"/>
              </a:rPr>
              <a:t># Print the data frame.</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var(--bs-font-monospace)"/>
              </a:rPr>
              <a:t>print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addresses</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var(--bs-font-monospace)"/>
              </a:rPr>
              <a:t># Create another data frame with similar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88"/>
                </a:solidFill>
                <a:effectLst/>
                <a:latin typeface="var(--bs-font-monospace)"/>
              </a:rPr>
              <a:t>new</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address</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&lt;-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data</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frame</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var(--bs-font-monospace)"/>
              </a:rPr>
              <a:t>	</a:t>
            </a:r>
            <a:r>
              <a:rPr kumimoji="0" lang="en-US" altLang="en-US" sz="1200" b="0" i="0" u="none" strike="noStrike" cap="none" normalizeH="0" baseline="0" dirty="0">
                <a:ln>
                  <a:noFill/>
                </a:ln>
                <a:solidFill>
                  <a:srgbClr val="000000"/>
                </a:solidFill>
                <a:effectLst/>
                <a:latin typeface="var(--bs-font-monospace)"/>
              </a:rPr>
              <a:t>city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Lowry"</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"Charlotte</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666600"/>
                </a:solidFill>
                <a:latin typeface="var(--bs-font-monospace)"/>
              </a:rPr>
              <a:t>	</a:t>
            </a:r>
            <a:r>
              <a:rPr kumimoji="0" lang="en-US" altLang="en-US" sz="1200" b="0" i="0" u="none" strike="noStrike" cap="none" normalizeH="0" baseline="0" dirty="0">
                <a:ln>
                  <a:noFill/>
                </a:ln>
                <a:solidFill>
                  <a:srgbClr val="000000"/>
                </a:solidFill>
                <a:effectLst/>
                <a:latin typeface="var(--bs-font-monospace)"/>
              </a:rPr>
              <a:t> state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"CO"</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"FL"</a:t>
            </a:r>
            <a:r>
              <a:rPr kumimoji="0" lang="en-US" altLang="en-US" sz="12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666600"/>
                </a:solidFill>
                <a:latin typeface="var(--bs-font-monospace)"/>
              </a:rPr>
              <a:t>	</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zipcode</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"80230"</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"33949"</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var(--bs-font-monospace)"/>
              </a:rPr>
              <a:t>	</a:t>
            </a:r>
            <a:r>
              <a:rPr kumimoji="0" lang="en-US" altLang="en-US" sz="1200" b="0" i="0" u="none" strike="noStrike" cap="none" normalizeH="0" baseline="0" dirty="0" err="1">
                <a:ln>
                  <a:noFill/>
                </a:ln>
                <a:solidFill>
                  <a:srgbClr val="000000"/>
                </a:solidFill>
                <a:effectLst/>
                <a:latin typeface="var(--bs-font-monospace)"/>
              </a:rPr>
              <a:t>stringsAsFactors</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FALSE </a:t>
            </a:r>
            <a:r>
              <a:rPr kumimoji="0" lang="en-US" altLang="en-US" sz="12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880000"/>
                </a:solidFill>
                <a:effectLst/>
                <a:latin typeface="var(--bs-font-monospace)"/>
              </a:rPr>
              <a:t># Print a header.</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cat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 # # The Second data frame\n"</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var(--bs-font-monospace)"/>
              </a:rPr>
              <a:t># Print the data frame.</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var(--bs-font-monospace)"/>
              </a:rPr>
              <a:t>print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err="1">
                <a:ln>
                  <a:noFill/>
                </a:ln>
                <a:solidFill>
                  <a:srgbClr val="000088"/>
                </a:solidFill>
                <a:effectLst/>
                <a:latin typeface="var(--bs-font-monospace)"/>
              </a:rPr>
              <a:t>new</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address</a:t>
            </a:r>
            <a:r>
              <a:rPr kumimoji="0" lang="en-US" altLang="en-US" sz="12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880000"/>
                </a:solidFill>
                <a:effectLst/>
                <a:latin typeface="var(--bs-font-monospace)"/>
              </a:rPr>
              <a:t># Combine rows form both the data frames.</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var(--bs-font-monospace)"/>
              </a:rPr>
              <a:t>all</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addresses</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&lt;-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rbind</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addresses</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88"/>
                </a:solidFill>
                <a:effectLst/>
                <a:latin typeface="var(--bs-font-monospace)"/>
              </a:rPr>
              <a:t>new</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address</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var(--bs-font-monospace)"/>
              </a:rPr>
              <a:t># Print a header.</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cat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 # # The combined data frame\n"</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var(--bs-font-monospace)"/>
              </a:rPr>
              <a:t># Print the 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000088"/>
                </a:solidFill>
                <a:effectLst/>
                <a:latin typeface="var(--bs-font-monospace)"/>
              </a:rPr>
              <a:t>print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all</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addresses</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9592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A418-BEF5-532B-BD8E-CCCEBDD9F204}"/>
              </a:ext>
            </a:extLst>
          </p:cNvPr>
          <p:cNvSpPr>
            <a:spLocks noGrp="1"/>
          </p:cNvSpPr>
          <p:nvPr>
            <p:ph type="title"/>
          </p:nvPr>
        </p:nvSpPr>
        <p:spPr>
          <a:xfrm>
            <a:off x="242047" y="206188"/>
            <a:ext cx="11075894" cy="522381"/>
          </a:xfrm>
        </p:spPr>
        <p:txBody>
          <a:bodyPr>
            <a:normAutofit fontScale="90000"/>
          </a:bodyPr>
          <a:lstStyle/>
          <a:p>
            <a:r>
              <a:rPr lang="en-IN" b="0" i="0" dirty="0">
                <a:solidFill>
                  <a:srgbClr val="000000"/>
                </a:solidFill>
                <a:effectLst/>
                <a:latin typeface="Heebo" pitchFamily="2" charset="-79"/>
                <a:cs typeface="Heebo" pitchFamily="2" charset="-79"/>
              </a:rPr>
              <a:t>Merging Data Frames</a:t>
            </a:r>
            <a:endParaRPr lang="en-IN" dirty="0"/>
          </a:p>
        </p:txBody>
      </p:sp>
      <p:sp>
        <p:nvSpPr>
          <p:cNvPr id="3" name="Content Placeholder 2">
            <a:extLst>
              <a:ext uri="{FF2B5EF4-FFF2-40B4-BE49-F238E27FC236}">
                <a16:creationId xmlns:a16="http://schemas.microsoft.com/office/drawing/2014/main" id="{FC6B8F9F-ECB0-8EC4-AAF9-E6EE697CFAF5}"/>
              </a:ext>
            </a:extLst>
          </p:cNvPr>
          <p:cNvSpPr>
            <a:spLocks noGrp="1"/>
          </p:cNvSpPr>
          <p:nvPr>
            <p:ph idx="1"/>
          </p:nvPr>
        </p:nvSpPr>
        <p:spPr>
          <a:xfrm>
            <a:off x="242047" y="887506"/>
            <a:ext cx="11672047" cy="5764306"/>
          </a:xfrm>
        </p:spPr>
        <p:txBody>
          <a:bodyPr>
            <a:normAutofit/>
          </a:bodyPr>
          <a:lstStyle/>
          <a:p>
            <a:pPr algn="just"/>
            <a:r>
              <a:rPr lang="en-US" sz="2000" b="0" i="0" dirty="0">
                <a:solidFill>
                  <a:srgbClr val="000000"/>
                </a:solidFill>
                <a:effectLst/>
                <a:latin typeface="Nunito" pitchFamily="2" charset="0"/>
              </a:rPr>
              <a:t>We can merge two data frames by using the </a:t>
            </a:r>
            <a:r>
              <a:rPr lang="en-US" sz="2000" b="1" i="0" dirty="0">
                <a:solidFill>
                  <a:srgbClr val="000000"/>
                </a:solidFill>
                <a:effectLst/>
                <a:latin typeface="Nunito" pitchFamily="2" charset="0"/>
              </a:rPr>
              <a:t>merge()</a:t>
            </a:r>
            <a:r>
              <a:rPr lang="en-US" sz="2000" b="0" i="0" dirty="0">
                <a:solidFill>
                  <a:srgbClr val="000000"/>
                </a:solidFill>
                <a:effectLst/>
                <a:latin typeface="Nunito" pitchFamily="2" charset="0"/>
              </a:rPr>
              <a:t> function. The data frames must have same column names on which the merging happens.</a:t>
            </a:r>
          </a:p>
          <a:p>
            <a:pPr algn="just"/>
            <a:r>
              <a:rPr lang="en-US" sz="2000" b="0" i="0" dirty="0">
                <a:solidFill>
                  <a:srgbClr val="000000"/>
                </a:solidFill>
                <a:effectLst/>
                <a:latin typeface="Nunito" pitchFamily="2" charset="0"/>
              </a:rPr>
              <a:t>In the example below, we consider the data sets about Diabetes in Pima Indian Women available in the library names "MASS". we merge the two data sets based on the values of blood pressure("bp") and body mass index("</a:t>
            </a:r>
            <a:r>
              <a:rPr lang="en-US" sz="2000" b="0" i="0" dirty="0" err="1">
                <a:solidFill>
                  <a:srgbClr val="000000"/>
                </a:solidFill>
                <a:effectLst/>
                <a:latin typeface="Nunito" pitchFamily="2" charset="0"/>
              </a:rPr>
              <a:t>bmi</a:t>
            </a:r>
            <a:r>
              <a:rPr lang="en-US" sz="2000" b="0" i="0" dirty="0">
                <a:solidFill>
                  <a:srgbClr val="000000"/>
                </a:solidFill>
                <a:effectLst/>
                <a:latin typeface="Nunito" pitchFamily="2" charset="0"/>
              </a:rPr>
              <a:t>"). On choosing these two columns for merging, the records where values of these two variables match in both data sets are combined together to form a single data frame.</a:t>
            </a:r>
          </a:p>
          <a:p>
            <a:endParaRPr lang="en-IN" sz="2000" dirty="0"/>
          </a:p>
        </p:txBody>
      </p:sp>
      <p:sp>
        <p:nvSpPr>
          <p:cNvPr id="4" name="Rectangle 1">
            <a:extLst>
              <a:ext uri="{FF2B5EF4-FFF2-40B4-BE49-F238E27FC236}">
                <a16:creationId xmlns:a16="http://schemas.microsoft.com/office/drawing/2014/main" id="{2D18E6C7-C80B-4564-DD59-15B5604EF135}"/>
              </a:ext>
            </a:extLst>
          </p:cNvPr>
          <p:cNvSpPr>
            <a:spLocks noChangeArrowheads="1"/>
          </p:cNvSpPr>
          <p:nvPr/>
        </p:nvSpPr>
        <p:spPr bwMode="auto">
          <a:xfrm>
            <a:off x="504971" y="3223683"/>
            <a:ext cx="6200629" cy="25083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library</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MASS</a:t>
            </a:r>
            <a:r>
              <a:rPr kumimoji="0" lang="en-US" altLang="en-US" sz="20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merged</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660066"/>
                </a:solidFill>
                <a:effectLst/>
                <a:latin typeface="var(--bs-font-monospace)"/>
              </a:rPr>
              <a:t>Pima</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&lt;-</a:t>
            </a:r>
            <a:r>
              <a:rPr kumimoji="0" lang="en-US" altLang="en-US" sz="2000" b="0" i="0" u="none" strike="noStrike" cap="none" normalizeH="0" baseline="0" dirty="0">
                <a:ln>
                  <a:noFill/>
                </a:ln>
                <a:solidFill>
                  <a:srgbClr val="000000"/>
                </a:solidFill>
                <a:effectLst/>
                <a:latin typeface="var(--bs-font-monospace)"/>
              </a:rPr>
              <a:t> merge</a:t>
            </a:r>
            <a:r>
              <a:rPr kumimoji="0" lang="en-US" altLang="en-US" sz="20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666600"/>
                </a:solidFill>
                <a:latin typeface="var(--bs-font-monospace)"/>
              </a:rPr>
              <a:t>	</a:t>
            </a:r>
            <a:r>
              <a:rPr kumimoji="0" lang="en-US" altLang="en-US" sz="2000" b="0" i="0" u="none" strike="noStrike" cap="none" normalizeH="0" baseline="0" dirty="0">
                <a:ln>
                  <a:noFill/>
                </a:ln>
                <a:solidFill>
                  <a:srgbClr val="000000"/>
                </a:solidFill>
                <a:effectLst/>
                <a:latin typeface="var(--bs-font-monospace)"/>
              </a:rPr>
              <a:t>x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660066"/>
                </a:solidFill>
                <a:effectLst/>
                <a:latin typeface="var(--bs-font-monospace)"/>
              </a:rPr>
              <a:t>Pima</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te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var(--bs-font-monospace)"/>
              </a:rPr>
              <a:t>	</a:t>
            </a:r>
            <a:r>
              <a:rPr kumimoji="0" lang="en-US" altLang="en-US" sz="2000" b="0" i="0" u="none" strike="noStrike" cap="none" normalizeH="0" baseline="0" dirty="0">
                <a:ln>
                  <a:noFill/>
                </a:ln>
                <a:solidFill>
                  <a:srgbClr val="000000"/>
                </a:solidFill>
                <a:effectLst/>
                <a:latin typeface="var(--bs-font-monospace)"/>
              </a:rPr>
              <a:t>y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0066"/>
                </a:solidFill>
                <a:effectLst/>
                <a:latin typeface="var(--bs-font-monospace)"/>
              </a:rPr>
              <a:t>Pima</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tr</a:t>
            </a:r>
            <a:r>
              <a:rPr kumimoji="0" lang="en-US" altLang="en-US" sz="20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var(--bs-font-monospace)"/>
              </a:rPr>
              <a:t>	</a:t>
            </a:r>
            <a:r>
              <a:rPr kumimoji="0" lang="en-US" altLang="en-US" sz="2000" b="0" i="0" u="none" strike="noStrike" cap="none" normalizeH="0" baseline="0" dirty="0" err="1">
                <a:ln>
                  <a:noFill/>
                </a:ln>
                <a:solidFill>
                  <a:srgbClr val="000088"/>
                </a:solidFill>
                <a:effectLst/>
                <a:latin typeface="var(--bs-font-monospace)"/>
              </a:rPr>
              <a:t>by</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x</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c</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"bp"</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a:t>
            </a:r>
            <a:r>
              <a:rPr kumimoji="0" lang="en-US" altLang="en-US" sz="2000" b="0" i="0" u="none" strike="noStrike" cap="none" normalizeH="0" baseline="0" dirty="0" err="1">
                <a:ln>
                  <a:noFill/>
                </a:ln>
                <a:solidFill>
                  <a:srgbClr val="008800"/>
                </a:solidFill>
                <a:effectLst/>
                <a:latin typeface="var(--bs-font-monospace)"/>
              </a:rPr>
              <a:t>bmi</a:t>
            </a:r>
            <a:r>
              <a:rPr kumimoji="0" lang="en-US" altLang="en-US" sz="2000" b="0" i="0" u="none" strike="noStrike" cap="none" normalizeH="0" baseline="0" dirty="0">
                <a:ln>
                  <a:noFill/>
                </a:ln>
                <a:solidFill>
                  <a:srgbClr val="008800"/>
                </a:solidFill>
                <a:effectLst/>
                <a:latin typeface="var(--bs-font-monospace)"/>
              </a:rPr>
              <a: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var(--bs-font-monospace)"/>
              </a:rPr>
              <a:t>	</a:t>
            </a:r>
            <a:r>
              <a:rPr kumimoji="0" lang="en-US" altLang="en-US" sz="2000" b="0" i="0" u="none" strike="noStrike" cap="none" normalizeH="0" baseline="0" dirty="0" err="1">
                <a:ln>
                  <a:noFill/>
                </a:ln>
                <a:solidFill>
                  <a:srgbClr val="000088"/>
                </a:solidFill>
                <a:effectLst/>
                <a:latin typeface="var(--bs-font-monospace)"/>
              </a:rPr>
              <a:t>by</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y</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c</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"bp"</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a:t>
            </a:r>
            <a:r>
              <a:rPr kumimoji="0" lang="en-US" altLang="en-US" sz="2000" b="0" i="0" u="none" strike="noStrike" cap="none" normalizeH="0" baseline="0" dirty="0" err="1">
                <a:ln>
                  <a:noFill/>
                </a:ln>
                <a:solidFill>
                  <a:srgbClr val="008800"/>
                </a:solidFill>
                <a:effectLst/>
                <a:latin typeface="var(--bs-font-monospace)"/>
              </a:rPr>
              <a:t>bmi</a:t>
            </a:r>
            <a:r>
              <a:rPr kumimoji="0" lang="en-US" altLang="en-US" sz="2000" b="0" i="0" u="none" strike="noStrike" cap="none" normalizeH="0" baseline="0" dirty="0">
                <a:ln>
                  <a:noFill/>
                </a:ln>
                <a:solidFill>
                  <a:srgbClr val="008800"/>
                </a:solidFill>
                <a:effectLst/>
                <a:latin typeface="var(--bs-font-monospace)"/>
              </a:rPr>
              <a: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print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merged</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660066"/>
                </a:solidFill>
                <a:effectLst/>
                <a:latin typeface="var(--bs-font-monospace)"/>
              </a:rPr>
              <a:t>Pima</a:t>
            </a:r>
            <a:r>
              <a:rPr kumimoji="0" lang="en-US" altLang="en-US" sz="20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nrow</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merged</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660066"/>
                </a:solidFill>
                <a:effectLst/>
                <a:latin typeface="var(--bs-font-monospace)"/>
              </a:rPr>
              <a:t>Pima</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090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8050-6DDD-69F5-455C-A7AF2EA2EFE0}"/>
              </a:ext>
            </a:extLst>
          </p:cNvPr>
          <p:cNvSpPr>
            <a:spLocks noGrp="1"/>
          </p:cNvSpPr>
          <p:nvPr>
            <p:ph type="title"/>
          </p:nvPr>
        </p:nvSpPr>
        <p:spPr>
          <a:xfrm>
            <a:off x="839788" y="365125"/>
            <a:ext cx="10515600" cy="576169"/>
          </a:xfrm>
        </p:spPr>
        <p:txBody>
          <a:bodyPr>
            <a:normAutofit fontScale="90000"/>
          </a:bodyPr>
          <a:lstStyle/>
          <a:p>
            <a:r>
              <a:rPr lang="en-IN" b="0" i="0" dirty="0">
                <a:solidFill>
                  <a:srgbClr val="000000"/>
                </a:solidFill>
                <a:effectLst/>
                <a:latin typeface="Heebo" pitchFamily="2" charset="-79"/>
                <a:cs typeface="Heebo" pitchFamily="2" charset="-79"/>
              </a:rPr>
              <a:t>Melting and Casting</a:t>
            </a:r>
            <a:endParaRPr lang="en-IN" dirty="0"/>
          </a:p>
        </p:txBody>
      </p:sp>
      <p:sp>
        <p:nvSpPr>
          <p:cNvPr id="3" name="Text Placeholder 2">
            <a:extLst>
              <a:ext uri="{FF2B5EF4-FFF2-40B4-BE49-F238E27FC236}">
                <a16:creationId xmlns:a16="http://schemas.microsoft.com/office/drawing/2014/main" id="{FDA08D75-BA9B-3D04-99D8-C2A29DA1F794}"/>
              </a:ext>
            </a:extLst>
          </p:cNvPr>
          <p:cNvSpPr>
            <a:spLocks noGrp="1"/>
          </p:cNvSpPr>
          <p:nvPr>
            <p:ph type="body" idx="1"/>
          </p:nvPr>
        </p:nvSpPr>
        <p:spPr>
          <a:xfrm>
            <a:off x="836612" y="1044669"/>
            <a:ext cx="5157787" cy="646331"/>
          </a:xfrm>
        </p:spPr>
        <p:txBody>
          <a:bodyPr/>
          <a:lstStyle/>
          <a:p>
            <a:r>
              <a:rPr lang="en-IN" i="0" dirty="0">
                <a:solidFill>
                  <a:srgbClr val="000000"/>
                </a:solidFill>
                <a:effectLst/>
                <a:latin typeface="Heebo" pitchFamily="2" charset="-79"/>
                <a:cs typeface="Heebo" pitchFamily="2" charset="-79"/>
              </a:rPr>
              <a:t>Melt the Data</a:t>
            </a:r>
          </a:p>
        </p:txBody>
      </p:sp>
      <p:sp>
        <p:nvSpPr>
          <p:cNvPr id="4" name="Content Placeholder 3">
            <a:extLst>
              <a:ext uri="{FF2B5EF4-FFF2-40B4-BE49-F238E27FC236}">
                <a16:creationId xmlns:a16="http://schemas.microsoft.com/office/drawing/2014/main" id="{86882060-9221-26D9-1E39-477E5CFAA512}"/>
              </a:ext>
            </a:extLst>
          </p:cNvPr>
          <p:cNvSpPr>
            <a:spLocks noGrp="1"/>
          </p:cNvSpPr>
          <p:nvPr>
            <p:ph sz="half" idx="2"/>
          </p:nvPr>
        </p:nvSpPr>
        <p:spPr>
          <a:xfrm>
            <a:off x="295836" y="1868581"/>
            <a:ext cx="5701740" cy="4165507"/>
          </a:xfrm>
        </p:spPr>
        <p:txBody>
          <a:bodyPr>
            <a:normAutofit/>
          </a:bodyPr>
          <a:lstStyle/>
          <a:p>
            <a:r>
              <a:rPr lang="en-US" sz="1800" b="0" i="0" dirty="0">
                <a:solidFill>
                  <a:srgbClr val="000000"/>
                </a:solidFill>
                <a:effectLst/>
                <a:latin typeface="Nunito" pitchFamily="2" charset="0"/>
              </a:rPr>
              <a:t>Now we melt the data to organize it, converting all columns other than type and year into multiple rows.</a:t>
            </a:r>
            <a:endParaRPr lang="en-IN" sz="1800" dirty="0"/>
          </a:p>
        </p:txBody>
      </p:sp>
      <p:sp>
        <p:nvSpPr>
          <p:cNvPr id="5" name="Text Placeholder 4">
            <a:extLst>
              <a:ext uri="{FF2B5EF4-FFF2-40B4-BE49-F238E27FC236}">
                <a16:creationId xmlns:a16="http://schemas.microsoft.com/office/drawing/2014/main" id="{FCF8EE2B-4929-79F6-F20B-E288132694FB}"/>
              </a:ext>
            </a:extLst>
          </p:cNvPr>
          <p:cNvSpPr>
            <a:spLocks noGrp="1"/>
          </p:cNvSpPr>
          <p:nvPr>
            <p:ph type="body" sz="quarter" idx="3"/>
          </p:nvPr>
        </p:nvSpPr>
        <p:spPr>
          <a:xfrm>
            <a:off x="6172200" y="1044669"/>
            <a:ext cx="5183188" cy="497260"/>
          </a:xfrm>
        </p:spPr>
        <p:txBody>
          <a:bodyPr/>
          <a:lstStyle/>
          <a:p>
            <a:r>
              <a:rPr lang="en-IN" i="0" dirty="0">
                <a:solidFill>
                  <a:srgbClr val="000000"/>
                </a:solidFill>
                <a:effectLst/>
                <a:latin typeface="Heebo" pitchFamily="2" charset="-79"/>
                <a:cs typeface="Heebo" pitchFamily="2" charset="-79"/>
              </a:rPr>
              <a:t>Cast the Molten Data</a:t>
            </a:r>
          </a:p>
        </p:txBody>
      </p:sp>
      <p:sp>
        <p:nvSpPr>
          <p:cNvPr id="6" name="Content Placeholder 5">
            <a:extLst>
              <a:ext uri="{FF2B5EF4-FFF2-40B4-BE49-F238E27FC236}">
                <a16:creationId xmlns:a16="http://schemas.microsoft.com/office/drawing/2014/main" id="{BC85B0A9-D2B8-8B27-298E-778A0DFC3F64}"/>
              </a:ext>
            </a:extLst>
          </p:cNvPr>
          <p:cNvSpPr>
            <a:spLocks noGrp="1"/>
          </p:cNvSpPr>
          <p:nvPr>
            <p:ph sz="quarter" idx="4"/>
          </p:nvPr>
        </p:nvSpPr>
        <p:spPr>
          <a:xfrm>
            <a:off x="6172199" y="1868581"/>
            <a:ext cx="5810717" cy="4165507"/>
          </a:xfrm>
        </p:spPr>
        <p:txBody>
          <a:bodyPr>
            <a:normAutofit/>
          </a:bodyPr>
          <a:lstStyle/>
          <a:p>
            <a:r>
              <a:rPr lang="en-US" sz="1800" b="0" i="0" dirty="0">
                <a:solidFill>
                  <a:srgbClr val="000000"/>
                </a:solidFill>
                <a:effectLst/>
                <a:latin typeface="Nunito" pitchFamily="2" charset="0"/>
              </a:rPr>
              <a:t>We can cast the molten data into a new form where the aggregate of each type of ship for each year is created. It is done using the </a:t>
            </a:r>
            <a:r>
              <a:rPr lang="en-US" sz="1800" b="1" i="0" dirty="0">
                <a:solidFill>
                  <a:srgbClr val="000000"/>
                </a:solidFill>
                <a:effectLst/>
                <a:latin typeface="Nunito" pitchFamily="2" charset="0"/>
              </a:rPr>
              <a:t>cast()</a:t>
            </a:r>
            <a:r>
              <a:rPr lang="en-US" sz="1800" b="0" i="0" dirty="0">
                <a:solidFill>
                  <a:srgbClr val="000000"/>
                </a:solidFill>
                <a:effectLst/>
                <a:latin typeface="Nunito" pitchFamily="2" charset="0"/>
              </a:rPr>
              <a:t> function.</a:t>
            </a:r>
            <a:endParaRPr lang="en-IN" sz="1800" dirty="0"/>
          </a:p>
        </p:txBody>
      </p:sp>
      <p:sp>
        <p:nvSpPr>
          <p:cNvPr id="8" name="TextBox 7">
            <a:extLst>
              <a:ext uri="{FF2B5EF4-FFF2-40B4-BE49-F238E27FC236}">
                <a16:creationId xmlns:a16="http://schemas.microsoft.com/office/drawing/2014/main" id="{ED55F135-4FE8-1A95-E8F0-70E9786B150B}"/>
              </a:ext>
            </a:extLst>
          </p:cNvPr>
          <p:cNvSpPr txBox="1"/>
          <p:nvPr/>
        </p:nvSpPr>
        <p:spPr>
          <a:xfrm>
            <a:off x="0" y="6211669"/>
            <a:ext cx="12111318" cy="369332"/>
          </a:xfrm>
          <a:prstGeom prst="rect">
            <a:avLst/>
          </a:prstGeom>
          <a:noFill/>
        </p:spPr>
        <p:txBody>
          <a:bodyPr wrap="square">
            <a:spAutoFit/>
          </a:bodyPr>
          <a:lstStyle/>
          <a:p>
            <a:r>
              <a:rPr lang="en-US" b="0" i="0" dirty="0">
                <a:solidFill>
                  <a:srgbClr val="000000"/>
                </a:solidFill>
                <a:effectLst/>
                <a:latin typeface="Nunito" pitchFamily="2" charset="0"/>
              </a:rPr>
              <a:t>Note - We consider the dataset called ships present in the library called "MASS".</a:t>
            </a:r>
            <a:endParaRPr lang="en-IN" dirty="0"/>
          </a:p>
        </p:txBody>
      </p:sp>
      <p:sp>
        <p:nvSpPr>
          <p:cNvPr id="9" name="Rectangle 1">
            <a:extLst>
              <a:ext uri="{FF2B5EF4-FFF2-40B4-BE49-F238E27FC236}">
                <a16:creationId xmlns:a16="http://schemas.microsoft.com/office/drawing/2014/main" id="{685B138E-3809-CF6C-9E7A-C1890D20E581}"/>
              </a:ext>
            </a:extLst>
          </p:cNvPr>
          <p:cNvSpPr>
            <a:spLocks noChangeArrowheads="1"/>
          </p:cNvSpPr>
          <p:nvPr/>
        </p:nvSpPr>
        <p:spPr bwMode="auto">
          <a:xfrm>
            <a:off x="457200" y="3073350"/>
            <a:ext cx="5537199" cy="13388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var(--bs-font-monospace)"/>
              </a:rPr>
              <a:t>molten</a:t>
            </a:r>
            <a:r>
              <a:rPr kumimoji="0" lang="en-US" altLang="en-US" sz="2800" b="0" i="0" u="none" strike="noStrike" cap="none" normalizeH="0" baseline="0" dirty="0" err="1">
                <a:ln>
                  <a:noFill/>
                </a:ln>
                <a:solidFill>
                  <a:srgbClr val="6666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ships</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666600"/>
                </a:solidFill>
                <a:effectLst/>
                <a:latin typeface="var(--bs-font-monospace)"/>
              </a:rPr>
              <a:t>&lt;-</a:t>
            </a:r>
            <a:r>
              <a:rPr kumimoji="0" lang="en-US" altLang="en-US" sz="2800" b="0" i="0" u="none" strike="noStrike" cap="none" normalizeH="0" baseline="0" dirty="0">
                <a:ln>
                  <a:noFill/>
                </a:ln>
                <a:solidFill>
                  <a:srgbClr val="000000"/>
                </a:solidFill>
                <a:effectLst/>
                <a:latin typeface="var(--bs-font-monospace)"/>
              </a:rPr>
              <a:t> melt</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ships</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 		id </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 c</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8800"/>
                </a:solidFill>
                <a:effectLst/>
                <a:latin typeface="var(--bs-font-monospace)"/>
              </a:rPr>
              <a:t>"</a:t>
            </a:r>
            <a:r>
              <a:rPr kumimoji="0" lang="en-US" altLang="en-US" sz="2800" b="0" i="0" u="none" strike="noStrike" cap="none" normalizeH="0" baseline="0" dirty="0" err="1">
                <a:ln>
                  <a:noFill/>
                </a:ln>
                <a:solidFill>
                  <a:srgbClr val="008800"/>
                </a:solidFill>
                <a:effectLst/>
                <a:latin typeface="var(--bs-font-monospace)"/>
              </a:rPr>
              <a:t>type"</a:t>
            </a:r>
            <a:r>
              <a:rPr kumimoji="0" lang="en-US" altLang="en-US" sz="2800" b="0" i="0" u="none" strike="noStrike" cap="none" normalizeH="0" baseline="0" dirty="0" err="1">
                <a:ln>
                  <a:noFill/>
                </a:ln>
                <a:solidFill>
                  <a:srgbClr val="666600"/>
                </a:solidFill>
                <a:effectLst/>
                <a:latin typeface="var(--bs-font-monospace)"/>
              </a:rPr>
              <a:t>,</a:t>
            </a:r>
            <a:r>
              <a:rPr kumimoji="0" lang="en-US" altLang="en-US" sz="2800" b="0" i="0" u="none" strike="noStrike" cap="none" normalizeH="0" baseline="0" dirty="0" err="1">
                <a:ln>
                  <a:noFill/>
                </a:ln>
                <a:solidFill>
                  <a:srgbClr val="008800"/>
                </a:solidFill>
                <a:effectLst/>
                <a:latin typeface="var(--bs-font-monospace)"/>
              </a:rPr>
              <a:t>"year</a:t>
            </a:r>
            <a:r>
              <a:rPr kumimoji="0" lang="en-US" altLang="en-US" sz="2800" b="0" i="0" u="none" strike="noStrike" cap="none" normalizeH="0" baseline="0" dirty="0">
                <a:ln>
                  <a:noFill/>
                </a:ln>
                <a:solidFill>
                  <a:srgbClr val="008800"/>
                </a:solidFill>
                <a:effectLst/>
                <a:latin typeface="var(--bs-font-monospace)"/>
              </a:rPr>
              <a:t>"</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88"/>
                </a:solidFill>
                <a:effectLst/>
                <a:latin typeface="var(--bs-font-monospace)"/>
              </a:rPr>
              <a:t>print</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molten</a:t>
            </a:r>
            <a:r>
              <a:rPr kumimoji="0" lang="en-US" altLang="en-US" sz="2800" b="0" i="0" u="none" strike="noStrike" cap="none" normalizeH="0" baseline="0" dirty="0" err="1">
                <a:ln>
                  <a:noFill/>
                </a:ln>
                <a:solidFill>
                  <a:srgbClr val="6666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ships</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2C52609C-EA9C-D064-4330-EDCBDDCDF149}"/>
              </a:ext>
            </a:extLst>
          </p:cNvPr>
          <p:cNvSpPr>
            <a:spLocks noChangeArrowheads="1"/>
          </p:cNvSpPr>
          <p:nvPr/>
        </p:nvSpPr>
        <p:spPr bwMode="auto">
          <a:xfrm>
            <a:off x="6400800" y="3281919"/>
            <a:ext cx="5582117" cy="13388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var(--bs-font-monospace)"/>
              </a:rPr>
              <a:t>recasted</a:t>
            </a:r>
            <a:r>
              <a:rPr kumimoji="0" lang="en-US" altLang="en-US" sz="2800" b="0" i="0" u="none" strike="noStrike" cap="none" normalizeH="0" baseline="0" dirty="0" err="1">
                <a:ln>
                  <a:noFill/>
                </a:ln>
                <a:solidFill>
                  <a:srgbClr val="6666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ship</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666600"/>
                </a:solidFill>
                <a:effectLst/>
                <a:latin typeface="var(--bs-font-monospace)"/>
              </a:rPr>
              <a:t>&lt;-</a:t>
            </a:r>
            <a:r>
              <a:rPr kumimoji="0" lang="en-US" altLang="en-US" sz="2800" b="0" i="0" u="none" strike="noStrike" cap="none" normalizeH="0" baseline="0" dirty="0">
                <a:ln>
                  <a:noFill/>
                </a:ln>
                <a:solidFill>
                  <a:srgbClr val="000000"/>
                </a:solidFill>
                <a:effectLst/>
                <a:latin typeface="var(--bs-font-monospace)"/>
              </a:rPr>
              <a:t> cast</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molten</a:t>
            </a:r>
            <a:r>
              <a:rPr kumimoji="0" lang="en-US" altLang="en-US" sz="2800" b="0" i="0" u="none" strike="noStrike" cap="none" normalizeH="0" baseline="0" dirty="0" err="1">
                <a:ln>
                  <a:noFill/>
                </a:ln>
                <a:solidFill>
                  <a:srgbClr val="6666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ships</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err="1">
                <a:ln>
                  <a:noFill/>
                </a:ln>
                <a:solidFill>
                  <a:srgbClr val="000000"/>
                </a:solidFill>
                <a:effectLst/>
                <a:latin typeface="var(--bs-font-monospace)"/>
              </a:rPr>
              <a:t>type</a:t>
            </a:r>
            <a:r>
              <a:rPr kumimoji="0" lang="en-US" altLang="en-US" sz="2800" b="0" i="0" u="none" strike="noStrike" cap="none" normalizeH="0" baseline="0" dirty="0" err="1">
                <a:ln>
                  <a:noFill/>
                </a:ln>
                <a:solidFill>
                  <a:srgbClr val="6666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year</a:t>
            </a:r>
            <a:r>
              <a:rPr kumimoji="0" lang="en-US" altLang="en-US" sz="2800" b="0" i="0" u="none" strike="noStrike" cap="none" normalizeH="0" baseline="0" dirty="0" err="1">
                <a:ln>
                  <a:noFill/>
                </a:ln>
                <a:solidFill>
                  <a:srgbClr val="6666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variable</a:t>
            </a:r>
            <a:r>
              <a:rPr kumimoji="0" lang="en-US" altLang="en-US" sz="2800" b="0" i="0" u="none" strike="noStrike" cap="none" normalizeH="0" baseline="0" dirty="0" err="1">
                <a:ln>
                  <a:noFill/>
                </a:ln>
                <a:solidFill>
                  <a:srgbClr val="6666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sum</a:t>
            </a:r>
            <a:r>
              <a:rPr kumimoji="0" lang="en-US" altLang="en-US" sz="28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000088"/>
                </a:solidFill>
                <a:effectLst/>
                <a:latin typeface="var(--bs-font-monospace)"/>
              </a:rPr>
              <a:t>print</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recasted</a:t>
            </a:r>
            <a:r>
              <a:rPr kumimoji="0" lang="en-US" altLang="en-US" sz="2800" b="0" i="0" u="none" strike="noStrike" cap="none" normalizeH="0" baseline="0" dirty="0" err="1">
                <a:ln>
                  <a:noFill/>
                </a:ln>
                <a:solidFill>
                  <a:srgbClr val="6666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ship</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4276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A418-BEF5-532B-BD8E-CCCEBDD9F204}"/>
              </a:ext>
            </a:extLst>
          </p:cNvPr>
          <p:cNvSpPr>
            <a:spLocks noGrp="1"/>
          </p:cNvSpPr>
          <p:nvPr>
            <p:ph type="title"/>
          </p:nvPr>
        </p:nvSpPr>
        <p:spPr>
          <a:xfrm>
            <a:off x="242047" y="206188"/>
            <a:ext cx="11075894" cy="522381"/>
          </a:xfrm>
        </p:spPr>
        <p:txBody>
          <a:bodyPr>
            <a:normAutofit fontScale="90000"/>
          </a:bodyPr>
          <a:lstStyle/>
          <a:p>
            <a:r>
              <a:rPr lang="en-IN" b="1" i="0" dirty="0">
                <a:solidFill>
                  <a:srgbClr val="303030"/>
                </a:solidFill>
                <a:effectLst/>
                <a:latin typeface="Heebo" pitchFamily="2" charset="-79"/>
                <a:cs typeface="Heebo" pitchFamily="2" charset="-79"/>
              </a:rPr>
              <a:t>R - CSV Files</a:t>
            </a:r>
            <a:endParaRPr lang="en-IN" dirty="0"/>
          </a:p>
        </p:txBody>
      </p:sp>
      <p:sp>
        <p:nvSpPr>
          <p:cNvPr id="3" name="Content Placeholder 2">
            <a:extLst>
              <a:ext uri="{FF2B5EF4-FFF2-40B4-BE49-F238E27FC236}">
                <a16:creationId xmlns:a16="http://schemas.microsoft.com/office/drawing/2014/main" id="{FC6B8F9F-ECB0-8EC4-AAF9-E6EE697CFAF5}"/>
              </a:ext>
            </a:extLst>
          </p:cNvPr>
          <p:cNvSpPr>
            <a:spLocks noGrp="1"/>
          </p:cNvSpPr>
          <p:nvPr>
            <p:ph idx="1"/>
          </p:nvPr>
        </p:nvSpPr>
        <p:spPr>
          <a:xfrm>
            <a:off x="242047" y="887506"/>
            <a:ext cx="11672047" cy="5764306"/>
          </a:xfrm>
        </p:spPr>
        <p:txBody>
          <a:bodyPr/>
          <a:lstStyle/>
          <a:p>
            <a:pPr algn="just"/>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In R, we can read data from files stored outside the R environment. We can also write data into files which will be stored and accessed by the operating system. R can read and write into various file formats like csv, excel, xml etc.</a:t>
            </a:r>
          </a:p>
          <a:p>
            <a:pPr algn="just"/>
            <a:r>
              <a:rPr lang="en-US" b="0" i="0" dirty="0">
                <a:solidFill>
                  <a:srgbClr val="000000"/>
                </a:solidFill>
                <a:effectLst/>
                <a:latin typeface="Nunito" pitchFamily="2" charset="0"/>
              </a:rPr>
              <a:t>In this topic we will learn to read data from a csv file and then write data into a csv file. The file should be present in current working directory so that R can read it. Of course we can also set our own directory and read files from there.</a:t>
            </a:r>
          </a:p>
          <a:p>
            <a:endParaRPr lang="en-IN" dirty="0"/>
          </a:p>
        </p:txBody>
      </p:sp>
    </p:spTree>
    <p:extLst>
      <p:ext uri="{BB962C8B-B14F-4D97-AF65-F5344CB8AC3E}">
        <p14:creationId xmlns:p14="http://schemas.microsoft.com/office/powerpoint/2010/main" val="113691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A418-BEF5-532B-BD8E-CCCEBDD9F204}"/>
              </a:ext>
            </a:extLst>
          </p:cNvPr>
          <p:cNvSpPr>
            <a:spLocks noGrp="1"/>
          </p:cNvSpPr>
          <p:nvPr>
            <p:ph type="title"/>
          </p:nvPr>
        </p:nvSpPr>
        <p:spPr>
          <a:xfrm>
            <a:off x="242047" y="206188"/>
            <a:ext cx="11075894" cy="522381"/>
          </a:xfrm>
        </p:spPr>
        <p:txBody>
          <a:bodyPr>
            <a:normAutofit fontScale="90000"/>
          </a:bodyPr>
          <a:lstStyle/>
          <a:p>
            <a:r>
              <a:rPr lang="en-US" b="0" i="0" dirty="0">
                <a:solidFill>
                  <a:srgbClr val="000000"/>
                </a:solidFill>
                <a:effectLst/>
                <a:latin typeface="Heebo" pitchFamily="2" charset="-79"/>
                <a:cs typeface="Heebo" pitchFamily="2" charset="-79"/>
              </a:rPr>
              <a:t>Getting and Setting the Working Directory</a:t>
            </a:r>
            <a:endParaRPr lang="en-IN" dirty="0"/>
          </a:p>
        </p:txBody>
      </p:sp>
      <p:sp>
        <p:nvSpPr>
          <p:cNvPr id="3" name="Content Placeholder 2">
            <a:extLst>
              <a:ext uri="{FF2B5EF4-FFF2-40B4-BE49-F238E27FC236}">
                <a16:creationId xmlns:a16="http://schemas.microsoft.com/office/drawing/2014/main" id="{FC6B8F9F-ECB0-8EC4-AAF9-E6EE697CFAF5}"/>
              </a:ext>
            </a:extLst>
          </p:cNvPr>
          <p:cNvSpPr>
            <a:spLocks noGrp="1"/>
          </p:cNvSpPr>
          <p:nvPr>
            <p:ph idx="1"/>
          </p:nvPr>
        </p:nvSpPr>
        <p:spPr>
          <a:xfrm>
            <a:off x="242047" y="887506"/>
            <a:ext cx="11672047" cy="5764306"/>
          </a:xfrm>
        </p:spPr>
        <p:txBody>
          <a:bodyPr/>
          <a:lstStyle/>
          <a:p>
            <a:r>
              <a:rPr lang="en-US" b="0" i="0" dirty="0">
                <a:solidFill>
                  <a:srgbClr val="000000"/>
                </a:solidFill>
                <a:effectLst/>
                <a:latin typeface="Nunito" pitchFamily="2" charset="0"/>
              </a:rPr>
              <a:t>You can check which directory the R workspace is pointing to using the </a:t>
            </a:r>
            <a:r>
              <a:rPr lang="en-US" b="1" i="0" dirty="0" err="1">
                <a:solidFill>
                  <a:srgbClr val="000000"/>
                </a:solidFill>
                <a:effectLst/>
                <a:latin typeface="Nunito" pitchFamily="2" charset="0"/>
              </a:rPr>
              <a:t>getwd</a:t>
            </a:r>
            <a:r>
              <a:rPr lang="en-US" b="1" i="0" dirty="0">
                <a:solidFill>
                  <a:srgbClr val="000000"/>
                </a:solidFill>
                <a:effectLst/>
                <a:latin typeface="Nunito" pitchFamily="2" charset="0"/>
              </a:rPr>
              <a:t>()</a:t>
            </a:r>
            <a:r>
              <a:rPr lang="en-US" b="0" i="0" dirty="0">
                <a:solidFill>
                  <a:srgbClr val="000000"/>
                </a:solidFill>
                <a:effectLst/>
                <a:latin typeface="Nunito" pitchFamily="2" charset="0"/>
              </a:rPr>
              <a:t> function. You can also set a new working directory using </a:t>
            </a:r>
            <a:r>
              <a:rPr lang="en-US" b="1" i="0" dirty="0" err="1">
                <a:solidFill>
                  <a:srgbClr val="000000"/>
                </a:solidFill>
                <a:effectLst/>
                <a:latin typeface="Nunito" pitchFamily="2" charset="0"/>
              </a:rPr>
              <a:t>setwd</a:t>
            </a:r>
            <a:r>
              <a:rPr lang="en-US" b="1" i="0" dirty="0">
                <a:solidFill>
                  <a:srgbClr val="000000"/>
                </a:solidFill>
                <a:effectLst/>
                <a:latin typeface="Nunito" pitchFamily="2" charset="0"/>
              </a:rPr>
              <a:t>()</a:t>
            </a:r>
            <a:r>
              <a:rPr lang="en-US" b="0" i="0" dirty="0">
                <a:solidFill>
                  <a:srgbClr val="000000"/>
                </a:solidFill>
                <a:effectLst/>
                <a:latin typeface="Nunito" pitchFamily="2" charset="0"/>
              </a:rPr>
              <a:t>function.</a:t>
            </a:r>
            <a:endParaRPr lang="en-IN" dirty="0"/>
          </a:p>
        </p:txBody>
      </p:sp>
      <p:sp>
        <p:nvSpPr>
          <p:cNvPr id="4" name="Rectangle 1">
            <a:extLst>
              <a:ext uri="{FF2B5EF4-FFF2-40B4-BE49-F238E27FC236}">
                <a16:creationId xmlns:a16="http://schemas.microsoft.com/office/drawing/2014/main" id="{141434FC-8CCB-CA48-1C96-964AD1E96CA5}"/>
              </a:ext>
            </a:extLst>
          </p:cNvPr>
          <p:cNvSpPr>
            <a:spLocks noChangeArrowheads="1"/>
          </p:cNvSpPr>
          <p:nvPr/>
        </p:nvSpPr>
        <p:spPr bwMode="auto">
          <a:xfrm>
            <a:off x="2088776" y="2165884"/>
            <a:ext cx="8522393" cy="43550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880000"/>
                </a:solidFill>
                <a:effectLst/>
                <a:latin typeface="var(--bs-font-monospace)"/>
              </a:rPr>
              <a:t># Get and print current working directory.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88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000088"/>
                </a:solidFill>
                <a:effectLst/>
                <a:latin typeface="var(--bs-font-monospace)"/>
              </a:rPr>
              <a:t>print</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getwd</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880000"/>
                </a:solidFill>
                <a:effectLst/>
                <a:latin typeface="var(--bs-font-monospace)"/>
              </a:rPr>
              <a:t># Set current working directory.</a:t>
            </a:r>
            <a:r>
              <a:rPr kumimoji="0" lang="en-US" altLang="en-US" sz="2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var(--bs-font-monospace)"/>
              </a:rPr>
              <a:t>setwd</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8800"/>
                </a:solidFill>
                <a:effectLst/>
                <a:latin typeface="var(--bs-font-monospace)"/>
              </a:rPr>
              <a:t>"/web/com"</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880000"/>
                </a:solidFill>
                <a:effectLst/>
                <a:latin typeface="var(--bs-font-monospace)"/>
              </a:rPr>
              <a:t># Get and print current working directory.</a:t>
            </a:r>
            <a:r>
              <a:rPr kumimoji="0" lang="en-US" altLang="en-US" sz="2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88"/>
                </a:solidFill>
                <a:effectLst/>
                <a:latin typeface="var(--bs-font-monospace)"/>
              </a:rPr>
              <a:t>print</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getwd</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9317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9B2AF8-A64F-4100-9C26-7C8617DA5B9B}"/>
              </a:ext>
            </a:extLst>
          </p:cNvPr>
          <p:cNvSpPr>
            <a:spLocks noGrp="1"/>
          </p:cNvSpPr>
          <p:nvPr>
            <p:ph type="body" idx="1"/>
          </p:nvPr>
        </p:nvSpPr>
        <p:spPr>
          <a:xfrm>
            <a:off x="839787" y="40622"/>
            <a:ext cx="5157787" cy="823912"/>
          </a:xfrm>
        </p:spPr>
        <p:txBody>
          <a:bodyPr>
            <a:normAutofit/>
          </a:bodyPr>
          <a:lstStyle/>
          <a:p>
            <a:r>
              <a:rPr lang="en-IN" sz="2800" i="0" dirty="0">
                <a:solidFill>
                  <a:srgbClr val="000000"/>
                </a:solidFill>
                <a:effectLst/>
                <a:latin typeface="Heebo" pitchFamily="2" charset="-79"/>
                <a:cs typeface="Heebo" pitchFamily="2" charset="-79"/>
              </a:rPr>
              <a:t>Reading a CSV File</a:t>
            </a:r>
          </a:p>
        </p:txBody>
      </p:sp>
      <p:sp>
        <p:nvSpPr>
          <p:cNvPr id="4" name="Content Placeholder 3">
            <a:extLst>
              <a:ext uri="{FF2B5EF4-FFF2-40B4-BE49-F238E27FC236}">
                <a16:creationId xmlns:a16="http://schemas.microsoft.com/office/drawing/2014/main" id="{6519823F-095F-DB8D-4C22-7336AECB6AC3}"/>
              </a:ext>
            </a:extLst>
          </p:cNvPr>
          <p:cNvSpPr>
            <a:spLocks noGrp="1"/>
          </p:cNvSpPr>
          <p:nvPr>
            <p:ph sz="half" idx="2"/>
          </p:nvPr>
        </p:nvSpPr>
        <p:spPr>
          <a:xfrm>
            <a:off x="839788" y="1111624"/>
            <a:ext cx="5157787" cy="5078039"/>
          </a:xfrm>
        </p:spPr>
        <p:txBody>
          <a:bodyPr>
            <a:normAutofit/>
          </a:bodyPr>
          <a:lstStyle/>
          <a:p>
            <a:r>
              <a:rPr lang="en-US" sz="2400" b="0" i="0" dirty="0">
                <a:solidFill>
                  <a:srgbClr val="000000"/>
                </a:solidFill>
                <a:effectLst/>
                <a:latin typeface="Nunito" pitchFamily="2" charset="0"/>
              </a:rPr>
              <a:t>Following is a simple example of </a:t>
            </a:r>
            <a:r>
              <a:rPr lang="en-US" sz="2400" b="1" i="0" dirty="0">
                <a:solidFill>
                  <a:srgbClr val="000000"/>
                </a:solidFill>
                <a:effectLst/>
                <a:latin typeface="Nunito" pitchFamily="2" charset="0"/>
              </a:rPr>
              <a:t>read.csv()</a:t>
            </a:r>
            <a:r>
              <a:rPr lang="en-US" sz="2400" b="0" i="0" dirty="0">
                <a:solidFill>
                  <a:srgbClr val="000000"/>
                </a:solidFill>
                <a:effectLst/>
                <a:latin typeface="Nunito" pitchFamily="2" charset="0"/>
              </a:rPr>
              <a:t> function to read a CSV file available in your current working directory −</a:t>
            </a:r>
            <a:endParaRPr lang="en-IN" sz="2400" dirty="0"/>
          </a:p>
        </p:txBody>
      </p:sp>
      <p:sp>
        <p:nvSpPr>
          <p:cNvPr id="5" name="Text Placeholder 4">
            <a:extLst>
              <a:ext uri="{FF2B5EF4-FFF2-40B4-BE49-F238E27FC236}">
                <a16:creationId xmlns:a16="http://schemas.microsoft.com/office/drawing/2014/main" id="{C794D09C-038A-C320-7592-171B5840D0B3}"/>
              </a:ext>
            </a:extLst>
          </p:cNvPr>
          <p:cNvSpPr>
            <a:spLocks noGrp="1"/>
          </p:cNvSpPr>
          <p:nvPr>
            <p:ph type="body" sz="quarter" idx="3"/>
          </p:nvPr>
        </p:nvSpPr>
        <p:spPr>
          <a:xfrm>
            <a:off x="6194428" y="40622"/>
            <a:ext cx="5183188" cy="823912"/>
          </a:xfrm>
        </p:spPr>
        <p:txBody>
          <a:bodyPr>
            <a:normAutofit/>
          </a:bodyPr>
          <a:lstStyle/>
          <a:p>
            <a:r>
              <a:rPr lang="en-IN" sz="2800" i="0" dirty="0" err="1">
                <a:solidFill>
                  <a:srgbClr val="000000"/>
                </a:solidFill>
                <a:effectLst/>
                <a:latin typeface="Heebo" pitchFamily="2" charset="-79"/>
                <a:cs typeface="Heebo" pitchFamily="2" charset="-79"/>
              </a:rPr>
              <a:t>Analyzing</a:t>
            </a:r>
            <a:r>
              <a:rPr lang="en-IN" sz="2800" i="0" dirty="0">
                <a:solidFill>
                  <a:srgbClr val="000000"/>
                </a:solidFill>
                <a:effectLst/>
                <a:latin typeface="Heebo" pitchFamily="2" charset="-79"/>
                <a:cs typeface="Heebo" pitchFamily="2" charset="-79"/>
              </a:rPr>
              <a:t> the CSV File</a:t>
            </a:r>
          </a:p>
        </p:txBody>
      </p:sp>
      <p:sp>
        <p:nvSpPr>
          <p:cNvPr id="6" name="Content Placeholder 5">
            <a:extLst>
              <a:ext uri="{FF2B5EF4-FFF2-40B4-BE49-F238E27FC236}">
                <a16:creationId xmlns:a16="http://schemas.microsoft.com/office/drawing/2014/main" id="{20E96BDC-ABA7-C721-0CF9-7AD16EB64F17}"/>
              </a:ext>
            </a:extLst>
          </p:cNvPr>
          <p:cNvSpPr>
            <a:spLocks noGrp="1"/>
          </p:cNvSpPr>
          <p:nvPr>
            <p:ph sz="quarter" idx="4"/>
          </p:nvPr>
        </p:nvSpPr>
        <p:spPr>
          <a:xfrm>
            <a:off x="6172200" y="1111624"/>
            <a:ext cx="5183188" cy="5078039"/>
          </a:xfrm>
        </p:spPr>
        <p:txBody>
          <a:bodyPr>
            <a:normAutofit/>
          </a:bodyPr>
          <a:lstStyle/>
          <a:p>
            <a:r>
              <a:rPr lang="en-US" sz="2400" b="0" i="0" dirty="0">
                <a:solidFill>
                  <a:srgbClr val="000000"/>
                </a:solidFill>
                <a:effectLst/>
                <a:latin typeface="Nunito" pitchFamily="2" charset="0"/>
              </a:rPr>
              <a:t>By default the </a:t>
            </a:r>
            <a:r>
              <a:rPr lang="en-US" sz="2400" b="1" i="0" dirty="0">
                <a:solidFill>
                  <a:srgbClr val="000000"/>
                </a:solidFill>
                <a:effectLst/>
                <a:latin typeface="Nunito" pitchFamily="2" charset="0"/>
              </a:rPr>
              <a:t>read.csv()</a:t>
            </a:r>
            <a:r>
              <a:rPr lang="en-US" sz="2400" b="0" i="0" dirty="0">
                <a:solidFill>
                  <a:srgbClr val="000000"/>
                </a:solidFill>
                <a:effectLst/>
                <a:latin typeface="Nunito" pitchFamily="2" charset="0"/>
              </a:rPr>
              <a:t> function gives the output as a data frame. This can be easily checked as follows. Also we can check the number of columns and rows.</a:t>
            </a:r>
            <a:endParaRPr lang="en-IN" sz="2400" dirty="0"/>
          </a:p>
        </p:txBody>
      </p:sp>
      <p:sp>
        <p:nvSpPr>
          <p:cNvPr id="8" name="Rectangle 2">
            <a:extLst>
              <a:ext uri="{FF2B5EF4-FFF2-40B4-BE49-F238E27FC236}">
                <a16:creationId xmlns:a16="http://schemas.microsoft.com/office/drawing/2014/main" id="{E2E55A4B-43A6-AF74-08B5-FD09FE45190A}"/>
              </a:ext>
            </a:extLst>
          </p:cNvPr>
          <p:cNvSpPr>
            <a:spLocks noChangeArrowheads="1"/>
          </p:cNvSpPr>
          <p:nvPr/>
        </p:nvSpPr>
        <p:spPr bwMode="auto">
          <a:xfrm>
            <a:off x="1138518" y="2794538"/>
            <a:ext cx="3774559" cy="78483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data </a:t>
            </a:r>
            <a:r>
              <a:rPr kumimoji="0" lang="en-US" altLang="en-US" sz="2400" b="0" i="0" u="none" strike="noStrike" cap="none" normalizeH="0" baseline="0" dirty="0">
                <a:ln>
                  <a:noFill/>
                </a:ln>
                <a:solidFill>
                  <a:srgbClr val="666600"/>
                </a:solidFill>
                <a:effectLst/>
                <a:latin typeface="var(--bs-font-monospace)"/>
              </a:rPr>
              <a:t>&lt;-</a:t>
            </a:r>
            <a:r>
              <a:rPr kumimoji="0" lang="en-US" altLang="en-US" sz="2400" b="0" i="0" u="none" strike="noStrike" cap="none" normalizeH="0" baseline="0" dirty="0">
                <a:ln>
                  <a:noFill/>
                </a:ln>
                <a:solidFill>
                  <a:srgbClr val="000000"/>
                </a:solidFill>
                <a:effectLst/>
                <a:latin typeface="var(--bs-font-monospace)"/>
              </a:rPr>
              <a:t> read</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csv</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8800"/>
                </a:solidFill>
                <a:effectLst/>
                <a:latin typeface="var(--bs-font-monospace)"/>
              </a:rPr>
              <a:t>"input.csv"</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8"/>
                </a:solidFill>
                <a:effectLst/>
                <a:latin typeface="var(--bs-font-monospace)"/>
              </a:rPr>
              <a:t>print</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data</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4E0C949A-A0C0-700F-23E7-324C63B759E3}"/>
              </a:ext>
            </a:extLst>
          </p:cNvPr>
          <p:cNvSpPr>
            <a:spLocks noChangeArrowheads="1"/>
          </p:cNvSpPr>
          <p:nvPr/>
        </p:nvSpPr>
        <p:spPr bwMode="auto">
          <a:xfrm>
            <a:off x="6562165" y="2975647"/>
            <a:ext cx="3705630" cy="189282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data </a:t>
            </a:r>
            <a:r>
              <a:rPr kumimoji="0" lang="en-US" altLang="en-US" sz="2400" b="0" i="0" u="none" strike="noStrike" cap="none" normalizeH="0" baseline="0" dirty="0">
                <a:ln>
                  <a:noFill/>
                </a:ln>
                <a:solidFill>
                  <a:srgbClr val="666600"/>
                </a:solidFill>
                <a:effectLst/>
                <a:latin typeface="var(--bs-font-monospace)"/>
              </a:rPr>
              <a:t>&lt;-</a:t>
            </a:r>
            <a:r>
              <a:rPr kumimoji="0" lang="en-US" altLang="en-US" sz="2400" b="0" i="0" u="none" strike="noStrike" cap="none" normalizeH="0" baseline="0" dirty="0">
                <a:ln>
                  <a:noFill/>
                </a:ln>
                <a:solidFill>
                  <a:srgbClr val="000000"/>
                </a:solidFill>
                <a:effectLst/>
                <a:latin typeface="var(--bs-font-monospace)"/>
              </a:rPr>
              <a:t> read</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csv</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8800"/>
                </a:solidFill>
                <a:effectLst/>
                <a:latin typeface="var(--bs-font-monospace)"/>
              </a:rPr>
              <a:t>"input.csv"</a:t>
            </a:r>
            <a:r>
              <a:rPr kumimoji="0" lang="en-US" altLang="en-US" sz="24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8"/>
                </a:solidFill>
                <a:effectLst/>
                <a:latin typeface="var(--bs-font-monospace)"/>
              </a:rPr>
              <a:t>print</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err="1">
                <a:ln>
                  <a:noFill/>
                </a:ln>
                <a:solidFill>
                  <a:srgbClr val="000088"/>
                </a:solidFill>
                <a:effectLst/>
                <a:latin typeface="var(--bs-font-monospace)"/>
              </a:rPr>
              <a:t>is</a:t>
            </a:r>
            <a:r>
              <a:rPr kumimoji="0" lang="en-US" altLang="en-US" sz="2400" b="0" i="0" u="none" strike="noStrike" cap="none" normalizeH="0" baseline="0" dirty="0" err="1">
                <a:ln>
                  <a:noFill/>
                </a:ln>
                <a:solidFill>
                  <a:srgbClr val="666600"/>
                </a:solidFill>
                <a:effectLst/>
                <a:latin typeface="var(--bs-font-monospace)"/>
              </a:rPr>
              <a:t>.</a:t>
            </a:r>
            <a:r>
              <a:rPr kumimoji="0" lang="en-US" altLang="en-US" sz="2400" b="0" i="0" u="none" strike="noStrike" cap="none" normalizeH="0" baseline="0" dirty="0" err="1">
                <a:ln>
                  <a:noFill/>
                </a:ln>
                <a:solidFill>
                  <a:srgbClr val="000000"/>
                </a:solidFill>
                <a:effectLst/>
                <a:latin typeface="var(--bs-font-monospace)"/>
              </a:rPr>
              <a:t>data</a:t>
            </a:r>
            <a:r>
              <a:rPr kumimoji="0" lang="en-US" altLang="en-US" sz="2400" b="0" i="0" u="none" strike="noStrike" cap="none" normalizeH="0" baseline="0" dirty="0" err="1">
                <a:ln>
                  <a:noFill/>
                </a:ln>
                <a:solidFill>
                  <a:srgbClr val="666600"/>
                </a:solidFill>
                <a:effectLst/>
                <a:latin typeface="var(--bs-font-monospace)"/>
              </a:rPr>
              <a:t>.</a:t>
            </a:r>
            <a:r>
              <a:rPr kumimoji="0" lang="en-US" altLang="en-US" sz="2400" b="0" i="0" u="none" strike="noStrike" cap="none" normalizeH="0" baseline="0" dirty="0" err="1">
                <a:ln>
                  <a:noFill/>
                </a:ln>
                <a:solidFill>
                  <a:srgbClr val="000000"/>
                </a:solidFill>
                <a:effectLst/>
                <a:latin typeface="var(--bs-font-monospace)"/>
              </a:rPr>
              <a:t>frame</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data</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8"/>
                </a:solidFill>
                <a:effectLst/>
                <a:latin typeface="var(--bs-font-monospace)"/>
              </a:rPr>
              <a:t>print</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err="1">
                <a:ln>
                  <a:noFill/>
                </a:ln>
                <a:solidFill>
                  <a:srgbClr val="000000"/>
                </a:solidFill>
                <a:effectLst/>
                <a:latin typeface="var(--bs-font-monospace)"/>
              </a:rPr>
              <a:t>ncol</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data</a:t>
            </a:r>
            <a:r>
              <a:rPr kumimoji="0" lang="en-US" altLang="en-US" sz="24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000088"/>
                </a:solidFill>
                <a:effectLst/>
                <a:latin typeface="var(--bs-font-monospace)"/>
              </a:rPr>
              <a:t>print</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err="1">
                <a:ln>
                  <a:noFill/>
                </a:ln>
                <a:solidFill>
                  <a:srgbClr val="000000"/>
                </a:solidFill>
                <a:effectLst/>
                <a:latin typeface="var(--bs-font-monospace)"/>
              </a:rPr>
              <a:t>nrow</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data</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8300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1A70-C42D-D330-000E-F9FABC93D2D1}"/>
              </a:ext>
            </a:extLst>
          </p:cNvPr>
          <p:cNvSpPr>
            <a:spLocks noGrp="1"/>
          </p:cNvSpPr>
          <p:nvPr>
            <p:ph type="title"/>
          </p:nvPr>
        </p:nvSpPr>
        <p:spPr>
          <a:xfrm>
            <a:off x="212258" y="83203"/>
            <a:ext cx="10515600" cy="585134"/>
          </a:xfrm>
        </p:spPr>
        <p:txBody>
          <a:bodyPr>
            <a:normAutofit fontScale="90000"/>
          </a:bodyPr>
          <a:lstStyle/>
          <a:p>
            <a:r>
              <a:rPr lang="en-IN" b="1" dirty="0"/>
              <a:t>Some Functions and Filters in </a:t>
            </a:r>
            <a:r>
              <a:rPr lang="en-IN" b="1" dirty="0" err="1"/>
              <a:t>dataframe</a:t>
            </a:r>
            <a:endParaRPr lang="en-IN" b="1" dirty="0"/>
          </a:p>
        </p:txBody>
      </p:sp>
      <p:sp>
        <p:nvSpPr>
          <p:cNvPr id="3" name="Text Placeholder 2">
            <a:extLst>
              <a:ext uri="{FF2B5EF4-FFF2-40B4-BE49-F238E27FC236}">
                <a16:creationId xmlns:a16="http://schemas.microsoft.com/office/drawing/2014/main" id="{4502B5CE-32DE-0CE5-D773-E583466EF99A}"/>
              </a:ext>
            </a:extLst>
          </p:cNvPr>
          <p:cNvSpPr>
            <a:spLocks noGrp="1"/>
          </p:cNvSpPr>
          <p:nvPr>
            <p:ph type="body" idx="1"/>
          </p:nvPr>
        </p:nvSpPr>
        <p:spPr>
          <a:xfrm>
            <a:off x="212259" y="863694"/>
            <a:ext cx="2692306" cy="823912"/>
          </a:xfrm>
        </p:spPr>
        <p:txBody>
          <a:bodyPr/>
          <a:lstStyle/>
          <a:p>
            <a:r>
              <a:rPr lang="en-IN" b="0" i="0" dirty="0">
                <a:effectLst/>
                <a:latin typeface="Heebo" pitchFamily="2" charset="-79"/>
                <a:cs typeface="Heebo" pitchFamily="2" charset="-79"/>
              </a:rPr>
              <a:t>Get the maximum salary</a:t>
            </a:r>
          </a:p>
        </p:txBody>
      </p:sp>
      <p:sp>
        <p:nvSpPr>
          <p:cNvPr id="7" name="Text Placeholder 2">
            <a:extLst>
              <a:ext uri="{FF2B5EF4-FFF2-40B4-BE49-F238E27FC236}">
                <a16:creationId xmlns:a16="http://schemas.microsoft.com/office/drawing/2014/main" id="{4B27415A-0B0C-8BC3-13B0-84A9E82CA172}"/>
              </a:ext>
            </a:extLst>
          </p:cNvPr>
          <p:cNvSpPr txBox="1">
            <a:spLocks/>
          </p:cNvSpPr>
          <p:nvPr/>
        </p:nvSpPr>
        <p:spPr>
          <a:xfrm>
            <a:off x="3166562" y="863694"/>
            <a:ext cx="2802775" cy="823912"/>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b="0" i="0" dirty="0">
                <a:effectLst/>
                <a:latin typeface="Heebo" pitchFamily="2" charset="-79"/>
                <a:cs typeface="Heebo" pitchFamily="2" charset="-79"/>
              </a:rPr>
              <a:t>Get the details of the person with max salary</a:t>
            </a:r>
          </a:p>
        </p:txBody>
      </p:sp>
      <p:sp>
        <p:nvSpPr>
          <p:cNvPr id="8" name="Text Placeholder 2">
            <a:extLst>
              <a:ext uri="{FF2B5EF4-FFF2-40B4-BE49-F238E27FC236}">
                <a16:creationId xmlns:a16="http://schemas.microsoft.com/office/drawing/2014/main" id="{721C5050-262F-7106-6361-E3A04BFC30D7}"/>
              </a:ext>
            </a:extLst>
          </p:cNvPr>
          <p:cNvSpPr txBox="1">
            <a:spLocks/>
          </p:cNvSpPr>
          <p:nvPr/>
        </p:nvSpPr>
        <p:spPr>
          <a:xfrm>
            <a:off x="6231334" y="863694"/>
            <a:ext cx="2907460" cy="823912"/>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i="0" dirty="0">
                <a:effectLst/>
                <a:latin typeface="Heebo" pitchFamily="2" charset="-79"/>
                <a:cs typeface="Heebo" pitchFamily="2" charset="-79"/>
              </a:rPr>
              <a:t>Get all the people working in IT department</a:t>
            </a:r>
          </a:p>
        </p:txBody>
      </p:sp>
      <p:sp>
        <p:nvSpPr>
          <p:cNvPr id="9" name="Text Placeholder 2">
            <a:extLst>
              <a:ext uri="{FF2B5EF4-FFF2-40B4-BE49-F238E27FC236}">
                <a16:creationId xmlns:a16="http://schemas.microsoft.com/office/drawing/2014/main" id="{89EA9D1D-9EAD-0D44-3597-4761A5D79649}"/>
              </a:ext>
            </a:extLst>
          </p:cNvPr>
          <p:cNvSpPr txBox="1">
            <a:spLocks/>
          </p:cNvSpPr>
          <p:nvPr/>
        </p:nvSpPr>
        <p:spPr>
          <a:xfrm>
            <a:off x="9274128" y="863694"/>
            <a:ext cx="2907460" cy="823912"/>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b="0" i="0" dirty="0">
                <a:effectLst/>
                <a:latin typeface="Heebo" pitchFamily="2" charset="-79"/>
                <a:cs typeface="Heebo" pitchFamily="2" charset="-79"/>
              </a:rPr>
              <a:t>Get the persons in IT department whose salary is greater than 600</a:t>
            </a:r>
          </a:p>
        </p:txBody>
      </p:sp>
      <p:sp>
        <p:nvSpPr>
          <p:cNvPr id="10" name="Rectangle 1">
            <a:extLst>
              <a:ext uri="{FF2B5EF4-FFF2-40B4-BE49-F238E27FC236}">
                <a16:creationId xmlns:a16="http://schemas.microsoft.com/office/drawing/2014/main" id="{AE94CF90-3F28-3D6F-1544-48122F0864F1}"/>
              </a:ext>
            </a:extLst>
          </p:cNvPr>
          <p:cNvSpPr>
            <a:spLocks noGrp="1" noChangeArrowheads="1"/>
          </p:cNvSpPr>
          <p:nvPr>
            <p:ph sz="half" idx="2"/>
          </p:nvPr>
        </p:nvSpPr>
        <p:spPr bwMode="auto">
          <a:xfrm>
            <a:off x="212258" y="2174810"/>
            <a:ext cx="2692307" cy="25083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Create a data frame.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data </a:t>
            </a:r>
            <a:r>
              <a:rPr kumimoji="0" lang="en-US" altLang="en-US" sz="2000" b="0" i="0" u="none" strike="noStrike" cap="none" normalizeH="0" baseline="0" dirty="0">
                <a:ln>
                  <a:noFill/>
                </a:ln>
                <a:solidFill>
                  <a:srgbClr val="666600"/>
                </a:solidFill>
                <a:effectLst/>
                <a:latin typeface="var(--bs-font-monospace)"/>
              </a:rPr>
              <a:t>&lt;-</a:t>
            </a:r>
            <a:r>
              <a:rPr kumimoji="0" lang="en-US" altLang="en-US" sz="2000" b="0" i="0" u="none" strike="noStrike" cap="none" normalizeH="0" baseline="0" dirty="0">
                <a:ln>
                  <a:noFill/>
                </a:ln>
                <a:solidFill>
                  <a:srgbClr val="000000"/>
                </a:solidFill>
                <a:effectLst/>
                <a:latin typeface="var(--bs-font-monospace)"/>
              </a:rPr>
              <a:t> read</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csv</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"input.csv"</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Get the max salary from data frame.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sal</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&lt;-</a:t>
            </a:r>
            <a:r>
              <a:rPr kumimoji="0" lang="en-US" altLang="en-US" sz="2000" b="0" i="0" u="none" strike="noStrike" cap="none" normalizeH="0" baseline="0" dirty="0">
                <a:ln>
                  <a:noFill/>
                </a:ln>
                <a:solidFill>
                  <a:srgbClr val="000000"/>
                </a:solidFill>
                <a:effectLst/>
                <a:latin typeface="var(--bs-font-monospace)"/>
              </a:rPr>
              <a:t> max</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data$salary</a:t>
            </a:r>
            <a:r>
              <a:rPr kumimoji="0" lang="en-US" altLang="en-US" sz="20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print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sal</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5B70AEA2-AA04-A1EE-30E3-B7AE6E536D4D}"/>
              </a:ext>
            </a:extLst>
          </p:cNvPr>
          <p:cNvSpPr>
            <a:spLocks noChangeArrowheads="1"/>
          </p:cNvSpPr>
          <p:nvPr/>
        </p:nvSpPr>
        <p:spPr bwMode="auto">
          <a:xfrm>
            <a:off x="3166562" y="2157255"/>
            <a:ext cx="2929438" cy="33701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var(--bs-font-monospace)"/>
              </a:rPr>
              <a:t># Create a data frame.</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data </a:t>
            </a:r>
            <a:r>
              <a:rPr kumimoji="0" lang="en-US" altLang="en-US" b="0" i="0" u="none" strike="noStrike" cap="none" normalizeH="0" baseline="0" dirty="0">
                <a:ln>
                  <a:noFill/>
                </a:ln>
                <a:solidFill>
                  <a:srgbClr val="666600"/>
                </a:solidFill>
                <a:effectLst/>
                <a:latin typeface="var(--bs-font-monospace)"/>
              </a:rPr>
              <a:t>&lt;-</a:t>
            </a:r>
            <a:r>
              <a:rPr kumimoji="0" lang="en-US" altLang="en-US" b="0" i="0" u="none" strike="noStrike" cap="none" normalizeH="0" baseline="0" dirty="0">
                <a:ln>
                  <a:noFill/>
                </a:ln>
                <a:solidFill>
                  <a:srgbClr val="000000"/>
                </a:solidFill>
                <a:effectLst/>
                <a:latin typeface="var(--bs-font-monospace)"/>
              </a:rPr>
              <a:t> read</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csv</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8800"/>
                </a:solidFill>
                <a:effectLst/>
                <a:latin typeface="var(--bs-font-monospace)"/>
              </a:rPr>
              <a:t>"input.csv"</a:t>
            </a:r>
            <a:r>
              <a:rPr kumimoji="0" lang="en-US" altLang="en-US"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880000"/>
                </a:solidFill>
                <a:effectLst/>
                <a:latin typeface="var(--bs-font-monospace)"/>
              </a:rPr>
              <a:t># Get the max salary from data frame.</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sal</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&lt;-</a:t>
            </a:r>
            <a:r>
              <a:rPr kumimoji="0" lang="en-US" altLang="en-US" b="0" i="0" u="none" strike="noStrike" cap="none" normalizeH="0" baseline="0" dirty="0">
                <a:ln>
                  <a:noFill/>
                </a:ln>
                <a:solidFill>
                  <a:srgbClr val="000000"/>
                </a:solidFill>
                <a:effectLst/>
                <a:latin typeface="var(--bs-font-monospace)"/>
              </a:rPr>
              <a:t> max</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data$salary</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var(--bs-font-monospace)"/>
              </a:rPr>
              <a:t># Get the person detail having max salary.</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retval</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&lt;-</a:t>
            </a:r>
            <a:r>
              <a:rPr kumimoji="0" lang="en-US" altLang="en-US" b="0" i="0" u="none" strike="noStrike" cap="none" normalizeH="0" baseline="0" dirty="0">
                <a:ln>
                  <a:noFill/>
                </a:ln>
                <a:solidFill>
                  <a:srgbClr val="000000"/>
                </a:solidFill>
                <a:effectLst/>
                <a:latin typeface="var(--bs-font-monospace)"/>
              </a:rPr>
              <a:t> subset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data</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salary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max</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salary</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var(--bs-font-monospace)"/>
              </a:rPr>
              <a:t>print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retval</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7501A637-FB41-2078-5ED4-40F567E3F698}"/>
              </a:ext>
            </a:extLst>
          </p:cNvPr>
          <p:cNvSpPr>
            <a:spLocks noChangeArrowheads="1"/>
          </p:cNvSpPr>
          <p:nvPr/>
        </p:nvSpPr>
        <p:spPr bwMode="auto">
          <a:xfrm>
            <a:off x="6357997" y="2157255"/>
            <a:ext cx="2780797" cy="28161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Create a data frame.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88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data </a:t>
            </a:r>
            <a:r>
              <a:rPr kumimoji="0" lang="en-US" altLang="en-US" sz="2000" b="0" i="0" u="none" strike="noStrike" cap="none" normalizeH="0" baseline="0" dirty="0">
                <a:ln>
                  <a:noFill/>
                </a:ln>
                <a:solidFill>
                  <a:srgbClr val="666600"/>
                </a:solidFill>
                <a:effectLst/>
                <a:latin typeface="var(--bs-font-monospace)"/>
              </a:rPr>
              <a:t>&lt;-</a:t>
            </a:r>
            <a:r>
              <a:rPr kumimoji="0" lang="en-US" altLang="en-US" sz="2000" b="0" i="0" u="none" strike="noStrike" cap="none" normalizeH="0" baseline="0" dirty="0">
                <a:ln>
                  <a:noFill/>
                </a:ln>
                <a:solidFill>
                  <a:srgbClr val="000000"/>
                </a:solidFill>
                <a:effectLst/>
                <a:latin typeface="var(--bs-font-monospace)"/>
              </a:rPr>
              <a:t> read</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csv</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"input.csv"</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retval</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&lt;-</a:t>
            </a:r>
            <a:r>
              <a:rPr kumimoji="0" lang="en-US" altLang="en-US" sz="2000" b="0" i="0" u="none" strike="noStrike" cap="none" normalizeH="0" baseline="0" dirty="0">
                <a:ln>
                  <a:noFill/>
                </a:ln>
                <a:solidFill>
                  <a:srgbClr val="000000"/>
                </a:solidFill>
                <a:effectLst/>
                <a:latin typeface="var(--bs-font-monospace)"/>
              </a:rPr>
              <a:t> subset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data</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dept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"IT"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print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retval</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B9654D16-22D5-3BA7-DA17-A2B31BA3336A}"/>
              </a:ext>
            </a:extLst>
          </p:cNvPr>
          <p:cNvSpPr>
            <a:spLocks noChangeArrowheads="1"/>
          </p:cNvSpPr>
          <p:nvPr/>
        </p:nvSpPr>
        <p:spPr bwMode="auto">
          <a:xfrm>
            <a:off x="9274128" y="2178012"/>
            <a:ext cx="2917872" cy="198515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var(--bs-font-monospace)"/>
              </a:rPr>
              <a:t># Create a data frame.</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data </a:t>
            </a:r>
            <a:r>
              <a:rPr kumimoji="0" lang="en-US" altLang="en-US" b="0" i="0" u="none" strike="noStrike" cap="none" normalizeH="0" baseline="0" dirty="0">
                <a:ln>
                  <a:noFill/>
                </a:ln>
                <a:solidFill>
                  <a:srgbClr val="666600"/>
                </a:solidFill>
                <a:effectLst/>
                <a:latin typeface="var(--bs-font-monospace)"/>
              </a:rPr>
              <a:t>&lt;-</a:t>
            </a:r>
            <a:r>
              <a:rPr kumimoji="0" lang="en-US" altLang="en-US" b="0" i="0" u="none" strike="noStrike" cap="none" normalizeH="0" baseline="0" dirty="0">
                <a:ln>
                  <a:noFill/>
                </a:ln>
                <a:solidFill>
                  <a:srgbClr val="000000"/>
                </a:solidFill>
                <a:effectLst/>
                <a:latin typeface="var(--bs-font-monospace)"/>
              </a:rPr>
              <a:t> read</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csv</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8800"/>
                </a:solidFill>
                <a:effectLst/>
                <a:latin typeface="var(--bs-font-monospace)"/>
              </a:rPr>
              <a:t>"input.csv"</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info </a:t>
            </a:r>
            <a:r>
              <a:rPr kumimoji="0" lang="en-US" altLang="en-US" b="0" i="0" u="none" strike="noStrike" cap="none" normalizeH="0" baseline="0" dirty="0">
                <a:ln>
                  <a:noFill/>
                </a:ln>
                <a:solidFill>
                  <a:srgbClr val="666600"/>
                </a:solidFill>
                <a:effectLst/>
                <a:latin typeface="var(--bs-font-monospace)"/>
              </a:rPr>
              <a:t>&lt;-</a:t>
            </a:r>
            <a:r>
              <a:rPr kumimoji="0" lang="en-US" altLang="en-US" b="0" i="0" u="none" strike="noStrike" cap="none" normalizeH="0" baseline="0" dirty="0">
                <a:ln>
                  <a:noFill/>
                </a:ln>
                <a:solidFill>
                  <a:srgbClr val="000000"/>
                </a:solidFill>
                <a:effectLst/>
                <a:latin typeface="var(--bs-font-monospace)"/>
              </a:rPr>
              <a:t> subset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data</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salary </a:t>
            </a:r>
            <a:r>
              <a:rPr kumimoji="0" lang="en-US" altLang="en-US" b="0" i="0" u="none" strike="noStrike" cap="none" normalizeH="0" baseline="0" dirty="0">
                <a:ln>
                  <a:noFill/>
                </a:ln>
                <a:solidFill>
                  <a:srgbClr val="666600"/>
                </a:solidFill>
                <a:effectLst/>
                <a:latin typeface="var(--bs-font-monospace)"/>
              </a:rPr>
              <a:t>&gt;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6666"/>
                </a:solidFill>
                <a:effectLst/>
                <a:latin typeface="var(--bs-font-monospace)"/>
              </a:rPr>
              <a:t>600</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&amp;</a:t>
            </a:r>
            <a:r>
              <a:rPr kumimoji="0" lang="en-US" altLang="en-US" b="0" i="0" u="none" strike="noStrike" cap="none" normalizeH="0" baseline="0" dirty="0">
                <a:ln>
                  <a:noFill/>
                </a:ln>
                <a:solidFill>
                  <a:srgbClr val="000000"/>
                </a:solidFill>
                <a:effectLst/>
                <a:latin typeface="var(--bs-font-monospace)"/>
              </a:rPr>
              <a:t> 	dept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"IT"</a:t>
            </a:r>
            <a:r>
              <a:rPr kumimoji="0" lang="en-US" altLang="en-US"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0088"/>
                </a:solidFill>
                <a:effectLst/>
                <a:latin typeface="var(--bs-font-monospace)"/>
              </a:rPr>
              <a:t>print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info</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1567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A418-BEF5-532B-BD8E-CCCEBDD9F204}"/>
              </a:ext>
            </a:extLst>
          </p:cNvPr>
          <p:cNvSpPr>
            <a:spLocks noGrp="1"/>
          </p:cNvSpPr>
          <p:nvPr>
            <p:ph type="title"/>
          </p:nvPr>
        </p:nvSpPr>
        <p:spPr>
          <a:xfrm>
            <a:off x="242047" y="206188"/>
            <a:ext cx="11075894" cy="522381"/>
          </a:xfrm>
        </p:spPr>
        <p:txBody>
          <a:bodyPr>
            <a:normAutofit fontScale="90000"/>
          </a:bodyPr>
          <a:lstStyle/>
          <a:p>
            <a:r>
              <a:rPr lang="en-US" b="0" i="0" dirty="0">
                <a:solidFill>
                  <a:srgbClr val="000000"/>
                </a:solidFill>
                <a:effectLst/>
                <a:latin typeface="Heebo" pitchFamily="2" charset="-79"/>
                <a:cs typeface="Heebo" pitchFamily="2" charset="-79"/>
              </a:rPr>
              <a:t>Writing into a CSV File</a:t>
            </a:r>
            <a:endParaRPr lang="en-IN" dirty="0"/>
          </a:p>
        </p:txBody>
      </p:sp>
      <p:sp>
        <p:nvSpPr>
          <p:cNvPr id="3" name="Content Placeholder 2">
            <a:extLst>
              <a:ext uri="{FF2B5EF4-FFF2-40B4-BE49-F238E27FC236}">
                <a16:creationId xmlns:a16="http://schemas.microsoft.com/office/drawing/2014/main" id="{FC6B8F9F-ECB0-8EC4-AAF9-E6EE697CFAF5}"/>
              </a:ext>
            </a:extLst>
          </p:cNvPr>
          <p:cNvSpPr>
            <a:spLocks noGrp="1"/>
          </p:cNvSpPr>
          <p:nvPr>
            <p:ph idx="1"/>
          </p:nvPr>
        </p:nvSpPr>
        <p:spPr>
          <a:xfrm>
            <a:off x="242047" y="887506"/>
            <a:ext cx="11672047" cy="5764306"/>
          </a:xfrm>
        </p:spPr>
        <p:txBody>
          <a:bodyPr/>
          <a:lstStyle/>
          <a:p>
            <a:r>
              <a:rPr lang="en-US" b="0" i="0" dirty="0">
                <a:solidFill>
                  <a:srgbClr val="000000"/>
                </a:solidFill>
                <a:effectLst/>
                <a:latin typeface="Nunito" pitchFamily="2" charset="0"/>
              </a:rPr>
              <a:t>R can create csv file form existing data frame. The </a:t>
            </a:r>
            <a:r>
              <a:rPr lang="en-US" b="1" i="0" dirty="0">
                <a:solidFill>
                  <a:srgbClr val="000000"/>
                </a:solidFill>
                <a:effectLst/>
                <a:latin typeface="Nunito" pitchFamily="2" charset="0"/>
              </a:rPr>
              <a:t>write.csv()</a:t>
            </a:r>
            <a:r>
              <a:rPr lang="en-US" b="0" i="0" dirty="0">
                <a:solidFill>
                  <a:srgbClr val="000000"/>
                </a:solidFill>
                <a:effectLst/>
                <a:latin typeface="Nunito" pitchFamily="2" charset="0"/>
              </a:rPr>
              <a:t> function is used to create the csv file. This file gets created in the working directory.</a:t>
            </a:r>
            <a:endParaRPr lang="en-IN" dirty="0"/>
          </a:p>
        </p:txBody>
      </p:sp>
      <p:sp>
        <p:nvSpPr>
          <p:cNvPr id="5" name="Rectangle 2">
            <a:extLst>
              <a:ext uri="{FF2B5EF4-FFF2-40B4-BE49-F238E27FC236}">
                <a16:creationId xmlns:a16="http://schemas.microsoft.com/office/drawing/2014/main" id="{D505533C-4DFF-AB9C-33D1-0CE50C47C1F3}"/>
              </a:ext>
            </a:extLst>
          </p:cNvPr>
          <p:cNvSpPr>
            <a:spLocks noChangeArrowheads="1"/>
          </p:cNvSpPr>
          <p:nvPr/>
        </p:nvSpPr>
        <p:spPr bwMode="auto">
          <a:xfrm>
            <a:off x="2285999" y="2229572"/>
            <a:ext cx="8749554" cy="410881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80000"/>
                </a:solidFill>
                <a:effectLst/>
                <a:latin typeface="var(--bs-font-monospace)"/>
              </a:rPr>
              <a:t># Create a data frame.</a:t>
            </a:r>
            <a:r>
              <a:rPr kumimoji="0" lang="en-US" altLang="en-US" sz="2400" b="0" i="0" u="none" strike="noStrike" cap="none" normalizeH="0" baseline="0" dirty="0">
                <a:ln>
                  <a:noFill/>
                </a:ln>
                <a:solidFill>
                  <a:srgbClr val="000000"/>
                </a:solidFill>
                <a:effectLst/>
                <a:latin typeface="var(--bs-font-monospace)"/>
              </a:rPr>
              <a:t> </a:t>
            </a:r>
            <a:endParaRPr lang="en-US" altLang="en-US" sz="24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data </a:t>
            </a:r>
            <a:r>
              <a:rPr kumimoji="0" lang="en-US" altLang="en-US" sz="2400" b="0" i="0" u="none" strike="noStrike" cap="none" normalizeH="0" baseline="0" dirty="0">
                <a:ln>
                  <a:noFill/>
                </a:ln>
                <a:solidFill>
                  <a:srgbClr val="666600"/>
                </a:solidFill>
                <a:effectLst/>
                <a:latin typeface="var(--bs-font-monospace)"/>
              </a:rPr>
              <a:t>&lt;-</a:t>
            </a:r>
            <a:r>
              <a:rPr kumimoji="0" lang="en-US" altLang="en-US" sz="2400" b="0" i="0" u="none" strike="noStrike" cap="none" normalizeH="0" baseline="0" dirty="0">
                <a:ln>
                  <a:noFill/>
                </a:ln>
                <a:solidFill>
                  <a:srgbClr val="000000"/>
                </a:solidFill>
                <a:effectLst/>
                <a:latin typeface="var(--bs-font-monospace)"/>
              </a:rPr>
              <a:t> read</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csv</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8800"/>
                </a:solidFill>
                <a:effectLst/>
                <a:latin typeface="var(--bs-font-monospace)"/>
              </a:rPr>
              <a:t>"input.csv"</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var(--bs-font-monospace)"/>
              </a:rPr>
              <a:t>retval</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666600"/>
                </a:solidFill>
                <a:effectLst/>
                <a:latin typeface="var(--bs-font-monospace)"/>
              </a:rPr>
              <a:t>&lt;-</a:t>
            </a:r>
            <a:r>
              <a:rPr kumimoji="0" lang="en-US" altLang="en-US" sz="2400" b="0" i="0" u="none" strike="noStrike" cap="none" normalizeH="0" baseline="0" dirty="0">
                <a:ln>
                  <a:noFill/>
                </a:ln>
                <a:solidFill>
                  <a:srgbClr val="000000"/>
                </a:solidFill>
                <a:effectLst/>
                <a:latin typeface="var(--bs-font-monospace)"/>
              </a:rPr>
              <a:t> subset</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data</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err="1">
                <a:ln>
                  <a:noFill/>
                </a:ln>
                <a:solidFill>
                  <a:srgbClr val="000088"/>
                </a:solidFill>
                <a:effectLst/>
                <a:latin typeface="var(--bs-font-monospace)"/>
              </a:rPr>
              <a:t>as</a:t>
            </a:r>
            <a:r>
              <a:rPr kumimoji="0" lang="en-US" altLang="en-US" sz="2400" b="0" i="0" u="none" strike="noStrike" cap="none" normalizeH="0" baseline="0" dirty="0" err="1">
                <a:ln>
                  <a:noFill/>
                </a:ln>
                <a:solidFill>
                  <a:srgbClr val="666600"/>
                </a:solidFill>
                <a:effectLst/>
                <a:latin typeface="var(--bs-font-monospace)"/>
              </a:rPr>
              <a:t>.</a:t>
            </a:r>
            <a:r>
              <a:rPr kumimoji="0" lang="en-US" altLang="en-US" sz="2400" b="0" i="0" u="none" strike="noStrike" cap="none" normalizeH="0" baseline="0" dirty="0" err="1">
                <a:ln>
                  <a:noFill/>
                </a:ln>
                <a:solidFill>
                  <a:srgbClr val="660066"/>
                </a:solidFill>
                <a:effectLst/>
                <a:latin typeface="var(--bs-font-monospace)"/>
              </a:rPr>
              <a:t>Date</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err="1">
                <a:ln>
                  <a:noFill/>
                </a:ln>
                <a:solidFill>
                  <a:srgbClr val="000000"/>
                </a:solidFill>
                <a:effectLst/>
                <a:latin typeface="var(--bs-font-monospace)"/>
              </a:rPr>
              <a:t>start_date</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666600"/>
                </a:solidFill>
                <a:effectLst/>
                <a:latin typeface="var(--bs-font-monospace)"/>
              </a:rPr>
              <a:t>&gt;</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err="1">
                <a:ln>
                  <a:noFill/>
                </a:ln>
                <a:solidFill>
                  <a:srgbClr val="000088"/>
                </a:solidFill>
                <a:effectLst/>
                <a:latin typeface="var(--bs-font-monospace)"/>
              </a:rPr>
              <a:t>as</a:t>
            </a:r>
            <a:r>
              <a:rPr kumimoji="0" lang="en-US" altLang="en-US" sz="2400" b="0" i="0" u="none" strike="noStrike" cap="none" normalizeH="0" baseline="0" dirty="0" err="1">
                <a:ln>
                  <a:noFill/>
                </a:ln>
                <a:solidFill>
                  <a:srgbClr val="666600"/>
                </a:solidFill>
                <a:effectLst/>
                <a:latin typeface="var(--bs-font-monospace)"/>
              </a:rPr>
              <a:t>.</a:t>
            </a:r>
            <a:r>
              <a:rPr kumimoji="0" lang="en-US" altLang="en-US" sz="2400" b="0" i="0" u="none" strike="noStrike" cap="none" normalizeH="0" baseline="0" dirty="0" err="1">
                <a:ln>
                  <a:noFill/>
                </a:ln>
                <a:solidFill>
                  <a:srgbClr val="660066"/>
                </a:solidFill>
                <a:effectLst/>
                <a:latin typeface="var(--bs-font-monospace)"/>
              </a:rPr>
              <a:t>Date</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8800"/>
                </a:solidFill>
                <a:effectLst/>
                <a:latin typeface="var(--bs-font-monospace)"/>
              </a:rPr>
              <a:t>"2014-01-01"</a:t>
            </a:r>
            <a:r>
              <a:rPr kumimoji="0" lang="en-US" altLang="en-US" sz="24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880000"/>
                </a:solidFill>
                <a:effectLst/>
                <a:latin typeface="var(--bs-font-monospace)"/>
              </a:rPr>
              <a:t># Write filtered data into a new file.</a:t>
            </a:r>
            <a:r>
              <a:rPr kumimoji="0" lang="en-US" altLang="en-US" sz="2400" b="0" i="0" u="none" strike="noStrike" cap="none" normalizeH="0" baseline="0" dirty="0">
                <a:ln>
                  <a:noFill/>
                </a:ln>
                <a:solidFill>
                  <a:srgbClr val="000000"/>
                </a:solidFill>
                <a:effectLst/>
                <a:latin typeface="var(--bs-font-monospace)"/>
              </a:rPr>
              <a:t> </a:t>
            </a:r>
            <a:endParaRPr lang="en-US" altLang="en-US" sz="24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write</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csv</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err="1">
                <a:ln>
                  <a:noFill/>
                </a:ln>
                <a:solidFill>
                  <a:srgbClr val="000000"/>
                </a:solidFill>
                <a:effectLst/>
                <a:latin typeface="var(--bs-font-monospace)"/>
              </a:rPr>
              <a:t>retval</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8800"/>
                </a:solidFill>
                <a:effectLst/>
                <a:latin typeface="var(--bs-font-monospace)"/>
              </a:rPr>
              <a:t>"output.csv"</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r>
              <a:rPr lang="en-US" altLang="en-US" sz="2400" dirty="0">
                <a:solidFill>
                  <a:srgbClr val="880000"/>
                </a:solidFill>
                <a:latin typeface="var(--bs-font-monospace)"/>
              </a:rPr>
              <a:t>#this will create a index column as well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880000"/>
                </a:solidFill>
                <a:latin typeface="var(--bs-font-monospace)"/>
              </a:rPr>
              <a:t>#use this to avoid index column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write</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csv</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err="1">
                <a:ln>
                  <a:noFill/>
                </a:ln>
                <a:solidFill>
                  <a:srgbClr val="000000"/>
                </a:solidFill>
                <a:effectLst/>
                <a:latin typeface="var(--bs-font-monospace)"/>
              </a:rPr>
              <a:t>retval</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8800"/>
                </a:solidFill>
                <a:effectLst/>
                <a:latin typeface="var(--bs-font-monospace)"/>
              </a:rPr>
              <a:t>"output.csv"</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err="1">
                <a:ln>
                  <a:noFill/>
                </a:ln>
                <a:solidFill>
                  <a:srgbClr val="000000"/>
                </a:solidFill>
                <a:effectLst/>
                <a:latin typeface="var(--bs-font-monospace)"/>
              </a:rPr>
              <a:t>row</a:t>
            </a:r>
            <a:r>
              <a:rPr kumimoji="0" lang="en-US" altLang="en-US" sz="2400" b="0" i="0" u="none" strike="noStrike" cap="none" normalizeH="0" baseline="0" dirty="0" err="1">
                <a:ln>
                  <a:noFill/>
                </a:ln>
                <a:solidFill>
                  <a:srgbClr val="666600"/>
                </a:solidFill>
                <a:effectLst/>
                <a:latin typeface="var(--bs-font-monospace)"/>
              </a:rPr>
              <a:t>.</a:t>
            </a:r>
            <a:r>
              <a:rPr kumimoji="0" lang="en-US" altLang="en-US" sz="2400" b="0" i="0" u="none" strike="noStrike" cap="none" normalizeH="0" baseline="0" dirty="0" err="1">
                <a:ln>
                  <a:noFill/>
                </a:ln>
                <a:solidFill>
                  <a:srgbClr val="000000"/>
                </a:solidFill>
                <a:effectLst/>
                <a:latin typeface="var(--bs-font-monospace)"/>
              </a:rPr>
              <a:t>names</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var(--bs-font-monospace)"/>
              </a:rPr>
              <a:t>newdata</a:t>
            </a:r>
            <a:r>
              <a:rPr kumimoji="0" lang="en-US" altLang="en-US" sz="2400" b="0" i="0" u="none" strike="noStrike" cap="none" normalizeH="0" baseline="0" dirty="0">
                <a:ln>
                  <a:noFill/>
                </a:ln>
                <a:solidFill>
                  <a:srgbClr val="000000"/>
                </a:solidFill>
                <a:effectLst/>
                <a:latin typeface="var(--bs-font-monospace)"/>
              </a:rPr>
              <a:t> </a:t>
            </a:r>
            <a:r>
              <a:rPr kumimoji="0" lang="en-US" altLang="en-US" sz="2400" b="0" i="0" u="none" strike="noStrike" cap="none" normalizeH="0" baseline="0" dirty="0">
                <a:ln>
                  <a:noFill/>
                </a:ln>
                <a:solidFill>
                  <a:srgbClr val="666600"/>
                </a:solidFill>
                <a:effectLst/>
                <a:latin typeface="var(--bs-font-monospace)"/>
              </a:rPr>
              <a:t>&lt;-</a:t>
            </a:r>
            <a:r>
              <a:rPr kumimoji="0" lang="en-US" altLang="en-US" sz="2400" b="0" i="0" u="none" strike="noStrike" cap="none" normalizeH="0" baseline="0" dirty="0">
                <a:ln>
                  <a:noFill/>
                </a:ln>
                <a:solidFill>
                  <a:srgbClr val="000000"/>
                </a:solidFill>
                <a:effectLst/>
                <a:latin typeface="var(--bs-font-monospace)"/>
              </a:rPr>
              <a:t> read</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csv</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8800"/>
                </a:solidFill>
                <a:effectLst/>
                <a:latin typeface="var(--bs-font-monospace)"/>
              </a:rPr>
              <a:t>"output.csv"</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8"/>
                </a:solidFill>
                <a:effectLst/>
                <a:latin typeface="var(--bs-font-monospace)"/>
              </a:rPr>
              <a:t>print</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err="1">
                <a:ln>
                  <a:noFill/>
                </a:ln>
                <a:solidFill>
                  <a:srgbClr val="000000"/>
                </a:solidFill>
                <a:effectLst/>
                <a:latin typeface="var(--bs-font-monospace)"/>
              </a:rPr>
              <a:t>newdata</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970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A418-BEF5-532B-BD8E-CCCEBDD9F204}"/>
              </a:ext>
            </a:extLst>
          </p:cNvPr>
          <p:cNvSpPr>
            <a:spLocks noGrp="1"/>
          </p:cNvSpPr>
          <p:nvPr>
            <p:ph type="title"/>
          </p:nvPr>
        </p:nvSpPr>
        <p:spPr>
          <a:xfrm>
            <a:off x="242047" y="206188"/>
            <a:ext cx="11075894" cy="522381"/>
          </a:xfrm>
        </p:spPr>
        <p:txBody>
          <a:bodyPr>
            <a:normAutofit fontScale="90000"/>
          </a:bodyPr>
          <a:lstStyle/>
          <a:p>
            <a:r>
              <a:rPr lang="en-IN" b="1" i="0" dirty="0">
                <a:solidFill>
                  <a:srgbClr val="303030"/>
                </a:solidFill>
                <a:effectLst/>
                <a:latin typeface="Heebo" pitchFamily="2" charset="-79"/>
                <a:cs typeface="Heebo" pitchFamily="2" charset="-79"/>
              </a:rPr>
              <a:t>R - Data Frames</a:t>
            </a:r>
            <a:endParaRPr lang="en-IN" dirty="0"/>
          </a:p>
        </p:txBody>
      </p:sp>
      <p:sp>
        <p:nvSpPr>
          <p:cNvPr id="3" name="Content Placeholder 2">
            <a:extLst>
              <a:ext uri="{FF2B5EF4-FFF2-40B4-BE49-F238E27FC236}">
                <a16:creationId xmlns:a16="http://schemas.microsoft.com/office/drawing/2014/main" id="{FC6B8F9F-ECB0-8EC4-AAF9-E6EE697CFAF5}"/>
              </a:ext>
            </a:extLst>
          </p:cNvPr>
          <p:cNvSpPr>
            <a:spLocks noGrp="1"/>
          </p:cNvSpPr>
          <p:nvPr>
            <p:ph idx="1"/>
          </p:nvPr>
        </p:nvSpPr>
        <p:spPr>
          <a:xfrm>
            <a:off x="242047" y="887506"/>
            <a:ext cx="11672047" cy="5764306"/>
          </a:xfrm>
        </p:spPr>
        <p:txBody>
          <a:bodyPr/>
          <a:lstStyle/>
          <a:p>
            <a:pPr algn="just"/>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A data frame is a table or a two-dimensional array-like structure in which each column contains values of one variable and each row contains one set of values from each column.</a:t>
            </a:r>
          </a:p>
          <a:p>
            <a:pPr algn="just"/>
            <a:r>
              <a:rPr lang="en-US" b="0" i="0" dirty="0">
                <a:solidFill>
                  <a:srgbClr val="000000"/>
                </a:solidFill>
                <a:effectLst/>
                <a:latin typeface="Nunito" pitchFamily="2" charset="0"/>
              </a:rPr>
              <a:t>Following are the characteristics of a data frame.</a:t>
            </a:r>
          </a:p>
          <a:p>
            <a:pPr algn="l">
              <a:buFont typeface="Arial" panose="020B0604020202020204" pitchFamily="34" charset="0"/>
              <a:buChar char="•"/>
            </a:pPr>
            <a:r>
              <a:rPr lang="en-US" b="0" i="0" dirty="0">
                <a:solidFill>
                  <a:srgbClr val="000000"/>
                </a:solidFill>
                <a:effectLst/>
                <a:latin typeface="Nunito" pitchFamily="2" charset="0"/>
              </a:rPr>
              <a:t>The column names should be non-empty.</a:t>
            </a:r>
          </a:p>
          <a:p>
            <a:pPr algn="l">
              <a:buFont typeface="Arial" panose="020B0604020202020204" pitchFamily="34" charset="0"/>
              <a:buChar char="•"/>
            </a:pPr>
            <a:r>
              <a:rPr lang="en-US" b="0" i="0" dirty="0">
                <a:solidFill>
                  <a:srgbClr val="000000"/>
                </a:solidFill>
                <a:effectLst/>
                <a:latin typeface="Nunito" pitchFamily="2" charset="0"/>
              </a:rPr>
              <a:t>The row names should be unique.</a:t>
            </a:r>
          </a:p>
          <a:p>
            <a:pPr algn="l">
              <a:buFont typeface="Arial" panose="020B0604020202020204" pitchFamily="34" charset="0"/>
              <a:buChar char="•"/>
            </a:pPr>
            <a:r>
              <a:rPr lang="en-US" b="0" i="0" dirty="0">
                <a:solidFill>
                  <a:srgbClr val="000000"/>
                </a:solidFill>
                <a:effectLst/>
                <a:latin typeface="Nunito" pitchFamily="2" charset="0"/>
              </a:rPr>
              <a:t>The data stored in a data frame can be of numeric, factor or character type.</a:t>
            </a:r>
          </a:p>
          <a:p>
            <a:pPr algn="l">
              <a:buFont typeface="Arial" panose="020B0604020202020204" pitchFamily="34" charset="0"/>
              <a:buChar char="•"/>
            </a:pPr>
            <a:r>
              <a:rPr lang="en-US" b="0" i="0" dirty="0">
                <a:solidFill>
                  <a:srgbClr val="000000"/>
                </a:solidFill>
                <a:effectLst/>
                <a:latin typeface="Nunito" pitchFamily="2" charset="0"/>
              </a:rPr>
              <a:t>Each column should contain same number of data items.</a:t>
            </a:r>
          </a:p>
          <a:p>
            <a:endParaRPr lang="en-IN" dirty="0"/>
          </a:p>
        </p:txBody>
      </p:sp>
    </p:spTree>
    <p:extLst>
      <p:ext uri="{BB962C8B-B14F-4D97-AF65-F5344CB8AC3E}">
        <p14:creationId xmlns:p14="http://schemas.microsoft.com/office/powerpoint/2010/main" val="411464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E00055-B277-367E-CD45-171F91F19CE2}"/>
              </a:ext>
            </a:extLst>
          </p:cNvPr>
          <p:cNvSpPr>
            <a:spLocks noGrp="1"/>
          </p:cNvSpPr>
          <p:nvPr>
            <p:ph type="body" idx="1"/>
          </p:nvPr>
        </p:nvSpPr>
        <p:spPr>
          <a:xfrm>
            <a:off x="839788" y="256381"/>
            <a:ext cx="5157787" cy="823912"/>
          </a:xfrm>
        </p:spPr>
        <p:txBody>
          <a:bodyPr>
            <a:normAutofit/>
          </a:bodyPr>
          <a:lstStyle/>
          <a:p>
            <a:r>
              <a:rPr lang="en-IN" sz="2800" i="0" dirty="0">
                <a:solidFill>
                  <a:srgbClr val="000000"/>
                </a:solidFill>
                <a:effectLst/>
                <a:latin typeface="Heebo" pitchFamily="2" charset="-79"/>
                <a:cs typeface="Heebo" pitchFamily="2" charset="-79"/>
              </a:rPr>
              <a:t>Create Data Frame</a:t>
            </a:r>
            <a:endParaRPr lang="en-IN" sz="2800" dirty="0"/>
          </a:p>
        </p:txBody>
      </p:sp>
      <p:sp>
        <p:nvSpPr>
          <p:cNvPr id="5" name="Text Placeholder 4">
            <a:extLst>
              <a:ext uri="{FF2B5EF4-FFF2-40B4-BE49-F238E27FC236}">
                <a16:creationId xmlns:a16="http://schemas.microsoft.com/office/drawing/2014/main" id="{8456FC54-87E5-BD74-12A5-EE7A15673B2A}"/>
              </a:ext>
            </a:extLst>
          </p:cNvPr>
          <p:cNvSpPr>
            <a:spLocks noGrp="1"/>
          </p:cNvSpPr>
          <p:nvPr>
            <p:ph type="body" sz="quarter" idx="3"/>
          </p:nvPr>
        </p:nvSpPr>
        <p:spPr>
          <a:xfrm>
            <a:off x="6096000" y="261750"/>
            <a:ext cx="5183188" cy="823912"/>
          </a:xfrm>
        </p:spPr>
        <p:txBody>
          <a:bodyPr>
            <a:noAutofit/>
          </a:bodyPr>
          <a:lstStyle/>
          <a:p>
            <a:r>
              <a:rPr lang="en-US" sz="2800" i="0" dirty="0">
                <a:solidFill>
                  <a:srgbClr val="000000"/>
                </a:solidFill>
                <a:effectLst/>
                <a:latin typeface="Heebo" pitchFamily="2" charset="-79"/>
                <a:cs typeface="Heebo" pitchFamily="2" charset="-79"/>
              </a:rPr>
              <a:t>Get the Structure of the Data Frame</a:t>
            </a:r>
          </a:p>
        </p:txBody>
      </p:sp>
      <p:pic>
        <p:nvPicPr>
          <p:cNvPr id="9" name="Content Placeholder 8">
            <a:extLst>
              <a:ext uri="{FF2B5EF4-FFF2-40B4-BE49-F238E27FC236}">
                <a16:creationId xmlns:a16="http://schemas.microsoft.com/office/drawing/2014/main" id="{39BC5C87-B495-2028-C8D3-5318D04460A1}"/>
              </a:ext>
            </a:extLst>
          </p:cNvPr>
          <p:cNvPicPr>
            <a:picLocks noGrp="1" noChangeAspect="1"/>
          </p:cNvPicPr>
          <p:nvPr>
            <p:ph sz="quarter" idx="4"/>
          </p:nvPr>
        </p:nvPicPr>
        <p:blipFill>
          <a:blip r:embed="rId2"/>
          <a:stretch>
            <a:fillRect/>
          </a:stretch>
        </p:blipFill>
        <p:spPr>
          <a:xfrm>
            <a:off x="6172200" y="2398494"/>
            <a:ext cx="5183188" cy="4074023"/>
          </a:xfrm>
        </p:spPr>
      </p:pic>
      <p:pic>
        <p:nvPicPr>
          <p:cNvPr id="7" name="Content Placeholder 4">
            <a:extLst>
              <a:ext uri="{FF2B5EF4-FFF2-40B4-BE49-F238E27FC236}">
                <a16:creationId xmlns:a16="http://schemas.microsoft.com/office/drawing/2014/main" id="{C1ABA119-DF64-1D1D-F5B5-254840931B23}"/>
              </a:ext>
            </a:extLst>
          </p:cNvPr>
          <p:cNvPicPr>
            <a:picLocks noChangeAspect="1"/>
          </p:cNvPicPr>
          <p:nvPr/>
        </p:nvPicPr>
        <p:blipFill>
          <a:blip r:embed="rId3"/>
          <a:stretch>
            <a:fillRect/>
          </a:stretch>
        </p:blipFill>
        <p:spPr>
          <a:xfrm>
            <a:off x="836612" y="1666269"/>
            <a:ext cx="5080094" cy="4806248"/>
          </a:xfrm>
          <a:prstGeom prst="rect">
            <a:avLst/>
          </a:prstGeom>
        </p:spPr>
      </p:pic>
      <p:sp>
        <p:nvSpPr>
          <p:cNvPr id="11" name="TextBox 10">
            <a:extLst>
              <a:ext uri="{FF2B5EF4-FFF2-40B4-BE49-F238E27FC236}">
                <a16:creationId xmlns:a16="http://schemas.microsoft.com/office/drawing/2014/main" id="{5864E8D3-A75B-31F9-D0CB-4E38A1094932}"/>
              </a:ext>
            </a:extLst>
          </p:cNvPr>
          <p:cNvSpPr txBox="1"/>
          <p:nvPr/>
        </p:nvSpPr>
        <p:spPr>
          <a:xfrm>
            <a:off x="6096000" y="1752164"/>
            <a:ext cx="6096000" cy="646331"/>
          </a:xfrm>
          <a:prstGeom prst="rect">
            <a:avLst/>
          </a:prstGeom>
          <a:noFill/>
        </p:spPr>
        <p:txBody>
          <a:bodyPr wrap="square">
            <a:spAutoFit/>
          </a:bodyPr>
          <a:lstStyle/>
          <a:p>
            <a:r>
              <a:rPr lang="en-US" b="0" i="0" dirty="0">
                <a:solidFill>
                  <a:srgbClr val="000000"/>
                </a:solidFill>
                <a:effectLst/>
                <a:latin typeface="Nunito" pitchFamily="2" charset="0"/>
              </a:rPr>
              <a:t>The structure of the data frame can be seen by using </a:t>
            </a:r>
            <a:r>
              <a:rPr lang="en-US" b="1" i="0" dirty="0">
                <a:solidFill>
                  <a:srgbClr val="000000"/>
                </a:solidFill>
                <a:effectLst/>
                <a:latin typeface="Nunito" pitchFamily="2" charset="0"/>
              </a:rPr>
              <a:t>str()</a:t>
            </a:r>
            <a:r>
              <a:rPr lang="en-US" b="0" i="0" dirty="0">
                <a:solidFill>
                  <a:srgbClr val="000000"/>
                </a:solidFill>
                <a:effectLst/>
                <a:latin typeface="Nunito" pitchFamily="2" charset="0"/>
              </a:rPr>
              <a:t> function.</a:t>
            </a:r>
            <a:endParaRPr lang="en-IN" dirty="0"/>
          </a:p>
        </p:txBody>
      </p:sp>
    </p:spTree>
    <p:extLst>
      <p:ext uri="{BB962C8B-B14F-4D97-AF65-F5344CB8AC3E}">
        <p14:creationId xmlns:p14="http://schemas.microsoft.com/office/powerpoint/2010/main" val="220889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A418-BEF5-532B-BD8E-CCCEBDD9F204}"/>
              </a:ext>
            </a:extLst>
          </p:cNvPr>
          <p:cNvSpPr>
            <a:spLocks noGrp="1"/>
          </p:cNvSpPr>
          <p:nvPr>
            <p:ph type="title"/>
          </p:nvPr>
        </p:nvSpPr>
        <p:spPr>
          <a:xfrm>
            <a:off x="242047" y="206187"/>
            <a:ext cx="11075894" cy="717177"/>
          </a:xfrm>
        </p:spPr>
        <p:txBody>
          <a:bodyPr>
            <a:normAutofit/>
          </a:bodyPr>
          <a:lstStyle/>
          <a:p>
            <a:r>
              <a:rPr lang="en-US" b="0" i="0" dirty="0">
                <a:solidFill>
                  <a:srgbClr val="000000"/>
                </a:solidFill>
                <a:effectLst/>
                <a:latin typeface="Heebo" pitchFamily="2" charset="-79"/>
                <a:cs typeface="Heebo" pitchFamily="2" charset="-79"/>
              </a:rPr>
              <a:t>Summary of Data in Data Frame</a:t>
            </a:r>
            <a:endParaRPr lang="en-IN" dirty="0"/>
          </a:p>
        </p:txBody>
      </p:sp>
      <p:sp>
        <p:nvSpPr>
          <p:cNvPr id="7" name="Content Placeholder 6">
            <a:extLst>
              <a:ext uri="{FF2B5EF4-FFF2-40B4-BE49-F238E27FC236}">
                <a16:creationId xmlns:a16="http://schemas.microsoft.com/office/drawing/2014/main" id="{E0E9AF45-B995-5E5D-E706-6D052D6488A2}"/>
              </a:ext>
            </a:extLst>
          </p:cNvPr>
          <p:cNvSpPr>
            <a:spLocks noGrp="1"/>
          </p:cNvSpPr>
          <p:nvPr>
            <p:ph idx="1"/>
          </p:nvPr>
        </p:nvSpPr>
        <p:spPr>
          <a:xfrm>
            <a:off x="376518" y="1201271"/>
            <a:ext cx="10977282" cy="4975692"/>
          </a:xfrm>
        </p:spPr>
        <p:txBody>
          <a:bodyPr/>
          <a:lstStyle/>
          <a:p>
            <a:r>
              <a:rPr lang="en-US" b="0" i="0" dirty="0">
                <a:solidFill>
                  <a:srgbClr val="000000"/>
                </a:solidFill>
                <a:effectLst/>
                <a:latin typeface="Nunito" pitchFamily="2" charset="0"/>
              </a:rPr>
              <a:t>The statistical summary and nature of the data can be obtained by applying </a:t>
            </a:r>
            <a:r>
              <a:rPr lang="en-US" b="1" i="0" dirty="0">
                <a:solidFill>
                  <a:srgbClr val="000000"/>
                </a:solidFill>
                <a:effectLst/>
                <a:latin typeface="Nunito" pitchFamily="2" charset="0"/>
              </a:rPr>
              <a:t>summary()</a:t>
            </a:r>
            <a:r>
              <a:rPr lang="en-US" b="0" i="0" dirty="0">
                <a:solidFill>
                  <a:srgbClr val="000000"/>
                </a:solidFill>
                <a:effectLst/>
                <a:latin typeface="Nunito" pitchFamily="2" charset="0"/>
              </a:rPr>
              <a:t> function.</a:t>
            </a:r>
            <a:endParaRPr lang="en-IN" dirty="0"/>
          </a:p>
        </p:txBody>
      </p:sp>
      <p:pic>
        <p:nvPicPr>
          <p:cNvPr id="9" name="Picture 8">
            <a:extLst>
              <a:ext uri="{FF2B5EF4-FFF2-40B4-BE49-F238E27FC236}">
                <a16:creationId xmlns:a16="http://schemas.microsoft.com/office/drawing/2014/main" id="{80E04529-753D-2E93-5A20-DE284688B425}"/>
              </a:ext>
            </a:extLst>
          </p:cNvPr>
          <p:cNvPicPr>
            <a:picLocks noChangeAspect="1"/>
          </p:cNvPicPr>
          <p:nvPr/>
        </p:nvPicPr>
        <p:blipFill>
          <a:blip r:embed="rId2"/>
          <a:stretch>
            <a:fillRect/>
          </a:stretch>
        </p:blipFill>
        <p:spPr>
          <a:xfrm>
            <a:off x="2567634" y="2525676"/>
            <a:ext cx="7056732" cy="2972058"/>
          </a:xfrm>
          <a:prstGeom prst="rect">
            <a:avLst/>
          </a:prstGeom>
        </p:spPr>
      </p:pic>
    </p:spTree>
    <p:extLst>
      <p:ext uri="{BB962C8B-B14F-4D97-AF65-F5344CB8AC3E}">
        <p14:creationId xmlns:p14="http://schemas.microsoft.com/office/powerpoint/2010/main" val="397565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621DF-3B5E-15EC-00F0-213357E770BC}"/>
              </a:ext>
            </a:extLst>
          </p:cNvPr>
          <p:cNvSpPr>
            <a:spLocks noGrp="1"/>
          </p:cNvSpPr>
          <p:nvPr>
            <p:ph type="title"/>
          </p:nvPr>
        </p:nvSpPr>
        <p:spPr>
          <a:xfrm>
            <a:off x="116542" y="347199"/>
            <a:ext cx="10515600" cy="683746"/>
          </a:xfrm>
        </p:spPr>
        <p:txBody>
          <a:bodyPr>
            <a:normAutofit fontScale="90000"/>
          </a:bodyPr>
          <a:lstStyle/>
          <a:p>
            <a:r>
              <a:rPr lang="en-IN" b="0" i="0" dirty="0">
                <a:solidFill>
                  <a:srgbClr val="000000"/>
                </a:solidFill>
                <a:effectLst/>
                <a:latin typeface="Heebo" pitchFamily="2" charset="-79"/>
                <a:cs typeface="Heebo" pitchFamily="2" charset="-79"/>
              </a:rPr>
              <a:t>Extract Data from Data Frame</a:t>
            </a:r>
            <a:endParaRPr lang="en-IN" dirty="0"/>
          </a:p>
        </p:txBody>
      </p:sp>
      <p:sp>
        <p:nvSpPr>
          <p:cNvPr id="3" name="Text Placeholder 2">
            <a:extLst>
              <a:ext uri="{FF2B5EF4-FFF2-40B4-BE49-F238E27FC236}">
                <a16:creationId xmlns:a16="http://schemas.microsoft.com/office/drawing/2014/main" id="{BBB4B9BF-AF5E-E117-1532-863B9FA733D3}"/>
              </a:ext>
            </a:extLst>
          </p:cNvPr>
          <p:cNvSpPr>
            <a:spLocks noGrp="1"/>
          </p:cNvSpPr>
          <p:nvPr>
            <p:ph type="body" idx="1"/>
          </p:nvPr>
        </p:nvSpPr>
        <p:spPr>
          <a:xfrm>
            <a:off x="116543" y="1306880"/>
            <a:ext cx="3792070" cy="823912"/>
          </a:xfrm>
        </p:spPr>
        <p:txBody>
          <a:bodyPr>
            <a:normAutofit fontScale="92500" lnSpcReduction="20000"/>
          </a:bodyPr>
          <a:lstStyle/>
          <a:p>
            <a:r>
              <a:rPr lang="en-US" b="0" i="0" dirty="0">
                <a:solidFill>
                  <a:srgbClr val="000000"/>
                </a:solidFill>
                <a:effectLst/>
                <a:latin typeface="Nunito" pitchFamily="2" charset="0"/>
              </a:rPr>
              <a:t>Extract specific column from a data frame using column name.</a:t>
            </a:r>
            <a:endParaRPr lang="en-IN" dirty="0"/>
          </a:p>
        </p:txBody>
      </p:sp>
      <p:sp>
        <p:nvSpPr>
          <p:cNvPr id="5" name="Text Placeholder 4">
            <a:extLst>
              <a:ext uri="{FF2B5EF4-FFF2-40B4-BE49-F238E27FC236}">
                <a16:creationId xmlns:a16="http://schemas.microsoft.com/office/drawing/2014/main" id="{D7721870-E264-90A6-4FB9-E3A6E7D92F59}"/>
              </a:ext>
            </a:extLst>
          </p:cNvPr>
          <p:cNvSpPr>
            <a:spLocks noGrp="1"/>
          </p:cNvSpPr>
          <p:nvPr>
            <p:ph type="body" sz="quarter" idx="3"/>
          </p:nvPr>
        </p:nvSpPr>
        <p:spPr>
          <a:xfrm>
            <a:off x="4258235" y="1297917"/>
            <a:ext cx="3281082" cy="823912"/>
          </a:xfrm>
        </p:spPr>
        <p:txBody>
          <a:bodyPr>
            <a:normAutofit fontScale="92500" lnSpcReduction="20000"/>
          </a:bodyPr>
          <a:lstStyle/>
          <a:p>
            <a:r>
              <a:rPr lang="en-US" b="0" i="0" dirty="0">
                <a:solidFill>
                  <a:srgbClr val="000000"/>
                </a:solidFill>
                <a:effectLst/>
                <a:latin typeface="Nunito" pitchFamily="2" charset="0"/>
              </a:rPr>
              <a:t>Extract the first two rows and then all columns</a:t>
            </a:r>
            <a:endParaRPr lang="en-IN" dirty="0"/>
          </a:p>
        </p:txBody>
      </p:sp>
      <p:sp>
        <p:nvSpPr>
          <p:cNvPr id="11" name="Rectangle 1">
            <a:extLst>
              <a:ext uri="{FF2B5EF4-FFF2-40B4-BE49-F238E27FC236}">
                <a16:creationId xmlns:a16="http://schemas.microsoft.com/office/drawing/2014/main" id="{014FF9C3-E480-E818-A400-B90D5DECD074}"/>
              </a:ext>
            </a:extLst>
          </p:cNvPr>
          <p:cNvSpPr>
            <a:spLocks noChangeArrowheads="1"/>
          </p:cNvSpPr>
          <p:nvPr/>
        </p:nvSpPr>
        <p:spPr bwMode="auto">
          <a:xfrm>
            <a:off x="116542" y="2388801"/>
            <a:ext cx="3792070" cy="42319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Create the data frame.</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var(--bs-font-monospace)"/>
              </a:rPr>
              <a:t>emp</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data</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data</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frame</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err="1">
                <a:ln>
                  <a:noFill/>
                </a:ln>
                <a:solidFill>
                  <a:srgbClr val="000000"/>
                </a:solidFill>
                <a:effectLst/>
                <a:latin typeface="var(--bs-font-monospace)"/>
              </a:rPr>
              <a:t>emp_id</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c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5</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600"/>
                </a:solidFill>
                <a:latin typeface="var(--bs-font-monospace)"/>
              </a:rPr>
              <a:t>	</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emp_name</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Rick"</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"Dan"</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"Michelle"</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"Ryan"</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"Gary</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a:ln>
                  <a:noFill/>
                </a:ln>
                <a:solidFill>
                  <a:srgbClr val="000000"/>
                </a:solidFill>
                <a:effectLst/>
                <a:latin typeface="var(--bs-font-monospace)"/>
              </a:rPr>
              <a:t>salary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623.3</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515.2</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611.0</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729.0</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843.25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err="1">
                <a:ln>
                  <a:noFill/>
                </a:ln>
                <a:solidFill>
                  <a:srgbClr val="000000"/>
                </a:solidFill>
                <a:effectLst/>
                <a:latin typeface="var(--bs-font-monospace)"/>
              </a:rPr>
              <a:t>start_date</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88"/>
                </a:solidFill>
                <a:effectLst/>
                <a:latin typeface="var(--bs-font-monospace)"/>
              </a:rPr>
              <a:t>as</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660066"/>
                </a:solidFill>
                <a:effectLst/>
                <a:latin typeface="var(--bs-font-monospace)"/>
              </a:rPr>
              <a:t>Date</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"2012-	01-01"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"2013-09-23"</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"2014-	11-15"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"2014-05-11"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"2015-	03-27"</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err="1">
                <a:ln>
                  <a:noFill/>
                </a:ln>
                <a:solidFill>
                  <a:srgbClr val="000000"/>
                </a:solidFill>
                <a:effectLst/>
                <a:latin typeface="var(--bs-font-monospace)"/>
              </a:rPr>
              <a:t>stringsAsFactors</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FALSE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Extract Specific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result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data</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frame</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emp</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data$emp_name</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emp</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data$salary</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print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result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DB9ED98B-44B4-7823-56C7-C8CBF34D06D6}"/>
              </a:ext>
            </a:extLst>
          </p:cNvPr>
          <p:cNvSpPr>
            <a:spLocks noChangeArrowheads="1"/>
          </p:cNvSpPr>
          <p:nvPr/>
        </p:nvSpPr>
        <p:spPr bwMode="auto">
          <a:xfrm>
            <a:off x="4199965" y="2388801"/>
            <a:ext cx="3792070" cy="398570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Create the data frame.</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var(--bs-font-monospace)"/>
              </a:rPr>
              <a:t>emp</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data</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data</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frame</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err="1">
                <a:ln>
                  <a:noFill/>
                </a:ln>
                <a:solidFill>
                  <a:srgbClr val="000000"/>
                </a:solidFill>
                <a:effectLst/>
                <a:latin typeface="var(--bs-font-monospace)"/>
              </a:rPr>
              <a:t>emp_id</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c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err="1">
                <a:ln>
                  <a:noFill/>
                </a:ln>
                <a:solidFill>
                  <a:srgbClr val="000000"/>
                </a:solidFill>
                <a:effectLst/>
                <a:latin typeface="var(--bs-font-monospace)"/>
              </a:rPr>
              <a:t>emp_name</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Rick"</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"Dan"</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"Michelle"</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"Ryan"</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"Gary</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a:ln>
                  <a:noFill/>
                </a:ln>
                <a:solidFill>
                  <a:srgbClr val="000000"/>
                </a:solidFill>
                <a:effectLst/>
                <a:latin typeface="var(--bs-font-monospace)"/>
              </a:rPr>
              <a:t>salary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623.3</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515.2</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611.0</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729.0</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843.25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err="1">
                <a:ln>
                  <a:noFill/>
                </a:ln>
                <a:solidFill>
                  <a:srgbClr val="000000"/>
                </a:solidFill>
                <a:effectLst/>
                <a:latin typeface="var(--bs-font-monospace)"/>
              </a:rPr>
              <a:t>start_date</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88"/>
                </a:solidFill>
                <a:effectLst/>
                <a:latin typeface="var(--bs-font-monospace)"/>
              </a:rPr>
              <a:t>as</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660066"/>
                </a:solidFill>
                <a:effectLst/>
                <a:latin typeface="var(--bs-font-monospace)"/>
              </a:rPr>
              <a:t>Date</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"2012-01-		01"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"2013-09-23"</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"2014-11-15"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"2014-		05-11"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"2015-03-		27"</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600"/>
                </a:solidFill>
                <a:latin typeface="var(--bs-font-monospace)"/>
              </a:rPr>
              <a:t>	</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stringsAsFactors</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FALSE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Extract first two rows.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result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emp</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data</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2</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var(--bs-font-monospace)"/>
              </a:rPr>
              <a:t>print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result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3" name="Text Placeholder 4">
            <a:extLst>
              <a:ext uri="{FF2B5EF4-FFF2-40B4-BE49-F238E27FC236}">
                <a16:creationId xmlns:a16="http://schemas.microsoft.com/office/drawing/2014/main" id="{91E5A359-4115-C5CF-F44A-C444C38D616B}"/>
              </a:ext>
            </a:extLst>
          </p:cNvPr>
          <p:cNvSpPr txBox="1">
            <a:spLocks/>
          </p:cNvSpPr>
          <p:nvPr/>
        </p:nvSpPr>
        <p:spPr>
          <a:xfrm>
            <a:off x="8283389" y="1297917"/>
            <a:ext cx="3281082" cy="823912"/>
          </a:xfrm>
          <a:prstGeom prst="rect">
            <a:avLst/>
          </a:prstGeom>
        </p:spPr>
        <p:txBody>
          <a:bodyPr vert="horz" lIns="91440" tIns="45720" rIns="91440" bIns="45720" rtlCol="0" anchor="b">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i="0" dirty="0">
                <a:solidFill>
                  <a:srgbClr val="000000"/>
                </a:solidFill>
                <a:effectLst/>
                <a:latin typeface="Nunito" pitchFamily="2" charset="0"/>
              </a:rPr>
              <a:t>Extract 3</a:t>
            </a:r>
            <a:r>
              <a:rPr lang="en-US" b="0" i="0" baseline="30000" dirty="0">
                <a:solidFill>
                  <a:srgbClr val="000000"/>
                </a:solidFill>
                <a:effectLst/>
                <a:latin typeface="Nunito" pitchFamily="2" charset="0"/>
              </a:rPr>
              <a:t>rd</a:t>
            </a:r>
            <a:r>
              <a:rPr lang="en-US" b="0" i="0" dirty="0">
                <a:solidFill>
                  <a:srgbClr val="000000"/>
                </a:solidFill>
                <a:effectLst/>
                <a:latin typeface="Nunito" pitchFamily="2" charset="0"/>
              </a:rPr>
              <a:t> and 5</a:t>
            </a:r>
            <a:r>
              <a:rPr lang="en-US" b="0" i="0" baseline="30000" dirty="0">
                <a:solidFill>
                  <a:srgbClr val="000000"/>
                </a:solidFill>
                <a:effectLst/>
                <a:latin typeface="Nunito" pitchFamily="2" charset="0"/>
              </a:rPr>
              <a:t>th</a:t>
            </a:r>
            <a:r>
              <a:rPr lang="en-US" b="0" i="0" dirty="0">
                <a:solidFill>
                  <a:srgbClr val="000000"/>
                </a:solidFill>
                <a:effectLst/>
                <a:latin typeface="Nunito" pitchFamily="2" charset="0"/>
              </a:rPr>
              <a:t> row with 2</a:t>
            </a:r>
            <a:r>
              <a:rPr lang="en-US" b="0" i="0" baseline="30000" dirty="0">
                <a:solidFill>
                  <a:srgbClr val="000000"/>
                </a:solidFill>
                <a:effectLst/>
                <a:latin typeface="Nunito" pitchFamily="2" charset="0"/>
              </a:rPr>
              <a:t>nd</a:t>
            </a:r>
            <a:r>
              <a:rPr lang="en-US" b="0" i="0" dirty="0">
                <a:solidFill>
                  <a:srgbClr val="000000"/>
                </a:solidFill>
                <a:effectLst/>
                <a:latin typeface="Nunito" pitchFamily="2" charset="0"/>
              </a:rPr>
              <a:t> and 4</a:t>
            </a:r>
            <a:r>
              <a:rPr lang="en-US" b="0" i="0" baseline="30000" dirty="0">
                <a:solidFill>
                  <a:srgbClr val="000000"/>
                </a:solidFill>
                <a:effectLst/>
                <a:latin typeface="Nunito" pitchFamily="2" charset="0"/>
              </a:rPr>
              <a:t>th</a:t>
            </a:r>
            <a:r>
              <a:rPr lang="en-US" b="0" i="0" dirty="0">
                <a:solidFill>
                  <a:srgbClr val="000000"/>
                </a:solidFill>
                <a:effectLst/>
                <a:latin typeface="Nunito" pitchFamily="2" charset="0"/>
              </a:rPr>
              <a:t> column</a:t>
            </a:r>
            <a:endParaRPr lang="en-IN" dirty="0"/>
          </a:p>
        </p:txBody>
      </p:sp>
      <p:sp>
        <p:nvSpPr>
          <p:cNvPr id="17" name="Rectangle 3">
            <a:extLst>
              <a:ext uri="{FF2B5EF4-FFF2-40B4-BE49-F238E27FC236}">
                <a16:creationId xmlns:a16="http://schemas.microsoft.com/office/drawing/2014/main" id="{95030DE4-1EE9-8DA2-65A1-C991D9BAC5B5}"/>
              </a:ext>
            </a:extLst>
          </p:cNvPr>
          <p:cNvSpPr>
            <a:spLocks noChangeArrowheads="1"/>
          </p:cNvSpPr>
          <p:nvPr/>
        </p:nvSpPr>
        <p:spPr bwMode="auto">
          <a:xfrm>
            <a:off x="8283388" y="2388801"/>
            <a:ext cx="3687890" cy="42319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Create the data frame.</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var(--bs-font-monospace)"/>
              </a:rPr>
              <a:t>emp</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data</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data</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frame</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err="1">
                <a:ln>
                  <a:noFill/>
                </a:ln>
                <a:solidFill>
                  <a:srgbClr val="000000"/>
                </a:solidFill>
                <a:effectLst/>
                <a:latin typeface="var(--bs-font-monospace)"/>
              </a:rPr>
              <a:t>emp_id</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c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err="1">
                <a:ln>
                  <a:noFill/>
                </a:ln>
                <a:solidFill>
                  <a:srgbClr val="000000"/>
                </a:solidFill>
                <a:effectLst/>
                <a:latin typeface="var(--bs-font-monospace)"/>
              </a:rPr>
              <a:t>emp_name</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Rick"</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"Dan"</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"Michelle"</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"Ryan"</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"Gary</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600"/>
                </a:solidFill>
                <a:latin typeface="var(--bs-font-monospace)"/>
              </a:rPr>
              <a:t>	</a:t>
            </a:r>
            <a:r>
              <a:rPr kumimoji="0" lang="en-US" altLang="en-US" sz="1600" b="0" i="0" u="none" strike="noStrike" cap="none" normalizeH="0" baseline="0" dirty="0">
                <a:ln>
                  <a:noFill/>
                </a:ln>
                <a:solidFill>
                  <a:srgbClr val="000000"/>
                </a:solidFill>
                <a:effectLst/>
                <a:latin typeface="var(--bs-font-monospace)"/>
              </a:rPr>
              <a:t>salary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623.3</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515.2</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611.0</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729.0</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843.25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err="1">
                <a:ln>
                  <a:noFill/>
                </a:ln>
                <a:solidFill>
                  <a:srgbClr val="000000"/>
                </a:solidFill>
                <a:effectLst/>
                <a:latin typeface="var(--bs-font-monospace)"/>
              </a:rPr>
              <a:t>start_date</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88"/>
                </a:solidFill>
                <a:effectLst/>
                <a:latin typeface="var(--bs-font-monospace)"/>
              </a:rPr>
              <a:t>as</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660066"/>
                </a:solidFill>
                <a:effectLst/>
                <a:latin typeface="var(--bs-font-monospace)"/>
              </a:rPr>
              <a:t>Date</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"2012-		01-01"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"2013-09-		23"</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"2014-11-15"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"2014-05-11"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"2015-03-27"</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600"/>
                </a:solidFill>
                <a:latin typeface="var(--bs-font-monospace)"/>
              </a:rPr>
              <a:t>	</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stringsAsFactors</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FALSE </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880000"/>
                </a:solidFill>
                <a:effectLst/>
                <a:latin typeface="var(--bs-font-monospace)"/>
              </a:rPr>
              <a:t># Extract 3rd and 5th row with 2nd and 4th column.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result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emp</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data</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3</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2</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4</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var(--bs-font-monospace)"/>
              </a:rPr>
              <a:t>print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result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2509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B293-8565-5307-50B0-4CBD3051B040}"/>
              </a:ext>
            </a:extLst>
          </p:cNvPr>
          <p:cNvSpPr>
            <a:spLocks noGrp="1"/>
          </p:cNvSpPr>
          <p:nvPr>
            <p:ph type="title"/>
          </p:nvPr>
        </p:nvSpPr>
        <p:spPr>
          <a:xfrm>
            <a:off x="833727" y="155144"/>
            <a:ext cx="10515600" cy="613930"/>
          </a:xfrm>
        </p:spPr>
        <p:txBody>
          <a:bodyPr>
            <a:normAutofit fontScale="90000"/>
          </a:bodyPr>
          <a:lstStyle/>
          <a:p>
            <a:r>
              <a:rPr lang="en-IN" b="0" i="0" dirty="0">
                <a:solidFill>
                  <a:srgbClr val="000000"/>
                </a:solidFill>
                <a:effectLst/>
                <a:latin typeface="Heebo" pitchFamily="2" charset="-79"/>
                <a:cs typeface="Heebo" pitchFamily="2" charset="-79"/>
              </a:rPr>
              <a:t>Expand Data Frame</a:t>
            </a:r>
            <a:endParaRPr lang="en-IN" dirty="0"/>
          </a:p>
        </p:txBody>
      </p:sp>
      <p:sp>
        <p:nvSpPr>
          <p:cNvPr id="3" name="Text Placeholder 2">
            <a:extLst>
              <a:ext uri="{FF2B5EF4-FFF2-40B4-BE49-F238E27FC236}">
                <a16:creationId xmlns:a16="http://schemas.microsoft.com/office/drawing/2014/main" id="{8615EF52-6EF1-7481-8DFD-DD37E0DCE18D}"/>
              </a:ext>
            </a:extLst>
          </p:cNvPr>
          <p:cNvSpPr>
            <a:spLocks noGrp="1"/>
          </p:cNvSpPr>
          <p:nvPr>
            <p:ph type="body" idx="1"/>
          </p:nvPr>
        </p:nvSpPr>
        <p:spPr>
          <a:xfrm>
            <a:off x="833727" y="857396"/>
            <a:ext cx="5157787" cy="444931"/>
          </a:xfrm>
        </p:spPr>
        <p:txBody>
          <a:bodyPr/>
          <a:lstStyle/>
          <a:p>
            <a:r>
              <a:rPr lang="en-IN" i="0" dirty="0">
                <a:effectLst/>
                <a:latin typeface="Heebo" pitchFamily="2" charset="-79"/>
                <a:cs typeface="Heebo" pitchFamily="2" charset="-79"/>
              </a:rPr>
              <a:t>Add Column</a:t>
            </a:r>
          </a:p>
        </p:txBody>
      </p:sp>
      <p:sp>
        <p:nvSpPr>
          <p:cNvPr id="5" name="Text Placeholder 4">
            <a:extLst>
              <a:ext uri="{FF2B5EF4-FFF2-40B4-BE49-F238E27FC236}">
                <a16:creationId xmlns:a16="http://schemas.microsoft.com/office/drawing/2014/main" id="{860CB919-9BC8-2192-7487-327BAF093B69}"/>
              </a:ext>
            </a:extLst>
          </p:cNvPr>
          <p:cNvSpPr>
            <a:spLocks noGrp="1"/>
          </p:cNvSpPr>
          <p:nvPr>
            <p:ph type="body" sz="quarter" idx="3"/>
          </p:nvPr>
        </p:nvSpPr>
        <p:spPr>
          <a:xfrm>
            <a:off x="6091527" y="857396"/>
            <a:ext cx="5183188" cy="444931"/>
          </a:xfrm>
        </p:spPr>
        <p:txBody>
          <a:bodyPr/>
          <a:lstStyle/>
          <a:p>
            <a:r>
              <a:rPr lang="en-IN" i="0" dirty="0">
                <a:effectLst/>
                <a:latin typeface="Heebo" pitchFamily="2" charset="-79"/>
                <a:cs typeface="Heebo" pitchFamily="2" charset="-79"/>
              </a:rPr>
              <a:t>Add Row</a:t>
            </a:r>
          </a:p>
        </p:txBody>
      </p:sp>
      <p:sp>
        <p:nvSpPr>
          <p:cNvPr id="8" name="TextBox 7">
            <a:extLst>
              <a:ext uri="{FF2B5EF4-FFF2-40B4-BE49-F238E27FC236}">
                <a16:creationId xmlns:a16="http://schemas.microsoft.com/office/drawing/2014/main" id="{D40F1EEF-B46A-CBA1-2A67-4BF71BCA9C52}"/>
              </a:ext>
            </a:extLst>
          </p:cNvPr>
          <p:cNvSpPr txBox="1"/>
          <p:nvPr/>
        </p:nvSpPr>
        <p:spPr>
          <a:xfrm>
            <a:off x="5991514" y="1269352"/>
            <a:ext cx="5821795" cy="738664"/>
          </a:xfrm>
          <a:prstGeom prst="rect">
            <a:avLst/>
          </a:prstGeom>
          <a:noFill/>
        </p:spPr>
        <p:txBody>
          <a:bodyPr wrap="square">
            <a:spAutoFit/>
          </a:bodyPr>
          <a:lstStyle/>
          <a:p>
            <a:r>
              <a:rPr lang="en-US" sz="1400" b="0" i="0" dirty="0">
                <a:solidFill>
                  <a:srgbClr val="000000"/>
                </a:solidFill>
                <a:effectLst/>
                <a:latin typeface="Nunito" pitchFamily="2" charset="0"/>
              </a:rPr>
              <a:t>To add more rows permanently to an existing data frame, we need to bring in the new rows in the same structure as the existing data frame and use the </a:t>
            </a:r>
            <a:r>
              <a:rPr lang="en-US" sz="1400" b="1" i="0" dirty="0" err="1">
                <a:solidFill>
                  <a:srgbClr val="000000"/>
                </a:solidFill>
                <a:effectLst/>
                <a:latin typeface="Nunito" pitchFamily="2" charset="0"/>
              </a:rPr>
              <a:t>rbind</a:t>
            </a:r>
            <a:r>
              <a:rPr lang="en-US" sz="1400" b="1" i="0" dirty="0">
                <a:solidFill>
                  <a:srgbClr val="000000"/>
                </a:solidFill>
                <a:effectLst/>
                <a:latin typeface="Nunito" pitchFamily="2" charset="0"/>
              </a:rPr>
              <a:t>()</a:t>
            </a:r>
            <a:r>
              <a:rPr lang="en-US" sz="1400" b="0" i="0" dirty="0">
                <a:solidFill>
                  <a:srgbClr val="000000"/>
                </a:solidFill>
                <a:effectLst/>
                <a:latin typeface="Nunito" pitchFamily="2" charset="0"/>
              </a:rPr>
              <a:t> function.</a:t>
            </a:r>
            <a:endParaRPr lang="en-IN" sz="1400" dirty="0"/>
          </a:p>
        </p:txBody>
      </p:sp>
      <p:sp>
        <p:nvSpPr>
          <p:cNvPr id="12" name="TextBox 11">
            <a:extLst>
              <a:ext uri="{FF2B5EF4-FFF2-40B4-BE49-F238E27FC236}">
                <a16:creationId xmlns:a16="http://schemas.microsoft.com/office/drawing/2014/main" id="{704CF97A-551A-0DDD-CEFA-6ECEC7F0AE66}"/>
              </a:ext>
            </a:extLst>
          </p:cNvPr>
          <p:cNvSpPr txBox="1"/>
          <p:nvPr/>
        </p:nvSpPr>
        <p:spPr>
          <a:xfrm>
            <a:off x="833727" y="1390649"/>
            <a:ext cx="4634200" cy="646331"/>
          </a:xfrm>
          <a:prstGeom prst="rect">
            <a:avLst/>
          </a:prstGeom>
          <a:noFill/>
        </p:spPr>
        <p:txBody>
          <a:bodyPr wrap="square">
            <a:spAutoFit/>
          </a:bodyPr>
          <a:lstStyle/>
          <a:p>
            <a:r>
              <a:rPr lang="en-US" b="0" i="0" dirty="0">
                <a:solidFill>
                  <a:srgbClr val="000000"/>
                </a:solidFill>
                <a:effectLst/>
                <a:latin typeface="Nunito" pitchFamily="2" charset="0"/>
              </a:rPr>
              <a:t>Just add the column vector using a new column name.</a:t>
            </a:r>
            <a:endParaRPr lang="en-IN" dirty="0"/>
          </a:p>
        </p:txBody>
      </p:sp>
      <p:sp>
        <p:nvSpPr>
          <p:cNvPr id="13" name="Rectangle 1">
            <a:extLst>
              <a:ext uri="{FF2B5EF4-FFF2-40B4-BE49-F238E27FC236}">
                <a16:creationId xmlns:a16="http://schemas.microsoft.com/office/drawing/2014/main" id="{26AB517F-1689-B115-26A4-528F8EA3B7CA}"/>
              </a:ext>
            </a:extLst>
          </p:cNvPr>
          <p:cNvSpPr>
            <a:spLocks noChangeArrowheads="1"/>
          </p:cNvSpPr>
          <p:nvPr/>
        </p:nvSpPr>
        <p:spPr bwMode="auto">
          <a:xfrm>
            <a:off x="212438" y="2561285"/>
            <a:ext cx="5821794" cy="300082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Create the data frame.</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var(--bs-font-monospace)"/>
              </a:rPr>
              <a:t>emp</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data</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data</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frame</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err="1">
                <a:ln>
                  <a:noFill/>
                </a:ln>
                <a:solidFill>
                  <a:srgbClr val="000000"/>
                </a:solidFill>
                <a:effectLst/>
                <a:latin typeface="var(--bs-font-monospace)"/>
              </a:rPr>
              <a:t>emp_id</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c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err="1">
                <a:ln>
                  <a:noFill/>
                </a:ln>
                <a:solidFill>
                  <a:srgbClr val="000000"/>
                </a:solidFill>
                <a:effectLst/>
                <a:latin typeface="var(--bs-font-monospace)"/>
              </a:rPr>
              <a:t>emp_name</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lang="en-US" altLang="en-US" sz="1600" dirty="0">
                <a:solidFill>
                  <a:srgbClr val="000000"/>
                </a:solidFill>
                <a:latin typeface="var(--bs-font-monospace)"/>
              </a:rPr>
              <a:t> </a:t>
            </a:r>
            <a:r>
              <a:rPr kumimoji="0" lang="en-US" altLang="en-US" sz="1600" b="0" i="0" u="none" strike="noStrike" cap="none" normalizeH="0" baseline="0" dirty="0">
                <a:ln>
                  <a:noFill/>
                </a:ln>
                <a:solidFill>
                  <a:srgbClr val="000000"/>
                </a:solidFill>
                <a:effectLst/>
                <a:latin typeface="var(--bs-font-monospace)"/>
              </a:rPr>
              <a:t>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Rick"</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"Dan"</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"Michelle"</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"Ryan"</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"Gary</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a:ln>
                  <a:noFill/>
                </a:ln>
                <a:solidFill>
                  <a:srgbClr val="000000"/>
                </a:solidFill>
                <a:effectLst/>
                <a:latin typeface="var(--bs-font-monospace)"/>
              </a:rPr>
              <a:t>salary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623.3</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515.2</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611.0</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729.0</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843.25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err="1">
                <a:ln>
                  <a:noFill/>
                </a:ln>
                <a:solidFill>
                  <a:srgbClr val="000000"/>
                </a:solidFill>
                <a:effectLst/>
                <a:latin typeface="var(--bs-font-monospace)"/>
              </a:rPr>
              <a:t>start_date</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88"/>
                </a:solidFill>
                <a:effectLst/>
                <a:latin typeface="var(--bs-font-monospace)"/>
              </a:rPr>
              <a:t>as</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660066"/>
                </a:solidFill>
                <a:effectLst/>
                <a:latin typeface="var(--bs-font-monospace)"/>
              </a:rPr>
              <a:t>Date</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"2012-01-01"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"2013-09-23"</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"2014-11-15"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"2014-05-11"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"2015-03-27"</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err="1">
                <a:ln>
                  <a:noFill/>
                </a:ln>
                <a:solidFill>
                  <a:srgbClr val="000000"/>
                </a:solidFill>
                <a:effectLst/>
                <a:latin typeface="var(--bs-font-monospace)"/>
              </a:rPr>
              <a:t>stringsAsFactors</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FALSE </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880000"/>
                </a:solidFill>
                <a:effectLst/>
                <a:latin typeface="var(--bs-font-monospace)"/>
              </a:rPr>
              <a:t># Add the "dept" </a:t>
            </a:r>
            <a:r>
              <a:rPr kumimoji="0" lang="en-US" altLang="en-US" sz="1600" b="0" i="0" u="none" strike="noStrike" cap="none" normalizeH="0" baseline="0" dirty="0" err="1">
                <a:ln>
                  <a:noFill/>
                </a:ln>
                <a:solidFill>
                  <a:srgbClr val="880000"/>
                </a:solidFill>
                <a:effectLst/>
                <a:latin typeface="var(--bs-font-monospace)"/>
              </a:rPr>
              <a:t>coulmn</a:t>
            </a:r>
            <a:r>
              <a:rPr kumimoji="0" lang="en-US" altLang="en-US" sz="1600" b="0" i="0" u="none" strike="noStrike" cap="none" normalizeH="0" baseline="0" dirty="0">
                <a:ln>
                  <a:noFill/>
                </a:ln>
                <a:solidFill>
                  <a:srgbClr val="8800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var(--bs-font-monospace)"/>
              </a:rPr>
              <a:t>emp</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data$dept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IT"</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"Operations"</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"IT"</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"HR"</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"Finance</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v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emp</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data</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var(--bs-font-monospace)"/>
              </a:rPr>
              <a:t>print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v</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D6EF81B2-950A-3664-43A2-17FE764D0423}"/>
              </a:ext>
            </a:extLst>
          </p:cNvPr>
          <p:cNvSpPr>
            <a:spLocks noChangeArrowheads="1"/>
          </p:cNvSpPr>
          <p:nvPr/>
        </p:nvSpPr>
        <p:spPr bwMode="auto">
          <a:xfrm>
            <a:off x="6513248" y="2307434"/>
            <a:ext cx="4836079" cy="392415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var(--bs-font-monospace)"/>
              </a:rPr>
              <a:t># Create the first data frame.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emp</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data</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&lt;-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data</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frame</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var(--bs-font-monospace)"/>
              </a:rPr>
              <a:t>	</a:t>
            </a:r>
            <a:r>
              <a:rPr kumimoji="0" lang="en-US" altLang="en-US" sz="1200" b="0" i="0" u="none" strike="noStrike" cap="none" normalizeH="0" baseline="0" dirty="0" err="1">
                <a:ln>
                  <a:noFill/>
                </a:ln>
                <a:solidFill>
                  <a:srgbClr val="000000"/>
                </a:solidFill>
                <a:effectLst/>
                <a:latin typeface="var(--bs-font-monospace)"/>
              </a:rPr>
              <a:t>emp_id</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c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1</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5</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var(--bs-font-monospace)"/>
              </a:rPr>
              <a:t>	</a:t>
            </a:r>
            <a:r>
              <a:rPr kumimoji="0" lang="en-US" altLang="en-US" sz="1200" b="0" i="0" u="none" strike="noStrike" cap="none" normalizeH="0" baseline="0" dirty="0" err="1">
                <a:ln>
                  <a:noFill/>
                </a:ln>
                <a:solidFill>
                  <a:srgbClr val="000000"/>
                </a:solidFill>
                <a:effectLst/>
                <a:latin typeface="var(--bs-font-monospace)"/>
              </a:rPr>
              <a:t>emp_name</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Rick"</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"Dan"</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"Michelle"</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"Ryan"</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"Gary</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666600"/>
                </a:solidFill>
                <a:latin typeface="var(--bs-font-monospace)"/>
              </a:rPr>
              <a:t>	</a:t>
            </a:r>
            <a:r>
              <a:rPr kumimoji="0" lang="en-US" altLang="en-US" sz="1200" b="0" i="0" u="none" strike="noStrike" cap="none" normalizeH="0" baseline="0" dirty="0">
                <a:ln>
                  <a:noFill/>
                </a:ln>
                <a:solidFill>
                  <a:srgbClr val="000000"/>
                </a:solidFill>
                <a:effectLst/>
                <a:latin typeface="var(--bs-font-monospace)"/>
              </a:rPr>
              <a:t> salary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623.3</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515.2</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611.0</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729.0</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843.25</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var(--bs-font-monospace)"/>
              </a:rPr>
              <a:t>	</a:t>
            </a:r>
            <a:r>
              <a:rPr kumimoji="0" lang="en-US" altLang="en-US" sz="1200" b="0" i="0" u="none" strike="noStrike" cap="none" normalizeH="0" baseline="0" dirty="0" err="1">
                <a:ln>
                  <a:noFill/>
                </a:ln>
                <a:solidFill>
                  <a:srgbClr val="000000"/>
                </a:solidFill>
                <a:effectLst/>
                <a:latin typeface="var(--bs-font-monospace)"/>
              </a:rPr>
              <a:t>start_date</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88"/>
                </a:solidFill>
                <a:effectLst/>
                <a:latin typeface="var(--bs-font-monospace)"/>
              </a:rPr>
              <a:t>as</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660066"/>
                </a:solidFill>
                <a:effectLst/>
                <a:latin typeface="var(--bs-font-monospace)"/>
              </a:rPr>
              <a:t>Date</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"2012-01-01"</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008800"/>
                </a:solidFill>
                <a:effectLst/>
                <a:latin typeface="var(--bs-font-monospace)"/>
              </a:rPr>
              <a:t>"2013-09-23"</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008800"/>
                </a:solidFill>
                <a:effectLst/>
                <a:latin typeface="var(--bs-font-monospace)"/>
              </a:rPr>
              <a:t>"2014-			11-15"</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008800"/>
                </a:solidFill>
                <a:effectLst/>
                <a:latin typeface="var(--bs-font-monospace)"/>
              </a:rPr>
              <a:t>"2014-05-11"</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008800"/>
                </a:solidFill>
                <a:effectLst/>
                <a:latin typeface="var(--bs-font-monospace)"/>
              </a:rPr>
              <a:t>"2015-03-27"</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var(--bs-font-monospace)"/>
              </a:rPr>
              <a:t>	</a:t>
            </a:r>
            <a:r>
              <a:rPr kumimoji="0" lang="en-US" altLang="en-US" sz="1200" b="0" i="0" u="none" strike="noStrike" cap="none" normalizeH="0" baseline="0" dirty="0">
                <a:ln>
                  <a:noFill/>
                </a:ln>
                <a:solidFill>
                  <a:srgbClr val="000000"/>
                </a:solidFill>
                <a:effectLst/>
                <a:latin typeface="var(--bs-font-monospace)"/>
              </a:rPr>
              <a:t>dept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IT"</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"Operations"</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"IT"</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"HR"</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"Finance</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var(--bs-font-monospace)"/>
              </a:rPr>
              <a:t>	</a:t>
            </a:r>
            <a:r>
              <a:rPr kumimoji="0" lang="en-US" altLang="en-US" sz="1200" b="0" i="0" u="none" strike="noStrike" cap="none" normalizeH="0" baseline="0" dirty="0" err="1">
                <a:ln>
                  <a:noFill/>
                </a:ln>
                <a:solidFill>
                  <a:srgbClr val="000000"/>
                </a:solidFill>
                <a:effectLst/>
                <a:latin typeface="var(--bs-font-monospace)"/>
              </a:rPr>
              <a:t>stringsAsFactors</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FALSE </a:t>
            </a:r>
            <a:r>
              <a:rPr kumimoji="0" lang="en-US" altLang="en-US" sz="12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880000"/>
                </a:solidFill>
                <a:effectLst/>
                <a:latin typeface="var(--bs-font-monospace)"/>
              </a:rPr>
              <a:t># Create the second data frame</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var(--bs-font-monospace)"/>
              </a:rPr>
              <a:t>emp</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newdata</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&lt;-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data</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frame</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var(--bs-font-monospace)"/>
              </a:rPr>
              <a:t>	</a:t>
            </a:r>
            <a:r>
              <a:rPr kumimoji="0" lang="en-US" altLang="en-US" sz="1200" b="0" i="0" u="none" strike="noStrike" cap="none" normalizeH="0" baseline="0" dirty="0" err="1">
                <a:ln>
                  <a:noFill/>
                </a:ln>
                <a:solidFill>
                  <a:srgbClr val="000000"/>
                </a:solidFill>
                <a:effectLst/>
                <a:latin typeface="var(--bs-font-monospace)"/>
              </a:rPr>
              <a:t>emp_id</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c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6</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8</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var(--bs-font-monospace)"/>
              </a:rPr>
              <a:t>	</a:t>
            </a:r>
            <a:r>
              <a:rPr kumimoji="0" lang="en-US" altLang="en-US" sz="1200" b="0" i="0" u="none" strike="noStrike" cap="none" normalizeH="0" baseline="0" dirty="0" err="1">
                <a:ln>
                  <a:noFill/>
                </a:ln>
                <a:solidFill>
                  <a:srgbClr val="000000"/>
                </a:solidFill>
                <a:effectLst/>
                <a:latin typeface="var(--bs-font-monospace)"/>
              </a:rPr>
              <a:t>emp_name</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"Rasmi"</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"Pranab"</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Tusar</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var(--bs-font-monospace)"/>
              </a:rPr>
              <a:t>	</a:t>
            </a:r>
            <a:r>
              <a:rPr kumimoji="0" lang="en-US" altLang="en-US" sz="1200" b="0" i="0" u="none" strike="noStrike" cap="none" normalizeH="0" baseline="0" dirty="0">
                <a:ln>
                  <a:noFill/>
                </a:ln>
                <a:solidFill>
                  <a:srgbClr val="000000"/>
                </a:solidFill>
                <a:effectLst/>
                <a:latin typeface="var(--bs-font-monospace)"/>
              </a:rPr>
              <a:t>salary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578.0</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722.5</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6666"/>
                </a:solidFill>
                <a:effectLst/>
                <a:latin typeface="var(--bs-font-monospace)"/>
              </a:rPr>
              <a:t>632.8</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var(--bs-font-monospace)"/>
              </a:rPr>
              <a:t>	</a:t>
            </a:r>
            <a:r>
              <a:rPr kumimoji="0" lang="en-US" altLang="en-US" sz="1200" b="0" i="0" u="none" strike="noStrike" cap="none" normalizeH="0" baseline="0" dirty="0" err="1">
                <a:ln>
                  <a:noFill/>
                </a:ln>
                <a:solidFill>
                  <a:srgbClr val="000000"/>
                </a:solidFill>
                <a:effectLst/>
                <a:latin typeface="var(--bs-font-monospace)"/>
              </a:rPr>
              <a:t>start_date</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88"/>
                </a:solidFill>
                <a:effectLst/>
                <a:latin typeface="var(--bs-font-monospace)"/>
              </a:rPr>
              <a:t>as</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660066"/>
                </a:solidFill>
                <a:effectLst/>
                <a:latin typeface="var(--bs-font-monospace)"/>
              </a:rPr>
              <a:t>Date</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"2013-05-21"</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"2013-07-30"</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"2014-				06-17"</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var(--bs-font-monospace)"/>
              </a:rPr>
              <a:t>	</a:t>
            </a:r>
            <a:r>
              <a:rPr kumimoji="0" lang="en-US" altLang="en-US" sz="1200" b="0" i="0" u="none" strike="noStrike" cap="none" normalizeH="0" baseline="0" dirty="0">
                <a:ln>
                  <a:noFill/>
                </a:ln>
                <a:solidFill>
                  <a:srgbClr val="000000"/>
                </a:solidFill>
                <a:effectLst/>
                <a:latin typeface="var(--bs-font-monospace)"/>
              </a:rPr>
              <a:t>dept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c</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"IT"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"Operations"</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err="1">
                <a:ln>
                  <a:noFill/>
                </a:ln>
                <a:solidFill>
                  <a:srgbClr val="008800"/>
                </a:solidFill>
                <a:effectLst/>
                <a:latin typeface="var(--bs-font-monospace)"/>
              </a:rPr>
              <a:t>Fianance</a:t>
            </a:r>
            <a:r>
              <a:rPr kumimoji="0" lang="en-US" altLang="en-US" sz="1200" b="0" i="0" u="none" strike="noStrike" cap="none" normalizeH="0" baseline="0" dirty="0">
                <a:ln>
                  <a:noFill/>
                </a:ln>
                <a:solidFill>
                  <a:srgbClr val="008800"/>
                </a:solidFill>
                <a:effectLst/>
                <a:latin typeface="var(--bs-font-monospace)"/>
              </a:rPr>
              <a: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stringsAsFactors</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FALSE </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0000"/>
                </a:solidFill>
                <a:effectLst/>
                <a:latin typeface="var(--bs-font-monospace)"/>
              </a:rPr>
              <a:t># Bind the two data frames.</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var(--bs-font-monospace)"/>
              </a:rPr>
              <a:t>emp</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finaldata</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a:ln>
                  <a:noFill/>
                </a:ln>
                <a:solidFill>
                  <a:srgbClr val="666600"/>
                </a:solidFill>
                <a:effectLst/>
                <a:latin typeface="var(--bs-font-monospace)"/>
              </a:rPr>
              <a:t>&lt;-</a:t>
            </a:r>
            <a:r>
              <a:rPr kumimoji="0" lang="en-US" altLang="en-US" sz="1200" b="0" i="0" u="none" strike="noStrike" cap="none" normalizeH="0" baseline="0" dirty="0">
                <a:ln>
                  <a:noFill/>
                </a:ln>
                <a:solidFill>
                  <a:srgbClr val="000000"/>
                </a:solidFill>
                <a:effectLst/>
                <a:latin typeface="var(--bs-font-monospace)"/>
              </a:rPr>
              <a:t> </a:t>
            </a:r>
            <a:r>
              <a:rPr kumimoji="0" lang="en-US" altLang="en-US" sz="1200" b="0" i="0" u="none" strike="noStrike" cap="none" normalizeH="0" baseline="0" dirty="0" err="1">
                <a:ln>
                  <a:noFill/>
                </a:ln>
                <a:solidFill>
                  <a:srgbClr val="000000"/>
                </a:solidFill>
                <a:effectLst/>
                <a:latin typeface="var(--bs-font-monospace)"/>
              </a:rPr>
              <a:t>rbind</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emp</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data</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emp</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newdata</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88"/>
                </a:solidFill>
                <a:effectLst/>
                <a:latin typeface="var(--bs-font-monospace)"/>
              </a:rPr>
              <a:t>print</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emp</a:t>
            </a:r>
            <a:r>
              <a:rPr kumimoji="0" lang="en-US" altLang="en-US" sz="1200" b="0" i="0" u="none" strike="noStrike" cap="none" normalizeH="0" baseline="0" dirty="0" err="1">
                <a:ln>
                  <a:noFill/>
                </a:ln>
                <a:solidFill>
                  <a:srgbClr val="666600"/>
                </a:solidFill>
                <a:effectLst/>
                <a:latin typeface="var(--bs-font-monospace)"/>
              </a:rPr>
              <a:t>.</a:t>
            </a:r>
            <a:r>
              <a:rPr kumimoji="0" lang="en-US" altLang="en-US" sz="1200" b="0" i="0" u="none" strike="noStrike" cap="none" normalizeH="0" baseline="0" dirty="0" err="1">
                <a:ln>
                  <a:noFill/>
                </a:ln>
                <a:solidFill>
                  <a:srgbClr val="000000"/>
                </a:solidFill>
                <a:effectLst/>
                <a:latin typeface="var(--bs-font-monospace)"/>
              </a:rPr>
              <a:t>finaldata</a:t>
            </a:r>
            <a:r>
              <a:rPr kumimoji="0" lang="en-US" altLang="en-US" sz="12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424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A418-BEF5-532B-BD8E-CCCEBDD9F204}"/>
              </a:ext>
            </a:extLst>
          </p:cNvPr>
          <p:cNvSpPr>
            <a:spLocks noGrp="1"/>
          </p:cNvSpPr>
          <p:nvPr>
            <p:ph type="title"/>
          </p:nvPr>
        </p:nvSpPr>
        <p:spPr>
          <a:xfrm>
            <a:off x="242047" y="206188"/>
            <a:ext cx="11075894" cy="522381"/>
          </a:xfrm>
        </p:spPr>
        <p:txBody>
          <a:bodyPr>
            <a:normAutofit fontScale="90000"/>
          </a:bodyPr>
          <a:lstStyle/>
          <a:p>
            <a:r>
              <a:rPr lang="en-IN" b="1" i="0" dirty="0">
                <a:solidFill>
                  <a:srgbClr val="303030"/>
                </a:solidFill>
                <a:effectLst/>
                <a:latin typeface="Heebo" pitchFamily="2" charset="-79"/>
                <a:cs typeface="Heebo" pitchFamily="2" charset="-79"/>
              </a:rPr>
              <a:t>R - Packages</a:t>
            </a:r>
          </a:p>
        </p:txBody>
      </p:sp>
      <p:sp>
        <p:nvSpPr>
          <p:cNvPr id="3" name="Content Placeholder 2">
            <a:extLst>
              <a:ext uri="{FF2B5EF4-FFF2-40B4-BE49-F238E27FC236}">
                <a16:creationId xmlns:a16="http://schemas.microsoft.com/office/drawing/2014/main" id="{FC6B8F9F-ECB0-8EC4-AAF9-E6EE697CFAF5}"/>
              </a:ext>
            </a:extLst>
          </p:cNvPr>
          <p:cNvSpPr>
            <a:spLocks noGrp="1"/>
          </p:cNvSpPr>
          <p:nvPr>
            <p:ph idx="1"/>
          </p:nvPr>
        </p:nvSpPr>
        <p:spPr>
          <a:xfrm>
            <a:off x="242047" y="887506"/>
            <a:ext cx="11672047" cy="5764306"/>
          </a:xfrm>
        </p:spPr>
        <p:txBody>
          <a:bodyPr/>
          <a:lstStyle/>
          <a:p>
            <a:pPr algn="just"/>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R packages are a collection of R functions, complied code and sample data. They are stored under a directory called </a:t>
            </a:r>
            <a:r>
              <a:rPr lang="en-US" b="1" i="0" dirty="0">
                <a:solidFill>
                  <a:srgbClr val="000000"/>
                </a:solidFill>
                <a:effectLst/>
                <a:latin typeface="Nunito" pitchFamily="2" charset="0"/>
              </a:rPr>
              <a:t>"library"</a:t>
            </a:r>
            <a:r>
              <a:rPr lang="en-US" b="0" i="0" dirty="0">
                <a:solidFill>
                  <a:srgbClr val="000000"/>
                </a:solidFill>
                <a:effectLst/>
                <a:latin typeface="Nunito" pitchFamily="2" charset="0"/>
              </a:rPr>
              <a:t> in the R environment. By default, R installs a set of packages during installation. More packages are added later, when they are needed for some specific purpose. When we start the R console, only the default packages are available by default. Other packages which are already installed have to be loaded explicitly to be used by the R program that is going to use them.</a:t>
            </a:r>
          </a:p>
          <a:p>
            <a:pPr algn="just"/>
            <a:r>
              <a:rPr lang="en-US" b="0" i="0" dirty="0">
                <a:solidFill>
                  <a:srgbClr val="000000"/>
                </a:solidFill>
                <a:effectLst/>
                <a:latin typeface="Nunito" pitchFamily="2" charset="0"/>
              </a:rPr>
              <a:t>All the packages available in R language are listed at </a:t>
            </a:r>
            <a:r>
              <a:rPr lang="en-US" b="0" i="0" u="none" strike="noStrike" dirty="0">
                <a:solidFill>
                  <a:srgbClr val="313131"/>
                </a:solidFill>
                <a:effectLst/>
                <a:latin typeface="Nunito" pitchFamily="2" charset="0"/>
                <a:hlinkClick r:id="rId2"/>
              </a:rPr>
              <a:t>R Packages.</a:t>
            </a:r>
            <a:endParaRPr lang="en-US" b="0" i="0" dirty="0">
              <a:solidFill>
                <a:srgbClr val="000000"/>
              </a:solidFill>
              <a:effectLst/>
              <a:latin typeface="Nunito" pitchFamily="2" charset="0"/>
            </a:endParaRPr>
          </a:p>
          <a:p>
            <a:endParaRPr lang="en-IN" dirty="0"/>
          </a:p>
        </p:txBody>
      </p:sp>
    </p:spTree>
    <p:extLst>
      <p:ext uri="{BB962C8B-B14F-4D97-AF65-F5344CB8AC3E}">
        <p14:creationId xmlns:p14="http://schemas.microsoft.com/office/powerpoint/2010/main" val="44382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F47697-0B2F-328E-769A-12D19A9B3A76}"/>
              </a:ext>
            </a:extLst>
          </p:cNvPr>
          <p:cNvSpPr>
            <a:spLocks noGrp="1"/>
          </p:cNvSpPr>
          <p:nvPr>
            <p:ph type="body" idx="1"/>
          </p:nvPr>
        </p:nvSpPr>
        <p:spPr>
          <a:xfrm>
            <a:off x="839788" y="381280"/>
            <a:ext cx="5157787" cy="823912"/>
          </a:xfrm>
        </p:spPr>
        <p:txBody>
          <a:bodyPr/>
          <a:lstStyle/>
          <a:p>
            <a:r>
              <a:rPr lang="en-IN" i="0" dirty="0">
                <a:solidFill>
                  <a:srgbClr val="000000"/>
                </a:solidFill>
                <a:effectLst/>
                <a:latin typeface="Heebo" pitchFamily="2" charset="-79"/>
                <a:cs typeface="Heebo" pitchFamily="2" charset="-79"/>
              </a:rPr>
              <a:t>Check Available R Packages</a:t>
            </a:r>
            <a:endParaRPr lang="en-IN" dirty="0"/>
          </a:p>
        </p:txBody>
      </p:sp>
      <p:sp>
        <p:nvSpPr>
          <p:cNvPr id="4" name="Content Placeholder 3">
            <a:extLst>
              <a:ext uri="{FF2B5EF4-FFF2-40B4-BE49-F238E27FC236}">
                <a16:creationId xmlns:a16="http://schemas.microsoft.com/office/drawing/2014/main" id="{76AB9128-9709-D374-48BF-6BD7854AD031}"/>
              </a:ext>
            </a:extLst>
          </p:cNvPr>
          <p:cNvSpPr>
            <a:spLocks noGrp="1"/>
          </p:cNvSpPr>
          <p:nvPr>
            <p:ph sz="half" idx="2"/>
          </p:nvPr>
        </p:nvSpPr>
        <p:spPr>
          <a:xfrm>
            <a:off x="839788" y="1479176"/>
            <a:ext cx="5157787" cy="4710487"/>
          </a:xfrm>
        </p:spPr>
        <p:txBody>
          <a:bodyPr>
            <a:normAutofit/>
          </a:bodyPr>
          <a:lstStyle/>
          <a:p>
            <a:r>
              <a:rPr lang="en-US" sz="2400" b="0" i="0" dirty="0">
                <a:solidFill>
                  <a:srgbClr val="000000"/>
                </a:solidFill>
                <a:effectLst/>
                <a:latin typeface="Nunito" pitchFamily="2" charset="0"/>
              </a:rPr>
              <a:t>Get library locations containing R packages</a:t>
            </a:r>
          </a:p>
          <a:p>
            <a:endParaRPr lang="en-US" sz="2400" dirty="0">
              <a:solidFill>
                <a:srgbClr val="000000"/>
              </a:solidFill>
              <a:latin typeface="Nunito" pitchFamily="2" charset="0"/>
            </a:endParaRPr>
          </a:p>
          <a:p>
            <a:endParaRPr lang="en-US" sz="2400" b="0" i="0" dirty="0">
              <a:solidFill>
                <a:srgbClr val="000000"/>
              </a:solidFill>
              <a:effectLst/>
              <a:latin typeface="Nunito" pitchFamily="2" charset="0"/>
            </a:endParaRPr>
          </a:p>
          <a:p>
            <a:r>
              <a:rPr lang="en-US" sz="2400" b="0" i="0" dirty="0">
                <a:solidFill>
                  <a:srgbClr val="000000"/>
                </a:solidFill>
                <a:effectLst/>
                <a:latin typeface="Nunito" pitchFamily="2" charset="0"/>
              </a:rPr>
              <a:t>When we execute the above code, it produces the following result. It may vary depending on the local settings of your pc.</a:t>
            </a:r>
            <a:endParaRPr lang="en-IN" sz="2400" dirty="0"/>
          </a:p>
          <a:p>
            <a:endParaRPr lang="en-IN" sz="2400" dirty="0"/>
          </a:p>
        </p:txBody>
      </p:sp>
      <p:sp>
        <p:nvSpPr>
          <p:cNvPr id="5" name="Text Placeholder 4">
            <a:extLst>
              <a:ext uri="{FF2B5EF4-FFF2-40B4-BE49-F238E27FC236}">
                <a16:creationId xmlns:a16="http://schemas.microsoft.com/office/drawing/2014/main" id="{7D1CD1E4-E11F-ACF9-2C0D-A96AB7C8BC4C}"/>
              </a:ext>
            </a:extLst>
          </p:cNvPr>
          <p:cNvSpPr>
            <a:spLocks noGrp="1"/>
          </p:cNvSpPr>
          <p:nvPr>
            <p:ph type="body" sz="quarter" idx="3"/>
          </p:nvPr>
        </p:nvSpPr>
        <p:spPr>
          <a:xfrm>
            <a:off x="5997575" y="663202"/>
            <a:ext cx="5725365" cy="541990"/>
          </a:xfrm>
        </p:spPr>
        <p:txBody>
          <a:bodyPr/>
          <a:lstStyle/>
          <a:p>
            <a:r>
              <a:rPr lang="en-US" i="0" dirty="0">
                <a:solidFill>
                  <a:srgbClr val="000000"/>
                </a:solidFill>
                <a:effectLst/>
                <a:latin typeface="Heebo" pitchFamily="2" charset="-79"/>
                <a:cs typeface="Heebo" pitchFamily="2" charset="-79"/>
              </a:rPr>
              <a:t>Get the list of all the packages installed</a:t>
            </a:r>
          </a:p>
        </p:txBody>
      </p:sp>
      <p:sp>
        <p:nvSpPr>
          <p:cNvPr id="6" name="Content Placeholder 5">
            <a:extLst>
              <a:ext uri="{FF2B5EF4-FFF2-40B4-BE49-F238E27FC236}">
                <a16:creationId xmlns:a16="http://schemas.microsoft.com/office/drawing/2014/main" id="{58ABBFD8-4DD3-D14E-BF5D-9122600CE41B}"/>
              </a:ext>
            </a:extLst>
          </p:cNvPr>
          <p:cNvSpPr>
            <a:spLocks noGrp="1"/>
          </p:cNvSpPr>
          <p:nvPr>
            <p:ph sz="quarter" idx="4"/>
          </p:nvPr>
        </p:nvSpPr>
        <p:spPr>
          <a:xfrm>
            <a:off x="6172200" y="1479176"/>
            <a:ext cx="5183188" cy="4710487"/>
          </a:xfrm>
        </p:spPr>
        <p:txBody>
          <a:bodyPr>
            <a:normAutofit/>
          </a:bodyPr>
          <a:lstStyle/>
          <a:p>
            <a:r>
              <a:rPr lang="en-US" sz="2400" b="0" i="0" dirty="0">
                <a:solidFill>
                  <a:srgbClr val="000000"/>
                </a:solidFill>
                <a:effectLst/>
                <a:latin typeface="Nunito" pitchFamily="2" charset="0"/>
              </a:rPr>
              <a:t>To get list of packages installed</a:t>
            </a:r>
          </a:p>
          <a:p>
            <a:endParaRPr lang="en-US" sz="2400" dirty="0">
              <a:solidFill>
                <a:srgbClr val="000000"/>
              </a:solidFill>
              <a:latin typeface="Nunito" pitchFamily="2" charset="0"/>
            </a:endParaRPr>
          </a:p>
          <a:p>
            <a:endParaRPr lang="en-US" sz="2400" b="0" i="0" dirty="0">
              <a:solidFill>
                <a:srgbClr val="000000"/>
              </a:solidFill>
              <a:effectLst/>
              <a:latin typeface="Nunito" pitchFamily="2" charset="0"/>
            </a:endParaRPr>
          </a:p>
          <a:p>
            <a:r>
              <a:rPr lang="en-US" sz="2400" b="0" i="0" dirty="0">
                <a:solidFill>
                  <a:srgbClr val="000000"/>
                </a:solidFill>
                <a:effectLst/>
                <a:latin typeface="Nunito" pitchFamily="2" charset="0"/>
              </a:rPr>
              <a:t>Get all packages currently loaded in the R environment</a:t>
            </a:r>
            <a:endParaRPr lang="en-IN" sz="2400" dirty="0"/>
          </a:p>
        </p:txBody>
      </p:sp>
      <p:sp>
        <p:nvSpPr>
          <p:cNvPr id="7" name="Rectangle 1">
            <a:extLst>
              <a:ext uri="{FF2B5EF4-FFF2-40B4-BE49-F238E27FC236}">
                <a16:creationId xmlns:a16="http://schemas.microsoft.com/office/drawing/2014/main" id="{49B0F73F-CDF5-66A6-E9D7-7E3324534A27}"/>
              </a:ext>
            </a:extLst>
          </p:cNvPr>
          <p:cNvSpPr>
            <a:spLocks noChangeArrowheads="1"/>
          </p:cNvSpPr>
          <p:nvPr/>
        </p:nvSpPr>
        <p:spPr bwMode="auto">
          <a:xfrm>
            <a:off x="1183342" y="2505075"/>
            <a:ext cx="1676400"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libPaths</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1DA5D81B-4D77-D566-8E2D-E1B04A1AFC83}"/>
              </a:ext>
            </a:extLst>
          </p:cNvPr>
          <p:cNvSpPr>
            <a:spLocks noChangeArrowheads="1"/>
          </p:cNvSpPr>
          <p:nvPr/>
        </p:nvSpPr>
        <p:spPr bwMode="auto">
          <a:xfrm>
            <a:off x="1183342" y="4864768"/>
            <a:ext cx="4004109" cy="3539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"C:/Program Files/R/R-3.2.2/library"</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B99C101B-7278-BD82-D0F4-876AC2B812A3}"/>
              </a:ext>
            </a:extLst>
          </p:cNvPr>
          <p:cNvSpPr>
            <a:spLocks noChangeArrowheads="1"/>
          </p:cNvSpPr>
          <p:nvPr/>
        </p:nvSpPr>
        <p:spPr bwMode="auto">
          <a:xfrm>
            <a:off x="6553200" y="2083733"/>
            <a:ext cx="1434353" cy="3539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library</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94A4774-F523-597F-26B0-8C311E1EDD57}"/>
              </a:ext>
            </a:extLst>
          </p:cNvPr>
          <p:cNvSpPr>
            <a:spLocks noChangeArrowheads="1"/>
          </p:cNvSpPr>
          <p:nvPr/>
        </p:nvSpPr>
        <p:spPr bwMode="auto">
          <a:xfrm>
            <a:off x="6633883" y="3959726"/>
            <a:ext cx="1081771" cy="3539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search</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606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621DF-3B5E-15EC-00F0-213357E770BC}"/>
              </a:ext>
            </a:extLst>
          </p:cNvPr>
          <p:cNvSpPr>
            <a:spLocks noGrp="1"/>
          </p:cNvSpPr>
          <p:nvPr>
            <p:ph type="title"/>
          </p:nvPr>
        </p:nvSpPr>
        <p:spPr>
          <a:xfrm>
            <a:off x="266047" y="365126"/>
            <a:ext cx="10515600" cy="683746"/>
          </a:xfrm>
        </p:spPr>
        <p:txBody>
          <a:bodyPr>
            <a:normAutofit fontScale="90000"/>
          </a:bodyPr>
          <a:lstStyle/>
          <a:p>
            <a:pPr algn="l"/>
            <a:r>
              <a:rPr lang="en-IN" b="0" i="0" dirty="0">
                <a:solidFill>
                  <a:srgbClr val="000000"/>
                </a:solidFill>
                <a:effectLst/>
                <a:latin typeface="Heebo" pitchFamily="2" charset="-79"/>
                <a:cs typeface="Heebo" pitchFamily="2" charset="-79"/>
              </a:rPr>
              <a:t>Install a New Package</a:t>
            </a:r>
          </a:p>
        </p:txBody>
      </p:sp>
      <p:sp>
        <p:nvSpPr>
          <p:cNvPr id="3" name="Text Placeholder 2">
            <a:extLst>
              <a:ext uri="{FF2B5EF4-FFF2-40B4-BE49-F238E27FC236}">
                <a16:creationId xmlns:a16="http://schemas.microsoft.com/office/drawing/2014/main" id="{BBB4B9BF-AF5E-E117-1532-863B9FA733D3}"/>
              </a:ext>
            </a:extLst>
          </p:cNvPr>
          <p:cNvSpPr>
            <a:spLocks noGrp="1"/>
          </p:cNvSpPr>
          <p:nvPr>
            <p:ph type="body" idx="1"/>
          </p:nvPr>
        </p:nvSpPr>
        <p:spPr>
          <a:xfrm>
            <a:off x="266047" y="1156869"/>
            <a:ext cx="3792070" cy="553004"/>
          </a:xfrm>
        </p:spPr>
        <p:txBody>
          <a:bodyPr>
            <a:normAutofit/>
          </a:bodyPr>
          <a:lstStyle/>
          <a:p>
            <a:pPr algn="l"/>
            <a:r>
              <a:rPr lang="en-IN" i="0" dirty="0">
                <a:solidFill>
                  <a:srgbClr val="000000"/>
                </a:solidFill>
                <a:effectLst/>
                <a:latin typeface="Heebo" pitchFamily="2" charset="-79"/>
                <a:cs typeface="Heebo" pitchFamily="2" charset="-79"/>
              </a:rPr>
              <a:t>Install directly from CRAN</a:t>
            </a:r>
          </a:p>
        </p:txBody>
      </p:sp>
      <p:sp>
        <p:nvSpPr>
          <p:cNvPr id="5" name="Text Placeholder 4">
            <a:extLst>
              <a:ext uri="{FF2B5EF4-FFF2-40B4-BE49-F238E27FC236}">
                <a16:creationId xmlns:a16="http://schemas.microsoft.com/office/drawing/2014/main" id="{D7721870-E264-90A6-4FB9-E3A6E7D92F59}"/>
              </a:ext>
            </a:extLst>
          </p:cNvPr>
          <p:cNvSpPr>
            <a:spLocks noGrp="1"/>
          </p:cNvSpPr>
          <p:nvPr>
            <p:ph type="body" sz="quarter" idx="3"/>
          </p:nvPr>
        </p:nvSpPr>
        <p:spPr>
          <a:xfrm>
            <a:off x="4231341" y="1156869"/>
            <a:ext cx="3603812" cy="553004"/>
          </a:xfrm>
        </p:spPr>
        <p:txBody>
          <a:bodyPr>
            <a:normAutofit/>
          </a:bodyPr>
          <a:lstStyle/>
          <a:p>
            <a:pPr algn="l"/>
            <a:r>
              <a:rPr lang="en-IN" i="0" dirty="0">
                <a:solidFill>
                  <a:srgbClr val="000000"/>
                </a:solidFill>
                <a:effectLst/>
                <a:latin typeface="Heebo" pitchFamily="2" charset="-79"/>
                <a:cs typeface="Heebo" pitchFamily="2" charset="-79"/>
              </a:rPr>
              <a:t>Install package manually</a:t>
            </a:r>
          </a:p>
        </p:txBody>
      </p:sp>
      <p:sp>
        <p:nvSpPr>
          <p:cNvPr id="13" name="Text Placeholder 4">
            <a:extLst>
              <a:ext uri="{FF2B5EF4-FFF2-40B4-BE49-F238E27FC236}">
                <a16:creationId xmlns:a16="http://schemas.microsoft.com/office/drawing/2014/main" id="{91E5A359-4115-C5CF-F44A-C444C38D616B}"/>
              </a:ext>
            </a:extLst>
          </p:cNvPr>
          <p:cNvSpPr txBox="1">
            <a:spLocks/>
          </p:cNvSpPr>
          <p:nvPr/>
        </p:nvSpPr>
        <p:spPr>
          <a:xfrm>
            <a:off x="8283389" y="1156869"/>
            <a:ext cx="3642564" cy="55300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IN" i="0" dirty="0">
                <a:solidFill>
                  <a:srgbClr val="000000"/>
                </a:solidFill>
                <a:effectLst/>
                <a:latin typeface="Heebo" pitchFamily="2" charset="-79"/>
                <a:cs typeface="Heebo" pitchFamily="2" charset="-79"/>
              </a:rPr>
              <a:t>Load Package to Library</a:t>
            </a:r>
          </a:p>
        </p:txBody>
      </p:sp>
      <p:sp>
        <p:nvSpPr>
          <p:cNvPr id="10" name="TextBox 9">
            <a:extLst>
              <a:ext uri="{FF2B5EF4-FFF2-40B4-BE49-F238E27FC236}">
                <a16:creationId xmlns:a16="http://schemas.microsoft.com/office/drawing/2014/main" id="{D34B09E9-73F9-248D-CBCA-347216E440F3}"/>
              </a:ext>
            </a:extLst>
          </p:cNvPr>
          <p:cNvSpPr txBox="1"/>
          <p:nvPr/>
        </p:nvSpPr>
        <p:spPr>
          <a:xfrm>
            <a:off x="266047" y="1958918"/>
            <a:ext cx="3792070" cy="2031325"/>
          </a:xfrm>
          <a:prstGeom prst="rect">
            <a:avLst/>
          </a:prstGeom>
          <a:noFill/>
        </p:spPr>
        <p:txBody>
          <a:bodyPr wrap="square">
            <a:spAutoFit/>
          </a:bodyPr>
          <a:lstStyle/>
          <a:p>
            <a:r>
              <a:rPr lang="en-US" b="0" i="0" dirty="0">
                <a:solidFill>
                  <a:srgbClr val="000000"/>
                </a:solidFill>
                <a:effectLst/>
                <a:latin typeface="Nunito" pitchFamily="2" charset="0"/>
              </a:rPr>
              <a:t>The following command gets the packages directly from CRAN webpage and installs the package in the R environment. You may be prompted to choose a nearest mirror. Choose the one appropriate to your location.</a:t>
            </a:r>
            <a:endParaRPr lang="en-IN" dirty="0"/>
          </a:p>
        </p:txBody>
      </p:sp>
      <p:sp>
        <p:nvSpPr>
          <p:cNvPr id="6" name="Rectangle 1">
            <a:extLst>
              <a:ext uri="{FF2B5EF4-FFF2-40B4-BE49-F238E27FC236}">
                <a16:creationId xmlns:a16="http://schemas.microsoft.com/office/drawing/2014/main" id="{7ABCB054-48F6-EB15-3284-FAF7062AAC9D}"/>
              </a:ext>
            </a:extLst>
          </p:cNvPr>
          <p:cNvSpPr>
            <a:spLocks noChangeArrowheads="1"/>
          </p:cNvSpPr>
          <p:nvPr/>
        </p:nvSpPr>
        <p:spPr bwMode="auto">
          <a:xfrm>
            <a:off x="266047" y="4239288"/>
            <a:ext cx="3792070" cy="189282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install.packages</a:t>
            </a:r>
            <a:r>
              <a:rPr kumimoji="0" lang="en-US" altLang="en-US" sz="2000" b="0" i="0" u="none" strike="noStrike" cap="none" normalizeH="0" baseline="0" dirty="0">
                <a:ln>
                  <a:noFill/>
                </a:ln>
                <a:solidFill>
                  <a:srgbClr val="000000"/>
                </a:solidFill>
                <a:effectLst/>
                <a:latin typeface="var(--bs-font-monospace)"/>
              </a:rPr>
              <a:t>("Package Name")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Install the package named #"XML".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install.packages</a:t>
            </a:r>
            <a:r>
              <a:rPr kumimoji="0" lang="en-US" altLang="en-US" sz="2000" b="0" i="0" u="none" strike="noStrike" cap="none" normalizeH="0" baseline="0" dirty="0">
                <a:ln>
                  <a:noFill/>
                </a:ln>
                <a:solidFill>
                  <a:srgbClr val="000000"/>
                </a:solidFill>
                <a:effectLst/>
                <a:latin typeface="var(--bs-font-monospace)"/>
              </a:rPr>
              <a:t>("XML")</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4186E026-34E3-CBC4-82EB-40EC23591C11}"/>
              </a:ext>
            </a:extLst>
          </p:cNvPr>
          <p:cNvSpPr txBox="1"/>
          <p:nvPr/>
        </p:nvSpPr>
        <p:spPr>
          <a:xfrm>
            <a:off x="4231341" y="1951672"/>
            <a:ext cx="3702424" cy="2585323"/>
          </a:xfrm>
          <a:prstGeom prst="rect">
            <a:avLst/>
          </a:prstGeom>
          <a:noFill/>
        </p:spPr>
        <p:txBody>
          <a:bodyPr wrap="square">
            <a:spAutoFit/>
          </a:bodyPr>
          <a:lstStyle/>
          <a:p>
            <a:pPr algn="just"/>
            <a:r>
              <a:rPr lang="en-US" b="0" i="0" dirty="0">
                <a:solidFill>
                  <a:srgbClr val="000000"/>
                </a:solidFill>
                <a:effectLst/>
                <a:latin typeface="Nunito" pitchFamily="2" charset="0"/>
              </a:rPr>
              <a:t>Go to the link </a:t>
            </a:r>
            <a:r>
              <a:rPr lang="en-US" b="0" i="0" u="none" strike="noStrike" dirty="0">
                <a:solidFill>
                  <a:srgbClr val="313131"/>
                </a:solidFill>
                <a:effectLst/>
                <a:latin typeface="Nunito" pitchFamily="2" charset="0"/>
                <a:hlinkClick r:id="rId2"/>
              </a:rPr>
              <a:t>R Packages</a:t>
            </a:r>
            <a:r>
              <a:rPr lang="en-US" b="0" i="0" dirty="0">
                <a:solidFill>
                  <a:srgbClr val="000000"/>
                </a:solidFill>
                <a:effectLst/>
                <a:latin typeface="Nunito" pitchFamily="2" charset="0"/>
              </a:rPr>
              <a:t> to download the package needed. Save the package as a </a:t>
            </a:r>
            <a:r>
              <a:rPr lang="en-US" b="1" i="0" dirty="0">
                <a:solidFill>
                  <a:srgbClr val="000000"/>
                </a:solidFill>
                <a:effectLst/>
                <a:latin typeface="Nunito" pitchFamily="2" charset="0"/>
              </a:rPr>
              <a:t>.zip</a:t>
            </a:r>
            <a:r>
              <a:rPr lang="en-US" b="0" i="0" dirty="0">
                <a:solidFill>
                  <a:srgbClr val="000000"/>
                </a:solidFill>
                <a:effectLst/>
                <a:latin typeface="Nunito" pitchFamily="2" charset="0"/>
              </a:rPr>
              <a:t> file in a suitable location in the local system.</a:t>
            </a:r>
          </a:p>
          <a:p>
            <a:pPr algn="just"/>
            <a:r>
              <a:rPr lang="en-US" b="0" i="0" dirty="0">
                <a:solidFill>
                  <a:srgbClr val="000000"/>
                </a:solidFill>
                <a:effectLst/>
                <a:latin typeface="Nunito" pitchFamily="2" charset="0"/>
              </a:rPr>
              <a:t>Now you can run the following command to install this package in the R environment.</a:t>
            </a:r>
          </a:p>
          <a:p>
            <a:pPr algn="just"/>
            <a:endParaRPr lang="en-US" b="0" i="0" dirty="0">
              <a:solidFill>
                <a:srgbClr val="000000"/>
              </a:solidFill>
              <a:effectLst/>
              <a:latin typeface="Nunito" pitchFamily="2" charset="0"/>
            </a:endParaRPr>
          </a:p>
        </p:txBody>
      </p:sp>
      <p:sp>
        <p:nvSpPr>
          <p:cNvPr id="8" name="Rectangle 2">
            <a:extLst>
              <a:ext uri="{FF2B5EF4-FFF2-40B4-BE49-F238E27FC236}">
                <a16:creationId xmlns:a16="http://schemas.microsoft.com/office/drawing/2014/main" id="{4A4544D7-A38E-6D40-AE5A-87079729E1CC}"/>
              </a:ext>
            </a:extLst>
          </p:cNvPr>
          <p:cNvSpPr>
            <a:spLocks noChangeArrowheads="1"/>
          </p:cNvSpPr>
          <p:nvPr/>
        </p:nvSpPr>
        <p:spPr bwMode="auto">
          <a:xfrm>
            <a:off x="4231341" y="4395321"/>
            <a:ext cx="3902544" cy="198515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install</a:t>
            </a:r>
            <a:r>
              <a:rPr kumimoji="0" lang="en-US" altLang="en-US" b="0" i="0" u="none" strike="noStrike" cap="none" normalizeH="0" baseline="0" dirty="0" err="1">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packages</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file_name_with_path</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repos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NULL</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type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"source"</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var(--bs-font-monospace)"/>
              </a:rPr>
              <a:t># Install the package named "XML"</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Install</a:t>
            </a:r>
            <a:r>
              <a:rPr kumimoji="0" lang="en-US" altLang="en-US" b="0" i="0" u="none" strike="noStrike" cap="none" normalizeH="0" baseline="0" dirty="0" err="1">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packages</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8800"/>
                </a:solidFill>
                <a:effectLst/>
                <a:latin typeface="var(--bs-font-monospace)"/>
              </a:rPr>
              <a:t>"E:/XML_3.98-1.3.zip"</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repos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NULL</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type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"source"</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7FBE66D4-F618-44DD-A9AA-CC274F7E4DE7}"/>
              </a:ext>
            </a:extLst>
          </p:cNvPr>
          <p:cNvSpPr txBox="1"/>
          <p:nvPr/>
        </p:nvSpPr>
        <p:spPr>
          <a:xfrm>
            <a:off x="8214567" y="1813173"/>
            <a:ext cx="3789173" cy="2585323"/>
          </a:xfrm>
          <a:prstGeom prst="rect">
            <a:avLst/>
          </a:prstGeom>
          <a:noFill/>
        </p:spPr>
        <p:txBody>
          <a:bodyPr wrap="square">
            <a:spAutoFit/>
          </a:bodyPr>
          <a:lstStyle/>
          <a:p>
            <a:pPr algn="just"/>
            <a:r>
              <a:rPr lang="en-US" b="0" i="0" dirty="0">
                <a:solidFill>
                  <a:srgbClr val="000000"/>
                </a:solidFill>
                <a:effectLst/>
                <a:latin typeface="Nunito" pitchFamily="2" charset="0"/>
              </a:rPr>
              <a:t>Before a package can be used in the code, it must be loaded to the current R environment. You also need to load a package that is already installed previously but not available in the current environment.</a:t>
            </a:r>
          </a:p>
          <a:p>
            <a:pPr algn="just"/>
            <a:r>
              <a:rPr lang="en-US" b="0" i="0" dirty="0">
                <a:solidFill>
                  <a:srgbClr val="000000"/>
                </a:solidFill>
                <a:effectLst/>
                <a:latin typeface="Nunito" pitchFamily="2" charset="0"/>
              </a:rPr>
              <a:t>A package is loaded using the following command −</a:t>
            </a:r>
          </a:p>
        </p:txBody>
      </p:sp>
      <p:sp>
        <p:nvSpPr>
          <p:cNvPr id="15" name="Rectangle 3">
            <a:extLst>
              <a:ext uri="{FF2B5EF4-FFF2-40B4-BE49-F238E27FC236}">
                <a16:creationId xmlns:a16="http://schemas.microsoft.com/office/drawing/2014/main" id="{E8E0A9B8-70C2-E94C-FC78-52373592BF4E}"/>
              </a:ext>
            </a:extLst>
          </p:cNvPr>
          <p:cNvSpPr>
            <a:spLocks noChangeArrowheads="1"/>
          </p:cNvSpPr>
          <p:nvPr/>
        </p:nvSpPr>
        <p:spPr bwMode="auto">
          <a:xfrm>
            <a:off x="8307109" y="4394303"/>
            <a:ext cx="3638807" cy="220060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library("package Name", </a:t>
            </a:r>
            <a:r>
              <a:rPr kumimoji="0" lang="en-US" altLang="en-US" sz="2000" b="0" i="0" u="none" strike="noStrike" cap="none" normalizeH="0" baseline="0" dirty="0" err="1">
                <a:ln>
                  <a:noFill/>
                </a:ln>
                <a:solidFill>
                  <a:srgbClr val="000000"/>
                </a:solidFill>
                <a:effectLst/>
                <a:latin typeface="var(--bs-font-monospace)"/>
              </a:rPr>
              <a:t>lib.loc</a:t>
            </a:r>
            <a:r>
              <a:rPr kumimoji="0" lang="en-US" altLang="en-US" sz="2000" b="0" i="0" u="none" strike="noStrike" cap="none" normalizeH="0" baseline="0" dirty="0">
                <a:ln>
                  <a:noFill/>
                </a:ln>
                <a:solidFill>
                  <a:srgbClr val="000000"/>
                </a:solidFill>
                <a:effectLst/>
                <a:latin typeface="var(--bs-font-monospace)"/>
              </a:rPr>
              <a:t> = 	"path to library")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Load the package named "XML“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install.packages</a:t>
            </a:r>
            <a:r>
              <a:rPr kumimoji="0" lang="en-US" altLang="en-US" sz="2000" b="0" i="0" u="none" strike="noStrike" cap="none" normalizeH="0" baseline="0" dirty="0">
                <a:ln>
                  <a:noFill/>
                </a:ln>
                <a:solidFill>
                  <a:srgbClr val="000000"/>
                </a:solidFill>
                <a:effectLst/>
                <a:latin typeface="var(--bs-font-monospace)"/>
              </a:rPr>
              <a:t>("E:/XML_3.98-		1.3.zip", repos 		= NULL, type = 		"source")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7813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2670</Words>
  <Application>Microsoft Office PowerPoint</Application>
  <PresentationFormat>Widescreen</PresentationFormat>
  <Paragraphs>246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Calibri</vt:lpstr>
      <vt:lpstr>Calibri Light</vt:lpstr>
      <vt:lpstr>Heebo</vt:lpstr>
      <vt:lpstr>Nunito</vt:lpstr>
      <vt:lpstr>var(--bs-font-monospace)</vt:lpstr>
      <vt:lpstr>Office Theme</vt:lpstr>
      <vt:lpstr>Data Science</vt:lpstr>
      <vt:lpstr>R - Data Frames</vt:lpstr>
      <vt:lpstr>PowerPoint Presentation</vt:lpstr>
      <vt:lpstr>Summary of Data in Data Frame</vt:lpstr>
      <vt:lpstr>Extract Data from Data Frame</vt:lpstr>
      <vt:lpstr>Expand Data Frame</vt:lpstr>
      <vt:lpstr>R - Packages</vt:lpstr>
      <vt:lpstr>PowerPoint Presentation</vt:lpstr>
      <vt:lpstr>Install a New Package</vt:lpstr>
      <vt:lpstr>R - Data Reshaping</vt:lpstr>
      <vt:lpstr>Joining Columns and Rows in a Data Frame</vt:lpstr>
      <vt:lpstr>Merging Data Frames</vt:lpstr>
      <vt:lpstr>Melting and Casting</vt:lpstr>
      <vt:lpstr>R - CSV Files</vt:lpstr>
      <vt:lpstr>Getting and Setting the Working Directory</vt:lpstr>
      <vt:lpstr>PowerPoint Presentation</vt:lpstr>
      <vt:lpstr>Some Functions and Filters in dataframe</vt:lpstr>
      <vt:lpstr>Writing into a CSV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22</cp:revision>
  <dcterms:created xsi:type="dcterms:W3CDTF">2022-05-26T07:23:40Z</dcterms:created>
  <dcterms:modified xsi:type="dcterms:W3CDTF">2022-05-26T08:09:17Z</dcterms:modified>
</cp:coreProperties>
</file>