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64" r:id="rId4"/>
    <p:sldId id="265" r:id="rId5"/>
    <p:sldId id="266" r:id="rId6"/>
    <p:sldId id="258"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F95A-47C9-8DFB-1CC3-69676BB4E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0F886E-8131-72DB-7C4B-847F0CB3C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D73AB-4EBE-47D6-64B6-14CDD8C5DA22}"/>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F8AA6ED0-36B9-2BAA-DB71-ABEEAECAB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8DEDE-4159-DEC2-E6FF-A11B312FACAF}"/>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325025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0F0B-BDA6-B249-8EF9-4B2D5ECB66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FA450A-03F2-6BF7-90FA-481757584D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659E4-96B0-6521-049F-5A2AF2D08930}"/>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619A4C9D-33E3-8B38-E963-4449E4025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C60C6-4EF7-4DF0-C70A-3053C6F0F649}"/>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330078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F074D-73CD-B31A-5D03-9B0D1252B9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BA713-15FB-75AF-5FAF-0BB497190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D0090-CBEE-E81D-2677-7CF9F00833E8}"/>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965F65F1-1729-76D5-DFE8-0C6EEEA4A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ABB29-FAA3-AFA5-980C-B9440D2F4127}"/>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110041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ECA7-88F8-AD2A-9AB4-570532B0C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D97AF0-DAD5-C910-653D-4A6338E85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FFFAF-9EFB-B1BB-C232-9D4D0C48B2FE}"/>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70833283-C345-BBCD-4430-5B083B278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AA5DB-0D06-2FDC-A6F6-3636A6A20D7A}"/>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212929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6C4-1356-E64E-CAD8-55A7F8DE3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55156-CE44-7E8B-5BD4-89595F36F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71A3E-D2A5-1F08-9EE9-0A06148A7EF1}"/>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7D95CD77-9949-3B69-B1D9-2734CF0BC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F09BD-F3CD-E48A-9A78-4F634A9A829C}"/>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156299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250E-66A6-3513-9D84-C52A57889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A7E3C5-EEB1-2032-EA99-BCF00A0DA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E4D75A-5AA9-DEA7-BBA6-D94CA6CD0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150DF6-A015-7D8C-5648-E2F373E91201}"/>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6" name="Footer Placeholder 5">
            <a:extLst>
              <a:ext uri="{FF2B5EF4-FFF2-40B4-BE49-F238E27FC236}">
                <a16:creationId xmlns:a16="http://schemas.microsoft.com/office/drawing/2014/main" id="{F0452DA4-8ECC-F704-9DA3-14A315745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405CC6-CD56-C138-C97C-22299CB6C76C}"/>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47563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0D60-6EB3-800F-EE17-32FFF90D62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1BF91-67D4-215C-A868-98A34A9AE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8C932-F3F1-EF81-C4FB-FA773EB5E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73E885-0DF2-ABB2-E314-250EDF2C0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038AC-0C48-2D9E-C4F3-A4FBA7F85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1CDF2D-7E09-1C7D-85A1-27A1B97036FE}"/>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8" name="Footer Placeholder 7">
            <a:extLst>
              <a:ext uri="{FF2B5EF4-FFF2-40B4-BE49-F238E27FC236}">
                <a16:creationId xmlns:a16="http://schemas.microsoft.com/office/drawing/2014/main" id="{80636F5F-EE78-AB47-D1E1-09EA089DE5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C207E2-DA86-3572-70C3-87E4B7E05C21}"/>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158787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C041-142D-29D0-F334-EC4A8B4B74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BD8B53-5411-D061-2C40-1CDCEF2F6D19}"/>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4" name="Footer Placeholder 3">
            <a:extLst>
              <a:ext uri="{FF2B5EF4-FFF2-40B4-BE49-F238E27FC236}">
                <a16:creationId xmlns:a16="http://schemas.microsoft.com/office/drawing/2014/main" id="{8BFBBE5D-02F4-CBD5-B31B-F3127843BA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E14057-256B-1E49-5FC1-2BBE6E92BED7}"/>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327710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5C585-F819-9C6F-79AF-EF1361BB9A84}"/>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3" name="Footer Placeholder 2">
            <a:extLst>
              <a:ext uri="{FF2B5EF4-FFF2-40B4-BE49-F238E27FC236}">
                <a16:creationId xmlns:a16="http://schemas.microsoft.com/office/drawing/2014/main" id="{95A2D132-85BB-E3F0-4227-B27131A012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9C21BE-E6D0-6AF9-420E-02DD35472F07}"/>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101644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40F5-CFAE-38EF-99BE-5E082AD88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2153E7-508D-6689-67F2-0D1667731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038093-BCEB-CE5D-3276-C36041127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C8582-F6C6-6C99-6D98-772BB7B804DF}"/>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6" name="Footer Placeholder 5">
            <a:extLst>
              <a:ext uri="{FF2B5EF4-FFF2-40B4-BE49-F238E27FC236}">
                <a16:creationId xmlns:a16="http://schemas.microsoft.com/office/drawing/2014/main" id="{2491F029-A457-FEBE-E268-DE583DDFFA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2E02B-71E0-4549-F720-B497EDFC831A}"/>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253844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5C30-08D7-D253-1C8B-1ADF92533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6486E0-3A34-944E-47D7-6408B479E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39C5E6-7ECD-75A9-7740-C4AD559B4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D696B-A60C-646E-8AFF-459AB8ABC437}"/>
              </a:ext>
            </a:extLst>
          </p:cNvPr>
          <p:cNvSpPr>
            <a:spLocks noGrp="1"/>
          </p:cNvSpPr>
          <p:nvPr>
            <p:ph type="dt" sz="half" idx="10"/>
          </p:nvPr>
        </p:nvSpPr>
        <p:spPr/>
        <p:txBody>
          <a:bodyPr/>
          <a:lstStyle/>
          <a:p>
            <a:fld id="{76403693-ECE0-4464-8669-3C0713908990}" type="datetimeFigureOut">
              <a:rPr lang="en-IN" smtClean="0"/>
              <a:t>30-05-2022</a:t>
            </a:fld>
            <a:endParaRPr lang="en-IN"/>
          </a:p>
        </p:txBody>
      </p:sp>
      <p:sp>
        <p:nvSpPr>
          <p:cNvPr id="6" name="Footer Placeholder 5">
            <a:extLst>
              <a:ext uri="{FF2B5EF4-FFF2-40B4-BE49-F238E27FC236}">
                <a16:creationId xmlns:a16="http://schemas.microsoft.com/office/drawing/2014/main" id="{5458A899-83AA-1CD4-1E78-01773D06B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1F48A-970A-5E7C-B38F-1F85764D284F}"/>
              </a:ext>
            </a:extLst>
          </p:cNvPr>
          <p:cNvSpPr>
            <a:spLocks noGrp="1"/>
          </p:cNvSpPr>
          <p:nvPr>
            <p:ph type="sldNum" sz="quarter" idx="12"/>
          </p:nvPr>
        </p:nvSpPr>
        <p:spPr/>
        <p:txBody>
          <a:bodyPr/>
          <a:lstStyle/>
          <a:p>
            <a:fld id="{7E45E77A-FEB6-4CE6-AB91-E86B314E7D50}" type="slidenum">
              <a:rPr lang="en-IN" smtClean="0"/>
              <a:t>‹#›</a:t>
            </a:fld>
            <a:endParaRPr lang="en-IN"/>
          </a:p>
        </p:txBody>
      </p:sp>
    </p:spTree>
    <p:extLst>
      <p:ext uri="{BB962C8B-B14F-4D97-AF65-F5344CB8AC3E}">
        <p14:creationId xmlns:p14="http://schemas.microsoft.com/office/powerpoint/2010/main" val="224030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43616-24E4-A060-0D24-2387C21E5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387869-7120-1550-1DF6-7C8A86081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D467D-1B55-CE02-302E-6629CEA87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03693-ECE0-4464-8669-3C0713908990}" type="datetimeFigureOut">
              <a:rPr lang="en-IN" smtClean="0"/>
              <a:t>30-05-2022</a:t>
            </a:fld>
            <a:endParaRPr lang="en-IN"/>
          </a:p>
        </p:txBody>
      </p:sp>
      <p:sp>
        <p:nvSpPr>
          <p:cNvPr id="5" name="Footer Placeholder 4">
            <a:extLst>
              <a:ext uri="{FF2B5EF4-FFF2-40B4-BE49-F238E27FC236}">
                <a16:creationId xmlns:a16="http://schemas.microsoft.com/office/drawing/2014/main" id="{25AE640C-3ACD-EADB-F48F-9702D8E53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0AB5A3-9048-FDF6-83F7-C8B0BD702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5E77A-FEB6-4CE6-AB91-E86B314E7D50}" type="slidenum">
              <a:rPr lang="en-IN" smtClean="0"/>
              <a:t>‹#›</a:t>
            </a:fld>
            <a:endParaRPr lang="en-IN"/>
          </a:p>
        </p:txBody>
      </p:sp>
    </p:spTree>
    <p:extLst>
      <p:ext uri="{BB962C8B-B14F-4D97-AF65-F5344CB8AC3E}">
        <p14:creationId xmlns:p14="http://schemas.microsoft.com/office/powerpoint/2010/main" val="98219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10</a:t>
            </a:r>
          </a:p>
          <a:p>
            <a:r>
              <a:rPr lang="en-IN" dirty="0"/>
              <a:t>Date </a:t>
            </a:r>
            <a:r>
              <a:rPr lang="en-IN"/>
              <a:t>– 29</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Histograms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effectLst/>
                <a:latin typeface="Heebo" pitchFamily="2" charset="-79"/>
                <a:cs typeface="Heebo" pitchFamily="2" charset="-79"/>
              </a:rPr>
              <a:t>Example</a:t>
            </a:r>
          </a:p>
          <a:p>
            <a:pPr algn="just"/>
            <a:r>
              <a:rPr lang="en-US" sz="2400" b="0" i="0" dirty="0">
                <a:solidFill>
                  <a:srgbClr val="000000"/>
                </a:solidFill>
                <a:effectLst/>
                <a:latin typeface="Nunito" pitchFamily="2" charset="0"/>
              </a:rPr>
              <a:t>A simple histogram is created using input vector, label, col and border parameters.</a:t>
            </a:r>
          </a:p>
          <a:p>
            <a:pPr algn="just"/>
            <a:r>
              <a:rPr lang="en-US" sz="2400" b="0" i="0" dirty="0">
                <a:solidFill>
                  <a:srgbClr val="000000"/>
                </a:solidFill>
                <a:effectLst/>
                <a:latin typeface="Nunito" pitchFamily="2" charset="0"/>
              </a:rPr>
              <a:t>The script given below will create and save the histogram in the current R working directory.</a:t>
            </a:r>
          </a:p>
          <a:p>
            <a:endParaRPr lang="en-IN" sz="2400" dirty="0"/>
          </a:p>
        </p:txBody>
      </p:sp>
      <p:sp>
        <p:nvSpPr>
          <p:cNvPr id="4" name="Rectangle 1">
            <a:extLst>
              <a:ext uri="{FF2B5EF4-FFF2-40B4-BE49-F238E27FC236}">
                <a16:creationId xmlns:a16="http://schemas.microsoft.com/office/drawing/2014/main" id="{FB053D2E-83C4-13D6-273C-7FCEE4FC7C43}"/>
              </a:ext>
            </a:extLst>
          </p:cNvPr>
          <p:cNvSpPr>
            <a:spLocks noChangeArrowheads="1"/>
          </p:cNvSpPr>
          <p:nvPr/>
        </p:nvSpPr>
        <p:spPr bwMode="auto">
          <a:xfrm>
            <a:off x="475129" y="2833737"/>
            <a:ext cx="5726761" cy="34317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data for the graph.</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v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36</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41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31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33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Give the chart file a name.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file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"histogram.png"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the histogram.</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hist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xlab</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Weight"</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col</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yellow"</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border</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"blue"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Save the file.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dev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off</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219" name="Picture 3" descr="Histogram Of V">
            <a:extLst>
              <a:ext uri="{FF2B5EF4-FFF2-40B4-BE49-F238E27FC236}">
                <a16:creationId xmlns:a16="http://schemas.microsoft.com/office/drawing/2014/main" id="{9FDB8380-BBF4-8174-F9C6-9A642FCA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424" y="2554941"/>
            <a:ext cx="3414683" cy="358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78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Histograms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solidFill>
                  <a:srgbClr val="000000"/>
                </a:solidFill>
                <a:effectLst/>
                <a:latin typeface="Heebo" pitchFamily="2" charset="-79"/>
                <a:cs typeface="Heebo" pitchFamily="2" charset="-79"/>
              </a:rPr>
              <a:t>Range of X and Y values</a:t>
            </a:r>
          </a:p>
          <a:p>
            <a:pPr algn="just"/>
            <a:r>
              <a:rPr lang="en-US" sz="2400" b="0" i="0" dirty="0">
                <a:solidFill>
                  <a:srgbClr val="000000"/>
                </a:solidFill>
                <a:effectLst/>
                <a:latin typeface="Nunito" pitchFamily="2" charset="0"/>
              </a:rPr>
              <a:t>To specify the range of values allowed in X axis and Y axis, we can use the </a:t>
            </a:r>
            <a:r>
              <a:rPr lang="en-US" sz="2400" b="0" i="0" dirty="0" err="1">
                <a:solidFill>
                  <a:srgbClr val="000000"/>
                </a:solidFill>
                <a:effectLst/>
                <a:latin typeface="Nunito" pitchFamily="2" charset="0"/>
              </a:rPr>
              <a:t>xlim</a:t>
            </a:r>
            <a:r>
              <a:rPr lang="en-US" sz="2400" b="0" i="0" dirty="0">
                <a:solidFill>
                  <a:srgbClr val="000000"/>
                </a:solidFill>
                <a:effectLst/>
                <a:latin typeface="Nunito" pitchFamily="2" charset="0"/>
              </a:rPr>
              <a:t> and </a:t>
            </a:r>
            <a:r>
              <a:rPr lang="en-US" sz="2400" b="0" i="0" dirty="0" err="1">
                <a:solidFill>
                  <a:srgbClr val="000000"/>
                </a:solidFill>
                <a:effectLst/>
                <a:latin typeface="Nunito" pitchFamily="2" charset="0"/>
              </a:rPr>
              <a:t>ylim</a:t>
            </a:r>
            <a:r>
              <a:rPr lang="en-US" sz="2400" b="0" i="0" dirty="0">
                <a:solidFill>
                  <a:srgbClr val="000000"/>
                </a:solidFill>
                <a:effectLst/>
                <a:latin typeface="Nunito" pitchFamily="2" charset="0"/>
              </a:rPr>
              <a:t> parameters.</a:t>
            </a:r>
          </a:p>
          <a:p>
            <a:pPr algn="just"/>
            <a:r>
              <a:rPr lang="en-US" sz="2400" b="0" i="0" dirty="0">
                <a:solidFill>
                  <a:srgbClr val="000000"/>
                </a:solidFill>
                <a:effectLst/>
                <a:latin typeface="Nunito" pitchFamily="2" charset="0"/>
              </a:rPr>
              <a:t>The width of each of the bar can be decided by using breaks.</a:t>
            </a:r>
          </a:p>
        </p:txBody>
      </p:sp>
      <p:sp>
        <p:nvSpPr>
          <p:cNvPr id="4" name="Rectangle 1">
            <a:extLst>
              <a:ext uri="{FF2B5EF4-FFF2-40B4-BE49-F238E27FC236}">
                <a16:creationId xmlns:a16="http://schemas.microsoft.com/office/drawing/2014/main" id="{C90152EC-FD71-7A44-1436-CA79CD20643A}"/>
              </a:ext>
            </a:extLst>
          </p:cNvPr>
          <p:cNvSpPr>
            <a:spLocks noChangeArrowheads="1"/>
          </p:cNvSpPr>
          <p:nvPr/>
        </p:nvSpPr>
        <p:spPr bwMode="auto">
          <a:xfrm>
            <a:off x="412377" y="2835387"/>
            <a:ext cx="5286460" cy="33701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data for the graph.</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v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9</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13</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21</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8</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36</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22</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12</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41</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31</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33</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19</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Give the chart file a name.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png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file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"histogram_lim_breaks.png"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the histogram.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hist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v</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xlab</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a:t>
            </a:r>
            <a:r>
              <a:rPr kumimoji="0" lang="en-US" altLang="en-US" b="0" i="0" u="none" strike="noStrike" cap="none" normalizeH="0" baseline="0" dirty="0" err="1">
                <a:ln>
                  <a:noFill/>
                </a:ln>
                <a:solidFill>
                  <a:srgbClr val="008800"/>
                </a:solidFill>
                <a:effectLst/>
                <a:latin typeface="var(--bs-font-monospace)"/>
              </a:rPr>
              <a:t>Weight"</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col</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a:t>
            </a:r>
            <a:r>
              <a:rPr kumimoji="0" lang="en-US" altLang="en-US" b="0" i="0" u="none" strike="noStrike" cap="none" normalizeH="0" baseline="0" dirty="0" err="1">
                <a:ln>
                  <a:noFill/>
                </a:ln>
                <a:solidFill>
                  <a:srgbClr val="008800"/>
                </a:solidFill>
                <a:effectLst/>
                <a:latin typeface="var(--bs-font-monospace)"/>
              </a:rPr>
              <a:t>green"</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border</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"red"</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xlim</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0</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40</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ylim</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0</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5</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breaks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5</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Save the file.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dev</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off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3" name="Picture 3" descr="Histogram Line Breaks">
            <a:extLst>
              <a:ext uri="{FF2B5EF4-FFF2-40B4-BE49-F238E27FC236}">
                <a16:creationId xmlns:a16="http://schemas.microsoft.com/office/drawing/2014/main" id="{AAAF1AFB-682F-E0CE-E282-E27604A3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0" y="2835387"/>
            <a:ext cx="3473307" cy="345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Line Graphs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fontScale="77500" lnSpcReduction="20000"/>
          </a:bodyPr>
          <a:lstStyle/>
          <a:p>
            <a:pPr algn="just"/>
            <a:r>
              <a:rPr lang="en-US" b="0" i="0" dirty="0">
                <a:solidFill>
                  <a:srgbClr val="000000"/>
                </a:solidFill>
                <a:effectLst/>
                <a:latin typeface="Nunito" pitchFamily="2" charset="0"/>
              </a:rPr>
              <a:t>A line chart is a graph that connects a series of points by drawing line segments between them. These points are ordered in one of their coordinate (usually the x-coordinate) value. Line charts are usually used in identifying the trends in data.</a:t>
            </a:r>
          </a:p>
          <a:p>
            <a:pPr algn="just"/>
            <a:r>
              <a:rPr lang="en-US" b="0" i="0" dirty="0">
                <a:solidFill>
                  <a:srgbClr val="000000"/>
                </a:solidFill>
                <a:effectLst/>
                <a:latin typeface="Nunito" pitchFamily="2" charset="0"/>
              </a:rPr>
              <a:t>The </a:t>
            </a:r>
            <a:r>
              <a:rPr lang="en-US" b="1" i="0" dirty="0">
                <a:solidFill>
                  <a:srgbClr val="000000"/>
                </a:solidFill>
                <a:effectLst/>
                <a:latin typeface="Nunito" pitchFamily="2" charset="0"/>
              </a:rPr>
              <a:t>plot()</a:t>
            </a:r>
            <a:r>
              <a:rPr lang="en-US" b="0" i="0" dirty="0">
                <a:solidFill>
                  <a:srgbClr val="000000"/>
                </a:solidFill>
                <a:effectLst/>
                <a:latin typeface="Nunito" pitchFamily="2" charset="0"/>
              </a:rPr>
              <a:t> function in R is used to create the line graph.</a:t>
            </a:r>
          </a:p>
          <a:p>
            <a:pPr algn="l"/>
            <a:r>
              <a:rPr lang="en-US" b="1" i="0" dirty="0">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to create a line chart in R is −</a:t>
            </a:r>
          </a:p>
          <a:p>
            <a:endParaRPr lang="en-US" dirty="0"/>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b="1" i="0" dirty="0">
                <a:solidFill>
                  <a:srgbClr val="000000"/>
                </a:solidFill>
                <a:effectLst/>
                <a:latin typeface="Nunito" pitchFamily="2" charset="0"/>
              </a:rPr>
              <a:t>v</a:t>
            </a:r>
            <a:r>
              <a:rPr lang="en-US" b="0" i="0" dirty="0">
                <a:solidFill>
                  <a:srgbClr val="000000"/>
                </a:solidFill>
                <a:effectLst/>
                <a:latin typeface="Nunito" pitchFamily="2" charset="0"/>
              </a:rPr>
              <a:t> is a vector containing the numeric values.</a:t>
            </a:r>
          </a:p>
          <a:p>
            <a:pPr algn="just">
              <a:buFont typeface="Arial" panose="020B0604020202020204" pitchFamily="34" charset="0"/>
              <a:buChar char="•"/>
            </a:pPr>
            <a:r>
              <a:rPr lang="en-US" b="1" i="0" dirty="0">
                <a:solidFill>
                  <a:srgbClr val="000000"/>
                </a:solidFill>
                <a:effectLst/>
                <a:latin typeface="Nunito" pitchFamily="2" charset="0"/>
              </a:rPr>
              <a:t>type</a:t>
            </a:r>
            <a:r>
              <a:rPr lang="en-US" b="0" i="0" dirty="0">
                <a:solidFill>
                  <a:srgbClr val="000000"/>
                </a:solidFill>
                <a:effectLst/>
                <a:latin typeface="Nunito" pitchFamily="2" charset="0"/>
              </a:rPr>
              <a:t> takes the value "p" to draw only the points, "l" to draw only the lines and "o" to draw both points and lines.</a:t>
            </a:r>
          </a:p>
          <a:p>
            <a:pPr algn="just">
              <a:buFont typeface="Arial" panose="020B0604020202020204" pitchFamily="34" charset="0"/>
              <a:buChar char="•"/>
            </a:pPr>
            <a:r>
              <a:rPr lang="en-US" b="1" i="0" dirty="0" err="1">
                <a:solidFill>
                  <a:srgbClr val="000000"/>
                </a:solidFill>
                <a:effectLst/>
                <a:latin typeface="Nunito" pitchFamily="2" charset="0"/>
              </a:rPr>
              <a:t>xlab</a:t>
            </a:r>
            <a:r>
              <a:rPr lang="en-US" b="0" i="0" dirty="0">
                <a:solidFill>
                  <a:srgbClr val="000000"/>
                </a:solidFill>
                <a:effectLst/>
                <a:latin typeface="Nunito" pitchFamily="2" charset="0"/>
              </a:rPr>
              <a:t> is the label for x axis.</a:t>
            </a:r>
          </a:p>
          <a:p>
            <a:pPr algn="just">
              <a:buFont typeface="Arial" panose="020B0604020202020204" pitchFamily="34" charset="0"/>
              <a:buChar char="•"/>
            </a:pPr>
            <a:r>
              <a:rPr lang="en-US" b="1" i="0" dirty="0" err="1">
                <a:solidFill>
                  <a:srgbClr val="000000"/>
                </a:solidFill>
                <a:effectLst/>
                <a:latin typeface="Nunito" pitchFamily="2" charset="0"/>
              </a:rPr>
              <a:t>ylab</a:t>
            </a:r>
            <a:r>
              <a:rPr lang="en-US" b="0" i="0" dirty="0">
                <a:solidFill>
                  <a:srgbClr val="000000"/>
                </a:solidFill>
                <a:effectLst/>
                <a:latin typeface="Nunito" pitchFamily="2" charset="0"/>
              </a:rPr>
              <a:t> is the label for y axis.</a:t>
            </a:r>
          </a:p>
          <a:p>
            <a:pPr algn="just">
              <a:buFont typeface="Arial" panose="020B0604020202020204" pitchFamily="34" charset="0"/>
              <a:buChar char="•"/>
            </a:pPr>
            <a:r>
              <a:rPr lang="en-US" b="1" i="0" dirty="0">
                <a:solidFill>
                  <a:srgbClr val="000000"/>
                </a:solidFill>
                <a:effectLst/>
                <a:latin typeface="Nunito" pitchFamily="2" charset="0"/>
              </a:rPr>
              <a:t>main</a:t>
            </a:r>
            <a:r>
              <a:rPr lang="en-US" b="0" i="0" dirty="0">
                <a:solidFill>
                  <a:srgbClr val="000000"/>
                </a:solidFill>
                <a:effectLst/>
                <a:latin typeface="Nunito" pitchFamily="2" charset="0"/>
              </a:rPr>
              <a:t> is the Title of the chart.</a:t>
            </a:r>
          </a:p>
          <a:p>
            <a:pPr algn="just">
              <a:buFont typeface="Arial" panose="020B0604020202020204" pitchFamily="34" charset="0"/>
              <a:buChar char="•"/>
            </a:pPr>
            <a:r>
              <a:rPr lang="en-US" b="1" i="0" dirty="0">
                <a:solidFill>
                  <a:srgbClr val="000000"/>
                </a:solidFill>
                <a:effectLst/>
                <a:latin typeface="Nunito" pitchFamily="2" charset="0"/>
              </a:rPr>
              <a:t>col</a:t>
            </a:r>
            <a:r>
              <a:rPr lang="en-US" b="0" i="0" dirty="0">
                <a:solidFill>
                  <a:srgbClr val="000000"/>
                </a:solidFill>
                <a:effectLst/>
                <a:latin typeface="Nunito" pitchFamily="2" charset="0"/>
              </a:rPr>
              <a:t> is used to give colors to both the points and lines.</a:t>
            </a:r>
          </a:p>
          <a:p>
            <a:pPr marL="0" indent="0">
              <a:buNone/>
            </a:pPr>
            <a:endParaRPr lang="en-IN" dirty="0"/>
          </a:p>
        </p:txBody>
      </p:sp>
      <p:sp>
        <p:nvSpPr>
          <p:cNvPr id="4" name="Rectangle 3">
            <a:extLst>
              <a:ext uri="{FF2B5EF4-FFF2-40B4-BE49-F238E27FC236}">
                <a16:creationId xmlns:a16="http://schemas.microsoft.com/office/drawing/2014/main" id="{2FAA3120-D368-EB6C-F541-E7701734E87A}"/>
              </a:ext>
            </a:extLst>
          </p:cNvPr>
          <p:cNvSpPr>
            <a:spLocks noChangeArrowheads="1"/>
          </p:cNvSpPr>
          <p:nvPr/>
        </p:nvSpPr>
        <p:spPr bwMode="auto">
          <a:xfrm>
            <a:off x="1317812" y="3034335"/>
            <a:ext cx="2527615"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plot(</a:t>
            </a:r>
            <a:r>
              <a:rPr kumimoji="0" lang="en-US" altLang="en-US" b="0" i="0" u="none" strike="noStrike" cap="none" normalizeH="0" baseline="0" dirty="0" err="1">
                <a:ln>
                  <a:noFill/>
                </a:ln>
                <a:solidFill>
                  <a:srgbClr val="000000"/>
                </a:solidFill>
                <a:effectLst/>
                <a:latin typeface="var(--bs-font-monospace)"/>
              </a:rPr>
              <a:t>v,type,col,xlab,ylab</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868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Line Graphs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lstStyle/>
          <a:p>
            <a:pPr algn="l"/>
            <a:r>
              <a:rPr lang="en-US" b="1" i="0" dirty="0">
                <a:effectLst/>
                <a:latin typeface="Heebo" pitchFamily="2" charset="-79"/>
                <a:cs typeface="Heebo" pitchFamily="2" charset="-79"/>
              </a:rPr>
              <a:t>Example</a:t>
            </a:r>
          </a:p>
          <a:p>
            <a:pPr algn="just"/>
            <a:r>
              <a:rPr lang="en-US" b="0" i="0" dirty="0">
                <a:solidFill>
                  <a:srgbClr val="000000"/>
                </a:solidFill>
                <a:effectLst/>
                <a:latin typeface="Nunito" pitchFamily="2" charset="0"/>
              </a:rPr>
              <a:t>A simple line chart is created using the input vector and the type parameter as "O". The below script will create and save a line chart in the current R working directory.</a:t>
            </a:r>
          </a:p>
          <a:p>
            <a:endParaRPr lang="en-IN" dirty="0"/>
          </a:p>
        </p:txBody>
      </p:sp>
      <p:sp>
        <p:nvSpPr>
          <p:cNvPr id="4" name="Rectangle 1">
            <a:extLst>
              <a:ext uri="{FF2B5EF4-FFF2-40B4-BE49-F238E27FC236}">
                <a16:creationId xmlns:a16="http://schemas.microsoft.com/office/drawing/2014/main" id="{A034D59C-2C38-27CE-8F7D-50ABE6D2392F}"/>
              </a:ext>
            </a:extLst>
          </p:cNvPr>
          <p:cNvSpPr>
            <a:spLocks noChangeArrowheads="1"/>
          </p:cNvSpPr>
          <p:nvPr/>
        </p:nvSpPr>
        <p:spPr bwMode="auto">
          <a:xfrm>
            <a:off x="627530" y="2833738"/>
            <a:ext cx="3409716" cy="34317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the data for the chart.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v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7</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41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Give the chart file a name.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file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"line_chart.jpg"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Plot the bar chart.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plot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type</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"o"</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Save the file.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dev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off</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4339" name="Picture 3" descr="Line Chart using R">
            <a:extLst>
              <a:ext uri="{FF2B5EF4-FFF2-40B4-BE49-F238E27FC236}">
                <a16:creationId xmlns:a16="http://schemas.microsoft.com/office/drawing/2014/main" id="{FB964AA0-4978-CE4D-3ED0-1A72D0211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954" y="2469776"/>
            <a:ext cx="3711388" cy="371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6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Line Graphs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692860"/>
          </a:xfrm>
        </p:spPr>
        <p:txBody>
          <a:bodyPr>
            <a:normAutofit/>
          </a:bodyPr>
          <a:lstStyle/>
          <a:p>
            <a:pPr algn="l"/>
            <a:r>
              <a:rPr lang="en-US" sz="2600" b="1" i="0" dirty="0">
                <a:solidFill>
                  <a:srgbClr val="000000"/>
                </a:solidFill>
                <a:effectLst/>
                <a:latin typeface="Heebo" pitchFamily="2" charset="-79"/>
                <a:cs typeface="Heebo" pitchFamily="2" charset="-79"/>
              </a:rPr>
              <a:t>Line Chart Title, Color and Labels</a:t>
            </a:r>
          </a:p>
          <a:p>
            <a:pPr algn="just"/>
            <a:r>
              <a:rPr lang="en-US" sz="2600" b="0" i="0" dirty="0">
                <a:solidFill>
                  <a:srgbClr val="000000"/>
                </a:solidFill>
                <a:effectLst/>
                <a:latin typeface="Nunito" pitchFamily="2" charset="0"/>
              </a:rPr>
              <a:t>The features of the line chart can be expanded by using additional parameters. We add color to the points and lines, give a title to the chart and add labels to the axes.</a:t>
            </a:r>
          </a:p>
          <a:p>
            <a:pPr algn="l"/>
            <a:r>
              <a:rPr lang="en-US" sz="2600" b="1" i="0" dirty="0">
                <a:effectLst/>
                <a:latin typeface="Heebo" pitchFamily="2" charset="-79"/>
                <a:cs typeface="Heebo" pitchFamily="2" charset="-79"/>
              </a:rPr>
              <a:t>Example</a:t>
            </a:r>
          </a:p>
          <a:p>
            <a:endParaRPr lang="en-IN" sz="2600" dirty="0"/>
          </a:p>
        </p:txBody>
      </p:sp>
      <p:sp>
        <p:nvSpPr>
          <p:cNvPr id="4" name="Rectangle 1">
            <a:extLst>
              <a:ext uri="{FF2B5EF4-FFF2-40B4-BE49-F238E27FC236}">
                <a16:creationId xmlns:a16="http://schemas.microsoft.com/office/drawing/2014/main" id="{D5B34D9E-294D-D8D4-03CE-7D76FA83BA3E}"/>
              </a:ext>
            </a:extLst>
          </p:cNvPr>
          <p:cNvSpPr>
            <a:spLocks noChangeArrowheads="1"/>
          </p:cNvSpPr>
          <p:nvPr/>
        </p:nvSpPr>
        <p:spPr bwMode="auto">
          <a:xfrm>
            <a:off x="412377" y="3198655"/>
            <a:ext cx="6247042" cy="33701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the data for the chart.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v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7</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12</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28</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41</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Give the chart file a name.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png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file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"line_chart_label_colored.jpg"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Plot the bar chart.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plot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v</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type</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"o"</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col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"red"</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xlab</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"Month"</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ylab</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"Rain fall"</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main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"Rain fall chart"</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880000"/>
                </a:solidFill>
                <a:effectLst/>
                <a:latin typeface="var(--bs-font-monospace)"/>
              </a:rPr>
              <a:t># Save the file.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dev</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off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3315" name="Picture 3" descr="Line Chart Labeled with Title in R">
            <a:extLst>
              <a:ext uri="{FF2B5EF4-FFF2-40B4-BE49-F238E27FC236}">
                <a16:creationId xmlns:a16="http://schemas.microsoft.com/office/drawing/2014/main" id="{FB3BCEF3-C8B7-3305-559A-1076DC0F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947" y="3198654"/>
            <a:ext cx="3579090" cy="337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9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Line Graphs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solidFill>
                  <a:srgbClr val="000000"/>
                </a:solidFill>
                <a:effectLst/>
                <a:latin typeface="Heebo" pitchFamily="2" charset="-79"/>
                <a:cs typeface="Heebo" pitchFamily="2" charset="-79"/>
              </a:rPr>
              <a:t>Multiple Lines in a Line Chart</a:t>
            </a:r>
          </a:p>
          <a:p>
            <a:pPr algn="just"/>
            <a:r>
              <a:rPr lang="en-US" sz="2400" b="0" i="0" dirty="0">
                <a:solidFill>
                  <a:srgbClr val="000000"/>
                </a:solidFill>
                <a:effectLst/>
                <a:latin typeface="Nunito" pitchFamily="2" charset="0"/>
              </a:rPr>
              <a:t>More than one line can be drawn on the same chart by using the </a:t>
            </a:r>
            <a:r>
              <a:rPr lang="en-US" sz="2400" b="1" i="0" dirty="0">
                <a:solidFill>
                  <a:srgbClr val="000000"/>
                </a:solidFill>
                <a:effectLst/>
                <a:latin typeface="Nunito" pitchFamily="2" charset="0"/>
              </a:rPr>
              <a:t>lines()</a:t>
            </a:r>
            <a:r>
              <a:rPr lang="en-US" sz="2400" b="0" i="0" dirty="0">
                <a:solidFill>
                  <a:srgbClr val="000000"/>
                </a:solidFill>
                <a:effectLst/>
                <a:latin typeface="Nunito" pitchFamily="2" charset="0"/>
              </a:rPr>
              <a:t>function.</a:t>
            </a:r>
          </a:p>
          <a:p>
            <a:pPr algn="just"/>
            <a:r>
              <a:rPr lang="en-US" sz="2400" b="0" i="0" dirty="0">
                <a:solidFill>
                  <a:srgbClr val="000000"/>
                </a:solidFill>
                <a:effectLst/>
                <a:latin typeface="Nunito" pitchFamily="2" charset="0"/>
              </a:rPr>
              <a:t>After the first line is plotted, the lines() function can use an additional vector as input to draw the second line in the chart,</a:t>
            </a:r>
          </a:p>
          <a:p>
            <a:endParaRPr lang="en-IN" sz="2400" dirty="0"/>
          </a:p>
        </p:txBody>
      </p:sp>
      <p:sp>
        <p:nvSpPr>
          <p:cNvPr id="4" name="Rectangle 1">
            <a:extLst>
              <a:ext uri="{FF2B5EF4-FFF2-40B4-BE49-F238E27FC236}">
                <a16:creationId xmlns:a16="http://schemas.microsoft.com/office/drawing/2014/main" id="{C4E1074F-FCA5-8EAA-3E48-68D16BD63477}"/>
              </a:ext>
            </a:extLst>
          </p:cNvPr>
          <p:cNvSpPr>
            <a:spLocks noChangeArrowheads="1"/>
          </p:cNvSpPr>
          <p:nvPr/>
        </p:nvSpPr>
        <p:spPr bwMode="auto">
          <a:xfrm>
            <a:off x="412376" y="2860009"/>
            <a:ext cx="6247042" cy="34932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the data for the chart.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v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28</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41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var(--bs-font-monospace)"/>
              </a:rPr>
              <a:t>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14</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19</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Give the chart file a name.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png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file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"line_chart_2_lines.jpg"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Plot the bar chart.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plot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v</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type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"o"</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col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"red"</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xlab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"Month"</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ylab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"Rain fall"</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main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"Rain fall chart"</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lines(t, type = "o", col = "blue")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880000"/>
                </a:solidFill>
                <a:effectLst/>
                <a:latin typeface="var(--bs-font-monospace)"/>
              </a:rPr>
              <a:t># Save the file.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dev</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off</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2291" name="Picture 3" descr="Line Chart with multiple lines in R">
            <a:extLst>
              <a:ext uri="{FF2B5EF4-FFF2-40B4-BE49-F238E27FC236}">
                <a16:creationId xmlns:a16="http://schemas.microsoft.com/office/drawing/2014/main" id="{03C9CB91-9B7E-F9F4-7728-6D5DC5AB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472" y="2860009"/>
            <a:ext cx="3368964" cy="336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8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Scatterplots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just"/>
            <a:r>
              <a:rPr lang="en-US" sz="1600" b="0" i="0" dirty="0">
                <a:solidFill>
                  <a:srgbClr val="000000"/>
                </a:solidFill>
                <a:effectLst/>
                <a:latin typeface="Nunito" pitchFamily="2" charset="0"/>
              </a:rPr>
              <a:t>Scatterplots show many points plotted in the Cartesian plane. Each point represents the values of two variables. One variable is chosen in the horizontal axis and another in the vertical axis.</a:t>
            </a:r>
          </a:p>
          <a:p>
            <a:pPr algn="just"/>
            <a:r>
              <a:rPr lang="en-US" sz="1600" b="0" i="0" dirty="0">
                <a:solidFill>
                  <a:srgbClr val="000000"/>
                </a:solidFill>
                <a:effectLst/>
                <a:latin typeface="Nunito" pitchFamily="2" charset="0"/>
              </a:rPr>
              <a:t>The simple scatterplot is created using the </a:t>
            </a:r>
            <a:r>
              <a:rPr lang="en-US" sz="1600" b="1" i="0" dirty="0">
                <a:solidFill>
                  <a:srgbClr val="000000"/>
                </a:solidFill>
                <a:effectLst/>
                <a:latin typeface="Nunito" pitchFamily="2" charset="0"/>
              </a:rPr>
              <a:t>plot()</a:t>
            </a:r>
            <a:r>
              <a:rPr lang="en-US" sz="1600" b="0" i="0" dirty="0">
                <a:solidFill>
                  <a:srgbClr val="000000"/>
                </a:solidFill>
                <a:effectLst/>
                <a:latin typeface="Nunito" pitchFamily="2" charset="0"/>
              </a:rPr>
              <a:t> function.</a:t>
            </a:r>
          </a:p>
          <a:p>
            <a:pPr algn="l"/>
            <a:r>
              <a:rPr lang="en-US" sz="1600" b="1" i="0" dirty="0">
                <a:effectLst/>
                <a:latin typeface="Heebo" pitchFamily="2" charset="-79"/>
                <a:cs typeface="Heebo" pitchFamily="2" charset="-79"/>
              </a:rPr>
              <a:t>Syntax</a:t>
            </a:r>
          </a:p>
          <a:p>
            <a:pPr algn="just"/>
            <a:r>
              <a:rPr lang="en-US" sz="1600" b="0" i="0" dirty="0">
                <a:solidFill>
                  <a:srgbClr val="000000"/>
                </a:solidFill>
                <a:effectLst/>
                <a:latin typeface="Nunito" pitchFamily="2" charset="0"/>
              </a:rPr>
              <a:t>The basic syntax for creating scatterplot in R is −</a:t>
            </a:r>
          </a:p>
          <a:p>
            <a:endParaRPr lang="en-IN" sz="2400" dirty="0"/>
          </a:p>
          <a:p>
            <a:pPr algn="just"/>
            <a:r>
              <a:rPr lang="en-US" sz="16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1600" b="1" i="0" dirty="0">
                <a:solidFill>
                  <a:srgbClr val="000000"/>
                </a:solidFill>
                <a:effectLst/>
                <a:latin typeface="Nunito" pitchFamily="2" charset="0"/>
              </a:rPr>
              <a:t>x</a:t>
            </a:r>
            <a:r>
              <a:rPr lang="en-US" sz="1600" b="0" i="0" dirty="0">
                <a:solidFill>
                  <a:srgbClr val="000000"/>
                </a:solidFill>
                <a:effectLst/>
                <a:latin typeface="Nunito" pitchFamily="2" charset="0"/>
              </a:rPr>
              <a:t> is the data set whose values are the horizontal coordinates.</a:t>
            </a:r>
          </a:p>
          <a:p>
            <a:pPr algn="just">
              <a:buFont typeface="Arial" panose="020B0604020202020204" pitchFamily="34" charset="0"/>
              <a:buChar char="•"/>
            </a:pPr>
            <a:r>
              <a:rPr lang="en-US" sz="1600" b="1" i="0" dirty="0">
                <a:solidFill>
                  <a:srgbClr val="000000"/>
                </a:solidFill>
                <a:effectLst/>
                <a:latin typeface="Nunito" pitchFamily="2" charset="0"/>
              </a:rPr>
              <a:t>y</a:t>
            </a:r>
            <a:r>
              <a:rPr lang="en-US" sz="1600" b="0" i="0" dirty="0">
                <a:solidFill>
                  <a:srgbClr val="000000"/>
                </a:solidFill>
                <a:effectLst/>
                <a:latin typeface="Nunito" pitchFamily="2" charset="0"/>
              </a:rPr>
              <a:t> is the data set whose values are the vertical coordinates.</a:t>
            </a:r>
          </a:p>
          <a:p>
            <a:pPr algn="just">
              <a:buFont typeface="Arial" panose="020B0604020202020204" pitchFamily="34" charset="0"/>
              <a:buChar char="•"/>
            </a:pPr>
            <a:r>
              <a:rPr lang="en-US" sz="1600" b="1" i="0" dirty="0">
                <a:solidFill>
                  <a:srgbClr val="000000"/>
                </a:solidFill>
                <a:effectLst/>
                <a:latin typeface="Nunito" pitchFamily="2" charset="0"/>
              </a:rPr>
              <a:t>main</a:t>
            </a:r>
            <a:r>
              <a:rPr lang="en-US" sz="1600" b="0" i="0" dirty="0">
                <a:solidFill>
                  <a:srgbClr val="000000"/>
                </a:solidFill>
                <a:effectLst/>
                <a:latin typeface="Nunito" pitchFamily="2" charset="0"/>
              </a:rPr>
              <a:t> is the tile of the graph.</a:t>
            </a:r>
          </a:p>
          <a:p>
            <a:pPr algn="just">
              <a:buFont typeface="Arial" panose="020B0604020202020204" pitchFamily="34" charset="0"/>
              <a:buChar char="•"/>
            </a:pPr>
            <a:r>
              <a:rPr lang="en-US" sz="1600" b="1" i="0" dirty="0" err="1">
                <a:solidFill>
                  <a:srgbClr val="000000"/>
                </a:solidFill>
                <a:effectLst/>
                <a:latin typeface="Nunito" pitchFamily="2" charset="0"/>
              </a:rPr>
              <a:t>xlab</a:t>
            </a:r>
            <a:r>
              <a:rPr lang="en-US" sz="1600" b="0" i="0" dirty="0">
                <a:solidFill>
                  <a:srgbClr val="000000"/>
                </a:solidFill>
                <a:effectLst/>
                <a:latin typeface="Nunito" pitchFamily="2" charset="0"/>
              </a:rPr>
              <a:t> is the label in the horizontal axis.</a:t>
            </a:r>
          </a:p>
          <a:p>
            <a:pPr algn="just">
              <a:buFont typeface="Arial" panose="020B0604020202020204" pitchFamily="34" charset="0"/>
              <a:buChar char="•"/>
            </a:pPr>
            <a:r>
              <a:rPr lang="en-US" sz="1600" b="1" i="0" dirty="0" err="1">
                <a:solidFill>
                  <a:srgbClr val="000000"/>
                </a:solidFill>
                <a:effectLst/>
                <a:latin typeface="Nunito" pitchFamily="2" charset="0"/>
              </a:rPr>
              <a:t>ylab</a:t>
            </a:r>
            <a:r>
              <a:rPr lang="en-US" sz="1600" b="0" i="0" dirty="0">
                <a:solidFill>
                  <a:srgbClr val="000000"/>
                </a:solidFill>
                <a:effectLst/>
                <a:latin typeface="Nunito" pitchFamily="2" charset="0"/>
              </a:rPr>
              <a:t> is the label in the vertical axis.</a:t>
            </a:r>
          </a:p>
          <a:p>
            <a:pPr algn="just">
              <a:buFont typeface="Arial" panose="020B0604020202020204" pitchFamily="34" charset="0"/>
              <a:buChar char="•"/>
            </a:pPr>
            <a:r>
              <a:rPr lang="en-US" sz="1600" b="1" i="0" dirty="0" err="1">
                <a:solidFill>
                  <a:srgbClr val="000000"/>
                </a:solidFill>
                <a:effectLst/>
                <a:latin typeface="Nunito" pitchFamily="2" charset="0"/>
              </a:rPr>
              <a:t>xlim</a:t>
            </a:r>
            <a:r>
              <a:rPr lang="en-US" sz="1600" b="0" i="0" dirty="0">
                <a:solidFill>
                  <a:srgbClr val="000000"/>
                </a:solidFill>
                <a:effectLst/>
                <a:latin typeface="Nunito" pitchFamily="2" charset="0"/>
              </a:rPr>
              <a:t> is the limits of the values of x used for plotting.</a:t>
            </a:r>
          </a:p>
          <a:p>
            <a:pPr algn="just">
              <a:buFont typeface="Arial" panose="020B0604020202020204" pitchFamily="34" charset="0"/>
              <a:buChar char="•"/>
            </a:pPr>
            <a:r>
              <a:rPr lang="en-US" sz="1600" b="1" i="0" dirty="0" err="1">
                <a:solidFill>
                  <a:srgbClr val="000000"/>
                </a:solidFill>
                <a:effectLst/>
                <a:latin typeface="Nunito" pitchFamily="2" charset="0"/>
              </a:rPr>
              <a:t>ylim</a:t>
            </a:r>
            <a:r>
              <a:rPr lang="en-US" sz="1600" b="0" i="0" dirty="0">
                <a:solidFill>
                  <a:srgbClr val="000000"/>
                </a:solidFill>
                <a:effectLst/>
                <a:latin typeface="Nunito" pitchFamily="2" charset="0"/>
              </a:rPr>
              <a:t> is the limits of the values of y used for plotting.</a:t>
            </a:r>
          </a:p>
          <a:p>
            <a:pPr algn="just">
              <a:buFont typeface="Arial" panose="020B0604020202020204" pitchFamily="34" charset="0"/>
              <a:buChar char="•"/>
            </a:pPr>
            <a:r>
              <a:rPr lang="en-US" sz="1600" b="1" i="0" dirty="0">
                <a:solidFill>
                  <a:srgbClr val="000000"/>
                </a:solidFill>
                <a:effectLst/>
                <a:latin typeface="Nunito" pitchFamily="2" charset="0"/>
              </a:rPr>
              <a:t>axes</a:t>
            </a:r>
            <a:r>
              <a:rPr lang="en-US" sz="1600" b="0" i="0" dirty="0">
                <a:solidFill>
                  <a:srgbClr val="000000"/>
                </a:solidFill>
                <a:effectLst/>
                <a:latin typeface="Nunito" pitchFamily="2" charset="0"/>
              </a:rPr>
              <a:t> indicates whether both axes should be drawn on the plot.</a:t>
            </a:r>
          </a:p>
          <a:p>
            <a:endParaRPr lang="en-IN" sz="2400" dirty="0"/>
          </a:p>
        </p:txBody>
      </p:sp>
      <p:sp>
        <p:nvSpPr>
          <p:cNvPr id="5" name="Rectangle 1">
            <a:extLst>
              <a:ext uri="{FF2B5EF4-FFF2-40B4-BE49-F238E27FC236}">
                <a16:creationId xmlns:a16="http://schemas.microsoft.com/office/drawing/2014/main" id="{BDA878BE-BA66-BC55-1BE3-62EA8752F3A0}"/>
              </a:ext>
            </a:extLst>
          </p:cNvPr>
          <p:cNvSpPr>
            <a:spLocks noChangeArrowheads="1"/>
          </p:cNvSpPr>
          <p:nvPr/>
        </p:nvSpPr>
        <p:spPr bwMode="auto">
          <a:xfrm>
            <a:off x="932329" y="2700100"/>
            <a:ext cx="3694153"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plot(x, y, main, </a:t>
            </a:r>
            <a:r>
              <a:rPr kumimoji="0" lang="en-US" altLang="en-US" sz="1600" b="0" i="0" u="none" strike="noStrike" cap="none" normalizeH="0" baseline="0" dirty="0" err="1">
                <a:ln>
                  <a:noFill/>
                </a:ln>
                <a:solidFill>
                  <a:srgbClr val="000000"/>
                </a:solidFill>
                <a:effectLst/>
                <a:latin typeface="var(--bs-font-monospace)"/>
              </a:rPr>
              <a:t>xlab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ylab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xlim</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ylim</a:t>
            </a:r>
            <a:r>
              <a:rPr kumimoji="0" lang="en-US" altLang="en-US" sz="1600" b="0" i="0" u="none" strike="noStrike" cap="none" normalizeH="0" baseline="0" dirty="0">
                <a:ln>
                  <a:noFill/>
                </a:ln>
                <a:solidFill>
                  <a:srgbClr val="000000"/>
                </a:solidFill>
                <a:effectLst/>
                <a:latin typeface="var(--bs-font-monospace)"/>
              </a:rPr>
              <a:t>, axes)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13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Scatterplots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1600" b="1" i="0" dirty="0">
                <a:effectLst/>
                <a:latin typeface="Heebo" pitchFamily="2" charset="-79"/>
                <a:cs typeface="Heebo" pitchFamily="2" charset="-79"/>
              </a:rPr>
              <a:t>Example</a:t>
            </a:r>
          </a:p>
          <a:p>
            <a:pPr algn="just"/>
            <a:r>
              <a:rPr lang="en-US" sz="1600" b="0" i="0" dirty="0">
                <a:solidFill>
                  <a:srgbClr val="000000"/>
                </a:solidFill>
                <a:effectLst/>
                <a:latin typeface="Nunito" pitchFamily="2" charset="0"/>
              </a:rPr>
              <a:t>We use the data set </a:t>
            </a:r>
            <a:r>
              <a:rPr lang="en-US" sz="1600" b="1" i="0" dirty="0">
                <a:solidFill>
                  <a:srgbClr val="000000"/>
                </a:solidFill>
                <a:effectLst/>
                <a:latin typeface="Nunito" pitchFamily="2" charset="0"/>
              </a:rPr>
              <a:t>"</a:t>
            </a:r>
            <a:r>
              <a:rPr lang="en-US" sz="1600" b="1" i="0" dirty="0" err="1">
                <a:solidFill>
                  <a:srgbClr val="000000"/>
                </a:solidFill>
                <a:effectLst/>
                <a:latin typeface="Nunito" pitchFamily="2" charset="0"/>
              </a:rPr>
              <a:t>mtcars</a:t>
            </a:r>
            <a:r>
              <a:rPr lang="en-US" sz="1600" b="1" i="0" dirty="0">
                <a:solidFill>
                  <a:srgbClr val="000000"/>
                </a:solidFill>
                <a:effectLst/>
                <a:latin typeface="Nunito" pitchFamily="2" charset="0"/>
              </a:rPr>
              <a:t>"</a:t>
            </a:r>
            <a:r>
              <a:rPr lang="en-US" sz="1600" b="0" i="0" dirty="0">
                <a:solidFill>
                  <a:srgbClr val="000000"/>
                </a:solidFill>
                <a:effectLst/>
                <a:latin typeface="Nunito" pitchFamily="2" charset="0"/>
              </a:rPr>
              <a:t> available in the R environment to create a basic scatterplot. Let's use the columns "</a:t>
            </a:r>
            <a:r>
              <a:rPr lang="en-US" sz="1600" b="0" i="0" dirty="0" err="1">
                <a:solidFill>
                  <a:srgbClr val="000000"/>
                </a:solidFill>
                <a:effectLst/>
                <a:latin typeface="Nunito" pitchFamily="2" charset="0"/>
              </a:rPr>
              <a:t>wt</a:t>
            </a:r>
            <a:r>
              <a:rPr lang="en-US" sz="1600" b="0" i="0" dirty="0">
                <a:solidFill>
                  <a:srgbClr val="000000"/>
                </a:solidFill>
                <a:effectLst/>
                <a:latin typeface="Nunito" pitchFamily="2" charset="0"/>
              </a:rPr>
              <a:t>" and "mpg" in </a:t>
            </a:r>
            <a:r>
              <a:rPr lang="en-US" sz="1600" b="0" i="0" dirty="0" err="1">
                <a:solidFill>
                  <a:srgbClr val="000000"/>
                </a:solidFill>
                <a:effectLst/>
                <a:latin typeface="Nunito" pitchFamily="2" charset="0"/>
              </a:rPr>
              <a:t>mtcars</a:t>
            </a:r>
            <a:r>
              <a:rPr lang="en-US" sz="1600" b="0" i="0" dirty="0">
                <a:solidFill>
                  <a:srgbClr val="000000"/>
                </a:solidFill>
                <a:effectLst/>
                <a:latin typeface="Nunito" pitchFamily="2" charset="0"/>
              </a:rPr>
              <a:t>.</a:t>
            </a:r>
          </a:p>
          <a:p>
            <a:pPr algn="l"/>
            <a:r>
              <a:rPr lang="en-US" sz="1600" b="1" i="0" dirty="0">
                <a:solidFill>
                  <a:srgbClr val="000000"/>
                </a:solidFill>
                <a:effectLst/>
                <a:latin typeface="Heebo" pitchFamily="2" charset="-79"/>
                <a:cs typeface="Heebo" pitchFamily="2" charset="-79"/>
              </a:rPr>
              <a:t>Creating the Scatterplot</a:t>
            </a:r>
          </a:p>
          <a:p>
            <a:pPr algn="just"/>
            <a:r>
              <a:rPr lang="en-US" sz="1600" b="0" i="0" dirty="0">
                <a:solidFill>
                  <a:srgbClr val="000000"/>
                </a:solidFill>
                <a:effectLst/>
                <a:latin typeface="Nunito" pitchFamily="2" charset="0"/>
              </a:rPr>
              <a:t>The below script will create a scatterplot graph for the relation between </a:t>
            </a:r>
            <a:r>
              <a:rPr lang="en-US" sz="1600" b="0" i="0" dirty="0" err="1">
                <a:solidFill>
                  <a:srgbClr val="000000"/>
                </a:solidFill>
                <a:effectLst/>
                <a:latin typeface="Nunito" pitchFamily="2" charset="0"/>
              </a:rPr>
              <a:t>wt</a:t>
            </a:r>
            <a:r>
              <a:rPr lang="en-US" sz="1600" b="0" i="0" dirty="0">
                <a:solidFill>
                  <a:srgbClr val="000000"/>
                </a:solidFill>
                <a:effectLst/>
                <a:latin typeface="Nunito" pitchFamily="2" charset="0"/>
              </a:rPr>
              <a:t>(weight) and mpg(miles per gallon).</a:t>
            </a:r>
          </a:p>
          <a:p>
            <a:endParaRPr lang="en-IN" sz="2400" dirty="0"/>
          </a:p>
        </p:txBody>
      </p:sp>
      <p:sp>
        <p:nvSpPr>
          <p:cNvPr id="4" name="Rectangle 1">
            <a:extLst>
              <a:ext uri="{FF2B5EF4-FFF2-40B4-BE49-F238E27FC236}">
                <a16:creationId xmlns:a16="http://schemas.microsoft.com/office/drawing/2014/main" id="{BB0032C4-1112-3AA2-F69B-60A6777F3FD5}"/>
              </a:ext>
            </a:extLst>
          </p:cNvPr>
          <p:cNvSpPr>
            <a:spLocks noChangeArrowheads="1"/>
          </p:cNvSpPr>
          <p:nvPr/>
        </p:nvSpPr>
        <p:spPr bwMode="auto">
          <a:xfrm>
            <a:off x="412376" y="2721674"/>
            <a:ext cx="6750424" cy="37394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Get the input values.</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input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mtcars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wt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'mpg’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Give the chart file a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png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file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"scatterplot.png"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Plot the chart for cars with weight between 2.5 to 5 and mileage between 15 and 30.</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plot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x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input$wt</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y</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input$mpg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xlab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"Weight"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ylab</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"Milage"</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xlim</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ylim</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30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main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"Weight vs Milage"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Save the file.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dev</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off</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8435" name="Picture 3" descr="Scatter Plot using R">
            <a:extLst>
              <a:ext uri="{FF2B5EF4-FFF2-40B4-BE49-F238E27FC236}">
                <a16:creationId xmlns:a16="http://schemas.microsoft.com/office/drawing/2014/main" id="{C4CB331A-59C3-0A49-0D0A-FE1185C88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506" y="2721674"/>
            <a:ext cx="3384176" cy="33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7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Scatterplots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solidFill>
                  <a:srgbClr val="000000"/>
                </a:solidFill>
                <a:effectLst/>
                <a:latin typeface="Heebo" pitchFamily="2" charset="-79"/>
                <a:cs typeface="Heebo" pitchFamily="2" charset="-79"/>
              </a:rPr>
              <a:t>Scatterplot Matrices</a:t>
            </a:r>
          </a:p>
          <a:p>
            <a:pPr algn="just"/>
            <a:r>
              <a:rPr lang="en-US" sz="2400" b="0" i="0" dirty="0">
                <a:solidFill>
                  <a:srgbClr val="000000"/>
                </a:solidFill>
                <a:effectLst/>
                <a:latin typeface="Nunito" pitchFamily="2" charset="0"/>
              </a:rPr>
              <a:t>When we have more than two variables and we want to find the correlation between one variable versus the remaining ones we use scatterplot matrix. We use </a:t>
            </a:r>
            <a:r>
              <a:rPr lang="en-US" sz="2400" b="1" i="0" dirty="0">
                <a:solidFill>
                  <a:srgbClr val="000000"/>
                </a:solidFill>
                <a:effectLst/>
                <a:latin typeface="Nunito" pitchFamily="2" charset="0"/>
              </a:rPr>
              <a:t>pairs()</a:t>
            </a:r>
            <a:r>
              <a:rPr lang="en-US" sz="2400" b="0" i="0" dirty="0">
                <a:solidFill>
                  <a:srgbClr val="000000"/>
                </a:solidFill>
                <a:effectLst/>
                <a:latin typeface="Nunito" pitchFamily="2" charset="0"/>
              </a:rPr>
              <a:t> function to create matrices of scatterplots.</a:t>
            </a:r>
          </a:p>
          <a:p>
            <a:pPr algn="l"/>
            <a:r>
              <a:rPr lang="en-US" sz="2400" b="0" i="0" dirty="0">
                <a:effectLst/>
                <a:latin typeface="Heebo" pitchFamily="2" charset="-79"/>
                <a:cs typeface="Heebo" pitchFamily="2" charset="-79"/>
              </a:rPr>
              <a:t>Syntax</a:t>
            </a:r>
          </a:p>
          <a:p>
            <a:pPr algn="just"/>
            <a:r>
              <a:rPr lang="en-US" sz="2400" b="0" i="0" dirty="0">
                <a:solidFill>
                  <a:srgbClr val="000000"/>
                </a:solidFill>
                <a:effectLst/>
                <a:latin typeface="Nunito" pitchFamily="2" charset="0"/>
              </a:rPr>
              <a:t>The basic syntax for creating scatterplot matrices in R is −</a:t>
            </a:r>
          </a:p>
          <a:p>
            <a:endParaRPr lang="en-IN" sz="2400" dirty="0"/>
          </a:p>
          <a:p>
            <a:pPr algn="just"/>
            <a:r>
              <a:rPr lang="en-US" sz="2400" b="0" i="0" dirty="0">
                <a:solidFill>
                  <a:srgbClr val="000000"/>
                </a:solidFill>
                <a:effectLst/>
                <a:latin typeface="Nunito" pitchFamily="2" charset="0"/>
              </a:rPr>
              <a:t>Following is the description of the parameters used −</a:t>
            </a:r>
          </a:p>
          <a:p>
            <a:pPr lvl="1" algn="just"/>
            <a:r>
              <a:rPr lang="en-US" b="1" i="0" dirty="0">
                <a:solidFill>
                  <a:srgbClr val="000000"/>
                </a:solidFill>
                <a:effectLst/>
                <a:latin typeface="Nunito" pitchFamily="2" charset="0"/>
              </a:rPr>
              <a:t>formula</a:t>
            </a:r>
            <a:r>
              <a:rPr lang="en-US" b="0" i="0" dirty="0">
                <a:solidFill>
                  <a:srgbClr val="000000"/>
                </a:solidFill>
                <a:effectLst/>
                <a:latin typeface="Nunito" pitchFamily="2" charset="0"/>
              </a:rPr>
              <a:t> represents the series of variables used in pairs.</a:t>
            </a:r>
          </a:p>
          <a:p>
            <a:pPr lvl="1" algn="just"/>
            <a:r>
              <a:rPr lang="en-US" b="1" i="0" dirty="0">
                <a:solidFill>
                  <a:srgbClr val="000000"/>
                </a:solidFill>
                <a:effectLst/>
                <a:latin typeface="Nunito" pitchFamily="2" charset="0"/>
              </a:rPr>
              <a:t>data</a:t>
            </a:r>
            <a:r>
              <a:rPr lang="en-US" b="0" i="0" dirty="0">
                <a:solidFill>
                  <a:srgbClr val="000000"/>
                </a:solidFill>
                <a:effectLst/>
                <a:latin typeface="Nunito" pitchFamily="2" charset="0"/>
              </a:rPr>
              <a:t> represents the data set from which the variables will be taken.</a:t>
            </a:r>
          </a:p>
          <a:p>
            <a:endParaRPr lang="en-IN" sz="2400" dirty="0"/>
          </a:p>
        </p:txBody>
      </p:sp>
      <p:sp>
        <p:nvSpPr>
          <p:cNvPr id="4" name="Rectangle 1">
            <a:extLst>
              <a:ext uri="{FF2B5EF4-FFF2-40B4-BE49-F238E27FC236}">
                <a16:creationId xmlns:a16="http://schemas.microsoft.com/office/drawing/2014/main" id="{76AFBBC8-CF2D-88DD-09B5-D59163B33F0B}"/>
              </a:ext>
            </a:extLst>
          </p:cNvPr>
          <p:cNvSpPr>
            <a:spLocks noChangeArrowheads="1"/>
          </p:cNvSpPr>
          <p:nvPr/>
        </p:nvSpPr>
        <p:spPr bwMode="auto">
          <a:xfrm>
            <a:off x="1093694" y="3469341"/>
            <a:ext cx="2307811"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pairs(formula, data)</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71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Scatterplots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effectLst/>
                <a:latin typeface="Heebo" pitchFamily="2" charset="-79"/>
                <a:cs typeface="Heebo" pitchFamily="2" charset="-79"/>
              </a:rPr>
              <a:t>Example</a:t>
            </a:r>
          </a:p>
          <a:p>
            <a:pPr algn="just"/>
            <a:r>
              <a:rPr lang="en-US" sz="2400" b="0" i="0" dirty="0">
                <a:solidFill>
                  <a:srgbClr val="000000"/>
                </a:solidFill>
                <a:effectLst/>
                <a:latin typeface="Nunito" pitchFamily="2" charset="0"/>
              </a:rPr>
              <a:t>Each variable is paired up with each of the remaining variable. A scatterplot is plotted for each pair.</a:t>
            </a:r>
          </a:p>
          <a:p>
            <a:endParaRPr lang="en-IN" sz="2400" dirty="0"/>
          </a:p>
        </p:txBody>
      </p:sp>
      <p:sp>
        <p:nvSpPr>
          <p:cNvPr id="4" name="Rectangle 1">
            <a:extLst>
              <a:ext uri="{FF2B5EF4-FFF2-40B4-BE49-F238E27FC236}">
                <a16:creationId xmlns:a16="http://schemas.microsoft.com/office/drawing/2014/main" id="{1F65485F-844D-4589-E6D5-AADB2422BF43}"/>
              </a:ext>
            </a:extLst>
          </p:cNvPr>
          <p:cNvSpPr>
            <a:spLocks noChangeArrowheads="1"/>
          </p:cNvSpPr>
          <p:nvPr/>
        </p:nvSpPr>
        <p:spPr bwMode="auto">
          <a:xfrm>
            <a:off x="412376" y="2690301"/>
            <a:ext cx="5871883" cy="34317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Give the chart file a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file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"scatterplot_matrices.png"</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880000"/>
                </a:solidFill>
                <a:effectLst/>
                <a:latin typeface="var(--bs-font-monospace)"/>
              </a:rPr>
              <a:t># Plot the matrices between 4 variables giving 12 plots.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880000"/>
                </a:solidFill>
                <a:effectLst/>
                <a:latin typeface="var(--bs-font-monospace)"/>
              </a:rPr>
              <a:t># One variable with 3 others and total 4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pairs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wt</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mpg</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disp</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cyl</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mtcars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000000"/>
                </a:solidFill>
                <a:effectLst/>
                <a:latin typeface="var(--bs-font-monospace)"/>
              </a:rPr>
              <a:t>main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"Scatterplot Matrix"</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Save the file.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dev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off</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Scatter Plot Matrices using R">
            <a:extLst>
              <a:ext uri="{FF2B5EF4-FFF2-40B4-BE49-F238E27FC236}">
                <a16:creationId xmlns:a16="http://schemas.microsoft.com/office/drawing/2014/main" id="{925776A8-01DC-FECE-D826-3CAFE521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294" y="2286000"/>
            <a:ext cx="3957918" cy="395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Bar Charts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fontScale="85000" lnSpcReduction="20000"/>
          </a:bodyPr>
          <a:lstStyle/>
          <a:p>
            <a:pPr algn="just"/>
            <a:r>
              <a:rPr lang="en-US" b="0" i="0" dirty="0">
                <a:solidFill>
                  <a:srgbClr val="000000"/>
                </a:solidFill>
                <a:effectLst/>
                <a:latin typeface="Nunito" pitchFamily="2" charset="0"/>
              </a:rPr>
              <a:t>A bar chart represents data in rectangular bars with length of the bar proportional to the value of the variable. R uses the function </a:t>
            </a:r>
            <a:r>
              <a:rPr lang="en-US" b="1" i="0" dirty="0" err="1">
                <a:solidFill>
                  <a:srgbClr val="000000"/>
                </a:solidFill>
                <a:effectLst/>
                <a:latin typeface="Nunito" pitchFamily="2" charset="0"/>
              </a:rPr>
              <a:t>barplot</a:t>
            </a:r>
            <a:r>
              <a:rPr lang="en-US" b="1" i="0" dirty="0">
                <a:solidFill>
                  <a:srgbClr val="000000"/>
                </a:solidFill>
                <a:effectLst/>
                <a:latin typeface="Nunito" pitchFamily="2" charset="0"/>
              </a:rPr>
              <a:t>()</a:t>
            </a:r>
            <a:r>
              <a:rPr lang="en-US" b="0" i="0" dirty="0">
                <a:solidFill>
                  <a:srgbClr val="000000"/>
                </a:solidFill>
                <a:effectLst/>
                <a:latin typeface="Nunito" pitchFamily="2" charset="0"/>
              </a:rPr>
              <a:t> to create bar charts. R can draw both vertical and Horizontal bars in the bar chart. In bar chart each of the bars can be given different colors.</a:t>
            </a:r>
          </a:p>
          <a:p>
            <a:pPr algn="l"/>
            <a:r>
              <a:rPr lang="en-US" b="0" i="0" dirty="0">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to create a bar-chart in R is −</a:t>
            </a:r>
          </a:p>
          <a:p>
            <a:pPr algn="just"/>
            <a:endParaRPr lang="en-US" dirty="0">
              <a:solidFill>
                <a:srgbClr val="000000"/>
              </a:solidFill>
              <a:latin typeface="Nunito" pitchFamily="2" charset="0"/>
            </a:endParaRP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Following is the description of the parameters used −</a:t>
            </a:r>
          </a:p>
          <a:p>
            <a:pPr algn="l">
              <a:buFont typeface="Arial" panose="020B0604020202020204" pitchFamily="34" charset="0"/>
              <a:buChar char="•"/>
            </a:pPr>
            <a:r>
              <a:rPr lang="en-US" b="1" i="0" dirty="0">
                <a:solidFill>
                  <a:srgbClr val="000000"/>
                </a:solidFill>
                <a:effectLst/>
                <a:latin typeface="Nunito" pitchFamily="2" charset="0"/>
              </a:rPr>
              <a:t>H</a:t>
            </a:r>
            <a:r>
              <a:rPr lang="en-US" b="0" i="0" dirty="0">
                <a:solidFill>
                  <a:srgbClr val="000000"/>
                </a:solidFill>
                <a:effectLst/>
                <a:latin typeface="Nunito" pitchFamily="2" charset="0"/>
              </a:rPr>
              <a:t> is a vector or matrix containing numeric values used in bar chart.</a:t>
            </a:r>
          </a:p>
          <a:p>
            <a:pPr algn="l">
              <a:buFont typeface="Arial" panose="020B0604020202020204" pitchFamily="34" charset="0"/>
              <a:buChar char="•"/>
            </a:pPr>
            <a:r>
              <a:rPr lang="en-US" b="1" i="0" dirty="0" err="1">
                <a:solidFill>
                  <a:srgbClr val="000000"/>
                </a:solidFill>
                <a:effectLst/>
                <a:latin typeface="Nunito" pitchFamily="2" charset="0"/>
              </a:rPr>
              <a:t>xlab</a:t>
            </a:r>
            <a:r>
              <a:rPr lang="en-US" b="0" i="0" dirty="0">
                <a:solidFill>
                  <a:srgbClr val="000000"/>
                </a:solidFill>
                <a:effectLst/>
                <a:latin typeface="Nunito" pitchFamily="2" charset="0"/>
              </a:rPr>
              <a:t> is the label for x axis.</a:t>
            </a:r>
          </a:p>
          <a:p>
            <a:pPr algn="l">
              <a:buFont typeface="Arial" panose="020B0604020202020204" pitchFamily="34" charset="0"/>
              <a:buChar char="•"/>
            </a:pPr>
            <a:r>
              <a:rPr lang="en-US" b="1" i="0" dirty="0" err="1">
                <a:solidFill>
                  <a:srgbClr val="000000"/>
                </a:solidFill>
                <a:effectLst/>
                <a:latin typeface="Nunito" pitchFamily="2" charset="0"/>
              </a:rPr>
              <a:t>ylab</a:t>
            </a:r>
            <a:r>
              <a:rPr lang="en-US" b="0" i="0" dirty="0">
                <a:solidFill>
                  <a:srgbClr val="000000"/>
                </a:solidFill>
                <a:effectLst/>
                <a:latin typeface="Nunito" pitchFamily="2" charset="0"/>
              </a:rPr>
              <a:t> is the label for y axis.</a:t>
            </a:r>
          </a:p>
          <a:p>
            <a:pPr algn="l">
              <a:buFont typeface="Arial" panose="020B0604020202020204" pitchFamily="34" charset="0"/>
              <a:buChar char="•"/>
            </a:pPr>
            <a:r>
              <a:rPr lang="en-US" b="1" i="0" dirty="0">
                <a:solidFill>
                  <a:srgbClr val="000000"/>
                </a:solidFill>
                <a:effectLst/>
                <a:latin typeface="Nunito" pitchFamily="2" charset="0"/>
              </a:rPr>
              <a:t>main</a:t>
            </a:r>
            <a:r>
              <a:rPr lang="en-US" b="0" i="0" dirty="0">
                <a:solidFill>
                  <a:srgbClr val="000000"/>
                </a:solidFill>
                <a:effectLst/>
                <a:latin typeface="Nunito" pitchFamily="2" charset="0"/>
              </a:rPr>
              <a:t> is the title of the bar chart.</a:t>
            </a:r>
          </a:p>
          <a:p>
            <a:pPr algn="l">
              <a:buFont typeface="Arial" panose="020B0604020202020204" pitchFamily="34" charset="0"/>
              <a:buChar char="•"/>
            </a:pPr>
            <a:r>
              <a:rPr lang="en-US" b="1" i="0" dirty="0" err="1">
                <a:solidFill>
                  <a:srgbClr val="000000"/>
                </a:solidFill>
                <a:effectLst/>
                <a:latin typeface="Nunito" pitchFamily="2" charset="0"/>
              </a:rPr>
              <a:t>names.arg</a:t>
            </a:r>
            <a:r>
              <a:rPr lang="en-US" b="0" i="0" dirty="0">
                <a:solidFill>
                  <a:srgbClr val="000000"/>
                </a:solidFill>
                <a:effectLst/>
                <a:latin typeface="Nunito" pitchFamily="2" charset="0"/>
              </a:rPr>
              <a:t> is a vector of names appearing under each bar.</a:t>
            </a:r>
          </a:p>
          <a:p>
            <a:pPr algn="l">
              <a:buFont typeface="Arial" panose="020B0604020202020204" pitchFamily="34" charset="0"/>
              <a:buChar char="•"/>
            </a:pPr>
            <a:r>
              <a:rPr lang="en-US" b="1" i="0" dirty="0">
                <a:solidFill>
                  <a:srgbClr val="000000"/>
                </a:solidFill>
                <a:effectLst/>
                <a:latin typeface="Nunito" pitchFamily="2" charset="0"/>
              </a:rPr>
              <a:t>col</a:t>
            </a:r>
            <a:r>
              <a:rPr lang="en-US" b="0" i="0" dirty="0">
                <a:solidFill>
                  <a:srgbClr val="000000"/>
                </a:solidFill>
                <a:effectLst/>
                <a:latin typeface="Nunito" pitchFamily="2" charset="0"/>
              </a:rPr>
              <a:t> is used to give colors to the bars in the graph.</a:t>
            </a:r>
          </a:p>
          <a:p>
            <a:pPr algn="just"/>
            <a:endParaRPr lang="en-US" b="0" i="0" dirty="0">
              <a:solidFill>
                <a:srgbClr val="000000"/>
              </a:solidFill>
              <a:effectLst/>
              <a:latin typeface="Nunito" pitchFamily="2" charset="0"/>
            </a:endParaRPr>
          </a:p>
          <a:p>
            <a:endParaRPr lang="en-IN" dirty="0"/>
          </a:p>
        </p:txBody>
      </p:sp>
      <p:sp>
        <p:nvSpPr>
          <p:cNvPr id="4" name="Rectangle 1">
            <a:extLst>
              <a:ext uri="{FF2B5EF4-FFF2-40B4-BE49-F238E27FC236}">
                <a16:creationId xmlns:a16="http://schemas.microsoft.com/office/drawing/2014/main" id="{A12081E0-3971-BFF3-EE11-EA1160648A3C}"/>
              </a:ext>
            </a:extLst>
          </p:cNvPr>
          <p:cNvSpPr>
            <a:spLocks noChangeArrowheads="1"/>
          </p:cNvSpPr>
          <p:nvPr/>
        </p:nvSpPr>
        <p:spPr bwMode="auto">
          <a:xfrm>
            <a:off x="627528" y="3105835"/>
            <a:ext cx="4043799"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barplot</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H,xlab,ylab,main</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names.arg,col</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993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Bar Charts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b="1" i="0" dirty="0">
                <a:effectLst/>
                <a:latin typeface="Heebo" pitchFamily="2" charset="-79"/>
                <a:cs typeface="Heebo" pitchFamily="2" charset="-79"/>
              </a:rPr>
              <a:t>Example</a:t>
            </a:r>
          </a:p>
          <a:p>
            <a:pPr algn="just"/>
            <a:r>
              <a:rPr lang="en-US" b="0" i="0" dirty="0">
                <a:solidFill>
                  <a:srgbClr val="000000"/>
                </a:solidFill>
                <a:effectLst/>
                <a:latin typeface="Nunito" pitchFamily="2" charset="0"/>
              </a:rPr>
              <a:t>A simple bar chart is created using just the input vector and the name of each bar.</a:t>
            </a:r>
          </a:p>
          <a:p>
            <a:pPr algn="just"/>
            <a:r>
              <a:rPr lang="en-US" b="0" i="0" dirty="0">
                <a:solidFill>
                  <a:srgbClr val="000000"/>
                </a:solidFill>
                <a:effectLst/>
                <a:latin typeface="Nunito" pitchFamily="2" charset="0"/>
              </a:rPr>
              <a:t>The below script will create and save the bar chart in the current R working directory.</a:t>
            </a:r>
          </a:p>
          <a:p>
            <a:endParaRPr lang="en-IN" dirty="0"/>
          </a:p>
        </p:txBody>
      </p:sp>
      <p:sp>
        <p:nvSpPr>
          <p:cNvPr id="5" name="Rectangle 1">
            <a:extLst>
              <a:ext uri="{FF2B5EF4-FFF2-40B4-BE49-F238E27FC236}">
                <a16:creationId xmlns:a16="http://schemas.microsoft.com/office/drawing/2014/main" id="{42CEB316-2C4E-864E-DDE4-9FF4630D58F7}"/>
              </a:ext>
            </a:extLst>
          </p:cNvPr>
          <p:cNvSpPr>
            <a:spLocks noChangeArrowheads="1"/>
          </p:cNvSpPr>
          <p:nvPr/>
        </p:nvSpPr>
        <p:spPr bwMode="auto">
          <a:xfrm>
            <a:off x="475129" y="3289886"/>
            <a:ext cx="3030188" cy="30931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the data for the chart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H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7</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12</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28</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41</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880000"/>
                </a:solidFill>
                <a:effectLst/>
                <a:latin typeface="var(--bs-font-monospace)"/>
              </a:rPr>
              <a:t># Give the chart file a name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png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file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"barchart.png"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Plot the bar chart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barplot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H</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Save the file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dev</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off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51" name="Picture 3" descr="Bar Chart using R">
            <a:extLst>
              <a:ext uri="{FF2B5EF4-FFF2-40B4-BE49-F238E27FC236}">
                <a16:creationId xmlns:a16="http://schemas.microsoft.com/office/drawing/2014/main" id="{05A6BB09-8C3B-3355-6109-B2DF18904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9246" y="3169027"/>
            <a:ext cx="3334871"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17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Bar Charts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96121"/>
            <a:ext cx="11716870" cy="5540189"/>
          </a:xfrm>
        </p:spPr>
        <p:txBody>
          <a:bodyPr>
            <a:normAutofit/>
          </a:bodyPr>
          <a:lstStyle/>
          <a:p>
            <a:pPr algn="l"/>
            <a:r>
              <a:rPr lang="en-US" sz="2000" b="1" i="0" dirty="0">
                <a:solidFill>
                  <a:srgbClr val="000000"/>
                </a:solidFill>
                <a:effectLst/>
                <a:latin typeface="Heebo" pitchFamily="2" charset="-79"/>
                <a:cs typeface="Heebo" pitchFamily="2" charset="-79"/>
              </a:rPr>
              <a:t>Bar Chart Labels, Title and Colors</a:t>
            </a:r>
          </a:p>
          <a:p>
            <a:pPr algn="just"/>
            <a:r>
              <a:rPr lang="en-US" sz="2000" b="0" i="0" dirty="0">
                <a:solidFill>
                  <a:srgbClr val="000000"/>
                </a:solidFill>
                <a:effectLst/>
                <a:latin typeface="Nunito" pitchFamily="2" charset="0"/>
              </a:rPr>
              <a:t>The features of the bar chart can be expanded by adding more parameters. The </a:t>
            </a:r>
            <a:r>
              <a:rPr lang="en-US" sz="2000" b="1" i="0" dirty="0">
                <a:solidFill>
                  <a:srgbClr val="000000"/>
                </a:solidFill>
                <a:effectLst/>
                <a:latin typeface="Nunito" pitchFamily="2" charset="0"/>
              </a:rPr>
              <a:t>main</a:t>
            </a:r>
            <a:r>
              <a:rPr lang="en-US" sz="2000" b="0" i="0" dirty="0">
                <a:solidFill>
                  <a:srgbClr val="000000"/>
                </a:solidFill>
                <a:effectLst/>
                <a:latin typeface="Nunito" pitchFamily="2" charset="0"/>
              </a:rPr>
              <a:t> parameter is used to add </a:t>
            </a:r>
            <a:r>
              <a:rPr lang="en-US" sz="2000" b="1" i="0" dirty="0">
                <a:solidFill>
                  <a:srgbClr val="000000"/>
                </a:solidFill>
                <a:effectLst/>
                <a:latin typeface="Nunito" pitchFamily="2" charset="0"/>
              </a:rPr>
              <a:t>title</a:t>
            </a:r>
            <a:r>
              <a:rPr lang="en-US" sz="2000" b="0" i="0" dirty="0">
                <a:solidFill>
                  <a:srgbClr val="000000"/>
                </a:solidFill>
                <a:effectLst/>
                <a:latin typeface="Nunito" pitchFamily="2" charset="0"/>
              </a:rPr>
              <a:t>. The </a:t>
            </a:r>
            <a:r>
              <a:rPr lang="en-US" sz="2000" b="1" i="0" dirty="0">
                <a:solidFill>
                  <a:srgbClr val="000000"/>
                </a:solidFill>
                <a:effectLst/>
                <a:latin typeface="Nunito" pitchFamily="2" charset="0"/>
              </a:rPr>
              <a:t>col</a:t>
            </a:r>
            <a:r>
              <a:rPr lang="en-US" sz="2000" b="0" i="0" dirty="0">
                <a:solidFill>
                  <a:srgbClr val="000000"/>
                </a:solidFill>
                <a:effectLst/>
                <a:latin typeface="Nunito" pitchFamily="2" charset="0"/>
              </a:rPr>
              <a:t> parameter is used to add colors to the bars. The </a:t>
            </a:r>
            <a:r>
              <a:rPr lang="en-US" sz="2000" b="1" i="0" dirty="0">
                <a:solidFill>
                  <a:srgbClr val="000000"/>
                </a:solidFill>
                <a:effectLst/>
                <a:latin typeface="Nunito" pitchFamily="2" charset="0"/>
              </a:rPr>
              <a:t>args.name</a:t>
            </a:r>
            <a:r>
              <a:rPr lang="en-US" sz="2000" b="0" i="0" dirty="0">
                <a:solidFill>
                  <a:srgbClr val="000000"/>
                </a:solidFill>
                <a:effectLst/>
                <a:latin typeface="Nunito" pitchFamily="2" charset="0"/>
              </a:rPr>
              <a:t> is a vector having same number of values as the input vector to describe the meaning of each bar.</a:t>
            </a:r>
          </a:p>
          <a:p>
            <a:pPr algn="l"/>
            <a:r>
              <a:rPr lang="en-US" sz="2000" b="1" i="0" dirty="0">
                <a:effectLst/>
                <a:latin typeface="Heebo" pitchFamily="2" charset="-79"/>
                <a:cs typeface="Heebo" pitchFamily="2" charset="-79"/>
              </a:rPr>
              <a:t>Example</a:t>
            </a:r>
          </a:p>
          <a:p>
            <a:pPr algn="just"/>
            <a:r>
              <a:rPr lang="en-US" sz="2000" b="0" i="0" dirty="0">
                <a:solidFill>
                  <a:srgbClr val="000000"/>
                </a:solidFill>
                <a:effectLst/>
                <a:latin typeface="Nunito" pitchFamily="2" charset="0"/>
              </a:rPr>
              <a:t>The below script will create and save the bar chart in the current R working directory.</a:t>
            </a:r>
          </a:p>
          <a:p>
            <a:endParaRPr lang="en-IN" sz="2000" dirty="0"/>
          </a:p>
        </p:txBody>
      </p:sp>
      <p:sp>
        <p:nvSpPr>
          <p:cNvPr id="4" name="Rectangle 1">
            <a:extLst>
              <a:ext uri="{FF2B5EF4-FFF2-40B4-BE49-F238E27FC236}">
                <a16:creationId xmlns:a16="http://schemas.microsoft.com/office/drawing/2014/main" id="{5750ABF5-C73E-E5AA-3DA6-B60557B7DC4D}"/>
              </a:ext>
            </a:extLst>
          </p:cNvPr>
          <p:cNvSpPr>
            <a:spLocks noChangeArrowheads="1"/>
          </p:cNvSpPr>
          <p:nvPr/>
        </p:nvSpPr>
        <p:spPr bwMode="auto">
          <a:xfrm>
            <a:off x="340658" y="3305420"/>
            <a:ext cx="5755342" cy="28469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Create the data for the chart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H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7</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12</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28</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3</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41</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M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Mar"</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"Apr"</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"May"</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"Jun"</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"Jul</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Give the chart file a name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png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file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"barchart_months_revenue.png"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Plot the bar chart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barplot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H</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names</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arg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M</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xlab</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"Month"</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ylab</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Revenue"</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col</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"blue"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main</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"Revenue </a:t>
            </a:r>
            <a:r>
              <a:rPr kumimoji="0" lang="en-US" altLang="en-US" sz="1400" b="0" i="0" u="none" strike="noStrike" cap="none" normalizeH="0" baseline="0" dirty="0" err="1">
                <a:ln>
                  <a:noFill/>
                </a:ln>
                <a:solidFill>
                  <a:srgbClr val="008800"/>
                </a:solidFill>
                <a:effectLst/>
                <a:latin typeface="var(--bs-font-monospace)"/>
              </a:rPr>
              <a:t>chart"</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border</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"red"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Save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dev</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off</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75" name="Picture 3" descr="Bar Chart with title using R">
            <a:extLst>
              <a:ext uri="{FF2B5EF4-FFF2-40B4-BE49-F238E27FC236}">
                <a16:creationId xmlns:a16="http://schemas.microsoft.com/office/drawing/2014/main" id="{378920B8-01DC-FD7B-6BA5-DEDCE2800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584" y="3208724"/>
            <a:ext cx="3039675" cy="303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Bar Charts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96121"/>
            <a:ext cx="11716870" cy="5540189"/>
          </a:xfrm>
        </p:spPr>
        <p:txBody>
          <a:bodyPr>
            <a:normAutofit/>
          </a:bodyPr>
          <a:lstStyle/>
          <a:p>
            <a:pPr algn="l"/>
            <a:r>
              <a:rPr lang="en-US" sz="1800" b="1" i="0" dirty="0">
                <a:solidFill>
                  <a:srgbClr val="000000"/>
                </a:solidFill>
                <a:effectLst/>
                <a:latin typeface="Heebo" pitchFamily="2" charset="-79"/>
                <a:cs typeface="Heebo" pitchFamily="2" charset="-79"/>
              </a:rPr>
              <a:t>Group Bar Chart and Stacked Bar Chart</a:t>
            </a:r>
          </a:p>
          <a:p>
            <a:pPr algn="just"/>
            <a:r>
              <a:rPr lang="en-US" sz="1800" b="0" i="0" dirty="0">
                <a:solidFill>
                  <a:srgbClr val="000000"/>
                </a:solidFill>
                <a:effectLst/>
                <a:latin typeface="Nunito" pitchFamily="2" charset="0"/>
              </a:rPr>
              <a:t>We can create bar chart with groups of bars and stacks in each bar by using a matrix as input values.</a:t>
            </a:r>
          </a:p>
          <a:p>
            <a:pPr algn="just"/>
            <a:r>
              <a:rPr lang="en-US" sz="1800" b="0" i="0" dirty="0">
                <a:solidFill>
                  <a:srgbClr val="000000"/>
                </a:solidFill>
                <a:effectLst/>
                <a:latin typeface="Nunito" pitchFamily="2" charset="0"/>
              </a:rPr>
              <a:t>More than two variables are represented as a matrix which is used to create the group bar chart and stacked bar chart.</a:t>
            </a:r>
          </a:p>
          <a:p>
            <a:endParaRPr lang="en-IN" sz="1800" dirty="0"/>
          </a:p>
        </p:txBody>
      </p:sp>
      <p:sp>
        <p:nvSpPr>
          <p:cNvPr id="5" name="Rectangle 1">
            <a:extLst>
              <a:ext uri="{FF2B5EF4-FFF2-40B4-BE49-F238E27FC236}">
                <a16:creationId xmlns:a16="http://schemas.microsoft.com/office/drawing/2014/main" id="{D6D0562E-2511-9A27-8FA3-C777F1A9B04D}"/>
              </a:ext>
            </a:extLst>
          </p:cNvPr>
          <p:cNvSpPr>
            <a:spLocks noChangeArrowheads="1"/>
          </p:cNvSpPr>
          <p:nvPr/>
        </p:nvSpPr>
        <p:spPr bwMode="auto">
          <a:xfrm>
            <a:off x="412376" y="2714805"/>
            <a:ext cx="6912277" cy="31854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Create the input vectors.</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colors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green"</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"orange"</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"brown</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months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Mar"</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"Apr"</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"May"</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"Jun"</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"Jul</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regions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East"</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"West"</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"North</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Create the matrix of the values.</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0066"/>
                </a:solidFill>
                <a:effectLst/>
                <a:latin typeface="var(--bs-font-monospace)"/>
              </a:rPr>
              <a:t>Values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matrix</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2</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9</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11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9</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4</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8</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7</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12</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2</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8</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10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11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nrow</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6666"/>
                </a:solidFill>
                <a:effectLst/>
                <a:latin typeface="var(--bs-font-monospace)"/>
              </a:rPr>
              <a:t>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ncol</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6666"/>
                </a:solidFill>
                <a:effectLst/>
                <a:latin typeface="var(--bs-font-monospace)"/>
              </a:rPr>
              <a:t>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byrow</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TRUE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Give the chart file a name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png</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file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"barchart_stacked.png"</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Create the bar chart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barplot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660066"/>
                </a:solidFill>
                <a:effectLst/>
                <a:latin typeface="var(--bs-font-monospace)"/>
              </a:rPr>
              <a:t>Values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main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"total revenue"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names</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arg</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months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xlab</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"month"</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ylab</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"revenue"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col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colors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Add the legend to the chart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legend</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topleft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regions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cex</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6666"/>
                </a:solidFill>
                <a:effectLst/>
                <a:latin typeface="var(--bs-font-monospace)"/>
              </a:rPr>
              <a:t>1.3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fill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colors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Save the file</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dev</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off</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099" name="Picture 3" descr=" Stacked Bar Chart using R">
            <a:extLst>
              <a:ext uri="{FF2B5EF4-FFF2-40B4-BE49-F238E27FC236}">
                <a16:creationId xmlns:a16="http://schemas.microsoft.com/office/drawing/2014/main" id="{39B30067-833D-ABD4-A454-FC1C25074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921" y="2521330"/>
            <a:ext cx="3572435" cy="357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93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Boxplots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fontScale="70000" lnSpcReduction="20000"/>
          </a:bodyPr>
          <a:lstStyle/>
          <a:p>
            <a:pPr algn="just"/>
            <a:r>
              <a:rPr lang="en-US" b="0" i="0" dirty="0">
                <a:solidFill>
                  <a:srgbClr val="000000"/>
                </a:solidFill>
                <a:effectLst/>
                <a:latin typeface="Nunito" pitchFamily="2" charset="0"/>
              </a:rPr>
              <a:t>Boxplots are a measure of how well distributed is the data in a data set. It divides the data set into three quartiles. This graph represents the minimum, maximum, median, first quartile and third quartile in the data set. It is also useful in comparing the distribution of data across data sets by drawing boxplots for each of them.</a:t>
            </a:r>
          </a:p>
          <a:p>
            <a:pPr algn="just"/>
            <a:r>
              <a:rPr lang="en-US" b="0" i="0" dirty="0">
                <a:solidFill>
                  <a:srgbClr val="000000"/>
                </a:solidFill>
                <a:effectLst/>
                <a:latin typeface="Nunito" pitchFamily="2" charset="0"/>
              </a:rPr>
              <a:t>Boxplots are created in R by using the </a:t>
            </a:r>
            <a:r>
              <a:rPr lang="en-US" b="1" i="0" dirty="0">
                <a:solidFill>
                  <a:srgbClr val="000000"/>
                </a:solidFill>
                <a:effectLst/>
                <a:latin typeface="Nunito" pitchFamily="2" charset="0"/>
              </a:rPr>
              <a:t>boxplot()</a:t>
            </a:r>
            <a:r>
              <a:rPr lang="en-US" b="0" i="0" dirty="0">
                <a:solidFill>
                  <a:srgbClr val="000000"/>
                </a:solidFill>
                <a:effectLst/>
                <a:latin typeface="Nunito" pitchFamily="2" charset="0"/>
              </a:rPr>
              <a:t> function.</a:t>
            </a:r>
          </a:p>
          <a:p>
            <a:pPr algn="l"/>
            <a:r>
              <a:rPr lang="en-US" b="1" i="0" dirty="0">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to create a boxplot in R is −</a:t>
            </a:r>
          </a:p>
          <a:p>
            <a:endParaRPr lang="en-IN" dirty="0"/>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b="1" i="0" dirty="0">
                <a:solidFill>
                  <a:srgbClr val="000000"/>
                </a:solidFill>
                <a:effectLst/>
                <a:latin typeface="Nunito" pitchFamily="2" charset="0"/>
              </a:rPr>
              <a:t>x</a:t>
            </a:r>
            <a:r>
              <a:rPr lang="en-US" b="0" i="0" dirty="0">
                <a:solidFill>
                  <a:srgbClr val="000000"/>
                </a:solidFill>
                <a:effectLst/>
                <a:latin typeface="Nunito" pitchFamily="2" charset="0"/>
              </a:rPr>
              <a:t> is a vector or a formula.</a:t>
            </a:r>
          </a:p>
          <a:p>
            <a:pPr algn="just">
              <a:buFont typeface="Arial" panose="020B0604020202020204" pitchFamily="34" charset="0"/>
              <a:buChar char="•"/>
            </a:pPr>
            <a:r>
              <a:rPr lang="en-US" b="1" i="0" dirty="0">
                <a:solidFill>
                  <a:srgbClr val="000000"/>
                </a:solidFill>
                <a:effectLst/>
                <a:latin typeface="Nunito" pitchFamily="2" charset="0"/>
              </a:rPr>
              <a:t>data</a:t>
            </a:r>
            <a:r>
              <a:rPr lang="en-US" b="0" i="0" dirty="0">
                <a:solidFill>
                  <a:srgbClr val="000000"/>
                </a:solidFill>
                <a:effectLst/>
                <a:latin typeface="Nunito" pitchFamily="2" charset="0"/>
              </a:rPr>
              <a:t> is the data frame.</a:t>
            </a:r>
          </a:p>
          <a:p>
            <a:pPr algn="just">
              <a:buFont typeface="Arial" panose="020B0604020202020204" pitchFamily="34" charset="0"/>
              <a:buChar char="•"/>
            </a:pPr>
            <a:r>
              <a:rPr lang="en-US" b="1" i="0" dirty="0">
                <a:solidFill>
                  <a:srgbClr val="000000"/>
                </a:solidFill>
                <a:effectLst/>
                <a:latin typeface="Nunito" pitchFamily="2" charset="0"/>
              </a:rPr>
              <a:t>notch</a:t>
            </a:r>
            <a:r>
              <a:rPr lang="en-US" b="0" i="0" dirty="0">
                <a:solidFill>
                  <a:srgbClr val="000000"/>
                </a:solidFill>
                <a:effectLst/>
                <a:latin typeface="Nunito" pitchFamily="2" charset="0"/>
              </a:rPr>
              <a:t> is a logical value. Set as TRUE to draw a notch.</a:t>
            </a:r>
          </a:p>
          <a:p>
            <a:pPr algn="just">
              <a:buFont typeface="Arial" panose="020B0604020202020204" pitchFamily="34" charset="0"/>
              <a:buChar char="•"/>
            </a:pPr>
            <a:r>
              <a:rPr lang="en-US" b="1" i="0" dirty="0" err="1">
                <a:solidFill>
                  <a:srgbClr val="000000"/>
                </a:solidFill>
                <a:effectLst/>
                <a:latin typeface="Nunito" pitchFamily="2" charset="0"/>
              </a:rPr>
              <a:t>varwidth</a:t>
            </a:r>
            <a:r>
              <a:rPr lang="en-US" b="0" i="0" dirty="0">
                <a:solidFill>
                  <a:srgbClr val="000000"/>
                </a:solidFill>
                <a:effectLst/>
                <a:latin typeface="Nunito" pitchFamily="2" charset="0"/>
              </a:rPr>
              <a:t> is a logical value. Set as true to draw width of the box proportionate to the sample size.</a:t>
            </a:r>
          </a:p>
          <a:p>
            <a:pPr algn="just">
              <a:buFont typeface="Arial" panose="020B0604020202020204" pitchFamily="34" charset="0"/>
              <a:buChar char="•"/>
            </a:pPr>
            <a:r>
              <a:rPr lang="en-US" b="1" i="0" dirty="0">
                <a:solidFill>
                  <a:srgbClr val="000000"/>
                </a:solidFill>
                <a:effectLst/>
                <a:latin typeface="Nunito" pitchFamily="2" charset="0"/>
              </a:rPr>
              <a:t>names</a:t>
            </a:r>
            <a:r>
              <a:rPr lang="en-US" b="0" i="0" dirty="0">
                <a:solidFill>
                  <a:srgbClr val="000000"/>
                </a:solidFill>
                <a:effectLst/>
                <a:latin typeface="Nunito" pitchFamily="2" charset="0"/>
              </a:rPr>
              <a:t> are the group labels which will be printed under each boxplot.</a:t>
            </a:r>
          </a:p>
          <a:p>
            <a:pPr algn="just">
              <a:buFont typeface="Arial" panose="020B0604020202020204" pitchFamily="34" charset="0"/>
              <a:buChar char="•"/>
            </a:pPr>
            <a:r>
              <a:rPr lang="en-US" b="1" i="0" dirty="0">
                <a:solidFill>
                  <a:srgbClr val="000000"/>
                </a:solidFill>
                <a:effectLst/>
                <a:latin typeface="Nunito" pitchFamily="2" charset="0"/>
              </a:rPr>
              <a:t>main</a:t>
            </a:r>
            <a:r>
              <a:rPr lang="en-US" b="0" i="0" dirty="0">
                <a:solidFill>
                  <a:srgbClr val="000000"/>
                </a:solidFill>
                <a:effectLst/>
                <a:latin typeface="Nunito" pitchFamily="2" charset="0"/>
              </a:rPr>
              <a:t> is used to give a title to the graph.</a:t>
            </a:r>
          </a:p>
          <a:p>
            <a:endParaRPr lang="en-IN" dirty="0"/>
          </a:p>
        </p:txBody>
      </p:sp>
      <p:sp>
        <p:nvSpPr>
          <p:cNvPr id="4" name="Rectangle 1">
            <a:extLst>
              <a:ext uri="{FF2B5EF4-FFF2-40B4-BE49-F238E27FC236}">
                <a16:creationId xmlns:a16="http://schemas.microsoft.com/office/drawing/2014/main" id="{64CD5A80-0FEC-DF71-AF46-49D536FE85A2}"/>
              </a:ext>
            </a:extLst>
          </p:cNvPr>
          <p:cNvSpPr>
            <a:spLocks noChangeArrowheads="1"/>
          </p:cNvSpPr>
          <p:nvPr/>
        </p:nvSpPr>
        <p:spPr bwMode="auto">
          <a:xfrm>
            <a:off x="627531" y="3136612"/>
            <a:ext cx="4115166"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boxplot(x, data, notch, </a:t>
            </a:r>
            <a:r>
              <a:rPr kumimoji="0" lang="en-US" altLang="en-US" sz="1600" b="0" i="0" u="none" strike="noStrike" cap="none" normalizeH="0" baseline="0" dirty="0" err="1">
                <a:ln>
                  <a:noFill/>
                </a:ln>
                <a:solidFill>
                  <a:srgbClr val="000000"/>
                </a:solidFill>
                <a:effectLst/>
                <a:latin typeface="var(--bs-font-monospace)"/>
              </a:rPr>
              <a:t>varwidth</a:t>
            </a:r>
            <a:r>
              <a:rPr kumimoji="0" lang="en-US" altLang="en-US" sz="1600" b="0" i="0" u="none" strike="noStrike" cap="none" normalizeH="0" baseline="0" dirty="0">
                <a:ln>
                  <a:noFill/>
                </a:ln>
                <a:solidFill>
                  <a:srgbClr val="000000"/>
                </a:solidFill>
                <a:effectLst/>
                <a:latin typeface="var(--bs-font-monospace)"/>
              </a:rPr>
              <a:t>, names, main)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5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Boxplots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effectLst/>
                <a:latin typeface="Heebo" pitchFamily="2" charset="-79"/>
                <a:cs typeface="Heebo" pitchFamily="2" charset="-79"/>
              </a:rPr>
              <a:t>Example</a:t>
            </a:r>
          </a:p>
          <a:p>
            <a:pPr algn="just"/>
            <a:r>
              <a:rPr lang="en-US" sz="2400" b="0" i="0" dirty="0">
                <a:solidFill>
                  <a:srgbClr val="000000"/>
                </a:solidFill>
                <a:effectLst/>
                <a:latin typeface="Nunito" pitchFamily="2" charset="0"/>
              </a:rPr>
              <a:t>We use the data set "</a:t>
            </a:r>
            <a:r>
              <a:rPr lang="en-US" sz="2400" b="0" i="0" dirty="0" err="1">
                <a:solidFill>
                  <a:srgbClr val="000000"/>
                </a:solidFill>
                <a:effectLst/>
                <a:latin typeface="Nunito" pitchFamily="2" charset="0"/>
              </a:rPr>
              <a:t>mtcars</a:t>
            </a:r>
            <a:r>
              <a:rPr lang="en-US" sz="2400" b="0" i="0" dirty="0">
                <a:solidFill>
                  <a:srgbClr val="000000"/>
                </a:solidFill>
                <a:effectLst/>
                <a:latin typeface="Nunito" pitchFamily="2" charset="0"/>
              </a:rPr>
              <a:t>" available in the R environment to create a basic boxplot. Let's look at the columns "mpg" and "</a:t>
            </a:r>
            <a:r>
              <a:rPr lang="en-US" sz="2400" b="0" i="0" dirty="0" err="1">
                <a:solidFill>
                  <a:srgbClr val="000000"/>
                </a:solidFill>
                <a:effectLst/>
                <a:latin typeface="Nunito" pitchFamily="2" charset="0"/>
              </a:rPr>
              <a:t>cyl</a:t>
            </a:r>
            <a:r>
              <a:rPr lang="en-US" sz="2400" b="0" i="0" dirty="0">
                <a:solidFill>
                  <a:srgbClr val="000000"/>
                </a:solidFill>
                <a:effectLst/>
                <a:latin typeface="Nunito" pitchFamily="2" charset="0"/>
              </a:rPr>
              <a:t>" in </a:t>
            </a:r>
            <a:r>
              <a:rPr lang="en-US" sz="2400" b="0" i="0" dirty="0" err="1">
                <a:solidFill>
                  <a:srgbClr val="000000"/>
                </a:solidFill>
                <a:effectLst/>
                <a:latin typeface="Nunito" pitchFamily="2" charset="0"/>
              </a:rPr>
              <a:t>mtcars</a:t>
            </a:r>
            <a:r>
              <a:rPr lang="en-US" sz="2400" b="0" i="0" dirty="0">
                <a:solidFill>
                  <a:srgbClr val="000000"/>
                </a:solidFill>
                <a:effectLst/>
                <a:latin typeface="Nunito" pitchFamily="2" charset="0"/>
              </a:rPr>
              <a:t>.</a:t>
            </a:r>
          </a:p>
          <a:p>
            <a:r>
              <a:rPr lang="en-IN" sz="2400" b="1" i="0" dirty="0">
                <a:solidFill>
                  <a:srgbClr val="000000"/>
                </a:solidFill>
                <a:effectLst/>
                <a:latin typeface="Heebo" pitchFamily="2" charset="-79"/>
                <a:cs typeface="Heebo" pitchFamily="2" charset="-79"/>
              </a:rPr>
              <a:t>Creating the Boxplot</a:t>
            </a:r>
          </a:p>
          <a:p>
            <a:r>
              <a:rPr lang="en-US" sz="2400" b="0" i="0" dirty="0">
                <a:solidFill>
                  <a:srgbClr val="000000"/>
                </a:solidFill>
                <a:effectLst/>
                <a:latin typeface="Nunito" pitchFamily="2" charset="0"/>
              </a:rPr>
              <a:t>The below script will create a boxplot graph for the relation between mpg (miles per gallon) and </a:t>
            </a:r>
            <a:r>
              <a:rPr lang="en-US" sz="2400" b="0" i="0" dirty="0" err="1">
                <a:solidFill>
                  <a:srgbClr val="000000"/>
                </a:solidFill>
                <a:effectLst/>
                <a:latin typeface="Nunito" pitchFamily="2" charset="0"/>
              </a:rPr>
              <a:t>cyl</a:t>
            </a:r>
            <a:r>
              <a:rPr lang="en-US" sz="2400" b="0" i="0" dirty="0">
                <a:solidFill>
                  <a:srgbClr val="000000"/>
                </a:solidFill>
                <a:effectLst/>
                <a:latin typeface="Nunito" pitchFamily="2" charset="0"/>
              </a:rPr>
              <a:t> (number of cylinders).</a:t>
            </a:r>
            <a:endParaRPr lang="en-IN" sz="2400" b="1" i="0" dirty="0">
              <a:solidFill>
                <a:srgbClr val="000000"/>
              </a:solidFill>
              <a:effectLst/>
              <a:latin typeface="Heebo" pitchFamily="2" charset="-79"/>
              <a:cs typeface="Heebo" pitchFamily="2" charset="-79"/>
            </a:endParaRPr>
          </a:p>
          <a:p>
            <a:endParaRPr lang="en-IN" sz="2400" dirty="0"/>
          </a:p>
        </p:txBody>
      </p:sp>
      <p:sp>
        <p:nvSpPr>
          <p:cNvPr id="4" name="Rectangle 1">
            <a:extLst>
              <a:ext uri="{FF2B5EF4-FFF2-40B4-BE49-F238E27FC236}">
                <a16:creationId xmlns:a16="http://schemas.microsoft.com/office/drawing/2014/main" id="{C1596509-0B12-314B-2F96-419C463DC3B9}"/>
              </a:ext>
            </a:extLst>
          </p:cNvPr>
          <p:cNvSpPr>
            <a:spLocks noChangeArrowheads="1"/>
          </p:cNvSpPr>
          <p:nvPr/>
        </p:nvSpPr>
        <p:spPr bwMode="auto">
          <a:xfrm>
            <a:off x="412376" y="3446929"/>
            <a:ext cx="6571129" cy="28161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Give the chart file a name.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file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"boxplot.png"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Plot the chart.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boxplot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mpg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cyl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data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mtcars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xlab</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"Number of Cylinders"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ylab</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"Miles Per Gallon"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main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"Mileage Data"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Save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dev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off</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147" name="Picture 3" descr="Box Plot using R">
            <a:extLst>
              <a:ext uri="{FF2B5EF4-FFF2-40B4-BE49-F238E27FC236}">
                <a16:creationId xmlns:a16="http://schemas.microsoft.com/office/drawing/2014/main" id="{11D8DB72-F7C4-04A4-2EAD-629A8C7E8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352" y="3288424"/>
            <a:ext cx="3133165" cy="313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9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Boxplots</a:t>
            </a:r>
            <a:endParaRPr lang="en-IN" dirty="0"/>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a:bodyPr>
          <a:lstStyle/>
          <a:p>
            <a:pPr algn="l"/>
            <a:r>
              <a:rPr lang="en-US" sz="2400" b="1" i="0" dirty="0">
                <a:solidFill>
                  <a:srgbClr val="000000"/>
                </a:solidFill>
                <a:effectLst/>
                <a:latin typeface="Heebo" pitchFamily="2" charset="-79"/>
                <a:cs typeface="Heebo" pitchFamily="2" charset="-79"/>
              </a:rPr>
              <a:t>Boxplot with Notch</a:t>
            </a:r>
          </a:p>
          <a:p>
            <a:pPr algn="just"/>
            <a:r>
              <a:rPr lang="en-US" sz="2400" b="0" i="0" dirty="0">
                <a:solidFill>
                  <a:srgbClr val="000000"/>
                </a:solidFill>
                <a:effectLst/>
                <a:latin typeface="Nunito" pitchFamily="2" charset="0"/>
              </a:rPr>
              <a:t>We can draw boxplot with notch to find out how the medians of different data groups match with each other.</a:t>
            </a:r>
          </a:p>
          <a:p>
            <a:pPr algn="just"/>
            <a:r>
              <a:rPr lang="en-US" sz="2400" b="0" i="0" dirty="0">
                <a:solidFill>
                  <a:srgbClr val="000000"/>
                </a:solidFill>
                <a:effectLst/>
                <a:latin typeface="Nunito" pitchFamily="2" charset="0"/>
              </a:rPr>
              <a:t>The below script will create a boxplot graph with notch for each of the data group.</a:t>
            </a:r>
          </a:p>
          <a:p>
            <a:endParaRPr lang="en-IN" sz="2400" dirty="0"/>
          </a:p>
        </p:txBody>
      </p:sp>
      <p:sp>
        <p:nvSpPr>
          <p:cNvPr id="4" name="Rectangle 1">
            <a:extLst>
              <a:ext uri="{FF2B5EF4-FFF2-40B4-BE49-F238E27FC236}">
                <a16:creationId xmlns:a16="http://schemas.microsoft.com/office/drawing/2014/main" id="{3DEF8C83-3D78-6F5E-2DC1-55527E64E1FE}"/>
              </a:ext>
            </a:extLst>
          </p:cNvPr>
          <p:cNvSpPr>
            <a:spLocks noChangeArrowheads="1"/>
          </p:cNvSpPr>
          <p:nvPr/>
        </p:nvSpPr>
        <p:spPr bwMode="auto">
          <a:xfrm>
            <a:off x="717177" y="2803108"/>
            <a:ext cx="3851632" cy="32778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Give the chart file a name.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png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file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"boxplot_with_notch.png"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Plot the chart.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boxplot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mpg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cyl</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data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mtcars</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err="1">
                <a:ln>
                  <a:noFill/>
                </a:ln>
                <a:solidFill>
                  <a:srgbClr val="000000"/>
                </a:solidFill>
                <a:effectLst/>
                <a:latin typeface="var(--bs-font-monospace)"/>
              </a:rPr>
              <a:t>xlab</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"Number of Cylinders"</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err="1">
                <a:ln>
                  <a:noFill/>
                </a:ln>
                <a:solidFill>
                  <a:srgbClr val="000000"/>
                </a:solidFill>
                <a:effectLst/>
                <a:latin typeface="var(--bs-font-monospace)"/>
              </a:rPr>
              <a:t>ylab</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"Miles Per Gallon"</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main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"Mileage Data"</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notch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TRUE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err="1">
                <a:ln>
                  <a:noFill/>
                </a:ln>
                <a:solidFill>
                  <a:srgbClr val="000000"/>
                </a:solidFill>
                <a:effectLst/>
                <a:latin typeface="var(--bs-font-monospace)"/>
              </a:rPr>
              <a:t>varwidth</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TRUE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col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green"</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"yellow"</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"purple</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000000"/>
                </a:solidFill>
                <a:effectLst/>
                <a:latin typeface="var(--bs-font-monospace)"/>
              </a:rPr>
              <a:t>names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High"</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"Medium"</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"Low</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Save the file.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dev</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off</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171" name="Picture 3" descr="Box Plot with notch using R">
            <a:extLst>
              <a:ext uri="{FF2B5EF4-FFF2-40B4-BE49-F238E27FC236}">
                <a16:creationId xmlns:a16="http://schemas.microsoft.com/office/drawing/2014/main" id="{339CD379-EB8F-0252-F7D2-4905E9101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165" y="2660283"/>
            <a:ext cx="3442446" cy="344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63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0C8-DC64-71F1-56CC-D47FB9D4DB14}"/>
              </a:ext>
            </a:extLst>
          </p:cNvPr>
          <p:cNvSpPr>
            <a:spLocks noGrp="1"/>
          </p:cNvSpPr>
          <p:nvPr>
            <p:ph type="title"/>
          </p:nvPr>
        </p:nvSpPr>
        <p:spPr>
          <a:xfrm>
            <a:off x="62754" y="221690"/>
            <a:ext cx="11716870" cy="603063"/>
          </a:xfrm>
        </p:spPr>
        <p:txBody>
          <a:bodyPr>
            <a:normAutofit fontScale="90000"/>
          </a:bodyPr>
          <a:lstStyle/>
          <a:p>
            <a:r>
              <a:rPr lang="en-IN" b="1" i="0" dirty="0">
                <a:solidFill>
                  <a:srgbClr val="303030"/>
                </a:solidFill>
                <a:effectLst/>
                <a:latin typeface="Heebo" pitchFamily="2" charset="-79"/>
                <a:cs typeface="Heebo" pitchFamily="2" charset="-79"/>
              </a:rPr>
              <a:t>R - Histograms</a:t>
            </a:r>
          </a:p>
        </p:txBody>
      </p:sp>
      <p:sp>
        <p:nvSpPr>
          <p:cNvPr id="3" name="Content Placeholder 2">
            <a:extLst>
              <a:ext uri="{FF2B5EF4-FFF2-40B4-BE49-F238E27FC236}">
                <a16:creationId xmlns:a16="http://schemas.microsoft.com/office/drawing/2014/main" id="{909B1A75-944A-26C4-2786-57C7DB9D7301}"/>
              </a:ext>
            </a:extLst>
          </p:cNvPr>
          <p:cNvSpPr>
            <a:spLocks noGrp="1"/>
          </p:cNvSpPr>
          <p:nvPr>
            <p:ph idx="1"/>
          </p:nvPr>
        </p:nvSpPr>
        <p:spPr>
          <a:xfrm>
            <a:off x="62754" y="1021976"/>
            <a:ext cx="11716870" cy="5540189"/>
          </a:xfrm>
        </p:spPr>
        <p:txBody>
          <a:bodyPr>
            <a:normAutofit fontScale="62500" lnSpcReduction="20000"/>
          </a:bodyPr>
          <a:lstStyle/>
          <a:p>
            <a:pPr algn="just"/>
            <a:r>
              <a:rPr lang="en-US" b="0" i="0" dirty="0">
                <a:solidFill>
                  <a:srgbClr val="000000"/>
                </a:solidFill>
                <a:effectLst/>
                <a:latin typeface="Nunito" pitchFamily="2" charset="0"/>
              </a:rPr>
              <a:t>A histogram represents the frequencies of values of a variable bucketed into ranges. Histogram is similar to bar chat but the difference is it groups the values into continuous ranges. Each bar in histogram represents the height of the number of values present in that range.</a:t>
            </a:r>
          </a:p>
          <a:p>
            <a:pPr algn="just"/>
            <a:r>
              <a:rPr lang="en-US" b="0" i="0" dirty="0">
                <a:solidFill>
                  <a:srgbClr val="000000"/>
                </a:solidFill>
                <a:effectLst/>
                <a:latin typeface="Nunito" pitchFamily="2" charset="0"/>
              </a:rPr>
              <a:t>R creates histogram using </a:t>
            </a:r>
            <a:r>
              <a:rPr lang="en-US" b="1" i="0" dirty="0">
                <a:solidFill>
                  <a:srgbClr val="000000"/>
                </a:solidFill>
                <a:effectLst/>
                <a:latin typeface="Nunito" pitchFamily="2" charset="0"/>
              </a:rPr>
              <a:t>hist()</a:t>
            </a:r>
            <a:r>
              <a:rPr lang="en-US" b="0" i="0" dirty="0">
                <a:solidFill>
                  <a:srgbClr val="000000"/>
                </a:solidFill>
                <a:effectLst/>
                <a:latin typeface="Nunito" pitchFamily="2" charset="0"/>
              </a:rPr>
              <a:t> function. This function takes a vector as an input and uses some more parameters to plot histograms.</a:t>
            </a:r>
          </a:p>
          <a:p>
            <a:pPr algn="l"/>
            <a:r>
              <a:rPr lang="en-US" b="1" i="0" dirty="0">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histogram using R is −</a:t>
            </a:r>
          </a:p>
          <a:p>
            <a:pPr algn="just"/>
            <a:endParaRPr lang="en-US" dirty="0">
              <a:solidFill>
                <a:srgbClr val="000000"/>
              </a:solidFill>
              <a:latin typeface="Nunito" pitchFamily="2" charset="0"/>
            </a:endParaRP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b="1" i="0" dirty="0">
                <a:solidFill>
                  <a:srgbClr val="000000"/>
                </a:solidFill>
                <a:effectLst/>
                <a:latin typeface="Nunito" pitchFamily="2" charset="0"/>
              </a:rPr>
              <a:t>v</a:t>
            </a:r>
            <a:r>
              <a:rPr lang="en-US" b="0" i="0" dirty="0">
                <a:solidFill>
                  <a:srgbClr val="000000"/>
                </a:solidFill>
                <a:effectLst/>
                <a:latin typeface="Nunito" pitchFamily="2" charset="0"/>
              </a:rPr>
              <a:t> is a vector containing numeric values used in histogram.</a:t>
            </a:r>
          </a:p>
          <a:p>
            <a:pPr algn="just">
              <a:buFont typeface="Arial" panose="020B0604020202020204" pitchFamily="34" charset="0"/>
              <a:buChar char="•"/>
            </a:pPr>
            <a:r>
              <a:rPr lang="en-US" b="1" i="0" dirty="0">
                <a:solidFill>
                  <a:srgbClr val="000000"/>
                </a:solidFill>
                <a:effectLst/>
                <a:latin typeface="Nunito" pitchFamily="2" charset="0"/>
              </a:rPr>
              <a:t>main</a:t>
            </a:r>
            <a:r>
              <a:rPr lang="en-US" b="0" i="0" dirty="0">
                <a:solidFill>
                  <a:srgbClr val="000000"/>
                </a:solidFill>
                <a:effectLst/>
                <a:latin typeface="Nunito" pitchFamily="2" charset="0"/>
              </a:rPr>
              <a:t> indicates title of the chart.</a:t>
            </a:r>
          </a:p>
          <a:p>
            <a:pPr algn="just">
              <a:buFont typeface="Arial" panose="020B0604020202020204" pitchFamily="34" charset="0"/>
              <a:buChar char="•"/>
            </a:pPr>
            <a:r>
              <a:rPr lang="en-US" b="1" i="0" dirty="0">
                <a:solidFill>
                  <a:srgbClr val="000000"/>
                </a:solidFill>
                <a:effectLst/>
                <a:latin typeface="Nunito" pitchFamily="2" charset="0"/>
              </a:rPr>
              <a:t>col</a:t>
            </a:r>
            <a:r>
              <a:rPr lang="en-US" b="0" i="0" dirty="0">
                <a:solidFill>
                  <a:srgbClr val="000000"/>
                </a:solidFill>
                <a:effectLst/>
                <a:latin typeface="Nunito" pitchFamily="2" charset="0"/>
              </a:rPr>
              <a:t> is used to set color of the bars.</a:t>
            </a:r>
          </a:p>
          <a:p>
            <a:pPr algn="just">
              <a:buFont typeface="Arial" panose="020B0604020202020204" pitchFamily="34" charset="0"/>
              <a:buChar char="•"/>
            </a:pPr>
            <a:r>
              <a:rPr lang="en-US" b="1" i="0" dirty="0">
                <a:solidFill>
                  <a:srgbClr val="000000"/>
                </a:solidFill>
                <a:effectLst/>
                <a:latin typeface="Nunito" pitchFamily="2" charset="0"/>
              </a:rPr>
              <a:t>border</a:t>
            </a:r>
            <a:r>
              <a:rPr lang="en-US" b="0" i="0" dirty="0">
                <a:solidFill>
                  <a:srgbClr val="000000"/>
                </a:solidFill>
                <a:effectLst/>
                <a:latin typeface="Nunito" pitchFamily="2" charset="0"/>
              </a:rPr>
              <a:t> is used to set border color of each bar.</a:t>
            </a:r>
          </a:p>
          <a:p>
            <a:pPr algn="just">
              <a:buFont typeface="Arial" panose="020B0604020202020204" pitchFamily="34" charset="0"/>
              <a:buChar char="•"/>
            </a:pPr>
            <a:r>
              <a:rPr lang="en-US" b="1" i="0" dirty="0" err="1">
                <a:solidFill>
                  <a:srgbClr val="000000"/>
                </a:solidFill>
                <a:effectLst/>
                <a:latin typeface="Nunito" pitchFamily="2" charset="0"/>
              </a:rPr>
              <a:t>xlab</a:t>
            </a:r>
            <a:r>
              <a:rPr lang="en-US" b="0" i="0" dirty="0">
                <a:solidFill>
                  <a:srgbClr val="000000"/>
                </a:solidFill>
                <a:effectLst/>
                <a:latin typeface="Nunito" pitchFamily="2" charset="0"/>
              </a:rPr>
              <a:t> is used to give description of x-axis.</a:t>
            </a:r>
          </a:p>
          <a:p>
            <a:pPr algn="just">
              <a:buFont typeface="Arial" panose="020B0604020202020204" pitchFamily="34" charset="0"/>
              <a:buChar char="•"/>
            </a:pPr>
            <a:r>
              <a:rPr lang="en-US" b="1" i="0" dirty="0" err="1">
                <a:solidFill>
                  <a:srgbClr val="000000"/>
                </a:solidFill>
                <a:effectLst/>
                <a:latin typeface="Nunito" pitchFamily="2" charset="0"/>
              </a:rPr>
              <a:t>xlim</a:t>
            </a:r>
            <a:r>
              <a:rPr lang="en-US" b="0" i="0" dirty="0">
                <a:solidFill>
                  <a:srgbClr val="000000"/>
                </a:solidFill>
                <a:effectLst/>
                <a:latin typeface="Nunito" pitchFamily="2" charset="0"/>
              </a:rPr>
              <a:t> is used to specify the range of values on the x-axis.</a:t>
            </a:r>
          </a:p>
          <a:p>
            <a:pPr algn="just">
              <a:buFont typeface="Arial" panose="020B0604020202020204" pitchFamily="34" charset="0"/>
              <a:buChar char="•"/>
            </a:pPr>
            <a:r>
              <a:rPr lang="en-US" b="1" i="0" dirty="0" err="1">
                <a:solidFill>
                  <a:srgbClr val="000000"/>
                </a:solidFill>
                <a:effectLst/>
                <a:latin typeface="Nunito" pitchFamily="2" charset="0"/>
              </a:rPr>
              <a:t>ylim</a:t>
            </a:r>
            <a:r>
              <a:rPr lang="en-US" b="0" i="0" dirty="0">
                <a:solidFill>
                  <a:srgbClr val="000000"/>
                </a:solidFill>
                <a:effectLst/>
                <a:latin typeface="Nunito" pitchFamily="2" charset="0"/>
              </a:rPr>
              <a:t> is used to specify the range of values on the y-axis.</a:t>
            </a:r>
          </a:p>
          <a:p>
            <a:pPr algn="just">
              <a:buFont typeface="Arial" panose="020B0604020202020204" pitchFamily="34" charset="0"/>
              <a:buChar char="•"/>
            </a:pPr>
            <a:r>
              <a:rPr lang="en-US" b="1" i="0" dirty="0">
                <a:solidFill>
                  <a:srgbClr val="000000"/>
                </a:solidFill>
                <a:effectLst/>
                <a:latin typeface="Nunito" pitchFamily="2" charset="0"/>
              </a:rPr>
              <a:t>breaks</a:t>
            </a:r>
            <a:r>
              <a:rPr lang="en-US" b="0" i="0" dirty="0">
                <a:solidFill>
                  <a:srgbClr val="000000"/>
                </a:solidFill>
                <a:effectLst/>
                <a:latin typeface="Nunito" pitchFamily="2" charset="0"/>
              </a:rPr>
              <a:t> is used to mention the width of each bar.</a:t>
            </a:r>
          </a:p>
          <a:p>
            <a:pPr algn="just"/>
            <a:endParaRPr lang="en-US" b="0" i="0" dirty="0">
              <a:solidFill>
                <a:srgbClr val="000000"/>
              </a:solidFill>
              <a:effectLst/>
              <a:latin typeface="Nunito" pitchFamily="2" charset="0"/>
            </a:endParaRPr>
          </a:p>
          <a:p>
            <a:endParaRPr lang="en-IN" dirty="0"/>
          </a:p>
        </p:txBody>
      </p:sp>
      <p:sp>
        <p:nvSpPr>
          <p:cNvPr id="4" name="Rectangle 1">
            <a:extLst>
              <a:ext uri="{FF2B5EF4-FFF2-40B4-BE49-F238E27FC236}">
                <a16:creationId xmlns:a16="http://schemas.microsoft.com/office/drawing/2014/main" id="{A4F7C024-A606-D889-C104-E4BA6A7635A8}"/>
              </a:ext>
            </a:extLst>
          </p:cNvPr>
          <p:cNvSpPr>
            <a:spLocks noChangeArrowheads="1"/>
          </p:cNvSpPr>
          <p:nvPr/>
        </p:nvSpPr>
        <p:spPr bwMode="auto">
          <a:xfrm>
            <a:off x="851647" y="2992051"/>
            <a:ext cx="4844018"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hist(</a:t>
            </a:r>
            <a:r>
              <a:rPr kumimoji="0" lang="en-US" altLang="en-US" sz="2000" b="0" i="0" u="none" strike="noStrike" cap="none" normalizeH="0" baseline="0" dirty="0" err="1">
                <a:ln>
                  <a:noFill/>
                </a:ln>
                <a:solidFill>
                  <a:srgbClr val="000000"/>
                </a:solidFill>
                <a:effectLst/>
                <a:latin typeface="var(--bs-font-monospace)"/>
              </a:rPr>
              <a:t>v,main,xlab,xlim,ylim,breaks,col,border</a:t>
            </a:r>
            <a:r>
              <a:rPr kumimoji="0" lang="en-US" altLang="en-US" sz="2000" b="0" i="0" u="none" strike="noStrike" cap="none" normalizeH="0" baseline="0" dirty="0">
                <a:ln>
                  <a:noFill/>
                </a:ln>
                <a:solidFill>
                  <a:srgbClr val="0000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235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2651</Words>
  <Application>Microsoft Office PowerPoint</Application>
  <PresentationFormat>Widescreen</PresentationFormat>
  <Paragraphs>282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Calibri Light</vt:lpstr>
      <vt:lpstr>Heebo</vt:lpstr>
      <vt:lpstr>Nunito</vt:lpstr>
      <vt:lpstr>var(--bs-font-monospace)</vt:lpstr>
      <vt:lpstr>Office Theme</vt:lpstr>
      <vt:lpstr>Data Science</vt:lpstr>
      <vt:lpstr>R - Bar Charts</vt:lpstr>
      <vt:lpstr>R - Bar Charts</vt:lpstr>
      <vt:lpstr>R - Bar Charts</vt:lpstr>
      <vt:lpstr>R - Bar Charts</vt:lpstr>
      <vt:lpstr>R - Boxplots</vt:lpstr>
      <vt:lpstr>R - Boxplots</vt:lpstr>
      <vt:lpstr>R - Boxplots</vt:lpstr>
      <vt:lpstr>R - Histograms</vt:lpstr>
      <vt:lpstr>R - Histograms</vt:lpstr>
      <vt:lpstr>R - Histograms</vt:lpstr>
      <vt:lpstr>R - Line Graphs</vt:lpstr>
      <vt:lpstr>R - Line Graphs</vt:lpstr>
      <vt:lpstr>R - Line Graphs</vt:lpstr>
      <vt:lpstr>R - Line Graphs</vt:lpstr>
      <vt:lpstr>R - Scatterplots</vt:lpstr>
      <vt:lpstr>R - Scatterplots</vt:lpstr>
      <vt:lpstr>R - Scatterplots</vt:lpstr>
      <vt:lpstr>R - Scatterplots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18</cp:revision>
  <dcterms:created xsi:type="dcterms:W3CDTF">2022-05-29T19:54:06Z</dcterms:created>
  <dcterms:modified xsi:type="dcterms:W3CDTF">2022-05-29T20:15:22Z</dcterms:modified>
</cp:coreProperties>
</file>