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279" r:id="rId3"/>
    <p:sldId id="271" r:id="rId4"/>
    <p:sldId id="285" r:id="rId5"/>
    <p:sldId id="280" r:id="rId6"/>
    <p:sldId id="273" r:id="rId7"/>
    <p:sldId id="286" r:id="rId8"/>
    <p:sldId id="287" r:id="rId9"/>
    <p:sldId id="288" r:id="rId10"/>
    <p:sldId id="289" r:id="rId11"/>
    <p:sldId id="290" r:id="rId12"/>
    <p:sldId id="299" r:id="rId13"/>
    <p:sldId id="300" r:id="rId14"/>
    <p:sldId id="301" r:id="rId15"/>
    <p:sldId id="291" r:id="rId16"/>
    <p:sldId id="302" r:id="rId17"/>
    <p:sldId id="303" r:id="rId18"/>
    <p:sldId id="295" r:id="rId19"/>
    <p:sldId id="292" r:id="rId20"/>
    <p:sldId id="304" r:id="rId21"/>
    <p:sldId id="305" r:id="rId22"/>
    <p:sldId id="296" r:id="rId23"/>
    <p:sldId id="293" r:id="rId24"/>
    <p:sldId id="309" r:id="rId25"/>
    <p:sldId id="306" r:id="rId26"/>
    <p:sldId id="307" r:id="rId27"/>
    <p:sldId id="308" r:id="rId28"/>
    <p:sldId id="31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8216-2DEC-87A2-8E55-A7312115C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D02A3A-9869-BBD3-1345-E8B8FEA54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1163D6-3E7D-827C-B6E5-F9E524B761A6}"/>
              </a:ext>
            </a:extLst>
          </p:cNvPr>
          <p:cNvSpPr>
            <a:spLocks noGrp="1"/>
          </p:cNvSpPr>
          <p:nvPr>
            <p:ph type="dt" sz="half" idx="10"/>
          </p:nvPr>
        </p:nvSpPr>
        <p:spPr/>
        <p:txBody>
          <a:bodyPr/>
          <a:lstStyle/>
          <a:p>
            <a:fld id="{0D76823C-F4C8-4A5B-BCE9-550736763F20}" type="datetimeFigureOut">
              <a:rPr lang="en-IN" smtClean="0"/>
              <a:t>08-06-2022</a:t>
            </a:fld>
            <a:endParaRPr lang="en-IN"/>
          </a:p>
        </p:txBody>
      </p:sp>
      <p:sp>
        <p:nvSpPr>
          <p:cNvPr id="5" name="Footer Placeholder 4">
            <a:extLst>
              <a:ext uri="{FF2B5EF4-FFF2-40B4-BE49-F238E27FC236}">
                <a16:creationId xmlns:a16="http://schemas.microsoft.com/office/drawing/2014/main" id="{23DC81DF-7DED-1D01-48F7-35C02C875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88A35B-08F3-1BD7-E263-D703B92BB3D7}"/>
              </a:ext>
            </a:extLst>
          </p:cNvPr>
          <p:cNvSpPr>
            <a:spLocks noGrp="1"/>
          </p:cNvSpPr>
          <p:nvPr>
            <p:ph type="sldNum" sz="quarter" idx="12"/>
          </p:nvPr>
        </p:nvSpPr>
        <p:spPr/>
        <p:txBody>
          <a:bodyPr/>
          <a:lstStyle/>
          <a:p>
            <a:fld id="{6D0C478B-8FB4-4631-958A-26EC7E922600}" type="slidenum">
              <a:rPr lang="en-IN" smtClean="0"/>
              <a:t>‹#›</a:t>
            </a:fld>
            <a:endParaRPr lang="en-IN"/>
          </a:p>
        </p:txBody>
      </p:sp>
    </p:spTree>
    <p:extLst>
      <p:ext uri="{BB962C8B-B14F-4D97-AF65-F5344CB8AC3E}">
        <p14:creationId xmlns:p14="http://schemas.microsoft.com/office/powerpoint/2010/main" val="84860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F418-8DB1-3448-B3D0-C4C3BAD488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E3281D-B3F8-D651-310A-05A45194F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B593B0-FCCD-CDD1-14F1-B0D41C841048}"/>
              </a:ext>
            </a:extLst>
          </p:cNvPr>
          <p:cNvSpPr>
            <a:spLocks noGrp="1"/>
          </p:cNvSpPr>
          <p:nvPr>
            <p:ph type="dt" sz="half" idx="10"/>
          </p:nvPr>
        </p:nvSpPr>
        <p:spPr/>
        <p:txBody>
          <a:bodyPr/>
          <a:lstStyle/>
          <a:p>
            <a:fld id="{0D76823C-F4C8-4A5B-BCE9-550736763F20}" type="datetimeFigureOut">
              <a:rPr lang="en-IN" smtClean="0"/>
              <a:t>08-06-2022</a:t>
            </a:fld>
            <a:endParaRPr lang="en-IN"/>
          </a:p>
        </p:txBody>
      </p:sp>
      <p:sp>
        <p:nvSpPr>
          <p:cNvPr id="5" name="Footer Placeholder 4">
            <a:extLst>
              <a:ext uri="{FF2B5EF4-FFF2-40B4-BE49-F238E27FC236}">
                <a16:creationId xmlns:a16="http://schemas.microsoft.com/office/drawing/2014/main" id="{FD366D69-25E5-344D-62C5-777518162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B446A-0332-85E7-8086-49EA16EEB71F}"/>
              </a:ext>
            </a:extLst>
          </p:cNvPr>
          <p:cNvSpPr>
            <a:spLocks noGrp="1"/>
          </p:cNvSpPr>
          <p:nvPr>
            <p:ph type="sldNum" sz="quarter" idx="12"/>
          </p:nvPr>
        </p:nvSpPr>
        <p:spPr/>
        <p:txBody>
          <a:bodyPr/>
          <a:lstStyle/>
          <a:p>
            <a:fld id="{6D0C478B-8FB4-4631-958A-26EC7E922600}" type="slidenum">
              <a:rPr lang="en-IN" smtClean="0"/>
              <a:t>‹#›</a:t>
            </a:fld>
            <a:endParaRPr lang="en-IN"/>
          </a:p>
        </p:txBody>
      </p:sp>
    </p:spTree>
    <p:extLst>
      <p:ext uri="{BB962C8B-B14F-4D97-AF65-F5344CB8AC3E}">
        <p14:creationId xmlns:p14="http://schemas.microsoft.com/office/powerpoint/2010/main" val="163250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8FBD8-BDCA-494C-1203-7257520DB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C5DE5F-29A7-82A4-2735-004F287F2D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9181F2-2963-4A20-2E77-88216110AFD4}"/>
              </a:ext>
            </a:extLst>
          </p:cNvPr>
          <p:cNvSpPr>
            <a:spLocks noGrp="1"/>
          </p:cNvSpPr>
          <p:nvPr>
            <p:ph type="dt" sz="half" idx="10"/>
          </p:nvPr>
        </p:nvSpPr>
        <p:spPr/>
        <p:txBody>
          <a:bodyPr/>
          <a:lstStyle/>
          <a:p>
            <a:fld id="{0D76823C-F4C8-4A5B-BCE9-550736763F20}" type="datetimeFigureOut">
              <a:rPr lang="en-IN" smtClean="0"/>
              <a:t>08-06-2022</a:t>
            </a:fld>
            <a:endParaRPr lang="en-IN"/>
          </a:p>
        </p:txBody>
      </p:sp>
      <p:sp>
        <p:nvSpPr>
          <p:cNvPr id="5" name="Footer Placeholder 4">
            <a:extLst>
              <a:ext uri="{FF2B5EF4-FFF2-40B4-BE49-F238E27FC236}">
                <a16:creationId xmlns:a16="http://schemas.microsoft.com/office/drawing/2014/main" id="{AEFA02B4-960D-1782-6BF3-C450E31E98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C86C5-CFDC-E7F9-1786-B57BF7576CD3}"/>
              </a:ext>
            </a:extLst>
          </p:cNvPr>
          <p:cNvSpPr>
            <a:spLocks noGrp="1"/>
          </p:cNvSpPr>
          <p:nvPr>
            <p:ph type="sldNum" sz="quarter" idx="12"/>
          </p:nvPr>
        </p:nvSpPr>
        <p:spPr/>
        <p:txBody>
          <a:bodyPr/>
          <a:lstStyle/>
          <a:p>
            <a:fld id="{6D0C478B-8FB4-4631-958A-26EC7E922600}" type="slidenum">
              <a:rPr lang="en-IN" smtClean="0"/>
              <a:t>‹#›</a:t>
            </a:fld>
            <a:endParaRPr lang="en-IN"/>
          </a:p>
        </p:txBody>
      </p:sp>
    </p:spTree>
    <p:extLst>
      <p:ext uri="{BB962C8B-B14F-4D97-AF65-F5344CB8AC3E}">
        <p14:creationId xmlns:p14="http://schemas.microsoft.com/office/powerpoint/2010/main" val="342737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916A-46DA-1F1A-DF8C-7CAAA1F69E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B54F58-64EF-CFCD-C595-D237313767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FA05A8-A60F-FE11-3A83-E76989030605}"/>
              </a:ext>
            </a:extLst>
          </p:cNvPr>
          <p:cNvSpPr>
            <a:spLocks noGrp="1"/>
          </p:cNvSpPr>
          <p:nvPr>
            <p:ph type="dt" sz="half" idx="10"/>
          </p:nvPr>
        </p:nvSpPr>
        <p:spPr/>
        <p:txBody>
          <a:bodyPr/>
          <a:lstStyle/>
          <a:p>
            <a:fld id="{0D76823C-F4C8-4A5B-BCE9-550736763F20}" type="datetimeFigureOut">
              <a:rPr lang="en-IN" smtClean="0"/>
              <a:t>08-06-2022</a:t>
            </a:fld>
            <a:endParaRPr lang="en-IN"/>
          </a:p>
        </p:txBody>
      </p:sp>
      <p:sp>
        <p:nvSpPr>
          <p:cNvPr id="5" name="Footer Placeholder 4">
            <a:extLst>
              <a:ext uri="{FF2B5EF4-FFF2-40B4-BE49-F238E27FC236}">
                <a16:creationId xmlns:a16="http://schemas.microsoft.com/office/drawing/2014/main" id="{73F9E971-0C3F-98A9-B45F-E31484F00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5593D-48AD-8595-76AB-E91B6E7EF7AE}"/>
              </a:ext>
            </a:extLst>
          </p:cNvPr>
          <p:cNvSpPr>
            <a:spLocks noGrp="1"/>
          </p:cNvSpPr>
          <p:nvPr>
            <p:ph type="sldNum" sz="quarter" idx="12"/>
          </p:nvPr>
        </p:nvSpPr>
        <p:spPr/>
        <p:txBody>
          <a:bodyPr/>
          <a:lstStyle/>
          <a:p>
            <a:fld id="{6D0C478B-8FB4-4631-958A-26EC7E922600}" type="slidenum">
              <a:rPr lang="en-IN" smtClean="0"/>
              <a:t>‹#›</a:t>
            </a:fld>
            <a:endParaRPr lang="en-IN"/>
          </a:p>
        </p:txBody>
      </p:sp>
    </p:spTree>
    <p:extLst>
      <p:ext uri="{BB962C8B-B14F-4D97-AF65-F5344CB8AC3E}">
        <p14:creationId xmlns:p14="http://schemas.microsoft.com/office/powerpoint/2010/main" val="298872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2C11-25E5-7BA9-67F6-28F7CEC511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2EBE5F-6C9D-3746-7DC8-9C1BAEB5E9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3A0F75-FA97-C04C-5A93-4FCBE59BB8CF}"/>
              </a:ext>
            </a:extLst>
          </p:cNvPr>
          <p:cNvSpPr>
            <a:spLocks noGrp="1"/>
          </p:cNvSpPr>
          <p:nvPr>
            <p:ph type="dt" sz="half" idx="10"/>
          </p:nvPr>
        </p:nvSpPr>
        <p:spPr/>
        <p:txBody>
          <a:bodyPr/>
          <a:lstStyle/>
          <a:p>
            <a:fld id="{0D76823C-F4C8-4A5B-BCE9-550736763F20}" type="datetimeFigureOut">
              <a:rPr lang="en-IN" smtClean="0"/>
              <a:t>08-06-2022</a:t>
            </a:fld>
            <a:endParaRPr lang="en-IN"/>
          </a:p>
        </p:txBody>
      </p:sp>
      <p:sp>
        <p:nvSpPr>
          <p:cNvPr id="5" name="Footer Placeholder 4">
            <a:extLst>
              <a:ext uri="{FF2B5EF4-FFF2-40B4-BE49-F238E27FC236}">
                <a16:creationId xmlns:a16="http://schemas.microsoft.com/office/drawing/2014/main" id="{4F3A02DF-D3C4-5D09-2480-78016BEEEC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F4EC9A-5980-52EF-AB9C-096CB24F501D}"/>
              </a:ext>
            </a:extLst>
          </p:cNvPr>
          <p:cNvSpPr>
            <a:spLocks noGrp="1"/>
          </p:cNvSpPr>
          <p:nvPr>
            <p:ph type="sldNum" sz="quarter" idx="12"/>
          </p:nvPr>
        </p:nvSpPr>
        <p:spPr/>
        <p:txBody>
          <a:bodyPr/>
          <a:lstStyle/>
          <a:p>
            <a:fld id="{6D0C478B-8FB4-4631-958A-26EC7E922600}" type="slidenum">
              <a:rPr lang="en-IN" smtClean="0"/>
              <a:t>‹#›</a:t>
            </a:fld>
            <a:endParaRPr lang="en-IN"/>
          </a:p>
        </p:txBody>
      </p:sp>
    </p:spTree>
    <p:extLst>
      <p:ext uri="{BB962C8B-B14F-4D97-AF65-F5344CB8AC3E}">
        <p14:creationId xmlns:p14="http://schemas.microsoft.com/office/powerpoint/2010/main" val="372269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886E-7E9E-6FDD-6D26-585F2C109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45348D-DF70-C5F1-9080-BE288036B5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8FFB8E-1131-C866-E6AE-80A6C65C2A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BEDB0C-6E93-0E69-37F9-6D329D3498AF}"/>
              </a:ext>
            </a:extLst>
          </p:cNvPr>
          <p:cNvSpPr>
            <a:spLocks noGrp="1"/>
          </p:cNvSpPr>
          <p:nvPr>
            <p:ph type="dt" sz="half" idx="10"/>
          </p:nvPr>
        </p:nvSpPr>
        <p:spPr/>
        <p:txBody>
          <a:bodyPr/>
          <a:lstStyle/>
          <a:p>
            <a:fld id="{0D76823C-F4C8-4A5B-BCE9-550736763F20}" type="datetimeFigureOut">
              <a:rPr lang="en-IN" smtClean="0"/>
              <a:t>08-06-2022</a:t>
            </a:fld>
            <a:endParaRPr lang="en-IN"/>
          </a:p>
        </p:txBody>
      </p:sp>
      <p:sp>
        <p:nvSpPr>
          <p:cNvPr id="6" name="Footer Placeholder 5">
            <a:extLst>
              <a:ext uri="{FF2B5EF4-FFF2-40B4-BE49-F238E27FC236}">
                <a16:creationId xmlns:a16="http://schemas.microsoft.com/office/drawing/2014/main" id="{4F293D91-BE58-8583-2F6E-9DDF1DE8F4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24D21F-F368-6A95-696A-15C95E80313F}"/>
              </a:ext>
            </a:extLst>
          </p:cNvPr>
          <p:cNvSpPr>
            <a:spLocks noGrp="1"/>
          </p:cNvSpPr>
          <p:nvPr>
            <p:ph type="sldNum" sz="quarter" idx="12"/>
          </p:nvPr>
        </p:nvSpPr>
        <p:spPr/>
        <p:txBody>
          <a:bodyPr/>
          <a:lstStyle/>
          <a:p>
            <a:fld id="{6D0C478B-8FB4-4631-958A-26EC7E922600}" type="slidenum">
              <a:rPr lang="en-IN" smtClean="0"/>
              <a:t>‹#›</a:t>
            </a:fld>
            <a:endParaRPr lang="en-IN"/>
          </a:p>
        </p:txBody>
      </p:sp>
    </p:spTree>
    <p:extLst>
      <p:ext uri="{BB962C8B-B14F-4D97-AF65-F5344CB8AC3E}">
        <p14:creationId xmlns:p14="http://schemas.microsoft.com/office/powerpoint/2010/main" val="676201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2BBC-53A1-FB07-E5A2-64075546D9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842A3A-04FB-09F3-610C-93AE5F605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858EB-114C-AC7B-E8BA-A91646908F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7AAAA8-52AF-9275-35B2-6C11CF485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B0581E-124C-6A50-0E65-32242D347E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DFEF20-F4E1-884A-D1A1-151ED0D1E50C}"/>
              </a:ext>
            </a:extLst>
          </p:cNvPr>
          <p:cNvSpPr>
            <a:spLocks noGrp="1"/>
          </p:cNvSpPr>
          <p:nvPr>
            <p:ph type="dt" sz="half" idx="10"/>
          </p:nvPr>
        </p:nvSpPr>
        <p:spPr/>
        <p:txBody>
          <a:bodyPr/>
          <a:lstStyle/>
          <a:p>
            <a:fld id="{0D76823C-F4C8-4A5B-BCE9-550736763F20}" type="datetimeFigureOut">
              <a:rPr lang="en-IN" smtClean="0"/>
              <a:t>08-06-2022</a:t>
            </a:fld>
            <a:endParaRPr lang="en-IN"/>
          </a:p>
        </p:txBody>
      </p:sp>
      <p:sp>
        <p:nvSpPr>
          <p:cNvPr id="8" name="Footer Placeholder 7">
            <a:extLst>
              <a:ext uri="{FF2B5EF4-FFF2-40B4-BE49-F238E27FC236}">
                <a16:creationId xmlns:a16="http://schemas.microsoft.com/office/drawing/2014/main" id="{D6583180-8F53-CD2D-5D29-56606A275C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613DF2-B9FC-6931-5A8D-63E7DA27938B}"/>
              </a:ext>
            </a:extLst>
          </p:cNvPr>
          <p:cNvSpPr>
            <a:spLocks noGrp="1"/>
          </p:cNvSpPr>
          <p:nvPr>
            <p:ph type="sldNum" sz="quarter" idx="12"/>
          </p:nvPr>
        </p:nvSpPr>
        <p:spPr/>
        <p:txBody>
          <a:bodyPr/>
          <a:lstStyle/>
          <a:p>
            <a:fld id="{6D0C478B-8FB4-4631-958A-26EC7E922600}" type="slidenum">
              <a:rPr lang="en-IN" smtClean="0"/>
              <a:t>‹#›</a:t>
            </a:fld>
            <a:endParaRPr lang="en-IN"/>
          </a:p>
        </p:txBody>
      </p:sp>
    </p:spTree>
    <p:extLst>
      <p:ext uri="{BB962C8B-B14F-4D97-AF65-F5344CB8AC3E}">
        <p14:creationId xmlns:p14="http://schemas.microsoft.com/office/powerpoint/2010/main" val="259020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2894-DB8D-C5A9-9F41-399D098122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4FBDBF-B1C2-4751-4EBB-158CA37AA043}"/>
              </a:ext>
            </a:extLst>
          </p:cNvPr>
          <p:cNvSpPr>
            <a:spLocks noGrp="1"/>
          </p:cNvSpPr>
          <p:nvPr>
            <p:ph type="dt" sz="half" idx="10"/>
          </p:nvPr>
        </p:nvSpPr>
        <p:spPr/>
        <p:txBody>
          <a:bodyPr/>
          <a:lstStyle/>
          <a:p>
            <a:fld id="{0D76823C-F4C8-4A5B-BCE9-550736763F20}" type="datetimeFigureOut">
              <a:rPr lang="en-IN" smtClean="0"/>
              <a:t>08-06-2022</a:t>
            </a:fld>
            <a:endParaRPr lang="en-IN"/>
          </a:p>
        </p:txBody>
      </p:sp>
      <p:sp>
        <p:nvSpPr>
          <p:cNvPr id="4" name="Footer Placeholder 3">
            <a:extLst>
              <a:ext uri="{FF2B5EF4-FFF2-40B4-BE49-F238E27FC236}">
                <a16:creationId xmlns:a16="http://schemas.microsoft.com/office/drawing/2014/main" id="{A0D8B944-E3A9-45B6-3A1F-C073787DD6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EA6415-BDEE-ACDE-756B-9F76A93266FE}"/>
              </a:ext>
            </a:extLst>
          </p:cNvPr>
          <p:cNvSpPr>
            <a:spLocks noGrp="1"/>
          </p:cNvSpPr>
          <p:nvPr>
            <p:ph type="sldNum" sz="quarter" idx="12"/>
          </p:nvPr>
        </p:nvSpPr>
        <p:spPr/>
        <p:txBody>
          <a:bodyPr/>
          <a:lstStyle/>
          <a:p>
            <a:fld id="{6D0C478B-8FB4-4631-958A-26EC7E922600}" type="slidenum">
              <a:rPr lang="en-IN" smtClean="0"/>
              <a:t>‹#›</a:t>
            </a:fld>
            <a:endParaRPr lang="en-IN"/>
          </a:p>
        </p:txBody>
      </p:sp>
    </p:spTree>
    <p:extLst>
      <p:ext uri="{BB962C8B-B14F-4D97-AF65-F5344CB8AC3E}">
        <p14:creationId xmlns:p14="http://schemas.microsoft.com/office/powerpoint/2010/main" val="78716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D9335-71B1-7D4C-20AC-F2E687DAE820}"/>
              </a:ext>
            </a:extLst>
          </p:cNvPr>
          <p:cNvSpPr>
            <a:spLocks noGrp="1"/>
          </p:cNvSpPr>
          <p:nvPr>
            <p:ph type="dt" sz="half" idx="10"/>
          </p:nvPr>
        </p:nvSpPr>
        <p:spPr/>
        <p:txBody>
          <a:bodyPr/>
          <a:lstStyle/>
          <a:p>
            <a:fld id="{0D76823C-F4C8-4A5B-BCE9-550736763F20}" type="datetimeFigureOut">
              <a:rPr lang="en-IN" smtClean="0"/>
              <a:t>08-06-2022</a:t>
            </a:fld>
            <a:endParaRPr lang="en-IN"/>
          </a:p>
        </p:txBody>
      </p:sp>
      <p:sp>
        <p:nvSpPr>
          <p:cNvPr id="3" name="Footer Placeholder 2">
            <a:extLst>
              <a:ext uri="{FF2B5EF4-FFF2-40B4-BE49-F238E27FC236}">
                <a16:creationId xmlns:a16="http://schemas.microsoft.com/office/drawing/2014/main" id="{2FDAE1C8-1807-7752-AB26-A8132FCAE1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D2E4CA-95BF-0BBF-993E-766EA05FB6EE}"/>
              </a:ext>
            </a:extLst>
          </p:cNvPr>
          <p:cNvSpPr>
            <a:spLocks noGrp="1"/>
          </p:cNvSpPr>
          <p:nvPr>
            <p:ph type="sldNum" sz="quarter" idx="12"/>
          </p:nvPr>
        </p:nvSpPr>
        <p:spPr/>
        <p:txBody>
          <a:bodyPr/>
          <a:lstStyle/>
          <a:p>
            <a:fld id="{6D0C478B-8FB4-4631-958A-26EC7E922600}" type="slidenum">
              <a:rPr lang="en-IN" smtClean="0"/>
              <a:t>‹#›</a:t>
            </a:fld>
            <a:endParaRPr lang="en-IN"/>
          </a:p>
        </p:txBody>
      </p:sp>
    </p:spTree>
    <p:extLst>
      <p:ext uri="{BB962C8B-B14F-4D97-AF65-F5344CB8AC3E}">
        <p14:creationId xmlns:p14="http://schemas.microsoft.com/office/powerpoint/2010/main" val="295484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9C05-E2C8-6BDD-D033-39ABACDA5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AC4F72-9CA7-11A4-F2A4-7DE8CD817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6C3ADD-D8BB-CDAD-B41B-26A334B62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2584C-D503-6BD4-C1B6-6E95BAA3CF6C}"/>
              </a:ext>
            </a:extLst>
          </p:cNvPr>
          <p:cNvSpPr>
            <a:spLocks noGrp="1"/>
          </p:cNvSpPr>
          <p:nvPr>
            <p:ph type="dt" sz="half" idx="10"/>
          </p:nvPr>
        </p:nvSpPr>
        <p:spPr/>
        <p:txBody>
          <a:bodyPr/>
          <a:lstStyle/>
          <a:p>
            <a:fld id="{0D76823C-F4C8-4A5B-BCE9-550736763F20}" type="datetimeFigureOut">
              <a:rPr lang="en-IN" smtClean="0"/>
              <a:t>08-06-2022</a:t>
            </a:fld>
            <a:endParaRPr lang="en-IN"/>
          </a:p>
        </p:txBody>
      </p:sp>
      <p:sp>
        <p:nvSpPr>
          <p:cNvPr id="6" name="Footer Placeholder 5">
            <a:extLst>
              <a:ext uri="{FF2B5EF4-FFF2-40B4-BE49-F238E27FC236}">
                <a16:creationId xmlns:a16="http://schemas.microsoft.com/office/drawing/2014/main" id="{23E5247B-464C-6BA0-6A72-962BA1C83F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C882C5-415D-D810-1F7E-62E02FF10E3D}"/>
              </a:ext>
            </a:extLst>
          </p:cNvPr>
          <p:cNvSpPr>
            <a:spLocks noGrp="1"/>
          </p:cNvSpPr>
          <p:nvPr>
            <p:ph type="sldNum" sz="quarter" idx="12"/>
          </p:nvPr>
        </p:nvSpPr>
        <p:spPr/>
        <p:txBody>
          <a:bodyPr/>
          <a:lstStyle/>
          <a:p>
            <a:fld id="{6D0C478B-8FB4-4631-958A-26EC7E922600}" type="slidenum">
              <a:rPr lang="en-IN" smtClean="0"/>
              <a:t>‹#›</a:t>
            </a:fld>
            <a:endParaRPr lang="en-IN"/>
          </a:p>
        </p:txBody>
      </p:sp>
    </p:spTree>
    <p:extLst>
      <p:ext uri="{BB962C8B-B14F-4D97-AF65-F5344CB8AC3E}">
        <p14:creationId xmlns:p14="http://schemas.microsoft.com/office/powerpoint/2010/main" val="388052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EFD3-FDC6-C741-C566-8DD02FF2A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C49C61-B003-1E6F-617B-F3973F0564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861356-BC8C-98BC-1AD4-AD5A5E992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04A9B-B6CA-D5F3-87B0-D50FD8E90EEF}"/>
              </a:ext>
            </a:extLst>
          </p:cNvPr>
          <p:cNvSpPr>
            <a:spLocks noGrp="1"/>
          </p:cNvSpPr>
          <p:nvPr>
            <p:ph type="dt" sz="half" idx="10"/>
          </p:nvPr>
        </p:nvSpPr>
        <p:spPr/>
        <p:txBody>
          <a:bodyPr/>
          <a:lstStyle/>
          <a:p>
            <a:fld id="{0D76823C-F4C8-4A5B-BCE9-550736763F20}" type="datetimeFigureOut">
              <a:rPr lang="en-IN" smtClean="0"/>
              <a:t>08-06-2022</a:t>
            </a:fld>
            <a:endParaRPr lang="en-IN"/>
          </a:p>
        </p:txBody>
      </p:sp>
      <p:sp>
        <p:nvSpPr>
          <p:cNvPr id="6" name="Footer Placeholder 5">
            <a:extLst>
              <a:ext uri="{FF2B5EF4-FFF2-40B4-BE49-F238E27FC236}">
                <a16:creationId xmlns:a16="http://schemas.microsoft.com/office/drawing/2014/main" id="{87997BB6-F813-0965-3410-AD16BD55FD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6D7F5B-87D6-8A89-FAAB-920FB630E9B5}"/>
              </a:ext>
            </a:extLst>
          </p:cNvPr>
          <p:cNvSpPr>
            <a:spLocks noGrp="1"/>
          </p:cNvSpPr>
          <p:nvPr>
            <p:ph type="sldNum" sz="quarter" idx="12"/>
          </p:nvPr>
        </p:nvSpPr>
        <p:spPr/>
        <p:txBody>
          <a:bodyPr/>
          <a:lstStyle/>
          <a:p>
            <a:fld id="{6D0C478B-8FB4-4631-958A-26EC7E922600}" type="slidenum">
              <a:rPr lang="en-IN" smtClean="0"/>
              <a:t>‹#›</a:t>
            </a:fld>
            <a:endParaRPr lang="en-IN"/>
          </a:p>
        </p:txBody>
      </p:sp>
    </p:spTree>
    <p:extLst>
      <p:ext uri="{BB962C8B-B14F-4D97-AF65-F5344CB8AC3E}">
        <p14:creationId xmlns:p14="http://schemas.microsoft.com/office/powerpoint/2010/main" val="167371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BDC87-B779-3303-114F-752EA6576B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7AA43A-D2BF-1750-0F1C-979A83E1D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E2437-D886-0414-D671-55F46EFD9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6823C-F4C8-4A5B-BCE9-550736763F20}" type="datetimeFigureOut">
              <a:rPr lang="en-IN" smtClean="0"/>
              <a:t>08-06-2022</a:t>
            </a:fld>
            <a:endParaRPr lang="en-IN"/>
          </a:p>
        </p:txBody>
      </p:sp>
      <p:sp>
        <p:nvSpPr>
          <p:cNvPr id="5" name="Footer Placeholder 4">
            <a:extLst>
              <a:ext uri="{FF2B5EF4-FFF2-40B4-BE49-F238E27FC236}">
                <a16:creationId xmlns:a16="http://schemas.microsoft.com/office/drawing/2014/main" id="{DC876D2D-74EA-D615-382A-81CC2A1C97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0BFC4C-BDEE-2EA8-2298-023E3E8A3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C478B-8FB4-4631-958A-26EC7E922600}" type="slidenum">
              <a:rPr lang="en-IN" smtClean="0"/>
              <a:t>‹#›</a:t>
            </a:fld>
            <a:endParaRPr lang="en-IN"/>
          </a:p>
        </p:txBody>
      </p:sp>
    </p:spTree>
    <p:extLst>
      <p:ext uri="{BB962C8B-B14F-4D97-AF65-F5344CB8AC3E}">
        <p14:creationId xmlns:p14="http://schemas.microsoft.com/office/powerpoint/2010/main" val="167492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12</a:t>
            </a:r>
          </a:p>
          <a:p>
            <a:r>
              <a:rPr lang="en-IN" dirty="0"/>
              <a:t>Date </a:t>
            </a:r>
            <a:r>
              <a:rPr lang="en-IN"/>
              <a:t>– 08</a:t>
            </a:r>
            <a:r>
              <a:rPr lang="en-IN" baseline="30000"/>
              <a:t>th</a:t>
            </a:r>
            <a:r>
              <a:rPr lang="en-IN"/>
              <a:t> </a:t>
            </a:r>
            <a:r>
              <a:rPr lang="en-IN" dirty="0"/>
              <a:t>June,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1521012"/>
            <a:ext cx="9144000" cy="1754094"/>
          </a:xfrm>
        </p:spPr>
        <p:txBody>
          <a:bodyPr>
            <a:normAutofit fontScale="90000"/>
          </a:bodyPr>
          <a:lstStyle/>
          <a:p>
            <a:r>
              <a:rPr lang="en-IN" b="0" i="0" dirty="0">
                <a:solidFill>
                  <a:srgbClr val="000000"/>
                </a:solidFill>
                <a:effectLst/>
                <a:latin typeface="Rockwell Extra Bold" panose="02060903040505020403" pitchFamily="18" charset="0"/>
              </a:rPr>
              <a:t>Statistics - Measurement Levels</a:t>
            </a:r>
          </a:p>
        </p:txBody>
      </p:sp>
      <p:sp>
        <p:nvSpPr>
          <p:cNvPr id="4" name="TextBox 3">
            <a:extLst>
              <a:ext uri="{FF2B5EF4-FFF2-40B4-BE49-F238E27FC236}">
                <a16:creationId xmlns:a16="http://schemas.microsoft.com/office/drawing/2014/main" id="{FB8E00D2-EA36-5CD3-3D9A-80F34C52DE87}"/>
              </a:ext>
            </a:extLst>
          </p:cNvPr>
          <p:cNvSpPr txBox="1"/>
          <p:nvPr/>
        </p:nvSpPr>
        <p:spPr>
          <a:xfrm>
            <a:off x="1757083" y="3275106"/>
            <a:ext cx="8910917" cy="1938992"/>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rgbClr val="7030A0"/>
                </a:solidFill>
                <a:effectLst/>
                <a:latin typeface="Verdana" panose="020B0604030504040204" pitchFamily="34" charset="0"/>
              </a:rPr>
              <a:t>Different data types have different measurement levels.</a:t>
            </a:r>
          </a:p>
          <a:p>
            <a:pPr marL="342900" indent="-342900" algn="l">
              <a:buFont typeface="Arial" panose="020B0604020202020204" pitchFamily="34" charset="0"/>
              <a:buChar char="•"/>
            </a:pPr>
            <a:r>
              <a:rPr lang="en-US" sz="2400" b="0" i="0" dirty="0">
                <a:solidFill>
                  <a:srgbClr val="7030A0"/>
                </a:solidFill>
                <a:effectLst/>
                <a:latin typeface="Verdana" panose="020B0604030504040204" pitchFamily="34" charset="0"/>
              </a:rPr>
              <a:t>Measurement levels are important for what types of statistics can be calculated and how to best present the data.</a:t>
            </a:r>
          </a:p>
        </p:txBody>
      </p:sp>
    </p:spTree>
    <p:extLst>
      <p:ext uri="{BB962C8B-B14F-4D97-AF65-F5344CB8AC3E}">
        <p14:creationId xmlns:p14="http://schemas.microsoft.com/office/powerpoint/2010/main" val="368245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Measurement Levels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Autofit/>
          </a:bodyPr>
          <a:lstStyle/>
          <a:p>
            <a:pPr algn="l"/>
            <a:r>
              <a:rPr lang="en-US" sz="2200" b="0" i="0" dirty="0">
                <a:solidFill>
                  <a:srgbClr val="000000"/>
                </a:solidFill>
                <a:effectLst/>
                <a:latin typeface="Verdana" panose="020B0604030504040204" pitchFamily="34" charset="0"/>
              </a:rPr>
              <a:t>The main types of data are Qualitative (categories) and Quantitative (numerical). These are further split into the following measurement levels.</a:t>
            </a:r>
          </a:p>
          <a:p>
            <a:pPr algn="l"/>
            <a:r>
              <a:rPr lang="en-US" sz="2200" b="0" i="0" dirty="0">
                <a:solidFill>
                  <a:srgbClr val="000000"/>
                </a:solidFill>
                <a:effectLst/>
                <a:latin typeface="Verdana" panose="020B0604030504040204" pitchFamily="34" charset="0"/>
              </a:rPr>
              <a:t>These measurement levels are also called measurement 'scales'</a:t>
            </a:r>
          </a:p>
          <a:p>
            <a:pPr marL="457200" indent="-457200" algn="l">
              <a:buFont typeface="+mj-lt"/>
              <a:buAutoNum type="arabicPeriod"/>
            </a:pPr>
            <a:r>
              <a:rPr lang="en-US" sz="2200" b="1" i="0" dirty="0">
                <a:solidFill>
                  <a:srgbClr val="000000"/>
                </a:solidFill>
                <a:effectLst/>
                <a:latin typeface="Segoe UI" panose="020B0502040204020203" pitchFamily="34" charset="0"/>
              </a:rPr>
              <a:t>Nominal Level</a:t>
            </a:r>
          </a:p>
          <a:p>
            <a:pPr lvl="1"/>
            <a:r>
              <a:rPr lang="en-US" sz="2000" b="0" i="0" dirty="0">
                <a:solidFill>
                  <a:srgbClr val="000000"/>
                </a:solidFill>
                <a:effectLst/>
                <a:latin typeface="Verdana" panose="020B0604030504040204" pitchFamily="34" charset="0"/>
              </a:rPr>
              <a:t>Categories (qualitative data) without any order.</a:t>
            </a:r>
          </a:p>
          <a:p>
            <a:pPr lvl="1"/>
            <a:r>
              <a:rPr lang="en-US" sz="2000" b="0" i="0" dirty="0">
                <a:solidFill>
                  <a:srgbClr val="000000"/>
                </a:solidFill>
                <a:effectLst/>
                <a:latin typeface="Verdana" panose="020B0604030504040204" pitchFamily="34" charset="0"/>
              </a:rPr>
              <a:t>Examples:</a:t>
            </a:r>
          </a:p>
          <a:p>
            <a:pPr lvl="2"/>
            <a:r>
              <a:rPr lang="en-US" sz="1600" b="0" i="0" dirty="0">
                <a:solidFill>
                  <a:srgbClr val="000000"/>
                </a:solidFill>
                <a:effectLst/>
                <a:latin typeface="Verdana" panose="020B0604030504040204" pitchFamily="34" charset="0"/>
              </a:rPr>
              <a:t>Brand names</a:t>
            </a:r>
          </a:p>
          <a:p>
            <a:pPr lvl="2"/>
            <a:r>
              <a:rPr lang="en-US" sz="1600" b="0" i="0" dirty="0">
                <a:solidFill>
                  <a:srgbClr val="000000"/>
                </a:solidFill>
                <a:effectLst/>
                <a:latin typeface="Verdana" panose="020B0604030504040204" pitchFamily="34" charset="0"/>
              </a:rPr>
              <a:t>Countries</a:t>
            </a:r>
          </a:p>
          <a:p>
            <a:pPr lvl="2"/>
            <a:r>
              <a:rPr lang="en-US" sz="1600" b="0" i="0" dirty="0">
                <a:solidFill>
                  <a:srgbClr val="000000"/>
                </a:solidFill>
                <a:effectLst/>
                <a:latin typeface="Verdana" panose="020B0604030504040204" pitchFamily="34" charset="0"/>
              </a:rPr>
              <a:t>Colors</a:t>
            </a:r>
          </a:p>
          <a:p>
            <a:pPr marL="457200" indent="-457200" algn="l">
              <a:buFont typeface="+mj-lt"/>
              <a:buAutoNum type="arabicPeriod"/>
            </a:pPr>
            <a:r>
              <a:rPr lang="en-US" sz="2200" b="1" i="0" dirty="0">
                <a:solidFill>
                  <a:srgbClr val="000000"/>
                </a:solidFill>
                <a:effectLst/>
                <a:latin typeface="Segoe UI" panose="020B0502040204020203" pitchFamily="34" charset="0"/>
              </a:rPr>
              <a:t>Ordinal level</a:t>
            </a:r>
          </a:p>
          <a:p>
            <a:pPr lvl="1"/>
            <a:r>
              <a:rPr lang="en-US" sz="2000" b="0" i="0" dirty="0">
                <a:solidFill>
                  <a:srgbClr val="000000"/>
                </a:solidFill>
                <a:effectLst/>
                <a:latin typeface="Verdana" panose="020B0604030504040204" pitchFamily="34" charset="0"/>
              </a:rPr>
              <a:t>Categories that can be ordered (from low to high), but the precise "distance" between each is not meaningful.</a:t>
            </a:r>
          </a:p>
          <a:p>
            <a:pPr lvl="1"/>
            <a:r>
              <a:rPr lang="en-US" sz="2000" b="0" i="0" dirty="0">
                <a:solidFill>
                  <a:srgbClr val="000000"/>
                </a:solidFill>
                <a:effectLst/>
                <a:latin typeface="Verdana" panose="020B0604030504040204" pitchFamily="34" charset="0"/>
              </a:rPr>
              <a:t>Examples:</a:t>
            </a:r>
          </a:p>
          <a:p>
            <a:pPr lvl="2"/>
            <a:r>
              <a:rPr lang="en-US" sz="1600" b="0" i="0" dirty="0">
                <a:solidFill>
                  <a:srgbClr val="000000"/>
                </a:solidFill>
                <a:effectLst/>
                <a:latin typeface="Verdana" panose="020B0604030504040204" pitchFamily="34" charset="0"/>
              </a:rPr>
              <a:t>Letter grade scales from F to A</a:t>
            </a:r>
          </a:p>
          <a:p>
            <a:pPr lvl="2"/>
            <a:r>
              <a:rPr lang="en-US" sz="1600" b="0" i="0" dirty="0">
                <a:solidFill>
                  <a:srgbClr val="000000"/>
                </a:solidFill>
                <a:effectLst/>
                <a:latin typeface="Verdana" panose="020B0604030504040204" pitchFamily="34" charset="0"/>
              </a:rPr>
              <a:t>Military ranks</a:t>
            </a:r>
          </a:p>
          <a:p>
            <a:pPr lvl="2"/>
            <a:r>
              <a:rPr lang="en-US" sz="1600" b="0" i="0" dirty="0">
                <a:solidFill>
                  <a:srgbClr val="000000"/>
                </a:solidFill>
                <a:effectLst/>
                <a:latin typeface="Verdana" panose="020B0604030504040204" pitchFamily="34" charset="0"/>
              </a:rPr>
              <a:t>Level of satisfaction with a product</a:t>
            </a:r>
          </a:p>
          <a:p>
            <a:endParaRPr lang="en-IN" sz="2400" dirty="0"/>
          </a:p>
        </p:txBody>
      </p:sp>
    </p:spTree>
    <p:extLst>
      <p:ext uri="{BB962C8B-B14F-4D97-AF65-F5344CB8AC3E}">
        <p14:creationId xmlns:p14="http://schemas.microsoft.com/office/powerpoint/2010/main" val="2234106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Measurement Levels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Autofit/>
          </a:bodyPr>
          <a:lstStyle/>
          <a:p>
            <a:pPr marL="0" indent="0" algn="l">
              <a:buNone/>
            </a:pPr>
            <a:r>
              <a:rPr lang="en-US" sz="2200" b="1" i="0" dirty="0">
                <a:solidFill>
                  <a:srgbClr val="000000"/>
                </a:solidFill>
                <a:effectLst/>
                <a:latin typeface="Segoe UI" panose="020B0502040204020203" pitchFamily="34" charset="0"/>
              </a:rPr>
              <a:t>2. Ordinal level</a:t>
            </a:r>
          </a:p>
          <a:p>
            <a:pPr lvl="1"/>
            <a:r>
              <a:rPr lang="en-US" sz="1800" b="0" i="0" dirty="0">
                <a:solidFill>
                  <a:srgbClr val="000000"/>
                </a:solidFill>
                <a:effectLst/>
                <a:latin typeface="Verdana" panose="020B0604030504040204" pitchFamily="34" charset="0"/>
              </a:rPr>
              <a:t>Consider letter grades from F to A: Is the grade A precisely twice as good as a B? And, is the grade B also twice as good as C?</a:t>
            </a:r>
          </a:p>
          <a:p>
            <a:pPr lvl="1"/>
            <a:r>
              <a:rPr lang="en-US" sz="1800" b="0" i="0" dirty="0">
                <a:solidFill>
                  <a:srgbClr val="000000"/>
                </a:solidFill>
                <a:effectLst/>
                <a:latin typeface="Verdana" panose="020B0604030504040204" pitchFamily="34" charset="0"/>
              </a:rPr>
              <a:t>Exactly how much distance it is between grades is not clear and precise. If the grades are based on amounts of points on a test, you can say that there is a precise "distance" on the point scale, but not the grades themselves.</a:t>
            </a:r>
          </a:p>
          <a:p>
            <a:pPr marL="0" indent="0" algn="l">
              <a:buNone/>
            </a:pPr>
            <a:r>
              <a:rPr lang="en-IN" sz="2200" b="1" dirty="0"/>
              <a:t>3. </a:t>
            </a:r>
            <a:r>
              <a:rPr lang="en-US" sz="2200" b="1" i="0" dirty="0">
                <a:solidFill>
                  <a:srgbClr val="000000"/>
                </a:solidFill>
                <a:effectLst/>
                <a:latin typeface="Segoe UI" panose="020B0502040204020203" pitchFamily="34" charset="0"/>
              </a:rPr>
              <a:t>Interval Level</a:t>
            </a:r>
          </a:p>
          <a:p>
            <a:pPr lvl="1"/>
            <a:r>
              <a:rPr lang="en-US" sz="1800" b="0" i="0" dirty="0">
                <a:solidFill>
                  <a:srgbClr val="000000"/>
                </a:solidFill>
                <a:effectLst/>
                <a:latin typeface="Verdana" panose="020B0604030504040204" pitchFamily="34" charset="0"/>
              </a:rPr>
              <a:t>Data that can be ordered and the distance between them is objectively meaningful. But there is no natural 0-value where the scale originates.</a:t>
            </a:r>
          </a:p>
          <a:p>
            <a:pPr lvl="1"/>
            <a:r>
              <a:rPr lang="en-US" sz="1800" b="0" i="0" dirty="0">
                <a:solidFill>
                  <a:srgbClr val="000000"/>
                </a:solidFill>
                <a:effectLst/>
                <a:latin typeface="Verdana" panose="020B0604030504040204" pitchFamily="34" charset="0"/>
              </a:rPr>
              <a:t>Examples:</a:t>
            </a:r>
          </a:p>
          <a:p>
            <a:pPr lvl="2"/>
            <a:r>
              <a:rPr lang="en-US" sz="1600" b="0" i="0" dirty="0">
                <a:solidFill>
                  <a:srgbClr val="000000"/>
                </a:solidFill>
                <a:effectLst/>
                <a:latin typeface="Verdana" panose="020B0604030504040204" pitchFamily="34" charset="0"/>
              </a:rPr>
              <a:t>Years in a calendar</a:t>
            </a:r>
          </a:p>
          <a:p>
            <a:pPr lvl="2"/>
            <a:r>
              <a:rPr lang="en-US" sz="1600" b="0" i="0" dirty="0">
                <a:solidFill>
                  <a:srgbClr val="000000"/>
                </a:solidFill>
                <a:effectLst/>
                <a:latin typeface="Verdana" panose="020B0604030504040204" pitchFamily="34" charset="0"/>
              </a:rPr>
              <a:t>Temperature measured in Fahrenheit</a:t>
            </a:r>
          </a:p>
          <a:p>
            <a:pPr lvl="1"/>
            <a:r>
              <a:rPr lang="en-US" sz="1800" b="1" i="0" dirty="0">
                <a:solidFill>
                  <a:srgbClr val="00B0F0"/>
                </a:solidFill>
                <a:effectLst/>
                <a:latin typeface="Verdana" panose="020B0604030504040204" pitchFamily="34" charset="0"/>
              </a:rPr>
              <a:t>Note:</a:t>
            </a:r>
            <a:r>
              <a:rPr lang="en-US" sz="1800" b="0" i="0" dirty="0">
                <a:solidFill>
                  <a:srgbClr val="00B0F0"/>
                </a:solidFill>
                <a:effectLst/>
                <a:latin typeface="Verdana" panose="020B0604030504040204" pitchFamily="34" charset="0"/>
              </a:rPr>
              <a:t> Interval scales are usually invented by people, like degrees of temperature.</a:t>
            </a:r>
          </a:p>
          <a:p>
            <a:pPr lvl="1"/>
            <a:r>
              <a:rPr lang="en-US" sz="1800" b="0" i="0" dirty="0">
                <a:solidFill>
                  <a:srgbClr val="00B0F0"/>
                </a:solidFill>
                <a:effectLst/>
                <a:latin typeface="Verdana" panose="020B0604030504040204" pitchFamily="34" charset="0"/>
              </a:rPr>
              <a:t>0 degrees Celsius is 32 degrees of Fahrenheit. There is consistent distances between each degree (for every 1 extra degree of Celsius, there is 1.8 extra Fahrenheit), but they do not agree on where 0 degrees is.</a:t>
            </a:r>
          </a:p>
          <a:p>
            <a:pPr marL="0" indent="0">
              <a:buNone/>
            </a:pPr>
            <a:endParaRPr lang="en-IN" sz="2400" dirty="0"/>
          </a:p>
        </p:txBody>
      </p:sp>
    </p:spTree>
    <p:extLst>
      <p:ext uri="{BB962C8B-B14F-4D97-AF65-F5344CB8AC3E}">
        <p14:creationId xmlns:p14="http://schemas.microsoft.com/office/powerpoint/2010/main" val="3041461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Measurement Levels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Autofit/>
          </a:bodyPr>
          <a:lstStyle/>
          <a:p>
            <a:pPr marL="0" indent="0" algn="l">
              <a:buNone/>
            </a:pPr>
            <a:r>
              <a:rPr lang="en-US" sz="2400" b="1" i="0" dirty="0">
                <a:solidFill>
                  <a:srgbClr val="000000"/>
                </a:solidFill>
                <a:effectLst/>
                <a:latin typeface="Segoe UI" panose="020B0502040204020203" pitchFamily="34" charset="0"/>
              </a:rPr>
              <a:t>4. Ratio Level</a:t>
            </a:r>
          </a:p>
          <a:p>
            <a:pPr lvl="1"/>
            <a:r>
              <a:rPr lang="en-US" sz="2000" b="0" i="0" dirty="0">
                <a:solidFill>
                  <a:srgbClr val="000000"/>
                </a:solidFill>
                <a:effectLst/>
                <a:latin typeface="Verdana" panose="020B0604030504040204" pitchFamily="34" charset="0"/>
              </a:rPr>
              <a:t>Data that can be ordered and there is a consistent and meaningful distance between them. And it also has a natural 0-value.</a:t>
            </a:r>
          </a:p>
          <a:p>
            <a:pPr lvl="1"/>
            <a:r>
              <a:rPr lang="en-US" sz="2000" b="0" i="0" dirty="0">
                <a:solidFill>
                  <a:srgbClr val="000000"/>
                </a:solidFill>
                <a:effectLst/>
                <a:latin typeface="Verdana" panose="020B0604030504040204" pitchFamily="34" charset="0"/>
              </a:rPr>
              <a:t>Examples:</a:t>
            </a:r>
          </a:p>
          <a:p>
            <a:pPr lvl="2"/>
            <a:r>
              <a:rPr lang="en-US" sz="1800" b="0" i="0" dirty="0">
                <a:solidFill>
                  <a:srgbClr val="000000"/>
                </a:solidFill>
                <a:effectLst/>
                <a:latin typeface="Verdana" panose="020B0604030504040204" pitchFamily="34" charset="0"/>
              </a:rPr>
              <a:t>Money</a:t>
            </a:r>
          </a:p>
          <a:p>
            <a:pPr lvl="2"/>
            <a:r>
              <a:rPr lang="en-US" sz="1800" b="0" i="0" dirty="0">
                <a:solidFill>
                  <a:srgbClr val="000000"/>
                </a:solidFill>
                <a:effectLst/>
                <a:latin typeface="Verdana" panose="020B0604030504040204" pitchFamily="34" charset="0"/>
              </a:rPr>
              <a:t>Age</a:t>
            </a:r>
          </a:p>
          <a:p>
            <a:pPr lvl="2"/>
            <a:r>
              <a:rPr lang="en-US" sz="1800" b="0" i="0" dirty="0">
                <a:solidFill>
                  <a:srgbClr val="000000"/>
                </a:solidFill>
                <a:effectLst/>
                <a:latin typeface="Verdana" panose="020B0604030504040204" pitchFamily="34" charset="0"/>
              </a:rPr>
              <a:t>Time</a:t>
            </a:r>
          </a:p>
          <a:p>
            <a:pPr lvl="1"/>
            <a:r>
              <a:rPr lang="en-US" sz="2000" b="0" i="0" dirty="0">
                <a:solidFill>
                  <a:srgbClr val="000000"/>
                </a:solidFill>
                <a:effectLst/>
                <a:latin typeface="Verdana" panose="020B0604030504040204" pitchFamily="34" charset="0"/>
              </a:rPr>
              <a:t>Data that is on the ratio level (or "ratio scale") gives us the most detailed information. Crucially, we can compare precisely how big one value is compared to another. This would be the ratio between these values, like twice as big, or ten times as small.</a:t>
            </a:r>
            <a:br>
              <a:rPr lang="en-US" sz="1600" dirty="0"/>
            </a:br>
            <a:endParaRPr lang="en-IN" sz="2400" dirty="0"/>
          </a:p>
        </p:txBody>
      </p:sp>
    </p:spTree>
    <p:extLst>
      <p:ext uri="{BB962C8B-B14F-4D97-AF65-F5344CB8AC3E}">
        <p14:creationId xmlns:p14="http://schemas.microsoft.com/office/powerpoint/2010/main" val="2632177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normAutofit fontScale="90000"/>
          </a:bodyPr>
          <a:lstStyle/>
          <a:p>
            <a:r>
              <a:rPr lang="en-IN" b="0" i="0" dirty="0">
                <a:solidFill>
                  <a:srgbClr val="000000"/>
                </a:solidFill>
                <a:effectLst/>
                <a:latin typeface="Rockwell Extra Bold" panose="02060903040505020403" pitchFamily="18" charset="0"/>
              </a:rPr>
              <a:t>Statistics - Descriptive Statistics</a:t>
            </a:r>
          </a:p>
        </p:txBody>
      </p:sp>
      <p:sp>
        <p:nvSpPr>
          <p:cNvPr id="4" name="TextBox 3">
            <a:extLst>
              <a:ext uri="{FF2B5EF4-FFF2-40B4-BE49-F238E27FC236}">
                <a16:creationId xmlns:a16="http://schemas.microsoft.com/office/drawing/2014/main" id="{B2DD8E5F-8256-2C5F-86B5-018B3D4CE954}"/>
              </a:ext>
            </a:extLst>
          </p:cNvPr>
          <p:cNvSpPr txBox="1"/>
          <p:nvPr/>
        </p:nvSpPr>
        <p:spPr>
          <a:xfrm>
            <a:off x="2707341" y="4306047"/>
            <a:ext cx="6508377" cy="707886"/>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7030A0"/>
                </a:solidFill>
                <a:effectLst/>
                <a:latin typeface="Verdana" panose="020B0604030504040204" pitchFamily="34" charset="0"/>
              </a:rPr>
              <a:t>Descriptive statistics gives us insight into data without having to look at all of it in detail.</a:t>
            </a:r>
            <a:endParaRPr lang="en-IN" sz="2000" dirty="0">
              <a:solidFill>
                <a:srgbClr val="7030A0"/>
              </a:solidFill>
            </a:endParaRPr>
          </a:p>
        </p:txBody>
      </p:sp>
    </p:spTree>
    <p:extLst>
      <p:ext uri="{BB962C8B-B14F-4D97-AF65-F5344CB8AC3E}">
        <p14:creationId xmlns:p14="http://schemas.microsoft.com/office/powerpoint/2010/main" val="165986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000000"/>
                </a:solidFill>
                <a:effectLst/>
                <a:latin typeface="Segoe UI" panose="020B0502040204020203" pitchFamily="34" charset="0"/>
              </a:rPr>
              <a:t>Key Features to Describe about Data</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0" i="0" dirty="0">
                <a:solidFill>
                  <a:srgbClr val="000000"/>
                </a:solidFill>
                <a:effectLst/>
                <a:latin typeface="Verdana" panose="020B0604030504040204" pitchFamily="34" charset="0"/>
              </a:rPr>
              <a:t>Getting a quick overview of how the data is distributed is a important step in statistical methods.</a:t>
            </a:r>
          </a:p>
          <a:p>
            <a:pPr algn="l"/>
            <a:r>
              <a:rPr lang="en-US" sz="2400" b="0" i="0" dirty="0">
                <a:solidFill>
                  <a:srgbClr val="000000"/>
                </a:solidFill>
                <a:effectLst/>
                <a:latin typeface="Verdana" panose="020B0604030504040204" pitchFamily="34" charset="0"/>
              </a:rPr>
              <a:t>We calculate key numerical values about the data that tells us about the distribution of the data. We also draw graphs showing visually how the data is distributed.</a:t>
            </a:r>
          </a:p>
          <a:p>
            <a:pPr algn="l"/>
            <a:r>
              <a:rPr lang="en-US" sz="2400" b="0" i="0" dirty="0">
                <a:solidFill>
                  <a:srgbClr val="000000"/>
                </a:solidFill>
                <a:effectLst/>
                <a:latin typeface="Verdana" panose="020B0604030504040204" pitchFamily="34" charset="0"/>
              </a:rPr>
              <a:t>Key Features of Data:</a:t>
            </a:r>
          </a:p>
          <a:p>
            <a:pPr lvl="1"/>
            <a:r>
              <a:rPr lang="en-US" sz="2000" b="0" i="0" dirty="0">
                <a:solidFill>
                  <a:srgbClr val="7030A0"/>
                </a:solidFill>
                <a:effectLst/>
                <a:latin typeface="Verdana" panose="020B0604030504040204" pitchFamily="34" charset="0"/>
              </a:rPr>
              <a:t>Where is the center of the data? (location)</a:t>
            </a:r>
          </a:p>
          <a:p>
            <a:pPr lvl="1"/>
            <a:r>
              <a:rPr lang="en-US" sz="2000" b="0" i="0" dirty="0">
                <a:solidFill>
                  <a:srgbClr val="7030A0"/>
                </a:solidFill>
                <a:effectLst/>
                <a:latin typeface="Verdana" panose="020B0604030504040204" pitchFamily="34" charset="0"/>
              </a:rPr>
              <a:t>How much does the data vary? (scale)</a:t>
            </a:r>
          </a:p>
          <a:p>
            <a:pPr lvl="1"/>
            <a:r>
              <a:rPr lang="en-US" sz="2000" b="0" i="0" dirty="0">
                <a:solidFill>
                  <a:srgbClr val="7030A0"/>
                </a:solidFill>
                <a:effectLst/>
                <a:latin typeface="Verdana" panose="020B0604030504040204" pitchFamily="34" charset="0"/>
              </a:rPr>
              <a:t>What is the shape of the data? (shape)</a:t>
            </a:r>
          </a:p>
          <a:p>
            <a:pPr algn="l"/>
            <a:r>
              <a:rPr lang="en-US" sz="2400" b="0" i="0" dirty="0">
                <a:solidFill>
                  <a:srgbClr val="000000"/>
                </a:solidFill>
                <a:effectLst/>
                <a:latin typeface="Verdana" panose="020B0604030504040204" pitchFamily="34" charset="0"/>
              </a:rPr>
              <a:t>These can be described by </a:t>
            </a:r>
            <a:r>
              <a:rPr lang="en-US" sz="2400" b="1" i="0" dirty="0">
                <a:solidFill>
                  <a:srgbClr val="000000"/>
                </a:solidFill>
                <a:effectLst/>
                <a:latin typeface="Verdana" panose="020B0604030504040204" pitchFamily="34" charset="0"/>
              </a:rPr>
              <a:t>summary statistics</a:t>
            </a:r>
            <a:r>
              <a:rPr lang="en-US" sz="2400" b="0" i="0" dirty="0">
                <a:solidFill>
                  <a:srgbClr val="000000"/>
                </a:solidFill>
                <a:effectLst/>
                <a:latin typeface="Verdana" panose="020B0604030504040204" pitchFamily="34" charset="0"/>
              </a:rPr>
              <a:t> (numerical values).</a:t>
            </a:r>
          </a:p>
          <a:p>
            <a:pPr marL="0" indent="0">
              <a:buNone/>
            </a:pPr>
            <a:endParaRPr lang="en-IN" sz="2400" dirty="0"/>
          </a:p>
        </p:txBody>
      </p:sp>
    </p:spTree>
    <p:extLst>
      <p:ext uri="{BB962C8B-B14F-4D97-AF65-F5344CB8AC3E}">
        <p14:creationId xmlns:p14="http://schemas.microsoft.com/office/powerpoint/2010/main" val="950582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000000"/>
                </a:solidFill>
                <a:effectLst/>
                <a:latin typeface="Segoe UI" panose="020B0502040204020203" pitchFamily="34" charset="0"/>
              </a:rPr>
              <a:t>Key Features to Describe about Data Contd.</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Autofit/>
          </a:bodyPr>
          <a:lstStyle/>
          <a:p>
            <a:pPr marL="457200" indent="-457200" algn="l">
              <a:buFont typeface="+mj-lt"/>
              <a:buAutoNum type="arabicPeriod"/>
            </a:pPr>
            <a:r>
              <a:rPr lang="en-US" sz="2200" b="1" i="0" dirty="0">
                <a:solidFill>
                  <a:srgbClr val="000000"/>
                </a:solidFill>
                <a:effectLst/>
                <a:latin typeface="Segoe UI" panose="020B0502040204020203" pitchFamily="34" charset="0"/>
              </a:rPr>
              <a:t>The Center of the Data</a:t>
            </a:r>
          </a:p>
          <a:p>
            <a:pPr lvl="1"/>
            <a:r>
              <a:rPr lang="en-US" sz="1600" b="0" i="0" dirty="0">
                <a:solidFill>
                  <a:srgbClr val="000000"/>
                </a:solidFill>
                <a:effectLst/>
                <a:latin typeface="Verdana" panose="020B0604030504040204" pitchFamily="34" charset="0"/>
              </a:rPr>
              <a:t>The </a:t>
            </a:r>
            <a:r>
              <a:rPr lang="en-US" sz="1600" b="1" i="0" dirty="0">
                <a:solidFill>
                  <a:srgbClr val="000000"/>
                </a:solidFill>
                <a:effectLst/>
                <a:latin typeface="Verdana" panose="020B0604030504040204" pitchFamily="34" charset="0"/>
              </a:rPr>
              <a:t>center</a:t>
            </a:r>
            <a:r>
              <a:rPr lang="en-US" sz="1600" b="0" i="0" dirty="0">
                <a:solidFill>
                  <a:srgbClr val="000000"/>
                </a:solidFill>
                <a:effectLst/>
                <a:latin typeface="Verdana" panose="020B0604030504040204" pitchFamily="34" charset="0"/>
              </a:rPr>
              <a:t> of the data is where most of the values are concentrated.</a:t>
            </a:r>
          </a:p>
          <a:p>
            <a:pPr lvl="1"/>
            <a:r>
              <a:rPr lang="en-US" sz="1600" b="0" i="0" dirty="0">
                <a:solidFill>
                  <a:srgbClr val="000000"/>
                </a:solidFill>
                <a:effectLst/>
                <a:latin typeface="Verdana" panose="020B0604030504040204" pitchFamily="34" charset="0"/>
              </a:rPr>
              <a:t>Different kinds of averages, like mean, median and mode, are </a:t>
            </a:r>
            <a:r>
              <a:rPr lang="en-US" sz="1600" b="1" i="0" dirty="0">
                <a:solidFill>
                  <a:srgbClr val="000000"/>
                </a:solidFill>
                <a:effectLst/>
                <a:latin typeface="Verdana" panose="020B0604030504040204" pitchFamily="34" charset="0"/>
              </a:rPr>
              <a:t>measures</a:t>
            </a:r>
            <a:r>
              <a:rPr lang="en-US" sz="1600" b="0" i="0" dirty="0">
                <a:solidFill>
                  <a:srgbClr val="000000"/>
                </a:solidFill>
                <a:effectLst/>
                <a:latin typeface="Verdana" panose="020B0604030504040204" pitchFamily="34" charset="0"/>
              </a:rPr>
              <a:t> of the center.</a:t>
            </a:r>
            <a:endParaRPr lang="en-IN" sz="1600" b="0" i="0" dirty="0">
              <a:solidFill>
                <a:srgbClr val="000000"/>
              </a:solidFill>
              <a:effectLst/>
              <a:latin typeface="Verdana" panose="020B0604030504040204" pitchFamily="34" charset="0"/>
            </a:endParaRPr>
          </a:p>
          <a:p>
            <a:pPr lvl="1"/>
            <a:r>
              <a:rPr lang="en-US" sz="1600" dirty="0">
                <a:solidFill>
                  <a:srgbClr val="000000"/>
                </a:solidFill>
                <a:latin typeface="Verdana" panose="020B0604030504040204" pitchFamily="34" charset="0"/>
              </a:rPr>
              <a:t>Note: Measures of the center are also called location parameters, because they tell us something about where data is 'located' on a number line.</a:t>
            </a:r>
          </a:p>
          <a:p>
            <a:pPr marL="457200" indent="-457200" algn="l">
              <a:buFont typeface="+mj-lt"/>
              <a:buAutoNum type="arabicPeriod"/>
            </a:pPr>
            <a:r>
              <a:rPr lang="en-US" sz="2000" b="1" dirty="0">
                <a:solidFill>
                  <a:srgbClr val="000000"/>
                </a:solidFill>
                <a:latin typeface="Segoe UI" panose="020B0502040204020203" pitchFamily="34" charset="0"/>
              </a:rPr>
              <a:t>The Variation of the Data</a:t>
            </a:r>
          </a:p>
          <a:p>
            <a:pPr lvl="1"/>
            <a:r>
              <a:rPr lang="en-US" sz="1600" b="0" i="0" dirty="0">
                <a:solidFill>
                  <a:srgbClr val="000000"/>
                </a:solidFill>
                <a:effectLst/>
                <a:latin typeface="Verdana" panose="020B0604030504040204" pitchFamily="34" charset="0"/>
              </a:rPr>
              <a:t>The </a:t>
            </a:r>
            <a:r>
              <a:rPr lang="en-US" sz="1600" b="1" i="0" dirty="0">
                <a:solidFill>
                  <a:srgbClr val="000000"/>
                </a:solidFill>
                <a:effectLst/>
                <a:latin typeface="Verdana" panose="020B0604030504040204" pitchFamily="34" charset="0"/>
              </a:rPr>
              <a:t>variation</a:t>
            </a:r>
            <a:r>
              <a:rPr lang="en-US" sz="1600" b="0" i="0" dirty="0">
                <a:solidFill>
                  <a:srgbClr val="000000"/>
                </a:solidFill>
                <a:effectLst/>
                <a:latin typeface="Verdana" panose="020B0604030504040204" pitchFamily="34" charset="0"/>
              </a:rPr>
              <a:t> of the data is how spread out the data are around the center.</a:t>
            </a:r>
          </a:p>
          <a:p>
            <a:pPr lvl="1"/>
            <a:r>
              <a:rPr lang="en-US" sz="1600" b="0" i="0" dirty="0">
                <a:solidFill>
                  <a:srgbClr val="000000"/>
                </a:solidFill>
                <a:effectLst/>
                <a:latin typeface="Verdana" panose="020B0604030504040204" pitchFamily="34" charset="0"/>
              </a:rPr>
              <a:t>Statistics like standard deviation, range and quartiles are </a:t>
            </a:r>
            <a:r>
              <a:rPr lang="en-US" sz="1600" b="1" i="0" dirty="0">
                <a:solidFill>
                  <a:srgbClr val="000000"/>
                </a:solidFill>
                <a:effectLst/>
                <a:latin typeface="Verdana" panose="020B0604030504040204" pitchFamily="34" charset="0"/>
              </a:rPr>
              <a:t>measures</a:t>
            </a:r>
            <a:r>
              <a:rPr lang="en-US" sz="1600" b="0" i="0" dirty="0">
                <a:solidFill>
                  <a:srgbClr val="000000"/>
                </a:solidFill>
                <a:effectLst/>
                <a:latin typeface="Verdana" panose="020B0604030504040204" pitchFamily="34" charset="0"/>
              </a:rPr>
              <a:t> of variation.</a:t>
            </a:r>
          </a:p>
          <a:p>
            <a:pPr lvl="1"/>
            <a:r>
              <a:rPr lang="en-US" sz="1600" b="1" i="0" dirty="0">
                <a:solidFill>
                  <a:srgbClr val="000000"/>
                </a:solidFill>
                <a:effectLst/>
                <a:latin typeface="Verdana" panose="020B0604030504040204" pitchFamily="34" charset="0"/>
              </a:rPr>
              <a:t>Note:</a:t>
            </a:r>
            <a:r>
              <a:rPr lang="en-US" sz="1600" b="0" i="0" dirty="0">
                <a:solidFill>
                  <a:srgbClr val="000000"/>
                </a:solidFill>
                <a:effectLst/>
                <a:latin typeface="Verdana" panose="020B0604030504040204" pitchFamily="34" charset="0"/>
              </a:rPr>
              <a:t> Measures of variation are also called </a:t>
            </a:r>
            <a:r>
              <a:rPr lang="en-US" sz="1600" b="1" i="0" dirty="0">
                <a:solidFill>
                  <a:srgbClr val="000000"/>
                </a:solidFill>
                <a:effectLst/>
                <a:latin typeface="Verdana" panose="020B0604030504040204" pitchFamily="34" charset="0"/>
              </a:rPr>
              <a:t>scale parameters</a:t>
            </a:r>
            <a:r>
              <a:rPr lang="en-US" sz="1600" b="0" i="0" dirty="0">
                <a:solidFill>
                  <a:srgbClr val="000000"/>
                </a:solidFill>
                <a:effectLst/>
                <a:latin typeface="Verdana" panose="020B0604030504040204" pitchFamily="34" charset="0"/>
              </a:rPr>
              <a:t>.</a:t>
            </a:r>
          </a:p>
          <a:p>
            <a:pPr marL="457200" indent="-457200" algn="l">
              <a:buFont typeface="+mj-lt"/>
              <a:buAutoNum type="arabicPeriod"/>
            </a:pPr>
            <a:r>
              <a:rPr lang="en-US" sz="2000" b="1" dirty="0">
                <a:solidFill>
                  <a:srgbClr val="000000"/>
                </a:solidFill>
                <a:latin typeface="Segoe UI" panose="020B0502040204020203" pitchFamily="34" charset="0"/>
              </a:rPr>
              <a:t>The Shape of the Data</a:t>
            </a:r>
          </a:p>
          <a:p>
            <a:pPr lvl="1"/>
            <a:r>
              <a:rPr lang="en-US" sz="1600" b="0" i="0" dirty="0">
                <a:solidFill>
                  <a:srgbClr val="000000"/>
                </a:solidFill>
                <a:effectLst/>
                <a:latin typeface="Verdana" panose="020B0604030504040204" pitchFamily="34" charset="0"/>
              </a:rPr>
              <a:t>The shape of the data can refer to the how the data are bunched up on either side of the center.</a:t>
            </a:r>
          </a:p>
          <a:p>
            <a:pPr lvl="1"/>
            <a:r>
              <a:rPr lang="en-US" sz="1600" b="0" i="0" dirty="0">
                <a:solidFill>
                  <a:srgbClr val="000000"/>
                </a:solidFill>
                <a:effectLst/>
                <a:latin typeface="Verdana" panose="020B0604030504040204" pitchFamily="34" charset="0"/>
              </a:rPr>
              <a:t>Statistics like </a:t>
            </a:r>
            <a:r>
              <a:rPr lang="en-US" sz="1600" b="1" i="0" dirty="0">
                <a:solidFill>
                  <a:srgbClr val="000000"/>
                </a:solidFill>
                <a:effectLst/>
                <a:latin typeface="Verdana" panose="020B0604030504040204" pitchFamily="34" charset="0"/>
              </a:rPr>
              <a:t>skew</a:t>
            </a:r>
            <a:r>
              <a:rPr lang="en-US" sz="1600" b="0" i="0" dirty="0">
                <a:solidFill>
                  <a:srgbClr val="000000"/>
                </a:solidFill>
                <a:effectLst/>
                <a:latin typeface="Verdana" panose="020B0604030504040204" pitchFamily="34" charset="0"/>
              </a:rPr>
              <a:t> describe if the right or left side of the center is bigger. Skew is one type of </a:t>
            </a:r>
            <a:r>
              <a:rPr lang="en-US" sz="1600" b="1" i="0" dirty="0">
                <a:solidFill>
                  <a:srgbClr val="000000"/>
                </a:solidFill>
                <a:effectLst/>
                <a:latin typeface="Verdana" panose="020B0604030504040204" pitchFamily="34" charset="0"/>
              </a:rPr>
              <a:t>shape parameters</a:t>
            </a:r>
            <a:r>
              <a:rPr lang="en-US" sz="1600" b="0" i="0" dirty="0">
                <a:solidFill>
                  <a:srgbClr val="000000"/>
                </a:solidFill>
                <a:effectLst/>
                <a:latin typeface="Verdana" panose="020B0604030504040204" pitchFamily="34" charset="0"/>
              </a:rPr>
              <a:t>.</a:t>
            </a:r>
          </a:p>
          <a:p>
            <a:pPr marL="457200" indent="-457200" algn="l">
              <a:buFont typeface="+mj-lt"/>
              <a:buAutoNum type="arabicPeriod"/>
            </a:pPr>
            <a:r>
              <a:rPr lang="en-US" sz="2000" b="1" i="0" dirty="0">
                <a:solidFill>
                  <a:srgbClr val="000000"/>
                </a:solidFill>
                <a:effectLst/>
                <a:latin typeface="Segoe UI" panose="020B0502040204020203" pitchFamily="34" charset="0"/>
              </a:rPr>
              <a:t>Frequency Tables</a:t>
            </a:r>
          </a:p>
          <a:p>
            <a:pPr lvl="1"/>
            <a:r>
              <a:rPr lang="en-US" sz="1600" b="0" i="0" dirty="0">
                <a:solidFill>
                  <a:srgbClr val="000000"/>
                </a:solidFill>
                <a:effectLst/>
                <a:latin typeface="Verdana" panose="020B0604030504040204" pitchFamily="34" charset="0"/>
              </a:rPr>
              <a:t>One typical of presenting data is with </a:t>
            </a:r>
            <a:r>
              <a:rPr lang="en-US" sz="1600" b="1" i="0" dirty="0">
                <a:solidFill>
                  <a:srgbClr val="000000"/>
                </a:solidFill>
                <a:effectLst/>
                <a:latin typeface="Verdana" panose="020B0604030504040204" pitchFamily="34" charset="0"/>
              </a:rPr>
              <a:t>frequency tables</a:t>
            </a:r>
            <a:r>
              <a:rPr lang="en-US" sz="1600" b="0" i="0" dirty="0">
                <a:solidFill>
                  <a:srgbClr val="000000"/>
                </a:solidFill>
                <a:effectLst/>
                <a:latin typeface="Verdana" panose="020B0604030504040204" pitchFamily="34" charset="0"/>
              </a:rPr>
              <a:t>.</a:t>
            </a:r>
          </a:p>
          <a:p>
            <a:pPr lvl="1"/>
            <a:r>
              <a:rPr lang="en-US" sz="1600" b="0" i="0" dirty="0">
                <a:solidFill>
                  <a:srgbClr val="000000"/>
                </a:solidFill>
                <a:effectLst/>
                <a:latin typeface="Verdana" panose="020B0604030504040204" pitchFamily="34" charset="0"/>
              </a:rPr>
              <a:t>A </a:t>
            </a:r>
            <a:r>
              <a:rPr lang="en-US" sz="1600" b="1" i="0" dirty="0">
                <a:solidFill>
                  <a:srgbClr val="000000"/>
                </a:solidFill>
                <a:effectLst/>
                <a:latin typeface="Verdana" panose="020B0604030504040204" pitchFamily="34" charset="0"/>
              </a:rPr>
              <a:t>frequency table</a:t>
            </a:r>
            <a:r>
              <a:rPr lang="en-US" sz="1600" b="0" i="0" dirty="0">
                <a:solidFill>
                  <a:srgbClr val="000000"/>
                </a:solidFill>
                <a:effectLst/>
                <a:latin typeface="Verdana" panose="020B0604030504040204" pitchFamily="34" charset="0"/>
              </a:rPr>
              <a:t> counts and orders data into a table. Typically, the data will need to be sorted into intervals.</a:t>
            </a:r>
          </a:p>
          <a:p>
            <a:pPr lvl="1"/>
            <a:r>
              <a:rPr lang="en-US" sz="1600" b="0" i="0" dirty="0">
                <a:solidFill>
                  <a:srgbClr val="000000"/>
                </a:solidFill>
                <a:effectLst/>
                <a:latin typeface="Verdana" panose="020B0604030504040204" pitchFamily="34" charset="0"/>
              </a:rPr>
              <a:t>Frequency tables are often the basis for making graphs to visually present the data.</a:t>
            </a:r>
          </a:p>
          <a:p>
            <a:pPr algn="l"/>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77974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Visualizing Data</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endParaRPr lang="en-US" sz="2400" b="0" i="0" dirty="0">
              <a:solidFill>
                <a:srgbClr val="000000"/>
              </a:solidFill>
              <a:effectLst/>
              <a:latin typeface="Verdana" panose="020B0604030504040204" pitchFamily="34" charset="0"/>
            </a:endParaRPr>
          </a:p>
          <a:p>
            <a:pPr algn="l"/>
            <a:r>
              <a:rPr lang="en-US" sz="2400" b="0" i="0" dirty="0">
                <a:solidFill>
                  <a:srgbClr val="000000"/>
                </a:solidFill>
                <a:effectLst/>
                <a:latin typeface="Verdana" panose="020B0604030504040204" pitchFamily="34" charset="0"/>
              </a:rPr>
              <a:t>Different types of graphs are used for different kinds of data. For example:</a:t>
            </a:r>
          </a:p>
          <a:p>
            <a:pPr lvl="1"/>
            <a:r>
              <a:rPr lang="en-US" sz="2000" b="0" i="0" dirty="0">
                <a:solidFill>
                  <a:srgbClr val="000000"/>
                </a:solidFill>
                <a:effectLst/>
                <a:latin typeface="Verdana" panose="020B0604030504040204" pitchFamily="34" charset="0"/>
              </a:rPr>
              <a:t>Pie charts for qualitative data</a:t>
            </a:r>
          </a:p>
          <a:p>
            <a:pPr lvl="1"/>
            <a:r>
              <a:rPr lang="en-US" sz="2000" b="0" i="0" dirty="0">
                <a:solidFill>
                  <a:srgbClr val="000000"/>
                </a:solidFill>
                <a:effectLst/>
                <a:latin typeface="Verdana" panose="020B0604030504040204" pitchFamily="34" charset="0"/>
              </a:rPr>
              <a:t>Histograms for quantitative data</a:t>
            </a:r>
          </a:p>
          <a:p>
            <a:pPr lvl="1"/>
            <a:r>
              <a:rPr lang="en-US" sz="2000" b="0" i="0" dirty="0">
                <a:solidFill>
                  <a:srgbClr val="000000"/>
                </a:solidFill>
                <a:effectLst/>
                <a:latin typeface="Verdana" panose="020B0604030504040204" pitchFamily="34" charset="0"/>
              </a:rPr>
              <a:t>Scatter plots for bivariate data</a:t>
            </a:r>
          </a:p>
          <a:p>
            <a:pPr algn="l"/>
            <a:r>
              <a:rPr lang="en-US" sz="2400" b="0" i="0" dirty="0">
                <a:solidFill>
                  <a:srgbClr val="000000"/>
                </a:solidFill>
                <a:effectLst/>
                <a:latin typeface="Verdana" panose="020B0604030504040204" pitchFamily="34" charset="0"/>
              </a:rPr>
              <a:t>Graphs often have a close connection to numerical summary statistics.</a:t>
            </a:r>
          </a:p>
          <a:p>
            <a:pPr algn="l"/>
            <a:r>
              <a:rPr lang="en-US" sz="2400" b="0" i="0" dirty="0">
                <a:solidFill>
                  <a:srgbClr val="000000"/>
                </a:solidFill>
                <a:effectLst/>
                <a:latin typeface="Verdana" panose="020B0604030504040204" pitchFamily="34" charset="0"/>
              </a:rPr>
              <a:t>For example, box plots show where the </a:t>
            </a:r>
            <a:r>
              <a:rPr lang="en-US" sz="2400" b="1" i="0" dirty="0">
                <a:solidFill>
                  <a:srgbClr val="000000"/>
                </a:solidFill>
                <a:effectLst/>
                <a:latin typeface="Verdana" panose="020B0604030504040204" pitchFamily="34" charset="0"/>
              </a:rPr>
              <a:t>quartiles</a:t>
            </a:r>
            <a:r>
              <a:rPr lang="en-US" sz="2400" b="0" i="0" dirty="0">
                <a:solidFill>
                  <a:srgbClr val="000000"/>
                </a:solidFill>
                <a:effectLst/>
                <a:latin typeface="Verdana" panose="020B0604030504040204" pitchFamily="34" charset="0"/>
              </a:rPr>
              <a:t> are.</a:t>
            </a:r>
          </a:p>
          <a:p>
            <a:pPr algn="l"/>
            <a:r>
              <a:rPr lang="en-US" sz="2400" b="0" i="0" dirty="0">
                <a:solidFill>
                  <a:srgbClr val="000000"/>
                </a:solidFill>
                <a:effectLst/>
                <a:latin typeface="Verdana" panose="020B0604030504040204" pitchFamily="34" charset="0"/>
              </a:rPr>
              <a:t>Quartiles also tell us where the minimum and maximum values, range, interquartile range, and median are.</a:t>
            </a:r>
          </a:p>
          <a:p>
            <a:pPr marL="0" indent="0">
              <a:buNone/>
            </a:pPr>
            <a:endParaRPr lang="en-IN" sz="2400" dirty="0"/>
          </a:p>
        </p:txBody>
      </p:sp>
    </p:spTree>
    <p:extLst>
      <p:ext uri="{BB962C8B-B14F-4D97-AF65-F5344CB8AC3E}">
        <p14:creationId xmlns:p14="http://schemas.microsoft.com/office/powerpoint/2010/main" val="1118742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normAutofit/>
          </a:bodyPr>
          <a:lstStyle/>
          <a:p>
            <a:r>
              <a:rPr lang="en-IN" b="0" i="0" dirty="0">
                <a:solidFill>
                  <a:srgbClr val="000000"/>
                </a:solidFill>
                <a:effectLst/>
                <a:latin typeface="Rockwell Extra Bold" panose="02060903040505020403" pitchFamily="18" charset="0"/>
              </a:rPr>
              <a:t>Statistics - Frequency Tables</a:t>
            </a:r>
          </a:p>
        </p:txBody>
      </p:sp>
      <p:sp>
        <p:nvSpPr>
          <p:cNvPr id="4" name="TextBox 3">
            <a:extLst>
              <a:ext uri="{FF2B5EF4-FFF2-40B4-BE49-F238E27FC236}">
                <a16:creationId xmlns:a16="http://schemas.microsoft.com/office/drawing/2014/main" id="{2F48329F-25A4-EB98-4132-1E9617E4DA11}"/>
              </a:ext>
            </a:extLst>
          </p:cNvPr>
          <p:cNvSpPr txBox="1"/>
          <p:nvPr/>
        </p:nvSpPr>
        <p:spPr>
          <a:xfrm>
            <a:off x="484094" y="4300070"/>
            <a:ext cx="11627224" cy="9233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7030A0"/>
                </a:solidFill>
                <a:effectLst/>
                <a:latin typeface="Verdana" panose="020B0604030504040204" pitchFamily="34" charset="0"/>
              </a:rPr>
              <a:t>A frequency table is a way to present data. The data are counted and ordered to summarize larger sets of data.</a:t>
            </a:r>
          </a:p>
          <a:p>
            <a:pPr marL="285750" indent="-285750" algn="l">
              <a:buFont typeface="Arial" panose="020B0604020202020204" pitchFamily="34" charset="0"/>
              <a:buChar char="•"/>
            </a:pPr>
            <a:r>
              <a:rPr lang="en-US" b="0" i="0" dirty="0">
                <a:solidFill>
                  <a:srgbClr val="7030A0"/>
                </a:solidFill>
                <a:effectLst/>
                <a:latin typeface="Verdana" panose="020B0604030504040204" pitchFamily="34" charset="0"/>
              </a:rPr>
              <a:t>With a frequency table you can analyze the way the data is distributed across different values.</a:t>
            </a:r>
          </a:p>
        </p:txBody>
      </p:sp>
    </p:spTree>
    <p:extLst>
      <p:ext uri="{BB962C8B-B14F-4D97-AF65-F5344CB8AC3E}">
        <p14:creationId xmlns:p14="http://schemas.microsoft.com/office/powerpoint/2010/main" val="655913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Frequency Tables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000" b="0" i="0" dirty="0">
                <a:solidFill>
                  <a:srgbClr val="000000"/>
                </a:solidFill>
                <a:effectLst/>
                <a:latin typeface="Verdana" panose="020B0604030504040204" pitchFamily="34" charset="0"/>
              </a:rPr>
              <a:t>Frequency means the number of times a value appears in the data. A table can quickly show us how many times each value appears.</a:t>
            </a:r>
          </a:p>
          <a:p>
            <a:pPr algn="l"/>
            <a:r>
              <a:rPr lang="en-US" sz="2000" b="0" i="0" dirty="0">
                <a:solidFill>
                  <a:srgbClr val="000000"/>
                </a:solidFill>
                <a:effectLst/>
                <a:latin typeface="Verdana" panose="020B0604030504040204" pitchFamily="34" charset="0"/>
              </a:rPr>
              <a:t>If the data has many different values, it is easier to use intervals of values to present them in a table.</a:t>
            </a:r>
          </a:p>
          <a:p>
            <a:pPr algn="l"/>
            <a:r>
              <a:rPr lang="en-US" sz="2000" b="0" i="0" dirty="0">
                <a:solidFill>
                  <a:srgbClr val="000000"/>
                </a:solidFill>
                <a:effectLst/>
                <a:latin typeface="Verdana" panose="020B0604030504040204" pitchFamily="34" charset="0"/>
              </a:rPr>
              <a:t>Here is the age of the 934 Nobel Prize winners up until the year 2020. In the table each row is an age interval of 10 years.</a:t>
            </a:r>
          </a:p>
          <a:p>
            <a:pPr algn="l"/>
            <a:r>
              <a:rPr lang="en-US" sz="2000" b="0" i="0" dirty="0">
                <a:solidFill>
                  <a:srgbClr val="000000"/>
                </a:solidFill>
                <a:effectLst/>
                <a:latin typeface="Verdana" panose="020B0604030504040204" pitchFamily="34" charset="0"/>
              </a:rPr>
              <a:t>We can see that there is only one winner from ages 10 to 19. And that the highest number of winners are in their 60s.</a:t>
            </a:r>
          </a:p>
          <a:p>
            <a:pPr algn="l"/>
            <a:r>
              <a:rPr lang="en-US" sz="2000" b="1" i="0" dirty="0">
                <a:solidFill>
                  <a:srgbClr val="00B0F0"/>
                </a:solidFill>
                <a:effectLst/>
                <a:latin typeface="Verdana" panose="020B0604030504040204" pitchFamily="34" charset="0"/>
              </a:rPr>
              <a:t>Note:</a:t>
            </a:r>
            <a:r>
              <a:rPr lang="en-US" sz="2000" b="0" i="0" dirty="0">
                <a:solidFill>
                  <a:srgbClr val="00B0F0"/>
                </a:solidFill>
                <a:effectLst/>
                <a:latin typeface="Verdana" panose="020B0604030504040204" pitchFamily="34" charset="0"/>
              </a:rPr>
              <a:t> The intervals for the values are also called 'bins'.</a:t>
            </a:r>
          </a:p>
          <a:p>
            <a:pPr algn="l"/>
            <a:endParaRPr lang="en-US" sz="2000" b="0" i="0" dirty="0">
              <a:solidFill>
                <a:srgbClr val="000000"/>
              </a:solidFill>
              <a:effectLst/>
              <a:latin typeface="Verdana" panose="020B0604030504040204" pitchFamily="34" charset="0"/>
            </a:endParaRPr>
          </a:p>
          <a:p>
            <a:endParaRPr lang="en-IN" sz="2000" dirty="0"/>
          </a:p>
        </p:txBody>
      </p:sp>
      <p:graphicFrame>
        <p:nvGraphicFramePr>
          <p:cNvPr id="4" name="Table 3">
            <a:extLst>
              <a:ext uri="{FF2B5EF4-FFF2-40B4-BE49-F238E27FC236}">
                <a16:creationId xmlns:a16="http://schemas.microsoft.com/office/drawing/2014/main" id="{C28968EF-1410-E218-5FC5-CC968122B3B4}"/>
              </a:ext>
            </a:extLst>
          </p:cNvPr>
          <p:cNvGraphicFramePr>
            <a:graphicFrameLocks noGrp="1"/>
          </p:cNvGraphicFramePr>
          <p:nvPr/>
        </p:nvGraphicFramePr>
        <p:xfrm>
          <a:off x="8355104" y="3429000"/>
          <a:ext cx="3505199" cy="3352800"/>
        </p:xfrm>
        <a:graphic>
          <a:graphicData uri="http://schemas.openxmlformats.org/drawingml/2006/table">
            <a:tbl>
              <a:tblPr/>
              <a:tblGrid>
                <a:gridCol w="1817511">
                  <a:extLst>
                    <a:ext uri="{9D8B030D-6E8A-4147-A177-3AD203B41FA5}">
                      <a16:colId xmlns:a16="http://schemas.microsoft.com/office/drawing/2014/main" val="2713520884"/>
                    </a:ext>
                  </a:extLst>
                </a:gridCol>
                <a:gridCol w="1687688">
                  <a:extLst>
                    <a:ext uri="{9D8B030D-6E8A-4147-A177-3AD203B41FA5}">
                      <a16:colId xmlns:a16="http://schemas.microsoft.com/office/drawing/2014/main" val="3754681617"/>
                    </a:ext>
                  </a:extLst>
                </a:gridCol>
              </a:tblGrid>
              <a:tr h="259976">
                <a:tc>
                  <a:txBody>
                    <a:bodyPr/>
                    <a:lstStyle/>
                    <a:p>
                      <a:pPr algn="l" fontAlgn="t"/>
                      <a:r>
                        <a:rPr lang="en-IN" sz="1400" b="1">
                          <a:effectLst/>
                        </a:rPr>
                        <a:t>Age Interval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dirty="0">
                          <a:effectLst/>
                        </a:rPr>
                        <a:t>Frequency</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15549903"/>
                  </a:ext>
                </a:extLst>
              </a:tr>
              <a:tr h="259976">
                <a:tc>
                  <a:txBody>
                    <a:bodyPr/>
                    <a:lstStyle/>
                    <a:p>
                      <a:pPr algn="l" fontAlgn="t"/>
                      <a:r>
                        <a:rPr lang="en-IN" sz="1400" dirty="0">
                          <a:effectLst/>
                        </a:rPr>
                        <a:t>10-19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a:effectLst/>
                        </a:rPr>
                        <a:t>1</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3721458"/>
                  </a:ext>
                </a:extLst>
              </a:tr>
              <a:tr h="259976">
                <a:tc>
                  <a:txBody>
                    <a:bodyPr/>
                    <a:lstStyle/>
                    <a:p>
                      <a:pPr algn="l" fontAlgn="t"/>
                      <a:r>
                        <a:rPr lang="en-IN" sz="1400" dirty="0">
                          <a:effectLst/>
                        </a:rPr>
                        <a:t>20-29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3116998"/>
                  </a:ext>
                </a:extLst>
              </a:tr>
              <a:tr h="259976">
                <a:tc>
                  <a:txBody>
                    <a:bodyPr/>
                    <a:lstStyle/>
                    <a:p>
                      <a:pPr algn="l" fontAlgn="t"/>
                      <a:r>
                        <a:rPr lang="en-IN" sz="1400" dirty="0">
                          <a:effectLst/>
                        </a:rPr>
                        <a:t>30-39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a:effectLst/>
                        </a:rPr>
                        <a:t>48</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85595198"/>
                  </a:ext>
                </a:extLst>
              </a:tr>
              <a:tr h="259976">
                <a:tc>
                  <a:txBody>
                    <a:bodyPr/>
                    <a:lstStyle/>
                    <a:p>
                      <a:pPr algn="l" fontAlgn="t"/>
                      <a:r>
                        <a:rPr lang="en-IN" sz="1400">
                          <a:effectLst/>
                        </a:rPr>
                        <a:t>40-49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158</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20297187"/>
                  </a:ext>
                </a:extLst>
              </a:tr>
              <a:tr h="259976">
                <a:tc>
                  <a:txBody>
                    <a:bodyPr/>
                    <a:lstStyle/>
                    <a:p>
                      <a:pPr algn="l" fontAlgn="t"/>
                      <a:r>
                        <a:rPr lang="en-IN" sz="1400">
                          <a:effectLst/>
                        </a:rPr>
                        <a:t>50-59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a:effectLst/>
                        </a:rPr>
                        <a:t>236</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09098227"/>
                  </a:ext>
                </a:extLst>
              </a:tr>
              <a:tr h="259976">
                <a:tc>
                  <a:txBody>
                    <a:bodyPr/>
                    <a:lstStyle/>
                    <a:p>
                      <a:pPr algn="l" fontAlgn="t"/>
                      <a:r>
                        <a:rPr lang="en-IN" sz="1400">
                          <a:effectLst/>
                        </a:rPr>
                        <a:t>60-69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262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4667926"/>
                  </a:ext>
                </a:extLst>
              </a:tr>
              <a:tr h="259976">
                <a:tc>
                  <a:txBody>
                    <a:bodyPr/>
                    <a:lstStyle/>
                    <a:p>
                      <a:pPr algn="l" fontAlgn="t"/>
                      <a:r>
                        <a:rPr lang="en-IN" sz="1400">
                          <a:effectLst/>
                        </a:rPr>
                        <a:t>70-79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a:effectLst/>
                        </a:rPr>
                        <a:t>174</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75765639"/>
                  </a:ext>
                </a:extLst>
              </a:tr>
              <a:tr h="259976">
                <a:tc>
                  <a:txBody>
                    <a:bodyPr/>
                    <a:lstStyle/>
                    <a:p>
                      <a:pPr algn="l" fontAlgn="t"/>
                      <a:r>
                        <a:rPr lang="en-IN" sz="1400">
                          <a:effectLst/>
                        </a:rPr>
                        <a:t>80-89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50</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45234236"/>
                  </a:ext>
                </a:extLst>
              </a:tr>
              <a:tr h="259976">
                <a:tc>
                  <a:txBody>
                    <a:bodyPr/>
                    <a:lstStyle/>
                    <a:p>
                      <a:pPr algn="l" fontAlgn="t"/>
                      <a:r>
                        <a:rPr lang="en-IN" sz="1400">
                          <a:effectLst/>
                        </a:rPr>
                        <a:t>90-99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400" dirty="0">
                          <a:effectLst/>
                        </a:rPr>
                        <a:t>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991272959"/>
                  </a:ext>
                </a:extLst>
              </a:tr>
            </a:tbl>
          </a:graphicData>
        </a:graphic>
      </p:graphicFrame>
    </p:spTree>
    <p:extLst>
      <p:ext uri="{BB962C8B-B14F-4D97-AF65-F5344CB8AC3E}">
        <p14:creationId xmlns:p14="http://schemas.microsoft.com/office/powerpoint/2010/main" val="95306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lstStyle/>
          <a:p>
            <a:r>
              <a:rPr lang="en-IN" b="0" i="0" dirty="0">
                <a:solidFill>
                  <a:srgbClr val="000000"/>
                </a:solidFill>
                <a:effectLst/>
                <a:latin typeface="Rockwell Extra Bold" panose="02060903040505020403" pitchFamily="18" charset="0"/>
              </a:rPr>
              <a:t>Statistics - Study Types</a:t>
            </a:r>
          </a:p>
        </p:txBody>
      </p:sp>
      <p:sp>
        <p:nvSpPr>
          <p:cNvPr id="4" name="TextBox 3">
            <a:extLst>
              <a:ext uri="{FF2B5EF4-FFF2-40B4-BE49-F238E27FC236}">
                <a16:creationId xmlns:a16="http://schemas.microsoft.com/office/drawing/2014/main" id="{FEA94761-E27E-1505-F07D-0E9D3BE27FA4}"/>
              </a:ext>
            </a:extLst>
          </p:cNvPr>
          <p:cNvSpPr txBox="1"/>
          <p:nvPr/>
        </p:nvSpPr>
        <p:spPr>
          <a:xfrm>
            <a:off x="2048435" y="4306047"/>
            <a:ext cx="8095130" cy="1323439"/>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7030A0"/>
                </a:solidFill>
                <a:effectLst/>
                <a:latin typeface="Verdana" panose="020B0604030504040204" pitchFamily="34" charset="0"/>
              </a:rPr>
              <a:t>A statistical study can be a part of the process of gathering data.</a:t>
            </a:r>
          </a:p>
          <a:p>
            <a:pPr marL="342900" indent="-342900" algn="l">
              <a:buFont typeface="Arial" panose="020B0604020202020204" pitchFamily="34" charset="0"/>
              <a:buChar char="•"/>
            </a:pPr>
            <a:r>
              <a:rPr lang="en-US" sz="2000" b="0" i="0" dirty="0">
                <a:solidFill>
                  <a:srgbClr val="7030A0"/>
                </a:solidFill>
                <a:effectLst/>
                <a:latin typeface="Verdana" panose="020B0604030504040204" pitchFamily="34" charset="0"/>
              </a:rPr>
              <a:t>There are different types of studies. Some are better than others, but they might be harder to do.</a:t>
            </a:r>
          </a:p>
        </p:txBody>
      </p:sp>
    </p:spTree>
    <p:extLst>
      <p:ext uri="{BB962C8B-B14F-4D97-AF65-F5344CB8AC3E}">
        <p14:creationId xmlns:p14="http://schemas.microsoft.com/office/powerpoint/2010/main" val="3156100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Relative Frequency Tables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000" b="0" i="0" dirty="0">
                <a:solidFill>
                  <a:srgbClr val="000000"/>
                </a:solidFill>
                <a:effectLst/>
                <a:latin typeface="Verdana" panose="020B0604030504040204" pitchFamily="34" charset="0"/>
              </a:rPr>
              <a:t>Relative frequency means the number of times a value appears in the data compared to the total amount. A </a:t>
            </a:r>
            <a:r>
              <a:rPr lang="en-US" sz="2000" b="1" i="0" dirty="0">
                <a:solidFill>
                  <a:srgbClr val="000000"/>
                </a:solidFill>
                <a:effectLst/>
                <a:latin typeface="Verdana" panose="020B0604030504040204" pitchFamily="34" charset="0"/>
              </a:rPr>
              <a:t>percentage</a:t>
            </a:r>
            <a:r>
              <a:rPr lang="en-US" sz="2000" b="0" i="0" dirty="0">
                <a:solidFill>
                  <a:srgbClr val="000000"/>
                </a:solidFill>
                <a:effectLst/>
                <a:latin typeface="Verdana" panose="020B0604030504040204" pitchFamily="34" charset="0"/>
              </a:rPr>
              <a:t> is a relative frequency.</a:t>
            </a:r>
          </a:p>
          <a:p>
            <a:pPr algn="l"/>
            <a:r>
              <a:rPr lang="en-US" sz="2000" b="0" i="0" dirty="0">
                <a:solidFill>
                  <a:srgbClr val="000000"/>
                </a:solidFill>
                <a:effectLst/>
                <a:latin typeface="Verdana" panose="020B0604030504040204" pitchFamily="34" charset="0"/>
              </a:rPr>
              <a:t>Here are the relative frequencies of ages of Noble Prize winners. Now, all the frequencies are divided by the total (934) to give percentages.</a:t>
            </a:r>
          </a:p>
          <a:p>
            <a:endParaRPr lang="en-IN" sz="2000" dirty="0"/>
          </a:p>
        </p:txBody>
      </p:sp>
      <p:graphicFrame>
        <p:nvGraphicFramePr>
          <p:cNvPr id="4" name="Table 3">
            <a:extLst>
              <a:ext uri="{FF2B5EF4-FFF2-40B4-BE49-F238E27FC236}">
                <a16:creationId xmlns:a16="http://schemas.microsoft.com/office/drawing/2014/main" id="{79600FF7-72F3-B56B-CB4D-5B6C130BB71E}"/>
              </a:ext>
            </a:extLst>
          </p:cNvPr>
          <p:cNvGraphicFramePr>
            <a:graphicFrameLocks noGrp="1"/>
          </p:cNvGraphicFramePr>
          <p:nvPr/>
        </p:nvGraphicFramePr>
        <p:xfrm>
          <a:off x="1972235" y="2670874"/>
          <a:ext cx="7979478" cy="3974400"/>
        </p:xfrm>
        <a:graphic>
          <a:graphicData uri="http://schemas.openxmlformats.org/drawingml/2006/table">
            <a:tbl>
              <a:tblPr/>
              <a:tblGrid>
                <a:gridCol w="3989739">
                  <a:extLst>
                    <a:ext uri="{9D8B030D-6E8A-4147-A177-3AD203B41FA5}">
                      <a16:colId xmlns:a16="http://schemas.microsoft.com/office/drawing/2014/main" val="913671947"/>
                    </a:ext>
                  </a:extLst>
                </a:gridCol>
                <a:gridCol w="3989739">
                  <a:extLst>
                    <a:ext uri="{9D8B030D-6E8A-4147-A177-3AD203B41FA5}">
                      <a16:colId xmlns:a16="http://schemas.microsoft.com/office/drawing/2014/main" val="2674775250"/>
                    </a:ext>
                  </a:extLst>
                </a:gridCol>
              </a:tblGrid>
              <a:tr h="397440">
                <a:tc>
                  <a:txBody>
                    <a:bodyPr/>
                    <a:lstStyle/>
                    <a:p>
                      <a:pPr algn="l" fontAlgn="t"/>
                      <a:r>
                        <a:rPr lang="en-IN" b="1">
                          <a:effectLst/>
                        </a:rPr>
                        <a:t>Age Interval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dirty="0">
                          <a:effectLst/>
                        </a:rPr>
                        <a:t>Relative Frequency</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36833687"/>
                  </a:ext>
                </a:extLst>
              </a:tr>
              <a:tr h="397440">
                <a:tc>
                  <a:txBody>
                    <a:bodyPr/>
                    <a:lstStyle/>
                    <a:p>
                      <a:pPr algn="l" fontAlgn="t"/>
                      <a:r>
                        <a:rPr lang="en-IN">
                          <a:effectLst/>
                        </a:rPr>
                        <a:t>10-19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0.11%</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92748989"/>
                  </a:ext>
                </a:extLst>
              </a:tr>
              <a:tr h="397440">
                <a:tc>
                  <a:txBody>
                    <a:bodyPr/>
                    <a:lstStyle/>
                    <a:p>
                      <a:pPr algn="l" fontAlgn="t"/>
                      <a:r>
                        <a:rPr lang="en-IN" dirty="0">
                          <a:effectLst/>
                        </a:rPr>
                        <a:t>20-29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0.21%</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15514412"/>
                  </a:ext>
                </a:extLst>
              </a:tr>
              <a:tr h="397440">
                <a:tc>
                  <a:txBody>
                    <a:bodyPr/>
                    <a:lstStyle/>
                    <a:p>
                      <a:pPr algn="l" fontAlgn="t"/>
                      <a:r>
                        <a:rPr lang="en-IN">
                          <a:effectLst/>
                        </a:rPr>
                        <a:t>30-39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5.14%</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22482286"/>
                  </a:ext>
                </a:extLst>
              </a:tr>
              <a:tr h="397440">
                <a:tc>
                  <a:txBody>
                    <a:bodyPr/>
                    <a:lstStyle/>
                    <a:p>
                      <a:pPr algn="l" fontAlgn="t"/>
                      <a:r>
                        <a:rPr lang="en-IN">
                          <a:effectLst/>
                        </a:rPr>
                        <a:t>40-49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16.92%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80730117"/>
                  </a:ext>
                </a:extLst>
              </a:tr>
              <a:tr h="397440">
                <a:tc>
                  <a:txBody>
                    <a:bodyPr/>
                    <a:lstStyle/>
                    <a:p>
                      <a:pPr algn="l" fontAlgn="t"/>
                      <a:r>
                        <a:rPr lang="en-IN">
                          <a:effectLst/>
                        </a:rPr>
                        <a:t>50-59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25.27%</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915532042"/>
                  </a:ext>
                </a:extLst>
              </a:tr>
              <a:tr h="397440">
                <a:tc>
                  <a:txBody>
                    <a:bodyPr/>
                    <a:lstStyle/>
                    <a:p>
                      <a:pPr algn="l" fontAlgn="t"/>
                      <a:r>
                        <a:rPr lang="en-IN">
                          <a:effectLst/>
                        </a:rPr>
                        <a:t>60-69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28.05%</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02612417"/>
                  </a:ext>
                </a:extLst>
              </a:tr>
              <a:tr h="397440">
                <a:tc>
                  <a:txBody>
                    <a:bodyPr/>
                    <a:lstStyle/>
                    <a:p>
                      <a:pPr algn="l" fontAlgn="t"/>
                      <a:r>
                        <a:rPr lang="en-IN">
                          <a:effectLst/>
                        </a:rPr>
                        <a:t>70-79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18.63%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49941206"/>
                  </a:ext>
                </a:extLst>
              </a:tr>
              <a:tr h="397440">
                <a:tc>
                  <a:txBody>
                    <a:bodyPr/>
                    <a:lstStyle/>
                    <a:p>
                      <a:pPr algn="l" fontAlgn="t"/>
                      <a:r>
                        <a:rPr lang="en-IN">
                          <a:effectLst/>
                        </a:rPr>
                        <a:t>80-89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5.35%</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43151356"/>
                  </a:ext>
                </a:extLst>
              </a:tr>
              <a:tr h="397440">
                <a:tc>
                  <a:txBody>
                    <a:bodyPr/>
                    <a:lstStyle/>
                    <a:p>
                      <a:pPr algn="l" fontAlgn="t"/>
                      <a:r>
                        <a:rPr lang="en-IN">
                          <a:effectLst/>
                        </a:rPr>
                        <a:t>90-99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0.32%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10457156"/>
                  </a:ext>
                </a:extLst>
              </a:tr>
            </a:tbl>
          </a:graphicData>
        </a:graphic>
      </p:graphicFrame>
    </p:spTree>
    <p:extLst>
      <p:ext uri="{BB962C8B-B14F-4D97-AF65-F5344CB8AC3E}">
        <p14:creationId xmlns:p14="http://schemas.microsoft.com/office/powerpoint/2010/main" val="3627320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Cumulative Frequency Tables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000" b="0" i="0" dirty="0">
                <a:solidFill>
                  <a:srgbClr val="000000"/>
                </a:solidFill>
                <a:effectLst/>
                <a:latin typeface="Verdana" panose="020B0604030504040204" pitchFamily="34" charset="0"/>
              </a:rPr>
              <a:t>Cumulative frequency counts up to a particular value.</a:t>
            </a:r>
          </a:p>
          <a:p>
            <a:pPr algn="l"/>
            <a:r>
              <a:rPr lang="en-US" sz="2000" b="0" i="0" dirty="0">
                <a:solidFill>
                  <a:srgbClr val="000000"/>
                </a:solidFill>
                <a:effectLst/>
                <a:latin typeface="Verdana" panose="020B0604030504040204" pitchFamily="34" charset="0"/>
              </a:rPr>
              <a:t>Here are the cumulative frequencies of ages of Nobel Prize winners. Now, we can see how many winners have been younger than a certain age.</a:t>
            </a:r>
          </a:p>
          <a:p>
            <a:pPr algn="l"/>
            <a:r>
              <a:rPr lang="en-US" sz="2000" b="0" i="0" dirty="0">
                <a:solidFill>
                  <a:srgbClr val="000000"/>
                </a:solidFill>
                <a:effectLst/>
                <a:latin typeface="Verdana" panose="020B0604030504040204" pitchFamily="34" charset="0"/>
              </a:rPr>
              <a:t>Cumulative frequency tables can also be made with relative frequencies (percentages).</a:t>
            </a:r>
          </a:p>
          <a:p>
            <a:endParaRPr lang="en-IN" sz="2000" dirty="0"/>
          </a:p>
        </p:txBody>
      </p:sp>
      <p:graphicFrame>
        <p:nvGraphicFramePr>
          <p:cNvPr id="4" name="Table 3">
            <a:extLst>
              <a:ext uri="{FF2B5EF4-FFF2-40B4-BE49-F238E27FC236}">
                <a16:creationId xmlns:a16="http://schemas.microsoft.com/office/drawing/2014/main" id="{8042D58D-7490-DC70-7316-C49DD9BFD765}"/>
              </a:ext>
            </a:extLst>
          </p:cNvPr>
          <p:cNvGraphicFramePr>
            <a:graphicFrameLocks noGrp="1"/>
          </p:cNvGraphicFramePr>
          <p:nvPr/>
        </p:nvGraphicFramePr>
        <p:xfrm>
          <a:off x="403411" y="2557368"/>
          <a:ext cx="5181602" cy="3962400"/>
        </p:xfrm>
        <a:graphic>
          <a:graphicData uri="http://schemas.openxmlformats.org/drawingml/2006/table">
            <a:tbl>
              <a:tblPr/>
              <a:tblGrid>
                <a:gridCol w="2590801">
                  <a:extLst>
                    <a:ext uri="{9D8B030D-6E8A-4147-A177-3AD203B41FA5}">
                      <a16:colId xmlns:a16="http://schemas.microsoft.com/office/drawing/2014/main" val="3844117410"/>
                    </a:ext>
                  </a:extLst>
                </a:gridCol>
                <a:gridCol w="2590801">
                  <a:extLst>
                    <a:ext uri="{9D8B030D-6E8A-4147-A177-3AD203B41FA5}">
                      <a16:colId xmlns:a16="http://schemas.microsoft.com/office/drawing/2014/main" val="3638723510"/>
                    </a:ext>
                  </a:extLst>
                </a:gridCol>
              </a:tblGrid>
              <a:tr h="315861">
                <a:tc>
                  <a:txBody>
                    <a:bodyPr/>
                    <a:lstStyle/>
                    <a:p>
                      <a:pPr algn="l" fontAlgn="t"/>
                      <a:r>
                        <a:rPr lang="en-IN" b="1">
                          <a:effectLst/>
                        </a:rPr>
                        <a:t>Age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dirty="0">
                          <a:effectLst/>
                        </a:rPr>
                        <a:t>Cumulative Frequency</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19299781"/>
                  </a:ext>
                </a:extLst>
              </a:tr>
              <a:tr h="315861">
                <a:tc>
                  <a:txBody>
                    <a:bodyPr/>
                    <a:lstStyle/>
                    <a:p>
                      <a:pPr algn="l" fontAlgn="t"/>
                      <a:r>
                        <a:rPr lang="en-IN" dirty="0">
                          <a:effectLst/>
                        </a:rPr>
                        <a:t>Younger than 20</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1</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7906268"/>
                  </a:ext>
                </a:extLst>
              </a:tr>
              <a:tr h="315861">
                <a:tc>
                  <a:txBody>
                    <a:bodyPr/>
                    <a:lstStyle/>
                    <a:p>
                      <a:pPr algn="l" fontAlgn="t"/>
                      <a:r>
                        <a:rPr lang="en-IN" dirty="0">
                          <a:effectLst/>
                        </a:rPr>
                        <a:t>Younger than 30</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60832304"/>
                  </a:ext>
                </a:extLst>
              </a:tr>
              <a:tr h="315861">
                <a:tc>
                  <a:txBody>
                    <a:bodyPr/>
                    <a:lstStyle/>
                    <a:p>
                      <a:pPr algn="l" fontAlgn="t"/>
                      <a:r>
                        <a:rPr lang="en-IN" dirty="0">
                          <a:effectLst/>
                        </a:rPr>
                        <a:t>Younger than 40</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51</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58585070"/>
                  </a:ext>
                </a:extLst>
              </a:tr>
              <a:tr h="315861">
                <a:tc>
                  <a:txBody>
                    <a:bodyPr/>
                    <a:lstStyle/>
                    <a:p>
                      <a:pPr algn="l" fontAlgn="t"/>
                      <a:r>
                        <a:rPr lang="en-IN">
                          <a:effectLst/>
                        </a:rPr>
                        <a:t>Younger than 50</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209</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13850132"/>
                  </a:ext>
                </a:extLst>
              </a:tr>
              <a:tr h="315861">
                <a:tc>
                  <a:txBody>
                    <a:bodyPr/>
                    <a:lstStyle/>
                    <a:p>
                      <a:pPr algn="l" fontAlgn="t"/>
                      <a:r>
                        <a:rPr lang="en-IN">
                          <a:effectLst/>
                        </a:rPr>
                        <a:t>Younger than 60</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445</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72332403"/>
                  </a:ext>
                </a:extLst>
              </a:tr>
              <a:tr h="315861">
                <a:tc>
                  <a:txBody>
                    <a:bodyPr/>
                    <a:lstStyle/>
                    <a:p>
                      <a:pPr algn="l" fontAlgn="t"/>
                      <a:r>
                        <a:rPr lang="en-IN">
                          <a:effectLst/>
                        </a:rPr>
                        <a:t>Younger than 70</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707</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50287953"/>
                  </a:ext>
                </a:extLst>
              </a:tr>
              <a:tr h="315861">
                <a:tc>
                  <a:txBody>
                    <a:bodyPr/>
                    <a:lstStyle/>
                    <a:p>
                      <a:pPr algn="l" fontAlgn="t"/>
                      <a:r>
                        <a:rPr lang="en-IN">
                          <a:effectLst/>
                        </a:rPr>
                        <a:t>Younger than 80</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881</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25875409"/>
                  </a:ext>
                </a:extLst>
              </a:tr>
              <a:tr h="315861">
                <a:tc>
                  <a:txBody>
                    <a:bodyPr/>
                    <a:lstStyle/>
                    <a:p>
                      <a:pPr algn="l" fontAlgn="t"/>
                      <a:r>
                        <a:rPr lang="en-IN" dirty="0">
                          <a:effectLst/>
                        </a:rPr>
                        <a:t>Younger than 90</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931</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66650398"/>
                  </a:ext>
                </a:extLst>
              </a:tr>
              <a:tr h="315861">
                <a:tc>
                  <a:txBody>
                    <a:bodyPr/>
                    <a:lstStyle/>
                    <a:p>
                      <a:pPr algn="l" fontAlgn="t"/>
                      <a:r>
                        <a:rPr lang="en-IN">
                          <a:effectLst/>
                        </a:rPr>
                        <a:t>Younger than 100</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934</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85073606"/>
                  </a:ext>
                </a:extLst>
              </a:tr>
            </a:tbl>
          </a:graphicData>
        </a:graphic>
      </p:graphicFrame>
      <p:graphicFrame>
        <p:nvGraphicFramePr>
          <p:cNvPr id="5" name="Table 4">
            <a:extLst>
              <a:ext uri="{FF2B5EF4-FFF2-40B4-BE49-F238E27FC236}">
                <a16:creationId xmlns:a16="http://schemas.microsoft.com/office/drawing/2014/main" id="{39AA08A0-77BB-95AF-667C-B32077922F83}"/>
              </a:ext>
            </a:extLst>
          </p:cNvPr>
          <p:cNvGraphicFramePr>
            <a:graphicFrameLocks noGrp="1"/>
          </p:cNvGraphicFramePr>
          <p:nvPr/>
        </p:nvGraphicFramePr>
        <p:xfrm>
          <a:off x="6230472" y="2557368"/>
          <a:ext cx="5629832" cy="3962400"/>
        </p:xfrm>
        <a:graphic>
          <a:graphicData uri="http://schemas.openxmlformats.org/drawingml/2006/table">
            <a:tbl>
              <a:tblPr/>
              <a:tblGrid>
                <a:gridCol w="2919173">
                  <a:extLst>
                    <a:ext uri="{9D8B030D-6E8A-4147-A177-3AD203B41FA5}">
                      <a16:colId xmlns:a16="http://schemas.microsoft.com/office/drawing/2014/main" val="2713520884"/>
                    </a:ext>
                  </a:extLst>
                </a:gridCol>
                <a:gridCol w="2710659">
                  <a:extLst>
                    <a:ext uri="{9D8B030D-6E8A-4147-A177-3AD203B41FA5}">
                      <a16:colId xmlns:a16="http://schemas.microsoft.com/office/drawing/2014/main" val="3754681617"/>
                    </a:ext>
                  </a:extLst>
                </a:gridCol>
              </a:tblGrid>
              <a:tr h="396240">
                <a:tc>
                  <a:txBody>
                    <a:bodyPr/>
                    <a:lstStyle/>
                    <a:p>
                      <a:pPr algn="l" fontAlgn="t"/>
                      <a:r>
                        <a:rPr lang="en-IN" sz="1400" b="1">
                          <a:effectLst/>
                        </a:rPr>
                        <a:t>Age Interval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dirty="0">
                          <a:effectLst/>
                        </a:rPr>
                        <a:t>Frequency</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15549903"/>
                  </a:ext>
                </a:extLst>
              </a:tr>
              <a:tr h="396240">
                <a:tc>
                  <a:txBody>
                    <a:bodyPr/>
                    <a:lstStyle/>
                    <a:p>
                      <a:pPr algn="l" fontAlgn="t"/>
                      <a:r>
                        <a:rPr lang="en-IN" sz="1400" dirty="0">
                          <a:effectLst/>
                        </a:rPr>
                        <a:t>10-19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dirty="0">
                          <a:effectLst/>
                        </a:rPr>
                        <a:t>1</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3721458"/>
                  </a:ext>
                </a:extLst>
              </a:tr>
              <a:tr h="396240">
                <a:tc>
                  <a:txBody>
                    <a:bodyPr/>
                    <a:lstStyle/>
                    <a:p>
                      <a:pPr algn="l" fontAlgn="t"/>
                      <a:r>
                        <a:rPr lang="en-IN" sz="1400" dirty="0">
                          <a:effectLst/>
                        </a:rPr>
                        <a:t>20-29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3116998"/>
                  </a:ext>
                </a:extLst>
              </a:tr>
              <a:tr h="396240">
                <a:tc>
                  <a:txBody>
                    <a:bodyPr/>
                    <a:lstStyle/>
                    <a:p>
                      <a:pPr algn="l" fontAlgn="t"/>
                      <a:r>
                        <a:rPr lang="en-IN" sz="1400" dirty="0">
                          <a:effectLst/>
                        </a:rPr>
                        <a:t>30-39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dirty="0">
                          <a:effectLst/>
                        </a:rPr>
                        <a:t>48</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85595198"/>
                  </a:ext>
                </a:extLst>
              </a:tr>
              <a:tr h="396240">
                <a:tc>
                  <a:txBody>
                    <a:bodyPr/>
                    <a:lstStyle/>
                    <a:p>
                      <a:pPr algn="l" fontAlgn="t"/>
                      <a:r>
                        <a:rPr lang="en-IN" sz="1400">
                          <a:effectLst/>
                        </a:rPr>
                        <a:t>40-49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158</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20297187"/>
                  </a:ext>
                </a:extLst>
              </a:tr>
              <a:tr h="396240">
                <a:tc>
                  <a:txBody>
                    <a:bodyPr/>
                    <a:lstStyle/>
                    <a:p>
                      <a:pPr algn="l" fontAlgn="t"/>
                      <a:r>
                        <a:rPr lang="en-IN" sz="1400">
                          <a:effectLst/>
                        </a:rPr>
                        <a:t>50-59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a:effectLst/>
                        </a:rPr>
                        <a:t>236</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09098227"/>
                  </a:ext>
                </a:extLst>
              </a:tr>
              <a:tr h="396240">
                <a:tc>
                  <a:txBody>
                    <a:bodyPr/>
                    <a:lstStyle/>
                    <a:p>
                      <a:pPr algn="l" fontAlgn="t"/>
                      <a:r>
                        <a:rPr lang="en-IN" sz="1400">
                          <a:effectLst/>
                        </a:rPr>
                        <a:t>60-69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262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4667926"/>
                  </a:ext>
                </a:extLst>
              </a:tr>
              <a:tr h="396240">
                <a:tc>
                  <a:txBody>
                    <a:bodyPr/>
                    <a:lstStyle/>
                    <a:p>
                      <a:pPr algn="l" fontAlgn="t"/>
                      <a:r>
                        <a:rPr lang="en-IN" sz="1400">
                          <a:effectLst/>
                        </a:rPr>
                        <a:t>70-79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a:effectLst/>
                        </a:rPr>
                        <a:t>174</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75765639"/>
                  </a:ext>
                </a:extLst>
              </a:tr>
              <a:tr h="396240">
                <a:tc>
                  <a:txBody>
                    <a:bodyPr/>
                    <a:lstStyle/>
                    <a:p>
                      <a:pPr algn="l" fontAlgn="t"/>
                      <a:r>
                        <a:rPr lang="en-IN" sz="1400">
                          <a:effectLst/>
                        </a:rPr>
                        <a:t>80-89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50</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45234236"/>
                  </a:ext>
                </a:extLst>
              </a:tr>
              <a:tr h="396240">
                <a:tc>
                  <a:txBody>
                    <a:bodyPr/>
                    <a:lstStyle/>
                    <a:p>
                      <a:pPr algn="l" fontAlgn="t"/>
                      <a:r>
                        <a:rPr lang="en-IN" sz="1400">
                          <a:effectLst/>
                        </a:rPr>
                        <a:t>90-99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400" dirty="0">
                          <a:effectLst/>
                        </a:rPr>
                        <a:t>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991272959"/>
                  </a:ext>
                </a:extLst>
              </a:tr>
            </a:tbl>
          </a:graphicData>
        </a:graphic>
      </p:graphicFrame>
    </p:spTree>
    <p:extLst>
      <p:ext uri="{BB962C8B-B14F-4D97-AF65-F5344CB8AC3E}">
        <p14:creationId xmlns:p14="http://schemas.microsoft.com/office/powerpoint/2010/main" val="1461049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lstStyle/>
          <a:p>
            <a:r>
              <a:rPr lang="en-IN" b="0" i="0" dirty="0">
                <a:solidFill>
                  <a:srgbClr val="000000"/>
                </a:solidFill>
                <a:effectLst/>
                <a:latin typeface="Rockwell Extra Bold" panose="02060903040505020403" pitchFamily="18" charset="0"/>
              </a:rPr>
              <a:t>Statistics - Graphs</a:t>
            </a:r>
          </a:p>
        </p:txBody>
      </p:sp>
    </p:spTree>
    <p:extLst>
      <p:ext uri="{BB962C8B-B14F-4D97-AF65-F5344CB8AC3E}">
        <p14:creationId xmlns:p14="http://schemas.microsoft.com/office/powerpoint/2010/main" val="201563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Statistics - Histograms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844988"/>
          </a:xfrm>
        </p:spPr>
        <p:txBody>
          <a:bodyPr>
            <a:noAutofit/>
          </a:bodyPr>
          <a:lstStyle/>
          <a:p>
            <a:pPr algn="l"/>
            <a:r>
              <a:rPr lang="pt-BR" sz="1800" b="0" i="0" dirty="0">
                <a:solidFill>
                  <a:srgbClr val="000000"/>
                </a:solidFill>
                <a:effectLst/>
                <a:latin typeface="Verdana" panose="020B0604030504040204" pitchFamily="34" charset="0"/>
              </a:rPr>
              <a:t>A histogram visually presents quantitative data.</a:t>
            </a:r>
            <a:endParaRPr lang="en-US" sz="1800" b="0" i="0" dirty="0">
              <a:solidFill>
                <a:srgbClr val="000000"/>
              </a:solidFill>
              <a:effectLst/>
              <a:latin typeface="Verdana" panose="020B0604030504040204" pitchFamily="34" charset="0"/>
            </a:endParaRPr>
          </a:p>
          <a:p>
            <a:pPr algn="l"/>
            <a:r>
              <a:rPr lang="en-US" sz="1800" b="0" i="0" dirty="0">
                <a:solidFill>
                  <a:srgbClr val="000000"/>
                </a:solidFill>
                <a:effectLst/>
                <a:latin typeface="Verdana" panose="020B0604030504040204" pitchFamily="34" charset="0"/>
              </a:rPr>
              <a:t>A histogram is a widely used graph to show the distribution of quantitative (numerical) data.</a:t>
            </a:r>
          </a:p>
          <a:p>
            <a:pPr algn="l"/>
            <a:r>
              <a:rPr lang="en-US" sz="1800" b="0" i="0" dirty="0">
                <a:solidFill>
                  <a:srgbClr val="000000"/>
                </a:solidFill>
                <a:effectLst/>
                <a:latin typeface="Verdana" panose="020B0604030504040204" pitchFamily="34" charset="0"/>
              </a:rPr>
              <a:t>It shows the </a:t>
            </a:r>
            <a:r>
              <a:rPr lang="en-US" sz="1800" b="1" i="0" dirty="0">
                <a:solidFill>
                  <a:srgbClr val="000000"/>
                </a:solidFill>
                <a:effectLst/>
                <a:latin typeface="Verdana" panose="020B0604030504040204" pitchFamily="34" charset="0"/>
              </a:rPr>
              <a:t>frequency</a:t>
            </a:r>
            <a:r>
              <a:rPr lang="en-US" sz="1800" b="0" i="0" dirty="0">
                <a:solidFill>
                  <a:srgbClr val="000000"/>
                </a:solidFill>
                <a:effectLst/>
                <a:latin typeface="Verdana" panose="020B0604030504040204" pitchFamily="34" charset="0"/>
              </a:rPr>
              <a:t> of values in the data, usually in intervals of values. Frequency is the amount of times that value appeared in the data.</a:t>
            </a:r>
          </a:p>
          <a:p>
            <a:pPr algn="l"/>
            <a:r>
              <a:rPr lang="en-US" sz="1800" b="0" i="0" dirty="0">
                <a:solidFill>
                  <a:srgbClr val="000000"/>
                </a:solidFill>
                <a:effectLst/>
                <a:latin typeface="Verdana" panose="020B0604030504040204" pitchFamily="34" charset="0"/>
              </a:rPr>
              <a:t>Each interval is represented with a bar, placed next to the other intervals on a number line.</a:t>
            </a:r>
          </a:p>
          <a:p>
            <a:pPr algn="l"/>
            <a:r>
              <a:rPr lang="en-US" sz="1800" b="0" i="0" dirty="0">
                <a:solidFill>
                  <a:srgbClr val="000000"/>
                </a:solidFill>
                <a:effectLst/>
                <a:latin typeface="Verdana" panose="020B0604030504040204" pitchFamily="34" charset="0"/>
              </a:rPr>
              <a:t>The height of the bar represents the frequency of values in that interval.</a:t>
            </a:r>
          </a:p>
          <a:p>
            <a:pPr algn="l"/>
            <a:r>
              <a:rPr lang="en-US" sz="1800" b="0" i="0" dirty="0">
                <a:solidFill>
                  <a:srgbClr val="000000"/>
                </a:solidFill>
                <a:effectLst/>
                <a:latin typeface="Verdana" panose="020B0604030504040204" pitchFamily="34" charset="0"/>
              </a:rPr>
              <a:t>Here is a histogram of the age of all 934 Nobel Prize winners up to the year 2020:</a:t>
            </a: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r>
              <a:rPr lang="en-US" sz="1800" b="0" i="0" dirty="0">
                <a:solidFill>
                  <a:srgbClr val="000000"/>
                </a:solidFill>
                <a:effectLst/>
                <a:latin typeface="Verdana" panose="020B0604030504040204" pitchFamily="34" charset="0"/>
              </a:rPr>
              <a:t>This histogram uses age intervals from 10 to 19, 20 to 29, and so on.</a:t>
            </a:r>
          </a:p>
          <a:p>
            <a:pPr algn="l"/>
            <a:r>
              <a:rPr lang="en-US" sz="1800" b="1" i="0" dirty="0">
                <a:solidFill>
                  <a:srgbClr val="00B0F0"/>
                </a:solidFill>
                <a:effectLst/>
                <a:latin typeface="Verdana" panose="020B0604030504040204" pitchFamily="34" charset="0"/>
              </a:rPr>
              <a:t>Note:</a:t>
            </a:r>
            <a:r>
              <a:rPr lang="en-US" sz="1800" b="0" i="0" dirty="0">
                <a:solidFill>
                  <a:srgbClr val="00B0F0"/>
                </a:solidFill>
                <a:effectLst/>
                <a:latin typeface="Verdana" panose="020B0604030504040204" pitchFamily="34" charset="0"/>
              </a:rPr>
              <a:t> Histograms are similar to bar graphs, which are used for qualitative data.</a:t>
            </a:r>
          </a:p>
          <a:p>
            <a:endParaRPr lang="en-IN" sz="1800" dirty="0"/>
          </a:p>
        </p:txBody>
      </p:sp>
      <p:sp>
        <p:nvSpPr>
          <p:cNvPr id="7" name="AutoShape 6" descr="Histogram of the age of Nobel Prize winners">
            <a:extLst>
              <a:ext uri="{FF2B5EF4-FFF2-40B4-BE49-F238E27FC236}">
                <a16:creationId xmlns:a16="http://schemas.microsoft.com/office/drawing/2014/main" id="{541114B5-85B9-4FD3-3C09-53A3E399374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Graphic 9">
            <a:extLst>
              <a:ext uri="{FF2B5EF4-FFF2-40B4-BE49-F238E27FC236}">
                <a16:creationId xmlns:a16="http://schemas.microsoft.com/office/drawing/2014/main" id="{0C6DDF81-1456-5B86-73E4-67C95EA599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5999" y="3581400"/>
            <a:ext cx="6716246" cy="2195512"/>
          </a:xfrm>
          <a:prstGeom prst="rect">
            <a:avLst/>
          </a:prstGeom>
        </p:spPr>
      </p:pic>
    </p:spTree>
    <p:extLst>
      <p:ext uri="{BB962C8B-B14F-4D97-AF65-F5344CB8AC3E}">
        <p14:creationId xmlns:p14="http://schemas.microsoft.com/office/powerpoint/2010/main" val="1758882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Statistics - Histograms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1800" b="1" i="0" dirty="0">
                <a:solidFill>
                  <a:srgbClr val="000000"/>
                </a:solidFill>
                <a:effectLst/>
                <a:latin typeface="Segoe UI" panose="020B0502040204020203" pitchFamily="34" charset="0"/>
              </a:rPr>
              <a:t>Bin Width</a:t>
            </a:r>
          </a:p>
          <a:p>
            <a:pPr algn="l"/>
            <a:r>
              <a:rPr lang="en-US" sz="1800" b="0" i="0" dirty="0">
                <a:solidFill>
                  <a:srgbClr val="000000"/>
                </a:solidFill>
                <a:effectLst/>
                <a:latin typeface="Verdana" panose="020B0604030504040204" pitchFamily="34" charset="0"/>
              </a:rPr>
              <a:t>The intervals of values are often called 'bins'. And the length of an interval is called 'bin width'.</a:t>
            </a:r>
          </a:p>
          <a:p>
            <a:pPr algn="l"/>
            <a:r>
              <a:rPr lang="en-US" sz="1800" b="0" i="0" dirty="0">
                <a:solidFill>
                  <a:srgbClr val="000000"/>
                </a:solidFill>
                <a:effectLst/>
                <a:latin typeface="Verdana" panose="020B0604030504040204" pitchFamily="34" charset="0"/>
              </a:rPr>
              <a:t>We can choose any width. It is best with a bin width that shows enough detail without being confusing.</a:t>
            </a:r>
          </a:p>
          <a:p>
            <a:pPr algn="l"/>
            <a:r>
              <a:rPr lang="en-US" sz="1800" b="0" i="0" dirty="0">
                <a:solidFill>
                  <a:srgbClr val="000000"/>
                </a:solidFill>
                <a:effectLst/>
                <a:latin typeface="Verdana" panose="020B0604030504040204" pitchFamily="34" charset="0"/>
              </a:rPr>
              <a:t>Here is a histogram of the same Nobel Prize winner data, but with bin widths of 5 instead of 10:</a:t>
            </a: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r>
              <a:rPr lang="en-US" sz="1800" b="0" i="0" dirty="0">
                <a:solidFill>
                  <a:srgbClr val="000000"/>
                </a:solidFill>
                <a:effectLst/>
                <a:latin typeface="Verdana" panose="020B0604030504040204" pitchFamily="34" charset="0"/>
              </a:rPr>
              <a:t>This histogram uses age intervals from </a:t>
            </a:r>
            <a:r>
              <a:rPr lang="en-US" sz="1800" b="0" i="0" dirty="0" err="1">
                <a:solidFill>
                  <a:srgbClr val="000000"/>
                </a:solidFill>
                <a:effectLst/>
                <a:latin typeface="Verdana" panose="020B0604030504040204" pitchFamily="34" charset="0"/>
              </a:rPr>
              <a:t>from</a:t>
            </a:r>
            <a:r>
              <a:rPr lang="en-US" sz="1800" b="0" i="0" dirty="0">
                <a:solidFill>
                  <a:srgbClr val="000000"/>
                </a:solidFill>
                <a:effectLst/>
                <a:latin typeface="Verdana" panose="020B0604030504040204" pitchFamily="34" charset="0"/>
              </a:rPr>
              <a:t> 15 to 19, 20 to 24, 25 to 29, and so on.</a:t>
            </a:r>
          </a:p>
          <a:p>
            <a:pPr algn="l"/>
            <a:r>
              <a:rPr lang="en-US" sz="1800" b="0" i="0" dirty="0">
                <a:solidFill>
                  <a:srgbClr val="000000"/>
                </a:solidFill>
                <a:effectLst/>
                <a:latin typeface="Verdana" panose="020B0604030504040204" pitchFamily="34" charset="0"/>
              </a:rPr>
              <a:t>Smaller intervals gives a more detailed look at the distribution of the age values in the data.</a:t>
            </a:r>
          </a:p>
          <a:p>
            <a:endParaRPr lang="en-IN" sz="1800" dirty="0"/>
          </a:p>
        </p:txBody>
      </p:sp>
      <p:sp>
        <p:nvSpPr>
          <p:cNvPr id="7" name="AutoShape 6" descr="Histogram of the age of Nobel Prize winners">
            <a:extLst>
              <a:ext uri="{FF2B5EF4-FFF2-40B4-BE49-F238E27FC236}">
                <a16:creationId xmlns:a16="http://schemas.microsoft.com/office/drawing/2014/main" id="{541114B5-85B9-4FD3-3C09-53A3E399374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Graphic 7">
            <a:extLst>
              <a:ext uri="{FF2B5EF4-FFF2-40B4-BE49-F238E27FC236}">
                <a16:creationId xmlns:a16="http://schemas.microsoft.com/office/drawing/2014/main" id="{67A9C8AA-A825-0B75-CFCE-1D67BB4618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6094" y="2828365"/>
            <a:ext cx="8552329" cy="2747682"/>
          </a:xfrm>
          <a:prstGeom prst="rect">
            <a:avLst/>
          </a:prstGeom>
        </p:spPr>
      </p:pic>
    </p:spTree>
    <p:extLst>
      <p:ext uri="{BB962C8B-B14F-4D97-AF65-F5344CB8AC3E}">
        <p14:creationId xmlns:p14="http://schemas.microsoft.com/office/powerpoint/2010/main" val="3645796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Statistics - Bar Graphs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r>
              <a:rPr lang="en-US" sz="1600" b="0" i="0" dirty="0">
                <a:solidFill>
                  <a:srgbClr val="000000"/>
                </a:solidFill>
                <a:effectLst/>
                <a:latin typeface="Verdana" panose="020B0604030504040204" pitchFamily="34" charset="0"/>
              </a:rPr>
              <a:t>A bar graph visually presents qualitative data.</a:t>
            </a:r>
          </a:p>
          <a:p>
            <a:pPr algn="l"/>
            <a:r>
              <a:rPr lang="en-US" sz="1600" b="0" i="0" dirty="0">
                <a:solidFill>
                  <a:srgbClr val="000000"/>
                </a:solidFill>
                <a:effectLst/>
                <a:latin typeface="Verdana" panose="020B0604030504040204" pitchFamily="34" charset="0"/>
              </a:rPr>
              <a:t>Bar graphs are used show the distribution of qualitative (categorical) data.</a:t>
            </a:r>
          </a:p>
          <a:p>
            <a:pPr algn="l"/>
            <a:r>
              <a:rPr lang="en-US" sz="1600" b="0" i="0" dirty="0">
                <a:solidFill>
                  <a:srgbClr val="000000"/>
                </a:solidFill>
                <a:effectLst/>
                <a:latin typeface="Verdana" panose="020B0604030504040204" pitchFamily="34" charset="0"/>
              </a:rPr>
              <a:t>It shows the </a:t>
            </a:r>
            <a:r>
              <a:rPr lang="en-US" sz="1600" b="1" i="0" dirty="0">
                <a:solidFill>
                  <a:srgbClr val="000000"/>
                </a:solidFill>
                <a:effectLst/>
                <a:latin typeface="Verdana" panose="020B0604030504040204" pitchFamily="34" charset="0"/>
              </a:rPr>
              <a:t>frequency</a:t>
            </a:r>
            <a:r>
              <a:rPr lang="en-US" sz="1600" b="0" i="0" dirty="0">
                <a:solidFill>
                  <a:srgbClr val="000000"/>
                </a:solidFill>
                <a:effectLst/>
                <a:latin typeface="Verdana" panose="020B0604030504040204" pitchFamily="34" charset="0"/>
              </a:rPr>
              <a:t> of values in the data. Frequency is the amount of times that value appeared in the data.</a:t>
            </a:r>
          </a:p>
          <a:p>
            <a:pPr algn="l"/>
            <a:r>
              <a:rPr lang="en-US" sz="1600" b="0" i="0" dirty="0">
                <a:solidFill>
                  <a:srgbClr val="000000"/>
                </a:solidFill>
                <a:effectLst/>
                <a:latin typeface="Verdana" panose="020B0604030504040204" pitchFamily="34" charset="0"/>
              </a:rPr>
              <a:t>Each category is represented with a bar. The height of the bar represents the frequency of values from that category in the data.</a:t>
            </a:r>
          </a:p>
          <a:p>
            <a:pPr algn="l"/>
            <a:r>
              <a:rPr lang="en-US" sz="1600" b="0" i="0" dirty="0">
                <a:solidFill>
                  <a:srgbClr val="000000"/>
                </a:solidFill>
                <a:effectLst/>
                <a:latin typeface="Verdana" panose="020B0604030504040204" pitchFamily="34" charset="0"/>
              </a:rPr>
              <a:t>Here is a bar graph of the number of people who have won a Nobel Prize in each category up to the year 2020:</a:t>
            </a:r>
          </a:p>
          <a:p>
            <a:pPr algn="l"/>
            <a:endParaRPr lang="en-US" sz="1600" dirty="0">
              <a:solidFill>
                <a:srgbClr val="000000"/>
              </a:solidFill>
              <a:latin typeface="Verdana" panose="020B0604030504040204" pitchFamily="34" charset="0"/>
            </a:endParaRPr>
          </a:p>
          <a:p>
            <a:pPr algn="l"/>
            <a:endParaRPr lang="en-US" sz="1600" b="0" i="0" dirty="0">
              <a:solidFill>
                <a:srgbClr val="000000"/>
              </a:solidFill>
              <a:effectLst/>
              <a:latin typeface="Verdana" panose="020B0604030504040204" pitchFamily="34" charset="0"/>
            </a:endParaRPr>
          </a:p>
          <a:p>
            <a:pPr algn="l"/>
            <a:endParaRPr lang="en-US" sz="1600" dirty="0">
              <a:solidFill>
                <a:srgbClr val="000000"/>
              </a:solidFill>
              <a:latin typeface="Verdana" panose="020B0604030504040204" pitchFamily="34" charset="0"/>
            </a:endParaRPr>
          </a:p>
          <a:p>
            <a:pPr algn="l"/>
            <a:endParaRPr lang="en-US" sz="1600" b="0" i="0" dirty="0">
              <a:solidFill>
                <a:srgbClr val="000000"/>
              </a:solidFill>
              <a:effectLst/>
              <a:latin typeface="Verdana" panose="020B0604030504040204" pitchFamily="34" charset="0"/>
            </a:endParaRPr>
          </a:p>
          <a:p>
            <a:pPr algn="l"/>
            <a:endParaRPr lang="en-US" sz="1600" dirty="0">
              <a:solidFill>
                <a:srgbClr val="000000"/>
              </a:solidFill>
              <a:latin typeface="Verdana" panose="020B0604030504040204" pitchFamily="34" charset="0"/>
            </a:endParaRPr>
          </a:p>
          <a:p>
            <a:pPr algn="l"/>
            <a:endParaRPr lang="en-US" sz="1600" b="0" i="0" dirty="0">
              <a:solidFill>
                <a:srgbClr val="000000"/>
              </a:solidFill>
              <a:effectLst/>
              <a:latin typeface="Verdana" panose="020B0604030504040204" pitchFamily="34" charset="0"/>
            </a:endParaRPr>
          </a:p>
          <a:p>
            <a:pPr algn="l"/>
            <a:endParaRPr lang="en-US" sz="1600" b="0" i="0" dirty="0">
              <a:solidFill>
                <a:srgbClr val="000000"/>
              </a:solidFill>
              <a:effectLst/>
              <a:latin typeface="Verdana" panose="020B0604030504040204" pitchFamily="34" charset="0"/>
            </a:endParaRPr>
          </a:p>
          <a:p>
            <a:pPr algn="l"/>
            <a:r>
              <a:rPr lang="en-US" sz="1600" b="0" i="0" dirty="0">
                <a:solidFill>
                  <a:srgbClr val="000000"/>
                </a:solidFill>
                <a:effectLst/>
                <a:latin typeface="Verdana" panose="020B0604030504040204" pitchFamily="34" charset="0"/>
              </a:rPr>
              <a:t>Some of the categories have existed longer than others. Multiple winners are also more common in some categories. So there is a different number of winners in each category.</a:t>
            </a:r>
          </a:p>
          <a:p>
            <a:pPr algn="l"/>
            <a:r>
              <a:rPr lang="en-US" sz="1600" b="1" i="0" dirty="0">
                <a:solidFill>
                  <a:srgbClr val="00B0F0"/>
                </a:solidFill>
                <a:effectLst/>
                <a:latin typeface="Verdana" panose="020B0604030504040204" pitchFamily="34" charset="0"/>
              </a:rPr>
              <a:t>Note:</a:t>
            </a:r>
            <a:r>
              <a:rPr lang="en-US" sz="1600" b="0" i="0" dirty="0">
                <a:solidFill>
                  <a:srgbClr val="00B0F0"/>
                </a:solidFill>
                <a:effectLst/>
                <a:latin typeface="Verdana" panose="020B0604030504040204" pitchFamily="34" charset="0"/>
              </a:rPr>
              <a:t> Bar graphs are similar to histograms, which are used for quantitative data.</a:t>
            </a:r>
          </a:p>
          <a:p>
            <a:endParaRPr lang="en-IN" sz="1600" dirty="0"/>
          </a:p>
        </p:txBody>
      </p:sp>
      <p:pic>
        <p:nvPicPr>
          <p:cNvPr id="5" name="Graphic 4">
            <a:extLst>
              <a:ext uri="{FF2B5EF4-FFF2-40B4-BE49-F238E27FC236}">
                <a16:creationId xmlns:a16="http://schemas.microsoft.com/office/drawing/2014/main" id="{D9858E7F-8194-221F-FCA9-4B1F340F9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2699" y="3254190"/>
            <a:ext cx="6626599" cy="2160494"/>
          </a:xfrm>
          <a:prstGeom prst="rect">
            <a:avLst/>
          </a:prstGeom>
        </p:spPr>
      </p:pic>
    </p:spTree>
    <p:extLst>
      <p:ext uri="{BB962C8B-B14F-4D97-AF65-F5344CB8AC3E}">
        <p14:creationId xmlns:p14="http://schemas.microsoft.com/office/powerpoint/2010/main" val="158962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125506"/>
            <a:ext cx="11869271" cy="665816"/>
          </a:xfrm>
        </p:spPr>
        <p:txBody>
          <a:bodyPr>
            <a:normAutofit fontScale="90000"/>
          </a:bodyPr>
          <a:lstStyle/>
          <a:p>
            <a:r>
              <a:rPr lang="en-IN" b="1" i="0" dirty="0">
                <a:solidFill>
                  <a:srgbClr val="000000"/>
                </a:solidFill>
                <a:effectLst/>
                <a:latin typeface="Segoe UI" panose="020B0502040204020203" pitchFamily="34" charset="0"/>
              </a:rPr>
              <a:t>Statistics - Pie Charts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887506"/>
            <a:ext cx="11869270" cy="5862918"/>
          </a:xfrm>
        </p:spPr>
        <p:txBody>
          <a:bodyPr>
            <a:noAutofit/>
          </a:bodyPr>
          <a:lstStyle/>
          <a:p>
            <a:r>
              <a:rPr lang="en-IN" sz="1600" b="0" i="0" dirty="0">
                <a:solidFill>
                  <a:srgbClr val="000000"/>
                </a:solidFill>
                <a:effectLst/>
                <a:latin typeface="Verdana" panose="020B0604030504040204" pitchFamily="34" charset="0"/>
              </a:rPr>
              <a:t>A pie chart visually presents qualitative data.</a:t>
            </a:r>
          </a:p>
          <a:p>
            <a:pPr algn="l"/>
            <a:r>
              <a:rPr lang="en-US" sz="1600" b="0" i="0" dirty="0">
                <a:solidFill>
                  <a:srgbClr val="000000"/>
                </a:solidFill>
                <a:effectLst/>
                <a:latin typeface="Verdana" panose="020B0604030504040204" pitchFamily="34" charset="0"/>
              </a:rPr>
              <a:t>Pie graphs are used to show the distribution of qualitative (categorical) data.</a:t>
            </a:r>
          </a:p>
          <a:p>
            <a:pPr algn="l"/>
            <a:r>
              <a:rPr lang="en-US" sz="1600" b="0" i="0" dirty="0">
                <a:solidFill>
                  <a:srgbClr val="000000"/>
                </a:solidFill>
                <a:effectLst/>
                <a:latin typeface="Verdana" panose="020B0604030504040204" pitchFamily="34" charset="0"/>
              </a:rPr>
              <a:t>It shows the </a:t>
            </a:r>
            <a:r>
              <a:rPr lang="en-US" sz="1600" b="1" i="0" dirty="0">
                <a:solidFill>
                  <a:srgbClr val="000000"/>
                </a:solidFill>
                <a:effectLst/>
                <a:latin typeface="Verdana" panose="020B0604030504040204" pitchFamily="34" charset="0"/>
              </a:rPr>
              <a:t>frequency</a:t>
            </a:r>
            <a:r>
              <a:rPr lang="en-US" sz="1600" b="0" i="0" dirty="0">
                <a:solidFill>
                  <a:srgbClr val="000000"/>
                </a:solidFill>
                <a:effectLst/>
                <a:latin typeface="Verdana" panose="020B0604030504040204" pitchFamily="34" charset="0"/>
              </a:rPr>
              <a:t> or </a:t>
            </a:r>
            <a:r>
              <a:rPr lang="en-US" sz="1600" b="1" i="0" dirty="0">
                <a:solidFill>
                  <a:srgbClr val="000000"/>
                </a:solidFill>
                <a:effectLst/>
                <a:latin typeface="Verdana" panose="020B0604030504040204" pitchFamily="34" charset="0"/>
              </a:rPr>
              <a:t>relative frequency</a:t>
            </a:r>
            <a:r>
              <a:rPr lang="en-US" sz="1600" b="0" i="0" dirty="0">
                <a:solidFill>
                  <a:srgbClr val="000000"/>
                </a:solidFill>
                <a:effectLst/>
                <a:latin typeface="Verdana" panose="020B0604030504040204" pitchFamily="34" charset="0"/>
              </a:rPr>
              <a:t> of values in the data.</a:t>
            </a:r>
          </a:p>
          <a:p>
            <a:pPr algn="l"/>
            <a:r>
              <a:rPr lang="en-US" sz="1600" b="0" i="0" dirty="0">
                <a:solidFill>
                  <a:srgbClr val="000000"/>
                </a:solidFill>
                <a:effectLst/>
                <a:latin typeface="Verdana" panose="020B0604030504040204" pitchFamily="34" charset="0"/>
              </a:rPr>
              <a:t>Frequency is the amount of times that value appeared in the data. Relative frequency is the percentage of the total.</a:t>
            </a:r>
          </a:p>
          <a:p>
            <a:pPr algn="l"/>
            <a:r>
              <a:rPr lang="en-US" sz="1600" b="0" i="0" dirty="0">
                <a:solidFill>
                  <a:srgbClr val="000000"/>
                </a:solidFill>
                <a:effectLst/>
                <a:latin typeface="Verdana" panose="020B0604030504040204" pitchFamily="34" charset="0"/>
              </a:rPr>
              <a:t>Each category is represented with a slice in the 'pie' (circle). The size of each slice represents the frequency of values from that category in the data.</a:t>
            </a:r>
          </a:p>
          <a:p>
            <a:pPr algn="l"/>
            <a:r>
              <a:rPr lang="en-US" sz="1600" b="0" i="0" dirty="0">
                <a:solidFill>
                  <a:srgbClr val="000000"/>
                </a:solidFill>
                <a:effectLst/>
                <a:latin typeface="Verdana" panose="020B0604030504040204" pitchFamily="34" charset="0"/>
              </a:rPr>
              <a:t>Here is a pie chart of the number of people who have won a Nobel Prize in each category up to the year 2020:</a:t>
            </a:r>
          </a:p>
          <a:p>
            <a:pPr algn="l"/>
            <a:endParaRPr lang="en-US" sz="1600" b="0" i="0" dirty="0">
              <a:solidFill>
                <a:srgbClr val="000000"/>
              </a:solidFill>
              <a:effectLst/>
              <a:latin typeface="Verdana" panose="020B0604030504040204" pitchFamily="34" charset="0"/>
            </a:endParaRPr>
          </a:p>
          <a:p>
            <a:pPr algn="l"/>
            <a:endParaRPr lang="en-US" sz="1600" dirty="0">
              <a:solidFill>
                <a:srgbClr val="000000"/>
              </a:solidFill>
              <a:latin typeface="Verdana" panose="020B0604030504040204" pitchFamily="34" charset="0"/>
            </a:endParaRPr>
          </a:p>
          <a:p>
            <a:pPr algn="l"/>
            <a:endParaRPr lang="en-US" sz="1600" b="0" i="0" dirty="0">
              <a:solidFill>
                <a:srgbClr val="000000"/>
              </a:solidFill>
              <a:effectLst/>
              <a:latin typeface="Verdana" panose="020B0604030504040204" pitchFamily="34" charset="0"/>
            </a:endParaRPr>
          </a:p>
          <a:p>
            <a:pPr algn="l"/>
            <a:endParaRPr lang="en-US" sz="1600" dirty="0">
              <a:solidFill>
                <a:srgbClr val="000000"/>
              </a:solidFill>
              <a:latin typeface="Verdana" panose="020B0604030504040204" pitchFamily="34" charset="0"/>
            </a:endParaRPr>
          </a:p>
          <a:p>
            <a:pPr algn="l"/>
            <a:endParaRPr lang="en-US" sz="1600" b="0" i="0" dirty="0">
              <a:solidFill>
                <a:srgbClr val="000000"/>
              </a:solidFill>
              <a:effectLst/>
              <a:latin typeface="Verdana" panose="020B0604030504040204" pitchFamily="34" charset="0"/>
            </a:endParaRPr>
          </a:p>
          <a:p>
            <a:pPr marL="0" indent="0" algn="l">
              <a:buNone/>
            </a:pPr>
            <a:endParaRPr lang="en-US" sz="1600" dirty="0">
              <a:solidFill>
                <a:srgbClr val="000000"/>
              </a:solidFill>
              <a:latin typeface="Verdana" panose="020B0604030504040204" pitchFamily="34" charset="0"/>
            </a:endParaRPr>
          </a:p>
          <a:p>
            <a:pPr algn="l"/>
            <a:r>
              <a:rPr lang="en-US" sz="1600" b="0" i="0" dirty="0">
                <a:solidFill>
                  <a:srgbClr val="000000"/>
                </a:solidFill>
                <a:effectLst/>
                <a:latin typeface="Verdana" panose="020B0604030504040204" pitchFamily="34" charset="0"/>
              </a:rPr>
              <a:t>This pie chart shows relative frequency. So each slice is sized by the percentage for each category.</a:t>
            </a:r>
          </a:p>
          <a:p>
            <a:pPr algn="l"/>
            <a:r>
              <a:rPr lang="en-US" sz="1600" b="0" i="0" dirty="0">
                <a:solidFill>
                  <a:srgbClr val="000000"/>
                </a:solidFill>
                <a:effectLst/>
                <a:latin typeface="Verdana" panose="020B0604030504040204" pitchFamily="34" charset="0"/>
              </a:rPr>
              <a:t>Some of the categories have existed longer than others. Multiple winners are also more common in some categories. So there is a different number of winners in each category.</a:t>
            </a:r>
          </a:p>
          <a:p>
            <a:endParaRPr lang="en-IN" sz="1600" dirty="0"/>
          </a:p>
        </p:txBody>
      </p:sp>
      <p:pic>
        <p:nvPicPr>
          <p:cNvPr id="5" name="Graphic 4">
            <a:extLst>
              <a:ext uri="{FF2B5EF4-FFF2-40B4-BE49-F238E27FC236}">
                <a16:creationId xmlns:a16="http://schemas.microsoft.com/office/drawing/2014/main" id="{7DDB7EA2-6353-6174-C032-65FE213487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4358" y="3429000"/>
            <a:ext cx="5183281" cy="2020700"/>
          </a:xfrm>
          <a:prstGeom prst="rect">
            <a:avLst/>
          </a:prstGeom>
        </p:spPr>
      </p:pic>
    </p:spTree>
    <p:extLst>
      <p:ext uri="{BB962C8B-B14F-4D97-AF65-F5344CB8AC3E}">
        <p14:creationId xmlns:p14="http://schemas.microsoft.com/office/powerpoint/2010/main" val="1433402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Statistics - Box Plots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r>
              <a:rPr lang="en-US" sz="1600" b="0" i="0" dirty="0">
                <a:solidFill>
                  <a:srgbClr val="000000"/>
                </a:solidFill>
                <a:effectLst/>
                <a:latin typeface="Verdana" panose="020B0604030504040204" pitchFamily="34" charset="0"/>
              </a:rPr>
              <a:t>A box plot is a graph used to show key features of quantitative data.</a:t>
            </a:r>
          </a:p>
          <a:p>
            <a:pPr algn="l"/>
            <a:r>
              <a:rPr lang="en-US" sz="1600" b="0" i="0" dirty="0">
                <a:solidFill>
                  <a:srgbClr val="000000"/>
                </a:solidFill>
                <a:effectLst/>
                <a:latin typeface="Verdana" panose="020B0604030504040204" pitchFamily="34" charset="0"/>
              </a:rPr>
              <a:t>A box plot is a good way to show many important features of quantitative (numerical) data.</a:t>
            </a:r>
          </a:p>
          <a:p>
            <a:pPr algn="l"/>
            <a:r>
              <a:rPr lang="en-US" sz="1600" b="0" i="0" dirty="0">
                <a:solidFill>
                  <a:srgbClr val="000000"/>
                </a:solidFill>
                <a:effectLst/>
                <a:latin typeface="Verdana" panose="020B0604030504040204" pitchFamily="34" charset="0"/>
              </a:rPr>
              <a:t>It shows the median of the data. This is the middle value of the data and one type of an average value.</a:t>
            </a:r>
          </a:p>
          <a:p>
            <a:pPr algn="l"/>
            <a:r>
              <a:rPr lang="en-US" sz="1600" b="0" i="0" dirty="0">
                <a:solidFill>
                  <a:srgbClr val="000000"/>
                </a:solidFill>
                <a:effectLst/>
                <a:latin typeface="Verdana" panose="020B0604030504040204" pitchFamily="34" charset="0"/>
              </a:rPr>
              <a:t>It also shows the range and the quartiles of the data. This tells us something about how spread out the data is.</a:t>
            </a:r>
          </a:p>
          <a:p>
            <a:pPr algn="l"/>
            <a:r>
              <a:rPr lang="en-US" sz="1600" b="0" i="0" dirty="0">
                <a:solidFill>
                  <a:srgbClr val="000000"/>
                </a:solidFill>
                <a:effectLst/>
                <a:latin typeface="Verdana" panose="020B0604030504040204" pitchFamily="34" charset="0"/>
              </a:rPr>
              <a:t>Here is a box plot of the age of all the Nobel Prize winners up to the year 2020:</a:t>
            </a:r>
          </a:p>
          <a:p>
            <a:endParaRPr lang="en-IN" sz="1600" dirty="0"/>
          </a:p>
        </p:txBody>
      </p:sp>
      <p:pic>
        <p:nvPicPr>
          <p:cNvPr id="5" name="Graphic 4">
            <a:extLst>
              <a:ext uri="{FF2B5EF4-FFF2-40B4-BE49-F238E27FC236}">
                <a16:creationId xmlns:a16="http://schemas.microsoft.com/office/drawing/2014/main" id="{FF180C01-5D34-8B01-BF41-61A619C433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8743" y="3092824"/>
            <a:ext cx="5848350" cy="3552450"/>
          </a:xfrm>
          <a:prstGeom prst="rect">
            <a:avLst/>
          </a:prstGeom>
        </p:spPr>
      </p:pic>
    </p:spTree>
    <p:extLst>
      <p:ext uri="{BB962C8B-B14F-4D97-AF65-F5344CB8AC3E}">
        <p14:creationId xmlns:p14="http://schemas.microsoft.com/office/powerpoint/2010/main" val="3098347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Statistics - Box Plots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endParaRPr lang="en-US" sz="1800" b="0" i="0" dirty="0">
              <a:solidFill>
                <a:srgbClr val="000000"/>
              </a:solidFill>
              <a:effectLst/>
              <a:latin typeface="Verdana" panose="020B0604030504040204" pitchFamily="34" charset="0"/>
            </a:endParaRPr>
          </a:p>
          <a:p>
            <a:pPr algn="l"/>
            <a:r>
              <a:rPr lang="en-US" sz="1800" b="0" i="0" dirty="0">
                <a:solidFill>
                  <a:srgbClr val="000000"/>
                </a:solidFill>
                <a:effectLst/>
                <a:latin typeface="Verdana" panose="020B0604030504040204" pitchFamily="34" charset="0"/>
              </a:rPr>
              <a:t>The </a:t>
            </a:r>
            <a:r>
              <a:rPr lang="en-US" sz="1800" b="1" i="0" dirty="0">
                <a:solidFill>
                  <a:srgbClr val="000000"/>
                </a:solidFill>
                <a:effectLst/>
                <a:latin typeface="Verdana" panose="020B0604030504040204" pitchFamily="34" charset="0"/>
              </a:rPr>
              <a:t>median</a:t>
            </a:r>
            <a:r>
              <a:rPr lang="en-US" sz="1800" b="0" i="0" dirty="0">
                <a:solidFill>
                  <a:srgbClr val="000000"/>
                </a:solidFill>
                <a:effectLst/>
                <a:latin typeface="Verdana" panose="020B0604030504040204" pitchFamily="34" charset="0"/>
              </a:rPr>
              <a:t> is the red line through the middle of the 'box'. We can see that this is just above the number 60 on the number line below. So the middle value of age is 60 years.</a:t>
            </a:r>
          </a:p>
          <a:p>
            <a:pPr algn="l"/>
            <a:r>
              <a:rPr lang="en-US" sz="1800" b="0" i="0" dirty="0">
                <a:solidFill>
                  <a:srgbClr val="000000"/>
                </a:solidFill>
                <a:effectLst/>
                <a:latin typeface="Verdana" panose="020B0604030504040204" pitchFamily="34" charset="0"/>
              </a:rPr>
              <a:t>The left side of the box is the 1st </a:t>
            </a:r>
            <a:r>
              <a:rPr lang="en-US" sz="1800" b="1" i="0" dirty="0">
                <a:solidFill>
                  <a:srgbClr val="000000"/>
                </a:solidFill>
                <a:effectLst/>
                <a:latin typeface="Verdana" panose="020B0604030504040204" pitchFamily="34" charset="0"/>
              </a:rPr>
              <a:t>quartile</a:t>
            </a:r>
            <a:r>
              <a:rPr lang="en-US" sz="1800" b="0" i="0" dirty="0">
                <a:solidFill>
                  <a:srgbClr val="000000"/>
                </a:solidFill>
                <a:effectLst/>
                <a:latin typeface="Verdana" panose="020B0604030504040204" pitchFamily="34" charset="0"/>
              </a:rPr>
              <a:t>. This is the value that separates the first </a:t>
            </a:r>
            <a:r>
              <a:rPr lang="en-US" sz="1800" b="1" i="0" dirty="0">
                <a:solidFill>
                  <a:srgbClr val="000000"/>
                </a:solidFill>
                <a:effectLst/>
                <a:latin typeface="Verdana" panose="020B0604030504040204" pitchFamily="34" charset="0"/>
              </a:rPr>
              <a:t>quarter</a:t>
            </a:r>
            <a:r>
              <a:rPr lang="en-US" sz="1800" b="0" i="0" dirty="0">
                <a:solidFill>
                  <a:srgbClr val="000000"/>
                </a:solidFill>
                <a:effectLst/>
                <a:latin typeface="Verdana" panose="020B0604030504040204" pitchFamily="34" charset="0"/>
              </a:rPr>
              <a:t>, or 25% of the data, from the rest. Here, this is 51 years.</a:t>
            </a:r>
          </a:p>
          <a:p>
            <a:pPr algn="l"/>
            <a:r>
              <a:rPr lang="en-US" sz="1800" b="0" i="0" dirty="0">
                <a:solidFill>
                  <a:srgbClr val="000000"/>
                </a:solidFill>
                <a:effectLst/>
                <a:latin typeface="Verdana" panose="020B0604030504040204" pitchFamily="34" charset="0"/>
              </a:rPr>
              <a:t>The right side of the box is the 3rd </a:t>
            </a:r>
            <a:r>
              <a:rPr lang="en-US" sz="1800" b="1" i="0" dirty="0">
                <a:solidFill>
                  <a:srgbClr val="000000"/>
                </a:solidFill>
                <a:effectLst/>
                <a:latin typeface="Verdana" panose="020B0604030504040204" pitchFamily="34" charset="0"/>
              </a:rPr>
              <a:t>quartile</a:t>
            </a:r>
            <a:r>
              <a:rPr lang="en-US" sz="1800" b="0" i="0" dirty="0">
                <a:solidFill>
                  <a:srgbClr val="000000"/>
                </a:solidFill>
                <a:effectLst/>
                <a:latin typeface="Verdana" panose="020B0604030504040204" pitchFamily="34" charset="0"/>
              </a:rPr>
              <a:t>. This is the value that separates the first three </a:t>
            </a:r>
            <a:r>
              <a:rPr lang="en-US" sz="1800" b="1" i="0" dirty="0">
                <a:solidFill>
                  <a:srgbClr val="000000"/>
                </a:solidFill>
                <a:effectLst/>
                <a:latin typeface="Verdana" panose="020B0604030504040204" pitchFamily="34" charset="0"/>
              </a:rPr>
              <a:t>quarters</a:t>
            </a:r>
            <a:r>
              <a:rPr lang="en-US" sz="1800" b="0" i="0" dirty="0">
                <a:solidFill>
                  <a:srgbClr val="000000"/>
                </a:solidFill>
                <a:effectLst/>
                <a:latin typeface="Verdana" panose="020B0604030504040204" pitchFamily="34" charset="0"/>
              </a:rPr>
              <a:t>, or 75% of the data, from the rest. Here, this is 69 years.</a:t>
            </a:r>
          </a:p>
          <a:p>
            <a:pPr algn="l"/>
            <a:r>
              <a:rPr lang="en-US" sz="1800" b="0" i="0" dirty="0">
                <a:solidFill>
                  <a:srgbClr val="000000"/>
                </a:solidFill>
                <a:effectLst/>
                <a:latin typeface="Verdana" panose="020B0604030504040204" pitchFamily="34" charset="0"/>
              </a:rPr>
              <a:t>The distance between the sides of the box is called the </a:t>
            </a:r>
            <a:r>
              <a:rPr lang="en-US" sz="1800" b="1" i="0" dirty="0">
                <a:solidFill>
                  <a:srgbClr val="000000"/>
                </a:solidFill>
                <a:effectLst/>
                <a:latin typeface="Verdana" panose="020B0604030504040204" pitchFamily="34" charset="0"/>
              </a:rPr>
              <a:t>inter-quartile range (IQR)</a:t>
            </a:r>
            <a:r>
              <a:rPr lang="en-US" sz="1800" b="0" i="0" dirty="0">
                <a:solidFill>
                  <a:srgbClr val="000000"/>
                </a:solidFill>
                <a:effectLst/>
                <a:latin typeface="Verdana" panose="020B0604030504040204" pitchFamily="34" charset="0"/>
              </a:rPr>
              <a:t>. This tells us where the 'middle half' of the values are. Here, half of the winners were between 51 and 69 years.</a:t>
            </a:r>
          </a:p>
          <a:p>
            <a:pPr algn="l"/>
            <a:r>
              <a:rPr lang="en-US" sz="1800" b="0" i="0" dirty="0">
                <a:solidFill>
                  <a:srgbClr val="000000"/>
                </a:solidFill>
                <a:effectLst/>
                <a:latin typeface="Verdana" panose="020B0604030504040204" pitchFamily="34" charset="0"/>
              </a:rPr>
              <a:t>The ends of the lines from the box at the left and the right are the minimum and maximum values in the data. The distance between these is called the </a:t>
            </a:r>
            <a:r>
              <a:rPr lang="en-US" sz="1800" b="1" i="0" dirty="0">
                <a:solidFill>
                  <a:srgbClr val="000000"/>
                </a:solidFill>
                <a:effectLst/>
                <a:latin typeface="Verdana" panose="020B0604030504040204" pitchFamily="34" charset="0"/>
              </a:rPr>
              <a:t>range</a:t>
            </a:r>
            <a:r>
              <a:rPr lang="en-US" sz="1800" b="0" i="0" dirty="0">
                <a:solidFill>
                  <a:srgbClr val="000000"/>
                </a:solidFill>
                <a:effectLst/>
                <a:latin typeface="Verdana" panose="020B0604030504040204" pitchFamily="34" charset="0"/>
              </a:rPr>
              <a:t>.</a:t>
            </a:r>
          </a:p>
          <a:p>
            <a:pPr algn="l"/>
            <a:r>
              <a:rPr lang="en-US" sz="1800" b="0" i="0" dirty="0">
                <a:solidFill>
                  <a:srgbClr val="000000"/>
                </a:solidFill>
                <a:effectLst/>
                <a:latin typeface="Verdana" panose="020B0604030504040204" pitchFamily="34" charset="0"/>
              </a:rPr>
              <a:t>The youngest winner was 17 years old, and the oldest was 97 years old. So the range of the age of winners was 80 years.</a:t>
            </a:r>
          </a:p>
          <a:p>
            <a:pPr algn="l"/>
            <a:r>
              <a:rPr lang="en-US" sz="1800" b="1" i="0" dirty="0">
                <a:solidFill>
                  <a:srgbClr val="00B0F0"/>
                </a:solidFill>
                <a:effectLst/>
                <a:latin typeface="Verdana" panose="020B0604030504040204" pitchFamily="34" charset="0"/>
              </a:rPr>
              <a:t>Note:</a:t>
            </a:r>
            <a:r>
              <a:rPr lang="en-US" sz="1800" b="0" i="0" dirty="0">
                <a:solidFill>
                  <a:srgbClr val="00B0F0"/>
                </a:solidFill>
                <a:effectLst/>
                <a:latin typeface="Verdana" panose="020B0604030504040204" pitchFamily="34" charset="0"/>
              </a:rPr>
              <a:t> Box plots are also called 'box and whiskers plots'.</a:t>
            </a:r>
          </a:p>
        </p:txBody>
      </p:sp>
    </p:spTree>
    <p:extLst>
      <p:ext uri="{BB962C8B-B14F-4D97-AF65-F5344CB8AC3E}">
        <p14:creationId xmlns:p14="http://schemas.microsoft.com/office/powerpoint/2010/main" val="105207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000000"/>
                </a:solidFill>
                <a:effectLst/>
                <a:latin typeface="Segoe UI" panose="020B0502040204020203" pitchFamily="34" charset="0"/>
              </a:rPr>
              <a:t>Main Types of Statistical Studies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lstStyle/>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main types of statistical studies are </a:t>
            </a:r>
            <a:r>
              <a:rPr lang="en-US" b="1" i="0" dirty="0">
                <a:solidFill>
                  <a:srgbClr val="000000"/>
                </a:solidFill>
                <a:effectLst/>
                <a:latin typeface="Verdana" panose="020B0604030504040204" pitchFamily="34" charset="0"/>
              </a:rPr>
              <a:t>observational</a:t>
            </a:r>
            <a:r>
              <a:rPr lang="en-US" b="0" i="0" dirty="0">
                <a:solidFill>
                  <a:srgbClr val="000000"/>
                </a:solidFill>
                <a:effectLst/>
                <a:latin typeface="Verdana" panose="020B0604030504040204" pitchFamily="34" charset="0"/>
              </a:rPr>
              <a:t> and </a:t>
            </a:r>
            <a:r>
              <a:rPr lang="en-US" b="1" i="0" dirty="0">
                <a:solidFill>
                  <a:srgbClr val="000000"/>
                </a:solidFill>
                <a:effectLst/>
                <a:latin typeface="Verdana" panose="020B0604030504040204" pitchFamily="34" charset="0"/>
              </a:rPr>
              <a:t>experimental</a:t>
            </a:r>
            <a:r>
              <a:rPr lang="en-US" b="0" i="0" dirty="0">
                <a:solidFill>
                  <a:srgbClr val="000000"/>
                </a:solidFill>
                <a:effectLst/>
                <a:latin typeface="Verdana" panose="020B0604030504040204" pitchFamily="34" charset="0"/>
              </a:rPr>
              <a:t> studies.</a:t>
            </a:r>
          </a:p>
          <a:p>
            <a:pPr algn="l"/>
            <a:r>
              <a:rPr lang="en-US" b="0" i="0" dirty="0">
                <a:solidFill>
                  <a:srgbClr val="000000"/>
                </a:solidFill>
                <a:effectLst/>
                <a:latin typeface="Verdana" panose="020B0604030504040204" pitchFamily="34" charset="0"/>
              </a:rPr>
              <a:t>We are often interested in knowing if something is the </a:t>
            </a:r>
            <a:r>
              <a:rPr lang="en-US" b="1" i="0" dirty="0">
                <a:solidFill>
                  <a:srgbClr val="000000"/>
                </a:solidFill>
                <a:effectLst/>
                <a:latin typeface="Verdana" panose="020B0604030504040204" pitchFamily="34" charset="0"/>
              </a:rPr>
              <a:t>cause</a:t>
            </a:r>
            <a:r>
              <a:rPr lang="en-US" b="0" i="0" dirty="0">
                <a:solidFill>
                  <a:srgbClr val="000000"/>
                </a:solidFill>
                <a:effectLst/>
                <a:latin typeface="Verdana" panose="020B0604030504040204" pitchFamily="34" charset="0"/>
              </a:rPr>
              <a:t> of another thing.</a:t>
            </a:r>
          </a:p>
          <a:p>
            <a:pPr algn="l"/>
            <a:r>
              <a:rPr lang="en-US" b="0" i="0" dirty="0">
                <a:solidFill>
                  <a:srgbClr val="000000"/>
                </a:solidFill>
                <a:effectLst/>
                <a:latin typeface="Verdana" panose="020B0604030504040204" pitchFamily="34" charset="0"/>
              </a:rPr>
              <a:t>Experimental studies are generally better than observational studies for investigating this, but usually require more effort.</a:t>
            </a:r>
          </a:p>
          <a:p>
            <a:pPr algn="l"/>
            <a:r>
              <a:rPr lang="en-US" b="0" i="0" dirty="0">
                <a:solidFill>
                  <a:srgbClr val="000000"/>
                </a:solidFill>
                <a:effectLst/>
                <a:latin typeface="Verdana" panose="020B0604030504040204" pitchFamily="34" charset="0"/>
              </a:rPr>
              <a:t>An observational study is when observe and gather data without changing anything.</a:t>
            </a:r>
          </a:p>
          <a:p>
            <a:endParaRPr lang="en-IN" dirty="0"/>
          </a:p>
        </p:txBody>
      </p:sp>
    </p:spTree>
    <p:extLst>
      <p:ext uri="{BB962C8B-B14F-4D97-AF65-F5344CB8AC3E}">
        <p14:creationId xmlns:p14="http://schemas.microsoft.com/office/powerpoint/2010/main" val="399137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Experimental Studies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fontScale="92500" lnSpcReduction="20000"/>
          </a:bodyPr>
          <a:lstStyle/>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In an experimental study, the </a:t>
            </a:r>
            <a:r>
              <a:rPr lang="en-US" b="1" i="0" dirty="0">
                <a:solidFill>
                  <a:srgbClr val="000000"/>
                </a:solidFill>
                <a:effectLst/>
                <a:latin typeface="Verdana" panose="020B0604030504040204" pitchFamily="34" charset="0"/>
              </a:rPr>
              <a:t>circumstances</a:t>
            </a:r>
            <a:r>
              <a:rPr lang="en-US" b="0" i="0" dirty="0">
                <a:solidFill>
                  <a:srgbClr val="000000"/>
                </a:solidFill>
                <a:effectLst/>
                <a:latin typeface="Verdana" panose="020B0604030504040204" pitchFamily="34" charset="0"/>
              </a:rPr>
              <a:t> around the sample is changed. Usually, we compare two groups from a population and these two groups are treated </a:t>
            </a:r>
            <a:r>
              <a:rPr lang="en-US" b="1" i="0" dirty="0">
                <a:solidFill>
                  <a:srgbClr val="000000"/>
                </a:solidFill>
                <a:effectLst/>
                <a:latin typeface="Verdana" panose="020B0604030504040204" pitchFamily="34" charset="0"/>
              </a:rPr>
              <a:t>differently</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One example can be a medical study to see if a new medicine is effective.</a:t>
            </a:r>
          </a:p>
          <a:p>
            <a:pPr algn="l"/>
            <a:r>
              <a:rPr lang="en-US" b="0" i="0" dirty="0">
                <a:solidFill>
                  <a:srgbClr val="000000"/>
                </a:solidFill>
                <a:effectLst/>
                <a:latin typeface="Verdana" panose="020B0604030504040204" pitchFamily="34" charset="0"/>
              </a:rPr>
              <a:t>One group receives the medicine and the other does not. These are the different circumstances around those samples.</a:t>
            </a:r>
          </a:p>
          <a:p>
            <a:pPr algn="l"/>
            <a:r>
              <a:rPr lang="en-US" b="0" i="0" dirty="0">
                <a:solidFill>
                  <a:srgbClr val="000000"/>
                </a:solidFill>
                <a:effectLst/>
                <a:latin typeface="Verdana" panose="020B0604030504040204" pitchFamily="34" charset="0"/>
              </a:rPr>
              <a:t>We can compare the health of both groups afterwards and see if the results are different.</a:t>
            </a:r>
          </a:p>
          <a:p>
            <a:pPr algn="l"/>
            <a:r>
              <a:rPr lang="en-US" b="0" i="0" dirty="0">
                <a:solidFill>
                  <a:srgbClr val="000000"/>
                </a:solidFill>
                <a:effectLst/>
                <a:latin typeface="Verdana" panose="020B0604030504040204" pitchFamily="34" charset="0"/>
              </a:rPr>
              <a:t>Experimental studies can allow us to investigate causal relationships. A well designed experimental study can be useful since it can </a:t>
            </a:r>
            <a:r>
              <a:rPr lang="en-US" b="1" i="0" dirty="0">
                <a:solidFill>
                  <a:srgbClr val="000000"/>
                </a:solidFill>
                <a:effectLst/>
                <a:latin typeface="Verdana" panose="020B0604030504040204" pitchFamily="34" charset="0"/>
              </a:rPr>
              <a:t>isolate</a:t>
            </a:r>
            <a:r>
              <a:rPr lang="en-US" b="0" i="0" dirty="0">
                <a:solidFill>
                  <a:srgbClr val="000000"/>
                </a:solidFill>
                <a:effectLst/>
                <a:latin typeface="Verdana" panose="020B0604030504040204" pitchFamily="34" charset="0"/>
              </a:rPr>
              <a:t> the relationship we are interested in from </a:t>
            </a:r>
            <a:r>
              <a:rPr lang="en-US" b="1" i="0" dirty="0">
                <a:solidFill>
                  <a:srgbClr val="000000"/>
                </a:solidFill>
                <a:effectLst/>
                <a:latin typeface="Verdana" panose="020B0604030504040204" pitchFamily="34" charset="0"/>
              </a:rPr>
              <a:t>other effects</a:t>
            </a:r>
            <a:r>
              <a:rPr lang="en-US" b="0" i="0" dirty="0">
                <a:solidFill>
                  <a:srgbClr val="000000"/>
                </a:solidFill>
                <a:effectLst/>
                <a:latin typeface="Verdana" panose="020B0604030504040204" pitchFamily="34" charset="0"/>
              </a:rPr>
              <a:t>. Then we can be more confident that we are measuring the true effect.</a:t>
            </a:r>
          </a:p>
          <a:p>
            <a:pPr marL="0" indent="0">
              <a:buNone/>
            </a:pPr>
            <a:br>
              <a:rPr lang="en-US" dirty="0"/>
            </a:br>
            <a:endParaRPr lang="en-IN" dirty="0"/>
          </a:p>
        </p:txBody>
      </p:sp>
    </p:spTree>
    <p:extLst>
      <p:ext uri="{BB962C8B-B14F-4D97-AF65-F5344CB8AC3E}">
        <p14:creationId xmlns:p14="http://schemas.microsoft.com/office/powerpoint/2010/main" val="233296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lstStyle/>
          <a:p>
            <a:r>
              <a:rPr lang="en-IN" b="0" i="0" dirty="0">
                <a:solidFill>
                  <a:srgbClr val="000000"/>
                </a:solidFill>
                <a:effectLst/>
                <a:latin typeface="Rockwell Extra Bold" panose="02060903040505020403" pitchFamily="18" charset="0"/>
              </a:rPr>
              <a:t>Statistics - Sample Types</a:t>
            </a:r>
          </a:p>
        </p:txBody>
      </p:sp>
      <p:sp>
        <p:nvSpPr>
          <p:cNvPr id="4" name="TextBox 3">
            <a:extLst>
              <a:ext uri="{FF2B5EF4-FFF2-40B4-BE49-F238E27FC236}">
                <a16:creationId xmlns:a16="http://schemas.microsoft.com/office/drawing/2014/main" id="{C6C44955-91B9-5932-C88E-73F460789118}"/>
              </a:ext>
            </a:extLst>
          </p:cNvPr>
          <p:cNvSpPr txBox="1"/>
          <p:nvPr/>
        </p:nvSpPr>
        <p:spPr>
          <a:xfrm>
            <a:off x="1129553" y="4443390"/>
            <a:ext cx="10291482" cy="1015663"/>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7030A0"/>
                </a:solidFill>
                <a:effectLst/>
                <a:latin typeface="Verdana" panose="020B0604030504040204" pitchFamily="34" charset="0"/>
              </a:rPr>
              <a:t>A study needs participants and there are different ways of gathering them.</a:t>
            </a:r>
          </a:p>
          <a:p>
            <a:pPr marL="285750" indent="-285750" algn="l">
              <a:buFont typeface="Arial" panose="020B0604020202020204" pitchFamily="34" charset="0"/>
              <a:buChar char="•"/>
            </a:pPr>
            <a:r>
              <a:rPr lang="en-US" sz="2000" b="0" i="0" dirty="0">
                <a:solidFill>
                  <a:srgbClr val="7030A0"/>
                </a:solidFill>
                <a:effectLst/>
                <a:latin typeface="Verdana" panose="020B0604030504040204" pitchFamily="34" charset="0"/>
              </a:rPr>
              <a:t>Some methods are better than others, but they might be more difficult.</a:t>
            </a:r>
            <a:br>
              <a:rPr lang="en-US" sz="2000" dirty="0">
                <a:solidFill>
                  <a:srgbClr val="7030A0"/>
                </a:solidFill>
              </a:rPr>
            </a:br>
            <a:endParaRPr lang="en-IN" sz="2000" dirty="0">
              <a:solidFill>
                <a:srgbClr val="7030A0"/>
              </a:solidFill>
            </a:endParaRPr>
          </a:p>
        </p:txBody>
      </p:sp>
    </p:spTree>
    <p:extLst>
      <p:ext uri="{BB962C8B-B14F-4D97-AF65-F5344CB8AC3E}">
        <p14:creationId xmlns:p14="http://schemas.microsoft.com/office/powerpoint/2010/main" val="336888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000000"/>
                </a:solidFill>
                <a:effectLst/>
                <a:latin typeface="Segoe UI" panose="020B0502040204020203" pitchFamily="34" charset="0"/>
              </a:rPr>
              <a:t>Different Types of Sampling Methods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lnSpcReduction="10000"/>
          </a:bodyPr>
          <a:lstStyle/>
          <a:p>
            <a:pPr marL="514350" indent="-514350" algn="l">
              <a:buFont typeface="+mj-lt"/>
              <a:buAutoNum type="arabicPeriod"/>
            </a:pPr>
            <a:r>
              <a:rPr lang="en-US" sz="2400" b="1" i="0" dirty="0">
                <a:solidFill>
                  <a:srgbClr val="000000"/>
                </a:solidFill>
                <a:effectLst/>
                <a:latin typeface="Segoe UI" panose="020B0502040204020203" pitchFamily="34" charset="0"/>
              </a:rPr>
              <a:t>Random Sampling</a:t>
            </a:r>
          </a:p>
          <a:p>
            <a:pPr lvl="1"/>
            <a:r>
              <a:rPr lang="en-US" sz="1900" b="0" i="0" dirty="0">
                <a:solidFill>
                  <a:srgbClr val="7030A0"/>
                </a:solidFill>
                <a:effectLst/>
                <a:latin typeface="Verdana" panose="020B0604030504040204" pitchFamily="34" charset="0"/>
              </a:rPr>
              <a:t>A random sample is where every member of the population has an </a:t>
            </a:r>
            <a:r>
              <a:rPr lang="en-US" sz="1900" b="1" i="0" dirty="0">
                <a:solidFill>
                  <a:srgbClr val="7030A0"/>
                </a:solidFill>
                <a:effectLst/>
                <a:latin typeface="Verdana" panose="020B0604030504040204" pitchFamily="34" charset="0"/>
              </a:rPr>
              <a:t>equal chance</a:t>
            </a:r>
            <a:r>
              <a:rPr lang="en-US" sz="1900" b="0" i="0" dirty="0">
                <a:solidFill>
                  <a:srgbClr val="7030A0"/>
                </a:solidFill>
                <a:effectLst/>
                <a:latin typeface="Verdana" panose="020B0604030504040204" pitchFamily="34" charset="0"/>
              </a:rPr>
              <a:t> to be chosen.</a:t>
            </a:r>
          </a:p>
          <a:p>
            <a:pPr lvl="1"/>
            <a:r>
              <a:rPr lang="en-US" sz="1900" b="0" i="0" dirty="0">
                <a:solidFill>
                  <a:srgbClr val="7030A0"/>
                </a:solidFill>
                <a:effectLst/>
                <a:latin typeface="Verdana" panose="020B0604030504040204" pitchFamily="34" charset="0"/>
              </a:rPr>
              <a:t>Random sampling is the best. But, it can be difficult, or impossible, to make sure that it is completely random.</a:t>
            </a:r>
          </a:p>
          <a:p>
            <a:pPr lvl="1"/>
            <a:r>
              <a:rPr lang="en-US" sz="1900" dirty="0">
                <a:solidFill>
                  <a:srgbClr val="00B0F0"/>
                </a:solidFill>
                <a:latin typeface="Verdana" panose="020B0604030504040204" pitchFamily="34" charset="0"/>
              </a:rPr>
              <a:t>Note: Every other sampling method is compared to how close it is to a random sample - the closer, the better.</a:t>
            </a:r>
          </a:p>
          <a:p>
            <a:pPr marL="342900" indent="-342900" algn="l">
              <a:buFont typeface="+mj-lt"/>
              <a:buAutoNum type="arabicPeriod"/>
            </a:pPr>
            <a:r>
              <a:rPr lang="en-US" sz="2400" b="1" dirty="0">
                <a:solidFill>
                  <a:srgbClr val="000000"/>
                </a:solidFill>
                <a:latin typeface="Segoe UI" panose="020B0502040204020203" pitchFamily="34" charset="0"/>
              </a:rPr>
              <a:t>Convenience Sampling</a:t>
            </a:r>
          </a:p>
          <a:p>
            <a:pPr lvl="1"/>
            <a:r>
              <a:rPr lang="en-US" sz="1900" dirty="0">
                <a:solidFill>
                  <a:srgbClr val="7030A0"/>
                </a:solidFill>
                <a:latin typeface="Verdana" panose="020B0604030504040204" pitchFamily="34" charset="0"/>
              </a:rPr>
              <a:t>A convenience sample is where the participants that are the easiest to reach are chosen.</a:t>
            </a:r>
          </a:p>
          <a:p>
            <a:pPr lvl="1"/>
            <a:r>
              <a:rPr lang="en-US" sz="1900" dirty="0">
                <a:solidFill>
                  <a:srgbClr val="00B0F0"/>
                </a:solidFill>
                <a:latin typeface="Verdana" panose="020B0604030504040204" pitchFamily="34" charset="0"/>
              </a:rPr>
              <a:t>Note: Convenience sampling is the easiest to do.</a:t>
            </a:r>
          </a:p>
          <a:p>
            <a:pPr lvl="1"/>
            <a:r>
              <a:rPr lang="en-US" sz="1900" dirty="0">
                <a:solidFill>
                  <a:srgbClr val="00B0F0"/>
                </a:solidFill>
                <a:latin typeface="Verdana" panose="020B0604030504040204" pitchFamily="34" charset="0"/>
              </a:rPr>
              <a:t>In many cases this sample will not be similar enough to the population, and the conclusions can potentially be useless.</a:t>
            </a:r>
            <a:endParaRPr lang="en-US" sz="1900" dirty="0">
              <a:solidFill>
                <a:srgbClr val="7030A0"/>
              </a:solidFill>
              <a:latin typeface="Verdana" panose="020B0604030504040204" pitchFamily="34" charset="0"/>
            </a:endParaRPr>
          </a:p>
          <a:p>
            <a:pPr marL="342900" indent="-342900" algn="l">
              <a:buFont typeface="+mj-lt"/>
              <a:buAutoNum type="arabicPeriod"/>
            </a:pPr>
            <a:r>
              <a:rPr lang="en-US" sz="2400" b="1" dirty="0">
                <a:solidFill>
                  <a:srgbClr val="000000"/>
                </a:solidFill>
                <a:latin typeface="Segoe UI" panose="020B0502040204020203" pitchFamily="34" charset="0"/>
              </a:rPr>
              <a:t>Systematic Sampling</a:t>
            </a:r>
          </a:p>
          <a:p>
            <a:pPr lvl="1"/>
            <a:r>
              <a:rPr lang="en-US" sz="1900" dirty="0">
                <a:solidFill>
                  <a:srgbClr val="7030A0"/>
                </a:solidFill>
                <a:latin typeface="Verdana" panose="020B0604030504040204" pitchFamily="34" charset="0"/>
              </a:rPr>
              <a:t>A systematic sample is where the participants are chosen by some regular system.</a:t>
            </a:r>
          </a:p>
          <a:p>
            <a:pPr lvl="1"/>
            <a:r>
              <a:rPr lang="en-US" sz="1900" dirty="0">
                <a:solidFill>
                  <a:srgbClr val="7030A0"/>
                </a:solidFill>
                <a:latin typeface="Verdana" panose="020B0604030504040204" pitchFamily="34" charset="0"/>
              </a:rPr>
              <a:t>For example:</a:t>
            </a:r>
          </a:p>
          <a:p>
            <a:pPr lvl="1"/>
            <a:r>
              <a:rPr lang="en-US" sz="1900" dirty="0">
                <a:solidFill>
                  <a:srgbClr val="7030A0"/>
                </a:solidFill>
                <a:latin typeface="Verdana" panose="020B0604030504040204" pitchFamily="34" charset="0"/>
              </a:rPr>
              <a:t>The first 30 people in a queue</a:t>
            </a:r>
          </a:p>
          <a:p>
            <a:pPr lvl="1"/>
            <a:r>
              <a:rPr lang="en-US" sz="1900" dirty="0">
                <a:solidFill>
                  <a:srgbClr val="7030A0"/>
                </a:solidFill>
                <a:latin typeface="Verdana" panose="020B0604030504040204" pitchFamily="34" charset="0"/>
              </a:rPr>
              <a:t>Every third on a list</a:t>
            </a:r>
          </a:p>
          <a:p>
            <a:pPr lvl="1"/>
            <a:r>
              <a:rPr lang="en-US" sz="1900" dirty="0">
                <a:solidFill>
                  <a:srgbClr val="7030A0"/>
                </a:solidFill>
                <a:latin typeface="Verdana" panose="020B0604030504040204" pitchFamily="34" charset="0"/>
              </a:rPr>
              <a:t>The first 10 and the last 10</a:t>
            </a:r>
          </a:p>
          <a:p>
            <a:endParaRPr lang="en-IN" sz="2400" dirty="0"/>
          </a:p>
        </p:txBody>
      </p:sp>
    </p:spTree>
    <p:extLst>
      <p:ext uri="{BB962C8B-B14F-4D97-AF65-F5344CB8AC3E}">
        <p14:creationId xmlns:p14="http://schemas.microsoft.com/office/powerpoint/2010/main" val="2546695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000000"/>
                </a:solidFill>
                <a:effectLst/>
                <a:latin typeface="Segoe UI" panose="020B0502040204020203" pitchFamily="34" charset="0"/>
              </a:rPr>
              <a:t>Different Types of Sampling Methods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marL="0" indent="0" algn="l">
              <a:buNone/>
            </a:pPr>
            <a:r>
              <a:rPr lang="en-US" sz="2200" b="1" i="0" dirty="0">
                <a:solidFill>
                  <a:srgbClr val="000000"/>
                </a:solidFill>
                <a:effectLst/>
                <a:latin typeface="Segoe UI" panose="020B0502040204020203" pitchFamily="34" charset="0"/>
              </a:rPr>
              <a:t>4. Stratified Sampling</a:t>
            </a:r>
          </a:p>
          <a:p>
            <a:pPr lvl="1"/>
            <a:r>
              <a:rPr lang="en-US" sz="1800" b="0" i="0" dirty="0">
                <a:solidFill>
                  <a:srgbClr val="7030A0"/>
                </a:solidFill>
                <a:effectLst/>
                <a:latin typeface="Verdana" panose="020B0604030504040204" pitchFamily="34" charset="0"/>
              </a:rPr>
              <a:t>A stratified sample is where the population is split into smaller groups called 'strata'.</a:t>
            </a:r>
          </a:p>
          <a:p>
            <a:pPr lvl="1"/>
            <a:r>
              <a:rPr lang="en-US" sz="1800" b="0" i="0" dirty="0">
                <a:solidFill>
                  <a:srgbClr val="7030A0"/>
                </a:solidFill>
                <a:effectLst/>
                <a:latin typeface="Verdana" panose="020B0604030504040204" pitchFamily="34" charset="0"/>
              </a:rPr>
              <a:t>The 'strata' can, for example, be based on demographics, like:</a:t>
            </a:r>
          </a:p>
          <a:p>
            <a:pPr lvl="1"/>
            <a:r>
              <a:rPr lang="en-US" sz="1800" b="0" i="0" dirty="0">
                <a:solidFill>
                  <a:srgbClr val="7030A0"/>
                </a:solidFill>
                <a:effectLst/>
                <a:latin typeface="Verdana" panose="020B0604030504040204" pitchFamily="34" charset="0"/>
              </a:rPr>
              <a:t>Different age groups</a:t>
            </a:r>
          </a:p>
          <a:p>
            <a:pPr lvl="1"/>
            <a:r>
              <a:rPr lang="en-US" sz="1800" b="0" i="0" dirty="0">
                <a:solidFill>
                  <a:srgbClr val="7030A0"/>
                </a:solidFill>
                <a:effectLst/>
                <a:latin typeface="Verdana" panose="020B0604030504040204" pitchFamily="34" charset="0"/>
              </a:rPr>
              <a:t>Professions</a:t>
            </a:r>
          </a:p>
          <a:p>
            <a:pPr lvl="1"/>
            <a:r>
              <a:rPr lang="en-US" sz="1800" b="0" i="0" dirty="0">
                <a:solidFill>
                  <a:srgbClr val="7030A0"/>
                </a:solidFill>
                <a:effectLst/>
                <a:latin typeface="Verdana" panose="020B0604030504040204" pitchFamily="34" charset="0"/>
              </a:rPr>
              <a:t>Stratification of a sample is the first step. Another sampling method (like random sampling) is used for the second step of choosing participants from all of the smaller groups (strata).</a:t>
            </a:r>
          </a:p>
          <a:p>
            <a:pPr marL="0" indent="0" algn="l">
              <a:buNone/>
            </a:pPr>
            <a:r>
              <a:rPr lang="en-US" sz="2200" b="1" dirty="0">
                <a:solidFill>
                  <a:srgbClr val="000000"/>
                </a:solidFill>
                <a:latin typeface="Segoe UI" panose="020B0502040204020203" pitchFamily="34" charset="0"/>
              </a:rPr>
              <a:t>5. Clustered Sampling</a:t>
            </a:r>
          </a:p>
          <a:p>
            <a:pPr lvl="1"/>
            <a:r>
              <a:rPr lang="en-US" sz="1800" dirty="0">
                <a:solidFill>
                  <a:srgbClr val="7030A0"/>
                </a:solidFill>
                <a:latin typeface="Verdana" panose="020B0604030504040204" pitchFamily="34" charset="0"/>
              </a:rPr>
              <a:t>A clustered sample is where the population is split into smaller groups called 'clusters'.</a:t>
            </a:r>
          </a:p>
          <a:p>
            <a:pPr lvl="1"/>
            <a:r>
              <a:rPr lang="en-US" sz="1800" dirty="0">
                <a:solidFill>
                  <a:srgbClr val="7030A0"/>
                </a:solidFill>
                <a:latin typeface="Verdana" panose="020B0604030504040204" pitchFamily="34" charset="0"/>
              </a:rPr>
              <a:t>The clusters are usually natural, like different cities in a country.</a:t>
            </a:r>
          </a:p>
          <a:p>
            <a:pPr lvl="1"/>
            <a:r>
              <a:rPr lang="en-US" sz="1800" dirty="0">
                <a:solidFill>
                  <a:srgbClr val="7030A0"/>
                </a:solidFill>
                <a:latin typeface="Verdana" panose="020B0604030504040204" pitchFamily="34" charset="0"/>
              </a:rPr>
              <a:t>The clusters are chosen randomly for the sample.</a:t>
            </a:r>
          </a:p>
          <a:p>
            <a:pPr lvl="1"/>
            <a:r>
              <a:rPr lang="en-US" sz="1800" dirty="0">
                <a:solidFill>
                  <a:srgbClr val="7030A0"/>
                </a:solidFill>
                <a:latin typeface="Verdana" panose="020B0604030504040204" pitchFamily="34" charset="0"/>
              </a:rPr>
              <a:t>All members of the clusters can participate in the sample, or members can be chosen randomly from the clusters in a third step.</a:t>
            </a:r>
          </a:p>
          <a:p>
            <a:pPr marL="0" indent="0">
              <a:buNone/>
            </a:pPr>
            <a:br>
              <a:rPr lang="en-US" sz="1800" dirty="0">
                <a:solidFill>
                  <a:srgbClr val="7030A0"/>
                </a:solidFill>
                <a:latin typeface="Verdana" panose="020B0604030504040204" pitchFamily="34" charset="0"/>
              </a:rPr>
            </a:br>
            <a:endParaRPr lang="en-IN" sz="1800" dirty="0">
              <a:solidFill>
                <a:srgbClr val="7030A0"/>
              </a:solidFill>
              <a:latin typeface="Verdana" panose="020B0604030504040204" pitchFamily="34" charset="0"/>
            </a:endParaRPr>
          </a:p>
        </p:txBody>
      </p:sp>
    </p:spTree>
    <p:extLst>
      <p:ext uri="{BB962C8B-B14F-4D97-AF65-F5344CB8AC3E}">
        <p14:creationId xmlns:p14="http://schemas.microsoft.com/office/powerpoint/2010/main" val="215680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lstStyle/>
          <a:p>
            <a:r>
              <a:rPr lang="en-IN" b="1" i="0" dirty="0">
                <a:solidFill>
                  <a:srgbClr val="000000"/>
                </a:solidFill>
                <a:effectLst/>
                <a:latin typeface="Rockwell Extra Bold" panose="02060903040505020403" pitchFamily="18" charset="0"/>
              </a:rPr>
              <a:t>Statistics - Data Types</a:t>
            </a:r>
          </a:p>
        </p:txBody>
      </p:sp>
      <p:sp>
        <p:nvSpPr>
          <p:cNvPr id="4" name="TextBox 3">
            <a:extLst>
              <a:ext uri="{FF2B5EF4-FFF2-40B4-BE49-F238E27FC236}">
                <a16:creationId xmlns:a16="http://schemas.microsoft.com/office/drawing/2014/main" id="{B74645AF-447F-F7BB-5E06-52D30F0F6808}"/>
              </a:ext>
            </a:extLst>
          </p:cNvPr>
          <p:cNvSpPr txBox="1"/>
          <p:nvPr/>
        </p:nvSpPr>
        <p:spPr>
          <a:xfrm>
            <a:off x="3065929" y="4306047"/>
            <a:ext cx="6669742" cy="707886"/>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7030A0"/>
                </a:solidFill>
                <a:effectLst/>
                <a:latin typeface="Verdana" panose="020B0604030504040204" pitchFamily="34" charset="0"/>
              </a:rPr>
              <a:t>Data can be different types, and require different types of statistical methods to analyze.</a:t>
            </a:r>
            <a:endParaRPr lang="en-IN" sz="2000" dirty="0">
              <a:solidFill>
                <a:srgbClr val="7030A0"/>
              </a:solidFill>
            </a:endParaRPr>
          </a:p>
        </p:txBody>
      </p:sp>
    </p:spTree>
    <p:extLst>
      <p:ext uri="{BB962C8B-B14F-4D97-AF65-F5344CB8AC3E}">
        <p14:creationId xmlns:p14="http://schemas.microsoft.com/office/powerpoint/2010/main" val="169831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Different types of data</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950259"/>
            <a:ext cx="11869270" cy="5844988"/>
          </a:xfrm>
        </p:spPr>
        <p:txBody>
          <a:bodyPr>
            <a:noAutofit/>
          </a:bodyPr>
          <a:lstStyle/>
          <a:p>
            <a:r>
              <a:rPr lang="en-US" sz="2200" b="0" i="0" dirty="0">
                <a:solidFill>
                  <a:srgbClr val="000000"/>
                </a:solidFill>
                <a:effectLst/>
                <a:latin typeface="Verdana" panose="020B0604030504040204" pitchFamily="34" charset="0"/>
              </a:rPr>
              <a:t>There are two main types of data: Qualitative (or 'categorical') and quantitative (or 'numerical'). These main types also have different sub-types depending on their </a:t>
            </a:r>
            <a:r>
              <a:rPr lang="en-US" sz="2200" b="1" i="0" dirty="0">
                <a:solidFill>
                  <a:srgbClr val="000000"/>
                </a:solidFill>
                <a:effectLst/>
                <a:latin typeface="Verdana" panose="020B0604030504040204" pitchFamily="34" charset="0"/>
              </a:rPr>
              <a:t>measurement level</a:t>
            </a:r>
            <a:r>
              <a:rPr lang="en-US" sz="2200" b="0" i="0" dirty="0">
                <a:solidFill>
                  <a:srgbClr val="000000"/>
                </a:solidFill>
                <a:effectLst/>
                <a:latin typeface="Verdana" panose="020B0604030504040204" pitchFamily="34" charset="0"/>
              </a:rPr>
              <a:t>.</a:t>
            </a:r>
          </a:p>
          <a:p>
            <a:pPr marL="342900" indent="-342900" algn="l">
              <a:buFont typeface="+mj-lt"/>
              <a:buAutoNum type="arabicPeriod"/>
            </a:pPr>
            <a:r>
              <a:rPr lang="en-US" sz="2200" b="1" i="0" dirty="0">
                <a:solidFill>
                  <a:srgbClr val="000000"/>
                </a:solidFill>
                <a:effectLst/>
                <a:latin typeface="Segoe UI" panose="020B0502040204020203" pitchFamily="34" charset="0"/>
              </a:rPr>
              <a:t>Qualitative Data</a:t>
            </a:r>
          </a:p>
          <a:p>
            <a:pPr lvl="1"/>
            <a:r>
              <a:rPr lang="en-US" sz="1600" b="0" i="0" dirty="0">
                <a:solidFill>
                  <a:srgbClr val="000000"/>
                </a:solidFill>
                <a:effectLst/>
                <a:latin typeface="Verdana" panose="020B0604030504040204" pitchFamily="34" charset="0"/>
              </a:rPr>
              <a:t>Information about something that can be sorted into different categories that can't be described directly by numbers.</a:t>
            </a:r>
          </a:p>
          <a:p>
            <a:pPr lvl="1"/>
            <a:r>
              <a:rPr lang="en-US" sz="1600" b="0" i="0" dirty="0">
                <a:solidFill>
                  <a:srgbClr val="000000"/>
                </a:solidFill>
                <a:effectLst/>
                <a:latin typeface="Verdana" panose="020B0604030504040204" pitchFamily="34" charset="0"/>
              </a:rPr>
              <a:t>Examples:</a:t>
            </a:r>
          </a:p>
          <a:p>
            <a:pPr lvl="2"/>
            <a:r>
              <a:rPr lang="en-US" sz="1400" b="0" i="0" dirty="0">
                <a:solidFill>
                  <a:srgbClr val="000000"/>
                </a:solidFill>
                <a:effectLst/>
                <a:latin typeface="Verdana" panose="020B0604030504040204" pitchFamily="34" charset="0"/>
              </a:rPr>
              <a:t>Brands</a:t>
            </a:r>
          </a:p>
          <a:p>
            <a:pPr lvl="2"/>
            <a:r>
              <a:rPr lang="en-US" sz="1400" b="0" i="0" dirty="0">
                <a:solidFill>
                  <a:srgbClr val="000000"/>
                </a:solidFill>
                <a:effectLst/>
                <a:latin typeface="Verdana" panose="020B0604030504040204" pitchFamily="34" charset="0"/>
              </a:rPr>
              <a:t>Nationality</a:t>
            </a:r>
          </a:p>
          <a:p>
            <a:pPr lvl="2"/>
            <a:r>
              <a:rPr lang="en-US" sz="1400" b="0" i="0" dirty="0">
                <a:solidFill>
                  <a:srgbClr val="000000"/>
                </a:solidFill>
                <a:effectLst/>
                <a:latin typeface="Verdana" panose="020B0604030504040204" pitchFamily="34" charset="0"/>
              </a:rPr>
              <a:t>Professions</a:t>
            </a:r>
          </a:p>
          <a:p>
            <a:pPr lvl="1"/>
            <a:r>
              <a:rPr lang="en-US" sz="1600" b="0" i="0" dirty="0">
                <a:solidFill>
                  <a:srgbClr val="000000"/>
                </a:solidFill>
                <a:effectLst/>
                <a:latin typeface="Verdana" panose="020B0604030504040204" pitchFamily="34" charset="0"/>
              </a:rPr>
              <a:t>With categorical data we can calculate statistics like </a:t>
            </a:r>
            <a:r>
              <a:rPr lang="en-US" sz="1600" b="1" i="0" dirty="0">
                <a:solidFill>
                  <a:srgbClr val="000000"/>
                </a:solidFill>
                <a:effectLst/>
                <a:latin typeface="Verdana" panose="020B0604030504040204" pitchFamily="34" charset="0"/>
              </a:rPr>
              <a:t>proportions</a:t>
            </a:r>
            <a:r>
              <a:rPr lang="en-US" sz="1600" b="0" i="0" dirty="0">
                <a:solidFill>
                  <a:srgbClr val="000000"/>
                </a:solidFill>
                <a:effectLst/>
                <a:latin typeface="Verdana" panose="020B0604030504040204" pitchFamily="34" charset="0"/>
              </a:rPr>
              <a:t>. For example, the proportion of Indian people in the world, or the percent of people who prefer one brand to another.</a:t>
            </a:r>
          </a:p>
          <a:p>
            <a:pPr marL="342900" indent="-342900" algn="l">
              <a:buFont typeface="+mj-lt"/>
              <a:buAutoNum type="arabicPeriod"/>
            </a:pPr>
            <a:r>
              <a:rPr lang="en-US" sz="2200" b="1" i="0" dirty="0">
                <a:solidFill>
                  <a:srgbClr val="000000"/>
                </a:solidFill>
                <a:effectLst/>
                <a:latin typeface="Segoe UI" panose="020B0502040204020203" pitchFamily="34" charset="0"/>
              </a:rPr>
              <a:t>Quantitative Data</a:t>
            </a:r>
          </a:p>
          <a:p>
            <a:pPr lvl="1"/>
            <a:r>
              <a:rPr lang="en-US" sz="1600" b="0" i="0" dirty="0">
                <a:solidFill>
                  <a:srgbClr val="000000"/>
                </a:solidFill>
                <a:effectLst/>
                <a:latin typeface="Verdana" panose="020B0604030504040204" pitchFamily="34" charset="0"/>
              </a:rPr>
              <a:t>Information about something that is described by numbers.</a:t>
            </a:r>
          </a:p>
          <a:p>
            <a:pPr lvl="1"/>
            <a:r>
              <a:rPr lang="en-US" sz="1600" b="0" i="0" dirty="0">
                <a:solidFill>
                  <a:srgbClr val="000000"/>
                </a:solidFill>
                <a:effectLst/>
                <a:latin typeface="Verdana" panose="020B0604030504040204" pitchFamily="34" charset="0"/>
              </a:rPr>
              <a:t>Examples:</a:t>
            </a:r>
          </a:p>
          <a:p>
            <a:pPr lvl="2"/>
            <a:r>
              <a:rPr lang="en-US" sz="1400" b="0" i="0" dirty="0">
                <a:solidFill>
                  <a:srgbClr val="000000"/>
                </a:solidFill>
                <a:effectLst/>
                <a:latin typeface="Verdana" panose="020B0604030504040204" pitchFamily="34" charset="0"/>
              </a:rPr>
              <a:t>Income</a:t>
            </a:r>
          </a:p>
          <a:p>
            <a:pPr lvl="2"/>
            <a:r>
              <a:rPr lang="en-US" sz="1400" b="0" i="0" dirty="0">
                <a:solidFill>
                  <a:srgbClr val="000000"/>
                </a:solidFill>
                <a:effectLst/>
                <a:latin typeface="Verdana" panose="020B0604030504040204" pitchFamily="34" charset="0"/>
              </a:rPr>
              <a:t>Age</a:t>
            </a:r>
          </a:p>
          <a:p>
            <a:pPr lvl="2"/>
            <a:r>
              <a:rPr lang="en-US" sz="1400" b="0" i="0" dirty="0">
                <a:solidFill>
                  <a:srgbClr val="000000"/>
                </a:solidFill>
                <a:effectLst/>
                <a:latin typeface="Verdana" panose="020B0604030504040204" pitchFamily="34" charset="0"/>
              </a:rPr>
              <a:t>Height</a:t>
            </a:r>
          </a:p>
          <a:p>
            <a:pPr lvl="1"/>
            <a:r>
              <a:rPr lang="en-US" sz="1600" b="0" i="0" dirty="0">
                <a:solidFill>
                  <a:srgbClr val="000000"/>
                </a:solidFill>
                <a:effectLst/>
                <a:latin typeface="Verdana" panose="020B0604030504040204" pitchFamily="34" charset="0"/>
              </a:rPr>
              <a:t>With numerical data we can calculate statistics like the </a:t>
            </a:r>
            <a:r>
              <a:rPr lang="en-US" sz="1600" b="1" i="0" dirty="0">
                <a:solidFill>
                  <a:srgbClr val="000000"/>
                </a:solidFill>
                <a:effectLst/>
                <a:latin typeface="Verdana" panose="020B0604030504040204" pitchFamily="34" charset="0"/>
              </a:rPr>
              <a:t>average</a:t>
            </a:r>
            <a:r>
              <a:rPr lang="en-US" sz="1600" b="0" i="0" dirty="0">
                <a:solidFill>
                  <a:srgbClr val="000000"/>
                </a:solidFill>
                <a:effectLst/>
                <a:latin typeface="Verdana" panose="020B0604030504040204" pitchFamily="34" charset="0"/>
              </a:rPr>
              <a:t> income in a country, or the </a:t>
            </a:r>
            <a:r>
              <a:rPr lang="en-US" sz="1600" b="1" i="0" dirty="0">
                <a:solidFill>
                  <a:srgbClr val="000000"/>
                </a:solidFill>
                <a:effectLst/>
                <a:latin typeface="Verdana" panose="020B0604030504040204" pitchFamily="34" charset="0"/>
              </a:rPr>
              <a:t>range</a:t>
            </a:r>
            <a:r>
              <a:rPr lang="en-US" sz="1600" b="0" i="0" dirty="0">
                <a:solidFill>
                  <a:srgbClr val="000000"/>
                </a:solidFill>
                <a:effectLst/>
                <a:latin typeface="Verdana" panose="020B0604030504040204" pitchFamily="34" charset="0"/>
              </a:rPr>
              <a:t> of heights of players in a football team.</a:t>
            </a:r>
          </a:p>
          <a:p>
            <a:endParaRPr lang="en-IN" sz="2400" dirty="0"/>
          </a:p>
        </p:txBody>
      </p:sp>
    </p:spTree>
    <p:extLst>
      <p:ext uri="{BB962C8B-B14F-4D97-AF65-F5344CB8AC3E}">
        <p14:creationId xmlns:p14="http://schemas.microsoft.com/office/powerpoint/2010/main" val="1479547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2861</Words>
  <Application>Microsoft Office PowerPoint</Application>
  <PresentationFormat>Widescreen</PresentationFormat>
  <Paragraphs>314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Algerian</vt:lpstr>
      <vt:lpstr>Arial</vt:lpstr>
      <vt:lpstr>Calibri</vt:lpstr>
      <vt:lpstr>Calibri Light</vt:lpstr>
      <vt:lpstr>Rockwell Extra Bold</vt:lpstr>
      <vt:lpstr>Segoe UI</vt:lpstr>
      <vt:lpstr>Verdana</vt:lpstr>
      <vt:lpstr>Office Theme</vt:lpstr>
      <vt:lpstr>Data Science</vt:lpstr>
      <vt:lpstr>Statistics - Study Types</vt:lpstr>
      <vt:lpstr>Main Types of Statistical Studies</vt:lpstr>
      <vt:lpstr>Experimental Studies</vt:lpstr>
      <vt:lpstr>Statistics - Sample Types</vt:lpstr>
      <vt:lpstr>Different Types of Sampling Methods</vt:lpstr>
      <vt:lpstr>Different Types of Sampling Methods</vt:lpstr>
      <vt:lpstr>Statistics - Data Types</vt:lpstr>
      <vt:lpstr>Different types of data</vt:lpstr>
      <vt:lpstr>Statistics - Measurement Levels</vt:lpstr>
      <vt:lpstr>Measurement Levels</vt:lpstr>
      <vt:lpstr>Measurement Levels</vt:lpstr>
      <vt:lpstr>Measurement Levels</vt:lpstr>
      <vt:lpstr>Statistics - Descriptive Statistics</vt:lpstr>
      <vt:lpstr>Key Features to Describe about Data</vt:lpstr>
      <vt:lpstr>Key Features to Describe about Data Contd.</vt:lpstr>
      <vt:lpstr>Visualizing Data</vt:lpstr>
      <vt:lpstr>Statistics - Frequency Tables</vt:lpstr>
      <vt:lpstr>Frequency Tables</vt:lpstr>
      <vt:lpstr>Relative Frequency Tables</vt:lpstr>
      <vt:lpstr>Cumulative Frequency Tables</vt:lpstr>
      <vt:lpstr>Statistics - Graphs</vt:lpstr>
      <vt:lpstr>Statistics - Histograms</vt:lpstr>
      <vt:lpstr>Statistics - Histograms</vt:lpstr>
      <vt:lpstr>Statistics - Bar Graphs</vt:lpstr>
      <vt:lpstr>Statistics - Pie Charts</vt:lpstr>
      <vt:lpstr>Statistics - Box Plots</vt:lpstr>
      <vt:lpstr>Statistics - Box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Hitendra Dixit</dc:creator>
  <cp:lastModifiedBy>Hitendra Dixit</cp:lastModifiedBy>
  <cp:revision>1</cp:revision>
  <dcterms:created xsi:type="dcterms:W3CDTF">2022-06-08T17:59:40Z</dcterms:created>
  <dcterms:modified xsi:type="dcterms:W3CDTF">2022-06-08T18:00:05Z</dcterms:modified>
</cp:coreProperties>
</file>