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9" r:id="rId2"/>
    <p:sldId id="347" r:id="rId3"/>
    <p:sldId id="357" r:id="rId4"/>
    <p:sldId id="358" r:id="rId5"/>
    <p:sldId id="348" r:id="rId6"/>
    <p:sldId id="349" r:id="rId7"/>
    <p:sldId id="350" r:id="rId8"/>
    <p:sldId id="351" r:id="rId9"/>
    <p:sldId id="352" r:id="rId10"/>
    <p:sldId id="353" r:id="rId11"/>
    <p:sldId id="354" r:id="rId12"/>
    <p:sldId id="355" r:id="rId13"/>
    <p:sldId id="356" r:id="rId14"/>
    <p:sldId id="359" r:id="rId15"/>
    <p:sldId id="360" r:id="rId16"/>
    <p:sldId id="361" r:id="rId17"/>
    <p:sldId id="362" r:id="rId18"/>
    <p:sldId id="3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7501E-93C7-E292-B14A-5FE9AF240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149918-C15F-DBC5-2FAF-F5B300D5F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5EFC67-7B01-6DEC-978D-AD92E36D1E5E}"/>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5" name="Footer Placeholder 4">
            <a:extLst>
              <a:ext uri="{FF2B5EF4-FFF2-40B4-BE49-F238E27FC236}">
                <a16:creationId xmlns:a16="http://schemas.microsoft.com/office/drawing/2014/main" id="{A4BAB1E8-876D-45FC-4AF5-3FD97D95E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667345-7BB7-6E74-6D4D-8A748B12DB10}"/>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92478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A549-6DA6-169C-350A-99CDB95FEB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93DFFD-38D2-9824-7AD2-F6724EC8B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94EEB-4C78-2603-C28B-005D36E8B29A}"/>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5" name="Footer Placeholder 4">
            <a:extLst>
              <a:ext uri="{FF2B5EF4-FFF2-40B4-BE49-F238E27FC236}">
                <a16:creationId xmlns:a16="http://schemas.microsoft.com/office/drawing/2014/main" id="{D22E4B9F-8F9E-78A3-149F-5E523C333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DAA4A4-02CF-B077-34FA-5393F8C1A8F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70597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16BBDB-4E12-2FBF-8B61-806EF12164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BAE37-E50B-C38F-4A34-D0AC5F8AD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53A168-C90A-2A5C-A6E6-49BC9BD159AA}"/>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5" name="Footer Placeholder 4">
            <a:extLst>
              <a:ext uri="{FF2B5EF4-FFF2-40B4-BE49-F238E27FC236}">
                <a16:creationId xmlns:a16="http://schemas.microsoft.com/office/drawing/2014/main" id="{72176AC6-906E-56B5-22A5-088F86846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E2F42-E1DE-1871-1104-84D4B2FB7BAB}"/>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86663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A74F-0F95-15FB-CD10-AED59FA8AE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2A632-DB7A-8F18-C62A-851A8573B5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6D535-2A46-41C8-FFCB-EFA09AB0A241}"/>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5" name="Footer Placeholder 4">
            <a:extLst>
              <a:ext uri="{FF2B5EF4-FFF2-40B4-BE49-F238E27FC236}">
                <a16:creationId xmlns:a16="http://schemas.microsoft.com/office/drawing/2014/main" id="{CBB48F43-F1CE-69FB-DAB6-DD2C68ECC0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26AA11-75B2-089B-80AE-4B04A6748104}"/>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24738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DAA9-D643-D206-A1E1-6F1729EFA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73771E-C5A4-FAC7-85ED-8D03EEA26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486B7-C01B-0096-CD5D-BEAA28ED34A1}"/>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5" name="Footer Placeholder 4">
            <a:extLst>
              <a:ext uri="{FF2B5EF4-FFF2-40B4-BE49-F238E27FC236}">
                <a16:creationId xmlns:a16="http://schemas.microsoft.com/office/drawing/2014/main" id="{0569581D-912C-68BE-4BF3-B36341755E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62787C-7DAF-E9D9-C13E-32A368F98B0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32656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653A-C6D4-062D-6CA5-0041B29D87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AFDE6-3AA2-41C7-1696-2AF4DCE9F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F33B1D-BFC8-40B5-235F-C6E227B8C3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C62EFC-7275-3950-ACAF-C4BE132F5A1C}"/>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6" name="Footer Placeholder 5">
            <a:extLst>
              <a:ext uri="{FF2B5EF4-FFF2-40B4-BE49-F238E27FC236}">
                <a16:creationId xmlns:a16="http://schemas.microsoft.com/office/drawing/2014/main" id="{67A5E979-A7D3-2BD3-A30A-8E215FA28B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30D94C-8E73-87BA-A8EE-3878F0B6A98A}"/>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81307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916E-78D5-3451-7620-3E0224C350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32BA76-C474-1995-2D9B-A19CE061F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89F88-9F83-9AFD-9E53-FA81E2E76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93F845-6164-D365-7852-D64461AB30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05D067-CADE-E9DF-955A-A066147493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2BC56D-0D3D-0F76-8D91-27DF7AAD3680}"/>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8" name="Footer Placeholder 7">
            <a:extLst>
              <a:ext uri="{FF2B5EF4-FFF2-40B4-BE49-F238E27FC236}">
                <a16:creationId xmlns:a16="http://schemas.microsoft.com/office/drawing/2014/main" id="{44169658-E9EB-FAD9-D342-FFFAD4E92C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7DD3D2-B119-8708-8C58-8C690624B453}"/>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66027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368A-AEA2-C116-61A3-0A2E71AEBF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D1DFF9-8B92-A704-B9A5-345B5763D414}"/>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4" name="Footer Placeholder 3">
            <a:extLst>
              <a:ext uri="{FF2B5EF4-FFF2-40B4-BE49-F238E27FC236}">
                <a16:creationId xmlns:a16="http://schemas.microsoft.com/office/drawing/2014/main" id="{3A2755F4-A2B3-0C81-BC86-07641DBE65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10AECF-7E38-2D79-60C4-DECD9EECE46B}"/>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1473366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EDBE8-AFAC-15EA-AB9C-5520AA9E3EBF}"/>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3" name="Footer Placeholder 2">
            <a:extLst>
              <a:ext uri="{FF2B5EF4-FFF2-40B4-BE49-F238E27FC236}">
                <a16:creationId xmlns:a16="http://schemas.microsoft.com/office/drawing/2014/main" id="{0D62BD45-1EA7-5EB1-E28D-FC416FDD77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A4802F0-7C6F-3C17-92B2-CF357F3D06E4}"/>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82735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96D7-27D0-5138-2F2E-7741301492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454BE3-D4EA-E407-3C39-9FA8114E5F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577166-0AA1-9A13-9464-03A9A6893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94ED0-0DD2-9AB2-93AA-4A94E751B530}"/>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6" name="Footer Placeholder 5">
            <a:extLst>
              <a:ext uri="{FF2B5EF4-FFF2-40B4-BE49-F238E27FC236}">
                <a16:creationId xmlns:a16="http://schemas.microsoft.com/office/drawing/2014/main" id="{1539331F-EE1B-D9F6-4136-3815B67AF0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435722-3117-25E1-08FF-8D28485BD5CE}"/>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85179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27D7-F6B5-4630-EFA8-E068C81A4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2F06B9-EC82-4607-99D2-084B1CF83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EF920C-796E-DCFE-39A4-79D1FB2C16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85820F-39A2-00CD-1841-8BBC46D792C7}"/>
              </a:ext>
            </a:extLst>
          </p:cNvPr>
          <p:cNvSpPr>
            <a:spLocks noGrp="1"/>
          </p:cNvSpPr>
          <p:nvPr>
            <p:ph type="dt" sz="half" idx="10"/>
          </p:nvPr>
        </p:nvSpPr>
        <p:spPr/>
        <p:txBody>
          <a:bodyPr/>
          <a:lstStyle/>
          <a:p>
            <a:fld id="{0B495A14-BDF4-4C73-BCB7-9AAA17FD2873}" type="datetimeFigureOut">
              <a:rPr lang="en-IN" smtClean="0"/>
              <a:t>15-06-2022</a:t>
            </a:fld>
            <a:endParaRPr lang="en-IN"/>
          </a:p>
        </p:txBody>
      </p:sp>
      <p:sp>
        <p:nvSpPr>
          <p:cNvPr id="6" name="Footer Placeholder 5">
            <a:extLst>
              <a:ext uri="{FF2B5EF4-FFF2-40B4-BE49-F238E27FC236}">
                <a16:creationId xmlns:a16="http://schemas.microsoft.com/office/drawing/2014/main" id="{18AA862C-3CCD-CE5C-9AC8-3434C0A75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D25A13-B175-76FE-E9ED-C34EA1B99F76}"/>
              </a:ext>
            </a:extLst>
          </p:cNvPr>
          <p:cNvSpPr>
            <a:spLocks noGrp="1"/>
          </p:cNvSpPr>
          <p:nvPr>
            <p:ph type="sldNum" sz="quarter" idx="12"/>
          </p:nvPr>
        </p:nvSpPr>
        <p:spPr/>
        <p:txBody>
          <a:bodyPr/>
          <a:lstStyle/>
          <a:p>
            <a:fld id="{B58D67E2-55CB-4C69-AED9-62B96CCC9BA1}" type="slidenum">
              <a:rPr lang="en-IN" smtClean="0"/>
              <a:t>‹#›</a:t>
            </a:fld>
            <a:endParaRPr lang="en-IN"/>
          </a:p>
        </p:txBody>
      </p:sp>
    </p:spTree>
    <p:extLst>
      <p:ext uri="{BB962C8B-B14F-4D97-AF65-F5344CB8AC3E}">
        <p14:creationId xmlns:p14="http://schemas.microsoft.com/office/powerpoint/2010/main" val="367335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9712DF-CB49-0FD1-4C16-B0203F3C1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6FDF6-799E-63E4-41F2-C43CCC7A8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80C55-18E9-3453-6524-B06B4D10F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95A14-BDF4-4C73-BCB7-9AAA17FD2873}" type="datetimeFigureOut">
              <a:rPr lang="en-IN" smtClean="0"/>
              <a:t>15-06-2022</a:t>
            </a:fld>
            <a:endParaRPr lang="en-IN"/>
          </a:p>
        </p:txBody>
      </p:sp>
      <p:sp>
        <p:nvSpPr>
          <p:cNvPr id="5" name="Footer Placeholder 4">
            <a:extLst>
              <a:ext uri="{FF2B5EF4-FFF2-40B4-BE49-F238E27FC236}">
                <a16:creationId xmlns:a16="http://schemas.microsoft.com/office/drawing/2014/main" id="{8A1CD42D-9F91-C778-2E91-520AE782A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6C3696-A6FC-8988-A79B-C1FFF3F79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D67E2-55CB-4C69-AED9-62B96CCC9BA1}" type="slidenum">
              <a:rPr lang="en-IN" smtClean="0"/>
              <a:t>‹#›</a:t>
            </a:fld>
            <a:endParaRPr lang="en-IN"/>
          </a:p>
        </p:txBody>
      </p:sp>
    </p:spTree>
    <p:extLst>
      <p:ext uri="{BB962C8B-B14F-4D97-AF65-F5344CB8AC3E}">
        <p14:creationId xmlns:p14="http://schemas.microsoft.com/office/powerpoint/2010/main" val="228875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86BC3-CDD9-AF26-EC8D-EB6C9D6B315E}"/>
              </a:ext>
            </a:extLst>
          </p:cNvPr>
          <p:cNvSpPr>
            <a:spLocks noGrp="1"/>
          </p:cNvSpPr>
          <p:nvPr>
            <p:ph type="ctrTitle"/>
          </p:nvPr>
        </p:nvSpPr>
        <p:spPr>
          <a:xfrm>
            <a:off x="1524000" y="1004047"/>
            <a:ext cx="9144000" cy="2505916"/>
          </a:xfrm>
        </p:spPr>
        <p:txBody>
          <a:bodyPr/>
          <a:lstStyle/>
          <a:p>
            <a:r>
              <a:rPr lang="en-IN" b="1" dirty="0">
                <a:latin typeface="Algerian" panose="04020705040A02060702" pitchFamily="82" charset="0"/>
              </a:rPr>
              <a:t>Data Science</a:t>
            </a:r>
          </a:p>
        </p:txBody>
      </p:sp>
      <p:sp>
        <p:nvSpPr>
          <p:cNvPr id="3" name="Subtitle 2">
            <a:extLst>
              <a:ext uri="{FF2B5EF4-FFF2-40B4-BE49-F238E27FC236}">
                <a16:creationId xmlns:a16="http://schemas.microsoft.com/office/drawing/2014/main" id="{FC584BFE-1ABF-1B47-E5DE-13322071F9F3}"/>
              </a:ext>
            </a:extLst>
          </p:cNvPr>
          <p:cNvSpPr>
            <a:spLocks noGrp="1"/>
          </p:cNvSpPr>
          <p:nvPr>
            <p:ph type="subTitle" idx="1"/>
          </p:nvPr>
        </p:nvSpPr>
        <p:spPr/>
        <p:txBody>
          <a:bodyPr/>
          <a:lstStyle/>
          <a:p>
            <a:r>
              <a:rPr lang="en-IN" dirty="0"/>
              <a:t>Session – 14</a:t>
            </a:r>
          </a:p>
          <a:p>
            <a:r>
              <a:rPr lang="en-IN" dirty="0"/>
              <a:t>Date – 15</a:t>
            </a:r>
            <a:r>
              <a:rPr lang="en-IN" baseline="30000" dirty="0"/>
              <a:t>th</a:t>
            </a:r>
            <a:r>
              <a:rPr lang="en-IN" dirty="0"/>
              <a:t> June, 2022</a:t>
            </a:r>
          </a:p>
        </p:txBody>
      </p:sp>
    </p:spTree>
    <p:extLst>
      <p:ext uri="{BB962C8B-B14F-4D97-AF65-F5344CB8AC3E}">
        <p14:creationId xmlns:p14="http://schemas.microsoft.com/office/powerpoint/2010/main" val="2018234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fontAlgn="base"/>
            <a:r>
              <a:rPr lang="en-IN" b="1" i="0" dirty="0" err="1">
                <a:effectLst/>
                <a:latin typeface="sofia-pro"/>
              </a:rPr>
              <a:t>scipy</a:t>
            </a:r>
            <a:r>
              <a:rPr lang="en-IN" b="1" i="0" dirty="0">
                <a:effectLst/>
                <a:latin typeface="sofia-pro"/>
              </a:rPr>
              <a:t> </a:t>
            </a:r>
            <a:r>
              <a:rPr lang="en-IN" b="1" i="0" dirty="0" err="1">
                <a:effectLst/>
                <a:latin typeface="sofia-pro"/>
              </a:rPr>
              <a:t>stats.kurtosis</a:t>
            </a:r>
            <a:r>
              <a:rPr lang="en-IN" b="1" i="0" dirty="0">
                <a:effectLst/>
                <a:latin typeface="sofia-pro"/>
              </a:rPr>
              <a:t>() function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dirty="0" err="1"/>
              <a:t>scipy.stats.kurtosis</a:t>
            </a:r>
            <a:r>
              <a:rPr lang="en-US" sz="2400" dirty="0"/>
              <a:t>(array, axis=0, fisher=True, bias=True) function calculates the kurtosis (Fisher or Pearson) of a data set. It is the </a:t>
            </a:r>
            <a:r>
              <a:rPr lang="en-US" sz="2400" dirty="0" err="1"/>
              <a:t>the</a:t>
            </a:r>
            <a:r>
              <a:rPr lang="en-US" sz="2400" dirty="0"/>
              <a:t> fourth central moment divided by the square of the variance. It is a measure of the “</a:t>
            </a:r>
            <a:r>
              <a:rPr lang="en-US" sz="2400" dirty="0" err="1"/>
              <a:t>tailedness</a:t>
            </a:r>
            <a:r>
              <a:rPr lang="en-US" sz="2400" dirty="0"/>
              <a:t>” i.e. descriptor of shape of probability distribution of a real-valued random variable. In simple terms, one can say it is a measure of how heavy tail is compared to a normal distribution.</a:t>
            </a:r>
          </a:p>
          <a:p>
            <a:pPr algn="l"/>
            <a:r>
              <a:rPr lang="en-US" sz="2400" b="1" dirty="0"/>
              <a:t>Parameters</a:t>
            </a:r>
            <a:r>
              <a:rPr lang="en-US" sz="2400" dirty="0"/>
              <a:t> :</a:t>
            </a:r>
          </a:p>
          <a:p>
            <a:pPr lvl="1"/>
            <a:r>
              <a:rPr lang="en-US" sz="2000" dirty="0"/>
              <a:t>array : Input array or object having the elements.</a:t>
            </a:r>
          </a:p>
          <a:p>
            <a:pPr lvl="1"/>
            <a:r>
              <a:rPr lang="en-US" sz="2000" dirty="0"/>
              <a:t>axis : Axis along which the kurtosis value is to be measured. By default axis = 0.</a:t>
            </a:r>
          </a:p>
          <a:p>
            <a:pPr lvl="1"/>
            <a:r>
              <a:rPr lang="en-US" sz="2000" dirty="0"/>
              <a:t>fisher : Bool; Fisher’s definition is used (normal 0.0) if True; else Pearson’s definition is used (normal 3.0) if set to False.</a:t>
            </a:r>
          </a:p>
          <a:p>
            <a:pPr lvl="1"/>
            <a:r>
              <a:rPr lang="en-US" sz="2000" dirty="0"/>
              <a:t>bias : Bool; calculations are corrected for statistical bias, if set to False.</a:t>
            </a:r>
          </a:p>
          <a:p>
            <a:pPr lvl="1"/>
            <a:r>
              <a:rPr lang="en-US" sz="2000" dirty="0"/>
              <a:t>Returns : Kurtosis value of the normal distribution for the data set.</a:t>
            </a:r>
          </a:p>
        </p:txBody>
      </p:sp>
    </p:spTree>
    <p:extLst>
      <p:ext uri="{BB962C8B-B14F-4D97-AF65-F5344CB8AC3E}">
        <p14:creationId xmlns:p14="http://schemas.microsoft.com/office/powerpoint/2010/main" val="1273254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effectLst/>
                <a:latin typeface="urw-din"/>
              </a:rPr>
              <a:t>Code #1:</a:t>
            </a:r>
            <a:endParaRPr lang="en-IN" b="0" i="0" dirty="0">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fontScale="92500" lnSpcReduction="10000"/>
          </a:bodyPr>
          <a:lstStyle/>
          <a:p>
            <a:pPr lvl="1"/>
            <a:r>
              <a:rPr lang="en-IN" sz="2000" dirty="0"/>
              <a:t># Graph using </a:t>
            </a:r>
            <a:r>
              <a:rPr lang="en-IN" sz="2000" dirty="0" err="1"/>
              <a:t>numpy.linspace</a:t>
            </a:r>
            <a:r>
              <a:rPr lang="en-IN" sz="2000" dirty="0"/>
              <a:t>() finding kurtosis</a:t>
            </a:r>
          </a:p>
          <a:p>
            <a:pPr lvl="1"/>
            <a:r>
              <a:rPr lang="en-IN" sz="2000" dirty="0"/>
              <a:t>from </a:t>
            </a:r>
            <a:r>
              <a:rPr lang="en-IN" sz="2000" dirty="0" err="1"/>
              <a:t>scipy.stats</a:t>
            </a:r>
            <a:r>
              <a:rPr lang="en-IN" sz="2000" dirty="0"/>
              <a:t> import kurtosis</a:t>
            </a:r>
          </a:p>
          <a:p>
            <a:pPr lvl="1"/>
            <a:r>
              <a:rPr lang="en-IN" sz="2000" dirty="0"/>
              <a:t>import </a:t>
            </a:r>
            <a:r>
              <a:rPr lang="en-IN" sz="2000" dirty="0" err="1"/>
              <a:t>numpy</a:t>
            </a:r>
            <a:r>
              <a:rPr lang="en-IN" sz="2000" dirty="0"/>
              <a:t> as np</a:t>
            </a:r>
          </a:p>
          <a:p>
            <a:pPr lvl="1"/>
            <a:r>
              <a:rPr lang="en-IN" sz="2000" dirty="0"/>
              <a:t>import </a:t>
            </a:r>
            <a:r>
              <a:rPr lang="en-IN" sz="2000" dirty="0" err="1"/>
              <a:t>pylab</a:t>
            </a:r>
            <a:r>
              <a:rPr lang="en-IN" sz="2000" dirty="0"/>
              <a:t> as p</a:t>
            </a:r>
          </a:p>
          <a:p>
            <a:pPr lvl="1"/>
            <a:endParaRPr lang="en-IN" sz="2000" dirty="0"/>
          </a:p>
          <a:p>
            <a:pPr lvl="1"/>
            <a:r>
              <a:rPr lang="en-IN" sz="2000" dirty="0"/>
              <a:t>x1 = </a:t>
            </a:r>
            <a:r>
              <a:rPr lang="en-IN" sz="2000" dirty="0" err="1"/>
              <a:t>np.linspace</a:t>
            </a:r>
            <a:r>
              <a:rPr lang="en-IN" sz="2000" dirty="0"/>
              <a:t>( -5, 5, 1000 )</a:t>
            </a:r>
          </a:p>
          <a:p>
            <a:pPr lvl="1"/>
            <a:r>
              <a:rPr lang="en-IN" sz="2000" dirty="0"/>
              <a:t>y1 = 1./(</a:t>
            </a:r>
            <a:r>
              <a:rPr lang="en-IN" sz="2000" dirty="0" err="1"/>
              <a:t>np.sqrt</a:t>
            </a:r>
            <a:r>
              <a:rPr lang="en-IN" sz="2000" dirty="0"/>
              <a:t>(2.*</a:t>
            </a:r>
            <a:r>
              <a:rPr lang="en-IN" sz="2000" dirty="0" err="1"/>
              <a:t>np.pi</a:t>
            </a:r>
            <a:r>
              <a:rPr lang="en-IN" sz="2000" dirty="0"/>
              <a:t>)) * </a:t>
            </a:r>
            <a:r>
              <a:rPr lang="en-IN" sz="2000" dirty="0" err="1"/>
              <a:t>np.exp</a:t>
            </a:r>
            <a:r>
              <a:rPr lang="en-IN" sz="2000" dirty="0"/>
              <a:t>( -.5*(x1)**2 )</a:t>
            </a:r>
          </a:p>
          <a:p>
            <a:pPr lvl="1"/>
            <a:endParaRPr lang="en-IN" sz="2000" dirty="0"/>
          </a:p>
          <a:p>
            <a:pPr lvl="1"/>
            <a:r>
              <a:rPr lang="en-IN" sz="2000" dirty="0" err="1"/>
              <a:t>p.plot</a:t>
            </a:r>
            <a:r>
              <a:rPr lang="en-IN" sz="2000" dirty="0"/>
              <a:t>(x1, y1, '*')</a:t>
            </a:r>
          </a:p>
          <a:p>
            <a:pPr lvl="1"/>
            <a:endParaRPr lang="en-IN" sz="2000" dirty="0"/>
          </a:p>
          <a:p>
            <a:pPr lvl="1"/>
            <a:endParaRPr lang="en-IN" sz="2000" dirty="0"/>
          </a:p>
          <a:p>
            <a:pPr lvl="1"/>
            <a:r>
              <a:rPr lang="en-IN" sz="2000" dirty="0"/>
              <a:t>print( '\</a:t>
            </a:r>
            <a:r>
              <a:rPr lang="en-IN" sz="2000" dirty="0" err="1"/>
              <a:t>nKurtosis</a:t>
            </a:r>
            <a:r>
              <a:rPr lang="en-IN" sz="2000" dirty="0"/>
              <a:t> for normal distribution :', kurtosis(y1))</a:t>
            </a:r>
          </a:p>
          <a:p>
            <a:pPr lvl="1"/>
            <a:endParaRPr lang="en-IN" sz="2000" dirty="0"/>
          </a:p>
          <a:p>
            <a:pPr lvl="1"/>
            <a:r>
              <a:rPr lang="en-IN" sz="2000" dirty="0"/>
              <a:t>print( '\</a:t>
            </a:r>
            <a:r>
              <a:rPr lang="en-IN" sz="2000" dirty="0" err="1"/>
              <a:t>nKurtosis</a:t>
            </a:r>
            <a:r>
              <a:rPr lang="en-IN" sz="2000" dirty="0"/>
              <a:t> for normal distribution :',</a:t>
            </a:r>
          </a:p>
          <a:p>
            <a:pPr lvl="1"/>
            <a:r>
              <a:rPr lang="en-IN" sz="2000" dirty="0"/>
              <a:t>	kurtosis(y1, fisher = False))</a:t>
            </a:r>
          </a:p>
          <a:p>
            <a:pPr lvl="1"/>
            <a:endParaRPr lang="en-IN" sz="2000" dirty="0"/>
          </a:p>
          <a:p>
            <a:pPr lvl="1"/>
            <a:r>
              <a:rPr lang="en-IN" sz="2000" dirty="0"/>
              <a:t>print( '\</a:t>
            </a:r>
            <a:r>
              <a:rPr lang="en-IN" sz="2000" dirty="0" err="1"/>
              <a:t>nKurtosis</a:t>
            </a:r>
            <a:r>
              <a:rPr lang="en-IN" sz="2000" dirty="0"/>
              <a:t> for normal distribution :',</a:t>
            </a:r>
          </a:p>
          <a:p>
            <a:pPr lvl="1"/>
            <a:r>
              <a:rPr lang="en-IN" sz="2000" dirty="0"/>
              <a:t>	kurtosis(y1, fisher = True))</a:t>
            </a:r>
          </a:p>
          <a:p>
            <a:pPr algn="l"/>
            <a:endParaRPr lang="en-IN" sz="2400" dirty="0"/>
          </a:p>
        </p:txBody>
      </p:sp>
    </p:spTree>
    <p:extLst>
      <p:ext uri="{BB962C8B-B14F-4D97-AF65-F5344CB8AC3E}">
        <p14:creationId xmlns:p14="http://schemas.microsoft.com/office/powerpoint/2010/main" val="192667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fontAlgn="base"/>
            <a:r>
              <a:rPr lang="en-IN" b="1" i="0" dirty="0">
                <a:solidFill>
                  <a:srgbClr val="000000"/>
                </a:solidFill>
                <a:effectLst/>
                <a:latin typeface="Untitled Sans"/>
              </a:rPr>
              <a:t>Inferential Statistics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fontAlgn="base"/>
            <a:r>
              <a:rPr lang="en-US" sz="2400" b="0" i="0" dirty="0">
                <a:effectLst/>
                <a:latin typeface="Untitled Sans"/>
              </a:rPr>
              <a:t>Inferential statistics is a branch of statistics that makes the use of various analytical tools to draw inferences about the population data from sample data. Apart from inferential statistics, descriptive statistics forms another branch of statistics. Inferential statistics help to draw conclusions about the population while descriptive statistics summarizes the features of the data set.</a:t>
            </a:r>
          </a:p>
          <a:p>
            <a:pPr algn="l" fontAlgn="base"/>
            <a:r>
              <a:rPr lang="en-US" sz="2400" b="0" i="0" dirty="0">
                <a:effectLst/>
                <a:latin typeface="Untitled Sans"/>
              </a:rPr>
              <a:t>There are two main types of inferential statistics - hypothesis testing and regression analysis. The samples chosen in inferential statistics need to be representative of the entire population. In this article, we will learn more about inferential statistics, its types, examples, and see the important formulas.</a:t>
            </a:r>
          </a:p>
        </p:txBody>
      </p:sp>
    </p:spTree>
    <p:extLst>
      <p:ext uri="{BB962C8B-B14F-4D97-AF65-F5344CB8AC3E}">
        <p14:creationId xmlns:p14="http://schemas.microsoft.com/office/powerpoint/2010/main" val="890887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fontAlgn="base"/>
            <a:r>
              <a:rPr lang="en-IN" b="1" i="0" dirty="0">
                <a:effectLst/>
                <a:latin typeface="Untitled Sans"/>
              </a:rPr>
              <a:t>What is Inferential Statistics?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effectLst/>
                <a:latin typeface="Untitled Sans"/>
              </a:rPr>
              <a:t>Inferential statistics helps to develop a good understanding of the population data by analyzing the samples obtained from it. It helps in making generalizations about the population by using various analytical tests and tools. In order to pick out random samples that will represent the population accurately many sampling techniques are used. Some of the important methods are simple random sampling, stratified sampling, cluster sampling, and systematic sampling techniques.</a:t>
            </a:r>
          </a:p>
          <a:p>
            <a:pPr algn="l"/>
            <a:r>
              <a:rPr lang="en-US" sz="2400" b="0" i="0" dirty="0">
                <a:effectLst/>
                <a:latin typeface="Untitled Sans"/>
              </a:rPr>
              <a:t>Inferential statistics can be defined as a field of statistics that uses analytical tools for drawing conclusions about a population by examining random samples. The goal of inferential statistics is to make generalizations about a population. In inferential statistics, a statistic is taken from the sample data (e.g., the sample mean) that used to make inferences about the population parameter (e.g., the population mean).</a:t>
            </a:r>
            <a:endParaRPr lang="en-IN" sz="2400" dirty="0"/>
          </a:p>
        </p:txBody>
      </p:sp>
    </p:spTree>
    <p:extLst>
      <p:ext uri="{BB962C8B-B14F-4D97-AF65-F5344CB8AC3E}">
        <p14:creationId xmlns:p14="http://schemas.microsoft.com/office/powerpoint/2010/main" val="386518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algn="l" fontAlgn="base"/>
            <a:r>
              <a:rPr lang="en-IN" b="1" i="0" dirty="0">
                <a:effectLst/>
                <a:latin typeface="Untitled Sans"/>
              </a:rPr>
              <a:t>Types of Inferential Statistics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333333"/>
                </a:solidFill>
                <a:effectLst/>
                <a:latin typeface="Untitled Sans"/>
              </a:rPr>
              <a:t>Inferential statistics can be classified into hypothesis testing and regression analysis. Hypothesis testing also includes the use of confidence intervals to test the parameters of a population. Given below are the different types of inferential statistics.</a:t>
            </a:r>
            <a:endParaRPr lang="en-IN" sz="2400" dirty="0"/>
          </a:p>
        </p:txBody>
      </p:sp>
      <p:pic>
        <p:nvPicPr>
          <p:cNvPr id="5" name="Picture 4">
            <a:extLst>
              <a:ext uri="{FF2B5EF4-FFF2-40B4-BE49-F238E27FC236}">
                <a16:creationId xmlns:a16="http://schemas.microsoft.com/office/drawing/2014/main" id="{42DE0042-847D-D617-B02B-BC96FD600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048" y="2524866"/>
            <a:ext cx="3493902" cy="3320122"/>
          </a:xfrm>
          <a:prstGeom prst="rect">
            <a:avLst/>
          </a:prstGeom>
        </p:spPr>
      </p:pic>
    </p:spTree>
    <p:extLst>
      <p:ext uri="{BB962C8B-B14F-4D97-AF65-F5344CB8AC3E}">
        <p14:creationId xmlns:p14="http://schemas.microsoft.com/office/powerpoint/2010/main" val="1055095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algn="l"/>
            <a:r>
              <a:rPr lang="en-IN" b="1" i="0" dirty="0">
                <a:solidFill>
                  <a:srgbClr val="111111"/>
                </a:solidFill>
                <a:effectLst/>
                <a:latin typeface="open sans" panose="020B0606030504020204" pitchFamily="34" charset="0"/>
              </a:rPr>
              <a:t>Conditional Probability</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111111"/>
                </a:solidFill>
                <a:effectLst/>
                <a:latin typeface="open sans" panose="020B0606030504020204" pitchFamily="34" charset="0"/>
              </a:rPr>
              <a:t>Conditional probability is the probability of a particular event A, given a certain condition which has already occurred, i.e., B. Then conditional probability, P(A|B) is defined as,</a:t>
            </a:r>
            <a:endParaRPr lang="en-IN" sz="2400" dirty="0"/>
          </a:p>
        </p:txBody>
      </p:sp>
      <p:pic>
        <p:nvPicPr>
          <p:cNvPr id="7170" name="Picture 2">
            <a:extLst>
              <a:ext uri="{FF2B5EF4-FFF2-40B4-BE49-F238E27FC236}">
                <a16:creationId xmlns:a16="http://schemas.microsoft.com/office/drawing/2014/main" id="{CE068696-DEBA-DFDD-53D5-8750914FA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800350"/>
            <a:ext cx="45339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87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a:bodyPr>
          <a:lstStyle/>
          <a:p>
            <a:pPr algn="l"/>
            <a:r>
              <a:rPr lang="en-US" sz="3600" b="1" i="0" dirty="0">
                <a:solidFill>
                  <a:srgbClr val="111111"/>
                </a:solidFill>
                <a:effectLst/>
                <a:latin typeface="open sans" panose="020B0606030504020204" pitchFamily="34" charset="0"/>
              </a:rPr>
              <a:t>Probability Distribution and Distribution function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3200" b="0" i="0" dirty="0">
                <a:solidFill>
                  <a:srgbClr val="111111"/>
                </a:solidFill>
                <a:effectLst/>
                <a:latin typeface="open sans" panose="020B0606030504020204" pitchFamily="34" charset="0"/>
              </a:rPr>
              <a:t>The mathematical function describing the randomness of a random variable is called a probability distribution. It is a depiction of all possible outcomes of a random variable and its associated probabilities.</a:t>
            </a:r>
            <a:endParaRPr lang="en-IN" sz="3200" dirty="0"/>
          </a:p>
        </p:txBody>
      </p:sp>
    </p:spTree>
    <p:extLst>
      <p:ext uri="{BB962C8B-B14F-4D97-AF65-F5344CB8AC3E}">
        <p14:creationId xmlns:p14="http://schemas.microsoft.com/office/powerpoint/2010/main" val="392158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algn="l"/>
            <a:r>
              <a:rPr lang="en-IN" b="1" i="0" dirty="0">
                <a:solidFill>
                  <a:srgbClr val="111111"/>
                </a:solidFill>
                <a:effectLst/>
                <a:latin typeface="open sans" panose="020B0606030504020204" pitchFamily="34" charset="0"/>
              </a:rPr>
              <a:t>Normal distribution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dirty="0"/>
              <a:t>The normal distribution is a continuous probability distribution that is described by Normal Equation,</a:t>
            </a:r>
          </a:p>
          <a:p>
            <a:pPr algn="l"/>
            <a:endParaRPr lang="en-US" sz="2400" dirty="0"/>
          </a:p>
          <a:p>
            <a:pPr algn="l"/>
            <a:endParaRPr lang="en-US" sz="2400" dirty="0"/>
          </a:p>
          <a:p>
            <a:pPr algn="l"/>
            <a:r>
              <a:rPr lang="en-US" sz="2400" dirty="0"/>
              <a:t>A Normal distribution curve is symmetrical on both sides of the mean, so the right side of the center is a mirror image of the left side.</a:t>
            </a:r>
          </a:p>
          <a:p>
            <a:pPr algn="l"/>
            <a:r>
              <a:rPr lang="en-US" sz="2400" dirty="0"/>
              <a:t>The area under the normal distribution curve represents probability, and the total area under the curve sums to one.</a:t>
            </a:r>
          </a:p>
          <a:p>
            <a:pPr algn="l"/>
            <a:endParaRPr lang="en-US" sz="2400" dirty="0"/>
          </a:p>
          <a:p>
            <a:pPr algn="l"/>
            <a:endParaRPr lang="en-IN" sz="2400" dirty="0"/>
          </a:p>
        </p:txBody>
      </p:sp>
      <p:pic>
        <p:nvPicPr>
          <p:cNvPr id="8196" name="Picture 4">
            <a:extLst>
              <a:ext uri="{FF2B5EF4-FFF2-40B4-BE49-F238E27FC236}">
                <a16:creationId xmlns:a16="http://schemas.microsoft.com/office/drawing/2014/main" id="{1AB4D980-0C9E-0553-CC73-AB4D03513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538" y="1500468"/>
            <a:ext cx="262890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14ACA45E-DF39-15F7-E33A-7C61D10D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4141" y="4262158"/>
            <a:ext cx="5486400" cy="216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86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pPr algn="l"/>
            <a:r>
              <a:rPr lang="en-IN" b="1" i="0" dirty="0">
                <a:solidFill>
                  <a:srgbClr val="111111"/>
                </a:solidFill>
                <a:effectLst/>
                <a:latin typeface="open sans" panose="020B0606030504020204" pitchFamily="34" charset="0"/>
              </a:rPr>
              <a:t>Normal distribution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000" dirty="0"/>
              <a:t>A Normal distribution curve has the following properties:</a:t>
            </a:r>
          </a:p>
          <a:p>
            <a:pPr lvl="1"/>
            <a:r>
              <a:rPr lang="en-US" sz="2000" dirty="0"/>
              <a:t>mean, median, and mode are equal.</a:t>
            </a:r>
          </a:p>
          <a:p>
            <a:pPr lvl="1"/>
            <a:r>
              <a:rPr lang="en-US" sz="2000" dirty="0"/>
              <a:t>The curve is symmetric, with half of the values on the left and half of the values on the right.</a:t>
            </a:r>
          </a:p>
          <a:p>
            <a:pPr lvl="1"/>
            <a:r>
              <a:rPr lang="en-US" sz="2000" dirty="0"/>
              <a:t>The area under the curve is 1.</a:t>
            </a:r>
          </a:p>
          <a:p>
            <a:pPr algn="l"/>
            <a:r>
              <a:rPr lang="en-US" sz="2000" dirty="0"/>
              <a:t>A Normal distribution follows the Empirical rule, which states that:</a:t>
            </a:r>
          </a:p>
          <a:p>
            <a:pPr lvl="1"/>
            <a:r>
              <a:rPr lang="en-US" sz="2000" dirty="0"/>
              <a:t>68%of the data falls within 1 standard deviation of the mean</a:t>
            </a:r>
          </a:p>
          <a:p>
            <a:pPr lvl="1"/>
            <a:r>
              <a:rPr lang="en-US" sz="2000" dirty="0"/>
              <a:t>95%of the data falls within 2 standard deviations of the mean</a:t>
            </a:r>
          </a:p>
          <a:p>
            <a:pPr lvl="1"/>
            <a:r>
              <a:rPr lang="en-US" sz="2000" dirty="0"/>
              <a:t>7%of the data falls within 3 standard deviations of the mean.</a:t>
            </a:r>
          </a:p>
          <a:p>
            <a:pPr algn="l"/>
            <a:r>
              <a:rPr lang="en-US" sz="2000" b="0" i="0" dirty="0">
                <a:solidFill>
                  <a:srgbClr val="111111"/>
                </a:solidFill>
                <a:effectLst/>
                <a:latin typeface="open sans" panose="020B0606030504020204" pitchFamily="34" charset="0"/>
              </a:rPr>
              <a:t>The normal distribution is the most significant probability distribution in statistics because many continuous data in nature and psychology displays this bell-shaped curve when compiled and graphed.</a:t>
            </a:r>
          </a:p>
          <a:p>
            <a:pPr algn="l"/>
            <a:r>
              <a:rPr lang="en-US" sz="2000" b="0" i="0" dirty="0">
                <a:solidFill>
                  <a:srgbClr val="111111"/>
                </a:solidFill>
                <a:effectLst/>
                <a:latin typeface="open sans" panose="020B0606030504020204" pitchFamily="34" charset="0"/>
              </a:rPr>
              <a:t>For example, if we randomly sampled 50 people, we would expect to see a normal distribution frequency curve for many continuous variables, such as IQ, height, weight, and blood pressure.</a:t>
            </a:r>
          </a:p>
          <a:p>
            <a:pPr algn="l"/>
            <a:endParaRPr lang="en-IN" sz="2000" dirty="0"/>
          </a:p>
        </p:txBody>
      </p:sp>
    </p:spTree>
    <p:extLst>
      <p:ext uri="{BB962C8B-B14F-4D97-AF65-F5344CB8AC3E}">
        <p14:creationId xmlns:p14="http://schemas.microsoft.com/office/powerpoint/2010/main" val="4228045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72C37"/>
                </a:solidFill>
                <a:effectLst/>
                <a:latin typeface="Roboto" panose="02000000000000000000" pitchFamily="2" charset="0"/>
              </a:rPr>
              <a:t>What Is Kurtosis?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effectLst/>
                <a:latin typeface="Roboto" panose="02000000000000000000" pitchFamily="2" charset="0"/>
              </a:rPr>
              <a:t>Kurtosis is used to find the presence of outliers in our data. It gives us the total degree of outliers present. </a:t>
            </a:r>
          </a:p>
          <a:p>
            <a:pPr algn="l"/>
            <a:r>
              <a:rPr lang="en-US" sz="2400" b="0" i="0" dirty="0">
                <a:effectLst/>
                <a:latin typeface="Roboto" panose="02000000000000000000" pitchFamily="2" charset="0"/>
              </a:rPr>
              <a:t>The data can be heavy-tailed, and the peak can be flatter, almost like punching the distribution or squishing it. This is called Negative Kurtosis (Platykurtic). If the distribution is light-tailed and the top curve steeper, like pulling up the distribution, it is called Positive Kurtosis (Leptokurtic).</a:t>
            </a:r>
          </a:p>
          <a:p>
            <a:pPr algn="l"/>
            <a:r>
              <a:rPr lang="en-US" sz="2400" dirty="0">
                <a:latin typeface="Roboto" panose="02000000000000000000" pitchFamily="2" charset="0"/>
              </a:rPr>
              <a:t>T</a:t>
            </a:r>
            <a:r>
              <a:rPr lang="en-US" sz="2400" b="0" i="0" dirty="0">
                <a:effectLst/>
                <a:latin typeface="Roboto" panose="02000000000000000000" pitchFamily="2" charset="0"/>
              </a:rPr>
              <a:t>he expected value of kurtosis is 3. This is observed in a symmetric distribution. A kurtosis greater than three will indicate Positive Kurtosis. In this case, the value of kurtosis will range from 1 to infinity. Further, a kurtosis less than three will mean a negative kurtosis. The range of values for a negative kurtosis is from -2 to infinity. The greater the value of kurtosis, the higher the peak. </a:t>
            </a:r>
          </a:p>
          <a:p>
            <a:pPr algn="l"/>
            <a:r>
              <a:rPr lang="en-US" sz="2400" b="0" i="0" dirty="0">
                <a:effectLst/>
                <a:latin typeface="Roboto" panose="02000000000000000000" pitchFamily="2" charset="0"/>
              </a:rPr>
              <a:t>Hence, you can say that Skewness and Kurtosis are used to describe the spread and height of your normal distribution. Skewness is used to denote the horizontal pull on the data. It tells you how spread out the data is, and Kurtosis is used to find the vertical pull or the peak's height. </a:t>
            </a:r>
          </a:p>
        </p:txBody>
      </p:sp>
    </p:spTree>
    <p:extLst>
      <p:ext uri="{BB962C8B-B14F-4D97-AF65-F5344CB8AC3E}">
        <p14:creationId xmlns:p14="http://schemas.microsoft.com/office/powerpoint/2010/main" val="2925853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72C37"/>
                </a:solidFill>
                <a:effectLst/>
                <a:latin typeface="Roboto" panose="02000000000000000000" pitchFamily="2" charset="0"/>
              </a:rPr>
              <a:t>What Is Kurtosis?</a:t>
            </a:r>
            <a:endParaRPr lang="en-IN" b="0" i="0" dirty="0">
              <a:solidFill>
                <a:srgbClr val="222222"/>
              </a:solidFill>
              <a:effectLst/>
              <a:latin typeface="Lato" panose="020F0502020204030203" pitchFamily="34" charset="0"/>
            </a:endParaRPr>
          </a:p>
        </p:txBody>
      </p:sp>
      <p:pic>
        <p:nvPicPr>
          <p:cNvPr id="1026" name="Picture 2" descr="Skewness_And_Kurtosis_7.">
            <a:extLst>
              <a:ext uri="{FF2B5EF4-FFF2-40B4-BE49-F238E27FC236}">
                <a16:creationId xmlns:a16="http://schemas.microsoft.com/office/drawing/2014/main" id="{C2485861-7962-34F7-0792-B9F521134E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8029" y="1196574"/>
            <a:ext cx="6001588" cy="34820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02E7628-9CDF-9051-3E6E-28C14EA9D2D2}"/>
              </a:ext>
            </a:extLst>
          </p:cNvPr>
          <p:cNvSpPr txBox="1"/>
          <p:nvPr/>
        </p:nvSpPr>
        <p:spPr>
          <a:xfrm>
            <a:off x="2032747" y="5175972"/>
            <a:ext cx="6692152" cy="369332"/>
          </a:xfrm>
          <a:prstGeom prst="rect">
            <a:avLst/>
          </a:prstGeom>
          <a:noFill/>
        </p:spPr>
        <p:txBody>
          <a:bodyPr wrap="square">
            <a:spAutoFit/>
          </a:bodyPr>
          <a:lstStyle/>
          <a:p>
            <a:pPr algn="ctr"/>
            <a:r>
              <a:rPr lang="en-IN" b="0" i="0" dirty="0">
                <a:effectLst/>
                <a:latin typeface="Roboto" panose="02000000000000000000" pitchFamily="2" charset="0"/>
              </a:rPr>
              <a:t>(a) Leptokurtic, (b) Normal Distribution, (c) Platykurtic</a:t>
            </a:r>
            <a:endParaRPr lang="en-IN" dirty="0"/>
          </a:p>
        </p:txBody>
      </p:sp>
    </p:spTree>
    <p:extLst>
      <p:ext uri="{BB962C8B-B14F-4D97-AF65-F5344CB8AC3E}">
        <p14:creationId xmlns:p14="http://schemas.microsoft.com/office/powerpoint/2010/main" val="282355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72C37"/>
                </a:solidFill>
                <a:effectLst/>
                <a:latin typeface="Roboto" panose="02000000000000000000" pitchFamily="2" charset="0"/>
              </a:rPr>
              <a:t>What Is Kurtosis?</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sz="2400" b="0" i="0" dirty="0">
                <a:solidFill>
                  <a:srgbClr val="222222"/>
                </a:solidFill>
                <a:effectLst/>
                <a:latin typeface="Lato" panose="020F0502020204030203" pitchFamily="34" charset="0"/>
              </a:rPr>
              <a:t>Kurtosis is a statistical measure, whether the data is heavy-tailed or light-tailed in a normal distribution.</a:t>
            </a:r>
          </a:p>
          <a:p>
            <a:pPr algn="l"/>
            <a:endParaRPr lang="en-US" sz="2400" dirty="0">
              <a:solidFill>
                <a:srgbClr val="222222"/>
              </a:solidFill>
              <a:latin typeface="Lato" panose="020F0502020204030203" pitchFamily="34" charset="0"/>
            </a:endParaRPr>
          </a:p>
          <a:p>
            <a:pPr algn="l"/>
            <a:endParaRPr lang="en-US" sz="2400" b="0" i="0" dirty="0">
              <a:solidFill>
                <a:srgbClr val="222222"/>
              </a:solidFill>
              <a:effectLst/>
              <a:latin typeface="Lato" panose="020F0502020204030203" pitchFamily="34" charset="0"/>
            </a:endParaRPr>
          </a:p>
          <a:p>
            <a:pPr algn="l"/>
            <a:endParaRPr lang="en-US" sz="2400" dirty="0">
              <a:solidFill>
                <a:srgbClr val="222222"/>
              </a:solidFill>
              <a:latin typeface="Lato" panose="020F0502020204030203" pitchFamily="34" charset="0"/>
            </a:endParaRPr>
          </a:p>
          <a:p>
            <a:pPr algn="l"/>
            <a:endParaRPr lang="en-US" sz="2400" b="0" i="0" dirty="0">
              <a:solidFill>
                <a:srgbClr val="222222"/>
              </a:solidFill>
              <a:effectLst/>
              <a:latin typeface="Lato" panose="020F0502020204030203" pitchFamily="34" charset="0"/>
            </a:endParaRPr>
          </a:p>
          <a:p>
            <a:pPr algn="l"/>
            <a:endParaRPr lang="en-US" sz="2400" dirty="0">
              <a:solidFill>
                <a:srgbClr val="222222"/>
              </a:solidFill>
              <a:latin typeface="Lato" panose="020F0502020204030203" pitchFamily="34" charset="0"/>
            </a:endParaRPr>
          </a:p>
          <a:p>
            <a:pPr algn="l"/>
            <a:endParaRPr lang="en-US" sz="2400" b="0" i="0" dirty="0">
              <a:solidFill>
                <a:srgbClr val="222222"/>
              </a:solidFill>
              <a:effectLst/>
              <a:latin typeface="Lato" panose="020F0502020204030203" pitchFamily="34" charset="0"/>
            </a:endParaRPr>
          </a:p>
          <a:p>
            <a:pPr algn="l"/>
            <a:endParaRPr lang="en-US" sz="2400" dirty="0">
              <a:solidFill>
                <a:srgbClr val="222222"/>
              </a:solidFill>
              <a:latin typeface="Lato" panose="020F0502020204030203" pitchFamily="34" charset="0"/>
            </a:endParaRPr>
          </a:p>
          <a:p>
            <a:pPr algn="l"/>
            <a:r>
              <a:rPr lang="en-US" sz="2400" b="0" i="0" dirty="0">
                <a:solidFill>
                  <a:srgbClr val="222222"/>
                </a:solidFill>
                <a:effectLst/>
                <a:latin typeface="Lato" panose="020F0502020204030203" pitchFamily="34" charset="0"/>
              </a:rPr>
              <a:t>In finance, kurtosis is used as a measure of financial risk. A large kurtosis is associated with a high level of risk for an investment because it indicates that there are high probabilities of extremely large and extremely small returns. On the other hand, a small kurtosis signals a moderate level of risk because the probabilities of extreme returns are relatively low.</a:t>
            </a:r>
          </a:p>
        </p:txBody>
      </p:sp>
      <p:pic>
        <p:nvPicPr>
          <p:cNvPr id="2050" name="Picture 2" descr="Kurtosis">
            <a:extLst>
              <a:ext uri="{FF2B5EF4-FFF2-40B4-BE49-F238E27FC236}">
                <a16:creationId xmlns:a16="http://schemas.microsoft.com/office/drawing/2014/main" id="{C3C49AAF-B52D-FF81-1355-873EBDBA11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4" y="1916487"/>
            <a:ext cx="516255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813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Excess Kurtosis</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IN" sz="2400" b="0" i="0" dirty="0">
                <a:effectLst/>
                <a:latin typeface="Lato" panose="020F0502020204030203" pitchFamily="34" charset="0"/>
              </a:rPr>
              <a:t>The excess kurtosis is used in statistics and probability theory to compare the kurtosis coefficient with that normal distribution. Excess kurtosis can be positive (Leptokurtic distribution), negative (Platykurtic distribution), or near to zero (Mesokurtic distribution). Since normal distributions have a kurtosis of 3, excess kurtosis is calculating by subtracting kurtosis by 3.</a:t>
            </a:r>
            <a:br>
              <a:rPr lang="en-IN" sz="2400" b="1" i="0" dirty="0">
                <a:effectLst/>
                <a:latin typeface="Lato" panose="020F0502020204030203" pitchFamily="34" charset="0"/>
              </a:rPr>
            </a:br>
            <a:endParaRPr lang="en-IN" sz="2400" b="0" i="0" dirty="0">
              <a:effectLst/>
              <a:latin typeface="Lato" panose="020F0502020204030203" pitchFamily="34" charset="0"/>
            </a:endParaRPr>
          </a:p>
          <a:p>
            <a:pPr algn="l"/>
            <a:r>
              <a:rPr lang="en-IN" sz="2400" b="1" i="0" dirty="0">
                <a:effectLst/>
                <a:latin typeface="Lato" panose="020F0502020204030203" pitchFamily="34" charset="0"/>
              </a:rPr>
              <a:t>Excess kurtosis  =  Kurt – 3</a:t>
            </a:r>
            <a:endParaRPr lang="en-IN" sz="2400" b="0" i="0" dirty="0">
              <a:effectLst/>
              <a:latin typeface="Lato" panose="020F0502020204030203" pitchFamily="34" charset="0"/>
            </a:endParaRPr>
          </a:p>
          <a:p>
            <a:pPr algn="l"/>
            <a:r>
              <a:rPr lang="en-IN" sz="2400" b="1" i="0" dirty="0">
                <a:effectLst/>
                <a:latin typeface="Lato" panose="020F0502020204030203" pitchFamily="34" charset="0"/>
              </a:rPr>
              <a:t>Types of excess kurtosis</a:t>
            </a:r>
            <a:endParaRPr lang="en-IN" sz="2400" b="0" i="0" dirty="0">
              <a:effectLst/>
              <a:latin typeface="Lato" panose="020F0502020204030203" pitchFamily="34" charset="0"/>
            </a:endParaRPr>
          </a:p>
          <a:p>
            <a:pPr algn="l">
              <a:buFont typeface="+mj-lt"/>
              <a:buAutoNum type="arabicPeriod"/>
            </a:pPr>
            <a:r>
              <a:rPr lang="en-IN" sz="2400" dirty="0">
                <a:latin typeface="Lato" panose="020F0502020204030203" pitchFamily="34" charset="0"/>
              </a:rPr>
              <a:t>Leptokurtic or heavy-tailed distribution (kurtosis more than normal distribution).</a:t>
            </a:r>
          </a:p>
          <a:p>
            <a:pPr algn="l">
              <a:buFont typeface="+mj-lt"/>
              <a:buAutoNum type="arabicPeriod"/>
            </a:pPr>
            <a:r>
              <a:rPr lang="en-IN" sz="2400" dirty="0">
                <a:latin typeface="Lato" panose="020F0502020204030203" pitchFamily="34" charset="0"/>
              </a:rPr>
              <a:t>Mesokurtic (kurtosis same as the normal distribution).</a:t>
            </a:r>
          </a:p>
          <a:p>
            <a:pPr algn="l">
              <a:buFont typeface="+mj-lt"/>
              <a:buAutoNum type="arabicPeriod"/>
            </a:pPr>
            <a:r>
              <a:rPr lang="en-IN" sz="2400" dirty="0">
                <a:latin typeface="Lato" panose="020F0502020204030203" pitchFamily="34" charset="0"/>
              </a:rPr>
              <a:t>Platykurtic or short-tailed distribution (kurtosis less than normal distribution).</a:t>
            </a:r>
          </a:p>
        </p:txBody>
      </p:sp>
    </p:spTree>
    <p:extLst>
      <p:ext uri="{BB962C8B-B14F-4D97-AF65-F5344CB8AC3E}">
        <p14:creationId xmlns:p14="http://schemas.microsoft.com/office/powerpoint/2010/main" val="235807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Leptokurtic (kurtosis &gt; 3)</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b="0" i="0" dirty="0">
                <a:solidFill>
                  <a:srgbClr val="222222"/>
                </a:solidFill>
                <a:effectLst/>
                <a:latin typeface="Lato" panose="020F0502020204030203" pitchFamily="34" charset="0"/>
              </a:rPr>
              <a:t>Leptokurtic is having very long and skinny tails, which means there are more chances of outliers. Positive values of kurtosis indicate that distribution is peaked and possesses thick tails. An extreme positive kurtosis indicates a distribution where more of the numbers are located in the tails of the distribution instead of around the mean.</a:t>
            </a:r>
            <a:endParaRPr lang="en-IN" dirty="0"/>
          </a:p>
        </p:txBody>
      </p:sp>
      <p:pic>
        <p:nvPicPr>
          <p:cNvPr id="3074" name="Picture 2" descr="Leptokurtic (kurtosis &gt; 3)">
            <a:extLst>
              <a:ext uri="{FF2B5EF4-FFF2-40B4-BE49-F238E27FC236}">
                <a16:creationId xmlns:a16="http://schemas.microsoft.com/office/drawing/2014/main" id="{30FFD7BC-6D46-FF70-E8FD-6A9F18203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012" y="3141289"/>
            <a:ext cx="655320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15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dirty="0">
                <a:solidFill>
                  <a:srgbClr val="222222"/>
                </a:solidFill>
                <a:latin typeface="Lato" panose="020F0502020204030203" pitchFamily="34" charset="0"/>
              </a:rPr>
              <a:t>P</a:t>
            </a:r>
            <a:r>
              <a:rPr lang="en-IN" b="1" i="0" dirty="0">
                <a:solidFill>
                  <a:srgbClr val="222222"/>
                </a:solidFill>
                <a:effectLst/>
                <a:latin typeface="Lato" panose="020F0502020204030203" pitchFamily="34" charset="0"/>
              </a:rPr>
              <a:t>latykurtic (kurtosis &lt; 3)</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b="0" i="0" dirty="0">
                <a:solidFill>
                  <a:srgbClr val="222222"/>
                </a:solidFill>
                <a:effectLst/>
                <a:latin typeface="Lato" panose="020F0502020204030203" pitchFamily="34" charset="0"/>
              </a:rPr>
              <a:t>Platykurtic having a lower tail and stretched around center tails means most of the data points are present in high proximity with mean. A platykurtic distribution is flatter (less peaked) when compared with the normal distribution.</a:t>
            </a:r>
            <a:endParaRPr lang="en-IN" dirty="0"/>
          </a:p>
        </p:txBody>
      </p:sp>
    </p:spTree>
    <p:extLst>
      <p:ext uri="{BB962C8B-B14F-4D97-AF65-F5344CB8AC3E}">
        <p14:creationId xmlns:p14="http://schemas.microsoft.com/office/powerpoint/2010/main" val="389642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solidFill>
                  <a:srgbClr val="222222"/>
                </a:solidFill>
                <a:effectLst/>
                <a:latin typeface="Lato" panose="020F0502020204030203" pitchFamily="34" charset="0"/>
              </a:rPr>
              <a:t>Mesokurtic (kurtosis = 3)</a:t>
            </a:r>
            <a:endParaRPr lang="en-IN" b="0" i="0" dirty="0">
              <a:solidFill>
                <a:srgbClr val="222222"/>
              </a:solidFill>
              <a:effectLst/>
              <a:latin typeface="Lato" panose="020F0502020204030203" pitchFamily="34" charset="0"/>
            </a:endParaRP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b="0" i="0" dirty="0">
                <a:solidFill>
                  <a:srgbClr val="222222"/>
                </a:solidFill>
                <a:effectLst/>
                <a:latin typeface="Lato" panose="020F0502020204030203" pitchFamily="34" charset="0"/>
              </a:rPr>
              <a:t>Mesokurtic is the same as the normal distribution, which means kurtosis is near to 0. In Mesokurtic, distributions are moderate in breadth, and curves are a medium peaked height.</a:t>
            </a:r>
            <a:endParaRPr lang="en-IN" dirty="0"/>
          </a:p>
        </p:txBody>
      </p:sp>
      <p:pic>
        <p:nvPicPr>
          <p:cNvPr id="4098" name="Picture 2" descr="mesokurtic">
            <a:extLst>
              <a:ext uri="{FF2B5EF4-FFF2-40B4-BE49-F238E27FC236}">
                <a16:creationId xmlns:a16="http://schemas.microsoft.com/office/drawing/2014/main" id="{09520ACE-6F31-F3B7-3AF0-14E8F1FA7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091" y="2834248"/>
            <a:ext cx="671428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56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9FD6-3978-0DFC-9155-9BAACA976655}"/>
              </a:ext>
            </a:extLst>
          </p:cNvPr>
          <p:cNvSpPr>
            <a:spLocks noGrp="1"/>
          </p:cNvSpPr>
          <p:nvPr>
            <p:ph type="title"/>
          </p:nvPr>
        </p:nvSpPr>
        <p:spPr>
          <a:xfrm>
            <a:off x="161364" y="212726"/>
            <a:ext cx="11869271" cy="665816"/>
          </a:xfrm>
        </p:spPr>
        <p:txBody>
          <a:bodyPr>
            <a:normAutofit fontScale="90000"/>
          </a:bodyPr>
          <a:lstStyle/>
          <a:p>
            <a:r>
              <a:rPr lang="en-IN" b="1" i="0" dirty="0">
                <a:effectLst/>
                <a:latin typeface="+mn-lt"/>
              </a:rPr>
              <a:t>CONCLUSION</a:t>
            </a:r>
          </a:p>
        </p:txBody>
      </p:sp>
      <p:sp>
        <p:nvSpPr>
          <p:cNvPr id="3" name="Content Placeholder 2">
            <a:extLst>
              <a:ext uri="{FF2B5EF4-FFF2-40B4-BE49-F238E27FC236}">
                <a16:creationId xmlns:a16="http://schemas.microsoft.com/office/drawing/2014/main" id="{2AD24683-8183-83D6-71C2-D12C61D5BECB}"/>
              </a:ext>
            </a:extLst>
          </p:cNvPr>
          <p:cNvSpPr>
            <a:spLocks noGrp="1"/>
          </p:cNvSpPr>
          <p:nvPr>
            <p:ph idx="1"/>
          </p:nvPr>
        </p:nvSpPr>
        <p:spPr>
          <a:xfrm>
            <a:off x="161364" y="1013012"/>
            <a:ext cx="11869270" cy="5719482"/>
          </a:xfrm>
        </p:spPr>
        <p:txBody>
          <a:bodyPr>
            <a:normAutofit/>
          </a:bodyPr>
          <a:lstStyle/>
          <a:p>
            <a:pPr algn="l"/>
            <a:r>
              <a:rPr lang="en-US" i="0" dirty="0">
                <a:solidFill>
                  <a:srgbClr val="222222"/>
                </a:solidFill>
                <a:effectLst/>
                <a:latin typeface="Lato" panose="020F0502020204030203" pitchFamily="34" charset="0"/>
              </a:rPr>
              <a:t>The skewness is a measure of symmetry or asymmetry of data distribution, and kurtosis measures whether data is heavy-tailed or light-tailed in a normal distribution. Data can be positive-skewed (data-pushed towards the right side) or negative-skewed (data-pushed towards the left side).</a:t>
            </a:r>
          </a:p>
          <a:p>
            <a:pPr algn="l"/>
            <a:r>
              <a:rPr lang="en-US" i="0" dirty="0">
                <a:solidFill>
                  <a:srgbClr val="222222"/>
                </a:solidFill>
                <a:effectLst/>
                <a:latin typeface="Lato" panose="020F0502020204030203" pitchFamily="34" charset="0"/>
              </a:rPr>
              <a:t>When data skewed, the tail region may behave as an outlier for the statistical model, and outliers unsympathetically affect the model’s performance especially regression-based models. Some statistical models are hardy to outliers like Tree-based models, but it will limit the possibility to try other models. So there is a necessity to transform the skewed data to close enough to a Normal distribution.</a:t>
            </a:r>
          </a:p>
          <a:p>
            <a:pPr algn="l"/>
            <a:endParaRPr lang="en-IN" dirty="0"/>
          </a:p>
        </p:txBody>
      </p:sp>
    </p:spTree>
    <p:extLst>
      <p:ext uri="{BB962C8B-B14F-4D97-AF65-F5344CB8AC3E}">
        <p14:creationId xmlns:p14="http://schemas.microsoft.com/office/powerpoint/2010/main" val="8030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1652</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Algerian</vt:lpstr>
      <vt:lpstr>Arial</vt:lpstr>
      <vt:lpstr>Calibri</vt:lpstr>
      <vt:lpstr>Calibri Light</vt:lpstr>
      <vt:lpstr>Lato</vt:lpstr>
      <vt:lpstr>open sans</vt:lpstr>
      <vt:lpstr>Roboto</vt:lpstr>
      <vt:lpstr>sofia-pro</vt:lpstr>
      <vt:lpstr>Untitled Sans</vt:lpstr>
      <vt:lpstr>urw-din</vt:lpstr>
      <vt:lpstr>Office Theme</vt:lpstr>
      <vt:lpstr>Data Science</vt:lpstr>
      <vt:lpstr>What Is Kurtosis?</vt:lpstr>
      <vt:lpstr>What Is Kurtosis?</vt:lpstr>
      <vt:lpstr>What Is Kurtosis?</vt:lpstr>
      <vt:lpstr>Excess Kurtosis</vt:lpstr>
      <vt:lpstr>Leptokurtic (kurtosis &gt; 3)</vt:lpstr>
      <vt:lpstr>Platykurtic (kurtosis &lt; 3)</vt:lpstr>
      <vt:lpstr>Mesokurtic (kurtosis = 3)</vt:lpstr>
      <vt:lpstr>CONCLUSION</vt:lpstr>
      <vt:lpstr>scipy stats.kurtosis() function</vt:lpstr>
      <vt:lpstr>Code #1:</vt:lpstr>
      <vt:lpstr>Inferential Statistics</vt:lpstr>
      <vt:lpstr>What is Inferential Statistics?</vt:lpstr>
      <vt:lpstr>Types of Inferential Statistics</vt:lpstr>
      <vt:lpstr>Conditional Probability</vt:lpstr>
      <vt:lpstr>Probability Distribution and Distribution function</vt:lpstr>
      <vt:lpstr>Normal distribution</vt:lpstr>
      <vt:lpstr>Normal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Introduction</dc:title>
  <dc:creator>Hitendra Dixit</dc:creator>
  <cp:lastModifiedBy>Hitendra Dixit</cp:lastModifiedBy>
  <cp:revision>99</cp:revision>
  <dcterms:created xsi:type="dcterms:W3CDTF">2022-06-01T11:11:54Z</dcterms:created>
  <dcterms:modified xsi:type="dcterms:W3CDTF">2022-06-15T18:12:23Z</dcterms:modified>
</cp:coreProperties>
</file>