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297" r:id="rId3"/>
    <p:sldId id="298" r:id="rId4"/>
    <p:sldId id="316" r:id="rId5"/>
    <p:sldId id="321" r:id="rId6"/>
    <p:sldId id="322" r:id="rId7"/>
    <p:sldId id="324" r:id="rId8"/>
    <p:sldId id="323" r:id="rId9"/>
    <p:sldId id="311" r:id="rId10"/>
    <p:sldId id="317" r:id="rId11"/>
    <p:sldId id="325" r:id="rId12"/>
    <p:sldId id="335" r:id="rId13"/>
    <p:sldId id="326" r:id="rId14"/>
    <p:sldId id="336" r:id="rId15"/>
    <p:sldId id="327" r:id="rId16"/>
    <p:sldId id="337" r:id="rId17"/>
    <p:sldId id="328" r:id="rId18"/>
    <p:sldId id="313" r:id="rId19"/>
    <p:sldId id="318" r:id="rId20"/>
    <p:sldId id="338" r:id="rId21"/>
    <p:sldId id="340" r:id="rId22"/>
    <p:sldId id="346" r:id="rId23"/>
    <p:sldId id="34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501E-93C7-E292-B14A-5FE9AF240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149918-C15F-DBC5-2FAF-F5B300D5F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5EFC67-7B01-6DEC-978D-AD92E36D1E5E}"/>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5" name="Footer Placeholder 4">
            <a:extLst>
              <a:ext uri="{FF2B5EF4-FFF2-40B4-BE49-F238E27FC236}">
                <a16:creationId xmlns:a16="http://schemas.microsoft.com/office/drawing/2014/main" id="{A4BAB1E8-876D-45FC-4AF5-3FD97D95E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67345-7BB7-6E74-6D4D-8A748B12DB10}"/>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92478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A549-6DA6-169C-350A-99CDB95F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3DFFD-38D2-9824-7AD2-F6724EC8B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94EEB-4C78-2603-C28B-005D36E8B29A}"/>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5" name="Footer Placeholder 4">
            <a:extLst>
              <a:ext uri="{FF2B5EF4-FFF2-40B4-BE49-F238E27FC236}">
                <a16:creationId xmlns:a16="http://schemas.microsoft.com/office/drawing/2014/main" id="{D22E4B9F-8F9E-78A3-149F-5E523C333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AA4A4-02CF-B077-34FA-5393F8C1A8F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70597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6BBDB-4E12-2FBF-8B61-806EF1216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BAE37-E50B-C38F-4A34-D0AC5F8AD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3A168-C90A-2A5C-A6E6-49BC9BD159AA}"/>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5" name="Footer Placeholder 4">
            <a:extLst>
              <a:ext uri="{FF2B5EF4-FFF2-40B4-BE49-F238E27FC236}">
                <a16:creationId xmlns:a16="http://schemas.microsoft.com/office/drawing/2014/main" id="{72176AC6-906E-56B5-22A5-088F86846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E2F42-E1DE-1871-1104-84D4B2FB7BAB}"/>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86663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A74F-0F95-15FB-CD10-AED59FA8A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2A632-DB7A-8F18-C62A-851A8573B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6D535-2A46-41C8-FFCB-EFA09AB0A241}"/>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5" name="Footer Placeholder 4">
            <a:extLst>
              <a:ext uri="{FF2B5EF4-FFF2-40B4-BE49-F238E27FC236}">
                <a16:creationId xmlns:a16="http://schemas.microsoft.com/office/drawing/2014/main" id="{CBB48F43-F1CE-69FB-DAB6-DD2C68ECC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6AA11-75B2-089B-80AE-4B04A6748104}"/>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24738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DAA9-D643-D206-A1E1-6F1729EFA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73771E-C5A4-FAC7-85ED-8D03EEA26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486B7-C01B-0096-CD5D-BEAA28ED34A1}"/>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5" name="Footer Placeholder 4">
            <a:extLst>
              <a:ext uri="{FF2B5EF4-FFF2-40B4-BE49-F238E27FC236}">
                <a16:creationId xmlns:a16="http://schemas.microsoft.com/office/drawing/2014/main" id="{0569581D-912C-68BE-4BF3-B36341755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2787C-7DAF-E9D9-C13E-32A368F98B0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32656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653A-C6D4-062D-6CA5-0041B29D87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AFDE6-3AA2-41C7-1696-2AF4DCE9F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F33B1D-BFC8-40B5-235F-C6E227B8C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C62EFC-7275-3950-ACAF-C4BE132F5A1C}"/>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6" name="Footer Placeholder 5">
            <a:extLst>
              <a:ext uri="{FF2B5EF4-FFF2-40B4-BE49-F238E27FC236}">
                <a16:creationId xmlns:a16="http://schemas.microsoft.com/office/drawing/2014/main" id="{67A5E979-A7D3-2BD3-A30A-8E215FA28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30D94C-8E73-87BA-A8EE-3878F0B6A98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81307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916E-78D5-3451-7620-3E0224C350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32BA76-C474-1995-2D9B-A19CE061F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89F88-9F83-9AFD-9E53-FA81E2E76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93F845-6164-D365-7852-D64461AB3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5D067-CADE-E9DF-955A-A066147493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2BC56D-0D3D-0F76-8D91-27DF7AAD3680}"/>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8" name="Footer Placeholder 7">
            <a:extLst>
              <a:ext uri="{FF2B5EF4-FFF2-40B4-BE49-F238E27FC236}">
                <a16:creationId xmlns:a16="http://schemas.microsoft.com/office/drawing/2014/main" id="{44169658-E9EB-FAD9-D342-FFFAD4E92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7DD3D2-B119-8708-8C58-8C690624B453}"/>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66027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368A-AEA2-C116-61A3-0A2E71AEBF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D1DFF9-8B92-A704-B9A5-345B5763D414}"/>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4" name="Footer Placeholder 3">
            <a:extLst>
              <a:ext uri="{FF2B5EF4-FFF2-40B4-BE49-F238E27FC236}">
                <a16:creationId xmlns:a16="http://schemas.microsoft.com/office/drawing/2014/main" id="{3A2755F4-A2B3-0C81-BC86-07641DBE65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10AECF-7E38-2D79-60C4-DECD9EECE46B}"/>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47336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EDBE8-AFAC-15EA-AB9C-5520AA9E3EBF}"/>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3" name="Footer Placeholder 2">
            <a:extLst>
              <a:ext uri="{FF2B5EF4-FFF2-40B4-BE49-F238E27FC236}">
                <a16:creationId xmlns:a16="http://schemas.microsoft.com/office/drawing/2014/main" id="{0D62BD45-1EA7-5EB1-E28D-FC416FDD77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4802F0-7C6F-3C17-92B2-CF357F3D06E4}"/>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82735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96D7-27D0-5138-2F2E-774130149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454BE3-D4EA-E407-3C39-9FA8114E5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77166-0AA1-9A13-9464-03A9A6893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94ED0-0DD2-9AB2-93AA-4A94E751B530}"/>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6" name="Footer Placeholder 5">
            <a:extLst>
              <a:ext uri="{FF2B5EF4-FFF2-40B4-BE49-F238E27FC236}">
                <a16:creationId xmlns:a16="http://schemas.microsoft.com/office/drawing/2014/main" id="{1539331F-EE1B-D9F6-4136-3815B67AF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435722-3117-25E1-08FF-8D28485BD5CE}"/>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85179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27D7-F6B5-4630-EFA8-E068C81A4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2F06B9-EC82-4607-99D2-084B1CF83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EF920C-796E-DCFE-39A4-79D1FB2C1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5820F-39A2-00CD-1841-8BBC46D792C7}"/>
              </a:ext>
            </a:extLst>
          </p:cNvPr>
          <p:cNvSpPr>
            <a:spLocks noGrp="1"/>
          </p:cNvSpPr>
          <p:nvPr>
            <p:ph type="dt" sz="half" idx="10"/>
          </p:nvPr>
        </p:nvSpPr>
        <p:spPr/>
        <p:txBody>
          <a:bodyPr/>
          <a:lstStyle/>
          <a:p>
            <a:fld id="{0B495A14-BDF4-4C73-BCB7-9AAA17FD2873}" type="datetimeFigureOut">
              <a:rPr lang="en-IN" smtClean="0"/>
              <a:t>09-06-2022</a:t>
            </a:fld>
            <a:endParaRPr lang="en-IN"/>
          </a:p>
        </p:txBody>
      </p:sp>
      <p:sp>
        <p:nvSpPr>
          <p:cNvPr id="6" name="Footer Placeholder 5">
            <a:extLst>
              <a:ext uri="{FF2B5EF4-FFF2-40B4-BE49-F238E27FC236}">
                <a16:creationId xmlns:a16="http://schemas.microsoft.com/office/drawing/2014/main" id="{18AA862C-3CCD-CE5C-9AC8-3434C0A75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D25A13-B175-76FE-E9ED-C34EA1B99F76}"/>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67335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712DF-CB49-0FD1-4C16-B0203F3C1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6FDF6-799E-63E4-41F2-C43CCC7A8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80C55-18E9-3453-6524-B06B4D10F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95A14-BDF4-4C73-BCB7-9AAA17FD2873}" type="datetimeFigureOut">
              <a:rPr lang="en-IN" smtClean="0"/>
              <a:t>09-06-2022</a:t>
            </a:fld>
            <a:endParaRPr lang="en-IN"/>
          </a:p>
        </p:txBody>
      </p:sp>
      <p:sp>
        <p:nvSpPr>
          <p:cNvPr id="5" name="Footer Placeholder 4">
            <a:extLst>
              <a:ext uri="{FF2B5EF4-FFF2-40B4-BE49-F238E27FC236}">
                <a16:creationId xmlns:a16="http://schemas.microsoft.com/office/drawing/2014/main" id="{8A1CD42D-9F91-C778-2E91-520AE782A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6C3696-A6FC-8988-A79B-C1FFF3F79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D67E2-55CB-4C69-AED9-62B96CCC9BA1}" type="slidenum">
              <a:rPr lang="en-IN" smtClean="0"/>
              <a:t>‹#›</a:t>
            </a:fld>
            <a:endParaRPr lang="en-IN"/>
          </a:p>
        </p:txBody>
      </p:sp>
    </p:spTree>
    <p:extLst>
      <p:ext uri="{BB962C8B-B14F-4D97-AF65-F5344CB8AC3E}">
        <p14:creationId xmlns:p14="http://schemas.microsoft.com/office/powerpoint/2010/main" val="228875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13</a:t>
            </a:r>
          </a:p>
          <a:p>
            <a:r>
              <a:rPr lang="en-IN" dirty="0"/>
              <a:t>Date – 09</a:t>
            </a:r>
            <a:r>
              <a:rPr lang="en-IN" baseline="30000" dirty="0"/>
              <a:t>th</a:t>
            </a:r>
            <a:r>
              <a:rPr lang="en-IN" dirty="0"/>
              <a:t> 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The Variation of the Data</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r>
              <a:rPr lang="en-US" sz="2400" dirty="0"/>
              <a:t>Measures of variation are statistics of how far away the values in the observations (data points) are from each other.</a:t>
            </a:r>
          </a:p>
          <a:p>
            <a:r>
              <a:rPr lang="en-US" sz="2400" dirty="0"/>
              <a:t>There are different measures of variation. The most commonly used are:</a:t>
            </a:r>
          </a:p>
          <a:p>
            <a:pPr lvl="1"/>
            <a:r>
              <a:rPr lang="en-US" dirty="0">
                <a:solidFill>
                  <a:srgbClr val="7030A0"/>
                </a:solidFill>
              </a:rPr>
              <a:t>Range</a:t>
            </a:r>
          </a:p>
          <a:p>
            <a:pPr lvl="1"/>
            <a:r>
              <a:rPr lang="en-US" dirty="0">
                <a:solidFill>
                  <a:srgbClr val="7030A0"/>
                </a:solidFill>
              </a:rPr>
              <a:t>Quartiles and Percentiles</a:t>
            </a:r>
          </a:p>
          <a:p>
            <a:pPr lvl="1"/>
            <a:r>
              <a:rPr lang="en-US" dirty="0">
                <a:solidFill>
                  <a:srgbClr val="7030A0"/>
                </a:solidFill>
              </a:rPr>
              <a:t>Interquartile Range</a:t>
            </a:r>
          </a:p>
          <a:p>
            <a:pPr lvl="1"/>
            <a:r>
              <a:rPr lang="en-US" dirty="0">
                <a:solidFill>
                  <a:srgbClr val="7030A0"/>
                </a:solidFill>
              </a:rPr>
              <a:t>Standard Deviation</a:t>
            </a:r>
          </a:p>
          <a:p>
            <a:r>
              <a:rPr lang="en-US" sz="2400" dirty="0"/>
              <a:t>Measures of variation combined with an average (measure of center) gives a good picture of the distribution of the data.</a:t>
            </a:r>
          </a:p>
          <a:p>
            <a:r>
              <a:rPr lang="en-US" sz="2400" dirty="0"/>
              <a:t>Note: These measures of variation can only be calculated for numerical data.</a:t>
            </a:r>
            <a:endParaRPr lang="en-IN" sz="2400" dirty="0"/>
          </a:p>
        </p:txBody>
      </p:sp>
    </p:spTree>
    <p:extLst>
      <p:ext uri="{BB962C8B-B14F-4D97-AF65-F5344CB8AC3E}">
        <p14:creationId xmlns:p14="http://schemas.microsoft.com/office/powerpoint/2010/main" val="366240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Range</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fontScale="92500" lnSpcReduction="10000"/>
          </a:bodyPr>
          <a:lstStyle/>
          <a:p>
            <a:pPr algn="l"/>
            <a:r>
              <a:rPr lang="en-US" sz="2400" b="0" i="0" dirty="0">
                <a:solidFill>
                  <a:srgbClr val="000000"/>
                </a:solidFill>
                <a:effectLst/>
                <a:latin typeface="Verdana" panose="020B0604030504040204" pitchFamily="34" charset="0"/>
              </a:rPr>
              <a:t>The range is the difference between the smallest and the largest value of the data.</a:t>
            </a:r>
          </a:p>
          <a:p>
            <a:pPr algn="l"/>
            <a:r>
              <a:rPr lang="en-US" sz="2400" b="0" i="0" dirty="0">
                <a:solidFill>
                  <a:srgbClr val="000000"/>
                </a:solidFill>
                <a:effectLst/>
                <a:latin typeface="Verdana" panose="020B0604030504040204" pitchFamily="34" charset="0"/>
              </a:rPr>
              <a:t>Range is the simplest measure of variation.</a:t>
            </a:r>
          </a:p>
          <a:p>
            <a:pPr algn="l"/>
            <a:r>
              <a:rPr lang="en-US" sz="2400" b="0" i="0" dirty="0">
                <a:solidFill>
                  <a:srgbClr val="000000"/>
                </a:solidFill>
                <a:effectLst/>
                <a:latin typeface="Verdana" panose="020B0604030504040204" pitchFamily="34" charset="0"/>
              </a:rPr>
              <a:t>Here is a histogram of the age of all 934 Nobel Prize winners up to the year 2020, showing the </a:t>
            </a:r>
            <a:r>
              <a:rPr lang="en-US" sz="2400" b="1" i="0" dirty="0">
                <a:solidFill>
                  <a:srgbClr val="000000"/>
                </a:solidFill>
                <a:effectLst/>
                <a:latin typeface="Verdana" panose="020B0604030504040204" pitchFamily="34" charset="0"/>
              </a:rPr>
              <a:t>range</a:t>
            </a:r>
            <a:r>
              <a:rPr lang="en-US" sz="2400" b="0" i="0" dirty="0">
                <a:solidFill>
                  <a:srgbClr val="000000"/>
                </a:solidFill>
                <a:effectLst/>
                <a:latin typeface="Verdana" panose="020B0604030504040204" pitchFamily="34" charset="0"/>
              </a:rPr>
              <a:t>:</a:t>
            </a:r>
          </a:p>
          <a:p>
            <a:pPr algn="l"/>
            <a:endParaRPr lang="en-US" sz="2400" dirty="0">
              <a:solidFill>
                <a:srgbClr val="000000"/>
              </a:solidFill>
              <a:latin typeface="Verdana" panose="020B0604030504040204" pitchFamily="34" charset="0"/>
            </a:endParaRPr>
          </a:p>
          <a:p>
            <a:pPr algn="l"/>
            <a:endParaRPr lang="en-US" sz="2400" b="0" i="0" dirty="0">
              <a:solidFill>
                <a:srgbClr val="000000"/>
              </a:solidFill>
              <a:effectLst/>
              <a:latin typeface="Verdana" panose="020B0604030504040204" pitchFamily="34" charset="0"/>
            </a:endParaRPr>
          </a:p>
          <a:p>
            <a:pPr algn="l"/>
            <a:endParaRPr lang="en-US" sz="2400" dirty="0">
              <a:solidFill>
                <a:srgbClr val="000000"/>
              </a:solidFill>
              <a:latin typeface="Verdana" panose="020B0604030504040204" pitchFamily="34" charset="0"/>
            </a:endParaRPr>
          </a:p>
          <a:p>
            <a:pPr algn="l"/>
            <a:endParaRPr lang="en-US" sz="2400" b="0" i="0" dirty="0">
              <a:solidFill>
                <a:srgbClr val="000000"/>
              </a:solidFill>
              <a:effectLst/>
              <a:latin typeface="Verdana" panose="020B0604030504040204" pitchFamily="34" charset="0"/>
            </a:endParaRPr>
          </a:p>
          <a:p>
            <a:pPr algn="l"/>
            <a:endParaRPr lang="en-US" sz="2400" dirty="0">
              <a:solidFill>
                <a:srgbClr val="000000"/>
              </a:solidFill>
              <a:latin typeface="Verdana" panose="020B0604030504040204" pitchFamily="34" charset="0"/>
            </a:endParaRPr>
          </a:p>
          <a:p>
            <a:pPr algn="l"/>
            <a:endParaRPr lang="en-US" sz="2400" b="0" i="0" dirty="0">
              <a:solidFill>
                <a:srgbClr val="000000"/>
              </a:solidFill>
              <a:effectLst/>
              <a:latin typeface="Verdana" panose="020B0604030504040204" pitchFamily="34" charset="0"/>
            </a:endParaRPr>
          </a:p>
          <a:p>
            <a:pPr algn="l"/>
            <a:endParaRPr lang="en-US" sz="2400" b="0" i="0" dirty="0">
              <a:solidFill>
                <a:srgbClr val="000000"/>
              </a:solidFill>
              <a:effectLst/>
              <a:latin typeface="Verdana" panose="020B0604030504040204" pitchFamily="34" charset="0"/>
            </a:endParaRPr>
          </a:p>
          <a:p>
            <a:pPr algn="l"/>
            <a:endParaRPr lang="en-US" sz="2400" b="0" i="0" dirty="0">
              <a:solidFill>
                <a:srgbClr val="000000"/>
              </a:solidFill>
              <a:effectLst/>
              <a:latin typeface="Verdana" panose="020B0604030504040204" pitchFamily="34" charset="0"/>
            </a:endParaRPr>
          </a:p>
          <a:p>
            <a:r>
              <a:rPr lang="en-US" sz="2400" b="0" i="0" dirty="0">
                <a:solidFill>
                  <a:srgbClr val="000000"/>
                </a:solidFill>
                <a:effectLst/>
                <a:latin typeface="Verdana" panose="020B0604030504040204" pitchFamily="34" charset="0"/>
              </a:rPr>
              <a:t>The youngest winner was 17 years and the oldest was 97 years. The range of ages for Nobel Prize winners is then 80 years</a:t>
            </a:r>
            <a:endParaRPr lang="en-IN" sz="2400" dirty="0"/>
          </a:p>
        </p:txBody>
      </p:sp>
      <p:pic>
        <p:nvPicPr>
          <p:cNvPr id="5" name="Graphic 4">
            <a:extLst>
              <a:ext uri="{FF2B5EF4-FFF2-40B4-BE49-F238E27FC236}">
                <a16:creationId xmlns:a16="http://schemas.microsoft.com/office/drawing/2014/main" id="{117B2C11-0C9A-D7CC-05B0-557CE5BB9D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6447" y="2913529"/>
            <a:ext cx="9341224" cy="2710983"/>
          </a:xfrm>
          <a:prstGeom prst="rect">
            <a:avLst/>
          </a:prstGeom>
        </p:spPr>
      </p:pic>
    </p:spTree>
    <p:extLst>
      <p:ext uri="{BB962C8B-B14F-4D97-AF65-F5344CB8AC3E}">
        <p14:creationId xmlns:p14="http://schemas.microsoft.com/office/powerpoint/2010/main" val="72896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Range</a:t>
            </a:r>
          </a:p>
        </p:txBody>
      </p:sp>
      <p:pic>
        <p:nvPicPr>
          <p:cNvPr id="5" name="Graphic 4">
            <a:extLst>
              <a:ext uri="{FF2B5EF4-FFF2-40B4-BE49-F238E27FC236}">
                <a16:creationId xmlns:a16="http://schemas.microsoft.com/office/drawing/2014/main" id="{117B2C11-0C9A-D7CC-05B0-557CE5BB9D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5387" y="1230592"/>
            <a:ext cx="9341224" cy="5414682"/>
          </a:xfrm>
          <a:prstGeom prst="rect">
            <a:avLst/>
          </a:prstGeom>
        </p:spPr>
      </p:pic>
    </p:spTree>
    <p:extLst>
      <p:ext uri="{BB962C8B-B14F-4D97-AF65-F5344CB8AC3E}">
        <p14:creationId xmlns:p14="http://schemas.microsoft.com/office/powerpoint/2010/main" val="142806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Quartiles and Percentiles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1600" b="0" i="0" dirty="0">
                <a:solidFill>
                  <a:srgbClr val="000000"/>
                </a:solidFill>
                <a:effectLst/>
                <a:latin typeface="Verdana" panose="020B0604030504040204" pitchFamily="34" charset="0"/>
              </a:rPr>
              <a:t>Quartiles and percentiles are ways of separating equal numbers of values in the data into parts.</a:t>
            </a:r>
          </a:p>
          <a:p>
            <a:pPr algn="l"/>
            <a:r>
              <a:rPr lang="en-US" sz="1600" b="1" i="0" dirty="0">
                <a:solidFill>
                  <a:srgbClr val="000000"/>
                </a:solidFill>
                <a:effectLst/>
                <a:latin typeface="Verdana" panose="020B0604030504040204" pitchFamily="34" charset="0"/>
              </a:rPr>
              <a:t>Quartiles</a:t>
            </a:r>
            <a:r>
              <a:rPr lang="en-US" sz="1600" b="0" i="0" dirty="0">
                <a:solidFill>
                  <a:srgbClr val="000000"/>
                </a:solidFill>
                <a:effectLst/>
                <a:latin typeface="Verdana" panose="020B0604030504040204" pitchFamily="34" charset="0"/>
              </a:rPr>
              <a:t> are values that separate the data into four equal parts.</a:t>
            </a:r>
          </a:p>
          <a:p>
            <a:pPr algn="l"/>
            <a:r>
              <a:rPr lang="en-US" sz="1600" b="1" i="0" dirty="0">
                <a:solidFill>
                  <a:srgbClr val="000000"/>
                </a:solidFill>
                <a:effectLst/>
                <a:latin typeface="Verdana" panose="020B0604030504040204" pitchFamily="34" charset="0"/>
              </a:rPr>
              <a:t>Percentiles</a:t>
            </a:r>
            <a:r>
              <a:rPr lang="en-US" sz="1600" b="0" i="0" dirty="0">
                <a:solidFill>
                  <a:srgbClr val="000000"/>
                </a:solidFill>
                <a:effectLst/>
                <a:latin typeface="Verdana" panose="020B0604030504040204" pitchFamily="34" charset="0"/>
              </a:rPr>
              <a:t> are values that separate the data into 100 equal parts.</a:t>
            </a:r>
          </a:p>
          <a:p>
            <a:pPr algn="l"/>
            <a:r>
              <a:rPr lang="en-US" sz="1600" b="0" i="0" dirty="0">
                <a:solidFill>
                  <a:srgbClr val="000000"/>
                </a:solidFill>
                <a:effectLst/>
                <a:latin typeface="Verdana" panose="020B0604030504040204" pitchFamily="34" charset="0"/>
              </a:rPr>
              <a:t>Here is a histogram of the age of all 934 Nobel Prize winners up to the year 2020, showing the </a:t>
            </a:r>
            <a:r>
              <a:rPr lang="en-US" sz="1600" b="1" i="0" dirty="0">
                <a:solidFill>
                  <a:srgbClr val="000000"/>
                </a:solidFill>
                <a:effectLst/>
                <a:latin typeface="Verdana" panose="020B0604030504040204" pitchFamily="34" charset="0"/>
              </a:rPr>
              <a:t>quartiles</a:t>
            </a:r>
            <a:r>
              <a:rPr lang="en-US" sz="1600" b="0" i="0" dirty="0">
                <a:solidFill>
                  <a:srgbClr val="000000"/>
                </a:solidFill>
                <a:effectLst/>
                <a:latin typeface="Verdana" panose="020B0604030504040204" pitchFamily="34" charset="0"/>
              </a:rPr>
              <a:t>:</a:t>
            </a: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r>
              <a:rPr lang="en-US" sz="1600" b="0" i="0" dirty="0">
                <a:solidFill>
                  <a:srgbClr val="000000"/>
                </a:solidFill>
                <a:effectLst/>
                <a:latin typeface="Verdana" panose="020B0604030504040204" pitchFamily="34" charset="0"/>
              </a:rPr>
              <a:t>The quartiles (Q</a:t>
            </a:r>
            <a:r>
              <a:rPr lang="en-US" sz="1600" b="0" i="0" baseline="-25000" dirty="0">
                <a:solidFill>
                  <a:srgbClr val="000000"/>
                </a:solidFill>
                <a:effectLst/>
                <a:latin typeface="Verdana" panose="020B0604030504040204" pitchFamily="34" charset="0"/>
              </a:rPr>
              <a:t>0</a:t>
            </a:r>
            <a:r>
              <a:rPr lang="en-US" sz="1600" b="0" i="0" dirty="0">
                <a:solidFill>
                  <a:srgbClr val="000000"/>
                </a:solidFill>
                <a:effectLst/>
                <a:latin typeface="Verdana" panose="020B0604030504040204" pitchFamily="34" charset="0"/>
              </a:rPr>
              <a:t>,Q</a:t>
            </a:r>
            <a:r>
              <a:rPr lang="en-US" sz="1600" b="0" i="0" baseline="-25000" dirty="0">
                <a:solidFill>
                  <a:srgbClr val="000000"/>
                </a:solidFill>
                <a:effectLst/>
                <a:latin typeface="Verdana" panose="020B0604030504040204" pitchFamily="34" charset="0"/>
              </a:rPr>
              <a:t>1</a:t>
            </a:r>
            <a:r>
              <a:rPr lang="en-US" sz="1600" b="0" i="0" dirty="0">
                <a:solidFill>
                  <a:srgbClr val="000000"/>
                </a:solidFill>
                <a:effectLst/>
                <a:latin typeface="Verdana" panose="020B0604030504040204" pitchFamily="34" charset="0"/>
              </a:rPr>
              <a:t>,Q</a:t>
            </a:r>
            <a:r>
              <a:rPr lang="en-US" sz="1600" b="0" i="0" baseline="-25000" dirty="0">
                <a:solidFill>
                  <a:srgbClr val="000000"/>
                </a:solidFill>
                <a:effectLst/>
                <a:latin typeface="Verdana" panose="020B0604030504040204" pitchFamily="34" charset="0"/>
              </a:rPr>
              <a:t>2</a:t>
            </a:r>
            <a:r>
              <a:rPr lang="en-US" sz="1600" b="0" i="0" dirty="0">
                <a:solidFill>
                  <a:srgbClr val="000000"/>
                </a:solidFill>
                <a:effectLst/>
                <a:latin typeface="Verdana" panose="020B0604030504040204" pitchFamily="34" charset="0"/>
              </a:rPr>
              <a:t>,Q</a:t>
            </a:r>
            <a:r>
              <a:rPr lang="en-US" sz="1600" b="0" i="0" baseline="-25000" dirty="0">
                <a:solidFill>
                  <a:srgbClr val="000000"/>
                </a:solidFill>
                <a:effectLst/>
                <a:latin typeface="Verdana" panose="020B0604030504040204" pitchFamily="34" charset="0"/>
              </a:rPr>
              <a:t>3</a:t>
            </a:r>
            <a:r>
              <a:rPr lang="en-US" sz="1600" b="0" i="0" dirty="0">
                <a:solidFill>
                  <a:srgbClr val="000000"/>
                </a:solidFill>
                <a:effectLst/>
                <a:latin typeface="Verdana" panose="020B0604030504040204" pitchFamily="34" charset="0"/>
              </a:rPr>
              <a:t>,Q</a:t>
            </a:r>
            <a:r>
              <a:rPr lang="en-US" sz="1600" b="0" i="0" baseline="-25000" dirty="0">
                <a:solidFill>
                  <a:srgbClr val="000000"/>
                </a:solidFill>
                <a:effectLst/>
                <a:latin typeface="Verdana" panose="020B0604030504040204" pitchFamily="34" charset="0"/>
              </a:rPr>
              <a:t>4</a:t>
            </a:r>
            <a:r>
              <a:rPr lang="en-US" sz="1600" b="0" i="0" dirty="0">
                <a:solidFill>
                  <a:srgbClr val="000000"/>
                </a:solidFill>
                <a:effectLst/>
                <a:latin typeface="Verdana" panose="020B0604030504040204" pitchFamily="34" charset="0"/>
              </a:rPr>
              <a:t>) are the values that separate each quarter.</a:t>
            </a:r>
          </a:p>
          <a:p>
            <a:pPr algn="l"/>
            <a:r>
              <a:rPr lang="en-US" sz="1600" b="0" i="0" dirty="0">
                <a:solidFill>
                  <a:srgbClr val="000000"/>
                </a:solidFill>
                <a:effectLst/>
                <a:latin typeface="Verdana" panose="020B0604030504040204" pitchFamily="34" charset="0"/>
              </a:rPr>
              <a:t>Between Q</a:t>
            </a:r>
            <a:r>
              <a:rPr lang="en-US" sz="1600" b="0" i="0" baseline="-25000" dirty="0">
                <a:solidFill>
                  <a:srgbClr val="000000"/>
                </a:solidFill>
                <a:effectLst/>
                <a:latin typeface="Verdana" panose="020B0604030504040204" pitchFamily="34" charset="0"/>
              </a:rPr>
              <a:t>0</a:t>
            </a:r>
            <a:r>
              <a:rPr lang="en-US" sz="1600" b="0" i="0" dirty="0">
                <a:solidFill>
                  <a:srgbClr val="000000"/>
                </a:solidFill>
                <a:effectLst/>
                <a:latin typeface="Verdana" panose="020B0604030504040204" pitchFamily="34" charset="0"/>
              </a:rPr>
              <a:t> and Q</a:t>
            </a:r>
            <a:r>
              <a:rPr lang="en-US" sz="1600" b="0" i="0" baseline="-25000" dirty="0">
                <a:solidFill>
                  <a:srgbClr val="000000"/>
                </a:solidFill>
                <a:effectLst/>
                <a:latin typeface="Verdana" panose="020B0604030504040204" pitchFamily="34" charset="0"/>
              </a:rPr>
              <a:t>1</a:t>
            </a:r>
            <a:r>
              <a:rPr lang="en-US" sz="1600" b="0" i="0" dirty="0">
                <a:solidFill>
                  <a:srgbClr val="000000"/>
                </a:solidFill>
                <a:effectLst/>
                <a:latin typeface="Verdana" panose="020B0604030504040204" pitchFamily="34" charset="0"/>
              </a:rPr>
              <a:t> are the 25% lowest values in the data. Between Q</a:t>
            </a:r>
            <a:r>
              <a:rPr lang="en-US" sz="1600" b="0" i="0" baseline="-25000" dirty="0">
                <a:solidFill>
                  <a:srgbClr val="000000"/>
                </a:solidFill>
                <a:effectLst/>
                <a:latin typeface="Verdana" panose="020B0604030504040204" pitchFamily="34" charset="0"/>
              </a:rPr>
              <a:t>1</a:t>
            </a:r>
            <a:r>
              <a:rPr lang="en-US" sz="1600" b="0" i="0" dirty="0">
                <a:solidFill>
                  <a:srgbClr val="000000"/>
                </a:solidFill>
                <a:effectLst/>
                <a:latin typeface="Verdana" panose="020B0604030504040204" pitchFamily="34" charset="0"/>
              </a:rPr>
              <a:t> and Q</a:t>
            </a:r>
            <a:r>
              <a:rPr lang="en-US" sz="1600" b="0" i="0" baseline="-25000" dirty="0">
                <a:solidFill>
                  <a:srgbClr val="000000"/>
                </a:solidFill>
                <a:effectLst/>
                <a:latin typeface="Verdana" panose="020B0604030504040204" pitchFamily="34" charset="0"/>
              </a:rPr>
              <a:t>2</a:t>
            </a:r>
            <a:r>
              <a:rPr lang="en-US" sz="1600" b="0" i="0" dirty="0">
                <a:solidFill>
                  <a:srgbClr val="000000"/>
                </a:solidFill>
                <a:effectLst/>
                <a:latin typeface="Verdana" panose="020B0604030504040204" pitchFamily="34" charset="0"/>
              </a:rPr>
              <a:t> are the next 25%. And so on.</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Q</a:t>
            </a:r>
            <a:r>
              <a:rPr lang="en-US" sz="1600" b="0" i="0" baseline="-25000" dirty="0">
                <a:solidFill>
                  <a:srgbClr val="000000"/>
                </a:solidFill>
                <a:effectLst/>
                <a:latin typeface="Verdana" panose="020B0604030504040204" pitchFamily="34" charset="0"/>
              </a:rPr>
              <a:t>0</a:t>
            </a:r>
            <a:r>
              <a:rPr lang="en-US" sz="1600" b="0" i="0" dirty="0">
                <a:solidFill>
                  <a:srgbClr val="000000"/>
                </a:solidFill>
                <a:effectLst/>
                <a:latin typeface="Verdana" panose="020B0604030504040204" pitchFamily="34" charset="0"/>
              </a:rPr>
              <a:t> is the smallest value in the data.</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Q</a:t>
            </a:r>
            <a:r>
              <a:rPr lang="en-US" sz="1600" b="0" i="0" baseline="-25000" dirty="0">
                <a:solidFill>
                  <a:srgbClr val="000000"/>
                </a:solidFill>
                <a:effectLst/>
                <a:latin typeface="Verdana" panose="020B0604030504040204" pitchFamily="34" charset="0"/>
              </a:rPr>
              <a:t>2</a:t>
            </a:r>
            <a:r>
              <a:rPr lang="en-US" sz="1600" b="0" i="0" dirty="0">
                <a:solidFill>
                  <a:srgbClr val="000000"/>
                </a:solidFill>
                <a:effectLst/>
                <a:latin typeface="Verdana" panose="020B0604030504040204" pitchFamily="34" charset="0"/>
              </a:rPr>
              <a:t> is the middle value (median).</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Q</a:t>
            </a:r>
            <a:r>
              <a:rPr lang="en-US" sz="1600" b="0" i="0" baseline="-25000" dirty="0">
                <a:solidFill>
                  <a:srgbClr val="000000"/>
                </a:solidFill>
                <a:effectLst/>
                <a:latin typeface="Verdana" panose="020B0604030504040204" pitchFamily="34" charset="0"/>
              </a:rPr>
              <a:t>4</a:t>
            </a:r>
            <a:r>
              <a:rPr lang="en-US" sz="1600" b="0" i="0" dirty="0">
                <a:solidFill>
                  <a:srgbClr val="000000"/>
                </a:solidFill>
                <a:effectLst/>
                <a:latin typeface="Verdana" panose="020B0604030504040204" pitchFamily="34" charset="0"/>
              </a:rPr>
              <a:t> is the largest value in the data.</a:t>
            </a:r>
          </a:p>
        </p:txBody>
      </p:sp>
      <p:pic>
        <p:nvPicPr>
          <p:cNvPr id="5" name="Graphic 4">
            <a:extLst>
              <a:ext uri="{FF2B5EF4-FFF2-40B4-BE49-F238E27FC236}">
                <a16:creationId xmlns:a16="http://schemas.microsoft.com/office/drawing/2014/main" id="{C86DE882-B29A-8CB3-9238-B716F7B50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2438400"/>
            <a:ext cx="9906000" cy="1981200"/>
          </a:xfrm>
          <a:prstGeom prst="rect">
            <a:avLst/>
          </a:prstGeom>
        </p:spPr>
      </p:pic>
    </p:spTree>
    <p:extLst>
      <p:ext uri="{BB962C8B-B14F-4D97-AF65-F5344CB8AC3E}">
        <p14:creationId xmlns:p14="http://schemas.microsoft.com/office/powerpoint/2010/main" val="360851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Quartiles and Percentiles</a:t>
            </a:r>
          </a:p>
        </p:txBody>
      </p:sp>
      <p:pic>
        <p:nvPicPr>
          <p:cNvPr id="5" name="Graphic 4">
            <a:extLst>
              <a:ext uri="{FF2B5EF4-FFF2-40B4-BE49-F238E27FC236}">
                <a16:creationId xmlns:a16="http://schemas.microsoft.com/office/drawing/2014/main" id="{C86DE882-B29A-8CB3-9238-B716F7B50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 y="1165413"/>
            <a:ext cx="9906000" cy="5396752"/>
          </a:xfrm>
          <a:prstGeom prst="rect">
            <a:avLst/>
          </a:prstGeom>
        </p:spPr>
      </p:pic>
    </p:spTree>
    <p:extLst>
      <p:ext uri="{BB962C8B-B14F-4D97-AF65-F5344CB8AC3E}">
        <p14:creationId xmlns:p14="http://schemas.microsoft.com/office/powerpoint/2010/main" val="292103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Interquartile Range</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pPr algn="l"/>
            <a:r>
              <a:rPr lang="en-US" sz="2000" b="0" i="0" dirty="0">
                <a:solidFill>
                  <a:srgbClr val="000000"/>
                </a:solidFill>
                <a:effectLst/>
                <a:latin typeface="Verdana" panose="020B0604030504040204" pitchFamily="34" charset="0"/>
              </a:rPr>
              <a:t>Interquartile range is the difference between the first and third quartiles (Q</a:t>
            </a:r>
            <a:r>
              <a:rPr lang="en-US" sz="2000" b="0" i="0" baseline="-25000" dirty="0">
                <a:solidFill>
                  <a:srgbClr val="000000"/>
                </a:solidFill>
                <a:effectLst/>
                <a:latin typeface="Verdana" panose="020B0604030504040204" pitchFamily="34" charset="0"/>
              </a:rPr>
              <a:t>1</a:t>
            </a:r>
            <a:r>
              <a:rPr lang="en-US" sz="2000" b="0" i="0" dirty="0">
                <a:solidFill>
                  <a:srgbClr val="000000"/>
                </a:solidFill>
                <a:effectLst/>
                <a:latin typeface="Verdana" panose="020B0604030504040204" pitchFamily="34" charset="0"/>
              </a:rPr>
              <a:t> and Q</a:t>
            </a:r>
            <a:r>
              <a:rPr lang="en-US" sz="2000" b="0" i="0" baseline="-25000" dirty="0">
                <a:solidFill>
                  <a:srgbClr val="000000"/>
                </a:solidFill>
                <a:effectLst/>
                <a:latin typeface="Verdana" panose="020B0604030504040204" pitchFamily="34" charset="0"/>
              </a:rPr>
              <a:t>3</a:t>
            </a:r>
            <a:r>
              <a:rPr lang="en-US" sz="2000" b="0" i="0" dirty="0">
                <a:solidFill>
                  <a:srgbClr val="000000"/>
                </a:solidFill>
                <a:effectLst/>
                <a:latin typeface="Verdana" panose="020B0604030504040204" pitchFamily="34" charset="0"/>
              </a:rPr>
              <a:t>).</a:t>
            </a:r>
          </a:p>
          <a:p>
            <a:pPr algn="l"/>
            <a:r>
              <a:rPr lang="en-US" sz="2000" b="0" i="0" dirty="0">
                <a:solidFill>
                  <a:srgbClr val="000000"/>
                </a:solidFill>
                <a:effectLst/>
                <a:latin typeface="Verdana" panose="020B0604030504040204" pitchFamily="34" charset="0"/>
              </a:rPr>
              <a:t>The 'middle half' of the data is between the first and third quartile.</a:t>
            </a:r>
          </a:p>
          <a:p>
            <a:pPr algn="l"/>
            <a:r>
              <a:rPr lang="en-US" sz="2000" b="0" i="0" dirty="0">
                <a:solidFill>
                  <a:srgbClr val="000000"/>
                </a:solidFill>
                <a:effectLst/>
                <a:latin typeface="Verdana" panose="020B0604030504040204" pitchFamily="34" charset="0"/>
              </a:rPr>
              <a:t>Here is a histogram of the age of all 934 Nobel Prize winners up to the year 2020, showing the </a:t>
            </a:r>
            <a:r>
              <a:rPr lang="en-US" sz="2000" b="1" i="0" dirty="0">
                <a:solidFill>
                  <a:srgbClr val="000000"/>
                </a:solidFill>
                <a:effectLst/>
                <a:latin typeface="Verdana" panose="020B0604030504040204" pitchFamily="34" charset="0"/>
              </a:rPr>
              <a:t>interquartile range (IQR)</a:t>
            </a:r>
            <a:r>
              <a:rPr lang="en-US" sz="2000" b="0" i="0" dirty="0">
                <a:solidFill>
                  <a:srgbClr val="000000"/>
                </a:solidFill>
                <a:effectLst/>
                <a:latin typeface="Verdana" panose="020B0604030504040204" pitchFamily="34" charset="0"/>
              </a:rPr>
              <a:t>:</a:t>
            </a:r>
          </a:p>
          <a:p>
            <a:pPr algn="l"/>
            <a:endParaRPr lang="en-US" sz="2000" dirty="0">
              <a:solidFill>
                <a:srgbClr val="000000"/>
              </a:solidFill>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pPr algn="l"/>
            <a:endParaRPr lang="en-US" sz="2000" dirty="0">
              <a:solidFill>
                <a:srgbClr val="000000"/>
              </a:solidFill>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pPr algn="l"/>
            <a:endParaRPr lang="en-US" sz="2000" dirty="0">
              <a:solidFill>
                <a:srgbClr val="000000"/>
              </a:solidFill>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pPr algn="l"/>
            <a:endParaRPr lang="en-US" sz="2000" dirty="0">
              <a:solidFill>
                <a:srgbClr val="000000"/>
              </a:solidFill>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r>
              <a:rPr lang="en-US" sz="2000" b="0" i="0" dirty="0">
                <a:solidFill>
                  <a:srgbClr val="000000"/>
                </a:solidFill>
                <a:effectLst/>
                <a:latin typeface="Verdana" panose="020B0604030504040204" pitchFamily="34" charset="0"/>
              </a:rPr>
              <a:t>Here, the middle half of is between 51 and 69 years. The interquartile range for Nobel Prize winners is then 18 years.</a:t>
            </a:r>
            <a:endParaRPr lang="en-IN" sz="2000" dirty="0"/>
          </a:p>
        </p:txBody>
      </p:sp>
      <p:pic>
        <p:nvPicPr>
          <p:cNvPr id="5" name="Graphic 4">
            <a:extLst>
              <a:ext uri="{FF2B5EF4-FFF2-40B4-BE49-F238E27FC236}">
                <a16:creationId xmlns:a16="http://schemas.microsoft.com/office/drawing/2014/main" id="{B770A4AB-4A24-49B5-7198-92CFA33C37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8516" y="2796989"/>
            <a:ext cx="9914965" cy="2782700"/>
          </a:xfrm>
          <a:prstGeom prst="rect">
            <a:avLst/>
          </a:prstGeom>
        </p:spPr>
      </p:pic>
    </p:spTree>
    <p:extLst>
      <p:ext uri="{BB962C8B-B14F-4D97-AF65-F5344CB8AC3E}">
        <p14:creationId xmlns:p14="http://schemas.microsoft.com/office/powerpoint/2010/main" val="84083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Interquartile Range</a:t>
            </a:r>
          </a:p>
        </p:txBody>
      </p:sp>
      <p:pic>
        <p:nvPicPr>
          <p:cNvPr id="5" name="Graphic 4">
            <a:extLst>
              <a:ext uri="{FF2B5EF4-FFF2-40B4-BE49-F238E27FC236}">
                <a16:creationId xmlns:a16="http://schemas.microsoft.com/office/drawing/2014/main" id="{B770A4AB-4A24-49B5-7198-92CFA33C37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8517" y="1508497"/>
            <a:ext cx="9914965" cy="5136777"/>
          </a:xfrm>
          <a:prstGeom prst="rect">
            <a:avLst/>
          </a:prstGeom>
        </p:spPr>
      </p:pic>
    </p:spTree>
    <p:extLst>
      <p:ext uri="{BB962C8B-B14F-4D97-AF65-F5344CB8AC3E}">
        <p14:creationId xmlns:p14="http://schemas.microsoft.com/office/powerpoint/2010/main" val="36081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Standard Deviation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pPr algn="l"/>
            <a:r>
              <a:rPr lang="en-US" sz="1800" b="0" i="0" dirty="0">
                <a:solidFill>
                  <a:srgbClr val="000000"/>
                </a:solidFill>
                <a:effectLst/>
                <a:latin typeface="Verdana" panose="020B0604030504040204" pitchFamily="34" charset="0"/>
              </a:rPr>
              <a:t>Standard deviation is the most used measure of variation.</a:t>
            </a:r>
          </a:p>
          <a:p>
            <a:pPr algn="l"/>
            <a:r>
              <a:rPr lang="en-US" sz="1800" b="0" i="0" dirty="0">
                <a:solidFill>
                  <a:srgbClr val="000000"/>
                </a:solidFill>
                <a:effectLst/>
                <a:latin typeface="Verdana" panose="020B0604030504040204" pitchFamily="34" charset="0"/>
              </a:rPr>
              <a:t>Standard deviation (σ) measures how far a 'typical' observation is from the average of the data (μ).</a:t>
            </a:r>
          </a:p>
          <a:p>
            <a:pPr algn="l"/>
            <a:r>
              <a:rPr lang="en-US" sz="1800" b="0" i="0" dirty="0">
                <a:solidFill>
                  <a:srgbClr val="000000"/>
                </a:solidFill>
                <a:effectLst/>
                <a:latin typeface="Verdana" panose="020B0604030504040204" pitchFamily="34" charset="0"/>
              </a:rPr>
              <a:t>Standard deviation is important for many statistical methods.</a:t>
            </a:r>
          </a:p>
          <a:p>
            <a:pPr algn="l"/>
            <a:r>
              <a:rPr lang="en-US" sz="1800" b="0" i="0" dirty="0">
                <a:solidFill>
                  <a:srgbClr val="000000"/>
                </a:solidFill>
                <a:effectLst/>
                <a:latin typeface="Verdana" panose="020B0604030504040204" pitchFamily="34" charset="0"/>
              </a:rPr>
              <a:t>Here is a histogram of the age of all 934 Nobel Prize winners up to the year 2020, showing </a:t>
            </a:r>
            <a:r>
              <a:rPr lang="en-US" sz="1800" b="1" i="0" dirty="0">
                <a:solidFill>
                  <a:srgbClr val="000000"/>
                </a:solidFill>
                <a:effectLst/>
                <a:latin typeface="Verdana" panose="020B0604030504040204" pitchFamily="34" charset="0"/>
              </a:rPr>
              <a:t>standard deviations</a:t>
            </a:r>
            <a:r>
              <a:rPr lang="en-US" sz="1800" b="0" i="0" dirty="0">
                <a:solidFill>
                  <a:srgbClr val="000000"/>
                </a:solidFill>
                <a:effectLst/>
                <a:latin typeface="Verdana" panose="020B0604030504040204" pitchFamily="34" charset="0"/>
              </a:rPr>
              <a:t>:</a:t>
            </a: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r>
              <a:rPr lang="en-US" sz="1800" b="1" i="0" dirty="0">
                <a:solidFill>
                  <a:srgbClr val="00B0F0"/>
                </a:solidFill>
                <a:effectLst/>
                <a:latin typeface="Verdana" panose="020B0604030504040204" pitchFamily="34" charset="0"/>
              </a:rPr>
              <a:t>Note:</a:t>
            </a:r>
            <a:r>
              <a:rPr lang="en-US" sz="1800" b="0" i="0" dirty="0">
                <a:solidFill>
                  <a:srgbClr val="00B0F0"/>
                </a:solidFill>
                <a:effectLst/>
                <a:latin typeface="Verdana" panose="020B0604030504040204" pitchFamily="34" charset="0"/>
              </a:rPr>
              <a:t> Values within one standard deviation (σ) are considered to be typical.</a:t>
            </a:r>
          </a:p>
          <a:p>
            <a:pPr algn="l"/>
            <a:r>
              <a:rPr lang="en-US" sz="1800" b="0" i="0" dirty="0">
                <a:solidFill>
                  <a:srgbClr val="00B0F0"/>
                </a:solidFill>
                <a:effectLst/>
                <a:latin typeface="Verdana" panose="020B0604030504040204" pitchFamily="34" charset="0"/>
              </a:rPr>
              <a:t>Values outside three standard deviations are considered to be </a:t>
            </a:r>
            <a:r>
              <a:rPr lang="en-US" sz="1800" b="1" i="0" dirty="0">
                <a:solidFill>
                  <a:srgbClr val="00B0F0"/>
                </a:solidFill>
                <a:effectLst/>
                <a:latin typeface="Verdana" panose="020B0604030504040204" pitchFamily="34" charset="0"/>
              </a:rPr>
              <a:t>outliers</a:t>
            </a:r>
            <a:r>
              <a:rPr lang="en-US" sz="1800" b="0" i="0" dirty="0">
                <a:solidFill>
                  <a:srgbClr val="00B0F0"/>
                </a:solidFill>
                <a:effectLst/>
                <a:latin typeface="Verdana" panose="020B0604030504040204" pitchFamily="34" charset="0"/>
              </a:rPr>
              <a:t>.</a:t>
            </a:r>
          </a:p>
          <a:p>
            <a:endParaRPr lang="en-IN" sz="1800" dirty="0"/>
          </a:p>
        </p:txBody>
      </p:sp>
      <p:pic>
        <p:nvPicPr>
          <p:cNvPr id="5" name="Graphic 4">
            <a:extLst>
              <a:ext uri="{FF2B5EF4-FFF2-40B4-BE49-F238E27FC236}">
                <a16:creationId xmlns:a16="http://schemas.microsoft.com/office/drawing/2014/main" id="{65612E78-D240-8672-8D49-A7A5647D2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0246" y="3021106"/>
            <a:ext cx="10031506" cy="2675123"/>
          </a:xfrm>
          <a:prstGeom prst="rect">
            <a:avLst/>
          </a:prstGeom>
        </p:spPr>
      </p:pic>
    </p:spTree>
    <p:extLst>
      <p:ext uri="{BB962C8B-B14F-4D97-AF65-F5344CB8AC3E}">
        <p14:creationId xmlns:p14="http://schemas.microsoft.com/office/powerpoint/2010/main" val="209438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1" i="0" dirty="0">
                <a:solidFill>
                  <a:srgbClr val="222222"/>
                </a:solidFill>
                <a:effectLst/>
                <a:latin typeface="Rockwell Extra Bold" panose="02060903040505020403" pitchFamily="18" charset="0"/>
              </a:rPr>
              <a:t>Skewness and Kurtosis</a:t>
            </a:r>
          </a:p>
        </p:txBody>
      </p:sp>
    </p:spTree>
    <p:extLst>
      <p:ext uri="{BB962C8B-B14F-4D97-AF65-F5344CB8AC3E}">
        <p14:creationId xmlns:p14="http://schemas.microsoft.com/office/powerpoint/2010/main" val="371337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Segoe UI" panose="020B0502040204020203" pitchFamily="34" charset="0"/>
                <a:cs typeface="Segoe UI" panose="020B0502040204020203" pitchFamily="34" charset="0"/>
              </a:rPr>
              <a:t>Skewness </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1600" i="0" dirty="0">
                <a:solidFill>
                  <a:srgbClr val="222222"/>
                </a:solidFill>
                <a:effectLst/>
                <a:latin typeface="Lato" panose="020F0502020204030203" pitchFamily="34" charset="0"/>
              </a:rPr>
              <a:t>If the values of a specific independent variable (feature) are skewed, depending on the model, skewness may violate model assumptions or may reduce the interpretation of feature importance.</a:t>
            </a:r>
          </a:p>
          <a:p>
            <a:pPr algn="l"/>
            <a:r>
              <a:rPr lang="en-US" sz="1600" i="1" dirty="0">
                <a:solidFill>
                  <a:srgbClr val="222222"/>
                </a:solidFill>
                <a:effectLst/>
                <a:latin typeface="Lato" panose="020F0502020204030203" pitchFamily="34" charset="0"/>
              </a:rPr>
              <a:t>In statistics, skewness is a degree of asymmetry observed in a probability distribution that deviates from the symmetrical normal distribution (bell curve) in a given set of data.</a:t>
            </a:r>
            <a:endParaRPr lang="en-US" sz="1600" i="0" dirty="0">
              <a:solidFill>
                <a:srgbClr val="222222"/>
              </a:solidFill>
              <a:effectLst/>
              <a:latin typeface="Lato" panose="020F0502020204030203" pitchFamily="34" charset="0"/>
            </a:endParaRPr>
          </a:p>
          <a:p>
            <a:r>
              <a:rPr lang="en-US" sz="1600" i="0" dirty="0">
                <a:solidFill>
                  <a:srgbClr val="222222"/>
                </a:solidFill>
                <a:effectLst/>
                <a:latin typeface="Lato" panose="020F0502020204030203" pitchFamily="34" charset="0"/>
              </a:rPr>
              <a:t>The normal distribution helps to know a skewness. When we talk about normal distribution, data symmetrically distributed. The symmetrical distribution has zero skewness as all measures of a central tendency lies in the middle.  </a:t>
            </a:r>
          </a:p>
          <a:p>
            <a:endParaRPr lang="en-US" sz="1600" dirty="0">
              <a:solidFill>
                <a:srgbClr val="222222"/>
              </a:solidFill>
              <a:latin typeface="Lato" panose="020F0502020204030203" pitchFamily="34" charset="0"/>
            </a:endParaRPr>
          </a:p>
          <a:p>
            <a:endParaRPr lang="en-US" sz="1600" i="0" dirty="0">
              <a:solidFill>
                <a:srgbClr val="222222"/>
              </a:solidFill>
              <a:effectLst/>
              <a:latin typeface="Lato" panose="020F0502020204030203" pitchFamily="34" charset="0"/>
            </a:endParaRPr>
          </a:p>
          <a:p>
            <a:endParaRPr lang="en-US" sz="1600" dirty="0">
              <a:solidFill>
                <a:srgbClr val="222222"/>
              </a:solidFill>
              <a:latin typeface="Lato" panose="020F0502020204030203" pitchFamily="34" charset="0"/>
            </a:endParaRPr>
          </a:p>
          <a:p>
            <a:endParaRPr lang="en-US" sz="1600" i="0" dirty="0">
              <a:solidFill>
                <a:srgbClr val="222222"/>
              </a:solidFill>
              <a:effectLst/>
              <a:latin typeface="Lato" panose="020F0502020204030203" pitchFamily="34" charset="0"/>
            </a:endParaRPr>
          </a:p>
          <a:p>
            <a:endParaRPr lang="en-US" sz="1600" i="0" dirty="0">
              <a:solidFill>
                <a:srgbClr val="222222"/>
              </a:solidFill>
              <a:effectLst/>
              <a:latin typeface="Lato" panose="020F0502020204030203" pitchFamily="34" charset="0"/>
            </a:endParaRPr>
          </a:p>
          <a:p>
            <a:endParaRPr lang="en-US" sz="1600" dirty="0">
              <a:solidFill>
                <a:srgbClr val="222222"/>
              </a:solidFill>
              <a:latin typeface="Lato" panose="020F0502020204030203" pitchFamily="34" charset="0"/>
            </a:endParaRPr>
          </a:p>
          <a:p>
            <a:endParaRPr lang="en-US" sz="1600" dirty="0">
              <a:solidFill>
                <a:srgbClr val="222222"/>
              </a:solidFill>
              <a:latin typeface="Lato" panose="020F0502020204030203" pitchFamily="34" charset="0"/>
            </a:endParaRPr>
          </a:p>
          <a:p>
            <a:endParaRPr lang="en-US" sz="1600" dirty="0">
              <a:solidFill>
                <a:srgbClr val="222222"/>
              </a:solidFill>
              <a:latin typeface="Lato" panose="020F0502020204030203" pitchFamily="34" charset="0"/>
            </a:endParaRPr>
          </a:p>
          <a:p>
            <a:r>
              <a:rPr lang="en-US" sz="1600" dirty="0">
                <a:solidFill>
                  <a:srgbClr val="222222"/>
                </a:solidFill>
                <a:latin typeface="Lato" panose="020F0502020204030203" pitchFamily="34" charset="0"/>
              </a:rPr>
              <a:t>W</a:t>
            </a:r>
            <a:r>
              <a:rPr lang="en-US" sz="1600" i="0" dirty="0">
                <a:solidFill>
                  <a:srgbClr val="222222"/>
                </a:solidFill>
                <a:effectLst/>
                <a:latin typeface="Lato" panose="020F0502020204030203" pitchFamily="34" charset="0"/>
              </a:rPr>
              <a:t>hen data is symmetrically distributed, the left-hand side, and right-hand side, contain the same number of observations. (If the dataset has 90 values, then the left-hand side has 45 observations, and the right-hand side has 45 observations.). But, what if not symmetrical distributed? That data is called asymmetrical data, and that time skewness comes into the picture.</a:t>
            </a:r>
            <a:endParaRPr lang="en-IN" sz="2400" dirty="0"/>
          </a:p>
        </p:txBody>
      </p:sp>
      <p:pic>
        <p:nvPicPr>
          <p:cNvPr id="11266" name="Picture 2" descr="Skewness and Kurtosis m=m=m">
            <a:extLst>
              <a:ext uri="{FF2B5EF4-FFF2-40B4-BE49-F238E27FC236}">
                <a16:creationId xmlns:a16="http://schemas.microsoft.com/office/drawing/2014/main" id="{67ECB0BB-85DE-9701-6878-6311AE59E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1" y="2697676"/>
            <a:ext cx="6010275" cy="235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6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938929"/>
            <a:ext cx="9144000" cy="980141"/>
          </a:xfrm>
        </p:spPr>
        <p:txBody>
          <a:bodyPr/>
          <a:lstStyle/>
          <a:p>
            <a:pPr algn="l"/>
            <a:r>
              <a:rPr lang="en-IN" b="0" i="0" dirty="0">
                <a:solidFill>
                  <a:srgbClr val="000000"/>
                </a:solidFill>
                <a:effectLst/>
                <a:latin typeface="Rockwell Extra Bold" panose="02060903040505020403" pitchFamily="18" charset="0"/>
              </a:rPr>
              <a:t>Statistics - Average</a:t>
            </a:r>
          </a:p>
        </p:txBody>
      </p:sp>
      <p:sp>
        <p:nvSpPr>
          <p:cNvPr id="4" name="TextBox 3">
            <a:extLst>
              <a:ext uri="{FF2B5EF4-FFF2-40B4-BE49-F238E27FC236}">
                <a16:creationId xmlns:a16="http://schemas.microsoft.com/office/drawing/2014/main" id="{126448B6-E617-17FB-38CF-494CAEFB6B8C}"/>
              </a:ext>
            </a:extLst>
          </p:cNvPr>
          <p:cNvSpPr txBox="1"/>
          <p:nvPr/>
        </p:nvSpPr>
        <p:spPr>
          <a:xfrm>
            <a:off x="1523999" y="3919070"/>
            <a:ext cx="8857129" cy="707886"/>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7030A0"/>
                </a:solidFill>
                <a:effectLst/>
                <a:latin typeface="Verdana" panose="020B0604030504040204" pitchFamily="34" charset="0"/>
              </a:rPr>
              <a:t>An average is a measure of where most of the values in the data are located.</a:t>
            </a:r>
            <a:endParaRPr lang="en-IN" sz="2000" dirty="0">
              <a:solidFill>
                <a:srgbClr val="7030A0"/>
              </a:solidFill>
            </a:endParaRPr>
          </a:p>
        </p:txBody>
      </p:sp>
    </p:spTree>
    <p:extLst>
      <p:ext uri="{BB962C8B-B14F-4D97-AF65-F5344CB8AC3E}">
        <p14:creationId xmlns:p14="http://schemas.microsoft.com/office/powerpoint/2010/main" val="123407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Segoe UI" panose="020B0502040204020203" pitchFamily="34" charset="0"/>
                <a:cs typeface="Segoe UI" panose="020B0502040204020203" pitchFamily="34" charset="0"/>
              </a:rPr>
              <a:t>Skewness </a:t>
            </a:r>
          </a:p>
        </p:txBody>
      </p:sp>
      <p:pic>
        <p:nvPicPr>
          <p:cNvPr id="11266" name="Picture 2" descr="Skewness and Kurtosis m=m=m">
            <a:extLst>
              <a:ext uri="{FF2B5EF4-FFF2-40B4-BE49-F238E27FC236}">
                <a16:creationId xmlns:a16="http://schemas.microsoft.com/office/drawing/2014/main" id="{67ECB0BB-85DE-9701-6878-6311AE59E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448" y="1165411"/>
            <a:ext cx="7370948" cy="499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Types of skewness </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1" i="0" dirty="0">
                <a:solidFill>
                  <a:srgbClr val="222222"/>
                </a:solidFill>
                <a:effectLst/>
                <a:latin typeface="Lato" panose="020F0502020204030203" pitchFamily="34" charset="0"/>
              </a:rPr>
              <a:t>1. Positive skewed or right-skewed  </a:t>
            </a:r>
            <a:endParaRPr lang="en-US" sz="2400" b="0" i="0" dirty="0">
              <a:solidFill>
                <a:srgbClr val="222222"/>
              </a:solidFill>
              <a:effectLst/>
              <a:latin typeface="Lato" panose="020F0502020204030203" pitchFamily="34" charset="0"/>
            </a:endParaRPr>
          </a:p>
          <a:p>
            <a:pPr algn="l"/>
            <a:r>
              <a:rPr lang="en-US" sz="2400" b="0" i="0" dirty="0">
                <a:solidFill>
                  <a:srgbClr val="222222"/>
                </a:solidFill>
                <a:effectLst/>
                <a:latin typeface="Lato" panose="020F0502020204030203" pitchFamily="34" charset="0"/>
              </a:rPr>
              <a:t>In statistics, a positively skewed distribution is a sort of distribution where, u</a:t>
            </a:r>
            <a:r>
              <a:rPr lang="en-US" sz="2400" b="0" i="1" dirty="0">
                <a:solidFill>
                  <a:srgbClr val="222222"/>
                </a:solidFill>
                <a:effectLst/>
                <a:latin typeface="Lato" panose="020F0502020204030203" pitchFamily="34" charset="0"/>
              </a:rPr>
              <a:t>nlike symmetrically distributed data where all measures of the central tendency (mean, median, and mode) equal each other, </a:t>
            </a:r>
            <a:r>
              <a:rPr lang="en-US" sz="2400" b="0" i="0" dirty="0">
                <a:solidFill>
                  <a:srgbClr val="222222"/>
                </a:solidFill>
                <a:effectLst/>
                <a:latin typeface="Lato" panose="020F0502020204030203" pitchFamily="34" charset="0"/>
              </a:rPr>
              <a:t>with positively skewed data, the measures are dispersing, which means Positively Skewed Distribution is a type of distribution where the mean, median, and mode of the distribution are positive rather than negative or zero.</a:t>
            </a:r>
          </a:p>
          <a:p>
            <a:pPr algn="l"/>
            <a:endParaRPr lang="en-IN" sz="2400" dirty="0"/>
          </a:p>
        </p:txBody>
      </p:sp>
      <p:pic>
        <p:nvPicPr>
          <p:cNvPr id="1026" name="Picture 2" descr="1. Positive skewed or right-skewed  ">
            <a:extLst>
              <a:ext uri="{FF2B5EF4-FFF2-40B4-BE49-F238E27FC236}">
                <a16:creationId xmlns:a16="http://schemas.microsoft.com/office/drawing/2014/main" id="{D3413605-3FA5-87AF-5529-FB457A730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789" y="3429000"/>
            <a:ext cx="5406278" cy="2721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4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Types of skewness </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222222"/>
                </a:solidFill>
                <a:effectLst/>
                <a:latin typeface="Lato" panose="020F0502020204030203" pitchFamily="34" charset="0"/>
              </a:rPr>
              <a:t>In positively skewed, the mean of the data is greater than the median (a large number of data-pushed on the right-hand side). In other words, the results are bent towards the lower side. The mean will be more than the median as the median is the middle value and mode is always the highest value</a:t>
            </a:r>
          </a:p>
          <a:p>
            <a:pPr algn="l"/>
            <a:r>
              <a:rPr lang="en-US" sz="2400" b="0" i="0" dirty="0">
                <a:solidFill>
                  <a:srgbClr val="222222"/>
                </a:solidFill>
                <a:effectLst/>
                <a:latin typeface="Lato" panose="020F0502020204030203" pitchFamily="34" charset="0"/>
              </a:rPr>
              <a:t>The extreme positive skewness is not desirable for distribution, as a high level of skewness can cause misleading results. The data transformation tools are helping to make the skewed data closer to a normal distribution. For positively skewed distributions, the famous transformation is the log transformation. The log transformation proposes the calculations of the natural logarithm for each value in the dataset.</a:t>
            </a:r>
          </a:p>
          <a:p>
            <a:pPr algn="l"/>
            <a:endParaRPr lang="en-IN" sz="2400" dirty="0"/>
          </a:p>
        </p:txBody>
      </p:sp>
    </p:spTree>
    <p:extLst>
      <p:ext uri="{BB962C8B-B14F-4D97-AF65-F5344CB8AC3E}">
        <p14:creationId xmlns:p14="http://schemas.microsoft.com/office/powerpoint/2010/main" val="312786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Types of skewness </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1" i="0" dirty="0">
                <a:solidFill>
                  <a:srgbClr val="222222"/>
                </a:solidFill>
                <a:effectLst/>
                <a:latin typeface="Lato" panose="020F0502020204030203" pitchFamily="34" charset="0"/>
              </a:rPr>
              <a:t>2. Negative skewed or left-skewed</a:t>
            </a:r>
            <a:endParaRPr lang="en-US" sz="2400" b="0" i="0" dirty="0">
              <a:solidFill>
                <a:srgbClr val="222222"/>
              </a:solidFill>
              <a:effectLst/>
              <a:latin typeface="Lato" panose="020F0502020204030203" pitchFamily="34" charset="0"/>
            </a:endParaRPr>
          </a:p>
          <a:p>
            <a:pPr algn="l"/>
            <a:r>
              <a:rPr lang="en-US" sz="2400" b="0" i="0" dirty="0">
                <a:solidFill>
                  <a:srgbClr val="222222"/>
                </a:solidFill>
                <a:effectLst/>
                <a:latin typeface="Lato" panose="020F0502020204030203" pitchFamily="34" charset="0"/>
              </a:rPr>
              <a:t>A negatively skewed distribution is the straight reverse of a positively skewed distribution. In statistics, negatively skewed distribution refers to the distribution model where more values are plots on the right side of the graph, and the tail of the distribution is spreading on the left side.</a:t>
            </a:r>
          </a:p>
          <a:p>
            <a:pPr algn="l"/>
            <a:r>
              <a:rPr lang="en-US" sz="2400" b="0" i="0" dirty="0">
                <a:solidFill>
                  <a:srgbClr val="222222"/>
                </a:solidFill>
                <a:effectLst/>
                <a:latin typeface="Lato" panose="020F0502020204030203" pitchFamily="34" charset="0"/>
              </a:rPr>
              <a:t>In negatively skewed, the mean of the data is less than the median (a large number of data-pushed on the left-hand side). Negatively Skewed Distribution is a type of distribution where the mean, median, and mode of the distribution are negative rather than positive or zero.</a:t>
            </a:r>
          </a:p>
          <a:p>
            <a:pPr algn="l"/>
            <a:endParaRPr lang="en-IN" sz="2400" dirty="0"/>
          </a:p>
        </p:txBody>
      </p:sp>
      <p:pic>
        <p:nvPicPr>
          <p:cNvPr id="3074" name="Picture 2" descr="Negative skewed or left-skewed">
            <a:extLst>
              <a:ext uri="{FF2B5EF4-FFF2-40B4-BE49-F238E27FC236}">
                <a16:creationId xmlns:a16="http://schemas.microsoft.com/office/drawing/2014/main" id="{2982EC49-9874-5B3B-CB6A-5176A40CE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236" y="4009651"/>
            <a:ext cx="6078912" cy="263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5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The Center of the Data</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r>
              <a:rPr lang="en-US" sz="2400" dirty="0"/>
              <a:t>The center of the data is where most of the values in the data are located. Averages are measures of the location of the center.</a:t>
            </a:r>
          </a:p>
          <a:p>
            <a:r>
              <a:rPr lang="en-US" sz="2400" dirty="0"/>
              <a:t>There are different types of averages. The most commonly used are:</a:t>
            </a:r>
          </a:p>
          <a:p>
            <a:pPr lvl="1"/>
            <a:r>
              <a:rPr lang="en-US" sz="2000" dirty="0">
                <a:solidFill>
                  <a:srgbClr val="7030A0"/>
                </a:solidFill>
              </a:rPr>
              <a:t>Mean</a:t>
            </a:r>
          </a:p>
          <a:p>
            <a:pPr lvl="1"/>
            <a:r>
              <a:rPr lang="en-US" sz="2000" dirty="0">
                <a:solidFill>
                  <a:srgbClr val="7030A0"/>
                </a:solidFill>
              </a:rPr>
              <a:t>Median</a:t>
            </a:r>
          </a:p>
          <a:p>
            <a:pPr lvl="1"/>
            <a:r>
              <a:rPr lang="en-US" sz="2000" dirty="0">
                <a:solidFill>
                  <a:srgbClr val="7030A0"/>
                </a:solidFill>
              </a:rPr>
              <a:t>Mode</a:t>
            </a:r>
          </a:p>
          <a:p>
            <a:r>
              <a:rPr lang="en-US" sz="2400" dirty="0"/>
              <a:t>Note: In statistics, averages are often referred to as 'measures of central tendency'.</a:t>
            </a:r>
          </a:p>
          <a:p>
            <a:r>
              <a:rPr lang="en-US" sz="2400" dirty="0"/>
              <a:t>For example, using the values:</a:t>
            </a:r>
          </a:p>
          <a:p>
            <a:pPr lvl="1"/>
            <a:r>
              <a:rPr lang="en-IN" sz="1600" b="0" i="0" dirty="0">
                <a:effectLst/>
                <a:latin typeface="Consolas" panose="020B0609020204030204" pitchFamily="49" charset="0"/>
              </a:rPr>
              <a:t>40, 21, 55, 21, 48, 13, 72</a:t>
            </a:r>
            <a:endParaRPr lang="en-IN" sz="2000" dirty="0"/>
          </a:p>
        </p:txBody>
      </p:sp>
    </p:spTree>
    <p:extLst>
      <p:ext uri="{BB962C8B-B14F-4D97-AF65-F5344CB8AC3E}">
        <p14:creationId xmlns:p14="http://schemas.microsoft.com/office/powerpoint/2010/main" val="356837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Mean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000" b="0" i="0" dirty="0">
                <a:solidFill>
                  <a:srgbClr val="000000"/>
                </a:solidFill>
                <a:effectLst/>
                <a:latin typeface="Verdana" panose="020B0604030504040204" pitchFamily="34" charset="0"/>
              </a:rPr>
              <a:t>The mean is a type of average value, which describes where center of the data is located.</a:t>
            </a:r>
            <a:endParaRPr lang="en-IN"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The mean is usually referred to as 'the average'.</a:t>
            </a:r>
          </a:p>
          <a:p>
            <a:pPr algn="l"/>
            <a:r>
              <a:rPr lang="en-US" sz="2000" b="0" i="0" dirty="0">
                <a:solidFill>
                  <a:srgbClr val="000000"/>
                </a:solidFill>
                <a:effectLst/>
                <a:latin typeface="Verdana" panose="020B0604030504040204" pitchFamily="34" charset="0"/>
              </a:rPr>
              <a:t>The mean is the sum of all the values in the data divided by the total number of values in the data.</a:t>
            </a:r>
          </a:p>
          <a:p>
            <a:pPr algn="l"/>
            <a:r>
              <a:rPr lang="en-US" sz="2000" b="0" i="0" dirty="0">
                <a:solidFill>
                  <a:srgbClr val="000000"/>
                </a:solidFill>
                <a:effectLst/>
                <a:latin typeface="Verdana" panose="020B0604030504040204" pitchFamily="34" charset="0"/>
              </a:rPr>
              <a:t>The mean is calculated for numerical variables. A variable is something in the data that can vary, like:</a:t>
            </a:r>
          </a:p>
          <a:p>
            <a:pPr lvl="1"/>
            <a:r>
              <a:rPr lang="en-US" sz="2000" b="0" i="0" dirty="0">
                <a:solidFill>
                  <a:srgbClr val="000000"/>
                </a:solidFill>
                <a:effectLst/>
                <a:latin typeface="Verdana" panose="020B0604030504040204" pitchFamily="34" charset="0"/>
              </a:rPr>
              <a:t>Age</a:t>
            </a:r>
          </a:p>
          <a:p>
            <a:pPr lvl="1"/>
            <a:r>
              <a:rPr lang="en-US" sz="2000" b="0" i="0" dirty="0">
                <a:solidFill>
                  <a:srgbClr val="000000"/>
                </a:solidFill>
                <a:effectLst/>
                <a:latin typeface="Verdana" panose="020B0604030504040204" pitchFamily="34" charset="0"/>
              </a:rPr>
              <a:t>Height</a:t>
            </a:r>
          </a:p>
          <a:p>
            <a:pPr lvl="1"/>
            <a:r>
              <a:rPr lang="en-US" sz="2000" b="0" i="0" dirty="0">
                <a:solidFill>
                  <a:srgbClr val="000000"/>
                </a:solidFill>
                <a:effectLst/>
                <a:latin typeface="Verdana" panose="020B0604030504040204" pitchFamily="34" charset="0"/>
              </a:rPr>
              <a:t>Income</a:t>
            </a:r>
          </a:p>
          <a:p>
            <a:pPr algn="l"/>
            <a:r>
              <a:rPr lang="en-US" sz="2000" b="1" i="0" dirty="0">
                <a:solidFill>
                  <a:srgbClr val="000000"/>
                </a:solidFill>
                <a:effectLst/>
                <a:latin typeface="Verdana" panose="020B0604030504040204" pitchFamily="34" charset="0"/>
              </a:rPr>
              <a:t>Note:</a:t>
            </a:r>
            <a:r>
              <a:rPr lang="en-US" sz="2000" b="0" i="0" dirty="0">
                <a:solidFill>
                  <a:srgbClr val="000000"/>
                </a:solidFill>
                <a:effectLst/>
                <a:latin typeface="Verdana" panose="020B0604030504040204" pitchFamily="34" charset="0"/>
              </a:rPr>
              <a:t> There are </a:t>
            </a:r>
            <a:r>
              <a:rPr lang="en-US" sz="2000" b="0" i="0" dirty="0" err="1">
                <a:solidFill>
                  <a:srgbClr val="000000"/>
                </a:solidFill>
                <a:effectLst/>
                <a:latin typeface="Verdana" panose="020B0604030504040204" pitchFamily="34" charset="0"/>
              </a:rPr>
              <a:t>are</a:t>
            </a:r>
            <a:r>
              <a:rPr lang="en-US" sz="2000" b="0" i="0" dirty="0">
                <a:solidFill>
                  <a:srgbClr val="000000"/>
                </a:solidFill>
                <a:effectLst/>
                <a:latin typeface="Verdana" panose="020B0604030504040204" pitchFamily="34" charset="0"/>
              </a:rPr>
              <a:t> multiple types of mean values. The most common type of mean is the </a:t>
            </a:r>
            <a:r>
              <a:rPr lang="en-US" sz="2000" b="1" i="0" dirty="0">
                <a:solidFill>
                  <a:srgbClr val="000000"/>
                </a:solidFill>
                <a:effectLst/>
                <a:latin typeface="Verdana" panose="020B0604030504040204" pitchFamily="34" charset="0"/>
              </a:rPr>
              <a:t>arithmetic</a:t>
            </a:r>
            <a:r>
              <a:rPr lang="en-US" sz="2000" b="0" i="0" dirty="0">
                <a:solidFill>
                  <a:srgbClr val="000000"/>
                </a:solidFill>
                <a:effectLst/>
                <a:latin typeface="Verdana" panose="020B0604030504040204" pitchFamily="34" charset="0"/>
              </a:rPr>
              <a:t> mean.</a:t>
            </a:r>
          </a:p>
          <a:p>
            <a:pPr algn="l"/>
            <a:r>
              <a:rPr lang="en-US" sz="2000" b="0" i="0" dirty="0">
                <a:solidFill>
                  <a:srgbClr val="000000"/>
                </a:solidFill>
                <a:effectLst/>
                <a:latin typeface="Verdana" panose="020B0604030504040204" pitchFamily="34" charset="0"/>
              </a:rPr>
              <a:t>Here 'mean' refers to the arithmetic mean.</a:t>
            </a:r>
          </a:p>
          <a:p>
            <a:pPr algn="l"/>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9336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algn="l"/>
            <a:r>
              <a:rPr lang="en-IN" b="1" i="0" dirty="0">
                <a:solidFill>
                  <a:srgbClr val="000000"/>
                </a:solidFill>
                <a:effectLst/>
                <a:latin typeface="Segoe UI" panose="020B0502040204020203" pitchFamily="34" charset="0"/>
              </a:rPr>
              <a:t>Calculation or mean with Programming</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000000"/>
                </a:solidFill>
                <a:effectLst/>
                <a:latin typeface="Verdana" panose="020B0604030504040204" pitchFamily="34" charset="0"/>
              </a:rPr>
              <a:t>With Python use the NumPy library </a:t>
            </a:r>
            <a:r>
              <a:rPr kumimoji="0" lang="en-US" altLang="en-US" sz="2400" b="0" i="0" u="none" strike="noStrike" cap="none" normalizeH="0" baseline="0" dirty="0">
                <a:ln>
                  <a:noFill/>
                </a:ln>
                <a:solidFill>
                  <a:srgbClr val="DC143C"/>
                </a:solidFill>
                <a:effectLst/>
                <a:latin typeface="Consolas" panose="020B0609020204030204" pitchFamily="49" charset="0"/>
              </a:rPr>
              <a:t>mean()</a:t>
            </a:r>
            <a:r>
              <a:rPr kumimoji="0" lang="en-US" altLang="en-US" sz="2400" b="0" i="0" u="none" strike="noStrike" cap="none" normalizeH="0" baseline="0" dirty="0">
                <a:ln>
                  <a:noFill/>
                </a:ln>
                <a:solidFill>
                  <a:srgbClr val="000000"/>
                </a:solidFill>
                <a:effectLst/>
                <a:latin typeface="Verdana" panose="020B0604030504040204" pitchFamily="34" charset="0"/>
              </a:rPr>
              <a:t> method to find the mean of the values 4,11,7,14:</a:t>
            </a:r>
          </a:p>
          <a:p>
            <a:pPr lvl="1" eaLnBrk="0" fontAlgn="base" hangingPunct="0">
              <a:lnSpc>
                <a:spcPct val="100000"/>
              </a:lnSpc>
              <a:spcBef>
                <a:spcPct val="0"/>
              </a:spcBef>
              <a:spcAft>
                <a:spcPct val="0"/>
              </a:spcAft>
            </a:pPr>
            <a:r>
              <a:rPr lang="en-IN" sz="2000" b="0" i="0" dirty="0">
                <a:effectLst/>
                <a:highlight>
                  <a:srgbClr val="00FFFF"/>
                </a:highlight>
                <a:latin typeface="Consolas" panose="020B0609020204030204" pitchFamily="49" charset="0"/>
              </a:rPr>
              <a:t>import </a:t>
            </a:r>
            <a:r>
              <a:rPr lang="en-IN" sz="2000" b="0" i="0" dirty="0" err="1">
                <a:effectLst/>
                <a:highlight>
                  <a:srgbClr val="00FFFF"/>
                </a:highlight>
                <a:latin typeface="Consolas" panose="020B0609020204030204" pitchFamily="49" charset="0"/>
              </a:rPr>
              <a:t>numpy</a:t>
            </a:r>
            <a:br>
              <a:rPr lang="en-IN" sz="2000" dirty="0">
                <a:highlight>
                  <a:srgbClr val="00FFFF"/>
                </a:highlight>
              </a:rPr>
            </a:br>
            <a:r>
              <a:rPr lang="en-IN" sz="2000" b="0" i="0" dirty="0">
                <a:effectLst/>
                <a:highlight>
                  <a:srgbClr val="00FFFF"/>
                </a:highlight>
                <a:latin typeface="Consolas" panose="020B0609020204030204" pitchFamily="49" charset="0"/>
              </a:rPr>
              <a:t>values = [4,11,7,14]</a:t>
            </a:r>
            <a:br>
              <a:rPr lang="en-IN" sz="2000" dirty="0">
                <a:highlight>
                  <a:srgbClr val="00FFFF"/>
                </a:highlight>
              </a:rPr>
            </a:br>
            <a:r>
              <a:rPr lang="en-IN" sz="2000" b="0" i="0" dirty="0">
                <a:effectLst/>
                <a:highlight>
                  <a:srgbClr val="00FFFF"/>
                </a:highlight>
                <a:latin typeface="Consolas" panose="020B0609020204030204" pitchFamily="49" charset="0"/>
              </a:rPr>
              <a:t>x = </a:t>
            </a:r>
            <a:r>
              <a:rPr lang="en-IN" sz="2000" b="0" i="0" dirty="0" err="1">
                <a:effectLst/>
                <a:highlight>
                  <a:srgbClr val="00FFFF"/>
                </a:highlight>
                <a:latin typeface="Consolas" panose="020B0609020204030204" pitchFamily="49" charset="0"/>
              </a:rPr>
              <a:t>numpy.mean</a:t>
            </a:r>
            <a:r>
              <a:rPr lang="en-IN" sz="2000" b="0" i="0" dirty="0">
                <a:effectLst/>
                <a:highlight>
                  <a:srgbClr val="00FFFF"/>
                </a:highlight>
                <a:latin typeface="Consolas" panose="020B0609020204030204" pitchFamily="49" charset="0"/>
              </a:rPr>
              <a:t>(values)</a:t>
            </a:r>
            <a:br>
              <a:rPr lang="en-IN" sz="2000" dirty="0">
                <a:highlight>
                  <a:srgbClr val="00FFFF"/>
                </a:highlight>
              </a:rPr>
            </a:br>
            <a:r>
              <a:rPr lang="en-IN" sz="2000" b="0" i="0" dirty="0">
                <a:effectLst/>
                <a:highlight>
                  <a:srgbClr val="00FFFF"/>
                </a:highlight>
                <a:latin typeface="Consolas" panose="020B0609020204030204" pitchFamily="49" charset="0"/>
              </a:rPr>
              <a:t>print(x)</a:t>
            </a:r>
            <a:endParaRPr lang="en-IN" sz="2000" dirty="0">
              <a:highlight>
                <a:srgbClr val="00FFFF"/>
              </a:highlight>
              <a:latin typeface="Consolas" panose="020B0609020204030204" pitchFamily="49" charset="0"/>
            </a:endParaRP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000000"/>
                </a:solidFill>
                <a:effectLst/>
                <a:latin typeface="Verdana" panose="020B0604030504040204" pitchFamily="34" charset="0"/>
              </a:rPr>
              <a:t>Use the R </a:t>
            </a:r>
            <a:r>
              <a:rPr kumimoji="0" lang="en-US" altLang="en-US" sz="2400" b="0" i="0" u="none" strike="noStrike" cap="none" normalizeH="0" baseline="0" dirty="0">
                <a:ln>
                  <a:noFill/>
                </a:ln>
                <a:solidFill>
                  <a:srgbClr val="DC143C"/>
                </a:solidFill>
                <a:effectLst/>
                <a:latin typeface="Consolas" panose="020B0609020204030204" pitchFamily="49" charset="0"/>
              </a:rPr>
              <a:t>mean()</a:t>
            </a:r>
            <a:r>
              <a:rPr kumimoji="0" lang="en-US" altLang="en-US" sz="2400" b="0" i="0" u="none" strike="noStrike" cap="none" normalizeH="0" baseline="0" dirty="0">
                <a:ln>
                  <a:noFill/>
                </a:ln>
                <a:solidFill>
                  <a:srgbClr val="000000"/>
                </a:solidFill>
                <a:effectLst/>
                <a:latin typeface="Verdana" panose="020B0604030504040204" pitchFamily="34" charset="0"/>
              </a:rPr>
              <a:t> function to find the mean of the values 4,11,7,14:</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lang="en-US" sz="1600" b="0" i="0" dirty="0">
                <a:effectLst/>
                <a:highlight>
                  <a:srgbClr val="00FFFF"/>
                </a:highlight>
                <a:latin typeface="Consolas" panose="020B0609020204030204" pitchFamily="49" charset="0"/>
              </a:rPr>
              <a:t>values &lt;- c(4,7,11,14)</a:t>
            </a:r>
            <a:br>
              <a:rPr lang="en-US" sz="1600" dirty="0">
                <a:highlight>
                  <a:srgbClr val="00FFFF"/>
                </a:highlight>
              </a:rPr>
            </a:br>
            <a:r>
              <a:rPr lang="en-US" sz="1600" b="0" i="0" dirty="0">
                <a:effectLst/>
                <a:highlight>
                  <a:srgbClr val="00FFFF"/>
                </a:highlight>
                <a:latin typeface="Consolas" panose="020B0609020204030204" pitchFamily="49" charset="0"/>
              </a:rPr>
              <a:t>mean(values)</a:t>
            </a:r>
            <a:endParaRPr kumimoji="0" lang="en-US" altLang="en-US" sz="1600" b="0" i="0" u="none" strike="noStrike" cap="none" normalizeH="0" baseline="0" dirty="0">
              <a:ln>
                <a:noFill/>
              </a:ln>
              <a:effectLst/>
              <a:highlight>
                <a:srgbClr val="00FFFF"/>
              </a:highlight>
              <a:latin typeface="Arial" panose="020B0604020202020204" pitchFamily="34" charset="0"/>
            </a:endParaRPr>
          </a:p>
          <a:p>
            <a:pPr lvl="1"/>
            <a:endParaRPr lang="en-IN" sz="2000" b="0" i="0" dirty="0">
              <a:effectLst/>
              <a:highlight>
                <a:srgbClr val="00FFFF"/>
              </a:highlight>
              <a:latin typeface="Consolas" panose="020B0609020204030204" pitchFamily="49" charset="0"/>
            </a:endParaRPr>
          </a:p>
          <a:p>
            <a:pPr lvl="1"/>
            <a:endParaRPr lang="en-IN" sz="2000" dirty="0">
              <a:highlight>
                <a:srgbClr val="00FFFF"/>
              </a:highlight>
              <a:latin typeface="Consolas" panose="020B0609020204030204" pitchFamily="49" charset="0"/>
            </a:endParaRPr>
          </a:p>
          <a:p>
            <a:pPr marL="457200" lvl="1" indent="0">
              <a:buNone/>
            </a:pPr>
            <a:endParaRPr lang="en-IN" sz="2000" b="0" i="0" dirty="0">
              <a:effectLst/>
              <a:highlight>
                <a:srgbClr val="00FFFF"/>
              </a:highlight>
              <a:latin typeface="Consolas" panose="020B0609020204030204" pitchFamily="49" charset="0"/>
            </a:endParaRPr>
          </a:p>
        </p:txBody>
      </p:sp>
    </p:spTree>
    <p:extLst>
      <p:ext uri="{BB962C8B-B14F-4D97-AF65-F5344CB8AC3E}">
        <p14:creationId xmlns:p14="http://schemas.microsoft.com/office/powerpoint/2010/main" val="179660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Median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lnSpcReduction="10000"/>
          </a:bodyPr>
          <a:lstStyle/>
          <a:p>
            <a:r>
              <a:rPr lang="en-US" sz="2400" b="0" i="0" dirty="0">
                <a:solidFill>
                  <a:srgbClr val="000000"/>
                </a:solidFill>
                <a:effectLst/>
                <a:latin typeface="Verdana" panose="020B0604030504040204" pitchFamily="34" charset="0"/>
              </a:rPr>
              <a:t>The median is a type of average value, which describes where the center of the data is located.</a:t>
            </a:r>
          </a:p>
          <a:p>
            <a:r>
              <a:rPr lang="en-US" sz="2400" b="0" i="0" dirty="0">
                <a:solidFill>
                  <a:srgbClr val="000000"/>
                </a:solidFill>
                <a:effectLst/>
                <a:latin typeface="Verdana" panose="020B0604030504040204" pitchFamily="34" charset="0"/>
              </a:rPr>
              <a:t>The median is the </a:t>
            </a:r>
            <a:r>
              <a:rPr lang="en-US" sz="2400" b="1" i="0" dirty="0">
                <a:solidFill>
                  <a:srgbClr val="000000"/>
                </a:solidFill>
                <a:effectLst/>
                <a:latin typeface="Verdana" panose="020B0604030504040204" pitchFamily="34" charset="0"/>
              </a:rPr>
              <a:t>middle</a:t>
            </a:r>
            <a:r>
              <a:rPr lang="en-US" sz="2400" b="0" i="0" dirty="0">
                <a:solidFill>
                  <a:srgbClr val="000000"/>
                </a:solidFill>
                <a:effectLst/>
                <a:latin typeface="Verdana" panose="020B0604030504040204" pitchFamily="34" charset="0"/>
              </a:rPr>
              <a:t> value in a data set ordered from low to high.</a:t>
            </a:r>
          </a:p>
          <a:p>
            <a:r>
              <a:rPr lang="en-US" sz="2400" b="1" i="0" dirty="0">
                <a:solidFill>
                  <a:srgbClr val="00B0F0"/>
                </a:solidFill>
                <a:effectLst/>
                <a:latin typeface="Verdana" panose="020B0604030504040204" pitchFamily="34" charset="0"/>
              </a:rPr>
              <a:t>Note:</a:t>
            </a:r>
            <a:r>
              <a:rPr lang="en-US" sz="2400" b="0" i="0" dirty="0">
                <a:solidFill>
                  <a:srgbClr val="00B0F0"/>
                </a:solidFill>
                <a:effectLst/>
                <a:latin typeface="Verdana" panose="020B0604030504040204" pitchFamily="34" charset="0"/>
              </a:rPr>
              <a:t> It is important that the numbers are ordered before you can find the median.</a:t>
            </a:r>
          </a:p>
          <a:p>
            <a:r>
              <a:rPr lang="en-US" sz="2400" b="1" i="0" dirty="0">
                <a:solidFill>
                  <a:srgbClr val="000000"/>
                </a:solidFill>
                <a:effectLst/>
                <a:latin typeface="Segoe UI" panose="020B0502040204020203" pitchFamily="34" charset="0"/>
              </a:rPr>
              <a:t>Finding the Median with Programming</a:t>
            </a:r>
          </a:p>
          <a:p>
            <a:r>
              <a:rPr kumimoji="0" lang="en-US" altLang="en-US" sz="2400" b="0" i="0" u="none" strike="noStrike" cap="none" normalizeH="0" baseline="0" dirty="0">
                <a:ln>
                  <a:noFill/>
                </a:ln>
                <a:solidFill>
                  <a:srgbClr val="000000"/>
                </a:solidFill>
                <a:effectLst/>
                <a:latin typeface="Verdana" panose="020B0604030504040204" pitchFamily="34" charset="0"/>
              </a:rPr>
              <a:t>With Python use the NumPy library </a:t>
            </a:r>
            <a:r>
              <a:rPr kumimoji="0" lang="en-US" altLang="en-US" sz="2400" b="0" i="0" u="none" strike="noStrike" cap="none" normalizeH="0" baseline="0" dirty="0">
                <a:ln>
                  <a:noFill/>
                </a:ln>
                <a:solidFill>
                  <a:srgbClr val="DC143C"/>
                </a:solidFill>
                <a:effectLst/>
                <a:latin typeface="Consolas" panose="020B0609020204030204" pitchFamily="49" charset="0"/>
              </a:rPr>
              <a:t>median()</a:t>
            </a:r>
            <a:r>
              <a:rPr kumimoji="0" lang="en-US" altLang="en-US" sz="2400" b="0" i="0" u="none" strike="noStrike" cap="none" normalizeH="0" baseline="0" dirty="0">
                <a:ln>
                  <a:noFill/>
                </a:ln>
                <a:solidFill>
                  <a:srgbClr val="000000"/>
                </a:solidFill>
                <a:effectLst/>
                <a:latin typeface="Verdana" panose="020B0604030504040204" pitchFamily="34" charset="0"/>
              </a:rPr>
              <a:t> method to find the median of the values 13, 21, 21, 40, 42, 48, 55, 72:</a:t>
            </a:r>
            <a:r>
              <a:rPr kumimoji="0" lang="en-US" altLang="en-US" sz="2400" b="0" i="0" u="none" strike="noStrike" cap="none" normalizeH="0" baseline="0" dirty="0">
                <a:ln>
                  <a:noFill/>
                </a:ln>
                <a:solidFill>
                  <a:schemeClr val="tx1"/>
                </a:solidFill>
                <a:effectLst/>
              </a:rPr>
              <a:t> </a:t>
            </a:r>
          </a:p>
          <a:p>
            <a:pPr lvl="1"/>
            <a:r>
              <a:rPr lang="en-IN" sz="1600" b="0" i="0" dirty="0">
                <a:effectLst/>
                <a:highlight>
                  <a:srgbClr val="00FFFF"/>
                </a:highlight>
                <a:latin typeface="Consolas" panose="020B0609020204030204" pitchFamily="49" charset="0"/>
              </a:rPr>
              <a:t>import </a:t>
            </a:r>
            <a:r>
              <a:rPr lang="en-IN" sz="1600" b="0" i="0" dirty="0" err="1">
                <a:effectLst/>
                <a:highlight>
                  <a:srgbClr val="00FFFF"/>
                </a:highlight>
                <a:latin typeface="Consolas" panose="020B0609020204030204" pitchFamily="49" charset="0"/>
              </a:rPr>
              <a:t>numpy</a:t>
            </a:r>
            <a:br>
              <a:rPr lang="en-IN" sz="1600" dirty="0">
                <a:highlight>
                  <a:srgbClr val="00FFFF"/>
                </a:highlight>
              </a:rPr>
            </a:br>
            <a:r>
              <a:rPr lang="en-IN" sz="1600" b="0" i="0" dirty="0">
                <a:effectLst/>
                <a:highlight>
                  <a:srgbClr val="00FFFF"/>
                </a:highlight>
                <a:latin typeface="Consolas" panose="020B0609020204030204" pitchFamily="49" charset="0"/>
              </a:rPr>
              <a:t>values = [13,21,21,40,42,48,55,72]</a:t>
            </a:r>
            <a:br>
              <a:rPr lang="en-IN" sz="1600" dirty="0">
                <a:highlight>
                  <a:srgbClr val="00FFFF"/>
                </a:highlight>
              </a:rPr>
            </a:br>
            <a:r>
              <a:rPr lang="en-IN" sz="1600" b="0" i="0" dirty="0">
                <a:effectLst/>
                <a:highlight>
                  <a:srgbClr val="00FFFF"/>
                </a:highlight>
                <a:latin typeface="Consolas" panose="020B0609020204030204" pitchFamily="49" charset="0"/>
              </a:rPr>
              <a:t>x = </a:t>
            </a:r>
            <a:r>
              <a:rPr lang="en-IN" sz="1600" b="0" i="0" dirty="0" err="1">
                <a:effectLst/>
                <a:highlight>
                  <a:srgbClr val="00FFFF"/>
                </a:highlight>
                <a:latin typeface="Consolas" panose="020B0609020204030204" pitchFamily="49" charset="0"/>
              </a:rPr>
              <a:t>numpy.median</a:t>
            </a:r>
            <a:r>
              <a:rPr lang="en-IN" sz="1600" b="0" i="0" dirty="0">
                <a:effectLst/>
                <a:highlight>
                  <a:srgbClr val="00FFFF"/>
                </a:highlight>
                <a:latin typeface="Consolas" panose="020B0609020204030204" pitchFamily="49" charset="0"/>
              </a:rPr>
              <a:t>(values)</a:t>
            </a:r>
            <a:br>
              <a:rPr lang="en-IN" sz="1600" dirty="0">
                <a:highlight>
                  <a:srgbClr val="00FFFF"/>
                </a:highlight>
              </a:rPr>
            </a:br>
            <a:r>
              <a:rPr lang="en-IN" sz="1600" b="0" i="0" dirty="0">
                <a:effectLst/>
                <a:highlight>
                  <a:srgbClr val="00FFFF"/>
                </a:highlight>
                <a:latin typeface="Consolas" panose="020B0609020204030204" pitchFamily="49" charset="0"/>
              </a:rPr>
              <a:t>print(x)</a:t>
            </a:r>
            <a:endParaRPr kumimoji="0" lang="en-US" altLang="en-US" sz="1600" b="0" i="0" u="none" strike="noStrike" cap="none" normalizeH="0" baseline="0" dirty="0">
              <a:ln>
                <a:noFill/>
              </a:ln>
              <a:effectLst/>
              <a:highlight>
                <a:srgbClr val="00FFFF"/>
              </a:highlight>
              <a:latin typeface="Arial" panose="020B0604020202020204" pitchFamily="34" charset="0"/>
            </a:endParaRPr>
          </a:p>
          <a:p>
            <a:endParaRPr kumimoji="0" lang="en-US" altLang="en-US" sz="1400" b="0" i="0" u="none" strike="noStrike" cap="none" normalizeH="0" baseline="0" dirty="0">
              <a:ln>
                <a:noFill/>
              </a:ln>
              <a:solidFill>
                <a:schemeClr val="tx1"/>
              </a:solidFill>
              <a:effectLst/>
            </a:endParaRPr>
          </a:p>
          <a:p>
            <a:r>
              <a:rPr lang="en-US" altLang="en-US" sz="2400" dirty="0">
                <a:solidFill>
                  <a:srgbClr val="000000"/>
                </a:solidFill>
                <a:latin typeface="Verdana" panose="020B0604030504040204" pitchFamily="34" charset="0"/>
              </a:rPr>
              <a:t>Use the R median() function to find the median of the values 13, 21, 21, 40, 42, 48, 55, 72: </a:t>
            </a:r>
          </a:p>
          <a:p>
            <a:pPr lvl="1"/>
            <a:r>
              <a:rPr lang="fi-FI" sz="1600" b="0" i="0" dirty="0">
                <a:effectLst/>
                <a:highlight>
                  <a:srgbClr val="00FFFF"/>
                </a:highlight>
                <a:latin typeface="Consolas" panose="020B0609020204030204" pitchFamily="49" charset="0"/>
              </a:rPr>
              <a:t>values &lt;- c(13,21,21,40,42,48,55,72)</a:t>
            </a:r>
            <a:br>
              <a:rPr lang="fi-FI" sz="1600" dirty="0">
                <a:highlight>
                  <a:srgbClr val="00FFFF"/>
                </a:highlight>
              </a:rPr>
            </a:br>
            <a:r>
              <a:rPr lang="fi-FI" sz="1600" b="0" i="0" dirty="0">
                <a:effectLst/>
                <a:highlight>
                  <a:srgbClr val="00FFFF"/>
                </a:highlight>
                <a:latin typeface="Consolas" panose="020B0609020204030204" pitchFamily="49" charset="0"/>
              </a:rPr>
              <a:t>median(values)</a:t>
            </a:r>
            <a:endParaRPr lang="en-US" altLang="en-US" sz="1600" dirty="0">
              <a:highlight>
                <a:srgbClr val="00FFFF"/>
              </a:highlight>
              <a:latin typeface="Arial" panose="020B0604020202020204" pitchFamily="34" charset="0"/>
            </a:endParaRPr>
          </a:p>
          <a:p>
            <a:endParaRPr lang="en-IN" sz="2400" dirty="0">
              <a:solidFill>
                <a:srgbClr val="00B0F0"/>
              </a:solidFill>
            </a:endParaRPr>
          </a:p>
        </p:txBody>
      </p:sp>
    </p:spTree>
    <p:extLst>
      <p:ext uri="{BB962C8B-B14F-4D97-AF65-F5344CB8AC3E}">
        <p14:creationId xmlns:p14="http://schemas.microsoft.com/office/powerpoint/2010/main" val="51993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Mode</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endParaRPr lang="en-US" sz="2400" b="0" i="0" dirty="0">
              <a:solidFill>
                <a:srgbClr val="000000"/>
              </a:solidFill>
              <a:effectLst/>
              <a:latin typeface="Verdana" panose="020B0604030504040204" pitchFamily="34" charset="0"/>
            </a:endParaRPr>
          </a:p>
          <a:p>
            <a:pPr algn="l"/>
            <a:r>
              <a:rPr lang="en-US" sz="2400" b="0" i="0" dirty="0">
                <a:solidFill>
                  <a:srgbClr val="000000"/>
                </a:solidFill>
                <a:effectLst/>
                <a:latin typeface="Verdana" panose="020B0604030504040204" pitchFamily="34" charset="0"/>
              </a:rPr>
              <a:t>The mode is a type of average value, which describes where most of the data is located.</a:t>
            </a:r>
          </a:p>
          <a:p>
            <a:pPr algn="l"/>
            <a:r>
              <a:rPr lang="en-US" sz="2400" b="0" i="0" dirty="0">
                <a:solidFill>
                  <a:srgbClr val="000000"/>
                </a:solidFill>
                <a:effectLst/>
                <a:latin typeface="Verdana" panose="020B0604030504040204" pitchFamily="34" charset="0"/>
              </a:rPr>
              <a:t>The mode is the value(s) that are the most common in the data.</a:t>
            </a:r>
          </a:p>
          <a:p>
            <a:pPr algn="l"/>
            <a:r>
              <a:rPr lang="en-US" sz="2400" b="0" i="0" dirty="0">
                <a:solidFill>
                  <a:srgbClr val="000000"/>
                </a:solidFill>
                <a:effectLst/>
                <a:latin typeface="Verdana" panose="020B0604030504040204" pitchFamily="34" charset="0"/>
              </a:rPr>
              <a:t>A dataset can have multiple values that are modes.</a:t>
            </a:r>
          </a:p>
          <a:p>
            <a:pPr algn="l"/>
            <a:r>
              <a:rPr lang="en-US" sz="2400" b="0" i="0" dirty="0">
                <a:solidFill>
                  <a:srgbClr val="000000"/>
                </a:solidFill>
                <a:effectLst/>
                <a:latin typeface="Verdana" panose="020B0604030504040204" pitchFamily="34" charset="0"/>
              </a:rPr>
              <a:t>A distribution of values with only one mode is called </a:t>
            </a:r>
            <a:r>
              <a:rPr lang="en-US" sz="2400" b="1" i="0" dirty="0">
                <a:solidFill>
                  <a:srgbClr val="000000"/>
                </a:solidFill>
                <a:effectLst/>
                <a:latin typeface="Verdana" panose="020B0604030504040204" pitchFamily="34" charset="0"/>
              </a:rPr>
              <a:t>unimodal</a:t>
            </a:r>
            <a:r>
              <a:rPr lang="en-US" sz="2400" b="0" i="0" dirty="0">
                <a:solidFill>
                  <a:srgbClr val="000000"/>
                </a:solidFill>
                <a:effectLst/>
                <a:latin typeface="Verdana" panose="020B0604030504040204" pitchFamily="34" charset="0"/>
              </a:rPr>
              <a:t>.</a:t>
            </a:r>
          </a:p>
          <a:p>
            <a:pPr algn="l"/>
            <a:r>
              <a:rPr lang="en-US" sz="2400" b="0" i="0" dirty="0">
                <a:solidFill>
                  <a:srgbClr val="000000"/>
                </a:solidFill>
                <a:effectLst/>
                <a:latin typeface="Verdana" panose="020B0604030504040204" pitchFamily="34" charset="0"/>
              </a:rPr>
              <a:t>A distribution of values with two modes is called </a:t>
            </a:r>
            <a:r>
              <a:rPr lang="en-US" sz="2400" b="1" i="0" dirty="0">
                <a:solidFill>
                  <a:srgbClr val="000000"/>
                </a:solidFill>
                <a:effectLst/>
                <a:latin typeface="Verdana" panose="020B0604030504040204" pitchFamily="34" charset="0"/>
              </a:rPr>
              <a:t>bimodal</a:t>
            </a:r>
            <a:r>
              <a:rPr lang="en-US" sz="2400" b="0" i="0" dirty="0">
                <a:solidFill>
                  <a:srgbClr val="000000"/>
                </a:solidFill>
                <a:effectLst/>
                <a:latin typeface="Verdana" panose="020B0604030504040204" pitchFamily="34" charset="0"/>
              </a:rPr>
              <a:t>. In general, a distribution with more than one mode is called </a:t>
            </a:r>
            <a:r>
              <a:rPr lang="en-US" sz="2400" b="1" i="0" dirty="0">
                <a:solidFill>
                  <a:srgbClr val="000000"/>
                </a:solidFill>
                <a:effectLst/>
                <a:latin typeface="Verdana" panose="020B0604030504040204" pitchFamily="34" charset="0"/>
              </a:rPr>
              <a:t>multimodal</a:t>
            </a:r>
            <a:r>
              <a:rPr lang="en-US" sz="2400" b="0" i="0" dirty="0">
                <a:solidFill>
                  <a:srgbClr val="000000"/>
                </a:solidFill>
                <a:effectLst/>
                <a:latin typeface="Verdana" panose="020B0604030504040204" pitchFamily="34" charset="0"/>
              </a:rPr>
              <a:t>.</a:t>
            </a:r>
          </a:p>
          <a:p>
            <a:pPr algn="l"/>
            <a:r>
              <a:rPr lang="en-US" sz="2400" b="0" i="0" dirty="0">
                <a:solidFill>
                  <a:srgbClr val="000000"/>
                </a:solidFill>
                <a:effectLst/>
                <a:latin typeface="Verdana" panose="020B0604030504040204" pitchFamily="34" charset="0"/>
              </a:rPr>
              <a:t>Mode can be found for both categorical and numerical data.</a:t>
            </a:r>
          </a:p>
          <a:p>
            <a:endParaRPr lang="en-IN" sz="2400" dirty="0"/>
          </a:p>
        </p:txBody>
      </p:sp>
    </p:spTree>
    <p:extLst>
      <p:ext uri="{BB962C8B-B14F-4D97-AF65-F5344CB8AC3E}">
        <p14:creationId xmlns:p14="http://schemas.microsoft.com/office/powerpoint/2010/main" val="271420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Finding the Mode with Programming</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endParaRPr kumimoji="0" lang="en-US" altLang="en-US" sz="2400" b="0" i="0" u="none" strike="noStrike" cap="none" normalizeH="0" baseline="0" dirty="0">
              <a:ln>
                <a:noFill/>
              </a:ln>
              <a:solidFill>
                <a:srgbClr val="000000"/>
              </a:solidFill>
              <a:effectLst/>
              <a:latin typeface="Verdana" panose="020B0604030504040204" pitchFamily="34" charset="0"/>
            </a:endParaRPr>
          </a:p>
          <a:p>
            <a:r>
              <a:rPr kumimoji="0" lang="en-US" altLang="en-US" sz="2400" b="0" i="0" u="none" strike="noStrike" cap="none" normalizeH="0" baseline="0" dirty="0">
                <a:ln>
                  <a:noFill/>
                </a:ln>
                <a:solidFill>
                  <a:srgbClr val="000000"/>
                </a:solidFill>
                <a:effectLst/>
                <a:latin typeface="Verdana" panose="020B0604030504040204" pitchFamily="34" charset="0"/>
              </a:rPr>
              <a:t>With Python use the statistics library </a:t>
            </a:r>
            <a:r>
              <a:rPr kumimoji="0" lang="en-US" altLang="en-US" sz="2400" b="0" i="0" u="none" strike="noStrike" cap="none" normalizeH="0" baseline="0" dirty="0">
                <a:ln>
                  <a:noFill/>
                </a:ln>
                <a:solidFill>
                  <a:srgbClr val="DC143C"/>
                </a:solidFill>
                <a:effectLst/>
                <a:latin typeface="Consolas" panose="020B0609020204030204" pitchFamily="49" charset="0"/>
              </a:rPr>
              <a:t>multimode()</a:t>
            </a:r>
            <a:r>
              <a:rPr kumimoji="0" lang="en-US" altLang="en-US" sz="2400" b="0" i="0" u="none" strike="noStrike" cap="none" normalizeH="0" baseline="0" dirty="0">
                <a:ln>
                  <a:noFill/>
                </a:ln>
                <a:solidFill>
                  <a:srgbClr val="000000"/>
                </a:solidFill>
                <a:effectLst/>
                <a:latin typeface="Verdana" panose="020B0604030504040204" pitchFamily="34" charset="0"/>
              </a:rPr>
              <a:t> method to find the modes of the values 4,7,3,8,11,7,10,19,6,9,12,12:</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lvl="1"/>
            <a:r>
              <a:rPr lang="en-IN" sz="1600" b="0" i="0" dirty="0">
                <a:effectLst/>
                <a:highlight>
                  <a:srgbClr val="00FFFF"/>
                </a:highlight>
                <a:latin typeface="Consolas" panose="020B0609020204030204" pitchFamily="49" charset="0"/>
              </a:rPr>
              <a:t>from statistics import multimode</a:t>
            </a:r>
            <a:br>
              <a:rPr lang="en-IN" sz="1600" dirty="0">
                <a:highlight>
                  <a:srgbClr val="00FFFF"/>
                </a:highlight>
              </a:rPr>
            </a:br>
            <a:r>
              <a:rPr lang="en-IN" sz="1600" b="0" i="0" dirty="0">
                <a:effectLst/>
                <a:highlight>
                  <a:srgbClr val="00FFFF"/>
                </a:highlight>
                <a:latin typeface="Consolas" panose="020B0609020204030204" pitchFamily="49" charset="0"/>
              </a:rPr>
              <a:t>values = [4,7,3,8,11,7,10,19,6,9,12,12]</a:t>
            </a:r>
            <a:br>
              <a:rPr lang="en-IN" sz="1600" dirty="0">
                <a:highlight>
                  <a:srgbClr val="00FFFF"/>
                </a:highlight>
              </a:rPr>
            </a:br>
            <a:r>
              <a:rPr lang="en-IN" sz="1600" b="0" i="0" dirty="0">
                <a:effectLst/>
                <a:highlight>
                  <a:srgbClr val="00FFFF"/>
                </a:highlight>
                <a:latin typeface="Consolas" panose="020B0609020204030204" pitchFamily="49" charset="0"/>
              </a:rPr>
              <a:t>x = multimode(values)</a:t>
            </a:r>
            <a:br>
              <a:rPr lang="en-IN" sz="1600" dirty="0">
                <a:highlight>
                  <a:srgbClr val="00FFFF"/>
                </a:highlight>
              </a:rPr>
            </a:br>
            <a:r>
              <a:rPr lang="en-IN" sz="1600" b="0" i="0" dirty="0">
                <a:effectLst/>
                <a:highlight>
                  <a:srgbClr val="00FFFF"/>
                </a:highlight>
                <a:latin typeface="Consolas" panose="020B0609020204030204" pitchFamily="49" charset="0"/>
              </a:rPr>
              <a:t>print(x)</a:t>
            </a:r>
            <a:endParaRPr lang="en-IN" sz="1600" dirty="0">
              <a:highlight>
                <a:srgbClr val="00FFFF"/>
              </a:highlight>
            </a:endParaRPr>
          </a:p>
          <a:p>
            <a:r>
              <a:rPr lang="en-US" sz="2400" dirty="0">
                <a:solidFill>
                  <a:srgbClr val="000000"/>
                </a:solidFill>
                <a:latin typeface="Verdana" panose="020B0604030504040204" pitchFamily="34" charset="0"/>
              </a:rPr>
              <a:t>Using R with a user-defined function to find the modes of the values 4,7,3,8,11,7,10,19,6,9,12,12:</a:t>
            </a:r>
            <a:endParaRPr lang="en-IN" sz="2400" dirty="0">
              <a:solidFill>
                <a:srgbClr val="000000"/>
              </a:solidFill>
              <a:latin typeface="Verdana" panose="020B0604030504040204" pitchFamily="34" charset="0"/>
            </a:endParaRPr>
          </a:p>
          <a:p>
            <a:pPr lvl="1"/>
            <a:r>
              <a:rPr lang="fr-FR" sz="1600" b="0" i="0" dirty="0">
                <a:effectLst/>
                <a:highlight>
                  <a:srgbClr val="00FFFF"/>
                </a:highlight>
                <a:latin typeface="Consolas" panose="020B0609020204030204" pitchFamily="49" charset="0"/>
              </a:rPr>
              <a:t>mode &lt;- </a:t>
            </a:r>
            <a:r>
              <a:rPr lang="fr-FR" sz="1600" b="0" i="0" dirty="0" err="1">
                <a:effectLst/>
                <a:highlight>
                  <a:srgbClr val="00FFFF"/>
                </a:highlight>
                <a:latin typeface="Consolas" panose="020B0609020204030204" pitchFamily="49" charset="0"/>
              </a:rPr>
              <a:t>function</a:t>
            </a:r>
            <a:r>
              <a:rPr lang="fr-FR" sz="1600" b="0" i="0" dirty="0">
                <a:effectLst/>
                <a:highlight>
                  <a:srgbClr val="00FFFF"/>
                </a:highlight>
                <a:latin typeface="Consolas" panose="020B0609020204030204" pitchFamily="49" charset="0"/>
              </a:rPr>
              <a:t>(x) {</a:t>
            </a:r>
            <a:br>
              <a:rPr lang="fr-FR" sz="1600" dirty="0">
                <a:highlight>
                  <a:srgbClr val="00FFFF"/>
                </a:highlight>
              </a:rPr>
            </a:br>
            <a:r>
              <a:rPr lang="fr-FR" sz="1600" b="0" i="0" dirty="0">
                <a:effectLst/>
                <a:highlight>
                  <a:srgbClr val="00FFFF"/>
                </a:highlight>
                <a:latin typeface="Consolas" panose="020B0609020204030204" pitchFamily="49" charset="0"/>
              </a:rPr>
              <a:t>  </a:t>
            </a:r>
            <a:r>
              <a:rPr lang="fr-FR" sz="1600" b="0" i="0" dirty="0" err="1">
                <a:effectLst/>
                <a:highlight>
                  <a:srgbClr val="00FFFF"/>
                </a:highlight>
                <a:latin typeface="Consolas" panose="020B0609020204030204" pitchFamily="49" charset="0"/>
              </a:rPr>
              <a:t>unique_values</a:t>
            </a:r>
            <a:r>
              <a:rPr lang="fr-FR" sz="1600" b="0" i="0" dirty="0">
                <a:effectLst/>
                <a:highlight>
                  <a:srgbClr val="00FFFF"/>
                </a:highlight>
                <a:latin typeface="Consolas" panose="020B0609020204030204" pitchFamily="49" charset="0"/>
              </a:rPr>
              <a:t> &lt;- unique(x)</a:t>
            </a:r>
            <a:br>
              <a:rPr lang="fr-FR" sz="1600" dirty="0">
                <a:highlight>
                  <a:srgbClr val="00FFFF"/>
                </a:highlight>
              </a:rPr>
            </a:br>
            <a:r>
              <a:rPr lang="fr-FR" sz="1600" b="0" i="0" dirty="0">
                <a:effectLst/>
                <a:highlight>
                  <a:srgbClr val="00FFFF"/>
                </a:highlight>
                <a:latin typeface="Consolas" panose="020B0609020204030204" pitchFamily="49" charset="0"/>
              </a:rPr>
              <a:t>  table &lt;- </a:t>
            </a:r>
            <a:r>
              <a:rPr lang="fr-FR" sz="1600" b="0" i="0" dirty="0" err="1">
                <a:effectLst/>
                <a:highlight>
                  <a:srgbClr val="00FFFF"/>
                </a:highlight>
                <a:latin typeface="Consolas" panose="020B0609020204030204" pitchFamily="49" charset="0"/>
              </a:rPr>
              <a:t>tabulate</a:t>
            </a:r>
            <a:r>
              <a:rPr lang="fr-FR" sz="1600" b="0" i="0" dirty="0">
                <a:effectLst/>
                <a:highlight>
                  <a:srgbClr val="00FFFF"/>
                </a:highlight>
                <a:latin typeface="Consolas" panose="020B0609020204030204" pitchFamily="49" charset="0"/>
              </a:rPr>
              <a:t>(match(x, </a:t>
            </a:r>
            <a:r>
              <a:rPr lang="fr-FR" sz="1600" b="0" i="0" dirty="0" err="1">
                <a:effectLst/>
                <a:highlight>
                  <a:srgbClr val="00FFFF"/>
                </a:highlight>
                <a:latin typeface="Consolas" panose="020B0609020204030204" pitchFamily="49" charset="0"/>
              </a:rPr>
              <a:t>unique_values</a:t>
            </a:r>
            <a:r>
              <a:rPr lang="fr-FR" sz="1600" b="0" i="0" dirty="0">
                <a:effectLst/>
                <a:highlight>
                  <a:srgbClr val="00FFFF"/>
                </a:highlight>
                <a:latin typeface="Consolas" panose="020B0609020204030204" pitchFamily="49" charset="0"/>
              </a:rPr>
              <a:t>))</a:t>
            </a:r>
            <a:br>
              <a:rPr lang="fr-FR" sz="1600" dirty="0">
                <a:highlight>
                  <a:srgbClr val="00FFFF"/>
                </a:highlight>
              </a:rPr>
            </a:br>
            <a:r>
              <a:rPr lang="fr-FR" sz="1600" b="0" i="0" dirty="0">
                <a:effectLst/>
                <a:highlight>
                  <a:srgbClr val="00FFFF"/>
                </a:highlight>
                <a:latin typeface="Consolas" panose="020B0609020204030204" pitchFamily="49" charset="0"/>
              </a:rPr>
              <a:t>  </a:t>
            </a:r>
            <a:r>
              <a:rPr lang="fr-FR" sz="1600" b="0" i="0" dirty="0" err="1">
                <a:effectLst/>
                <a:highlight>
                  <a:srgbClr val="00FFFF"/>
                </a:highlight>
                <a:latin typeface="Consolas" panose="020B0609020204030204" pitchFamily="49" charset="0"/>
              </a:rPr>
              <a:t>unique_values</a:t>
            </a:r>
            <a:r>
              <a:rPr lang="fr-FR" sz="1600" b="0" i="0" dirty="0">
                <a:effectLst/>
                <a:highlight>
                  <a:srgbClr val="00FFFF"/>
                </a:highlight>
                <a:latin typeface="Consolas" panose="020B0609020204030204" pitchFamily="49" charset="0"/>
              </a:rPr>
              <a:t>[table == max(table)]</a:t>
            </a:r>
            <a:br>
              <a:rPr lang="fr-FR" sz="1600" dirty="0">
                <a:highlight>
                  <a:srgbClr val="00FFFF"/>
                </a:highlight>
              </a:rPr>
            </a:br>
            <a:r>
              <a:rPr lang="fr-FR" sz="1600" b="0" i="0" dirty="0">
                <a:effectLst/>
                <a:highlight>
                  <a:srgbClr val="00FFFF"/>
                </a:highlight>
                <a:latin typeface="Consolas" panose="020B0609020204030204" pitchFamily="49" charset="0"/>
              </a:rPr>
              <a:t>}</a:t>
            </a:r>
            <a:br>
              <a:rPr lang="fr-FR" sz="1600" dirty="0">
                <a:highlight>
                  <a:srgbClr val="00FFFF"/>
                </a:highlight>
              </a:rPr>
            </a:br>
            <a:r>
              <a:rPr lang="fr-FR" sz="1600" b="0" i="0" dirty="0">
                <a:effectLst/>
                <a:highlight>
                  <a:srgbClr val="00FFFF"/>
                </a:highlight>
                <a:latin typeface="Consolas" panose="020B0609020204030204" pitchFamily="49" charset="0"/>
              </a:rPr>
              <a:t>values &lt;- c(4,7,3,8,11,7,10,19,6,9,12,12)</a:t>
            </a:r>
            <a:br>
              <a:rPr lang="fr-FR" sz="1600" dirty="0">
                <a:highlight>
                  <a:srgbClr val="00FFFF"/>
                </a:highlight>
              </a:rPr>
            </a:br>
            <a:r>
              <a:rPr lang="fr-FR" sz="1600" b="0" i="0" dirty="0">
                <a:effectLst/>
                <a:highlight>
                  <a:srgbClr val="00FFFF"/>
                </a:highlight>
                <a:latin typeface="Consolas" panose="020B0609020204030204" pitchFamily="49" charset="0"/>
              </a:rPr>
              <a:t>mode(values)</a:t>
            </a:r>
            <a:endParaRPr lang="en-IN" sz="1600" dirty="0">
              <a:highlight>
                <a:srgbClr val="00FFFF"/>
              </a:highlight>
            </a:endParaRPr>
          </a:p>
        </p:txBody>
      </p:sp>
    </p:spTree>
    <p:extLst>
      <p:ext uri="{BB962C8B-B14F-4D97-AF65-F5344CB8AC3E}">
        <p14:creationId xmlns:p14="http://schemas.microsoft.com/office/powerpoint/2010/main" val="340826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452282" y="2956859"/>
            <a:ext cx="9287435" cy="944282"/>
          </a:xfrm>
        </p:spPr>
        <p:txBody>
          <a:bodyPr/>
          <a:lstStyle/>
          <a:p>
            <a:pPr algn="l"/>
            <a:r>
              <a:rPr lang="en-IN" b="0" i="0" dirty="0">
                <a:solidFill>
                  <a:srgbClr val="000000"/>
                </a:solidFill>
                <a:effectLst/>
                <a:latin typeface="Rockwell Extra Bold" panose="02060903040505020403" pitchFamily="18" charset="0"/>
              </a:rPr>
              <a:t>Statistics - Variation</a:t>
            </a:r>
          </a:p>
        </p:txBody>
      </p:sp>
      <p:sp>
        <p:nvSpPr>
          <p:cNvPr id="4" name="TextBox 3">
            <a:extLst>
              <a:ext uri="{FF2B5EF4-FFF2-40B4-BE49-F238E27FC236}">
                <a16:creationId xmlns:a16="http://schemas.microsoft.com/office/drawing/2014/main" id="{DB788407-A308-4EE1-A777-CA1344058965}"/>
              </a:ext>
            </a:extLst>
          </p:cNvPr>
          <p:cNvSpPr txBox="1"/>
          <p:nvPr/>
        </p:nvSpPr>
        <p:spPr>
          <a:xfrm>
            <a:off x="2070847" y="3963894"/>
            <a:ext cx="8597154"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7030A0"/>
                </a:solidFill>
                <a:effectLst/>
                <a:latin typeface="Verdana" panose="020B0604030504040204" pitchFamily="34" charset="0"/>
              </a:rPr>
              <a:t>Variation is a measure of how spread out the data is around the center of the data.</a:t>
            </a:r>
            <a:endParaRPr lang="en-IN" dirty="0">
              <a:solidFill>
                <a:srgbClr val="7030A0"/>
              </a:solidFill>
            </a:endParaRPr>
          </a:p>
        </p:txBody>
      </p:sp>
    </p:spTree>
    <p:extLst>
      <p:ext uri="{BB962C8B-B14F-4D97-AF65-F5344CB8AC3E}">
        <p14:creationId xmlns:p14="http://schemas.microsoft.com/office/powerpoint/2010/main" val="1057307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1675</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Calibri</vt:lpstr>
      <vt:lpstr>Calibri Light</vt:lpstr>
      <vt:lpstr>Consolas</vt:lpstr>
      <vt:lpstr>Lato</vt:lpstr>
      <vt:lpstr>Rockwell Extra Bold</vt:lpstr>
      <vt:lpstr>Segoe UI</vt:lpstr>
      <vt:lpstr>Verdana</vt:lpstr>
      <vt:lpstr>Office Theme</vt:lpstr>
      <vt:lpstr>Data Science</vt:lpstr>
      <vt:lpstr>Statistics - Average</vt:lpstr>
      <vt:lpstr>The Center of the Data</vt:lpstr>
      <vt:lpstr>Statistics - Mean</vt:lpstr>
      <vt:lpstr>Calculation or mean with Programming</vt:lpstr>
      <vt:lpstr>Statistics - Median</vt:lpstr>
      <vt:lpstr>Statistics - Mode</vt:lpstr>
      <vt:lpstr>Finding the Mode with Programming</vt:lpstr>
      <vt:lpstr>Statistics - Variation</vt:lpstr>
      <vt:lpstr>The Variation of the Data</vt:lpstr>
      <vt:lpstr>Range</vt:lpstr>
      <vt:lpstr>Range</vt:lpstr>
      <vt:lpstr>Quartiles and Percentiles</vt:lpstr>
      <vt:lpstr>Quartiles and Percentiles</vt:lpstr>
      <vt:lpstr>Interquartile Range</vt:lpstr>
      <vt:lpstr>Interquartile Range</vt:lpstr>
      <vt:lpstr>Standard Deviation</vt:lpstr>
      <vt:lpstr>Skewness and Kurtosis</vt:lpstr>
      <vt:lpstr>Skewness </vt:lpstr>
      <vt:lpstr>Skewness </vt:lpstr>
      <vt:lpstr>Types of skewness </vt:lpstr>
      <vt:lpstr>Types of skewness </vt:lpstr>
      <vt:lpstr>Types of skewness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Introduction</dc:title>
  <dc:creator>Hitendra Dixit</dc:creator>
  <cp:lastModifiedBy>Hitendra Dixit</cp:lastModifiedBy>
  <cp:revision>77</cp:revision>
  <dcterms:created xsi:type="dcterms:W3CDTF">2022-06-01T11:11:54Z</dcterms:created>
  <dcterms:modified xsi:type="dcterms:W3CDTF">2022-06-09T18:31:06Z</dcterms:modified>
</cp:coreProperties>
</file>