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2" r:id="rId2"/>
    <p:sldId id="257" r:id="rId3"/>
    <p:sldId id="258" r:id="rId4"/>
    <p:sldId id="259" r:id="rId5"/>
    <p:sldId id="266" r:id="rId6"/>
    <p:sldId id="261" r:id="rId7"/>
    <p:sldId id="267" r:id="rId8"/>
    <p:sldId id="265" r:id="rId9"/>
    <p:sldId id="268" r:id="rId10"/>
    <p:sldId id="269" r:id="rId11"/>
    <p:sldId id="270" r:id="rId12"/>
    <p:sldId id="271" r:id="rId13"/>
    <p:sldId id="272"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8F3D-33BC-9E27-B886-C3DE19061C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7CB84D-E118-1543-143C-97A3FEA934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59B2E7-2023-9B07-2DC6-F1B43F35960D}"/>
              </a:ext>
            </a:extLst>
          </p:cNvPr>
          <p:cNvSpPr>
            <a:spLocks noGrp="1"/>
          </p:cNvSpPr>
          <p:nvPr>
            <p:ph type="dt" sz="half" idx="10"/>
          </p:nvPr>
        </p:nvSpPr>
        <p:spPr/>
        <p:txBody>
          <a:bodyPr/>
          <a:lstStyle/>
          <a:p>
            <a:fld id="{ED3B9656-1852-4829-AF8C-DE2AE7C7FA57}" type="datetimeFigureOut">
              <a:rPr lang="en-IN" smtClean="0"/>
              <a:t>27-05-2022</a:t>
            </a:fld>
            <a:endParaRPr lang="en-IN"/>
          </a:p>
        </p:txBody>
      </p:sp>
      <p:sp>
        <p:nvSpPr>
          <p:cNvPr id="5" name="Footer Placeholder 4">
            <a:extLst>
              <a:ext uri="{FF2B5EF4-FFF2-40B4-BE49-F238E27FC236}">
                <a16:creationId xmlns:a16="http://schemas.microsoft.com/office/drawing/2014/main" id="{BFDB69FC-B1FD-EB5E-B720-F7A9112C4D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EEBFB0-A1D8-46E8-DB0A-819909AC0A1C}"/>
              </a:ext>
            </a:extLst>
          </p:cNvPr>
          <p:cNvSpPr>
            <a:spLocks noGrp="1"/>
          </p:cNvSpPr>
          <p:nvPr>
            <p:ph type="sldNum" sz="quarter" idx="12"/>
          </p:nvPr>
        </p:nvSpPr>
        <p:spPr/>
        <p:txBody>
          <a:bodyPr/>
          <a:lstStyle/>
          <a:p>
            <a:fld id="{2FB7F9E3-93FF-45F2-A08D-198995D71BDC}" type="slidenum">
              <a:rPr lang="en-IN" smtClean="0"/>
              <a:t>‹#›</a:t>
            </a:fld>
            <a:endParaRPr lang="en-IN"/>
          </a:p>
        </p:txBody>
      </p:sp>
    </p:spTree>
    <p:extLst>
      <p:ext uri="{BB962C8B-B14F-4D97-AF65-F5344CB8AC3E}">
        <p14:creationId xmlns:p14="http://schemas.microsoft.com/office/powerpoint/2010/main" val="28763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67BB-5C05-3AA9-D879-A7C1A4F7E56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44880B-C980-243A-BB7F-053694EE42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BA4B36-110B-8259-AF80-C558458FC56E}"/>
              </a:ext>
            </a:extLst>
          </p:cNvPr>
          <p:cNvSpPr>
            <a:spLocks noGrp="1"/>
          </p:cNvSpPr>
          <p:nvPr>
            <p:ph type="dt" sz="half" idx="10"/>
          </p:nvPr>
        </p:nvSpPr>
        <p:spPr/>
        <p:txBody>
          <a:bodyPr/>
          <a:lstStyle/>
          <a:p>
            <a:fld id="{ED3B9656-1852-4829-AF8C-DE2AE7C7FA57}" type="datetimeFigureOut">
              <a:rPr lang="en-IN" smtClean="0"/>
              <a:t>27-05-2022</a:t>
            </a:fld>
            <a:endParaRPr lang="en-IN"/>
          </a:p>
        </p:txBody>
      </p:sp>
      <p:sp>
        <p:nvSpPr>
          <p:cNvPr id="5" name="Footer Placeholder 4">
            <a:extLst>
              <a:ext uri="{FF2B5EF4-FFF2-40B4-BE49-F238E27FC236}">
                <a16:creationId xmlns:a16="http://schemas.microsoft.com/office/drawing/2014/main" id="{D96C46F4-CFDB-55B1-FCE7-8DBCA9A368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ADD7BC-29C6-DAD4-A806-C4EBFA67FC07}"/>
              </a:ext>
            </a:extLst>
          </p:cNvPr>
          <p:cNvSpPr>
            <a:spLocks noGrp="1"/>
          </p:cNvSpPr>
          <p:nvPr>
            <p:ph type="sldNum" sz="quarter" idx="12"/>
          </p:nvPr>
        </p:nvSpPr>
        <p:spPr/>
        <p:txBody>
          <a:bodyPr/>
          <a:lstStyle/>
          <a:p>
            <a:fld id="{2FB7F9E3-93FF-45F2-A08D-198995D71BDC}" type="slidenum">
              <a:rPr lang="en-IN" smtClean="0"/>
              <a:t>‹#›</a:t>
            </a:fld>
            <a:endParaRPr lang="en-IN"/>
          </a:p>
        </p:txBody>
      </p:sp>
    </p:spTree>
    <p:extLst>
      <p:ext uri="{BB962C8B-B14F-4D97-AF65-F5344CB8AC3E}">
        <p14:creationId xmlns:p14="http://schemas.microsoft.com/office/powerpoint/2010/main" val="444226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431F39-E232-C207-F186-5E2C0874BA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ED198B-4F14-6974-0086-740C469BF2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681361-A4DB-D747-F71E-EBC6DDCE8233}"/>
              </a:ext>
            </a:extLst>
          </p:cNvPr>
          <p:cNvSpPr>
            <a:spLocks noGrp="1"/>
          </p:cNvSpPr>
          <p:nvPr>
            <p:ph type="dt" sz="half" idx="10"/>
          </p:nvPr>
        </p:nvSpPr>
        <p:spPr/>
        <p:txBody>
          <a:bodyPr/>
          <a:lstStyle/>
          <a:p>
            <a:fld id="{ED3B9656-1852-4829-AF8C-DE2AE7C7FA57}" type="datetimeFigureOut">
              <a:rPr lang="en-IN" smtClean="0"/>
              <a:t>27-05-2022</a:t>
            </a:fld>
            <a:endParaRPr lang="en-IN"/>
          </a:p>
        </p:txBody>
      </p:sp>
      <p:sp>
        <p:nvSpPr>
          <p:cNvPr id="5" name="Footer Placeholder 4">
            <a:extLst>
              <a:ext uri="{FF2B5EF4-FFF2-40B4-BE49-F238E27FC236}">
                <a16:creationId xmlns:a16="http://schemas.microsoft.com/office/drawing/2014/main" id="{1AA49F0A-5361-FE00-F1A6-86A235E5FB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45CA01-E0EA-B7B1-4121-50BA2B239B0A}"/>
              </a:ext>
            </a:extLst>
          </p:cNvPr>
          <p:cNvSpPr>
            <a:spLocks noGrp="1"/>
          </p:cNvSpPr>
          <p:nvPr>
            <p:ph type="sldNum" sz="quarter" idx="12"/>
          </p:nvPr>
        </p:nvSpPr>
        <p:spPr/>
        <p:txBody>
          <a:bodyPr/>
          <a:lstStyle/>
          <a:p>
            <a:fld id="{2FB7F9E3-93FF-45F2-A08D-198995D71BDC}" type="slidenum">
              <a:rPr lang="en-IN" smtClean="0"/>
              <a:t>‹#›</a:t>
            </a:fld>
            <a:endParaRPr lang="en-IN"/>
          </a:p>
        </p:txBody>
      </p:sp>
    </p:spTree>
    <p:extLst>
      <p:ext uri="{BB962C8B-B14F-4D97-AF65-F5344CB8AC3E}">
        <p14:creationId xmlns:p14="http://schemas.microsoft.com/office/powerpoint/2010/main" val="3586932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D688-5693-C79A-DD33-2E0C3289D2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6970E3-788A-2106-38CC-4FB3C6A958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71E172-038D-01FF-57A5-0027B67DF0B2}"/>
              </a:ext>
            </a:extLst>
          </p:cNvPr>
          <p:cNvSpPr>
            <a:spLocks noGrp="1"/>
          </p:cNvSpPr>
          <p:nvPr>
            <p:ph type="dt" sz="half" idx="10"/>
          </p:nvPr>
        </p:nvSpPr>
        <p:spPr/>
        <p:txBody>
          <a:bodyPr/>
          <a:lstStyle/>
          <a:p>
            <a:fld id="{ED3B9656-1852-4829-AF8C-DE2AE7C7FA57}" type="datetimeFigureOut">
              <a:rPr lang="en-IN" smtClean="0"/>
              <a:t>27-05-2022</a:t>
            </a:fld>
            <a:endParaRPr lang="en-IN"/>
          </a:p>
        </p:txBody>
      </p:sp>
      <p:sp>
        <p:nvSpPr>
          <p:cNvPr id="5" name="Footer Placeholder 4">
            <a:extLst>
              <a:ext uri="{FF2B5EF4-FFF2-40B4-BE49-F238E27FC236}">
                <a16:creationId xmlns:a16="http://schemas.microsoft.com/office/drawing/2014/main" id="{A17E51BB-F6CC-E127-F4FB-1B11409C84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755DAF-B9FB-DBA7-04E9-89B50A63FABF}"/>
              </a:ext>
            </a:extLst>
          </p:cNvPr>
          <p:cNvSpPr>
            <a:spLocks noGrp="1"/>
          </p:cNvSpPr>
          <p:nvPr>
            <p:ph type="sldNum" sz="quarter" idx="12"/>
          </p:nvPr>
        </p:nvSpPr>
        <p:spPr/>
        <p:txBody>
          <a:bodyPr/>
          <a:lstStyle/>
          <a:p>
            <a:fld id="{2FB7F9E3-93FF-45F2-A08D-198995D71BDC}" type="slidenum">
              <a:rPr lang="en-IN" smtClean="0"/>
              <a:t>‹#›</a:t>
            </a:fld>
            <a:endParaRPr lang="en-IN"/>
          </a:p>
        </p:txBody>
      </p:sp>
    </p:spTree>
    <p:extLst>
      <p:ext uri="{BB962C8B-B14F-4D97-AF65-F5344CB8AC3E}">
        <p14:creationId xmlns:p14="http://schemas.microsoft.com/office/powerpoint/2010/main" val="1748088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1B158-A1AD-5B2F-7AF5-717E7A45BF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233D277-EE76-1318-74F3-42725CE344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184E04-39DD-79E5-1219-F6E1BCB0781D}"/>
              </a:ext>
            </a:extLst>
          </p:cNvPr>
          <p:cNvSpPr>
            <a:spLocks noGrp="1"/>
          </p:cNvSpPr>
          <p:nvPr>
            <p:ph type="dt" sz="half" idx="10"/>
          </p:nvPr>
        </p:nvSpPr>
        <p:spPr/>
        <p:txBody>
          <a:bodyPr/>
          <a:lstStyle/>
          <a:p>
            <a:fld id="{ED3B9656-1852-4829-AF8C-DE2AE7C7FA57}" type="datetimeFigureOut">
              <a:rPr lang="en-IN" smtClean="0"/>
              <a:t>27-05-2022</a:t>
            </a:fld>
            <a:endParaRPr lang="en-IN"/>
          </a:p>
        </p:txBody>
      </p:sp>
      <p:sp>
        <p:nvSpPr>
          <p:cNvPr id="5" name="Footer Placeholder 4">
            <a:extLst>
              <a:ext uri="{FF2B5EF4-FFF2-40B4-BE49-F238E27FC236}">
                <a16:creationId xmlns:a16="http://schemas.microsoft.com/office/drawing/2014/main" id="{B2CBC91C-B95E-3C4D-A06F-425E23EF00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2936D2-41C0-1CCC-CDDF-B7ABF8722073}"/>
              </a:ext>
            </a:extLst>
          </p:cNvPr>
          <p:cNvSpPr>
            <a:spLocks noGrp="1"/>
          </p:cNvSpPr>
          <p:nvPr>
            <p:ph type="sldNum" sz="quarter" idx="12"/>
          </p:nvPr>
        </p:nvSpPr>
        <p:spPr/>
        <p:txBody>
          <a:bodyPr/>
          <a:lstStyle/>
          <a:p>
            <a:fld id="{2FB7F9E3-93FF-45F2-A08D-198995D71BDC}" type="slidenum">
              <a:rPr lang="en-IN" smtClean="0"/>
              <a:t>‹#›</a:t>
            </a:fld>
            <a:endParaRPr lang="en-IN"/>
          </a:p>
        </p:txBody>
      </p:sp>
    </p:spTree>
    <p:extLst>
      <p:ext uri="{BB962C8B-B14F-4D97-AF65-F5344CB8AC3E}">
        <p14:creationId xmlns:p14="http://schemas.microsoft.com/office/powerpoint/2010/main" val="4245341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B577D-B563-575C-60C8-E5E66E69E1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D510AE-0EBA-C71A-905E-2A9CB31805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778E1E6-1EA1-E2A3-3630-0FF648821E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A4D39A-AD7E-D3CF-5560-42BBD1CDB5D9}"/>
              </a:ext>
            </a:extLst>
          </p:cNvPr>
          <p:cNvSpPr>
            <a:spLocks noGrp="1"/>
          </p:cNvSpPr>
          <p:nvPr>
            <p:ph type="dt" sz="half" idx="10"/>
          </p:nvPr>
        </p:nvSpPr>
        <p:spPr/>
        <p:txBody>
          <a:bodyPr/>
          <a:lstStyle/>
          <a:p>
            <a:fld id="{ED3B9656-1852-4829-AF8C-DE2AE7C7FA57}" type="datetimeFigureOut">
              <a:rPr lang="en-IN" smtClean="0"/>
              <a:t>27-05-2022</a:t>
            </a:fld>
            <a:endParaRPr lang="en-IN"/>
          </a:p>
        </p:txBody>
      </p:sp>
      <p:sp>
        <p:nvSpPr>
          <p:cNvPr id="6" name="Footer Placeholder 5">
            <a:extLst>
              <a:ext uri="{FF2B5EF4-FFF2-40B4-BE49-F238E27FC236}">
                <a16:creationId xmlns:a16="http://schemas.microsoft.com/office/drawing/2014/main" id="{808AA715-D84E-500C-0B99-E32CEAF939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5581D8-7D2A-570C-CBCE-757D5DCF3E0D}"/>
              </a:ext>
            </a:extLst>
          </p:cNvPr>
          <p:cNvSpPr>
            <a:spLocks noGrp="1"/>
          </p:cNvSpPr>
          <p:nvPr>
            <p:ph type="sldNum" sz="quarter" idx="12"/>
          </p:nvPr>
        </p:nvSpPr>
        <p:spPr/>
        <p:txBody>
          <a:bodyPr/>
          <a:lstStyle/>
          <a:p>
            <a:fld id="{2FB7F9E3-93FF-45F2-A08D-198995D71BDC}" type="slidenum">
              <a:rPr lang="en-IN" smtClean="0"/>
              <a:t>‹#›</a:t>
            </a:fld>
            <a:endParaRPr lang="en-IN"/>
          </a:p>
        </p:txBody>
      </p:sp>
    </p:spTree>
    <p:extLst>
      <p:ext uri="{BB962C8B-B14F-4D97-AF65-F5344CB8AC3E}">
        <p14:creationId xmlns:p14="http://schemas.microsoft.com/office/powerpoint/2010/main" val="2135491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7B550-25F7-E7F7-5664-884AD15CCD7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E69191-068B-B14D-50C9-D94DE704A4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5B11C3-A84E-CE9F-0640-929A4C35DD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9EC3D1-EF3E-78E2-90DB-B474EC80C2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E3BD26-26D7-61BF-3E14-A3AC19B8AC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B627ACB-EBE0-D7FA-A15F-8AB2EA65428E}"/>
              </a:ext>
            </a:extLst>
          </p:cNvPr>
          <p:cNvSpPr>
            <a:spLocks noGrp="1"/>
          </p:cNvSpPr>
          <p:nvPr>
            <p:ph type="dt" sz="half" idx="10"/>
          </p:nvPr>
        </p:nvSpPr>
        <p:spPr/>
        <p:txBody>
          <a:bodyPr/>
          <a:lstStyle/>
          <a:p>
            <a:fld id="{ED3B9656-1852-4829-AF8C-DE2AE7C7FA57}" type="datetimeFigureOut">
              <a:rPr lang="en-IN" smtClean="0"/>
              <a:t>27-05-2022</a:t>
            </a:fld>
            <a:endParaRPr lang="en-IN"/>
          </a:p>
        </p:txBody>
      </p:sp>
      <p:sp>
        <p:nvSpPr>
          <p:cNvPr id="8" name="Footer Placeholder 7">
            <a:extLst>
              <a:ext uri="{FF2B5EF4-FFF2-40B4-BE49-F238E27FC236}">
                <a16:creationId xmlns:a16="http://schemas.microsoft.com/office/drawing/2014/main" id="{8E8EEC32-9DCE-4BEE-7318-9C9B853B1DA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8FA9720-DC8E-12AB-CFCF-4424583AB76F}"/>
              </a:ext>
            </a:extLst>
          </p:cNvPr>
          <p:cNvSpPr>
            <a:spLocks noGrp="1"/>
          </p:cNvSpPr>
          <p:nvPr>
            <p:ph type="sldNum" sz="quarter" idx="12"/>
          </p:nvPr>
        </p:nvSpPr>
        <p:spPr/>
        <p:txBody>
          <a:bodyPr/>
          <a:lstStyle/>
          <a:p>
            <a:fld id="{2FB7F9E3-93FF-45F2-A08D-198995D71BDC}" type="slidenum">
              <a:rPr lang="en-IN" smtClean="0"/>
              <a:t>‹#›</a:t>
            </a:fld>
            <a:endParaRPr lang="en-IN"/>
          </a:p>
        </p:txBody>
      </p:sp>
    </p:spTree>
    <p:extLst>
      <p:ext uri="{BB962C8B-B14F-4D97-AF65-F5344CB8AC3E}">
        <p14:creationId xmlns:p14="http://schemas.microsoft.com/office/powerpoint/2010/main" val="3314330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F62E4-AA9D-C4D4-B282-7CBA01B43E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BD4B103-0F10-DD6D-765A-51E01E7D0D21}"/>
              </a:ext>
            </a:extLst>
          </p:cNvPr>
          <p:cNvSpPr>
            <a:spLocks noGrp="1"/>
          </p:cNvSpPr>
          <p:nvPr>
            <p:ph type="dt" sz="half" idx="10"/>
          </p:nvPr>
        </p:nvSpPr>
        <p:spPr/>
        <p:txBody>
          <a:bodyPr/>
          <a:lstStyle/>
          <a:p>
            <a:fld id="{ED3B9656-1852-4829-AF8C-DE2AE7C7FA57}" type="datetimeFigureOut">
              <a:rPr lang="en-IN" smtClean="0"/>
              <a:t>27-05-2022</a:t>
            </a:fld>
            <a:endParaRPr lang="en-IN"/>
          </a:p>
        </p:txBody>
      </p:sp>
      <p:sp>
        <p:nvSpPr>
          <p:cNvPr id="4" name="Footer Placeholder 3">
            <a:extLst>
              <a:ext uri="{FF2B5EF4-FFF2-40B4-BE49-F238E27FC236}">
                <a16:creationId xmlns:a16="http://schemas.microsoft.com/office/drawing/2014/main" id="{EF95BE8B-6FF4-2493-5888-CBF05F13EE7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A254895-41CF-9FE8-539B-3917F7EBD8E6}"/>
              </a:ext>
            </a:extLst>
          </p:cNvPr>
          <p:cNvSpPr>
            <a:spLocks noGrp="1"/>
          </p:cNvSpPr>
          <p:nvPr>
            <p:ph type="sldNum" sz="quarter" idx="12"/>
          </p:nvPr>
        </p:nvSpPr>
        <p:spPr/>
        <p:txBody>
          <a:bodyPr/>
          <a:lstStyle/>
          <a:p>
            <a:fld id="{2FB7F9E3-93FF-45F2-A08D-198995D71BDC}" type="slidenum">
              <a:rPr lang="en-IN" smtClean="0"/>
              <a:t>‹#›</a:t>
            </a:fld>
            <a:endParaRPr lang="en-IN"/>
          </a:p>
        </p:txBody>
      </p:sp>
    </p:spTree>
    <p:extLst>
      <p:ext uri="{BB962C8B-B14F-4D97-AF65-F5344CB8AC3E}">
        <p14:creationId xmlns:p14="http://schemas.microsoft.com/office/powerpoint/2010/main" val="2971601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EB9E0C-97CB-2195-CB1D-EF680AA6E1C7}"/>
              </a:ext>
            </a:extLst>
          </p:cNvPr>
          <p:cNvSpPr>
            <a:spLocks noGrp="1"/>
          </p:cNvSpPr>
          <p:nvPr>
            <p:ph type="dt" sz="half" idx="10"/>
          </p:nvPr>
        </p:nvSpPr>
        <p:spPr/>
        <p:txBody>
          <a:bodyPr/>
          <a:lstStyle/>
          <a:p>
            <a:fld id="{ED3B9656-1852-4829-AF8C-DE2AE7C7FA57}" type="datetimeFigureOut">
              <a:rPr lang="en-IN" smtClean="0"/>
              <a:t>27-05-2022</a:t>
            </a:fld>
            <a:endParaRPr lang="en-IN"/>
          </a:p>
        </p:txBody>
      </p:sp>
      <p:sp>
        <p:nvSpPr>
          <p:cNvPr id="3" name="Footer Placeholder 2">
            <a:extLst>
              <a:ext uri="{FF2B5EF4-FFF2-40B4-BE49-F238E27FC236}">
                <a16:creationId xmlns:a16="http://schemas.microsoft.com/office/drawing/2014/main" id="{15651686-D931-E002-6727-3838E3A92B1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8D0A219-6E3E-F0A9-3F50-F50ED574F347}"/>
              </a:ext>
            </a:extLst>
          </p:cNvPr>
          <p:cNvSpPr>
            <a:spLocks noGrp="1"/>
          </p:cNvSpPr>
          <p:nvPr>
            <p:ph type="sldNum" sz="quarter" idx="12"/>
          </p:nvPr>
        </p:nvSpPr>
        <p:spPr/>
        <p:txBody>
          <a:bodyPr/>
          <a:lstStyle/>
          <a:p>
            <a:fld id="{2FB7F9E3-93FF-45F2-A08D-198995D71BDC}" type="slidenum">
              <a:rPr lang="en-IN" smtClean="0"/>
              <a:t>‹#›</a:t>
            </a:fld>
            <a:endParaRPr lang="en-IN"/>
          </a:p>
        </p:txBody>
      </p:sp>
    </p:spTree>
    <p:extLst>
      <p:ext uri="{BB962C8B-B14F-4D97-AF65-F5344CB8AC3E}">
        <p14:creationId xmlns:p14="http://schemas.microsoft.com/office/powerpoint/2010/main" val="757650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D7F84-4A7D-8CBA-8DA8-F90DE9767F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640F57-83CD-7143-1E01-8C4C15E6DF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616E47A-701F-4208-0085-3E8C7FB6C5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806C77-EC3A-8AE6-6214-0A2DD09B48C2}"/>
              </a:ext>
            </a:extLst>
          </p:cNvPr>
          <p:cNvSpPr>
            <a:spLocks noGrp="1"/>
          </p:cNvSpPr>
          <p:nvPr>
            <p:ph type="dt" sz="half" idx="10"/>
          </p:nvPr>
        </p:nvSpPr>
        <p:spPr/>
        <p:txBody>
          <a:bodyPr/>
          <a:lstStyle/>
          <a:p>
            <a:fld id="{ED3B9656-1852-4829-AF8C-DE2AE7C7FA57}" type="datetimeFigureOut">
              <a:rPr lang="en-IN" smtClean="0"/>
              <a:t>27-05-2022</a:t>
            </a:fld>
            <a:endParaRPr lang="en-IN"/>
          </a:p>
        </p:txBody>
      </p:sp>
      <p:sp>
        <p:nvSpPr>
          <p:cNvPr id="6" name="Footer Placeholder 5">
            <a:extLst>
              <a:ext uri="{FF2B5EF4-FFF2-40B4-BE49-F238E27FC236}">
                <a16:creationId xmlns:a16="http://schemas.microsoft.com/office/drawing/2014/main" id="{4DA6A4E2-24C5-C521-A6CB-E9B85E6191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138D9C-1073-8732-7C04-C1A2C893C697}"/>
              </a:ext>
            </a:extLst>
          </p:cNvPr>
          <p:cNvSpPr>
            <a:spLocks noGrp="1"/>
          </p:cNvSpPr>
          <p:nvPr>
            <p:ph type="sldNum" sz="quarter" idx="12"/>
          </p:nvPr>
        </p:nvSpPr>
        <p:spPr/>
        <p:txBody>
          <a:bodyPr/>
          <a:lstStyle/>
          <a:p>
            <a:fld id="{2FB7F9E3-93FF-45F2-A08D-198995D71BDC}" type="slidenum">
              <a:rPr lang="en-IN" smtClean="0"/>
              <a:t>‹#›</a:t>
            </a:fld>
            <a:endParaRPr lang="en-IN"/>
          </a:p>
        </p:txBody>
      </p:sp>
    </p:spTree>
    <p:extLst>
      <p:ext uri="{BB962C8B-B14F-4D97-AF65-F5344CB8AC3E}">
        <p14:creationId xmlns:p14="http://schemas.microsoft.com/office/powerpoint/2010/main" val="1075531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546DB-8E82-E2FC-3805-D775AC120A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BB3A3F-B0DD-3D6D-B42B-E88074DD36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1745336-79F4-C655-0794-8DA439FE94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22DC60-C20F-2A64-9E64-D2B456F67C87}"/>
              </a:ext>
            </a:extLst>
          </p:cNvPr>
          <p:cNvSpPr>
            <a:spLocks noGrp="1"/>
          </p:cNvSpPr>
          <p:nvPr>
            <p:ph type="dt" sz="half" idx="10"/>
          </p:nvPr>
        </p:nvSpPr>
        <p:spPr/>
        <p:txBody>
          <a:bodyPr/>
          <a:lstStyle/>
          <a:p>
            <a:fld id="{ED3B9656-1852-4829-AF8C-DE2AE7C7FA57}" type="datetimeFigureOut">
              <a:rPr lang="en-IN" smtClean="0"/>
              <a:t>27-05-2022</a:t>
            </a:fld>
            <a:endParaRPr lang="en-IN"/>
          </a:p>
        </p:txBody>
      </p:sp>
      <p:sp>
        <p:nvSpPr>
          <p:cNvPr id="6" name="Footer Placeholder 5">
            <a:extLst>
              <a:ext uri="{FF2B5EF4-FFF2-40B4-BE49-F238E27FC236}">
                <a16:creationId xmlns:a16="http://schemas.microsoft.com/office/drawing/2014/main" id="{B3AC927A-12B2-70A8-EF51-F4C2610AE5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5CF08D-23EF-2301-6B5F-673FAE3EFC9B}"/>
              </a:ext>
            </a:extLst>
          </p:cNvPr>
          <p:cNvSpPr>
            <a:spLocks noGrp="1"/>
          </p:cNvSpPr>
          <p:nvPr>
            <p:ph type="sldNum" sz="quarter" idx="12"/>
          </p:nvPr>
        </p:nvSpPr>
        <p:spPr/>
        <p:txBody>
          <a:bodyPr/>
          <a:lstStyle/>
          <a:p>
            <a:fld id="{2FB7F9E3-93FF-45F2-A08D-198995D71BDC}" type="slidenum">
              <a:rPr lang="en-IN" smtClean="0"/>
              <a:t>‹#›</a:t>
            </a:fld>
            <a:endParaRPr lang="en-IN"/>
          </a:p>
        </p:txBody>
      </p:sp>
    </p:spTree>
    <p:extLst>
      <p:ext uri="{BB962C8B-B14F-4D97-AF65-F5344CB8AC3E}">
        <p14:creationId xmlns:p14="http://schemas.microsoft.com/office/powerpoint/2010/main" val="1354956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C41E16-6BC9-58C4-4240-AB3E2CBF6F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302628-3170-4734-3509-DBF539E90E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61F2A6-8877-01E2-5F35-4FCDA62004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3B9656-1852-4829-AF8C-DE2AE7C7FA57}" type="datetimeFigureOut">
              <a:rPr lang="en-IN" smtClean="0"/>
              <a:t>27-05-2022</a:t>
            </a:fld>
            <a:endParaRPr lang="en-IN"/>
          </a:p>
        </p:txBody>
      </p:sp>
      <p:sp>
        <p:nvSpPr>
          <p:cNvPr id="5" name="Footer Placeholder 4">
            <a:extLst>
              <a:ext uri="{FF2B5EF4-FFF2-40B4-BE49-F238E27FC236}">
                <a16:creationId xmlns:a16="http://schemas.microsoft.com/office/drawing/2014/main" id="{02BEEB23-DF1F-3DF4-4569-5CE79E58F7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235608-6B17-7D0F-C7BA-60448E3476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B7F9E3-93FF-45F2-A08D-198995D71BDC}" type="slidenum">
              <a:rPr lang="en-IN" smtClean="0"/>
              <a:t>‹#›</a:t>
            </a:fld>
            <a:endParaRPr lang="en-IN"/>
          </a:p>
        </p:txBody>
      </p:sp>
    </p:spTree>
    <p:extLst>
      <p:ext uri="{BB962C8B-B14F-4D97-AF65-F5344CB8AC3E}">
        <p14:creationId xmlns:p14="http://schemas.microsoft.com/office/powerpoint/2010/main" val="306509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dirty="0">
                <a:latin typeface="Algerian" panose="04020705040A02060702" pitchFamily="82" charset="0"/>
              </a:rPr>
              <a:t>Data Science</a:t>
            </a: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9</a:t>
            </a:r>
          </a:p>
          <a:p>
            <a:r>
              <a:rPr lang="en-IN" dirty="0"/>
              <a:t>Date </a:t>
            </a:r>
            <a:r>
              <a:rPr lang="en-IN"/>
              <a:t>– 27</a:t>
            </a:r>
            <a:r>
              <a:rPr lang="en-IN" baseline="30000"/>
              <a:t>th</a:t>
            </a:r>
            <a:r>
              <a:rPr lang="en-IN"/>
              <a:t> </a:t>
            </a:r>
            <a:r>
              <a:rPr lang="en-IN" dirty="0"/>
              <a:t>May, 2022</a:t>
            </a:r>
          </a:p>
        </p:txBody>
      </p:sp>
    </p:spTree>
    <p:extLst>
      <p:ext uri="{BB962C8B-B14F-4D97-AF65-F5344CB8AC3E}">
        <p14:creationId xmlns:p14="http://schemas.microsoft.com/office/powerpoint/2010/main" val="2018234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6E6DD-7427-2436-37FF-CFC7DF38FE50}"/>
              </a:ext>
            </a:extLst>
          </p:cNvPr>
          <p:cNvSpPr>
            <a:spLocks noGrp="1"/>
          </p:cNvSpPr>
          <p:nvPr>
            <p:ph type="title"/>
          </p:nvPr>
        </p:nvSpPr>
        <p:spPr>
          <a:xfrm>
            <a:off x="838200" y="365125"/>
            <a:ext cx="10515600" cy="728569"/>
          </a:xfrm>
        </p:spPr>
        <p:txBody>
          <a:bodyPr>
            <a:normAutofit/>
          </a:bodyPr>
          <a:lstStyle/>
          <a:p>
            <a:r>
              <a:rPr lang="en-IN" b="1" i="0" dirty="0">
                <a:solidFill>
                  <a:srgbClr val="303030"/>
                </a:solidFill>
                <a:effectLst/>
                <a:latin typeface="Heebo" pitchFamily="2" charset="-79"/>
                <a:cs typeface="Heebo" pitchFamily="2" charset="-79"/>
              </a:rPr>
              <a:t>R - Pie Charts</a:t>
            </a:r>
          </a:p>
        </p:txBody>
      </p:sp>
      <p:sp>
        <p:nvSpPr>
          <p:cNvPr id="3" name="Content Placeholder 2">
            <a:extLst>
              <a:ext uri="{FF2B5EF4-FFF2-40B4-BE49-F238E27FC236}">
                <a16:creationId xmlns:a16="http://schemas.microsoft.com/office/drawing/2014/main" id="{6B79CEBB-8CE6-BB50-A9DF-0A4286ED8FA9}"/>
              </a:ext>
            </a:extLst>
          </p:cNvPr>
          <p:cNvSpPr>
            <a:spLocks noGrp="1"/>
          </p:cNvSpPr>
          <p:nvPr>
            <p:ph idx="1"/>
          </p:nvPr>
        </p:nvSpPr>
        <p:spPr>
          <a:xfrm>
            <a:off x="838200" y="1192306"/>
            <a:ext cx="10515600" cy="5665694"/>
          </a:xfrm>
        </p:spPr>
        <p:txBody>
          <a:bodyPr>
            <a:noAutofit/>
          </a:bodyPr>
          <a:lstStyle/>
          <a:p>
            <a:pPr algn="just"/>
            <a:r>
              <a:rPr lang="en-US" sz="2000" b="0" i="0" dirty="0">
                <a:solidFill>
                  <a:srgbClr val="000000"/>
                </a:solidFill>
                <a:effectLst/>
                <a:latin typeface="Nunito" pitchFamily="2" charset="0"/>
              </a:rPr>
              <a:t>R Programming language has numerous libraries to create charts and graphs. A pie-chart is a representation of values as slices of a circle with different colors. The slices are labeled and the numbers corresponding to each slice is also represented in the chart.</a:t>
            </a:r>
          </a:p>
          <a:p>
            <a:pPr algn="just"/>
            <a:r>
              <a:rPr lang="en-US" sz="2000" b="0" i="0" dirty="0">
                <a:solidFill>
                  <a:srgbClr val="000000"/>
                </a:solidFill>
                <a:effectLst/>
                <a:latin typeface="Nunito" pitchFamily="2" charset="0"/>
              </a:rPr>
              <a:t>In R the pie chart is created using the </a:t>
            </a:r>
            <a:r>
              <a:rPr lang="en-US" sz="2000" b="1" i="0" dirty="0">
                <a:solidFill>
                  <a:srgbClr val="000000"/>
                </a:solidFill>
                <a:effectLst/>
                <a:latin typeface="Nunito" pitchFamily="2" charset="0"/>
              </a:rPr>
              <a:t>pie()</a:t>
            </a:r>
            <a:r>
              <a:rPr lang="en-US" sz="2000" b="0" i="0" dirty="0">
                <a:solidFill>
                  <a:srgbClr val="000000"/>
                </a:solidFill>
                <a:effectLst/>
                <a:latin typeface="Nunito" pitchFamily="2" charset="0"/>
              </a:rPr>
              <a:t> function which takes positive numbers as a vector input. The additional parameters are used to control labels, color, title etc.</a:t>
            </a:r>
          </a:p>
          <a:p>
            <a:pPr marL="0" indent="0" algn="just">
              <a:buNone/>
            </a:pPr>
            <a:endParaRPr lang="en-US" sz="2000" b="0" i="0" dirty="0">
              <a:solidFill>
                <a:srgbClr val="000000"/>
              </a:solidFill>
              <a:effectLst/>
              <a:latin typeface="Nunito" pitchFamily="2" charset="0"/>
            </a:endParaRPr>
          </a:p>
          <a:p>
            <a:pPr algn="l"/>
            <a:r>
              <a:rPr lang="en-US" sz="2000" b="1" i="0" dirty="0">
                <a:effectLst/>
                <a:latin typeface="Heebo" pitchFamily="2" charset="-79"/>
                <a:cs typeface="Heebo" pitchFamily="2" charset="-79"/>
              </a:rPr>
              <a:t>Syntax</a:t>
            </a:r>
          </a:p>
          <a:p>
            <a:pPr algn="just"/>
            <a:r>
              <a:rPr lang="en-US" sz="2000" b="0" i="0" dirty="0">
                <a:solidFill>
                  <a:srgbClr val="000000"/>
                </a:solidFill>
                <a:effectLst/>
                <a:latin typeface="Nunito" pitchFamily="2" charset="0"/>
              </a:rPr>
              <a:t>The basic syntax for creating a pie-chart using the R is −</a:t>
            </a:r>
            <a:endParaRPr lang="en-IN" sz="2000" dirty="0"/>
          </a:p>
          <a:p>
            <a:pPr algn="just"/>
            <a:r>
              <a:rPr lang="en-US" sz="2000" b="0" i="0" dirty="0">
                <a:solidFill>
                  <a:srgbClr val="000000"/>
                </a:solidFill>
                <a:effectLst/>
                <a:latin typeface="Nunito" pitchFamily="2" charset="0"/>
              </a:rPr>
              <a:t>Following is the description of the parameters used −</a:t>
            </a:r>
          </a:p>
          <a:p>
            <a:pPr algn="just">
              <a:buFont typeface="Arial" panose="020B0604020202020204" pitchFamily="34" charset="0"/>
              <a:buChar char="•"/>
            </a:pPr>
            <a:r>
              <a:rPr lang="en-US" sz="2000" b="1" i="0" dirty="0">
                <a:solidFill>
                  <a:srgbClr val="000000"/>
                </a:solidFill>
                <a:effectLst/>
                <a:latin typeface="Nunito" pitchFamily="2" charset="0"/>
              </a:rPr>
              <a:t>x</a:t>
            </a:r>
            <a:r>
              <a:rPr lang="en-US" sz="2000" b="0" i="0" dirty="0">
                <a:solidFill>
                  <a:srgbClr val="000000"/>
                </a:solidFill>
                <a:effectLst/>
                <a:latin typeface="Nunito" pitchFamily="2" charset="0"/>
              </a:rPr>
              <a:t> is a vector containing the numeric values used in the pie chart.</a:t>
            </a:r>
          </a:p>
          <a:p>
            <a:pPr algn="just">
              <a:buFont typeface="Arial" panose="020B0604020202020204" pitchFamily="34" charset="0"/>
              <a:buChar char="•"/>
            </a:pPr>
            <a:r>
              <a:rPr lang="en-US" sz="2000" b="1" i="0" dirty="0">
                <a:solidFill>
                  <a:srgbClr val="000000"/>
                </a:solidFill>
                <a:effectLst/>
                <a:latin typeface="Nunito" pitchFamily="2" charset="0"/>
              </a:rPr>
              <a:t>labels</a:t>
            </a:r>
            <a:r>
              <a:rPr lang="en-US" sz="2000" b="0" i="0" dirty="0">
                <a:solidFill>
                  <a:srgbClr val="000000"/>
                </a:solidFill>
                <a:effectLst/>
                <a:latin typeface="Nunito" pitchFamily="2" charset="0"/>
              </a:rPr>
              <a:t> is used to give description to the slices.</a:t>
            </a:r>
          </a:p>
          <a:p>
            <a:pPr algn="just">
              <a:buFont typeface="Arial" panose="020B0604020202020204" pitchFamily="34" charset="0"/>
              <a:buChar char="•"/>
            </a:pPr>
            <a:r>
              <a:rPr lang="en-US" sz="2000" b="1" i="0" dirty="0">
                <a:solidFill>
                  <a:srgbClr val="000000"/>
                </a:solidFill>
                <a:effectLst/>
                <a:latin typeface="Nunito" pitchFamily="2" charset="0"/>
              </a:rPr>
              <a:t>radius</a:t>
            </a:r>
            <a:r>
              <a:rPr lang="en-US" sz="2000" b="0" i="0" dirty="0">
                <a:solidFill>
                  <a:srgbClr val="000000"/>
                </a:solidFill>
                <a:effectLst/>
                <a:latin typeface="Nunito" pitchFamily="2" charset="0"/>
              </a:rPr>
              <a:t> indicates the radius of the circle of the pie chart.(value between −1 and +1).</a:t>
            </a:r>
          </a:p>
          <a:p>
            <a:pPr algn="just">
              <a:buFont typeface="Arial" panose="020B0604020202020204" pitchFamily="34" charset="0"/>
              <a:buChar char="•"/>
            </a:pPr>
            <a:r>
              <a:rPr lang="en-US" sz="2000" b="1" i="0" dirty="0">
                <a:solidFill>
                  <a:srgbClr val="000000"/>
                </a:solidFill>
                <a:effectLst/>
                <a:latin typeface="Nunito" pitchFamily="2" charset="0"/>
              </a:rPr>
              <a:t>main</a:t>
            </a:r>
            <a:r>
              <a:rPr lang="en-US" sz="2000" b="0" i="0" dirty="0">
                <a:solidFill>
                  <a:srgbClr val="000000"/>
                </a:solidFill>
                <a:effectLst/>
                <a:latin typeface="Nunito" pitchFamily="2" charset="0"/>
              </a:rPr>
              <a:t> indicates the title of the chart.</a:t>
            </a:r>
          </a:p>
          <a:p>
            <a:pPr algn="just">
              <a:buFont typeface="Arial" panose="020B0604020202020204" pitchFamily="34" charset="0"/>
              <a:buChar char="•"/>
            </a:pPr>
            <a:r>
              <a:rPr lang="en-US" sz="2000" b="1" i="0" dirty="0">
                <a:solidFill>
                  <a:srgbClr val="000000"/>
                </a:solidFill>
                <a:effectLst/>
                <a:latin typeface="Nunito" pitchFamily="2" charset="0"/>
              </a:rPr>
              <a:t>col</a:t>
            </a:r>
            <a:r>
              <a:rPr lang="en-US" sz="2000" b="0" i="0" dirty="0">
                <a:solidFill>
                  <a:srgbClr val="000000"/>
                </a:solidFill>
                <a:effectLst/>
                <a:latin typeface="Nunito" pitchFamily="2" charset="0"/>
              </a:rPr>
              <a:t> indicates the color palette.</a:t>
            </a:r>
          </a:p>
          <a:p>
            <a:pPr algn="just">
              <a:buFont typeface="Arial" panose="020B0604020202020204" pitchFamily="34" charset="0"/>
              <a:buChar char="•"/>
            </a:pPr>
            <a:r>
              <a:rPr lang="en-US" sz="2000" b="1" i="0" dirty="0">
                <a:solidFill>
                  <a:srgbClr val="000000"/>
                </a:solidFill>
                <a:effectLst/>
                <a:latin typeface="Nunito" pitchFamily="2" charset="0"/>
              </a:rPr>
              <a:t>clockwise</a:t>
            </a:r>
            <a:r>
              <a:rPr lang="en-US" sz="2000" b="0" i="0" dirty="0">
                <a:solidFill>
                  <a:srgbClr val="000000"/>
                </a:solidFill>
                <a:effectLst/>
                <a:latin typeface="Nunito" pitchFamily="2" charset="0"/>
              </a:rPr>
              <a:t> is a logical value indicating if the slices are drawn clockwise or anti clockwise.</a:t>
            </a:r>
          </a:p>
          <a:p>
            <a:endParaRPr lang="en-IN" sz="2000" dirty="0"/>
          </a:p>
        </p:txBody>
      </p:sp>
      <p:sp>
        <p:nvSpPr>
          <p:cNvPr id="4" name="Rectangle 1">
            <a:extLst>
              <a:ext uri="{FF2B5EF4-FFF2-40B4-BE49-F238E27FC236}">
                <a16:creationId xmlns:a16="http://schemas.microsoft.com/office/drawing/2014/main" id="{4D602833-63DE-339C-2D06-2D7982AB5B0B}"/>
              </a:ext>
            </a:extLst>
          </p:cNvPr>
          <p:cNvSpPr>
            <a:spLocks noChangeArrowheads="1"/>
          </p:cNvSpPr>
          <p:nvPr/>
        </p:nvSpPr>
        <p:spPr bwMode="auto">
          <a:xfrm>
            <a:off x="1102659" y="2723110"/>
            <a:ext cx="4508607" cy="35394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pie(x, labels, radius, main, col, clockwise)</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5188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6E6DD-7427-2436-37FF-CFC7DF38FE50}"/>
              </a:ext>
            </a:extLst>
          </p:cNvPr>
          <p:cNvSpPr>
            <a:spLocks noGrp="1"/>
          </p:cNvSpPr>
          <p:nvPr>
            <p:ph type="title"/>
          </p:nvPr>
        </p:nvSpPr>
        <p:spPr>
          <a:xfrm>
            <a:off x="206188" y="365125"/>
            <a:ext cx="11147612" cy="728569"/>
          </a:xfrm>
        </p:spPr>
        <p:txBody>
          <a:bodyPr>
            <a:normAutofit/>
          </a:bodyPr>
          <a:lstStyle/>
          <a:p>
            <a:r>
              <a:rPr lang="en-IN" b="1" i="0" dirty="0">
                <a:solidFill>
                  <a:srgbClr val="303030"/>
                </a:solidFill>
                <a:effectLst/>
                <a:latin typeface="Heebo" pitchFamily="2" charset="-79"/>
                <a:cs typeface="Heebo" pitchFamily="2" charset="-79"/>
              </a:rPr>
              <a:t>R - Pie Charts</a:t>
            </a:r>
          </a:p>
        </p:txBody>
      </p:sp>
      <p:sp>
        <p:nvSpPr>
          <p:cNvPr id="3" name="Content Placeholder 2">
            <a:extLst>
              <a:ext uri="{FF2B5EF4-FFF2-40B4-BE49-F238E27FC236}">
                <a16:creationId xmlns:a16="http://schemas.microsoft.com/office/drawing/2014/main" id="{6B79CEBB-8CE6-BB50-A9DF-0A4286ED8FA9}"/>
              </a:ext>
            </a:extLst>
          </p:cNvPr>
          <p:cNvSpPr>
            <a:spLocks noGrp="1"/>
          </p:cNvSpPr>
          <p:nvPr>
            <p:ph idx="1"/>
          </p:nvPr>
        </p:nvSpPr>
        <p:spPr>
          <a:xfrm>
            <a:off x="206187" y="1192306"/>
            <a:ext cx="11474823" cy="5300569"/>
          </a:xfrm>
        </p:spPr>
        <p:txBody>
          <a:bodyPr>
            <a:normAutofit/>
          </a:bodyPr>
          <a:lstStyle/>
          <a:p>
            <a:pPr algn="l"/>
            <a:r>
              <a:rPr lang="en-US" sz="2000" b="1" i="0" dirty="0">
                <a:effectLst/>
                <a:latin typeface="Heebo" pitchFamily="2" charset="-79"/>
                <a:cs typeface="Heebo" pitchFamily="2" charset="-79"/>
              </a:rPr>
              <a:t>Example</a:t>
            </a:r>
          </a:p>
          <a:p>
            <a:pPr algn="just"/>
            <a:r>
              <a:rPr lang="en-US" sz="2000" b="0" i="0" dirty="0">
                <a:solidFill>
                  <a:srgbClr val="000000"/>
                </a:solidFill>
                <a:effectLst/>
                <a:latin typeface="Nunito" pitchFamily="2" charset="0"/>
              </a:rPr>
              <a:t>A very simple pie-chart is created using just the input vector and labels. The below script will create and save the pie chart in the current R working directory.</a:t>
            </a:r>
          </a:p>
          <a:p>
            <a:endParaRPr lang="en-IN" sz="2000" dirty="0"/>
          </a:p>
        </p:txBody>
      </p:sp>
      <p:sp>
        <p:nvSpPr>
          <p:cNvPr id="4" name="Rectangle 1">
            <a:extLst>
              <a:ext uri="{FF2B5EF4-FFF2-40B4-BE49-F238E27FC236}">
                <a16:creationId xmlns:a16="http://schemas.microsoft.com/office/drawing/2014/main" id="{5338D42E-BEDE-AE04-494F-C95091865B1F}"/>
              </a:ext>
            </a:extLst>
          </p:cNvPr>
          <p:cNvSpPr>
            <a:spLocks noChangeArrowheads="1"/>
          </p:cNvSpPr>
          <p:nvPr/>
        </p:nvSpPr>
        <p:spPr bwMode="auto">
          <a:xfrm>
            <a:off x="510989" y="2357116"/>
            <a:ext cx="6353278" cy="373948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80000"/>
                </a:solidFill>
                <a:effectLst/>
                <a:latin typeface="var(--bs-font-monospace)"/>
              </a:rPr>
              <a:t># Create data for the graph.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 x </a:t>
            </a:r>
            <a:r>
              <a:rPr kumimoji="0" lang="en-US" altLang="en-US" sz="2000" b="0" i="0" u="none" strike="noStrike" cap="none" normalizeH="0" baseline="0" dirty="0">
                <a:ln>
                  <a:noFill/>
                </a:ln>
                <a:solidFill>
                  <a:srgbClr val="666600"/>
                </a:solidFill>
                <a:effectLst/>
                <a:latin typeface="var(--bs-font-monospace)"/>
              </a:rPr>
              <a:t>&lt;-</a:t>
            </a:r>
            <a:r>
              <a:rPr kumimoji="0" lang="en-US" altLang="en-US" sz="2000" b="0" i="0" u="none" strike="noStrike" cap="none" normalizeH="0" baseline="0" dirty="0">
                <a:ln>
                  <a:noFill/>
                </a:ln>
                <a:solidFill>
                  <a:srgbClr val="000000"/>
                </a:solidFill>
                <a:effectLst/>
                <a:latin typeface="var(--bs-font-monospace)"/>
              </a:rPr>
              <a:t> c</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6666"/>
                </a:solidFill>
                <a:effectLst/>
                <a:latin typeface="var(--bs-font-monospace)"/>
              </a:rPr>
              <a:t>21</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6666"/>
                </a:solidFill>
                <a:effectLst/>
                <a:latin typeface="var(--bs-font-monospace)"/>
              </a:rPr>
              <a:t>62</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6666"/>
                </a:solidFill>
                <a:effectLst/>
                <a:latin typeface="var(--bs-font-monospace)"/>
              </a:rPr>
              <a:t>10</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6666"/>
                </a:solidFill>
                <a:effectLst/>
                <a:latin typeface="var(--bs-font-monospace)"/>
              </a:rPr>
              <a:t>53</a:t>
            </a:r>
            <a:r>
              <a:rPr kumimoji="0" lang="en-US" altLang="en-US" sz="20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 labels </a:t>
            </a:r>
            <a:r>
              <a:rPr kumimoji="0" lang="en-US" altLang="en-US" sz="2000" b="0" i="0" u="none" strike="noStrike" cap="none" normalizeH="0" baseline="0" dirty="0">
                <a:ln>
                  <a:noFill/>
                </a:ln>
                <a:solidFill>
                  <a:srgbClr val="666600"/>
                </a:solidFill>
                <a:effectLst/>
                <a:latin typeface="var(--bs-font-monospace)"/>
              </a:rPr>
              <a:t>&lt;-</a:t>
            </a:r>
            <a:r>
              <a:rPr kumimoji="0" lang="en-US" altLang="en-US" sz="2000" b="0" i="0" u="none" strike="noStrike" cap="none" normalizeH="0" baseline="0" dirty="0">
                <a:ln>
                  <a:noFill/>
                </a:ln>
                <a:solidFill>
                  <a:srgbClr val="000000"/>
                </a:solidFill>
                <a:effectLst/>
                <a:latin typeface="var(--bs-font-monospace)"/>
              </a:rPr>
              <a:t> c</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8800"/>
                </a:solidFill>
                <a:effectLst/>
                <a:latin typeface="var(--bs-font-monospace)"/>
              </a:rPr>
              <a:t>"London"</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8800"/>
                </a:solidFill>
                <a:effectLst/>
                <a:latin typeface="var(--bs-font-monospace)"/>
              </a:rPr>
              <a:t>"New York"</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8800"/>
                </a:solidFill>
                <a:effectLst/>
                <a:latin typeface="var(--bs-font-monospace)"/>
              </a:rPr>
              <a:t>"Singapore"</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8800"/>
                </a:solidFill>
                <a:effectLst/>
                <a:latin typeface="var(--bs-font-monospace)"/>
              </a:rPr>
              <a:t>"Mumbai"</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80000"/>
                </a:solidFill>
                <a:effectLst/>
                <a:latin typeface="var(--bs-font-monospace)"/>
              </a:rPr>
              <a:t># Give the chart file a name.</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var(--bs-font-monospace)"/>
              </a:rPr>
              <a:t>png</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file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8800"/>
                </a:solidFill>
                <a:effectLst/>
                <a:latin typeface="var(--bs-font-monospace)"/>
              </a:rPr>
              <a:t>"city.png"</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80000"/>
                </a:solidFill>
                <a:effectLst/>
                <a:latin typeface="var(--bs-font-monospace)"/>
              </a:rPr>
              <a:t># Plot the chart.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pie</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x</a:t>
            </a:r>
            <a:r>
              <a:rPr kumimoji="0" lang="en-US" altLang="en-US" sz="2000" b="0" i="0" u="none" strike="noStrike" cap="none" normalizeH="0" baseline="0" dirty="0" err="1">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labels</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80000"/>
                </a:solidFill>
                <a:effectLst/>
                <a:latin typeface="var(--bs-font-monospace)"/>
              </a:rPr>
              <a:t># Save the file.</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var(--bs-font-monospace)"/>
              </a:rPr>
              <a:t>dev</a:t>
            </a:r>
            <a:r>
              <a:rPr kumimoji="0" lang="en-US" altLang="en-US" sz="2000" b="0" i="0" u="none" strike="noStrike" cap="none" normalizeH="0" baseline="0" dirty="0" err="1">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off</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12291" name="Picture 3" descr="Pie Chatr using R">
            <a:extLst>
              <a:ext uri="{FF2B5EF4-FFF2-40B4-BE49-F238E27FC236}">
                <a16:creationId xmlns:a16="http://schemas.microsoft.com/office/drawing/2014/main" id="{B5B6189A-F9F3-E654-51FE-F18AC1A9A6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1876" y="2357116"/>
            <a:ext cx="4276725" cy="359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035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6E6DD-7427-2436-37FF-CFC7DF38FE50}"/>
              </a:ext>
            </a:extLst>
          </p:cNvPr>
          <p:cNvSpPr>
            <a:spLocks noGrp="1"/>
          </p:cNvSpPr>
          <p:nvPr>
            <p:ph type="title"/>
          </p:nvPr>
        </p:nvSpPr>
        <p:spPr>
          <a:xfrm>
            <a:off x="838200" y="365125"/>
            <a:ext cx="10515600" cy="728569"/>
          </a:xfrm>
        </p:spPr>
        <p:txBody>
          <a:bodyPr>
            <a:normAutofit/>
          </a:bodyPr>
          <a:lstStyle/>
          <a:p>
            <a:r>
              <a:rPr lang="en-US" b="1" i="0" dirty="0">
                <a:solidFill>
                  <a:srgbClr val="000000"/>
                </a:solidFill>
                <a:effectLst/>
                <a:latin typeface="Heebo" pitchFamily="2" charset="-79"/>
                <a:cs typeface="Heebo" pitchFamily="2" charset="-79"/>
              </a:rPr>
              <a:t>Pie Chart Title and Colors</a:t>
            </a:r>
            <a:endParaRPr lang="en-IN" b="1" i="0" dirty="0">
              <a:solidFill>
                <a:srgbClr val="303030"/>
              </a:solidFill>
              <a:effectLst/>
              <a:latin typeface="Heebo" pitchFamily="2" charset="-79"/>
              <a:cs typeface="Heebo" pitchFamily="2" charset="-79"/>
            </a:endParaRPr>
          </a:p>
        </p:txBody>
      </p:sp>
      <p:sp>
        <p:nvSpPr>
          <p:cNvPr id="3" name="Content Placeholder 2">
            <a:extLst>
              <a:ext uri="{FF2B5EF4-FFF2-40B4-BE49-F238E27FC236}">
                <a16:creationId xmlns:a16="http://schemas.microsoft.com/office/drawing/2014/main" id="{6B79CEBB-8CE6-BB50-A9DF-0A4286ED8FA9}"/>
              </a:ext>
            </a:extLst>
          </p:cNvPr>
          <p:cNvSpPr>
            <a:spLocks noGrp="1"/>
          </p:cNvSpPr>
          <p:nvPr>
            <p:ph idx="1"/>
          </p:nvPr>
        </p:nvSpPr>
        <p:spPr>
          <a:xfrm>
            <a:off x="838200" y="1192306"/>
            <a:ext cx="10515600" cy="5300569"/>
          </a:xfrm>
        </p:spPr>
        <p:txBody>
          <a:bodyPr>
            <a:normAutofit/>
          </a:bodyPr>
          <a:lstStyle/>
          <a:p>
            <a:pPr algn="just"/>
            <a:r>
              <a:rPr lang="en-US" sz="2000" b="0" i="0" dirty="0">
                <a:solidFill>
                  <a:srgbClr val="000000"/>
                </a:solidFill>
                <a:effectLst/>
                <a:latin typeface="Nunito" pitchFamily="2" charset="0"/>
              </a:rPr>
              <a:t>We can expand the features of the chart by adding more parameters to the function. We will use parameter </a:t>
            </a:r>
            <a:r>
              <a:rPr lang="en-US" sz="2000" b="1" i="0" dirty="0">
                <a:solidFill>
                  <a:srgbClr val="000000"/>
                </a:solidFill>
                <a:effectLst/>
                <a:latin typeface="Nunito" pitchFamily="2" charset="0"/>
              </a:rPr>
              <a:t>main</a:t>
            </a:r>
            <a:r>
              <a:rPr lang="en-US" sz="2000" b="0" i="0" dirty="0">
                <a:solidFill>
                  <a:srgbClr val="000000"/>
                </a:solidFill>
                <a:effectLst/>
                <a:latin typeface="Nunito" pitchFamily="2" charset="0"/>
              </a:rPr>
              <a:t> to add a title to the chart and another parameter is </a:t>
            </a:r>
            <a:r>
              <a:rPr lang="en-US" sz="2000" b="1" i="0" dirty="0">
                <a:solidFill>
                  <a:srgbClr val="000000"/>
                </a:solidFill>
                <a:effectLst/>
                <a:latin typeface="Nunito" pitchFamily="2" charset="0"/>
              </a:rPr>
              <a:t>col</a:t>
            </a:r>
            <a:r>
              <a:rPr lang="en-US" sz="2000" b="0" i="0" dirty="0">
                <a:solidFill>
                  <a:srgbClr val="000000"/>
                </a:solidFill>
                <a:effectLst/>
                <a:latin typeface="Nunito" pitchFamily="2" charset="0"/>
              </a:rPr>
              <a:t> which will make use of rainbow </a:t>
            </a:r>
            <a:r>
              <a:rPr lang="en-US" sz="2000" b="0" i="0" dirty="0" err="1">
                <a:solidFill>
                  <a:srgbClr val="000000"/>
                </a:solidFill>
                <a:effectLst/>
                <a:latin typeface="Nunito" pitchFamily="2" charset="0"/>
              </a:rPr>
              <a:t>colour</a:t>
            </a:r>
            <a:r>
              <a:rPr lang="en-US" sz="2000" b="0" i="0" dirty="0">
                <a:solidFill>
                  <a:srgbClr val="000000"/>
                </a:solidFill>
                <a:effectLst/>
                <a:latin typeface="Nunito" pitchFamily="2" charset="0"/>
              </a:rPr>
              <a:t> pallet while drawing the chart. The length of the pallet should be same as the number of values we have for the chart. Hence we use length(x).</a:t>
            </a:r>
          </a:p>
          <a:p>
            <a:pPr algn="l"/>
            <a:r>
              <a:rPr lang="en-US" sz="2000" b="1" i="0" dirty="0">
                <a:effectLst/>
                <a:latin typeface="Heebo" pitchFamily="2" charset="-79"/>
                <a:cs typeface="Heebo" pitchFamily="2" charset="-79"/>
              </a:rPr>
              <a:t>Example</a:t>
            </a:r>
          </a:p>
          <a:p>
            <a:pPr algn="just"/>
            <a:r>
              <a:rPr lang="en-US" sz="2000" b="0" i="0" dirty="0">
                <a:solidFill>
                  <a:srgbClr val="000000"/>
                </a:solidFill>
                <a:effectLst/>
                <a:latin typeface="Nunito" pitchFamily="2" charset="0"/>
              </a:rPr>
              <a:t>The below script will create and save the pie chart in the current R working directory.</a:t>
            </a:r>
          </a:p>
          <a:p>
            <a:endParaRPr lang="en-IN" sz="2000" dirty="0"/>
          </a:p>
        </p:txBody>
      </p:sp>
      <p:sp>
        <p:nvSpPr>
          <p:cNvPr id="4" name="Rectangle 3">
            <a:extLst>
              <a:ext uri="{FF2B5EF4-FFF2-40B4-BE49-F238E27FC236}">
                <a16:creationId xmlns:a16="http://schemas.microsoft.com/office/drawing/2014/main" id="{709935EC-9ADA-27A3-F5B6-7CF7D01B9433}"/>
              </a:ext>
            </a:extLst>
          </p:cNvPr>
          <p:cNvSpPr>
            <a:spLocks noChangeArrowheads="1"/>
          </p:cNvSpPr>
          <p:nvPr/>
        </p:nvSpPr>
        <p:spPr bwMode="auto">
          <a:xfrm>
            <a:off x="1089212" y="3429000"/>
            <a:ext cx="5331652" cy="300082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80000"/>
                </a:solidFill>
                <a:effectLst/>
                <a:latin typeface="var(--bs-font-monospace)"/>
              </a:rPr>
              <a:t># Create data for the graph.</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ar(--bs-font-monospace)"/>
              </a:rPr>
              <a:t>x </a:t>
            </a:r>
            <a:r>
              <a:rPr kumimoji="0" lang="en-US" altLang="en-US" sz="1600" b="0" i="0" u="none" strike="noStrike" cap="none" normalizeH="0" baseline="0" dirty="0">
                <a:ln>
                  <a:noFill/>
                </a:ln>
                <a:solidFill>
                  <a:srgbClr val="666600"/>
                </a:solidFill>
                <a:effectLst/>
                <a:latin typeface="var(--bs-font-monospace)"/>
              </a:rPr>
              <a:t>&lt;-</a:t>
            </a:r>
            <a:r>
              <a:rPr kumimoji="0" lang="en-US" altLang="en-US" sz="1600" b="0" i="0" u="none" strike="noStrike" cap="none" normalizeH="0" baseline="0" dirty="0">
                <a:ln>
                  <a:noFill/>
                </a:ln>
                <a:solidFill>
                  <a:srgbClr val="000000"/>
                </a:solidFill>
                <a:effectLst/>
                <a:latin typeface="var(--bs-font-monospace)"/>
              </a:rPr>
              <a:t> c</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21</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6666"/>
                </a:solidFill>
                <a:effectLst/>
                <a:latin typeface="var(--bs-font-monospace)"/>
              </a:rPr>
              <a:t>62</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6666"/>
                </a:solidFill>
                <a:effectLst/>
                <a:latin typeface="var(--bs-font-monospace)"/>
              </a:rPr>
              <a:t>10</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6666"/>
                </a:solidFill>
                <a:effectLst/>
                <a:latin typeface="var(--bs-font-monospace)"/>
              </a:rPr>
              <a:t>53</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ar(--bs-font-monospace)"/>
              </a:rPr>
              <a:t>labels </a:t>
            </a:r>
            <a:r>
              <a:rPr kumimoji="0" lang="en-US" altLang="en-US" sz="1600" b="0" i="0" u="none" strike="noStrike" cap="none" normalizeH="0" baseline="0" dirty="0">
                <a:ln>
                  <a:noFill/>
                </a:ln>
                <a:solidFill>
                  <a:srgbClr val="666600"/>
                </a:solidFill>
                <a:effectLst/>
                <a:latin typeface="var(--bs-font-monospace)"/>
              </a:rPr>
              <a:t>&lt;-</a:t>
            </a:r>
            <a:r>
              <a:rPr kumimoji="0" lang="en-US" altLang="en-US" sz="1600" b="0" i="0" u="none" strike="noStrike" cap="none" normalizeH="0" baseline="0" dirty="0">
                <a:ln>
                  <a:noFill/>
                </a:ln>
                <a:solidFill>
                  <a:srgbClr val="000000"/>
                </a:solidFill>
                <a:effectLst/>
                <a:latin typeface="var(--bs-font-monospace)"/>
              </a:rPr>
              <a:t> c</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8800"/>
                </a:solidFill>
                <a:effectLst/>
                <a:latin typeface="var(--bs-font-monospace)"/>
              </a:rPr>
              <a:t>"London"</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8800"/>
                </a:solidFill>
                <a:effectLst/>
                <a:latin typeface="var(--bs-font-monospace)"/>
              </a:rPr>
              <a:t>"New York"</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8800"/>
                </a:solidFill>
                <a:effectLst/>
                <a:latin typeface="var(--bs-font-monospace)"/>
              </a:rPr>
              <a:t>"Singapore"</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8800"/>
                </a:solidFill>
                <a:effectLst/>
                <a:latin typeface="var(--bs-font-monospace)"/>
              </a:rPr>
              <a:t>"Mumbai"</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80000"/>
                </a:solidFill>
                <a:effectLst/>
                <a:latin typeface="var(--bs-font-monospace)"/>
              </a:rPr>
              <a:t># Give the chart file a name.</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var(--bs-font-monospace)"/>
              </a:rPr>
              <a:t>png</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file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8800"/>
                </a:solidFill>
                <a:effectLst/>
                <a:latin typeface="var(--bs-font-monospace)"/>
              </a:rPr>
              <a:t>"city_title_colours.jpg"</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80000"/>
                </a:solidFill>
                <a:effectLst/>
                <a:latin typeface="var(--bs-font-monospace)"/>
              </a:rPr>
              <a:t># Plot the chart with title and rainbow color pallet.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ar(--bs-font-monospace)"/>
              </a:rPr>
              <a:t>pie</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x</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labels</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main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8800"/>
                </a:solidFill>
                <a:effectLst/>
                <a:latin typeface="var(--bs-font-monospace)"/>
              </a:rPr>
              <a:t>"City pie chart"</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col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rainbow</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length</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x</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80000"/>
                </a:solidFill>
                <a:effectLst/>
                <a:latin typeface="var(--bs-font-monospace)"/>
              </a:rPr>
              <a:t># Save the file.</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var(--bs-font-monospace)"/>
              </a:rPr>
              <a:t>dev</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0000"/>
                </a:solidFill>
                <a:effectLst/>
                <a:latin typeface="var(--bs-font-monospace)"/>
              </a:rPr>
              <a:t>off</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11269" name="Picture 5" descr="Pie-chart with title and colours">
            <a:extLst>
              <a:ext uri="{FF2B5EF4-FFF2-40B4-BE49-F238E27FC236}">
                <a16:creationId xmlns:a16="http://schemas.microsoft.com/office/drawing/2014/main" id="{CC73C567-E720-D9A9-4D5E-FC8FA85755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2226" y="3428999"/>
            <a:ext cx="3780562" cy="3000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601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6E6DD-7427-2436-37FF-CFC7DF38FE50}"/>
              </a:ext>
            </a:extLst>
          </p:cNvPr>
          <p:cNvSpPr>
            <a:spLocks noGrp="1"/>
          </p:cNvSpPr>
          <p:nvPr>
            <p:ph type="title"/>
          </p:nvPr>
        </p:nvSpPr>
        <p:spPr>
          <a:xfrm>
            <a:off x="439271" y="365125"/>
            <a:ext cx="10914529" cy="728569"/>
          </a:xfrm>
        </p:spPr>
        <p:txBody>
          <a:bodyPr>
            <a:normAutofit/>
          </a:bodyPr>
          <a:lstStyle/>
          <a:p>
            <a:r>
              <a:rPr lang="en-US" b="1" i="0" dirty="0">
                <a:solidFill>
                  <a:srgbClr val="000000"/>
                </a:solidFill>
                <a:effectLst/>
                <a:latin typeface="Heebo" pitchFamily="2" charset="-79"/>
                <a:cs typeface="Heebo" pitchFamily="2" charset="-79"/>
              </a:rPr>
              <a:t>Slice Percentages and Chart Legend</a:t>
            </a:r>
            <a:endParaRPr lang="en-IN" b="1" i="0" dirty="0">
              <a:solidFill>
                <a:srgbClr val="303030"/>
              </a:solidFill>
              <a:effectLst/>
              <a:latin typeface="Heebo" pitchFamily="2" charset="-79"/>
              <a:cs typeface="Heebo" pitchFamily="2" charset="-79"/>
            </a:endParaRPr>
          </a:p>
        </p:txBody>
      </p:sp>
      <p:sp>
        <p:nvSpPr>
          <p:cNvPr id="3" name="Content Placeholder 2">
            <a:extLst>
              <a:ext uri="{FF2B5EF4-FFF2-40B4-BE49-F238E27FC236}">
                <a16:creationId xmlns:a16="http://schemas.microsoft.com/office/drawing/2014/main" id="{6B79CEBB-8CE6-BB50-A9DF-0A4286ED8FA9}"/>
              </a:ext>
            </a:extLst>
          </p:cNvPr>
          <p:cNvSpPr>
            <a:spLocks noGrp="1"/>
          </p:cNvSpPr>
          <p:nvPr>
            <p:ph idx="1"/>
          </p:nvPr>
        </p:nvSpPr>
        <p:spPr>
          <a:xfrm>
            <a:off x="215153" y="1192306"/>
            <a:ext cx="11770659" cy="5300569"/>
          </a:xfrm>
        </p:spPr>
        <p:txBody>
          <a:bodyPr>
            <a:normAutofit/>
          </a:bodyPr>
          <a:lstStyle/>
          <a:p>
            <a:r>
              <a:rPr lang="en-US" sz="2000" b="0" i="0" dirty="0">
                <a:solidFill>
                  <a:srgbClr val="000000"/>
                </a:solidFill>
                <a:effectLst/>
                <a:latin typeface="Nunito" pitchFamily="2" charset="0"/>
              </a:rPr>
              <a:t>We can add slice percentage and a chart legend by creating additional chart variables.</a:t>
            </a:r>
            <a:endParaRPr lang="en-IN" sz="2000" dirty="0"/>
          </a:p>
        </p:txBody>
      </p:sp>
      <p:sp>
        <p:nvSpPr>
          <p:cNvPr id="4" name="Rectangle 1">
            <a:extLst>
              <a:ext uri="{FF2B5EF4-FFF2-40B4-BE49-F238E27FC236}">
                <a16:creationId xmlns:a16="http://schemas.microsoft.com/office/drawing/2014/main" id="{24DCF0EA-A6C1-18C7-DC21-6F39D035EEA5}"/>
              </a:ext>
            </a:extLst>
          </p:cNvPr>
          <p:cNvSpPr>
            <a:spLocks noChangeArrowheads="1"/>
          </p:cNvSpPr>
          <p:nvPr/>
        </p:nvSpPr>
        <p:spPr bwMode="auto">
          <a:xfrm>
            <a:off x="439271" y="2220546"/>
            <a:ext cx="7634462" cy="306237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80000"/>
                </a:solidFill>
                <a:effectLst/>
                <a:latin typeface="var(--bs-font-monospace)"/>
              </a:rPr>
              <a:t># Create data for the graph.</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ar(--bs-font-monospace)"/>
              </a:rPr>
              <a:t>x </a:t>
            </a:r>
            <a:r>
              <a:rPr kumimoji="0" lang="en-US" altLang="en-US" sz="1400" b="0" i="0" u="none" strike="noStrike" cap="none" normalizeH="0" baseline="0" dirty="0">
                <a:ln>
                  <a:noFill/>
                </a:ln>
                <a:solidFill>
                  <a:srgbClr val="666600"/>
                </a:solidFill>
                <a:effectLst/>
                <a:latin typeface="var(--bs-font-monospace)"/>
              </a:rPr>
              <a:t>&lt;-</a:t>
            </a:r>
            <a:r>
              <a:rPr kumimoji="0" lang="en-US" altLang="en-US" sz="1400" b="0" i="0" u="none" strike="noStrike" cap="none" normalizeH="0" baseline="0" dirty="0">
                <a:ln>
                  <a:noFill/>
                </a:ln>
                <a:solidFill>
                  <a:srgbClr val="000000"/>
                </a:solidFill>
                <a:effectLst/>
                <a:latin typeface="var(--bs-font-monospace)"/>
              </a:rPr>
              <a:t> c</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6666"/>
                </a:solidFill>
                <a:effectLst/>
                <a:latin typeface="var(--bs-font-monospace)"/>
              </a:rPr>
              <a:t>21</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006666"/>
                </a:solidFill>
                <a:effectLst/>
                <a:latin typeface="var(--bs-font-monospace)"/>
              </a:rPr>
              <a:t>62</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006666"/>
                </a:solidFill>
                <a:effectLst/>
                <a:latin typeface="var(--bs-font-monospace)"/>
              </a:rPr>
              <a:t>10</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6666"/>
                </a:solidFill>
                <a:effectLst/>
                <a:latin typeface="var(--bs-font-monospace)"/>
              </a:rPr>
              <a:t>53</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ar(--bs-font-monospace)"/>
              </a:rPr>
              <a:t>labels </a:t>
            </a:r>
            <a:r>
              <a:rPr kumimoji="0" lang="en-US" altLang="en-US" sz="1400" b="0" i="0" u="none" strike="noStrike" cap="none" normalizeH="0" baseline="0" dirty="0">
                <a:ln>
                  <a:noFill/>
                </a:ln>
                <a:solidFill>
                  <a:srgbClr val="666600"/>
                </a:solidFill>
                <a:effectLst/>
                <a:latin typeface="var(--bs-font-monospace)"/>
              </a:rPr>
              <a:t>&lt;-</a:t>
            </a:r>
            <a:r>
              <a:rPr kumimoji="0" lang="en-US" altLang="en-US" sz="1400" b="0" i="0" u="none" strike="noStrike" cap="none" normalizeH="0" baseline="0" dirty="0">
                <a:ln>
                  <a:noFill/>
                </a:ln>
                <a:solidFill>
                  <a:srgbClr val="000000"/>
                </a:solidFill>
                <a:effectLst/>
                <a:latin typeface="var(--bs-font-monospace)"/>
              </a:rPr>
              <a:t> c</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8800"/>
                </a:solidFill>
                <a:effectLst/>
                <a:latin typeface="var(--bs-font-monospace)"/>
              </a:rPr>
              <a:t>"</a:t>
            </a:r>
            <a:r>
              <a:rPr kumimoji="0" lang="en-US" altLang="en-US" sz="1400" b="0" i="0" u="none" strike="noStrike" cap="none" normalizeH="0" baseline="0" dirty="0" err="1">
                <a:ln>
                  <a:noFill/>
                </a:ln>
                <a:solidFill>
                  <a:srgbClr val="008800"/>
                </a:solidFill>
                <a:effectLst/>
                <a:latin typeface="var(--bs-font-monospace)"/>
              </a:rPr>
              <a:t>London"</a:t>
            </a:r>
            <a:r>
              <a:rPr kumimoji="0" lang="en-US" altLang="en-US" sz="1400" b="0" i="0" u="none" strike="noStrike" cap="none" normalizeH="0" baseline="0" dirty="0" err="1">
                <a:ln>
                  <a:noFill/>
                </a:ln>
                <a:solidFill>
                  <a:srgbClr val="666600"/>
                </a:solidFill>
                <a:effectLst/>
                <a:latin typeface="var(--bs-font-monospace)"/>
              </a:rPr>
              <a:t>,</a:t>
            </a:r>
            <a:r>
              <a:rPr kumimoji="0" lang="en-US" altLang="en-US" sz="1400" b="0" i="0" u="none" strike="noStrike" cap="none" normalizeH="0" baseline="0" dirty="0" err="1">
                <a:ln>
                  <a:noFill/>
                </a:ln>
                <a:solidFill>
                  <a:srgbClr val="008800"/>
                </a:solidFill>
                <a:effectLst/>
                <a:latin typeface="var(--bs-font-monospace)"/>
              </a:rPr>
              <a:t>"New</a:t>
            </a:r>
            <a:r>
              <a:rPr kumimoji="0" lang="en-US" altLang="en-US" sz="1400" b="0" i="0" u="none" strike="noStrike" cap="none" normalizeH="0" baseline="0" dirty="0">
                <a:ln>
                  <a:noFill/>
                </a:ln>
                <a:solidFill>
                  <a:srgbClr val="008800"/>
                </a:solidFill>
                <a:effectLst/>
                <a:latin typeface="var(--bs-font-monospace)"/>
              </a:rPr>
              <a:t> </a:t>
            </a:r>
            <a:r>
              <a:rPr kumimoji="0" lang="en-US" altLang="en-US" sz="1400" b="0" i="0" u="none" strike="noStrike" cap="none" normalizeH="0" baseline="0" dirty="0" err="1">
                <a:ln>
                  <a:noFill/>
                </a:ln>
                <a:solidFill>
                  <a:srgbClr val="008800"/>
                </a:solidFill>
                <a:effectLst/>
                <a:latin typeface="var(--bs-font-monospace)"/>
              </a:rPr>
              <a:t>York"</a:t>
            </a:r>
            <a:r>
              <a:rPr kumimoji="0" lang="en-US" altLang="en-US" sz="1400" b="0" i="0" u="none" strike="noStrike" cap="none" normalizeH="0" baseline="0" dirty="0" err="1">
                <a:ln>
                  <a:noFill/>
                </a:ln>
                <a:solidFill>
                  <a:srgbClr val="666600"/>
                </a:solidFill>
                <a:effectLst/>
                <a:latin typeface="var(--bs-font-monospace)"/>
              </a:rPr>
              <a:t>,</a:t>
            </a:r>
            <a:r>
              <a:rPr kumimoji="0" lang="en-US" altLang="en-US" sz="1400" b="0" i="0" u="none" strike="noStrike" cap="none" normalizeH="0" baseline="0" dirty="0" err="1">
                <a:ln>
                  <a:noFill/>
                </a:ln>
                <a:solidFill>
                  <a:srgbClr val="008800"/>
                </a:solidFill>
                <a:effectLst/>
                <a:latin typeface="var(--bs-font-monospace)"/>
              </a:rPr>
              <a:t>"Singapore"</a:t>
            </a:r>
            <a:r>
              <a:rPr kumimoji="0" lang="en-US" altLang="en-US" sz="1400" b="0" i="0" u="none" strike="noStrike" cap="none" normalizeH="0" baseline="0" dirty="0" err="1">
                <a:ln>
                  <a:noFill/>
                </a:ln>
                <a:solidFill>
                  <a:srgbClr val="666600"/>
                </a:solidFill>
                <a:effectLst/>
                <a:latin typeface="var(--bs-font-monospace)"/>
              </a:rPr>
              <a:t>,</a:t>
            </a:r>
            <a:r>
              <a:rPr kumimoji="0" lang="en-US" altLang="en-US" sz="1400" b="0" i="0" u="none" strike="noStrike" cap="none" normalizeH="0" baseline="0" dirty="0" err="1">
                <a:ln>
                  <a:noFill/>
                </a:ln>
                <a:solidFill>
                  <a:srgbClr val="008800"/>
                </a:solidFill>
                <a:effectLst/>
                <a:latin typeface="var(--bs-font-monospace)"/>
              </a:rPr>
              <a:t>"Mumbai</a:t>
            </a:r>
            <a:r>
              <a:rPr kumimoji="0" lang="en-US" altLang="en-US" sz="1400" b="0" i="0" u="none" strike="noStrike" cap="none" normalizeH="0" baseline="0" dirty="0">
                <a:ln>
                  <a:noFill/>
                </a:ln>
                <a:solidFill>
                  <a:srgbClr val="008800"/>
                </a:solidFill>
                <a:effectLst/>
                <a:latin typeface="var(--bs-font-monospace)"/>
              </a:rPr>
              <a:t>"</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var(--bs-font-monospace)"/>
              </a:rPr>
              <a:t>piepercent</a:t>
            </a:r>
            <a:r>
              <a:rPr kumimoji="0" lang="en-US" altLang="en-US" sz="1400" b="0" i="0" u="none" strike="noStrike" cap="none" normalizeH="0" baseline="0" dirty="0">
                <a:ln>
                  <a:noFill/>
                </a:ln>
                <a:solidFill>
                  <a:srgbClr val="666600"/>
                </a:solidFill>
                <a:effectLst/>
                <a:latin typeface="var(--bs-font-monospace)"/>
              </a:rPr>
              <a:t>&lt;-</a:t>
            </a:r>
            <a:r>
              <a:rPr kumimoji="0" lang="en-US" altLang="en-US" sz="1400" b="0" i="0" u="none" strike="noStrike" cap="none" normalizeH="0" baseline="0" dirty="0">
                <a:ln>
                  <a:noFill/>
                </a:ln>
                <a:solidFill>
                  <a:srgbClr val="000000"/>
                </a:solidFill>
                <a:effectLst/>
                <a:latin typeface="var(--bs-font-monospace)"/>
              </a:rPr>
              <a:t> round</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6666"/>
                </a:solidFill>
                <a:effectLst/>
                <a:latin typeface="var(--bs-font-monospace)"/>
              </a:rPr>
              <a:t>100</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x</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sum</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x</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006666"/>
                </a:solidFill>
                <a:effectLst/>
                <a:latin typeface="var(--bs-font-monospace)"/>
              </a:rPr>
              <a:t>1</a:t>
            </a:r>
            <a:r>
              <a:rPr kumimoji="0" lang="en-US" altLang="en-US" sz="14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6666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880000"/>
                </a:solidFill>
                <a:effectLst/>
                <a:latin typeface="var(--bs-font-monospace)"/>
              </a:rPr>
              <a:t># Give the chart file a name.</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var(--bs-font-monospace)"/>
              </a:rPr>
              <a:t>png</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file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008800"/>
                </a:solidFill>
                <a:effectLst/>
                <a:latin typeface="var(--bs-font-monospace)"/>
              </a:rPr>
              <a:t>"city_percentage_legends.jpg"</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80000"/>
                </a:solidFill>
                <a:effectLst/>
                <a:latin typeface="var(--bs-font-monospace)"/>
              </a:rPr>
              <a:t># Plot the chart.</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ar(--bs-font-monospace)"/>
              </a:rPr>
              <a:t>pie</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x</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labels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err="1">
                <a:ln>
                  <a:noFill/>
                </a:ln>
                <a:solidFill>
                  <a:srgbClr val="000000"/>
                </a:solidFill>
                <a:effectLst/>
                <a:latin typeface="var(--bs-font-monospace)"/>
              </a:rPr>
              <a:t>piepercent</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main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008800"/>
                </a:solidFill>
                <a:effectLst/>
                <a:latin typeface="var(--bs-font-monospace)"/>
              </a:rPr>
              <a:t>"City pie </a:t>
            </a:r>
            <a:r>
              <a:rPr kumimoji="0" lang="en-US" altLang="en-US" sz="1400" b="0" i="0" u="none" strike="noStrike" cap="none" normalizeH="0" baseline="0" dirty="0" err="1">
                <a:ln>
                  <a:noFill/>
                </a:ln>
                <a:solidFill>
                  <a:srgbClr val="008800"/>
                </a:solidFill>
                <a:effectLst/>
                <a:latin typeface="var(--bs-font-monospace)"/>
              </a:rPr>
              <a:t>chart"</a:t>
            </a:r>
            <a:r>
              <a:rPr kumimoji="0" lang="en-US" altLang="en-US" sz="1400" b="0" i="0" u="none" strike="noStrike" cap="none" normalizeH="0" baseline="0" dirty="0" err="1">
                <a:ln>
                  <a:noFill/>
                </a:ln>
                <a:solidFill>
                  <a:srgbClr val="666600"/>
                </a:solidFill>
                <a:effectLst/>
                <a:latin typeface="var(--bs-font-monospace)"/>
              </a:rPr>
              <a:t>,</a:t>
            </a:r>
            <a:r>
              <a:rPr kumimoji="0" lang="en-US" altLang="en-US" sz="1400" b="0" i="0" u="none" strike="noStrike" cap="none" normalizeH="0" baseline="0" dirty="0" err="1">
                <a:ln>
                  <a:noFill/>
                </a:ln>
                <a:solidFill>
                  <a:srgbClr val="000000"/>
                </a:solidFill>
                <a:effectLst/>
                <a:latin typeface="var(--bs-font-monospace)"/>
              </a:rPr>
              <a:t>col</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rainbow</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length</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x</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ar(--bs-font-monospace)"/>
              </a:rPr>
              <a:t>legend</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8800"/>
                </a:solidFill>
                <a:effectLst/>
                <a:latin typeface="var(--bs-font-monospace)"/>
              </a:rPr>
              <a:t>"</a:t>
            </a:r>
            <a:r>
              <a:rPr kumimoji="0" lang="en-US" altLang="en-US" sz="1400" b="0" i="0" u="none" strike="noStrike" cap="none" normalizeH="0" baseline="0" dirty="0" err="1">
                <a:ln>
                  <a:noFill/>
                </a:ln>
                <a:solidFill>
                  <a:srgbClr val="008800"/>
                </a:solidFill>
                <a:effectLst/>
                <a:latin typeface="var(--bs-font-monospace)"/>
              </a:rPr>
              <a:t>topright</a:t>
            </a:r>
            <a:r>
              <a:rPr kumimoji="0" lang="en-US" altLang="en-US" sz="1400" b="0" i="0" u="none" strike="noStrike" cap="none" normalizeH="0" baseline="0" dirty="0">
                <a:ln>
                  <a:noFill/>
                </a:ln>
                <a:solidFill>
                  <a:srgbClr val="008800"/>
                </a:solidFill>
                <a:effectLst/>
                <a:latin typeface="var(--bs-font-monospace)"/>
              </a:rPr>
              <a:t>"</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c</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8800"/>
                </a:solidFill>
                <a:effectLst/>
                <a:latin typeface="var(--bs-font-monospace)"/>
              </a:rPr>
              <a:t>"</a:t>
            </a:r>
            <a:r>
              <a:rPr kumimoji="0" lang="en-US" altLang="en-US" sz="1400" b="0" i="0" u="none" strike="noStrike" cap="none" normalizeH="0" baseline="0" dirty="0" err="1">
                <a:ln>
                  <a:noFill/>
                </a:ln>
                <a:solidFill>
                  <a:srgbClr val="008800"/>
                </a:solidFill>
                <a:effectLst/>
                <a:latin typeface="var(--bs-font-monospace)"/>
              </a:rPr>
              <a:t>London"</a:t>
            </a:r>
            <a:r>
              <a:rPr kumimoji="0" lang="en-US" altLang="en-US" sz="1400" b="0" i="0" u="none" strike="noStrike" cap="none" normalizeH="0" baseline="0" dirty="0" err="1">
                <a:ln>
                  <a:noFill/>
                </a:ln>
                <a:solidFill>
                  <a:srgbClr val="666600"/>
                </a:solidFill>
                <a:effectLst/>
                <a:latin typeface="var(--bs-font-monospace)"/>
              </a:rPr>
              <a:t>,</a:t>
            </a:r>
            <a:r>
              <a:rPr kumimoji="0" lang="en-US" altLang="en-US" sz="1400" b="0" i="0" u="none" strike="noStrike" cap="none" normalizeH="0" baseline="0" dirty="0" err="1">
                <a:ln>
                  <a:noFill/>
                </a:ln>
                <a:solidFill>
                  <a:srgbClr val="008800"/>
                </a:solidFill>
                <a:effectLst/>
                <a:latin typeface="var(--bs-font-monospace)"/>
              </a:rPr>
              <a:t>"New</a:t>
            </a:r>
            <a:r>
              <a:rPr kumimoji="0" lang="en-US" altLang="en-US" sz="1400" b="0" i="0" u="none" strike="noStrike" cap="none" normalizeH="0" baseline="0" dirty="0">
                <a:ln>
                  <a:noFill/>
                </a:ln>
                <a:solidFill>
                  <a:srgbClr val="008800"/>
                </a:solidFill>
                <a:effectLst/>
                <a:latin typeface="var(--bs-font-monospace)"/>
              </a:rPr>
              <a:t> </a:t>
            </a:r>
            <a:r>
              <a:rPr kumimoji="0" lang="en-US" altLang="en-US" sz="1400" b="0" i="0" u="none" strike="noStrike" cap="none" normalizeH="0" baseline="0" dirty="0" err="1">
                <a:ln>
                  <a:noFill/>
                </a:ln>
                <a:solidFill>
                  <a:srgbClr val="008800"/>
                </a:solidFill>
                <a:effectLst/>
                <a:latin typeface="var(--bs-font-monospace)"/>
              </a:rPr>
              <a:t>York"</a:t>
            </a:r>
            <a:r>
              <a:rPr kumimoji="0" lang="en-US" altLang="en-US" sz="1400" b="0" i="0" u="none" strike="noStrike" cap="none" normalizeH="0" baseline="0" dirty="0" err="1">
                <a:ln>
                  <a:noFill/>
                </a:ln>
                <a:solidFill>
                  <a:srgbClr val="666600"/>
                </a:solidFill>
                <a:effectLst/>
                <a:latin typeface="var(--bs-font-monospace)"/>
              </a:rPr>
              <a:t>,</a:t>
            </a:r>
            <a:r>
              <a:rPr kumimoji="0" lang="en-US" altLang="en-US" sz="1400" b="0" i="0" u="none" strike="noStrike" cap="none" normalizeH="0" baseline="0" dirty="0" err="1">
                <a:ln>
                  <a:noFill/>
                </a:ln>
                <a:solidFill>
                  <a:srgbClr val="008800"/>
                </a:solidFill>
                <a:effectLst/>
                <a:latin typeface="var(--bs-font-monospace)"/>
              </a:rPr>
              <a:t>"Singapore"</a:t>
            </a:r>
            <a:r>
              <a:rPr kumimoji="0" lang="en-US" altLang="en-US" sz="1400" b="0" i="0" u="none" strike="noStrike" cap="none" normalizeH="0" baseline="0" dirty="0" err="1">
                <a:ln>
                  <a:noFill/>
                </a:ln>
                <a:solidFill>
                  <a:srgbClr val="666600"/>
                </a:solidFill>
                <a:effectLst/>
                <a:latin typeface="var(--bs-font-monospace)"/>
              </a:rPr>
              <a:t>,</a:t>
            </a:r>
            <a:r>
              <a:rPr kumimoji="0" lang="en-US" altLang="en-US" sz="1400" b="0" i="0" u="none" strike="noStrike" cap="none" normalizeH="0" baseline="0" dirty="0" err="1">
                <a:ln>
                  <a:noFill/>
                </a:ln>
                <a:solidFill>
                  <a:srgbClr val="008800"/>
                </a:solidFill>
                <a:effectLst/>
                <a:latin typeface="var(--bs-font-monospace)"/>
              </a:rPr>
              <a:t>"Mumbai</a:t>
            </a:r>
            <a:r>
              <a:rPr kumimoji="0" lang="en-US" altLang="en-US" sz="1400" b="0" i="0" u="none" strike="noStrike" cap="none" normalizeH="0" baseline="0" dirty="0">
                <a:ln>
                  <a:noFill/>
                </a:ln>
                <a:solidFill>
                  <a:srgbClr val="008800"/>
                </a:solidFill>
                <a:effectLst/>
                <a:latin typeface="var(--bs-font-monospace)"/>
              </a:rPr>
              <a:t>"</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err="1">
                <a:ln>
                  <a:noFill/>
                </a:ln>
                <a:solidFill>
                  <a:srgbClr val="000000"/>
                </a:solidFill>
                <a:effectLst/>
                <a:latin typeface="var(--bs-font-monospace)"/>
              </a:rPr>
              <a:t>cex</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006666"/>
                </a:solidFill>
                <a:effectLst/>
                <a:latin typeface="var(--bs-font-monospace)"/>
              </a:rPr>
              <a:t>0.8</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fill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rainbow</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length</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x</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80000"/>
                </a:solidFill>
                <a:effectLst/>
                <a:latin typeface="var(--bs-font-monospace)"/>
              </a:rPr>
              <a:t># Save the file.</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var(--bs-font-monospace)"/>
              </a:rPr>
              <a:t>dev</a:t>
            </a:r>
            <a:r>
              <a:rPr kumimoji="0" lang="en-US" altLang="en-US" sz="1400" b="0" i="0" u="none" strike="noStrike" cap="none" normalizeH="0" baseline="0" dirty="0" err="1">
                <a:ln>
                  <a:noFill/>
                </a:ln>
                <a:solidFill>
                  <a:srgbClr val="666600"/>
                </a:solidFill>
                <a:effectLst/>
                <a:latin typeface="var(--bs-font-monospace)"/>
              </a:rPr>
              <a:t>.</a:t>
            </a:r>
            <a:r>
              <a:rPr kumimoji="0" lang="en-US" altLang="en-US" sz="1400" b="0" i="0" u="none" strike="noStrike" cap="none" normalizeH="0" baseline="0" dirty="0" err="1">
                <a:ln>
                  <a:noFill/>
                </a:ln>
                <a:solidFill>
                  <a:srgbClr val="000000"/>
                </a:solidFill>
                <a:effectLst/>
                <a:latin typeface="var(--bs-font-monospace)"/>
              </a:rPr>
              <a:t>off</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10243" name="Picture 3" descr="pie-chart with percentage and labels">
            <a:extLst>
              <a:ext uri="{FF2B5EF4-FFF2-40B4-BE49-F238E27FC236}">
                <a16:creationId xmlns:a16="http://schemas.microsoft.com/office/drawing/2014/main" id="{02A3226D-7F03-9D58-BB25-FCC38A1BF7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7851" y="2220545"/>
            <a:ext cx="3278699" cy="2602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350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6E6DD-7427-2436-37FF-CFC7DF38FE50}"/>
              </a:ext>
            </a:extLst>
          </p:cNvPr>
          <p:cNvSpPr>
            <a:spLocks noGrp="1"/>
          </p:cNvSpPr>
          <p:nvPr>
            <p:ph type="title"/>
          </p:nvPr>
        </p:nvSpPr>
        <p:spPr>
          <a:xfrm>
            <a:off x="838200" y="365125"/>
            <a:ext cx="10515600" cy="728569"/>
          </a:xfrm>
        </p:spPr>
        <p:txBody>
          <a:bodyPr>
            <a:normAutofit/>
          </a:bodyPr>
          <a:lstStyle/>
          <a:p>
            <a:r>
              <a:rPr lang="en-IN" b="1" i="0" dirty="0">
                <a:solidFill>
                  <a:srgbClr val="000000"/>
                </a:solidFill>
                <a:effectLst/>
                <a:latin typeface="Heebo" pitchFamily="2" charset="-79"/>
                <a:cs typeface="Heebo" pitchFamily="2" charset="-79"/>
              </a:rPr>
              <a:t>3D Pie Chart</a:t>
            </a:r>
            <a:endParaRPr lang="en-IN" b="1" i="0" dirty="0">
              <a:solidFill>
                <a:srgbClr val="303030"/>
              </a:solidFill>
              <a:effectLst/>
              <a:latin typeface="Heebo" pitchFamily="2" charset="-79"/>
              <a:cs typeface="Heebo" pitchFamily="2" charset="-79"/>
            </a:endParaRPr>
          </a:p>
        </p:txBody>
      </p:sp>
      <p:sp>
        <p:nvSpPr>
          <p:cNvPr id="3" name="Content Placeholder 2">
            <a:extLst>
              <a:ext uri="{FF2B5EF4-FFF2-40B4-BE49-F238E27FC236}">
                <a16:creationId xmlns:a16="http://schemas.microsoft.com/office/drawing/2014/main" id="{6B79CEBB-8CE6-BB50-A9DF-0A4286ED8FA9}"/>
              </a:ext>
            </a:extLst>
          </p:cNvPr>
          <p:cNvSpPr>
            <a:spLocks noGrp="1"/>
          </p:cNvSpPr>
          <p:nvPr>
            <p:ph idx="1"/>
          </p:nvPr>
        </p:nvSpPr>
        <p:spPr>
          <a:xfrm>
            <a:off x="838200" y="1192306"/>
            <a:ext cx="10515600" cy="5300569"/>
          </a:xfrm>
        </p:spPr>
        <p:txBody>
          <a:bodyPr>
            <a:normAutofit/>
          </a:bodyPr>
          <a:lstStyle/>
          <a:p>
            <a:r>
              <a:rPr lang="en-US" sz="2000" b="0" i="0" dirty="0">
                <a:solidFill>
                  <a:srgbClr val="000000"/>
                </a:solidFill>
                <a:effectLst/>
                <a:latin typeface="Nunito" pitchFamily="2" charset="0"/>
              </a:rPr>
              <a:t>A pie chart with 3 dimensions can be drawn using additional packages. The package </a:t>
            </a:r>
            <a:r>
              <a:rPr lang="en-US" sz="2000" b="1" i="0" dirty="0" err="1">
                <a:solidFill>
                  <a:srgbClr val="000000"/>
                </a:solidFill>
                <a:effectLst/>
                <a:latin typeface="Nunito" pitchFamily="2" charset="0"/>
              </a:rPr>
              <a:t>plotrix</a:t>
            </a:r>
            <a:r>
              <a:rPr lang="en-US" sz="2000" b="0" i="0" dirty="0">
                <a:solidFill>
                  <a:srgbClr val="000000"/>
                </a:solidFill>
                <a:effectLst/>
                <a:latin typeface="Nunito" pitchFamily="2" charset="0"/>
              </a:rPr>
              <a:t> has a function called </a:t>
            </a:r>
            <a:r>
              <a:rPr lang="en-US" sz="2000" b="1" i="0" dirty="0">
                <a:solidFill>
                  <a:srgbClr val="000000"/>
                </a:solidFill>
                <a:effectLst/>
                <a:latin typeface="Nunito" pitchFamily="2" charset="0"/>
              </a:rPr>
              <a:t>pie3D()</a:t>
            </a:r>
            <a:r>
              <a:rPr lang="en-US" sz="2000" b="0" i="0" dirty="0">
                <a:solidFill>
                  <a:srgbClr val="000000"/>
                </a:solidFill>
                <a:effectLst/>
                <a:latin typeface="Nunito" pitchFamily="2" charset="0"/>
              </a:rPr>
              <a:t> that is used for this.</a:t>
            </a:r>
            <a:endParaRPr lang="en-IN" sz="2000" dirty="0"/>
          </a:p>
        </p:txBody>
      </p:sp>
      <p:sp>
        <p:nvSpPr>
          <p:cNvPr id="4" name="Rectangle 3">
            <a:extLst>
              <a:ext uri="{FF2B5EF4-FFF2-40B4-BE49-F238E27FC236}">
                <a16:creationId xmlns:a16="http://schemas.microsoft.com/office/drawing/2014/main" id="{39E8C6DD-80E7-60AA-D23C-3C8CFBB3B2DF}"/>
              </a:ext>
            </a:extLst>
          </p:cNvPr>
          <p:cNvSpPr>
            <a:spLocks noChangeArrowheads="1"/>
          </p:cNvSpPr>
          <p:nvPr/>
        </p:nvSpPr>
        <p:spPr bwMode="auto">
          <a:xfrm>
            <a:off x="1021976" y="2258504"/>
            <a:ext cx="5721246" cy="373948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80000"/>
                </a:solidFill>
                <a:effectLst/>
                <a:latin typeface="var(--bs-font-monospace)"/>
              </a:rPr>
              <a:t># Get the library.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ar(--bs-font-monospace)"/>
              </a:rPr>
              <a:t> library</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err="1">
                <a:ln>
                  <a:noFill/>
                </a:ln>
                <a:solidFill>
                  <a:srgbClr val="000000"/>
                </a:solidFill>
                <a:effectLst/>
                <a:latin typeface="var(--bs-font-monospace)"/>
              </a:rPr>
              <a:t>plotrix</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80000"/>
                </a:solidFill>
                <a:effectLst/>
                <a:latin typeface="var(--bs-font-monospace)"/>
              </a:rPr>
              <a:t># Create data for the graph.</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ar(--bs-font-monospace)"/>
              </a:rPr>
              <a:t>x </a:t>
            </a:r>
            <a:r>
              <a:rPr kumimoji="0" lang="en-US" altLang="en-US" sz="1600" b="0" i="0" u="none" strike="noStrike" cap="none" normalizeH="0" baseline="0" dirty="0">
                <a:ln>
                  <a:noFill/>
                </a:ln>
                <a:solidFill>
                  <a:srgbClr val="666600"/>
                </a:solidFill>
                <a:effectLst/>
                <a:latin typeface="var(--bs-font-monospace)"/>
              </a:rPr>
              <a:t>&lt;-</a:t>
            </a:r>
            <a:r>
              <a:rPr kumimoji="0" lang="en-US" altLang="en-US" sz="1600" b="0" i="0" u="none" strike="noStrike" cap="none" normalizeH="0" baseline="0" dirty="0">
                <a:ln>
                  <a:noFill/>
                </a:ln>
                <a:solidFill>
                  <a:srgbClr val="000000"/>
                </a:solidFill>
                <a:effectLst/>
                <a:latin typeface="var(--bs-font-monospace)"/>
              </a:rPr>
              <a:t> c</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21</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6666"/>
                </a:solidFill>
                <a:effectLst/>
                <a:latin typeface="var(--bs-font-monospace)"/>
              </a:rPr>
              <a:t>62</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6666"/>
                </a:solidFill>
                <a:effectLst/>
                <a:latin typeface="var(--bs-font-monospace)"/>
              </a:rPr>
              <a:t>10</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53</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var(--bs-font-monospace)"/>
              </a:rPr>
              <a:t>lbl</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&lt;-</a:t>
            </a:r>
            <a:r>
              <a:rPr kumimoji="0" lang="en-US" altLang="en-US" sz="1600" b="0" i="0" u="none" strike="noStrike" cap="none" normalizeH="0" baseline="0" dirty="0">
                <a:ln>
                  <a:noFill/>
                </a:ln>
                <a:solidFill>
                  <a:srgbClr val="000000"/>
                </a:solidFill>
                <a:effectLst/>
                <a:latin typeface="var(--bs-font-monospace)"/>
              </a:rPr>
              <a:t> c</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8800"/>
                </a:solidFill>
                <a:effectLst/>
                <a:latin typeface="var(--bs-font-monospace)"/>
              </a:rPr>
              <a:t>"</a:t>
            </a:r>
            <a:r>
              <a:rPr kumimoji="0" lang="en-US" altLang="en-US" sz="1600" b="0" i="0" u="none" strike="noStrike" cap="none" normalizeH="0" baseline="0" dirty="0" err="1">
                <a:ln>
                  <a:noFill/>
                </a:ln>
                <a:solidFill>
                  <a:srgbClr val="008800"/>
                </a:solidFill>
                <a:effectLst/>
                <a:latin typeface="var(--bs-font-monospace)"/>
              </a:rPr>
              <a:t>London"</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8800"/>
                </a:solidFill>
                <a:effectLst/>
                <a:latin typeface="var(--bs-font-monospace)"/>
              </a:rPr>
              <a:t>"New</a:t>
            </a:r>
            <a:r>
              <a:rPr kumimoji="0" lang="en-US" altLang="en-US" sz="1600" b="0" i="0" u="none" strike="noStrike" cap="none" normalizeH="0" baseline="0" dirty="0">
                <a:ln>
                  <a:noFill/>
                </a:ln>
                <a:solidFill>
                  <a:srgbClr val="008800"/>
                </a:solidFill>
                <a:effectLst/>
                <a:latin typeface="var(--bs-font-monospace)"/>
              </a:rPr>
              <a:t> </a:t>
            </a:r>
            <a:r>
              <a:rPr kumimoji="0" lang="en-US" altLang="en-US" sz="1600" b="0" i="0" u="none" strike="noStrike" cap="none" normalizeH="0" baseline="0" dirty="0" err="1">
                <a:ln>
                  <a:noFill/>
                </a:ln>
                <a:solidFill>
                  <a:srgbClr val="008800"/>
                </a:solidFill>
                <a:effectLst/>
                <a:latin typeface="var(--bs-font-monospace)"/>
              </a:rPr>
              <a:t>York"</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8800"/>
                </a:solidFill>
                <a:effectLst/>
                <a:latin typeface="var(--bs-font-monospace)"/>
              </a:rPr>
              <a:t>"Singapore"</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8800"/>
                </a:solidFill>
                <a:effectLst/>
                <a:latin typeface="var(--bs-font-monospace)"/>
              </a:rPr>
              <a:t>"Mumbai</a:t>
            </a:r>
            <a:r>
              <a:rPr kumimoji="0" lang="en-US" altLang="en-US" sz="1600" b="0" i="0" u="none" strike="noStrike" cap="none" normalizeH="0" baseline="0" dirty="0">
                <a:ln>
                  <a:noFill/>
                </a:ln>
                <a:solidFill>
                  <a:srgbClr val="008800"/>
                </a:solidFill>
                <a:effectLst/>
                <a:latin typeface="var(--bs-font-monospace)"/>
              </a:rPr>
              <a:t>"</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80000"/>
                </a:solidFill>
                <a:effectLst/>
                <a:latin typeface="var(--bs-font-monospace)"/>
              </a:rPr>
              <a:t># Give the chart file a name.</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var(--bs-font-monospace)"/>
              </a:rPr>
              <a:t>png</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file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8800"/>
                </a:solidFill>
                <a:effectLst/>
                <a:latin typeface="var(--bs-font-monospace)"/>
              </a:rPr>
              <a:t>"3d_pie_chart.jpg"</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80000"/>
                </a:solidFill>
                <a:effectLst/>
                <a:latin typeface="var(--bs-font-monospace)"/>
              </a:rPr>
              <a:t># Plot the chart.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ar(--bs-font-monospace)"/>
              </a:rPr>
              <a:t>pie3D</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err="1">
                <a:ln>
                  <a:noFill/>
                </a:ln>
                <a:solidFill>
                  <a:srgbClr val="000000"/>
                </a:solidFill>
                <a:effectLst/>
                <a:latin typeface="var(--bs-font-monospace)"/>
              </a:rPr>
              <a:t>x</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0000"/>
                </a:solidFill>
                <a:effectLst/>
                <a:latin typeface="var(--bs-font-monospace)"/>
              </a:rPr>
              <a:t>labels</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err="1">
                <a:ln>
                  <a:noFill/>
                </a:ln>
                <a:solidFill>
                  <a:srgbClr val="000000"/>
                </a:solidFill>
                <a:effectLst/>
                <a:latin typeface="var(--bs-font-monospace)"/>
              </a:rPr>
              <a:t>lbl</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0000"/>
                </a:solidFill>
                <a:effectLst/>
                <a:latin typeface="var(--bs-font-monospace)"/>
              </a:rPr>
              <a:t>explode</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6666"/>
                </a:solidFill>
                <a:effectLst/>
                <a:latin typeface="var(--bs-font-monospace)"/>
              </a:rPr>
              <a:t>0.1</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main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8800"/>
                </a:solidFill>
                <a:effectLst/>
                <a:latin typeface="var(--bs-font-monospace)"/>
              </a:rPr>
              <a:t>"Pie Chart of Countries "</a:t>
            </a:r>
            <a:r>
              <a:rPr kumimoji="0" lang="en-US" altLang="en-US" sz="16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6666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880000"/>
                </a:solidFill>
                <a:effectLst/>
                <a:latin typeface="var(--bs-font-monospace)"/>
              </a:rPr>
              <a:t># Save the file.</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var(--bs-font-monospace)"/>
              </a:rPr>
              <a:t>dev</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0000"/>
                </a:solidFill>
                <a:effectLst/>
                <a:latin typeface="var(--bs-font-monospace)"/>
              </a:rPr>
              <a:t>off</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9221" name="Picture 5" descr="3D pie-chart">
            <a:extLst>
              <a:ext uri="{FF2B5EF4-FFF2-40B4-BE49-F238E27FC236}">
                <a16:creationId xmlns:a16="http://schemas.microsoft.com/office/drawing/2014/main" id="{3BF637A1-FA63-DFE7-A787-ACC9379C64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398" y="2258504"/>
            <a:ext cx="4242928" cy="312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150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6E6DD-7427-2436-37FF-CFC7DF38FE50}"/>
              </a:ext>
            </a:extLst>
          </p:cNvPr>
          <p:cNvSpPr>
            <a:spLocks noGrp="1"/>
          </p:cNvSpPr>
          <p:nvPr>
            <p:ph type="title"/>
          </p:nvPr>
        </p:nvSpPr>
        <p:spPr>
          <a:xfrm>
            <a:off x="838200" y="365125"/>
            <a:ext cx="10515600" cy="728569"/>
          </a:xfrm>
        </p:spPr>
        <p:txBody>
          <a:bodyPr/>
          <a:lstStyle/>
          <a:p>
            <a:r>
              <a:rPr lang="en-IN" b="1" i="0" dirty="0">
                <a:solidFill>
                  <a:srgbClr val="303030"/>
                </a:solidFill>
                <a:effectLst/>
                <a:latin typeface="Heebo" pitchFamily="2" charset="-79"/>
                <a:cs typeface="Heebo" pitchFamily="2" charset="-79"/>
              </a:rPr>
              <a:t>R - Excel File</a:t>
            </a:r>
            <a:endParaRPr lang="en-IN" dirty="0"/>
          </a:p>
        </p:txBody>
      </p:sp>
      <p:sp>
        <p:nvSpPr>
          <p:cNvPr id="3" name="Content Placeholder 2">
            <a:extLst>
              <a:ext uri="{FF2B5EF4-FFF2-40B4-BE49-F238E27FC236}">
                <a16:creationId xmlns:a16="http://schemas.microsoft.com/office/drawing/2014/main" id="{6B79CEBB-8CE6-BB50-A9DF-0A4286ED8FA9}"/>
              </a:ext>
            </a:extLst>
          </p:cNvPr>
          <p:cNvSpPr>
            <a:spLocks noGrp="1"/>
          </p:cNvSpPr>
          <p:nvPr>
            <p:ph idx="1"/>
          </p:nvPr>
        </p:nvSpPr>
        <p:spPr>
          <a:xfrm>
            <a:off x="838200" y="1192306"/>
            <a:ext cx="10515600" cy="4984657"/>
          </a:xfrm>
        </p:spPr>
        <p:txBody>
          <a:bodyPr>
            <a:normAutofit/>
          </a:bodyPr>
          <a:lstStyle/>
          <a:p>
            <a:pPr algn="l"/>
            <a:r>
              <a:rPr lang="en-US" sz="2400" b="0" i="0" dirty="0">
                <a:solidFill>
                  <a:srgbClr val="000000"/>
                </a:solidFill>
                <a:effectLst/>
                <a:latin typeface="Nunito" pitchFamily="2" charset="0"/>
              </a:rPr>
              <a:t>Microsoft Excel is the most widely used spreadsheet program which stores data in the .</a:t>
            </a:r>
            <a:r>
              <a:rPr lang="en-US" sz="2400" b="0" i="0" dirty="0" err="1">
                <a:solidFill>
                  <a:srgbClr val="000000"/>
                </a:solidFill>
                <a:effectLst/>
                <a:latin typeface="Nunito" pitchFamily="2" charset="0"/>
              </a:rPr>
              <a:t>xls</a:t>
            </a:r>
            <a:r>
              <a:rPr lang="en-US" sz="2400" b="0" i="0" dirty="0">
                <a:solidFill>
                  <a:srgbClr val="000000"/>
                </a:solidFill>
                <a:effectLst/>
                <a:latin typeface="Nunito" pitchFamily="2" charset="0"/>
              </a:rPr>
              <a:t> or .xlsx format. R can read directly from these files using some excel specific packages. Few such packages are - </a:t>
            </a:r>
            <a:r>
              <a:rPr lang="en-US" sz="2400" b="0" i="0" dirty="0" err="1">
                <a:solidFill>
                  <a:srgbClr val="000000"/>
                </a:solidFill>
                <a:effectLst/>
                <a:latin typeface="Nunito" pitchFamily="2" charset="0"/>
              </a:rPr>
              <a:t>XLConnect</a:t>
            </a:r>
            <a:r>
              <a:rPr lang="en-US" sz="2400" b="0" i="0" dirty="0">
                <a:solidFill>
                  <a:srgbClr val="000000"/>
                </a:solidFill>
                <a:effectLst/>
                <a:latin typeface="Nunito" pitchFamily="2" charset="0"/>
              </a:rPr>
              <a:t>, xlsx, </a:t>
            </a:r>
            <a:r>
              <a:rPr lang="en-US" sz="2400" b="0" i="0" dirty="0" err="1">
                <a:solidFill>
                  <a:srgbClr val="000000"/>
                </a:solidFill>
                <a:effectLst/>
                <a:latin typeface="Nunito" pitchFamily="2" charset="0"/>
              </a:rPr>
              <a:t>gdata</a:t>
            </a:r>
            <a:r>
              <a:rPr lang="en-US" sz="2400" b="0" i="0" dirty="0">
                <a:solidFill>
                  <a:srgbClr val="000000"/>
                </a:solidFill>
                <a:effectLst/>
                <a:latin typeface="Nunito" pitchFamily="2" charset="0"/>
              </a:rPr>
              <a:t> etc. We will be using xlsx package. R can also write into excel file using this package.</a:t>
            </a:r>
            <a:r>
              <a:rPr lang="en-US" sz="2400" b="0" i="0" dirty="0">
                <a:solidFill>
                  <a:srgbClr val="000000"/>
                </a:solidFill>
                <a:effectLst/>
                <a:latin typeface="Heebo" pitchFamily="2" charset="-79"/>
                <a:cs typeface="Heebo" pitchFamily="2" charset="-79"/>
              </a:rPr>
              <a:t> </a:t>
            </a:r>
          </a:p>
          <a:p>
            <a:pPr algn="l"/>
            <a:r>
              <a:rPr lang="en-US" sz="2400" b="0" i="0" dirty="0">
                <a:solidFill>
                  <a:srgbClr val="000000"/>
                </a:solidFill>
                <a:effectLst/>
                <a:latin typeface="Heebo" pitchFamily="2" charset="-79"/>
                <a:cs typeface="Heebo" pitchFamily="2" charset="-79"/>
              </a:rPr>
              <a:t>Install xlsx Package</a:t>
            </a:r>
          </a:p>
          <a:p>
            <a:pPr algn="just"/>
            <a:r>
              <a:rPr lang="en-US" sz="2400" b="0" i="0" dirty="0">
                <a:solidFill>
                  <a:srgbClr val="000000"/>
                </a:solidFill>
                <a:effectLst/>
                <a:latin typeface="Nunito" pitchFamily="2" charset="0"/>
              </a:rPr>
              <a:t>You can use the following command in the R console to install the "xlsx" package. It may ask to install some additional packages on which this package is dependent. Follow the same command with required package name to install the additional packages.</a:t>
            </a:r>
          </a:p>
          <a:p>
            <a:endParaRPr lang="en-IN" sz="2400" dirty="0"/>
          </a:p>
        </p:txBody>
      </p:sp>
      <p:sp>
        <p:nvSpPr>
          <p:cNvPr id="4" name="Rectangle 1">
            <a:extLst>
              <a:ext uri="{FF2B5EF4-FFF2-40B4-BE49-F238E27FC236}">
                <a16:creationId xmlns:a16="http://schemas.microsoft.com/office/drawing/2014/main" id="{01736176-847A-E8F2-13A1-28CCFD0E59B1}"/>
              </a:ext>
            </a:extLst>
          </p:cNvPr>
          <p:cNvSpPr>
            <a:spLocks noChangeArrowheads="1"/>
          </p:cNvSpPr>
          <p:nvPr/>
        </p:nvSpPr>
        <p:spPr bwMode="auto">
          <a:xfrm>
            <a:off x="1165412" y="5036004"/>
            <a:ext cx="2615588" cy="35394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var(--bs-font-monospace)"/>
              </a:rPr>
              <a:t>install.packages</a:t>
            </a:r>
            <a:r>
              <a:rPr kumimoji="0" lang="en-US" altLang="en-US" sz="2000" b="0" i="0" u="none" strike="noStrike" cap="none" normalizeH="0" baseline="0" dirty="0">
                <a:ln>
                  <a:noFill/>
                </a:ln>
                <a:solidFill>
                  <a:srgbClr val="000000"/>
                </a:solidFill>
                <a:effectLst/>
                <a:latin typeface="var(--bs-font-monospace)"/>
              </a:rPr>
              <a:t>("xlsx")</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3382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6E6DD-7427-2436-37FF-CFC7DF38FE50}"/>
              </a:ext>
            </a:extLst>
          </p:cNvPr>
          <p:cNvSpPr>
            <a:spLocks noGrp="1"/>
          </p:cNvSpPr>
          <p:nvPr>
            <p:ph type="title"/>
          </p:nvPr>
        </p:nvSpPr>
        <p:spPr>
          <a:xfrm>
            <a:off x="838200" y="365125"/>
            <a:ext cx="10515600" cy="728569"/>
          </a:xfrm>
        </p:spPr>
        <p:txBody>
          <a:bodyPr/>
          <a:lstStyle/>
          <a:p>
            <a:r>
              <a:rPr lang="en-IN" b="1" i="0" dirty="0">
                <a:solidFill>
                  <a:srgbClr val="303030"/>
                </a:solidFill>
                <a:effectLst/>
                <a:latin typeface="Heebo" pitchFamily="2" charset="-79"/>
                <a:cs typeface="Heebo" pitchFamily="2" charset="-79"/>
              </a:rPr>
              <a:t>R - Excel File</a:t>
            </a:r>
            <a:endParaRPr lang="en-IN" dirty="0"/>
          </a:p>
        </p:txBody>
      </p:sp>
      <p:sp>
        <p:nvSpPr>
          <p:cNvPr id="3" name="Content Placeholder 2">
            <a:extLst>
              <a:ext uri="{FF2B5EF4-FFF2-40B4-BE49-F238E27FC236}">
                <a16:creationId xmlns:a16="http://schemas.microsoft.com/office/drawing/2014/main" id="{6B79CEBB-8CE6-BB50-A9DF-0A4286ED8FA9}"/>
              </a:ext>
            </a:extLst>
          </p:cNvPr>
          <p:cNvSpPr>
            <a:spLocks noGrp="1"/>
          </p:cNvSpPr>
          <p:nvPr>
            <p:ph idx="1"/>
          </p:nvPr>
        </p:nvSpPr>
        <p:spPr>
          <a:xfrm>
            <a:off x="838200" y="1192306"/>
            <a:ext cx="10515600" cy="4984657"/>
          </a:xfrm>
        </p:spPr>
        <p:txBody>
          <a:bodyPr>
            <a:normAutofit/>
          </a:bodyPr>
          <a:lstStyle/>
          <a:p>
            <a:pPr algn="l"/>
            <a:r>
              <a:rPr lang="en-US" sz="2400" b="0" i="0" dirty="0">
                <a:solidFill>
                  <a:srgbClr val="000000"/>
                </a:solidFill>
                <a:effectLst/>
                <a:latin typeface="Heebo" pitchFamily="2" charset="-79"/>
                <a:cs typeface="Heebo" pitchFamily="2" charset="-79"/>
              </a:rPr>
              <a:t>Verify and Load the "xlsx" Package</a:t>
            </a:r>
          </a:p>
          <a:p>
            <a:pPr algn="just"/>
            <a:r>
              <a:rPr lang="en-US" sz="2400" b="0" i="0" dirty="0">
                <a:solidFill>
                  <a:srgbClr val="000000"/>
                </a:solidFill>
                <a:effectLst/>
                <a:latin typeface="Nunito" pitchFamily="2" charset="0"/>
              </a:rPr>
              <a:t>Use the following command to verify and load the "xlsx" package.</a:t>
            </a:r>
          </a:p>
          <a:p>
            <a:pPr algn="just"/>
            <a:endParaRPr lang="en-US" sz="2400" dirty="0">
              <a:solidFill>
                <a:srgbClr val="000000"/>
              </a:solidFill>
              <a:latin typeface="Nunito" pitchFamily="2" charset="0"/>
            </a:endParaRPr>
          </a:p>
          <a:p>
            <a:pPr algn="just"/>
            <a:endParaRPr lang="en-US" sz="2400" b="0" i="0" dirty="0">
              <a:solidFill>
                <a:srgbClr val="000000"/>
              </a:solidFill>
              <a:effectLst/>
              <a:latin typeface="Nunito" pitchFamily="2" charset="0"/>
            </a:endParaRPr>
          </a:p>
          <a:p>
            <a:pPr algn="just"/>
            <a:endParaRPr lang="en-US" sz="2400" dirty="0">
              <a:solidFill>
                <a:srgbClr val="000000"/>
              </a:solidFill>
              <a:latin typeface="Nunito" pitchFamily="2" charset="0"/>
            </a:endParaRPr>
          </a:p>
          <a:p>
            <a:pPr algn="just"/>
            <a:endParaRPr lang="en-US" sz="2400" b="0" i="0" dirty="0">
              <a:solidFill>
                <a:srgbClr val="000000"/>
              </a:solidFill>
              <a:effectLst/>
              <a:latin typeface="Nunito" pitchFamily="2" charset="0"/>
            </a:endParaRPr>
          </a:p>
          <a:p>
            <a:pPr algn="just"/>
            <a:r>
              <a:rPr lang="en-IN" sz="2400" b="0" i="0" dirty="0">
                <a:solidFill>
                  <a:srgbClr val="000000"/>
                </a:solidFill>
                <a:effectLst/>
                <a:latin typeface="Heebo" pitchFamily="2" charset="-79"/>
                <a:cs typeface="Heebo" pitchFamily="2" charset="-79"/>
              </a:rPr>
              <a:t>Reading the Excel File</a:t>
            </a:r>
          </a:p>
          <a:p>
            <a:pPr algn="just"/>
            <a:r>
              <a:rPr lang="en-US" sz="2400" b="0" i="0" dirty="0">
                <a:solidFill>
                  <a:srgbClr val="000000"/>
                </a:solidFill>
                <a:effectLst/>
                <a:latin typeface="Nunito" pitchFamily="2" charset="0"/>
              </a:rPr>
              <a:t> The input.xlsx is read by using the </a:t>
            </a:r>
            <a:r>
              <a:rPr lang="en-US" sz="2400" b="1" i="0" dirty="0">
                <a:solidFill>
                  <a:srgbClr val="000000"/>
                </a:solidFill>
                <a:effectLst/>
                <a:latin typeface="Nunito" pitchFamily="2" charset="0"/>
              </a:rPr>
              <a:t>read.xlsx()</a:t>
            </a:r>
            <a:r>
              <a:rPr lang="en-US" sz="2400" b="0" i="0" dirty="0">
                <a:solidFill>
                  <a:srgbClr val="000000"/>
                </a:solidFill>
                <a:effectLst/>
                <a:latin typeface="Nunito" pitchFamily="2" charset="0"/>
              </a:rPr>
              <a:t> function as shown below. The result is stored as a data frame in the R environment.</a:t>
            </a:r>
          </a:p>
          <a:p>
            <a:endParaRPr lang="en-IN" sz="2400" dirty="0"/>
          </a:p>
        </p:txBody>
      </p:sp>
      <p:sp>
        <p:nvSpPr>
          <p:cNvPr id="5" name="Rectangle 2">
            <a:extLst>
              <a:ext uri="{FF2B5EF4-FFF2-40B4-BE49-F238E27FC236}">
                <a16:creationId xmlns:a16="http://schemas.microsoft.com/office/drawing/2014/main" id="{8E149337-6E57-5879-3192-6FD786E602CC}"/>
              </a:ext>
            </a:extLst>
          </p:cNvPr>
          <p:cNvSpPr>
            <a:spLocks noChangeArrowheads="1"/>
          </p:cNvSpPr>
          <p:nvPr/>
        </p:nvSpPr>
        <p:spPr bwMode="auto">
          <a:xfrm>
            <a:off x="1264023" y="2155242"/>
            <a:ext cx="3299237" cy="127727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80000"/>
                </a:solidFill>
                <a:effectLst/>
                <a:latin typeface="var(--bs-font-monospace)"/>
              </a:rPr>
              <a:t># Verify the package is installed.</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ar(--bs-font-monospace)"/>
              </a:rPr>
              <a:t>any</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err="1">
                <a:ln>
                  <a:noFill/>
                </a:ln>
                <a:solidFill>
                  <a:srgbClr val="000000"/>
                </a:solidFill>
                <a:effectLst/>
                <a:latin typeface="var(--bs-font-monospace)"/>
              </a:rPr>
              <a:t>grepl</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8800"/>
                </a:solidFill>
                <a:effectLst/>
                <a:latin typeface="var(--bs-font-monospace)"/>
              </a:rPr>
              <a:t>"xlsx"</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err="1">
                <a:ln>
                  <a:noFill/>
                </a:ln>
                <a:solidFill>
                  <a:srgbClr val="000000"/>
                </a:solidFill>
                <a:effectLst/>
                <a:latin typeface="var(--bs-font-monospace)"/>
              </a:rPr>
              <a:t>installed</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0000"/>
                </a:solidFill>
                <a:effectLst/>
                <a:latin typeface="var(--bs-font-monospace)"/>
              </a:rPr>
              <a:t>packages</a:t>
            </a:r>
            <a:r>
              <a:rPr kumimoji="0" lang="en-US" altLang="en-US" sz="16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6666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880000"/>
                </a:solidFill>
                <a:effectLst/>
                <a:latin typeface="var(--bs-font-monospace)"/>
              </a:rPr>
              <a:t># Load the library into R workspace.</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ar(--bs-font-monospace)"/>
              </a:rPr>
              <a:t>library</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8800"/>
                </a:solidFill>
                <a:effectLst/>
                <a:latin typeface="var(--bs-font-monospace)"/>
              </a:rPr>
              <a:t>"xlsx"</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4FC4E6A4-B7A3-69BA-2AE1-B1878E81BAAC}"/>
              </a:ext>
            </a:extLst>
          </p:cNvPr>
          <p:cNvSpPr>
            <a:spLocks noChangeArrowheads="1"/>
          </p:cNvSpPr>
          <p:nvPr/>
        </p:nvSpPr>
        <p:spPr bwMode="auto">
          <a:xfrm>
            <a:off x="1264023" y="5318420"/>
            <a:ext cx="4135556" cy="103105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80000"/>
                </a:solidFill>
                <a:effectLst/>
                <a:latin typeface="var(--bs-font-monospace)"/>
              </a:rPr>
              <a:t># Read the first worksheet in the file input.xlsx.</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ar(--bs-font-monospace)"/>
              </a:rPr>
              <a:t>data </a:t>
            </a:r>
            <a:r>
              <a:rPr kumimoji="0" lang="en-US" altLang="en-US" sz="1600" b="0" i="0" u="none" strike="noStrike" cap="none" normalizeH="0" baseline="0" dirty="0">
                <a:ln>
                  <a:noFill/>
                </a:ln>
                <a:solidFill>
                  <a:srgbClr val="666600"/>
                </a:solidFill>
                <a:effectLst/>
                <a:latin typeface="var(--bs-font-monospace)"/>
              </a:rPr>
              <a:t>&lt;-</a:t>
            </a:r>
            <a:r>
              <a:rPr kumimoji="0" lang="en-US" altLang="en-US" sz="1600" b="0" i="0" u="none" strike="noStrike" cap="none" normalizeH="0" baseline="0" dirty="0">
                <a:ln>
                  <a:noFill/>
                </a:ln>
                <a:solidFill>
                  <a:srgbClr val="000000"/>
                </a:solidFill>
                <a:effectLst/>
                <a:latin typeface="var(--bs-font-monospace)"/>
              </a:rPr>
              <a:t> read</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xlsx</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8800"/>
                </a:solidFill>
                <a:effectLst/>
                <a:latin typeface="var(--bs-font-monospace)"/>
              </a:rPr>
              <a:t>"input.xlsx"</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err="1">
                <a:ln>
                  <a:noFill/>
                </a:ln>
                <a:solidFill>
                  <a:srgbClr val="000000"/>
                </a:solidFill>
                <a:effectLst/>
                <a:latin typeface="var(--bs-font-monospace)"/>
              </a:rPr>
              <a:t>sheetIndex</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6666"/>
                </a:solidFill>
                <a:effectLst/>
                <a:latin typeface="var(--bs-font-monospace)"/>
              </a:rPr>
              <a:t>1</a:t>
            </a:r>
            <a:r>
              <a:rPr kumimoji="0" lang="en-US" altLang="en-US" sz="16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0088"/>
                </a:solidFill>
                <a:effectLst/>
                <a:latin typeface="var(--bs-font-monospace)"/>
              </a:rPr>
              <a:t>print</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data</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0936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6E6DD-7427-2436-37FF-CFC7DF38FE50}"/>
              </a:ext>
            </a:extLst>
          </p:cNvPr>
          <p:cNvSpPr>
            <a:spLocks noGrp="1"/>
          </p:cNvSpPr>
          <p:nvPr>
            <p:ph type="title"/>
          </p:nvPr>
        </p:nvSpPr>
        <p:spPr>
          <a:xfrm>
            <a:off x="838200" y="365125"/>
            <a:ext cx="10515600" cy="728569"/>
          </a:xfrm>
        </p:spPr>
        <p:txBody>
          <a:bodyPr>
            <a:normAutofit/>
          </a:bodyPr>
          <a:lstStyle/>
          <a:p>
            <a:r>
              <a:rPr lang="en-IN" b="1" i="0" dirty="0">
                <a:solidFill>
                  <a:srgbClr val="303030"/>
                </a:solidFill>
                <a:effectLst/>
                <a:latin typeface="Heebo" pitchFamily="2" charset="-79"/>
                <a:cs typeface="Heebo" pitchFamily="2" charset="-79"/>
              </a:rPr>
              <a:t>R - XML Files</a:t>
            </a:r>
            <a:endParaRPr lang="en-IN" dirty="0"/>
          </a:p>
        </p:txBody>
      </p:sp>
      <p:sp>
        <p:nvSpPr>
          <p:cNvPr id="3" name="Content Placeholder 2">
            <a:extLst>
              <a:ext uri="{FF2B5EF4-FFF2-40B4-BE49-F238E27FC236}">
                <a16:creationId xmlns:a16="http://schemas.microsoft.com/office/drawing/2014/main" id="{6B79CEBB-8CE6-BB50-A9DF-0A4286ED8FA9}"/>
              </a:ext>
            </a:extLst>
          </p:cNvPr>
          <p:cNvSpPr>
            <a:spLocks noGrp="1"/>
          </p:cNvSpPr>
          <p:nvPr>
            <p:ph idx="1"/>
          </p:nvPr>
        </p:nvSpPr>
        <p:spPr>
          <a:xfrm>
            <a:off x="838200" y="1192306"/>
            <a:ext cx="10515600" cy="4984657"/>
          </a:xfrm>
        </p:spPr>
        <p:txBody>
          <a:bodyPr/>
          <a:lstStyle/>
          <a:p>
            <a:pPr algn="just"/>
            <a:r>
              <a:rPr lang="en-US" b="0" i="0" dirty="0">
                <a:solidFill>
                  <a:srgbClr val="000000"/>
                </a:solidFill>
                <a:effectLst/>
                <a:latin typeface="Nunito" pitchFamily="2" charset="0"/>
              </a:rPr>
              <a:t>XML is a file format which shares both the file format and the data on the World Wide Web, intranets, and elsewhere using standard ASCII text. It stands for Extensible Markup Language (XML). Similar to HTML it contains markup tags. But unlike HTML where the markup tag describes structure of the page, in xml the markup tags describe the meaning of the data contained into he file.</a:t>
            </a:r>
          </a:p>
          <a:p>
            <a:pPr algn="just"/>
            <a:r>
              <a:rPr lang="en-US" b="0" i="0" dirty="0">
                <a:solidFill>
                  <a:srgbClr val="000000"/>
                </a:solidFill>
                <a:effectLst/>
                <a:latin typeface="Nunito" pitchFamily="2" charset="0"/>
              </a:rPr>
              <a:t>You can read a xml file in R using the "XML" package. This package can be installed using following command.</a:t>
            </a:r>
          </a:p>
          <a:p>
            <a:endParaRPr lang="en-IN" dirty="0"/>
          </a:p>
        </p:txBody>
      </p:sp>
      <p:sp>
        <p:nvSpPr>
          <p:cNvPr id="4" name="Rectangle 1">
            <a:extLst>
              <a:ext uri="{FF2B5EF4-FFF2-40B4-BE49-F238E27FC236}">
                <a16:creationId xmlns:a16="http://schemas.microsoft.com/office/drawing/2014/main" id="{E6C1F3DB-B055-4C89-2B63-4C568E7107C2}"/>
              </a:ext>
            </a:extLst>
          </p:cNvPr>
          <p:cNvSpPr>
            <a:spLocks noChangeArrowheads="1"/>
          </p:cNvSpPr>
          <p:nvPr/>
        </p:nvSpPr>
        <p:spPr bwMode="auto">
          <a:xfrm>
            <a:off x="1129553" y="5197605"/>
            <a:ext cx="3693768" cy="47705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var(--bs-font-monospace)"/>
              </a:rPr>
              <a:t>install.packages</a:t>
            </a:r>
            <a:r>
              <a:rPr kumimoji="0" lang="en-US" altLang="en-US" sz="2800" b="0" i="0" u="none" strike="noStrike" cap="none" normalizeH="0" baseline="0" dirty="0">
                <a:ln>
                  <a:noFill/>
                </a:ln>
                <a:solidFill>
                  <a:srgbClr val="000000"/>
                </a:solidFill>
                <a:effectLst/>
                <a:latin typeface="var(--bs-font-monospace)"/>
              </a:rPr>
              <a:t>("XML")</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5136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6E6DD-7427-2436-37FF-CFC7DF38FE50}"/>
              </a:ext>
            </a:extLst>
          </p:cNvPr>
          <p:cNvSpPr>
            <a:spLocks noGrp="1"/>
          </p:cNvSpPr>
          <p:nvPr>
            <p:ph type="title"/>
          </p:nvPr>
        </p:nvSpPr>
        <p:spPr>
          <a:xfrm>
            <a:off x="838200" y="365125"/>
            <a:ext cx="10515600" cy="728569"/>
          </a:xfrm>
        </p:spPr>
        <p:txBody>
          <a:bodyPr>
            <a:normAutofit/>
          </a:bodyPr>
          <a:lstStyle/>
          <a:p>
            <a:r>
              <a:rPr lang="en-IN" b="1" i="0" dirty="0">
                <a:solidFill>
                  <a:srgbClr val="303030"/>
                </a:solidFill>
                <a:effectLst/>
                <a:latin typeface="Heebo" pitchFamily="2" charset="-79"/>
                <a:cs typeface="Heebo" pitchFamily="2" charset="-79"/>
              </a:rPr>
              <a:t>R - XML Files</a:t>
            </a:r>
            <a:endParaRPr lang="en-IN" dirty="0"/>
          </a:p>
        </p:txBody>
      </p:sp>
      <p:sp>
        <p:nvSpPr>
          <p:cNvPr id="3" name="Content Placeholder 2">
            <a:extLst>
              <a:ext uri="{FF2B5EF4-FFF2-40B4-BE49-F238E27FC236}">
                <a16:creationId xmlns:a16="http://schemas.microsoft.com/office/drawing/2014/main" id="{6B79CEBB-8CE6-BB50-A9DF-0A4286ED8FA9}"/>
              </a:ext>
            </a:extLst>
          </p:cNvPr>
          <p:cNvSpPr>
            <a:spLocks noGrp="1"/>
          </p:cNvSpPr>
          <p:nvPr>
            <p:ph idx="1"/>
          </p:nvPr>
        </p:nvSpPr>
        <p:spPr>
          <a:xfrm>
            <a:off x="838200" y="1192306"/>
            <a:ext cx="10515600" cy="5665694"/>
          </a:xfrm>
        </p:spPr>
        <p:txBody>
          <a:bodyPr>
            <a:normAutofit/>
          </a:bodyPr>
          <a:lstStyle/>
          <a:p>
            <a:pPr algn="l"/>
            <a:r>
              <a:rPr lang="en-US" sz="2000" b="1" i="0" dirty="0">
                <a:solidFill>
                  <a:srgbClr val="000000"/>
                </a:solidFill>
                <a:effectLst/>
                <a:latin typeface="Heebo" pitchFamily="2" charset="-79"/>
                <a:cs typeface="Heebo" pitchFamily="2" charset="-79"/>
              </a:rPr>
              <a:t>Input Data</a:t>
            </a:r>
          </a:p>
          <a:p>
            <a:pPr algn="just"/>
            <a:r>
              <a:rPr lang="en-US" sz="2000" b="0" i="0" dirty="0">
                <a:solidFill>
                  <a:srgbClr val="000000"/>
                </a:solidFill>
                <a:effectLst/>
                <a:latin typeface="Nunito" pitchFamily="2" charset="0"/>
              </a:rPr>
              <a:t>Create a </a:t>
            </a:r>
            <a:r>
              <a:rPr lang="en-US" sz="2000" b="0" i="0" dirty="0" err="1">
                <a:solidFill>
                  <a:srgbClr val="000000"/>
                </a:solidFill>
                <a:effectLst/>
                <a:latin typeface="Nunito" pitchFamily="2" charset="0"/>
              </a:rPr>
              <a:t>XMl</a:t>
            </a:r>
            <a:r>
              <a:rPr lang="en-US" sz="2000" b="0" i="0" dirty="0">
                <a:solidFill>
                  <a:srgbClr val="000000"/>
                </a:solidFill>
                <a:effectLst/>
                <a:latin typeface="Nunito" pitchFamily="2" charset="0"/>
              </a:rPr>
              <a:t> file by copying the any data that is in the format of XML into a text editor like notepad. Save the file with a </a:t>
            </a:r>
            <a:r>
              <a:rPr lang="en-US" sz="2000" b="1" i="0" dirty="0">
                <a:solidFill>
                  <a:srgbClr val="000000"/>
                </a:solidFill>
                <a:effectLst/>
                <a:latin typeface="Nunito" pitchFamily="2" charset="0"/>
              </a:rPr>
              <a:t>.xml</a:t>
            </a:r>
            <a:r>
              <a:rPr lang="en-US" sz="2000" b="0" i="0" dirty="0">
                <a:solidFill>
                  <a:srgbClr val="000000"/>
                </a:solidFill>
                <a:effectLst/>
                <a:latin typeface="Nunito" pitchFamily="2" charset="0"/>
              </a:rPr>
              <a:t> extension and choosing the file type as </a:t>
            </a:r>
            <a:r>
              <a:rPr lang="en-US" sz="2000" b="1" i="0" dirty="0">
                <a:solidFill>
                  <a:srgbClr val="000000"/>
                </a:solidFill>
                <a:effectLst/>
                <a:latin typeface="Nunito" pitchFamily="2" charset="0"/>
              </a:rPr>
              <a:t>all files(*.*)</a:t>
            </a:r>
            <a:r>
              <a:rPr lang="en-US" sz="2000" b="0" i="0" dirty="0">
                <a:solidFill>
                  <a:srgbClr val="000000"/>
                </a:solidFill>
                <a:effectLst/>
                <a:latin typeface="Nunito" pitchFamily="2" charset="0"/>
              </a:rPr>
              <a:t>.</a:t>
            </a:r>
          </a:p>
          <a:p>
            <a:pPr algn="just"/>
            <a:r>
              <a:rPr lang="en-US" sz="2000" dirty="0">
                <a:solidFill>
                  <a:srgbClr val="000000"/>
                </a:solidFill>
                <a:latin typeface="Nunito" pitchFamily="2" charset="0"/>
              </a:rPr>
              <a:t>You’ll find the input.xml file shared with you in dataset folder</a:t>
            </a:r>
          </a:p>
          <a:p>
            <a:pPr algn="just"/>
            <a:r>
              <a:rPr lang="en-US" sz="2000" b="0" i="0" dirty="0">
                <a:solidFill>
                  <a:srgbClr val="000000"/>
                </a:solidFill>
                <a:effectLst/>
                <a:latin typeface="Nunito" pitchFamily="2" charset="0"/>
              </a:rPr>
              <a:t>File -</a:t>
            </a:r>
            <a:r>
              <a:rPr lang="en-US" sz="2000" dirty="0">
                <a:solidFill>
                  <a:srgbClr val="000000"/>
                </a:solidFill>
                <a:latin typeface="Nunito" pitchFamily="2" charset="0"/>
              </a:rPr>
              <a:t>&gt; input.xml</a:t>
            </a:r>
          </a:p>
          <a:p>
            <a:pPr algn="l"/>
            <a:r>
              <a:rPr lang="en-US" sz="2000" b="1" i="0" dirty="0">
                <a:solidFill>
                  <a:srgbClr val="000000"/>
                </a:solidFill>
                <a:effectLst/>
                <a:latin typeface="Heebo" pitchFamily="2" charset="-79"/>
                <a:cs typeface="Heebo" pitchFamily="2" charset="-79"/>
              </a:rPr>
              <a:t>Reading XML File</a:t>
            </a:r>
          </a:p>
          <a:p>
            <a:pPr algn="just"/>
            <a:r>
              <a:rPr lang="en-US" sz="2000" b="0" i="0" dirty="0">
                <a:solidFill>
                  <a:srgbClr val="000000"/>
                </a:solidFill>
                <a:effectLst/>
                <a:latin typeface="Nunito" pitchFamily="2" charset="0"/>
              </a:rPr>
              <a:t>The xml file is read by R using the function </a:t>
            </a:r>
            <a:r>
              <a:rPr lang="en-US" sz="2000" b="1" i="0" dirty="0" err="1">
                <a:solidFill>
                  <a:srgbClr val="000000"/>
                </a:solidFill>
                <a:effectLst/>
                <a:latin typeface="Nunito" pitchFamily="2" charset="0"/>
              </a:rPr>
              <a:t>xmlParse</a:t>
            </a:r>
            <a:r>
              <a:rPr lang="en-US" sz="2000" b="1" i="0" dirty="0">
                <a:solidFill>
                  <a:srgbClr val="000000"/>
                </a:solidFill>
                <a:effectLst/>
                <a:latin typeface="Nunito" pitchFamily="2" charset="0"/>
              </a:rPr>
              <a:t>()</a:t>
            </a:r>
            <a:r>
              <a:rPr lang="en-US" sz="2000" b="0" i="0" dirty="0">
                <a:solidFill>
                  <a:srgbClr val="000000"/>
                </a:solidFill>
                <a:effectLst/>
                <a:latin typeface="Nunito" pitchFamily="2" charset="0"/>
              </a:rPr>
              <a:t>. It is stored as a list in R.</a:t>
            </a:r>
          </a:p>
          <a:p>
            <a:pPr algn="just"/>
            <a:endParaRPr lang="en-US" sz="2000" b="0" i="0" dirty="0">
              <a:solidFill>
                <a:srgbClr val="000000"/>
              </a:solidFill>
              <a:effectLst/>
              <a:latin typeface="Nunito" pitchFamily="2" charset="0"/>
            </a:endParaRPr>
          </a:p>
          <a:p>
            <a:endParaRPr lang="en-IN" sz="2000" dirty="0"/>
          </a:p>
        </p:txBody>
      </p:sp>
      <p:sp>
        <p:nvSpPr>
          <p:cNvPr id="6" name="Rectangle 2">
            <a:extLst>
              <a:ext uri="{FF2B5EF4-FFF2-40B4-BE49-F238E27FC236}">
                <a16:creationId xmlns:a16="http://schemas.microsoft.com/office/drawing/2014/main" id="{26DB79FF-39F7-E1CB-A695-2729A5E16FA1}"/>
              </a:ext>
            </a:extLst>
          </p:cNvPr>
          <p:cNvSpPr>
            <a:spLocks noChangeArrowheads="1"/>
          </p:cNvSpPr>
          <p:nvPr/>
        </p:nvSpPr>
        <p:spPr bwMode="auto">
          <a:xfrm>
            <a:off x="1255059" y="4076829"/>
            <a:ext cx="3601692" cy="241604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80000"/>
                </a:solidFill>
                <a:effectLst/>
                <a:latin typeface="var(--bs-font-monospace)"/>
              </a:rPr>
              <a:t># Load the package required to read XML files.</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ar(--bs-font-monospace)"/>
              </a:rPr>
              <a:t>library</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8800"/>
                </a:solidFill>
                <a:effectLst/>
                <a:latin typeface="var(--bs-font-monospace)"/>
              </a:rPr>
              <a:t>"XML"</a:t>
            </a:r>
            <a:r>
              <a:rPr kumimoji="0" lang="en-US" altLang="en-US" sz="14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6666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880000"/>
                </a:solidFill>
                <a:effectLst/>
                <a:latin typeface="var(--bs-font-monospace)"/>
              </a:rPr>
              <a:t># Also load the other required package.</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ar(--bs-font-monospace)"/>
              </a:rPr>
              <a:t>library</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8800"/>
                </a:solidFill>
                <a:effectLst/>
                <a:latin typeface="var(--bs-font-monospace)"/>
              </a:rPr>
              <a:t>"methods"</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80000"/>
                </a:solidFill>
                <a:effectLst/>
                <a:latin typeface="var(--bs-font-monospace)"/>
              </a:rPr>
              <a:t># Give the input file name to the function.</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ar(--bs-font-monospace)"/>
              </a:rPr>
              <a:t>result </a:t>
            </a:r>
            <a:r>
              <a:rPr kumimoji="0" lang="en-US" altLang="en-US" sz="1400" b="0" i="0" u="none" strike="noStrike" cap="none" normalizeH="0" baseline="0" dirty="0">
                <a:ln>
                  <a:noFill/>
                </a:ln>
                <a:solidFill>
                  <a:srgbClr val="666600"/>
                </a:solidFill>
                <a:effectLst/>
                <a:latin typeface="var(--bs-font-monospace)"/>
              </a:rPr>
              <a:t>&lt;-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err="1">
                <a:ln>
                  <a:noFill/>
                </a:ln>
                <a:solidFill>
                  <a:srgbClr val="000000"/>
                </a:solidFill>
                <a:effectLst/>
                <a:latin typeface="var(--bs-font-monospace)"/>
              </a:rPr>
              <a:t>xmlParse</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file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008800"/>
                </a:solidFill>
                <a:effectLst/>
                <a:latin typeface="var(--bs-font-monospace)"/>
              </a:rPr>
              <a:t>"input.xml"</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80000"/>
                </a:solidFill>
                <a:effectLst/>
                <a:latin typeface="var(--bs-font-monospace)"/>
              </a:rPr>
              <a:t># Print the result.</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88"/>
                </a:solidFill>
                <a:effectLst/>
                <a:latin typeface="var(--bs-font-monospace)"/>
              </a:rPr>
              <a:t>print</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result</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942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6E6DD-7427-2436-37FF-CFC7DF38FE50}"/>
              </a:ext>
            </a:extLst>
          </p:cNvPr>
          <p:cNvSpPr>
            <a:spLocks noGrp="1"/>
          </p:cNvSpPr>
          <p:nvPr>
            <p:ph type="title"/>
          </p:nvPr>
        </p:nvSpPr>
        <p:spPr>
          <a:xfrm>
            <a:off x="838200" y="365125"/>
            <a:ext cx="10515600" cy="728569"/>
          </a:xfrm>
        </p:spPr>
        <p:txBody>
          <a:bodyPr>
            <a:normAutofit/>
          </a:bodyPr>
          <a:lstStyle/>
          <a:p>
            <a:r>
              <a:rPr lang="en-IN" b="1" i="0" dirty="0">
                <a:solidFill>
                  <a:srgbClr val="303030"/>
                </a:solidFill>
                <a:effectLst/>
                <a:latin typeface="Heebo" pitchFamily="2" charset="-79"/>
                <a:cs typeface="Heebo" pitchFamily="2" charset="-79"/>
              </a:rPr>
              <a:t>R - JSON Files</a:t>
            </a:r>
            <a:endParaRPr lang="en-IN" dirty="0"/>
          </a:p>
        </p:txBody>
      </p:sp>
      <p:sp>
        <p:nvSpPr>
          <p:cNvPr id="3" name="Content Placeholder 2">
            <a:extLst>
              <a:ext uri="{FF2B5EF4-FFF2-40B4-BE49-F238E27FC236}">
                <a16:creationId xmlns:a16="http://schemas.microsoft.com/office/drawing/2014/main" id="{6B79CEBB-8CE6-BB50-A9DF-0A4286ED8FA9}"/>
              </a:ext>
            </a:extLst>
          </p:cNvPr>
          <p:cNvSpPr>
            <a:spLocks noGrp="1"/>
          </p:cNvSpPr>
          <p:nvPr>
            <p:ph idx="1"/>
          </p:nvPr>
        </p:nvSpPr>
        <p:spPr>
          <a:xfrm>
            <a:off x="838200" y="1192306"/>
            <a:ext cx="10515600" cy="4984657"/>
          </a:xfrm>
        </p:spPr>
        <p:txBody>
          <a:bodyPr/>
          <a:lstStyle/>
          <a:p>
            <a:pPr algn="just"/>
            <a:r>
              <a:rPr lang="en-US" b="0" i="0" dirty="0">
                <a:solidFill>
                  <a:srgbClr val="000000"/>
                </a:solidFill>
                <a:effectLst/>
                <a:latin typeface="Nunito" pitchFamily="2" charset="0"/>
              </a:rPr>
              <a:t>JSON file stores data as text in human-readable format. </a:t>
            </a:r>
            <a:r>
              <a:rPr lang="en-US" b="0" i="0" dirty="0" err="1">
                <a:solidFill>
                  <a:srgbClr val="000000"/>
                </a:solidFill>
                <a:effectLst/>
                <a:latin typeface="Nunito" pitchFamily="2" charset="0"/>
              </a:rPr>
              <a:t>Json</a:t>
            </a:r>
            <a:r>
              <a:rPr lang="en-US" b="0" i="0" dirty="0">
                <a:solidFill>
                  <a:srgbClr val="000000"/>
                </a:solidFill>
                <a:effectLst/>
                <a:latin typeface="Nunito" pitchFamily="2" charset="0"/>
              </a:rPr>
              <a:t> stands for JavaScript Object Notation. R can read JSON files using the </a:t>
            </a:r>
            <a:r>
              <a:rPr lang="en-US" b="0" i="0" dirty="0" err="1">
                <a:solidFill>
                  <a:srgbClr val="000000"/>
                </a:solidFill>
                <a:effectLst/>
                <a:latin typeface="Nunito" pitchFamily="2" charset="0"/>
              </a:rPr>
              <a:t>rjson</a:t>
            </a:r>
            <a:r>
              <a:rPr lang="en-US" b="0" i="0" dirty="0">
                <a:solidFill>
                  <a:srgbClr val="000000"/>
                </a:solidFill>
                <a:effectLst/>
                <a:latin typeface="Nunito" pitchFamily="2" charset="0"/>
              </a:rPr>
              <a:t> package.</a:t>
            </a:r>
          </a:p>
          <a:p>
            <a:pPr algn="l"/>
            <a:r>
              <a:rPr lang="en-US" b="0" i="0" dirty="0">
                <a:solidFill>
                  <a:srgbClr val="000000"/>
                </a:solidFill>
                <a:effectLst/>
                <a:latin typeface="Heebo" pitchFamily="2" charset="-79"/>
                <a:cs typeface="Heebo" pitchFamily="2" charset="-79"/>
              </a:rPr>
              <a:t>Install </a:t>
            </a:r>
            <a:r>
              <a:rPr lang="en-US" b="0" i="0" dirty="0" err="1">
                <a:solidFill>
                  <a:srgbClr val="000000"/>
                </a:solidFill>
                <a:effectLst/>
                <a:latin typeface="Heebo" pitchFamily="2" charset="-79"/>
                <a:cs typeface="Heebo" pitchFamily="2" charset="-79"/>
              </a:rPr>
              <a:t>rjson</a:t>
            </a:r>
            <a:r>
              <a:rPr lang="en-US" b="0" i="0" dirty="0">
                <a:solidFill>
                  <a:srgbClr val="000000"/>
                </a:solidFill>
                <a:effectLst/>
                <a:latin typeface="Heebo" pitchFamily="2" charset="-79"/>
                <a:cs typeface="Heebo" pitchFamily="2" charset="-79"/>
              </a:rPr>
              <a:t> Package</a:t>
            </a:r>
          </a:p>
          <a:p>
            <a:pPr algn="just"/>
            <a:r>
              <a:rPr lang="en-US" b="0" i="0" dirty="0">
                <a:solidFill>
                  <a:srgbClr val="000000"/>
                </a:solidFill>
                <a:effectLst/>
                <a:latin typeface="Nunito" pitchFamily="2" charset="0"/>
              </a:rPr>
              <a:t>In the R console, you can issue the following command to install the </a:t>
            </a:r>
            <a:r>
              <a:rPr lang="en-US" b="0" i="0" dirty="0" err="1">
                <a:solidFill>
                  <a:srgbClr val="000000"/>
                </a:solidFill>
                <a:effectLst/>
                <a:latin typeface="Nunito" pitchFamily="2" charset="0"/>
              </a:rPr>
              <a:t>rjson</a:t>
            </a:r>
            <a:r>
              <a:rPr lang="en-US" b="0" i="0" dirty="0">
                <a:solidFill>
                  <a:srgbClr val="000000"/>
                </a:solidFill>
                <a:effectLst/>
                <a:latin typeface="Nunito" pitchFamily="2" charset="0"/>
              </a:rPr>
              <a:t> package.</a:t>
            </a:r>
          </a:p>
          <a:p>
            <a:endParaRPr lang="en-IN" dirty="0"/>
          </a:p>
        </p:txBody>
      </p:sp>
      <p:sp>
        <p:nvSpPr>
          <p:cNvPr id="4" name="Rectangle 1">
            <a:extLst>
              <a:ext uri="{FF2B5EF4-FFF2-40B4-BE49-F238E27FC236}">
                <a16:creationId xmlns:a16="http://schemas.microsoft.com/office/drawing/2014/main" id="{A9A2D88D-8B3C-C7EE-5659-6AA4F21E5FB6}"/>
              </a:ext>
            </a:extLst>
          </p:cNvPr>
          <p:cNvSpPr>
            <a:spLocks noChangeArrowheads="1"/>
          </p:cNvSpPr>
          <p:nvPr/>
        </p:nvSpPr>
        <p:spPr bwMode="auto">
          <a:xfrm>
            <a:off x="1147483" y="4122803"/>
            <a:ext cx="3780330" cy="47705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var(--bs-font-monospace)"/>
              </a:rPr>
              <a:t>install.packages</a:t>
            </a:r>
            <a:r>
              <a:rPr kumimoji="0" lang="en-US" altLang="en-US" sz="2800" b="0" i="0" u="none" strike="noStrike" cap="none" normalizeH="0" baseline="0" dirty="0">
                <a:ln>
                  <a:noFill/>
                </a:ln>
                <a:solidFill>
                  <a:srgbClr val="000000"/>
                </a:solidFill>
                <a:effectLst/>
                <a:latin typeface="var(--bs-font-monospace)"/>
              </a:rPr>
              <a:t>("</a:t>
            </a:r>
            <a:r>
              <a:rPr kumimoji="0" lang="en-US" altLang="en-US" sz="2800" b="0" i="0" u="none" strike="noStrike" cap="none" normalizeH="0" baseline="0" dirty="0" err="1">
                <a:ln>
                  <a:noFill/>
                </a:ln>
                <a:solidFill>
                  <a:srgbClr val="000000"/>
                </a:solidFill>
                <a:effectLst/>
                <a:latin typeface="var(--bs-font-monospace)"/>
              </a:rPr>
              <a:t>rjson</a:t>
            </a:r>
            <a:r>
              <a:rPr kumimoji="0" lang="en-US" altLang="en-US" sz="2800" b="0" i="0" u="none" strike="noStrike" cap="none" normalizeH="0" baseline="0" dirty="0">
                <a:ln>
                  <a:noFill/>
                </a:ln>
                <a:solidFill>
                  <a:srgbClr val="000000"/>
                </a:solidFill>
                <a:effectLst/>
                <a:latin typeface="var(--bs-font-monospace)"/>
              </a:rPr>
              <a:t>")</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2678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6E6DD-7427-2436-37FF-CFC7DF38FE50}"/>
              </a:ext>
            </a:extLst>
          </p:cNvPr>
          <p:cNvSpPr>
            <a:spLocks noGrp="1"/>
          </p:cNvSpPr>
          <p:nvPr>
            <p:ph type="title"/>
          </p:nvPr>
        </p:nvSpPr>
        <p:spPr>
          <a:xfrm>
            <a:off x="838200" y="365125"/>
            <a:ext cx="10515600" cy="728569"/>
          </a:xfrm>
        </p:spPr>
        <p:txBody>
          <a:bodyPr>
            <a:normAutofit/>
          </a:bodyPr>
          <a:lstStyle/>
          <a:p>
            <a:r>
              <a:rPr lang="en-IN" b="1" i="0" dirty="0">
                <a:solidFill>
                  <a:srgbClr val="303030"/>
                </a:solidFill>
                <a:effectLst/>
                <a:latin typeface="Heebo" pitchFamily="2" charset="-79"/>
                <a:cs typeface="Heebo" pitchFamily="2" charset="-79"/>
              </a:rPr>
              <a:t>R - JSON Files</a:t>
            </a:r>
            <a:endParaRPr lang="en-IN" dirty="0"/>
          </a:p>
        </p:txBody>
      </p:sp>
      <p:sp>
        <p:nvSpPr>
          <p:cNvPr id="3" name="Content Placeholder 2">
            <a:extLst>
              <a:ext uri="{FF2B5EF4-FFF2-40B4-BE49-F238E27FC236}">
                <a16:creationId xmlns:a16="http://schemas.microsoft.com/office/drawing/2014/main" id="{6B79CEBB-8CE6-BB50-A9DF-0A4286ED8FA9}"/>
              </a:ext>
            </a:extLst>
          </p:cNvPr>
          <p:cNvSpPr>
            <a:spLocks noGrp="1"/>
          </p:cNvSpPr>
          <p:nvPr>
            <p:ph idx="1"/>
          </p:nvPr>
        </p:nvSpPr>
        <p:spPr>
          <a:xfrm>
            <a:off x="838200" y="1192305"/>
            <a:ext cx="10515600" cy="5531224"/>
          </a:xfrm>
        </p:spPr>
        <p:txBody>
          <a:bodyPr>
            <a:normAutofit/>
          </a:bodyPr>
          <a:lstStyle/>
          <a:p>
            <a:pPr algn="l"/>
            <a:r>
              <a:rPr lang="en-US" sz="2000" b="0" i="0" dirty="0">
                <a:solidFill>
                  <a:srgbClr val="000000"/>
                </a:solidFill>
                <a:effectLst/>
                <a:latin typeface="Heebo" pitchFamily="2" charset="-79"/>
                <a:cs typeface="Heebo" pitchFamily="2" charset="-79"/>
              </a:rPr>
              <a:t>Input Data</a:t>
            </a:r>
          </a:p>
          <a:p>
            <a:pPr algn="just"/>
            <a:r>
              <a:rPr lang="en-US" sz="2000" b="0" i="0" dirty="0">
                <a:solidFill>
                  <a:srgbClr val="000000"/>
                </a:solidFill>
                <a:effectLst/>
                <a:latin typeface="Nunito" pitchFamily="2" charset="0"/>
              </a:rPr>
              <a:t>Create a JSON file by copying the below data into a text editor like notepad. Save the file with a </a:t>
            </a:r>
            <a:r>
              <a:rPr lang="en-US" sz="2000" b="1" i="0" dirty="0">
                <a:solidFill>
                  <a:srgbClr val="000000"/>
                </a:solidFill>
                <a:effectLst/>
                <a:latin typeface="Nunito" pitchFamily="2" charset="0"/>
              </a:rPr>
              <a:t>.</a:t>
            </a:r>
            <a:r>
              <a:rPr lang="en-US" sz="2000" b="1" i="0" dirty="0" err="1">
                <a:solidFill>
                  <a:srgbClr val="000000"/>
                </a:solidFill>
                <a:effectLst/>
                <a:latin typeface="Nunito" pitchFamily="2" charset="0"/>
              </a:rPr>
              <a:t>json</a:t>
            </a:r>
            <a:r>
              <a:rPr lang="en-US" sz="2000" b="0" i="0" dirty="0">
                <a:solidFill>
                  <a:srgbClr val="000000"/>
                </a:solidFill>
                <a:effectLst/>
                <a:latin typeface="Nunito" pitchFamily="2" charset="0"/>
              </a:rPr>
              <a:t> extension and choosing the file type as </a:t>
            </a:r>
            <a:r>
              <a:rPr lang="en-US" sz="2000" b="1" i="0" dirty="0">
                <a:solidFill>
                  <a:srgbClr val="000000"/>
                </a:solidFill>
                <a:effectLst/>
                <a:latin typeface="Nunito" pitchFamily="2" charset="0"/>
              </a:rPr>
              <a:t>all files(*.*)</a:t>
            </a:r>
            <a:r>
              <a:rPr lang="en-US" sz="2000" b="0" i="0" dirty="0">
                <a:solidFill>
                  <a:srgbClr val="000000"/>
                </a:solidFill>
                <a:effectLst/>
                <a:latin typeface="Nunito" pitchFamily="2" charset="0"/>
              </a:rPr>
              <a:t>.</a:t>
            </a:r>
          </a:p>
          <a:p>
            <a:pPr algn="just"/>
            <a:endParaRPr lang="en-US" sz="2000" dirty="0">
              <a:solidFill>
                <a:srgbClr val="000000"/>
              </a:solidFill>
              <a:latin typeface="Nunito" pitchFamily="2" charset="0"/>
              <a:cs typeface="Heebo" pitchFamily="2" charset="-79"/>
            </a:endParaRPr>
          </a:p>
          <a:p>
            <a:pPr algn="just"/>
            <a:endParaRPr lang="en-US" sz="2000" b="0" i="0" dirty="0">
              <a:solidFill>
                <a:srgbClr val="000000"/>
              </a:solidFill>
              <a:effectLst/>
              <a:latin typeface="Nunito" pitchFamily="2" charset="0"/>
              <a:cs typeface="Heebo" pitchFamily="2" charset="-79"/>
            </a:endParaRPr>
          </a:p>
          <a:p>
            <a:pPr algn="just"/>
            <a:endParaRPr lang="en-US" sz="2000" dirty="0">
              <a:solidFill>
                <a:srgbClr val="000000"/>
              </a:solidFill>
              <a:latin typeface="Nunito" pitchFamily="2" charset="0"/>
              <a:cs typeface="Heebo" pitchFamily="2" charset="-79"/>
            </a:endParaRPr>
          </a:p>
          <a:p>
            <a:pPr algn="just"/>
            <a:r>
              <a:rPr lang="en-US" sz="2000" b="0" i="0" dirty="0">
                <a:solidFill>
                  <a:srgbClr val="000000"/>
                </a:solidFill>
                <a:effectLst/>
                <a:latin typeface="Heebo" pitchFamily="2" charset="-79"/>
                <a:cs typeface="Heebo" pitchFamily="2" charset="-79"/>
              </a:rPr>
              <a:t>Read the JSON File</a:t>
            </a:r>
          </a:p>
          <a:p>
            <a:pPr algn="just"/>
            <a:r>
              <a:rPr lang="en-US" sz="2000" b="0" i="0" dirty="0">
                <a:solidFill>
                  <a:srgbClr val="000000"/>
                </a:solidFill>
                <a:effectLst/>
                <a:latin typeface="Nunito" pitchFamily="2" charset="0"/>
              </a:rPr>
              <a:t>The JSON file is read by R using the function from </a:t>
            </a:r>
            <a:r>
              <a:rPr lang="en-US" sz="2000" b="1" i="0" dirty="0">
                <a:solidFill>
                  <a:srgbClr val="000000"/>
                </a:solidFill>
                <a:effectLst/>
                <a:latin typeface="Nunito" pitchFamily="2" charset="0"/>
              </a:rPr>
              <a:t>JSON()</a:t>
            </a:r>
            <a:r>
              <a:rPr lang="en-US" sz="2000" b="0" i="0" dirty="0">
                <a:solidFill>
                  <a:srgbClr val="000000"/>
                </a:solidFill>
                <a:effectLst/>
                <a:latin typeface="Nunito" pitchFamily="2" charset="0"/>
              </a:rPr>
              <a:t>. It is stored as a list in R.</a:t>
            </a:r>
          </a:p>
          <a:p>
            <a:pPr algn="just"/>
            <a:endParaRPr lang="en-US" sz="2000" b="0" i="0" dirty="0">
              <a:solidFill>
                <a:srgbClr val="000000"/>
              </a:solidFill>
              <a:effectLst/>
              <a:latin typeface="Nunito" pitchFamily="2" charset="0"/>
            </a:endParaRPr>
          </a:p>
          <a:p>
            <a:endParaRPr lang="en-IN" sz="2000" dirty="0"/>
          </a:p>
        </p:txBody>
      </p:sp>
      <p:sp>
        <p:nvSpPr>
          <p:cNvPr id="4" name="Rectangle 1">
            <a:extLst>
              <a:ext uri="{FF2B5EF4-FFF2-40B4-BE49-F238E27FC236}">
                <a16:creationId xmlns:a16="http://schemas.microsoft.com/office/drawing/2014/main" id="{89280846-EE64-37A8-4C8D-743D54A96931}"/>
              </a:ext>
            </a:extLst>
          </p:cNvPr>
          <p:cNvSpPr>
            <a:spLocks noChangeArrowheads="1"/>
          </p:cNvSpPr>
          <p:nvPr/>
        </p:nvSpPr>
        <p:spPr bwMode="auto">
          <a:xfrm>
            <a:off x="1102659" y="2243663"/>
            <a:ext cx="8077852" cy="106182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008800"/>
                </a:solidFill>
                <a:effectLst/>
                <a:latin typeface="var(--bs-font-monospace)"/>
              </a:rPr>
              <a:t>"ID"</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8800"/>
                </a:solidFill>
                <a:effectLst/>
                <a:latin typeface="var(--bs-font-monospace)"/>
              </a:rPr>
              <a:t>"1"</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8800"/>
                </a:solidFill>
                <a:effectLst/>
                <a:latin typeface="var(--bs-font-monospace)"/>
              </a:rPr>
              <a:t>"2"</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8800"/>
                </a:solidFill>
                <a:effectLst/>
                <a:latin typeface="var(--bs-font-monospace)"/>
              </a:rPr>
              <a:t>"3"</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8800"/>
                </a:solidFill>
                <a:effectLst/>
                <a:latin typeface="var(--bs-font-monospace)"/>
              </a:rPr>
              <a:t>"4"</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8800"/>
                </a:solidFill>
                <a:effectLst/>
                <a:latin typeface="var(--bs-font-monospace)"/>
              </a:rPr>
              <a:t>"5"</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8800"/>
                </a:solidFill>
                <a:effectLst/>
                <a:latin typeface="var(--bs-font-monospace)"/>
              </a:rPr>
              <a:t>"6"</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8800"/>
                </a:solidFill>
                <a:effectLst/>
                <a:latin typeface="var(--bs-font-monospace)"/>
              </a:rPr>
              <a:t>"7"</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8800"/>
                </a:solidFill>
                <a:effectLst/>
                <a:latin typeface="var(--bs-font-monospace)"/>
              </a:rPr>
              <a:t>"8"</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666600"/>
                </a:solidFill>
                <a:latin typeface="var(--bs-font-monospace)"/>
              </a:rPr>
              <a:t>	</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008800"/>
                </a:solidFill>
                <a:effectLst/>
                <a:latin typeface="var(--bs-font-monospace)"/>
              </a:rPr>
              <a:t>"Name"</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8800"/>
                </a:solidFill>
                <a:effectLst/>
                <a:latin typeface="var(--bs-font-monospace)"/>
              </a:rPr>
              <a:t>"</a:t>
            </a:r>
            <a:r>
              <a:rPr kumimoji="0" lang="en-US" altLang="en-US" sz="1100" b="0" i="0" u="none" strike="noStrike" cap="none" normalizeH="0" baseline="0" dirty="0" err="1">
                <a:ln>
                  <a:noFill/>
                </a:ln>
                <a:solidFill>
                  <a:srgbClr val="008800"/>
                </a:solidFill>
                <a:effectLst/>
                <a:latin typeface="var(--bs-font-monospace)"/>
              </a:rPr>
              <a:t>Rick"</a:t>
            </a:r>
            <a:r>
              <a:rPr kumimoji="0" lang="en-US" altLang="en-US" sz="1100" b="0" i="0" u="none" strike="noStrike" cap="none" normalizeH="0" baseline="0" dirty="0" err="1">
                <a:ln>
                  <a:noFill/>
                </a:ln>
                <a:solidFill>
                  <a:srgbClr val="666600"/>
                </a:solidFill>
                <a:effectLst/>
                <a:latin typeface="var(--bs-font-monospace)"/>
              </a:rPr>
              <a:t>,</a:t>
            </a:r>
            <a:r>
              <a:rPr kumimoji="0" lang="en-US" altLang="en-US" sz="1100" b="0" i="0" u="none" strike="noStrike" cap="none" normalizeH="0" baseline="0" dirty="0" err="1">
                <a:ln>
                  <a:noFill/>
                </a:ln>
                <a:solidFill>
                  <a:srgbClr val="008800"/>
                </a:solidFill>
                <a:effectLst/>
                <a:latin typeface="var(--bs-font-monospace)"/>
              </a:rPr>
              <a:t>"Dan"</a:t>
            </a:r>
            <a:r>
              <a:rPr kumimoji="0" lang="en-US" altLang="en-US" sz="1100" b="0" i="0" u="none" strike="noStrike" cap="none" normalizeH="0" baseline="0" dirty="0" err="1">
                <a:ln>
                  <a:noFill/>
                </a:ln>
                <a:solidFill>
                  <a:srgbClr val="666600"/>
                </a:solidFill>
                <a:effectLst/>
                <a:latin typeface="var(--bs-font-monospace)"/>
              </a:rPr>
              <a:t>,</a:t>
            </a:r>
            <a:r>
              <a:rPr kumimoji="0" lang="en-US" altLang="en-US" sz="1100" b="0" i="0" u="none" strike="noStrike" cap="none" normalizeH="0" baseline="0" dirty="0" err="1">
                <a:ln>
                  <a:noFill/>
                </a:ln>
                <a:solidFill>
                  <a:srgbClr val="008800"/>
                </a:solidFill>
                <a:effectLst/>
                <a:latin typeface="var(--bs-font-monospace)"/>
              </a:rPr>
              <a:t>"Michelle"</a:t>
            </a:r>
            <a:r>
              <a:rPr kumimoji="0" lang="en-US" altLang="en-US" sz="1100" b="0" i="0" u="none" strike="noStrike" cap="none" normalizeH="0" baseline="0" dirty="0" err="1">
                <a:ln>
                  <a:noFill/>
                </a:ln>
                <a:solidFill>
                  <a:srgbClr val="666600"/>
                </a:solidFill>
                <a:effectLst/>
                <a:latin typeface="var(--bs-font-monospace)"/>
              </a:rPr>
              <a:t>,</a:t>
            </a:r>
            <a:r>
              <a:rPr kumimoji="0" lang="en-US" altLang="en-US" sz="1100" b="0" i="0" u="none" strike="noStrike" cap="none" normalizeH="0" baseline="0" dirty="0" err="1">
                <a:ln>
                  <a:noFill/>
                </a:ln>
                <a:solidFill>
                  <a:srgbClr val="008800"/>
                </a:solidFill>
                <a:effectLst/>
                <a:latin typeface="var(--bs-font-monospace)"/>
              </a:rPr>
              <a:t>"Ryan"</a:t>
            </a:r>
            <a:r>
              <a:rPr kumimoji="0" lang="en-US" altLang="en-US" sz="1100" b="0" i="0" u="none" strike="noStrike" cap="none" normalizeH="0" baseline="0" dirty="0" err="1">
                <a:ln>
                  <a:noFill/>
                </a:ln>
                <a:solidFill>
                  <a:srgbClr val="666600"/>
                </a:solidFill>
                <a:effectLst/>
                <a:latin typeface="var(--bs-font-monospace)"/>
              </a:rPr>
              <a:t>,</a:t>
            </a:r>
            <a:r>
              <a:rPr kumimoji="0" lang="en-US" altLang="en-US" sz="1100" b="0" i="0" u="none" strike="noStrike" cap="none" normalizeH="0" baseline="0" dirty="0" err="1">
                <a:ln>
                  <a:noFill/>
                </a:ln>
                <a:solidFill>
                  <a:srgbClr val="008800"/>
                </a:solidFill>
                <a:effectLst/>
                <a:latin typeface="var(--bs-font-monospace)"/>
              </a:rPr>
              <a:t>"Gary"</a:t>
            </a:r>
            <a:r>
              <a:rPr kumimoji="0" lang="en-US" altLang="en-US" sz="1100" b="0" i="0" u="none" strike="noStrike" cap="none" normalizeH="0" baseline="0" dirty="0" err="1">
                <a:ln>
                  <a:noFill/>
                </a:ln>
                <a:solidFill>
                  <a:srgbClr val="666600"/>
                </a:solidFill>
                <a:effectLst/>
                <a:latin typeface="var(--bs-font-monospace)"/>
              </a:rPr>
              <a:t>,</a:t>
            </a:r>
            <a:r>
              <a:rPr kumimoji="0" lang="en-US" altLang="en-US" sz="1100" b="0" i="0" u="none" strike="noStrike" cap="none" normalizeH="0" baseline="0" dirty="0" err="1">
                <a:ln>
                  <a:noFill/>
                </a:ln>
                <a:solidFill>
                  <a:srgbClr val="008800"/>
                </a:solidFill>
                <a:effectLst/>
                <a:latin typeface="var(--bs-font-monospace)"/>
              </a:rPr>
              <a:t>"Nina"</a:t>
            </a:r>
            <a:r>
              <a:rPr kumimoji="0" lang="en-US" altLang="en-US" sz="1100" b="0" i="0" u="none" strike="noStrike" cap="none" normalizeH="0" baseline="0" dirty="0" err="1">
                <a:ln>
                  <a:noFill/>
                </a:ln>
                <a:solidFill>
                  <a:srgbClr val="666600"/>
                </a:solidFill>
                <a:effectLst/>
                <a:latin typeface="var(--bs-font-monospace)"/>
              </a:rPr>
              <a:t>,</a:t>
            </a:r>
            <a:r>
              <a:rPr kumimoji="0" lang="en-US" altLang="en-US" sz="1100" b="0" i="0" u="none" strike="noStrike" cap="none" normalizeH="0" baseline="0" dirty="0" err="1">
                <a:ln>
                  <a:noFill/>
                </a:ln>
                <a:solidFill>
                  <a:srgbClr val="008800"/>
                </a:solidFill>
                <a:effectLst/>
                <a:latin typeface="var(--bs-font-monospace)"/>
              </a:rPr>
              <a:t>"Simon"</a:t>
            </a:r>
            <a:r>
              <a:rPr kumimoji="0" lang="en-US" altLang="en-US" sz="1100" b="0" i="0" u="none" strike="noStrike" cap="none" normalizeH="0" baseline="0" dirty="0" err="1">
                <a:ln>
                  <a:noFill/>
                </a:ln>
                <a:solidFill>
                  <a:srgbClr val="666600"/>
                </a:solidFill>
                <a:effectLst/>
                <a:latin typeface="var(--bs-font-monospace)"/>
              </a:rPr>
              <a:t>,</a:t>
            </a:r>
            <a:r>
              <a:rPr kumimoji="0" lang="en-US" altLang="en-US" sz="1100" b="0" i="0" u="none" strike="noStrike" cap="none" normalizeH="0" baseline="0" dirty="0" err="1">
                <a:ln>
                  <a:noFill/>
                </a:ln>
                <a:solidFill>
                  <a:srgbClr val="008800"/>
                </a:solidFill>
                <a:effectLst/>
                <a:latin typeface="var(--bs-font-monospace)"/>
              </a:rPr>
              <a:t>"Guru</a:t>
            </a:r>
            <a:r>
              <a:rPr kumimoji="0" lang="en-US" altLang="en-US" sz="1100" b="0" i="0" u="none" strike="noStrike" cap="none" normalizeH="0" baseline="0" dirty="0">
                <a:ln>
                  <a:noFill/>
                </a:ln>
                <a:solidFill>
                  <a:srgbClr val="0088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var(--bs-font-monospace)"/>
              </a:rPr>
              <a:t>	</a:t>
            </a:r>
            <a:r>
              <a:rPr kumimoji="0" lang="en-US" altLang="en-US" sz="1100" b="0" i="0" u="none" strike="noStrike" cap="none" normalizeH="0" baseline="0" dirty="0">
                <a:ln>
                  <a:noFill/>
                </a:ln>
                <a:solidFill>
                  <a:srgbClr val="008800"/>
                </a:solidFill>
                <a:effectLst/>
                <a:latin typeface="var(--bs-font-monospace)"/>
              </a:rPr>
              <a:t>"Salary"</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8800"/>
                </a:solidFill>
                <a:effectLst/>
                <a:latin typeface="var(--bs-font-monospace)"/>
              </a:rPr>
              <a:t>"623.3"</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8800"/>
                </a:solidFill>
                <a:effectLst/>
                <a:latin typeface="var(--bs-font-monospace)"/>
              </a:rPr>
              <a:t>"515.2"</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8800"/>
                </a:solidFill>
                <a:effectLst/>
                <a:latin typeface="var(--bs-font-monospace)"/>
              </a:rPr>
              <a:t>"611"</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8800"/>
                </a:solidFill>
                <a:effectLst/>
                <a:latin typeface="var(--bs-font-monospace)"/>
              </a:rPr>
              <a:t>"729"</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8800"/>
                </a:solidFill>
                <a:effectLst/>
                <a:latin typeface="var(--bs-font-monospace)"/>
              </a:rPr>
              <a:t>"843.25"</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8800"/>
                </a:solidFill>
                <a:effectLst/>
                <a:latin typeface="var(--bs-font-monospace)"/>
              </a:rPr>
              <a:t>"578"</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8800"/>
                </a:solidFill>
                <a:effectLst/>
                <a:latin typeface="var(--bs-font-monospace)"/>
              </a:rPr>
              <a:t>"632.8"</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8800"/>
                </a:solidFill>
                <a:effectLst/>
                <a:latin typeface="var(--bs-font-monospace)"/>
              </a:rPr>
              <a:t>"722.5"</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666600"/>
                </a:solidFill>
                <a:latin typeface="var(--bs-font-monospace)"/>
              </a:rPr>
              <a:t>	</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008800"/>
                </a:solidFill>
                <a:effectLst/>
                <a:latin typeface="var(--bs-font-monospace)"/>
              </a:rPr>
              <a:t>"StartDate"</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008800"/>
                </a:solidFill>
                <a:effectLst/>
                <a:latin typeface="var(--bs-font-monospace)"/>
              </a:rPr>
              <a:t>"1/1/2012"</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8800"/>
                </a:solidFill>
                <a:effectLst/>
                <a:latin typeface="var(--bs-font-monospace)"/>
              </a:rPr>
              <a:t>"9/23/2013"</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8800"/>
                </a:solidFill>
                <a:effectLst/>
                <a:latin typeface="var(--bs-font-monospace)"/>
              </a:rPr>
              <a:t>"11/15/2014"</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8800"/>
                </a:solidFill>
                <a:effectLst/>
                <a:latin typeface="var(--bs-font-monospace)"/>
              </a:rPr>
              <a:t>"5/11/2014"</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8800"/>
                </a:solidFill>
                <a:effectLst/>
                <a:latin typeface="var(--bs-font-monospace)"/>
              </a:rPr>
              <a:t>"3/27/2015"</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8800"/>
                </a:solidFill>
                <a:effectLst/>
                <a:latin typeface="var(--bs-font-monospace)"/>
              </a:rPr>
              <a:t>"5/21/2013"</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008800"/>
                </a:solidFill>
                <a:effectLst/>
                <a:latin typeface="var(--bs-font-monospace)"/>
              </a:rPr>
              <a:t>"7/30/2013"</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8800"/>
                </a:solidFill>
                <a:effectLst/>
                <a:latin typeface="var(--bs-font-monospace)"/>
              </a:rPr>
              <a:t>"6/17/2014"</a:t>
            </a:r>
            <a:r>
              <a:rPr kumimoji="0" lang="en-US" altLang="en-US" sz="1100" b="0" i="0" u="none" strike="noStrike" cap="none" normalizeH="0" baseline="0" dirty="0">
                <a:ln>
                  <a:noFill/>
                </a:ln>
                <a:solidFill>
                  <a:srgbClr val="666600"/>
                </a:solidFill>
                <a:effectLst/>
                <a:latin typeface="var(--bs-font-monospace)"/>
              </a:rPr>
              <a:t>],</a:t>
            </a:r>
            <a:endParaRPr kumimoji="0" lang="en-US" altLang="en-US" sz="1100" b="0" i="0" u="none" strike="noStrike" cap="none" normalizeH="0" baseline="0" dirty="0">
              <a:ln>
                <a:noFill/>
              </a:ln>
              <a:solidFill>
                <a:srgbClr val="00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var(--bs-font-monospace)"/>
              </a:rPr>
              <a:t>	</a:t>
            </a:r>
            <a:r>
              <a:rPr kumimoji="0" lang="en-US" altLang="en-US" sz="1100" b="0" i="0" u="none" strike="noStrike" cap="none" normalizeH="0" baseline="0" dirty="0">
                <a:ln>
                  <a:noFill/>
                </a:ln>
                <a:solidFill>
                  <a:srgbClr val="008800"/>
                </a:solidFill>
                <a:effectLst/>
                <a:latin typeface="var(--bs-font-monospace)"/>
              </a:rPr>
              <a:t>"Dept"</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008800"/>
                </a:solidFill>
                <a:effectLst/>
                <a:latin typeface="var(--bs-font-monospace)"/>
              </a:rPr>
              <a:t>"IT"</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8800"/>
                </a:solidFill>
                <a:effectLst/>
                <a:latin typeface="var(--bs-font-monospace)"/>
              </a:rPr>
              <a:t>"Operations"</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8800"/>
                </a:solidFill>
                <a:effectLst/>
                <a:latin typeface="var(--bs-font-monospace)"/>
              </a:rPr>
              <a:t>"IT"</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8800"/>
                </a:solidFill>
                <a:effectLst/>
                <a:latin typeface="var(--bs-font-monospace)"/>
              </a:rPr>
              <a:t>"HR"</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8800"/>
                </a:solidFill>
                <a:effectLst/>
                <a:latin typeface="var(--bs-font-monospace)"/>
              </a:rPr>
              <a:t>"Finance"</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8800"/>
                </a:solidFill>
                <a:effectLst/>
                <a:latin typeface="var(--bs-font-monospace)"/>
              </a:rPr>
              <a:t>"IT"</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8800"/>
                </a:solidFill>
                <a:effectLst/>
                <a:latin typeface="var(--bs-font-monospace)"/>
              </a:rPr>
              <a:t>"Operations"</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8800"/>
                </a:solidFill>
                <a:effectLst/>
                <a:latin typeface="var(--bs-font-monospace)"/>
              </a:rPr>
              <a:t>"Finance"</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chemeClr val="tx1"/>
                </a:solidFill>
                <a:effectLst/>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5C93872-6A74-E9AE-CF4D-9490D2EF4713}"/>
              </a:ext>
            </a:extLst>
          </p:cNvPr>
          <p:cNvSpPr>
            <a:spLocks noChangeArrowheads="1"/>
          </p:cNvSpPr>
          <p:nvPr/>
        </p:nvSpPr>
        <p:spPr bwMode="auto">
          <a:xfrm>
            <a:off x="1102659" y="4244729"/>
            <a:ext cx="2912977" cy="241604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880000"/>
                </a:solidFill>
                <a:effectLst/>
                <a:latin typeface="var(--bs-font-monospace)"/>
              </a:rPr>
              <a:t># Load the package required to read JSON files.</a:t>
            </a:r>
            <a:r>
              <a:rPr kumimoji="0" lang="en-US" altLang="en-US" sz="11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ar(--bs-font-monospace)"/>
              </a:rPr>
              <a:t>library</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8800"/>
                </a:solidFill>
                <a:effectLst/>
                <a:latin typeface="var(--bs-font-monospace)"/>
              </a:rPr>
              <a:t>"</a:t>
            </a:r>
            <a:r>
              <a:rPr kumimoji="0" lang="en-US" altLang="en-US" sz="1100" b="0" i="0" u="none" strike="noStrike" cap="none" normalizeH="0" baseline="0" dirty="0" err="1">
                <a:ln>
                  <a:noFill/>
                </a:ln>
                <a:solidFill>
                  <a:srgbClr val="008800"/>
                </a:solidFill>
                <a:effectLst/>
                <a:latin typeface="var(--bs-font-monospace)"/>
              </a:rPr>
              <a:t>rjson</a:t>
            </a:r>
            <a:r>
              <a:rPr kumimoji="0" lang="en-US" altLang="en-US" sz="1100" b="0" i="0" u="none" strike="noStrike" cap="none" normalizeH="0" baseline="0" dirty="0">
                <a:ln>
                  <a:noFill/>
                </a:ln>
                <a:solidFill>
                  <a:srgbClr val="008800"/>
                </a:solidFill>
                <a:effectLst/>
                <a:latin typeface="var(--bs-font-monospace)"/>
              </a:rPr>
              <a:t>"</a:t>
            </a:r>
            <a:r>
              <a:rPr kumimoji="0" lang="en-US" altLang="en-US" sz="11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6666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880000"/>
                </a:solidFill>
                <a:effectLst/>
                <a:latin typeface="var(--bs-font-monospace)"/>
              </a:rPr>
              <a:t># Give the input file name to the function.</a:t>
            </a:r>
            <a:r>
              <a:rPr kumimoji="0" lang="en-US" altLang="en-US" sz="11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ar(--bs-font-monospace)"/>
              </a:rPr>
              <a:t>result </a:t>
            </a:r>
            <a:r>
              <a:rPr kumimoji="0" lang="en-US" altLang="en-US" sz="1100" b="0" i="0" u="none" strike="noStrike" cap="none" normalizeH="0" baseline="0" dirty="0">
                <a:ln>
                  <a:noFill/>
                </a:ln>
                <a:solidFill>
                  <a:srgbClr val="666600"/>
                </a:solidFill>
                <a:effectLst/>
                <a:latin typeface="var(--bs-font-monospace)"/>
              </a:rPr>
              <a:t>&lt;-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err="1">
                <a:ln>
                  <a:noFill/>
                </a:ln>
                <a:solidFill>
                  <a:srgbClr val="000000"/>
                </a:solidFill>
                <a:effectLst/>
                <a:latin typeface="var(--bs-font-monospace)"/>
              </a:rPr>
              <a:t>fromJSON</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file </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008800"/>
                </a:solidFill>
                <a:effectLst/>
                <a:latin typeface="var(--bs-font-monospace)"/>
              </a:rPr>
              <a:t>"</a:t>
            </a:r>
            <a:r>
              <a:rPr kumimoji="0" lang="en-US" altLang="en-US" sz="1100" b="0" i="0" u="none" strike="noStrike" cap="none" normalizeH="0" baseline="0" dirty="0" err="1">
                <a:ln>
                  <a:noFill/>
                </a:ln>
                <a:solidFill>
                  <a:srgbClr val="008800"/>
                </a:solidFill>
                <a:effectLst/>
                <a:latin typeface="var(--bs-font-monospace)"/>
              </a:rPr>
              <a:t>input.json</a:t>
            </a:r>
            <a:r>
              <a:rPr kumimoji="0" lang="en-US" altLang="en-US" sz="1100" b="0" i="0" u="none" strike="noStrike" cap="none" normalizeH="0" baseline="0" dirty="0">
                <a:ln>
                  <a:noFill/>
                </a:ln>
                <a:solidFill>
                  <a:srgbClr val="008800"/>
                </a:solidFill>
                <a:effectLst/>
                <a:latin typeface="var(--bs-font-monospace)"/>
              </a:rPr>
              <a:t>"</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880000"/>
                </a:solidFill>
                <a:effectLst/>
                <a:latin typeface="var(--bs-font-monospace)"/>
              </a:rPr>
              <a:t># Print the result.</a:t>
            </a:r>
            <a:r>
              <a:rPr kumimoji="0" lang="en-US" altLang="en-US" sz="11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88"/>
                </a:solidFill>
                <a:effectLst/>
                <a:latin typeface="var(--bs-font-monospace)"/>
              </a:rPr>
              <a:t>print</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result</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eaLnBrk="0" fontAlgn="base" hangingPunct="0">
              <a:spcBef>
                <a:spcPct val="0"/>
              </a:spcBef>
              <a:spcAft>
                <a:spcPct val="0"/>
              </a:spcAft>
            </a:pPr>
            <a:r>
              <a:rPr kumimoji="0" lang="en-US" altLang="en-US" sz="1100" b="0" i="0" u="none" strike="noStrike" cap="none" normalizeH="0" baseline="0" dirty="0">
                <a:ln>
                  <a:noFill/>
                </a:ln>
                <a:solidFill>
                  <a:srgbClr val="880000"/>
                </a:solidFill>
                <a:effectLst/>
                <a:latin typeface="var(--bs-font-monospace)"/>
              </a:rPr>
              <a:t># Convert JSON file to a data frame.</a:t>
            </a:r>
          </a:p>
          <a:p>
            <a:pPr eaLnBrk="0" fontAlgn="base" hangingPunct="0">
              <a:spcBef>
                <a:spcPct val="0"/>
              </a:spcBef>
              <a:spcAft>
                <a:spcPct val="0"/>
              </a:spcAft>
            </a:pP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err="1">
                <a:ln>
                  <a:noFill/>
                </a:ln>
                <a:solidFill>
                  <a:srgbClr val="000000"/>
                </a:solidFill>
                <a:effectLst/>
                <a:latin typeface="var(--bs-font-monospace)"/>
              </a:rPr>
              <a:t>json_data_frame</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666600"/>
                </a:solidFill>
                <a:effectLst/>
                <a:latin typeface="var(--bs-font-monospace)"/>
              </a:rPr>
              <a:t>&lt;-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err="1">
                <a:ln>
                  <a:noFill/>
                </a:ln>
                <a:solidFill>
                  <a:srgbClr val="000088"/>
                </a:solidFill>
                <a:effectLst/>
                <a:latin typeface="var(--bs-font-monospace)"/>
              </a:rPr>
              <a:t>as</a:t>
            </a:r>
            <a:r>
              <a:rPr kumimoji="0" lang="en-US" altLang="en-US" sz="1100" b="0" i="0" u="none" strike="noStrike" cap="none" normalizeH="0" baseline="0" dirty="0" err="1">
                <a:ln>
                  <a:noFill/>
                </a:ln>
                <a:solidFill>
                  <a:srgbClr val="666600"/>
                </a:solidFill>
                <a:effectLst/>
                <a:latin typeface="var(--bs-font-monospace)"/>
              </a:rPr>
              <a:t>.</a:t>
            </a:r>
            <a:r>
              <a:rPr kumimoji="0" lang="en-US" altLang="en-US" sz="1100" b="0" i="0" u="none" strike="noStrike" cap="none" normalizeH="0" baseline="0" dirty="0" err="1">
                <a:ln>
                  <a:noFill/>
                </a:ln>
                <a:solidFill>
                  <a:srgbClr val="000000"/>
                </a:solidFill>
                <a:effectLst/>
                <a:latin typeface="var(--bs-font-monospace)"/>
              </a:rPr>
              <a:t>data</a:t>
            </a:r>
            <a:r>
              <a:rPr kumimoji="0" lang="en-US" altLang="en-US" sz="1100" b="0" i="0" u="none" strike="noStrike" cap="none" normalizeH="0" baseline="0" dirty="0" err="1">
                <a:ln>
                  <a:noFill/>
                </a:ln>
                <a:solidFill>
                  <a:srgbClr val="666600"/>
                </a:solidFill>
                <a:effectLst/>
                <a:latin typeface="var(--bs-font-monospace)"/>
              </a:rPr>
              <a:t>.</a:t>
            </a:r>
            <a:r>
              <a:rPr kumimoji="0" lang="en-US" altLang="en-US" sz="1100" b="0" i="0" u="none" strike="noStrike" cap="none" normalizeH="0" baseline="0" dirty="0" err="1">
                <a:ln>
                  <a:noFill/>
                </a:ln>
                <a:solidFill>
                  <a:srgbClr val="000000"/>
                </a:solidFill>
                <a:effectLst/>
                <a:latin typeface="var(--bs-font-monospace)"/>
              </a:rPr>
              <a:t>frame</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result</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p>
          <a:p>
            <a:pPr eaLnBrk="0" fontAlgn="base" hangingPunct="0">
              <a:spcBef>
                <a:spcPct val="0"/>
              </a:spcBef>
              <a:spcAft>
                <a:spcPct val="0"/>
              </a:spcAft>
            </a:pPr>
            <a:r>
              <a:rPr kumimoji="0" lang="en-US" altLang="en-US" sz="1100" b="0" i="0" u="none" strike="noStrike" cap="none" normalizeH="0" baseline="0" dirty="0">
                <a:ln>
                  <a:noFill/>
                </a:ln>
                <a:solidFill>
                  <a:srgbClr val="000088"/>
                </a:solidFill>
                <a:effectLst/>
                <a:latin typeface="var(--bs-font-monospace)"/>
              </a:rPr>
              <a:t>print</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err="1">
                <a:ln>
                  <a:noFill/>
                </a:ln>
                <a:solidFill>
                  <a:srgbClr val="000000"/>
                </a:solidFill>
                <a:effectLst/>
                <a:latin typeface="var(--bs-font-monospace)"/>
              </a:rPr>
              <a:t>json_data_frame</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chemeClr val="tx1"/>
                </a:solidFill>
                <a:effectLst/>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1332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6E6DD-7427-2436-37FF-CFC7DF38FE50}"/>
              </a:ext>
            </a:extLst>
          </p:cNvPr>
          <p:cNvSpPr>
            <a:spLocks noGrp="1"/>
          </p:cNvSpPr>
          <p:nvPr>
            <p:ph type="title"/>
          </p:nvPr>
        </p:nvSpPr>
        <p:spPr>
          <a:xfrm>
            <a:off x="838200" y="365125"/>
            <a:ext cx="10515600" cy="728569"/>
          </a:xfrm>
        </p:spPr>
        <p:txBody>
          <a:bodyPr/>
          <a:lstStyle/>
          <a:p>
            <a:r>
              <a:rPr lang="en-IN" b="1" i="0" dirty="0">
                <a:solidFill>
                  <a:srgbClr val="303030"/>
                </a:solidFill>
                <a:effectLst/>
                <a:latin typeface="Heebo" pitchFamily="2" charset="-79"/>
                <a:cs typeface="Heebo" pitchFamily="2" charset="-79"/>
              </a:rPr>
              <a:t>R - Databases</a:t>
            </a:r>
          </a:p>
        </p:txBody>
      </p:sp>
      <p:sp>
        <p:nvSpPr>
          <p:cNvPr id="3" name="Content Placeholder 2">
            <a:extLst>
              <a:ext uri="{FF2B5EF4-FFF2-40B4-BE49-F238E27FC236}">
                <a16:creationId xmlns:a16="http://schemas.microsoft.com/office/drawing/2014/main" id="{6B79CEBB-8CE6-BB50-A9DF-0A4286ED8FA9}"/>
              </a:ext>
            </a:extLst>
          </p:cNvPr>
          <p:cNvSpPr>
            <a:spLocks noGrp="1"/>
          </p:cNvSpPr>
          <p:nvPr>
            <p:ph idx="1"/>
          </p:nvPr>
        </p:nvSpPr>
        <p:spPr>
          <a:xfrm>
            <a:off x="838200" y="1192306"/>
            <a:ext cx="10515600" cy="5300569"/>
          </a:xfrm>
        </p:spPr>
        <p:txBody>
          <a:bodyPr>
            <a:normAutofit/>
          </a:bodyPr>
          <a:lstStyle/>
          <a:p>
            <a:pPr algn="just"/>
            <a:r>
              <a:rPr lang="en-US" sz="2400" b="0" i="0" dirty="0">
                <a:solidFill>
                  <a:srgbClr val="000000"/>
                </a:solidFill>
                <a:effectLst/>
                <a:latin typeface="Nunito" pitchFamily="2" charset="0"/>
              </a:rPr>
              <a:t>The data is Relational database systems are stored in a normalized format. So, to carry out statistical computing we will need very advanced and complex </a:t>
            </a:r>
            <a:r>
              <a:rPr lang="en-US" sz="2400" b="0" i="0" dirty="0" err="1">
                <a:solidFill>
                  <a:srgbClr val="000000"/>
                </a:solidFill>
                <a:effectLst/>
                <a:latin typeface="Nunito" pitchFamily="2" charset="0"/>
              </a:rPr>
              <a:t>Sql</a:t>
            </a:r>
            <a:r>
              <a:rPr lang="en-US" sz="2400" b="0" i="0" dirty="0">
                <a:solidFill>
                  <a:srgbClr val="000000"/>
                </a:solidFill>
                <a:effectLst/>
                <a:latin typeface="Nunito" pitchFamily="2" charset="0"/>
              </a:rPr>
              <a:t> queries. But R can connect easily to many relational databases like </a:t>
            </a:r>
            <a:r>
              <a:rPr lang="en-US" sz="2400" b="0" i="0" dirty="0" err="1">
                <a:solidFill>
                  <a:srgbClr val="000000"/>
                </a:solidFill>
                <a:effectLst/>
                <a:latin typeface="Nunito" pitchFamily="2" charset="0"/>
              </a:rPr>
              <a:t>MySql</a:t>
            </a:r>
            <a:r>
              <a:rPr lang="en-US" sz="2400" b="0" i="0" dirty="0">
                <a:solidFill>
                  <a:srgbClr val="000000"/>
                </a:solidFill>
                <a:effectLst/>
                <a:latin typeface="Nunito" pitchFamily="2" charset="0"/>
              </a:rPr>
              <a:t>, Oracle, </a:t>
            </a:r>
            <a:r>
              <a:rPr lang="en-US" sz="2400" b="0" i="0" dirty="0" err="1">
                <a:solidFill>
                  <a:srgbClr val="000000"/>
                </a:solidFill>
                <a:effectLst/>
                <a:latin typeface="Nunito" pitchFamily="2" charset="0"/>
              </a:rPr>
              <a:t>Sql</a:t>
            </a:r>
            <a:r>
              <a:rPr lang="en-US" sz="2400" b="0" i="0" dirty="0">
                <a:solidFill>
                  <a:srgbClr val="000000"/>
                </a:solidFill>
                <a:effectLst/>
                <a:latin typeface="Nunito" pitchFamily="2" charset="0"/>
              </a:rPr>
              <a:t> server etc. and fetch records from them as a data frame. Once the data is available in the R environment, it becomes a normal R data set and can be manipulated or analyzed using all the powerful packages and functions.</a:t>
            </a:r>
          </a:p>
          <a:p>
            <a:pPr algn="just"/>
            <a:r>
              <a:rPr lang="en-US" sz="2400" b="0" i="0" dirty="0">
                <a:solidFill>
                  <a:srgbClr val="000000"/>
                </a:solidFill>
                <a:effectLst/>
                <a:latin typeface="Nunito" pitchFamily="2" charset="0"/>
              </a:rPr>
              <a:t>In this tutorial we will be using </a:t>
            </a:r>
            <a:r>
              <a:rPr lang="en-US" sz="2400" b="0" i="0" dirty="0" err="1">
                <a:solidFill>
                  <a:srgbClr val="000000"/>
                </a:solidFill>
                <a:effectLst/>
                <a:latin typeface="Nunito" pitchFamily="2" charset="0"/>
              </a:rPr>
              <a:t>MySql</a:t>
            </a:r>
            <a:r>
              <a:rPr lang="en-US" sz="2400" b="0" i="0" dirty="0">
                <a:solidFill>
                  <a:srgbClr val="000000"/>
                </a:solidFill>
                <a:effectLst/>
                <a:latin typeface="Nunito" pitchFamily="2" charset="0"/>
              </a:rPr>
              <a:t> as our reference database for connecting to R.</a:t>
            </a:r>
          </a:p>
          <a:p>
            <a:pPr algn="l"/>
            <a:r>
              <a:rPr lang="en-US" sz="2400" b="0" i="0" dirty="0" err="1">
                <a:solidFill>
                  <a:srgbClr val="000000"/>
                </a:solidFill>
                <a:effectLst/>
                <a:latin typeface="Heebo" pitchFamily="2" charset="-79"/>
                <a:cs typeface="Heebo" pitchFamily="2" charset="-79"/>
              </a:rPr>
              <a:t>RMySQL</a:t>
            </a:r>
            <a:r>
              <a:rPr lang="en-US" sz="2400" b="0" i="0" dirty="0">
                <a:solidFill>
                  <a:srgbClr val="000000"/>
                </a:solidFill>
                <a:effectLst/>
                <a:latin typeface="Heebo" pitchFamily="2" charset="-79"/>
                <a:cs typeface="Heebo" pitchFamily="2" charset="-79"/>
              </a:rPr>
              <a:t> Package</a:t>
            </a:r>
          </a:p>
          <a:p>
            <a:pPr algn="just"/>
            <a:r>
              <a:rPr lang="en-US" sz="2400" b="0" i="0" dirty="0">
                <a:solidFill>
                  <a:srgbClr val="000000"/>
                </a:solidFill>
                <a:effectLst/>
                <a:latin typeface="Nunito" pitchFamily="2" charset="0"/>
              </a:rPr>
              <a:t>R has a built-in package named "</a:t>
            </a:r>
            <a:r>
              <a:rPr lang="en-US" sz="2400" b="0" i="0" dirty="0" err="1">
                <a:solidFill>
                  <a:srgbClr val="000000"/>
                </a:solidFill>
                <a:effectLst/>
                <a:latin typeface="Nunito" pitchFamily="2" charset="0"/>
              </a:rPr>
              <a:t>RMySQL</a:t>
            </a:r>
            <a:r>
              <a:rPr lang="en-US" sz="2400" b="0" i="0" dirty="0">
                <a:solidFill>
                  <a:srgbClr val="000000"/>
                </a:solidFill>
                <a:effectLst/>
                <a:latin typeface="Nunito" pitchFamily="2" charset="0"/>
              </a:rPr>
              <a:t>" which provides native connectivity between with </a:t>
            </a:r>
            <a:r>
              <a:rPr lang="en-US" sz="2400" b="0" i="0" dirty="0" err="1">
                <a:solidFill>
                  <a:srgbClr val="000000"/>
                </a:solidFill>
                <a:effectLst/>
                <a:latin typeface="Nunito" pitchFamily="2" charset="0"/>
              </a:rPr>
              <a:t>MySql</a:t>
            </a:r>
            <a:r>
              <a:rPr lang="en-US" sz="2400" b="0" i="0" dirty="0">
                <a:solidFill>
                  <a:srgbClr val="000000"/>
                </a:solidFill>
                <a:effectLst/>
                <a:latin typeface="Nunito" pitchFamily="2" charset="0"/>
              </a:rPr>
              <a:t> database. You can install this package in the R environment using the following command.</a:t>
            </a:r>
          </a:p>
          <a:p>
            <a:endParaRPr lang="en-IN" sz="2400" dirty="0"/>
          </a:p>
        </p:txBody>
      </p:sp>
      <p:sp>
        <p:nvSpPr>
          <p:cNvPr id="4" name="Rectangle 1">
            <a:extLst>
              <a:ext uri="{FF2B5EF4-FFF2-40B4-BE49-F238E27FC236}">
                <a16:creationId xmlns:a16="http://schemas.microsoft.com/office/drawing/2014/main" id="{976EF149-099A-B7A7-F6B6-E3DE9902A264}"/>
              </a:ext>
            </a:extLst>
          </p:cNvPr>
          <p:cNvSpPr>
            <a:spLocks noChangeArrowheads="1"/>
          </p:cNvSpPr>
          <p:nvPr/>
        </p:nvSpPr>
        <p:spPr bwMode="auto">
          <a:xfrm>
            <a:off x="1084730" y="5969214"/>
            <a:ext cx="3683381" cy="4154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var(--bs-font-monospace)"/>
              </a:rPr>
              <a:t>install</a:t>
            </a:r>
            <a:r>
              <a:rPr kumimoji="0" lang="en-US" altLang="en-US" sz="2400" b="0" i="0" u="none" strike="noStrike" cap="none" normalizeH="0" baseline="0" dirty="0" err="1">
                <a:ln>
                  <a:noFill/>
                </a:ln>
                <a:solidFill>
                  <a:srgbClr val="666600"/>
                </a:solidFill>
                <a:effectLst/>
                <a:latin typeface="var(--bs-font-monospace)"/>
              </a:rPr>
              <a:t>.</a:t>
            </a:r>
            <a:r>
              <a:rPr kumimoji="0" lang="en-US" altLang="en-US" sz="2400" b="0" i="0" u="none" strike="noStrike" cap="none" normalizeH="0" baseline="0" dirty="0" err="1">
                <a:ln>
                  <a:noFill/>
                </a:ln>
                <a:solidFill>
                  <a:srgbClr val="000000"/>
                </a:solidFill>
                <a:effectLst/>
                <a:latin typeface="var(--bs-font-monospace)"/>
              </a:rPr>
              <a:t>packages</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rgbClr val="008800"/>
                </a:solidFill>
                <a:effectLst/>
                <a:latin typeface="var(--bs-font-monospace)"/>
              </a:rPr>
              <a:t>"</a:t>
            </a:r>
            <a:r>
              <a:rPr kumimoji="0" lang="en-US" altLang="en-US" sz="2400" b="0" i="0" u="none" strike="noStrike" cap="none" normalizeH="0" baseline="0" dirty="0" err="1">
                <a:ln>
                  <a:noFill/>
                </a:ln>
                <a:solidFill>
                  <a:srgbClr val="008800"/>
                </a:solidFill>
                <a:effectLst/>
                <a:latin typeface="var(--bs-font-monospace)"/>
              </a:rPr>
              <a:t>RMySQL</a:t>
            </a:r>
            <a:r>
              <a:rPr kumimoji="0" lang="en-US" altLang="en-US" sz="2400" b="0" i="0" u="none" strike="noStrike" cap="none" normalizeH="0" baseline="0" dirty="0">
                <a:ln>
                  <a:noFill/>
                </a:ln>
                <a:solidFill>
                  <a:srgbClr val="008800"/>
                </a:solidFill>
                <a:effectLst/>
                <a:latin typeface="var(--bs-font-monospace)"/>
              </a:rPr>
              <a:t>"</a:t>
            </a:r>
            <a:r>
              <a:rPr kumimoji="0" lang="en-US" altLang="en-US" sz="2400" b="0" i="0" u="none" strike="noStrike" cap="none" normalizeH="0" baseline="0" dirty="0">
                <a:ln>
                  <a:noFill/>
                </a:ln>
                <a:solidFill>
                  <a:srgbClr val="666600"/>
                </a:solidFill>
                <a:effectLst/>
                <a:latin typeface="var(--bs-font-monospace)"/>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3354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6E6DD-7427-2436-37FF-CFC7DF38FE50}"/>
              </a:ext>
            </a:extLst>
          </p:cNvPr>
          <p:cNvSpPr>
            <a:spLocks noGrp="1"/>
          </p:cNvSpPr>
          <p:nvPr>
            <p:ph type="title"/>
          </p:nvPr>
        </p:nvSpPr>
        <p:spPr>
          <a:xfrm>
            <a:off x="838200" y="365125"/>
            <a:ext cx="10515600" cy="728569"/>
          </a:xfrm>
        </p:spPr>
        <p:txBody>
          <a:bodyPr/>
          <a:lstStyle/>
          <a:p>
            <a:r>
              <a:rPr lang="en-IN" b="1" i="0" dirty="0">
                <a:solidFill>
                  <a:srgbClr val="303030"/>
                </a:solidFill>
                <a:effectLst/>
                <a:latin typeface="Heebo" pitchFamily="2" charset="-79"/>
                <a:cs typeface="Heebo" pitchFamily="2" charset="-79"/>
              </a:rPr>
              <a:t>R - Databases</a:t>
            </a:r>
          </a:p>
        </p:txBody>
      </p:sp>
      <p:sp>
        <p:nvSpPr>
          <p:cNvPr id="3" name="Content Placeholder 2">
            <a:extLst>
              <a:ext uri="{FF2B5EF4-FFF2-40B4-BE49-F238E27FC236}">
                <a16:creationId xmlns:a16="http://schemas.microsoft.com/office/drawing/2014/main" id="{6B79CEBB-8CE6-BB50-A9DF-0A4286ED8FA9}"/>
              </a:ext>
            </a:extLst>
          </p:cNvPr>
          <p:cNvSpPr>
            <a:spLocks noGrp="1"/>
          </p:cNvSpPr>
          <p:nvPr>
            <p:ph idx="1"/>
          </p:nvPr>
        </p:nvSpPr>
        <p:spPr>
          <a:xfrm>
            <a:off x="838200" y="1192306"/>
            <a:ext cx="10515600" cy="5300569"/>
          </a:xfrm>
        </p:spPr>
        <p:txBody>
          <a:bodyPr>
            <a:normAutofit/>
          </a:bodyPr>
          <a:lstStyle/>
          <a:p>
            <a:pPr algn="l"/>
            <a:r>
              <a:rPr lang="en-US" sz="1600" b="1" i="0" dirty="0">
                <a:solidFill>
                  <a:srgbClr val="000000"/>
                </a:solidFill>
                <a:effectLst/>
                <a:latin typeface="Heebo" pitchFamily="2" charset="-79"/>
                <a:cs typeface="Heebo" pitchFamily="2" charset="-79"/>
              </a:rPr>
              <a:t>Connecting R to </a:t>
            </a:r>
            <a:r>
              <a:rPr lang="en-US" sz="1600" b="1" i="0" dirty="0" err="1">
                <a:solidFill>
                  <a:srgbClr val="000000"/>
                </a:solidFill>
                <a:effectLst/>
                <a:latin typeface="Heebo" pitchFamily="2" charset="-79"/>
                <a:cs typeface="Heebo" pitchFamily="2" charset="-79"/>
              </a:rPr>
              <a:t>MySql</a:t>
            </a:r>
            <a:endParaRPr lang="en-US" sz="1600" b="1" i="0" dirty="0">
              <a:solidFill>
                <a:srgbClr val="000000"/>
              </a:solidFill>
              <a:effectLst/>
              <a:latin typeface="Heebo" pitchFamily="2" charset="-79"/>
              <a:cs typeface="Heebo" pitchFamily="2" charset="-79"/>
            </a:endParaRPr>
          </a:p>
          <a:p>
            <a:pPr algn="just"/>
            <a:r>
              <a:rPr lang="en-US" sz="1600" b="0" i="0" dirty="0">
                <a:solidFill>
                  <a:srgbClr val="000000"/>
                </a:solidFill>
                <a:effectLst/>
                <a:latin typeface="Nunito" pitchFamily="2" charset="0"/>
              </a:rPr>
              <a:t>Once the package is installed we create a connection object in R to connect to the database. It takes the username, password, database name and host name as input.</a:t>
            </a:r>
          </a:p>
          <a:p>
            <a:pPr algn="just"/>
            <a:endParaRPr lang="en-US" sz="1600" dirty="0">
              <a:solidFill>
                <a:srgbClr val="000000"/>
              </a:solidFill>
              <a:latin typeface="Nunito" pitchFamily="2" charset="0"/>
            </a:endParaRPr>
          </a:p>
          <a:p>
            <a:pPr algn="just"/>
            <a:endParaRPr lang="en-US" sz="1600" b="0" i="0" dirty="0">
              <a:solidFill>
                <a:srgbClr val="000000"/>
              </a:solidFill>
              <a:effectLst/>
              <a:latin typeface="Nunito" pitchFamily="2" charset="0"/>
            </a:endParaRPr>
          </a:p>
          <a:p>
            <a:pPr algn="just"/>
            <a:endParaRPr lang="en-US" sz="1600" dirty="0">
              <a:solidFill>
                <a:srgbClr val="000000"/>
              </a:solidFill>
              <a:latin typeface="Nunito" pitchFamily="2" charset="0"/>
            </a:endParaRPr>
          </a:p>
          <a:p>
            <a:pPr algn="just"/>
            <a:endParaRPr lang="en-US" sz="1600" b="0" i="0" dirty="0">
              <a:solidFill>
                <a:srgbClr val="000000"/>
              </a:solidFill>
              <a:effectLst/>
              <a:latin typeface="Nunito" pitchFamily="2" charset="0"/>
            </a:endParaRPr>
          </a:p>
          <a:p>
            <a:pPr algn="l"/>
            <a:endParaRPr lang="en-US" sz="1600" b="1" i="0" dirty="0">
              <a:solidFill>
                <a:srgbClr val="000000"/>
              </a:solidFill>
              <a:effectLst/>
              <a:latin typeface="Heebo" pitchFamily="2" charset="-79"/>
              <a:cs typeface="Heebo" pitchFamily="2" charset="-79"/>
            </a:endParaRPr>
          </a:p>
          <a:p>
            <a:pPr algn="l"/>
            <a:r>
              <a:rPr lang="en-US" sz="1600" b="1" i="0" dirty="0">
                <a:solidFill>
                  <a:srgbClr val="000000"/>
                </a:solidFill>
                <a:effectLst/>
                <a:latin typeface="Heebo" pitchFamily="2" charset="-79"/>
                <a:cs typeface="Heebo" pitchFamily="2" charset="-79"/>
              </a:rPr>
              <a:t>Querying the Tables</a:t>
            </a:r>
          </a:p>
          <a:p>
            <a:pPr algn="just"/>
            <a:r>
              <a:rPr lang="en-US" sz="1600" b="0" i="0" dirty="0">
                <a:solidFill>
                  <a:srgbClr val="000000"/>
                </a:solidFill>
                <a:effectLst/>
                <a:latin typeface="Nunito" pitchFamily="2" charset="0"/>
              </a:rPr>
              <a:t>We can query the database tables in </a:t>
            </a:r>
            <a:r>
              <a:rPr lang="en-US" sz="1600" b="0" i="0" dirty="0" err="1">
                <a:solidFill>
                  <a:srgbClr val="000000"/>
                </a:solidFill>
                <a:effectLst/>
                <a:latin typeface="Nunito" pitchFamily="2" charset="0"/>
              </a:rPr>
              <a:t>MySql</a:t>
            </a:r>
            <a:r>
              <a:rPr lang="en-US" sz="1600" b="0" i="0" dirty="0">
                <a:solidFill>
                  <a:srgbClr val="000000"/>
                </a:solidFill>
                <a:effectLst/>
                <a:latin typeface="Nunito" pitchFamily="2" charset="0"/>
              </a:rPr>
              <a:t> using the function </a:t>
            </a:r>
            <a:r>
              <a:rPr lang="en-US" sz="1600" b="1" i="0" dirty="0" err="1">
                <a:solidFill>
                  <a:srgbClr val="000000"/>
                </a:solidFill>
                <a:effectLst/>
                <a:latin typeface="Nunito" pitchFamily="2" charset="0"/>
              </a:rPr>
              <a:t>dbSendQuery</a:t>
            </a:r>
            <a:r>
              <a:rPr lang="en-US" sz="1600" b="1" i="0" dirty="0">
                <a:solidFill>
                  <a:srgbClr val="000000"/>
                </a:solidFill>
                <a:effectLst/>
                <a:latin typeface="Nunito" pitchFamily="2" charset="0"/>
              </a:rPr>
              <a:t>()</a:t>
            </a:r>
            <a:r>
              <a:rPr lang="en-US" sz="1600" b="0" i="0" dirty="0">
                <a:solidFill>
                  <a:srgbClr val="000000"/>
                </a:solidFill>
                <a:effectLst/>
                <a:latin typeface="Nunito" pitchFamily="2" charset="0"/>
              </a:rPr>
              <a:t>. The query gets executed in </a:t>
            </a:r>
            <a:r>
              <a:rPr lang="en-US" sz="1600" b="0" i="0" dirty="0" err="1">
                <a:solidFill>
                  <a:srgbClr val="000000"/>
                </a:solidFill>
                <a:effectLst/>
                <a:latin typeface="Nunito" pitchFamily="2" charset="0"/>
              </a:rPr>
              <a:t>MySql</a:t>
            </a:r>
            <a:r>
              <a:rPr lang="en-US" sz="1600" b="0" i="0" dirty="0">
                <a:solidFill>
                  <a:srgbClr val="000000"/>
                </a:solidFill>
                <a:effectLst/>
                <a:latin typeface="Nunito" pitchFamily="2" charset="0"/>
              </a:rPr>
              <a:t> and the result set is returned using the R </a:t>
            </a:r>
            <a:r>
              <a:rPr lang="en-US" sz="1600" b="1" i="0" dirty="0">
                <a:solidFill>
                  <a:srgbClr val="000000"/>
                </a:solidFill>
                <a:effectLst/>
                <a:latin typeface="Nunito" pitchFamily="2" charset="0"/>
              </a:rPr>
              <a:t>fetch()</a:t>
            </a:r>
            <a:r>
              <a:rPr lang="en-US" sz="1600" b="0" i="0" dirty="0">
                <a:solidFill>
                  <a:srgbClr val="000000"/>
                </a:solidFill>
                <a:effectLst/>
                <a:latin typeface="Nunito" pitchFamily="2" charset="0"/>
              </a:rPr>
              <a:t> function. Finally it is stored as a data frame in R.</a:t>
            </a:r>
          </a:p>
          <a:p>
            <a:pPr algn="just"/>
            <a:endParaRPr lang="en-US" sz="1600" b="0" i="0" dirty="0">
              <a:solidFill>
                <a:srgbClr val="000000"/>
              </a:solidFill>
              <a:effectLst/>
              <a:latin typeface="Nunito" pitchFamily="2" charset="0"/>
            </a:endParaRPr>
          </a:p>
          <a:p>
            <a:endParaRPr lang="en-IN" sz="1600" dirty="0"/>
          </a:p>
        </p:txBody>
      </p:sp>
      <p:sp>
        <p:nvSpPr>
          <p:cNvPr id="5" name="Rectangle 1">
            <a:extLst>
              <a:ext uri="{FF2B5EF4-FFF2-40B4-BE49-F238E27FC236}">
                <a16:creationId xmlns:a16="http://schemas.microsoft.com/office/drawing/2014/main" id="{88971066-F585-D85F-8641-2CFA1A0CB11A}"/>
              </a:ext>
            </a:extLst>
          </p:cNvPr>
          <p:cNvSpPr>
            <a:spLocks noChangeArrowheads="1"/>
          </p:cNvSpPr>
          <p:nvPr/>
        </p:nvSpPr>
        <p:spPr bwMode="auto">
          <a:xfrm>
            <a:off x="1148748" y="2275493"/>
            <a:ext cx="7823808" cy="133882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80000"/>
                </a:solidFill>
                <a:effectLst/>
                <a:latin typeface="var(--bs-font-monospace)"/>
              </a:rPr>
              <a:t># Create a connection Object to MySQL database.</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80000"/>
                </a:solidFill>
                <a:effectLst/>
                <a:latin typeface="var(--bs-font-monospace)"/>
              </a:rPr>
              <a:t># We will connect to the </a:t>
            </a:r>
            <a:r>
              <a:rPr kumimoji="0" lang="en-US" altLang="en-US" sz="1400" b="0" i="0" u="none" strike="noStrike" cap="none" normalizeH="0" baseline="0" dirty="0" err="1">
                <a:ln>
                  <a:noFill/>
                </a:ln>
                <a:solidFill>
                  <a:srgbClr val="880000"/>
                </a:solidFill>
                <a:effectLst/>
                <a:latin typeface="var(--bs-font-monospace)"/>
              </a:rPr>
              <a:t>sampel</a:t>
            </a:r>
            <a:r>
              <a:rPr kumimoji="0" lang="en-US" altLang="en-US" sz="1400" b="0" i="0" u="none" strike="noStrike" cap="none" normalizeH="0" baseline="0" dirty="0">
                <a:ln>
                  <a:noFill/>
                </a:ln>
                <a:solidFill>
                  <a:srgbClr val="880000"/>
                </a:solidFill>
                <a:effectLst/>
                <a:latin typeface="var(--bs-font-monospace)"/>
              </a:rPr>
              <a:t> database named "</a:t>
            </a:r>
            <a:r>
              <a:rPr kumimoji="0" lang="en-US" altLang="en-US" sz="1400" b="0" i="0" u="none" strike="noStrike" cap="none" normalizeH="0" baseline="0" dirty="0" err="1">
                <a:ln>
                  <a:noFill/>
                </a:ln>
                <a:solidFill>
                  <a:srgbClr val="880000"/>
                </a:solidFill>
                <a:effectLst/>
                <a:latin typeface="var(--bs-font-monospace)"/>
              </a:rPr>
              <a:t>sakila</a:t>
            </a:r>
            <a:r>
              <a:rPr kumimoji="0" lang="en-US" altLang="en-US" sz="1400" b="0" i="0" u="none" strike="noStrike" cap="none" normalizeH="0" baseline="0" dirty="0">
                <a:ln>
                  <a:noFill/>
                </a:ln>
                <a:solidFill>
                  <a:srgbClr val="880000"/>
                </a:solidFill>
                <a:effectLst/>
                <a:latin typeface="var(--bs-font-monospace)"/>
              </a:rPr>
              <a:t>" that comes with </a:t>
            </a:r>
            <a:r>
              <a:rPr kumimoji="0" lang="en-US" altLang="en-US" sz="1400" b="0" i="0" u="none" strike="noStrike" cap="none" normalizeH="0" baseline="0" dirty="0" err="1">
                <a:ln>
                  <a:noFill/>
                </a:ln>
                <a:solidFill>
                  <a:srgbClr val="880000"/>
                </a:solidFill>
                <a:effectLst/>
                <a:latin typeface="var(--bs-font-monospace)"/>
              </a:rPr>
              <a:t>MySql</a:t>
            </a:r>
            <a:r>
              <a:rPr kumimoji="0" lang="en-US" altLang="en-US" sz="1400" b="0" i="0" u="none" strike="noStrike" cap="none" normalizeH="0" baseline="0" dirty="0">
                <a:ln>
                  <a:noFill/>
                </a:ln>
                <a:solidFill>
                  <a:srgbClr val="880000"/>
                </a:solidFill>
                <a:effectLst/>
                <a:latin typeface="var(--bs-font-monospace)"/>
              </a:rPr>
              <a:t> installation.</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var(--bs-font-monospace)"/>
              </a:rPr>
              <a:t>mysqlconnection</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err="1">
                <a:ln>
                  <a:noFill/>
                </a:ln>
                <a:solidFill>
                  <a:srgbClr val="000000"/>
                </a:solidFill>
                <a:effectLst/>
                <a:latin typeface="var(--bs-font-monospace)"/>
              </a:rPr>
              <a:t>dbConnect</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660066"/>
                </a:solidFill>
                <a:effectLst/>
                <a:latin typeface="var(--bs-font-monospace)"/>
              </a:rPr>
              <a:t>MySQL</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user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008800"/>
                </a:solidFill>
                <a:effectLst/>
                <a:latin typeface="var(--bs-font-monospace)"/>
              </a:rPr>
              <a:t>'root'</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password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008800"/>
                </a:solidFill>
                <a:effectLst/>
                <a:latin typeface="var(--bs-font-monospace)"/>
              </a:rPr>
              <a:t>''</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err="1">
                <a:ln>
                  <a:noFill/>
                </a:ln>
                <a:solidFill>
                  <a:srgbClr val="000000"/>
                </a:solidFill>
                <a:effectLst/>
                <a:latin typeface="var(--bs-font-monospace)"/>
              </a:rPr>
              <a:t>dbname</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008800"/>
                </a:solidFill>
                <a:effectLst/>
                <a:latin typeface="var(--bs-font-monospace)"/>
              </a:rPr>
              <a:t>'</a:t>
            </a:r>
            <a:r>
              <a:rPr kumimoji="0" lang="en-US" altLang="en-US" sz="1400" b="0" i="0" u="none" strike="noStrike" cap="none" normalizeH="0" baseline="0" dirty="0" err="1">
                <a:ln>
                  <a:noFill/>
                </a:ln>
                <a:solidFill>
                  <a:srgbClr val="008800"/>
                </a:solidFill>
                <a:effectLst/>
                <a:latin typeface="var(--bs-font-monospace)"/>
              </a:rPr>
              <a:t>sakila</a:t>
            </a:r>
            <a:r>
              <a:rPr kumimoji="0" lang="en-US" altLang="en-US" sz="1400" b="0" i="0" u="none" strike="noStrike" cap="none" normalizeH="0" baseline="0" dirty="0">
                <a:ln>
                  <a:noFill/>
                </a:ln>
                <a:solidFill>
                  <a:srgbClr val="008800"/>
                </a:solidFill>
                <a:effectLst/>
                <a:latin typeface="var(--bs-font-monospace)"/>
              </a:rPr>
              <a:t>'</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host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008800"/>
                </a:solidFill>
                <a:effectLst/>
                <a:latin typeface="var(--bs-font-monospace)"/>
              </a:rPr>
              <a:t>'localhost’</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80000"/>
                </a:solidFill>
                <a:effectLst/>
                <a:latin typeface="var(--bs-font-monospace)"/>
              </a:rPr>
              <a:t># List the tables available in this database.</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var(--bs-font-monospace)"/>
              </a:rPr>
              <a:t>dbListTables</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err="1">
                <a:ln>
                  <a:noFill/>
                </a:ln>
                <a:solidFill>
                  <a:srgbClr val="000000"/>
                </a:solidFill>
                <a:effectLst/>
                <a:latin typeface="var(--bs-font-monospace)"/>
              </a:rPr>
              <a:t>mysqlconnection</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7A535F8C-93F5-BF5C-FF0B-44B08B3E08AD}"/>
              </a:ext>
            </a:extLst>
          </p:cNvPr>
          <p:cNvSpPr>
            <a:spLocks noChangeArrowheads="1"/>
          </p:cNvSpPr>
          <p:nvPr/>
        </p:nvSpPr>
        <p:spPr bwMode="auto">
          <a:xfrm>
            <a:off x="1148748" y="4921223"/>
            <a:ext cx="5735929" cy="133882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80000"/>
                </a:solidFill>
                <a:effectLst/>
                <a:latin typeface="var(--bs-font-monospace)"/>
              </a:rPr>
              <a:t># Query the "actor" tables to get all the rows.</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ar(--bs-font-monospace)"/>
              </a:rPr>
              <a:t>result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err="1">
                <a:ln>
                  <a:noFill/>
                </a:ln>
                <a:solidFill>
                  <a:srgbClr val="000000"/>
                </a:solidFill>
                <a:effectLst/>
                <a:latin typeface="var(--bs-font-monospace)"/>
              </a:rPr>
              <a:t>dbSendQuery</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err="1">
                <a:ln>
                  <a:noFill/>
                </a:ln>
                <a:solidFill>
                  <a:srgbClr val="000000"/>
                </a:solidFill>
                <a:effectLst/>
                <a:latin typeface="var(--bs-font-monospace)"/>
              </a:rPr>
              <a:t>mysqlconnection</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008800"/>
                </a:solidFill>
                <a:effectLst/>
                <a:latin typeface="var(--bs-font-monospace)"/>
              </a:rPr>
              <a:t>"select * from actor"</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80000"/>
                </a:solidFill>
                <a:effectLst/>
                <a:latin typeface="var(--bs-font-monospace)"/>
              </a:rPr>
              <a:t># Store the result in a R data frame object. n = 5 is used to fetch first 5 rows.</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var(--bs-font-monospace)"/>
              </a:rPr>
              <a:t>data</a:t>
            </a:r>
            <a:r>
              <a:rPr kumimoji="0" lang="en-US" altLang="en-US" sz="1400" b="0" i="0" u="none" strike="noStrike" cap="none" normalizeH="0" baseline="0" dirty="0" err="1">
                <a:ln>
                  <a:noFill/>
                </a:ln>
                <a:solidFill>
                  <a:srgbClr val="666600"/>
                </a:solidFill>
                <a:effectLst/>
                <a:latin typeface="var(--bs-font-monospace)"/>
              </a:rPr>
              <a:t>.</a:t>
            </a:r>
            <a:r>
              <a:rPr kumimoji="0" lang="en-US" altLang="en-US" sz="1400" b="0" i="0" u="none" strike="noStrike" cap="none" normalizeH="0" baseline="0" dirty="0" err="1">
                <a:ln>
                  <a:noFill/>
                </a:ln>
                <a:solidFill>
                  <a:srgbClr val="000000"/>
                </a:solidFill>
                <a:effectLst/>
                <a:latin typeface="var(--bs-font-monospace)"/>
              </a:rPr>
              <a:t>frame</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fetch</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result</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n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006666"/>
                </a:solidFill>
                <a:effectLst/>
                <a:latin typeface="var(--bs-font-monospace)"/>
              </a:rPr>
              <a:t>5</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88"/>
                </a:solidFill>
                <a:effectLst/>
                <a:latin typeface="var(--bs-font-monospace)"/>
              </a:rPr>
              <a:t>print</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err="1">
                <a:ln>
                  <a:noFill/>
                </a:ln>
                <a:solidFill>
                  <a:srgbClr val="000000"/>
                </a:solidFill>
                <a:effectLst/>
                <a:latin typeface="var(--bs-font-monospace)"/>
              </a:rPr>
              <a:t>data</a:t>
            </a:r>
            <a:r>
              <a:rPr kumimoji="0" lang="en-US" altLang="en-US" sz="1400" b="0" i="0" u="none" strike="noStrike" cap="none" normalizeH="0" baseline="0" dirty="0" err="1">
                <a:ln>
                  <a:noFill/>
                </a:ln>
                <a:solidFill>
                  <a:srgbClr val="666600"/>
                </a:solidFill>
                <a:effectLst/>
                <a:latin typeface="var(--bs-font-monospace)"/>
              </a:rPr>
              <a:t>.</a:t>
            </a:r>
            <a:r>
              <a:rPr kumimoji="0" lang="en-US" altLang="en-US" sz="1400" b="0" i="0" u="none" strike="noStrike" cap="none" normalizeH="0" baseline="0" dirty="0" err="1">
                <a:ln>
                  <a:noFill/>
                </a:ln>
                <a:solidFill>
                  <a:srgbClr val="000000"/>
                </a:solidFill>
                <a:effectLst/>
                <a:latin typeface="var(--bs-font-monospace)"/>
              </a:rPr>
              <a:t>fame</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4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1956</Words>
  <Application>Microsoft Office PowerPoint</Application>
  <PresentationFormat>Widescreen</PresentationFormat>
  <Paragraphs>185</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Algerian</vt:lpstr>
      <vt:lpstr>Arial</vt:lpstr>
      <vt:lpstr>Calibri</vt:lpstr>
      <vt:lpstr>Calibri Light</vt:lpstr>
      <vt:lpstr>Heebo</vt:lpstr>
      <vt:lpstr>Nunito</vt:lpstr>
      <vt:lpstr>var(--bs-font-monospace)</vt:lpstr>
      <vt:lpstr>Office Theme</vt:lpstr>
      <vt:lpstr>Data Science</vt:lpstr>
      <vt:lpstr>R - Excel File</vt:lpstr>
      <vt:lpstr>R - Excel File</vt:lpstr>
      <vt:lpstr>R - XML Files</vt:lpstr>
      <vt:lpstr>R - XML Files</vt:lpstr>
      <vt:lpstr>R - JSON Files</vt:lpstr>
      <vt:lpstr>R - JSON Files</vt:lpstr>
      <vt:lpstr>R - Databases</vt:lpstr>
      <vt:lpstr>R - Databases</vt:lpstr>
      <vt:lpstr>R - Pie Charts</vt:lpstr>
      <vt:lpstr>R - Pie Charts</vt:lpstr>
      <vt:lpstr>Pie Chart Title and Colors</vt:lpstr>
      <vt:lpstr>Slice Percentages and Chart Legend</vt:lpstr>
      <vt:lpstr>3D Pie Chart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Hitendra Dixit</dc:creator>
  <cp:lastModifiedBy>Hitendra Dixit</cp:lastModifiedBy>
  <cp:revision>22</cp:revision>
  <dcterms:created xsi:type="dcterms:W3CDTF">2022-05-27T17:18:29Z</dcterms:created>
  <dcterms:modified xsi:type="dcterms:W3CDTF">2022-05-27T17:43:00Z</dcterms:modified>
</cp:coreProperties>
</file>