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54" r:id="rId2"/>
    <p:sldId id="355" r:id="rId3"/>
    <p:sldId id="356" r:id="rId4"/>
    <p:sldId id="265" r:id="rId5"/>
    <p:sldId id="357" r:id="rId6"/>
    <p:sldId id="358" r:id="rId7"/>
    <p:sldId id="359" r:id="rId8"/>
    <p:sldId id="372" r:id="rId9"/>
    <p:sldId id="373" r:id="rId10"/>
    <p:sldId id="360" r:id="rId11"/>
    <p:sldId id="361" r:id="rId12"/>
    <p:sldId id="362" r:id="rId13"/>
    <p:sldId id="37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C5632-4A74-592C-6D21-B587FC116AA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76019D0-AA70-AB9C-958A-B430D58CFA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A86F565-CBB3-47F6-C4F7-FF49A966D5C2}"/>
              </a:ext>
            </a:extLst>
          </p:cNvPr>
          <p:cNvSpPr>
            <a:spLocks noGrp="1"/>
          </p:cNvSpPr>
          <p:nvPr>
            <p:ph type="dt" sz="half" idx="10"/>
          </p:nvPr>
        </p:nvSpPr>
        <p:spPr/>
        <p:txBody>
          <a:bodyPr/>
          <a:lstStyle/>
          <a:p>
            <a:fld id="{F7CFF5E8-EDCA-4106-9805-FB5BBF68F8D1}" type="datetimeFigureOut">
              <a:rPr lang="en-IN" smtClean="0"/>
              <a:t>18-06-2022</a:t>
            </a:fld>
            <a:endParaRPr lang="en-IN"/>
          </a:p>
        </p:txBody>
      </p:sp>
      <p:sp>
        <p:nvSpPr>
          <p:cNvPr id="5" name="Footer Placeholder 4">
            <a:extLst>
              <a:ext uri="{FF2B5EF4-FFF2-40B4-BE49-F238E27FC236}">
                <a16:creationId xmlns:a16="http://schemas.microsoft.com/office/drawing/2014/main" id="{D03FB5D3-FD8B-EB8A-C546-CAB66083255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DF12D83-5FD5-5633-D907-71396E19D8ED}"/>
              </a:ext>
            </a:extLst>
          </p:cNvPr>
          <p:cNvSpPr>
            <a:spLocks noGrp="1"/>
          </p:cNvSpPr>
          <p:nvPr>
            <p:ph type="sldNum" sz="quarter" idx="12"/>
          </p:nvPr>
        </p:nvSpPr>
        <p:spPr/>
        <p:txBody>
          <a:bodyPr/>
          <a:lstStyle/>
          <a:p>
            <a:fld id="{112F5E0B-99FC-41BB-9CFD-9042CEC15DC7}" type="slidenum">
              <a:rPr lang="en-IN" smtClean="0"/>
              <a:t>‹#›</a:t>
            </a:fld>
            <a:endParaRPr lang="en-IN"/>
          </a:p>
        </p:txBody>
      </p:sp>
    </p:spTree>
    <p:extLst>
      <p:ext uri="{BB962C8B-B14F-4D97-AF65-F5344CB8AC3E}">
        <p14:creationId xmlns:p14="http://schemas.microsoft.com/office/powerpoint/2010/main" val="18387921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27AC1-4C7E-961D-9657-9C39D8EB7A9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77E005F-804A-9B27-87DC-FE8061B1546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75F9FDB-4803-CE1A-9E5A-583B50CEA386}"/>
              </a:ext>
            </a:extLst>
          </p:cNvPr>
          <p:cNvSpPr>
            <a:spLocks noGrp="1"/>
          </p:cNvSpPr>
          <p:nvPr>
            <p:ph type="dt" sz="half" idx="10"/>
          </p:nvPr>
        </p:nvSpPr>
        <p:spPr/>
        <p:txBody>
          <a:bodyPr/>
          <a:lstStyle/>
          <a:p>
            <a:fld id="{F7CFF5E8-EDCA-4106-9805-FB5BBF68F8D1}" type="datetimeFigureOut">
              <a:rPr lang="en-IN" smtClean="0"/>
              <a:t>18-06-2022</a:t>
            </a:fld>
            <a:endParaRPr lang="en-IN"/>
          </a:p>
        </p:txBody>
      </p:sp>
      <p:sp>
        <p:nvSpPr>
          <p:cNvPr id="5" name="Footer Placeholder 4">
            <a:extLst>
              <a:ext uri="{FF2B5EF4-FFF2-40B4-BE49-F238E27FC236}">
                <a16:creationId xmlns:a16="http://schemas.microsoft.com/office/drawing/2014/main" id="{59EB1D7C-2601-F9E7-95BC-C5FE4A1545D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F7E66BB-7653-2104-8E07-E40669B92611}"/>
              </a:ext>
            </a:extLst>
          </p:cNvPr>
          <p:cNvSpPr>
            <a:spLocks noGrp="1"/>
          </p:cNvSpPr>
          <p:nvPr>
            <p:ph type="sldNum" sz="quarter" idx="12"/>
          </p:nvPr>
        </p:nvSpPr>
        <p:spPr/>
        <p:txBody>
          <a:bodyPr/>
          <a:lstStyle/>
          <a:p>
            <a:fld id="{112F5E0B-99FC-41BB-9CFD-9042CEC15DC7}" type="slidenum">
              <a:rPr lang="en-IN" smtClean="0"/>
              <a:t>‹#›</a:t>
            </a:fld>
            <a:endParaRPr lang="en-IN"/>
          </a:p>
        </p:txBody>
      </p:sp>
    </p:spTree>
    <p:extLst>
      <p:ext uri="{BB962C8B-B14F-4D97-AF65-F5344CB8AC3E}">
        <p14:creationId xmlns:p14="http://schemas.microsoft.com/office/powerpoint/2010/main" val="3934590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2BEF3CD-996F-69FF-19BC-C79BA8C003F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43083A5-D4DC-F965-448C-5F4ABABC209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5E5EEF2-0274-DB19-DAE5-D6D7580B2407}"/>
              </a:ext>
            </a:extLst>
          </p:cNvPr>
          <p:cNvSpPr>
            <a:spLocks noGrp="1"/>
          </p:cNvSpPr>
          <p:nvPr>
            <p:ph type="dt" sz="half" idx="10"/>
          </p:nvPr>
        </p:nvSpPr>
        <p:spPr/>
        <p:txBody>
          <a:bodyPr/>
          <a:lstStyle/>
          <a:p>
            <a:fld id="{F7CFF5E8-EDCA-4106-9805-FB5BBF68F8D1}" type="datetimeFigureOut">
              <a:rPr lang="en-IN" smtClean="0"/>
              <a:t>18-06-2022</a:t>
            </a:fld>
            <a:endParaRPr lang="en-IN"/>
          </a:p>
        </p:txBody>
      </p:sp>
      <p:sp>
        <p:nvSpPr>
          <p:cNvPr id="5" name="Footer Placeholder 4">
            <a:extLst>
              <a:ext uri="{FF2B5EF4-FFF2-40B4-BE49-F238E27FC236}">
                <a16:creationId xmlns:a16="http://schemas.microsoft.com/office/drawing/2014/main" id="{0A193832-4E55-D92C-E7C3-699977E427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192D31F-E827-B376-9BEB-C6CDD34B0DD3}"/>
              </a:ext>
            </a:extLst>
          </p:cNvPr>
          <p:cNvSpPr>
            <a:spLocks noGrp="1"/>
          </p:cNvSpPr>
          <p:nvPr>
            <p:ph type="sldNum" sz="quarter" idx="12"/>
          </p:nvPr>
        </p:nvSpPr>
        <p:spPr/>
        <p:txBody>
          <a:bodyPr/>
          <a:lstStyle/>
          <a:p>
            <a:fld id="{112F5E0B-99FC-41BB-9CFD-9042CEC15DC7}" type="slidenum">
              <a:rPr lang="en-IN" smtClean="0"/>
              <a:t>‹#›</a:t>
            </a:fld>
            <a:endParaRPr lang="en-IN"/>
          </a:p>
        </p:txBody>
      </p:sp>
    </p:spTree>
    <p:extLst>
      <p:ext uri="{BB962C8B-B14F-4D97-AF65-F5344CB8AC3E}">
        <p14:creationId xmlns:p14="http://schemas.microsoft.com/office/powerpoint/2010/main" val="21287212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B104D-4398-BCB3-5BB4-DE67B3B1E2D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C01D8F7-FB00-7AA6-386B-C3529A085BD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FB5373D-125E-5F89-AB17-B8F6B1DC5412}"/>
              </a:ext>
            </a:extLst>
          </p:cNvPr>
          <p:cNvSpPr>
            <a:spLocks noGrp="1"/>
          </p:cNvSpPr>
          <p:nvPr>
            <p:ph type="dt" sz="half" idx="10"/>
          </p:nvPr>
        </p:nvSpPr>
        <p:spPr/>
        <p:txBody>
          <a:bodyPr/>
          <a:lstStyle/>
          <a:p>
            <a:fld id="{F7CFF5E8-EDCA-4106-9805-FB5BBF68F8D1}" type="datetimeFigureOut">
              <a:rPr lang="en-IN" smtClean="0"/>
              <a:t>18-06-2022</a:t>
            </a:fld>
            <a:endParaRPr lang="en-IN"/>
          </a:p>
        </p:txBody>
      </p:sp>
      <p:sp>
        <p:nvSpPr>
          <p:cNvPr id="5" name="Footer Placeholder 4">
            <a:extLst>
              <a:ext uri="{FF2B5EF4-FFF2-40B4-BE49-F238E27FC236}">
                <a16:creationId xmlns:a16="http://schemas.microsoft.com/office/drawing/2014/main" id="{D9963273-4646-F1B3-4375-216508BF407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AC4D205-41E6-FCE0-0991-2A569D93ADA1}"/>
              </a:ext>
            </a:extLst>
          </p:cNvPr>
          <p:cNvSpPr>
            <a:spLocks noGrp="1"/>
          </p:cNvSpPr>
          <p:nvPr>
            <p:ph type="sldNum" sz="quarter" idx="12"/>
          </p:nvPr>
        </p:nvSpPr>
        <p:spPr/>
        <p:txBody>
          <a:bodyPr/>
          <a:lstStyle/>
          <a:p>
            <a:fld id="{112F5E0B-99FC-41BB-9CFD-9042CEC15DC7}" type="slidenum">
              <a:rPr lang="en-IN" smtClean="0"/>
              <a:t>‹#›</a:t>
            </a:fld>
            <a:endParaRPr lang="en-IN"/>
          </a:p>
        </p:txBody>
      </p:sp>
    </p:spTree>
    <p:extLst>
      <p:ext uri="{BB962C8B-B14F-4D97-AF65-F5344CB8AC3E}">
        <p14:creationId xmlns:p14="http://schemas.microsoft.com/office/powerpoint/2010/main" val="30666126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BB370-FF4E-B6F9-18AA-9976087EFBA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7CE445D-9DEE-4D1B-5012-669DF99E132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A3AAB11-7442-E90B-120A-CD3DA65683FD}"/>
              </a:ext>
            </a:extLst>
          </p:cNvPr>
          <p:cNvSpPr>
            <a:spLocks noGrp="1"/>
          </p:cNvSpPr>
          <p:nvPr>
            <p:ph type="dt" sz="half" idx="10"/>
          </p:nvPr>
        </p:nvSpPr>
        <p:spPr/>
        <p:txBody>
          <a:bodyPr/>
          <a:lstStyle/>
          <a:p>
            <a:fld id="{F7CFF5E8-EDCA-4106-9805-FB5BBF68F8D1}" type="datetimeFigureOut">
              <a:rPr lang="en-IN" smtClean="0"/>
              <a:t>18-06-2022</a:t>
            </a:fld>
            <a:endParaRPr lang="en-IN"/>
          </a:p>
        </p:txBody>
      </p:sp>
      <p:sp>
        <p:nvSpPr>
          <p:cNvPr id="5" name="Footer Placeholder 4">
            <a:extLst>
              <a:ext uri="{FF2B5EF4-FFF2-40B4-BE49-F238E27FC236}">
                <a16:creationId xmlns:a16="http://schemas.microsoft.com/office/drawing/2014/main" id="{02D7099E-84A5-F6F4-EB02-536E9060B3F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4642413-60FA-563F-0C66-315E4D393A8F}"/>
              </a:ext>
            </a:extLst>
          </p:cNvPr>
          <p:cNvSpPr>
            <a:spLocks noGrp="1"/>
          </p:cNvSpPr>
          <p:nvPr>
            <p:ph type="sldNum" sz="quarter" idx="12"/>
          </p:nvPr>
        </p:nvSpPr>
        <p:spPr/>
        <p:txBody>
          <a:bodyPr/>
          <a:lstStyle/>
          <a:p>
            <a:fld id="{112F5E0B-99FC-41BB-9CFD-9042CEC15DC7}" type="slidenum">
              <a:rPr lang="en-IN" smtClean="0"/>
              <a:t>‹#›</a:t>
            </a:fld>
            <a:endParaRPr lang="en-IN"/>
          </a:p>
        </p:txBody>
      </p:sp>
    </p:spTree>
    <p:extLst>
      <p:ext uri="{BB962C8B-B14F-4D97-AF65-F5344CB8AC3E}">
        <p14:creationId xmlns:p14="http://schemas.microsoft.com/office/powerpoint/2010/main" val="7975608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1AAE4-B096-63C4-F0B1-24F8BBFD1C8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BA1CD19-6366-B124-17EE-D2C1F96BC62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E588838-DA51-6F41-0929-D1C4B5D6EF9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97D2164-BE55-0ABB-BF1A-9FA936366252}"/>
              </a:ext>
            </a:extLst>
          </p:cNvPr>
          <p:cNvSpPr>
            <a:spLocks noGrp="1"/>
          </p:cNvSpPr>
          <p:nvPr>
            <p:ph type="dt" sz="half" idx="10"/>
          </p:nvPr>
        </p:nvSpPr>
        <p:spPr/>
        <p:txBody>
          <a:bodyPr/>
          <a:lstStyle/>
          <a:p>
            <a:fld id="{F7CFF5E8-EDCA-4106-9805-FB5BBF68F8D1}" type="datetimeFigureOut">
              <a:rPr lang="en-IN" smtClean="0"/>
              <a:t>18-06-2022</a:t>
            </a:fld>
            <a:endParaRPr lang="en-IN"/>
          </a:p>
        </p:txBody>
      </p:sp>
      <p:sp>
        <p:nvSpPr>
          <p:cNvPr id="6" name="Footer Placeholder 5">
            <a:extLst>
              <a:ext uri="{FF2B5EF4-FFF2-40B4-BE49-F238E27FC236}">
                <a16:creationId xmlns:a16="http://schemas.microsoft.com/office/drawing/2014/main" id="{7A2622E1-08CB-222D-B02E-E02CCC76078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BB3E1BE-6CEC-950E-6461-49FA09BF1B11}"/>
              </a:ext>
            </a:extLst>
          </p:cNvPr>
          <p:cNvSpPr>
            <a:spLocks noGrp="1"/>
          </p:cNvSpPr>
          <p:nvPr>
            <p:ph type="sldNum" sz="quarter" idx="12"/>
          </p:nvPr>
        </p:nvSpPr>
        <p:spPr/>
        <p:txBody>
          <a:bodyPr/>
          <a:lstStyle/>
          <a:p>
            <a:fld id="{112F5E0B-99FC-41BB-9CFD-9042CEC15DC7}" type="slidenum">
              <a:rPr lang="en-IN" smtClean="0"/>
              <a:t>‹#›</a:t>
            </a:fld>
            <a:endParaRPr lang="en-IN"/>
          </a:p>
        </p:txBody>
      </p:sp>
    </p:spTree>
    <p:extLst>
      <p:ext uri="{BB962C8B-B14F-4D97-AF65-F5344CB8AC3E}">
        <p14:creationId xmlns:p14="http://schemas.microsoft.com/office/powerpoint/2010/main" val="11098301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4C267-B79D-9D7F-23A6-0E13D3159E6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FAFDE96-774D-DB07-1C24-2D4D141CE8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04CFCDB-735D-7F96-939E-2CB40B08A05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E94E63B-086C-B836-E9A8-983E6B7978C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88F547B-F1D0-4683-3A83-9C58300E1CC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E34EF28-3896-CFEF-360D-E63DF8F0AD4C}"/>
              </a:ext>
            </a:extLst>
          </p:cNvPr>
          <p:cNvSpPr>
            <a:spLocks noGrp="1"/>
          </p:cNvSpPr>
          <p:nvPr>
            <p:ph type="dt" sz="half" idx="10"/>
          </p:nvPr>
        </p:nvSpPr>
        <p:spPr/>
        <p:txBody>
          <a:bodyPr/>
          <a:lstStyle/>
          <a:p>
            <a:fld id="{F7CFF5E8-EDCA-4106-9805-FB5BBF68F8D1}" type="datetimeFigureOut">
              <a:rPr lang="en-IN" smtClean="0"/>
              <a:t>18-06-2022</a:t>
            </a:fld>
            <a:endParaRPr lang="en-IN"/>
          </a:p>
        </p:txBody>
      </p:sp>
      <p:sp>
        <p:nvSpPr>
          <p:cNvPr id="8" name="Footer Placeholder 7">
            <a:extLst>
              <a:ext uri="{FF2B5EF4-FFF2-40B4-BE49-F238E27FC236}">
                <a16:creationId xmlns:a16="http://schemas.microsoft.com/office/drawing/2014/main" id="{912F79F6-B1E8-B55E-20EE-139B34A0E39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36C99B9-DDB4-7F55-9535-4B4F6624F69E}"/>
              </a:ext>
            </a:extLst>
          </p:cNvPr>
          <p:cNvSpPr>
            <a:spLocks noGrp="1"/>
          </p:cNvSpPr>
          <p:nvPr>
            <p:ph type="sldNum" sz="quarter" idx="12"/>
          </p:nvPr>
        </p:nvSpPr>
        <p:spPr/>
        <p:txBody>
          <a:bodyPr/>
          <a:lstStyle/>
          <a:p>
            <a:fld id="{112F5E0B-99FC-41BB-9CFD-9042CEC15DC7}" type="slidenum">
              <a:rPr lang="en-IN" smtClean="0"/>
              <a:t>‹#›</a:t>
            </a:fld>
            <a:endParaRPr lang="en-IN"/>
          </a:p>
        </p:txBody>
      </p:sp>
    </p:spTree>
    <p:extLst>
      <p:ext uri="{BB962C8B-B14F-4D97-AF65-F5344CB8AC3E}">
        <p14:creationId xmlns:p14="http://schemas.microsoft.com/office/powerpoint/2010/main" val="19680357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9DFC5-00EC-52CC-177B-F22E5BF3F82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991BCE1-8444-0C14-91F6-1C6C16E8EE3F}"/>
              </a:ext>
            </a:extLst>
          </p:cNvPr>
          <p:cNvSpPr>
            <a:spLocks noGrp="1"/>
          </p:cNvSpPr>
          <p:nvPr>
            <p:ph type="dt" sz="half" idx="10"/>
          </p:nvPr>
        </p:nvSpPr>
        <p:spPr/>
        <p:txBody>
          <a:bodyPr/>
          <a:lstStyle/>
          <a:p>
            <a:fld id="{F7CFF5E8-EDCA-4106-9805-FB5BBF68F8D1}" type="datetimeFigureOut">
              <a:rPr lang="en-IN" smtClean="0"/>
              <a:t>18-06-2022</a:t>
            </a:fld>
            <a:endParaRPr lang="en-IN"/>
          </a:p>
        </p:txBody>
      </p:sp>
      <p:sp>
        <p:nvSpPr>
          <p:cNvPr id="4" name="Footer Placeholder 3">
            <a:extLst>
              <a:ext uri="{FF2B5EF4-FFF2-40B4-BE49-F238E27FC236}">
                <a16:creationId xmlns:a16="http://schemas.microsoft.com/office/drawing/2014/main" id="{5A1D42A8-9752-8D99-6FC8-B012B36E967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4967699-E863-49C2-3527-384DD81085FF}"/>
              </a:ext>
            </a:extLst>
          </p:cNvPr>
          <p:cNvSpPr>
            <a:spLocks noGrp="1"/>
          </p:cNvSpPr>
          <p:nvPr>
            <p:ph type="sldNum" sz="quarter" idx="12"/>
          </p:nvPr>
        </p:nvSpPr>
        <p:spPr/>
        <p:txBody>
          <a:bodyPr/>
          <a:lstStyle/>
          <a:p>
            <a:fld id="{112F5E0B-99FC-41BB-9CFD-9042CEC15DC7}" type="slidenum">
              <a:rPr lang="en-IN" smtClean="0"/>
              <a:t>‹#›</a:t>
            </a:fld>
            <a:endParaRPr lang="en-IN"/>
          </a:p>
        </p:txBody>
      </p:sp>
    </p:spTree>
    <p:extLst>
      <p:ext uri="{BB962C8B-B14F-4D97-AF65-F5344CB8AC3E}">
        <p14:creationId xmlns:p14="http://schemas.microsoft.com/office/powerpoint/2010/main" val="37930732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6635D88-CE98-0675-7A7E-86F6EB3FE771}"/>
              </a:ext>
            </a:extLst>
          </p:cNvPr>
          <p:cNvSpPr>
            <a:spLocks noGrp="1"/>
          </p:cNvSpPr>
          <p:nvPr>
            <p:ph type="dt" sz="half" idx="10"/>
          </p:nvPr>
        </p:nvSpPr>
        <p:spPr/>
        <p:txBody>
          <a:bodyPr/>
          <a:lstStyle/>
          <a:p>
            <a:fld id="{F7CFF5E8-EDCA-4106-9805-FB5BBF68F8D1}" type="datetimeFigureOut">
              <a:rPr lang="en-IN" smtClean="0"/>
              <a:t>18-06-2022</a:t>
            </a:fld>
            <a:endParaRPr lang="en-IN"/>
          </a:p>
        </p:txBody>
      </p:sp>
      <p:sp>
        <p:nvSpPr>
          <p:cNvPr id="3" name="Footer Placeholder 2">
            <a:extLst>
              <a:ext uri="{FF2B5EF4-FFF2-40B4-BE49-F238E27FC236}">
                <a16:creationId xmlns:a16="http://schemas.microsoft.com/office/drawing/2014/main" id="{4E0E851C-412A-791C-7460-2E444B13587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5FA2E88-817B-5CCB-64F2-F8C9DF577E93}"/>
              </a:ext>
            </a:extLst>
          </p:cNvPr>
          <p:cNvSpPr>
            <a:spLocks noGrp="1"/>
          </p:cNvSpPr>
          <p:nvPr>
            <p:ph type="sldNum" sz="quarter" idx="12"/>
          </p:nvPr>
        </p:nvSpPr>
        <p:spPr/>
        <p:txBody>
          <a:bodyPr/>
          <a:lstStyle/>
          <a:p>
            <a:fld id="{112F5E0B-99FC-41BB-9CFD-9042CEC15DC7}" type="slidenum">
              <a:rPr lang="en-IN" smtClean="0"/>
              <a:t>‹#›</a:t>
            </a:fld>
            <a:endParaRPr lang="en-IN"/>
          </a:p>
        </p:txBody>
      </p:sp>
    </p:spTree>
    <p:extLst>
      <p:ext uri="{BB962C8B-B14F-4D97-AF65-F5344CB8AC3E}">
        <p14:creationId xmlns:p14="http://schemas.microsoft.com/office/powerpoint/2010/main" val="35426757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B59F3-22A6-1A21-BE6F-434BAFF305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9475FE8-5957-0EC0-EF3A-3416707DD0D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D55ACF5-0245-31D2-7A29-D6921ACEAC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2F32C3-D2CE-0BEC-F057-C35D8C5A1BFD}"/>
              </a:ext>
            </a:extLst>
          </p:cNvPr>
          <p:cNvSpPr>
            <a:spLocks noGrp="1"/>
          </p:cNvSpPr>
          <p:nvPr>
            <p:ph type="dt" sz="half" idx="10"/>
          </p:nvPr>
        </p:nvSpPr>
        <p:spPr/>
        <p:txBody>
          <a:bodyPr/>
          <a:lstStyle/>
          <a:p>
            <a:fld id="{F7CFF5E8-EDCA-4106-9805-FB5BBF68F8D1}" type="datetimeFigureOut">
              <a:rPr lang="en-IN" smtClean="0"/>
              <a:t>18-06-2022</a:t>
            </a:fld>
            <a:endParaRPr lang="en-IN"/>
          </a:p>
        </p:txBody>
      </p:sp>
      <p:sp>
        <p:nvSpPr>
          <p:cNvPr id="6" name="Footer Placeholder 5">
            <a:extLst>
              <a:ext uri="{FF2B5EF4-FFF2-40B4-BE49-F238E27FC236}">
                <a16:creationId xmlns:a16="http://schemas.microsoft.com/office/drawing/2014/main" id="{94B243DC-0D74-C99D-B964-F5F2A64EE80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597E1A4-315B-E88D-2EC1-6BF7CD074F91}"/>
              </a:ext>
            </a:extLst>
          </p:cNvPr>
          <p:cNvSpPr>
            <a:spLocks noGrp="1"/>
          </p:cNvSpPr>
          <p:nvPr>
            <p:ph type="sldNum" sz="quarter" idx="12"/>
          </p:nvPr>
        </p:nvSpPr>
        <p:spPr/>
        <p:txBody>
          <a:bodyPr/>
          <a:lstStyle/>
          <a:p>
            <a:fld id="{112F5E0B-99FC-41BB-9CFD-9042CEC15DC7}" type="slidenum">
              <a:rPr lang="en-IN" smtClean="0"/>
              <a:t>‹#›</a:t>
            </a:fld>
            <a:endParaRPr lang="en-IN"/>
          </a:p>
        </p:txBody>
      </p:sp>
    </p:spTree>
    <p:extLst>
      <p:ext uri="{BB962C8B-B14F-4D97-AF65-F5344CB8AC3E}">
        <p14:creationId xmlns:p14="http://schemas.microsoft.com/office/powerpoint/2010/main" val="31786106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383A2-B236-6829-2199-0DCE79DE22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9DF1044-7B4E-1683-E251-DFB048EA0BA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5538F0B-2EE5-E868-C26F-2AB2FA6D00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481101-619E-8EBC-968B-164D164BEEB2}"/>
              </a:ext>
            </a:extLst>
          </p:cNvPr>
          <p:cNvSpPr>
            <a:spLocks noGrp="1"/>
          </p:cNvSpPr>
          <p:nvPr>
            <p:ph type="dt" sz="half" idx="10"/>
          </p:nvPr>
        </p:nvSpPr>
        <p:spPr/>
        <p:txBody>
          <a:bodyPr/>
          <a:lstStyle/>
          <a:p>
            <a:fld id="{F7CFF5E8-EDCA-4106-9805-FB5BBF68F8D1}" type="datetimeFigureOut">
              <a:rPr lang="en-IN" smtClean="0"/>
              <a:t>18-06-2022</a:t>
            </a:fld>
            <a:endParaRPr lang="en-IN"/>
          </a:p>
        </p:txBody>
      </p:sp>
      <p:sp>
        <p:nvSpPr>
          <p:cNvPr id="6" name="Footer Placeholder 5">
            <a:extLst>
              <a:ext uri="{FF2B5EF4-FFF2-40B4-BE49-F238E27FC236}">
                <a16:creationId xmlns:a16="http://schemas.microsoft.com/office/drawing/2014/main" id="{3536DB76-18B4-6407-723C-40B6560FA80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E88FE6A-1A02-3DC2-74F8-F31388FC1A9C}"/>
              </a:ext>
            </a:extLst>
          </p:cNvPr>
          <p:cNvSpPr>
            <a:spLocks noGrp="1"/>
          </p:cNvSpPr>
          <p:nvPr>
            <p:ph type="sldNum" sz="quarter" idx="12"/>
          </p:nvPr>
        </p:nvSpPr>
        <p:spPr/>
        <p:txBody>
          <a:bodyPr/>
          <a:lstStyle/>
          <a:p>
            <a:fld id="{112F5E0B-99FC-41BB-9CFD-9042CEC15DC7}" type="slidenum">
              <a:rPr lang="en-IN" smtClean="0"/>
              <a:t>‹#›</a:t>
            </a:fld>
            <a:endParaRPr lang="en-IN"/>
          </a:p>
        </p:txBody>
      </p:sp>
    </p:spTree>
    <p:extLst>
      <p:ext uri="{BB962C8B-B14F-4D97-AF65-F5344CB8AC3E}">
        <p14:creationId xmlns:p14="http://schemas.microsoft.com/office/powerpoint/2010/main" val="19398431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F5BA27A-0B9C-ECCA-8D31-496476D009A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3477F96-93CD-63F1-9DE9-069879E912C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8D920A3-7929-B529-E4B9-1708B2CF746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CFF5E8-EDCA-4106-9805-FB5BBF68F8D1}" type="datetimeFigureOut">
              <a:rPr lang="en-IN" smtClean="0"/>
              <a:t>18-06-2022</a:t>
            </a:fld>
            <a:endParaRPr lang="en-IN"/>
          </a:p>
        </p:txBody>
      </p:sp>
      <p:sp>
        <p:nvSpPr>
          <p:cNvPr id="5" name="Footer Placeholder 4">
            <a:extLst>
              <a:ext uri="{FF2B5EF4-FFF2-40B4-BE49-F238E27FC236}">
                <a16:creationId xmlns:a16="http://schemas.microsoft.com/office/drawing/2014/main" id="{A60E3793-7F3B-435E-5F46-7A8F050F716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6724BF4-EA33-4371-B8E3-6B909C45AC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2F5E0B-99FC-41BB-9CFD-9042CEC15DC7}" type="slidenum">
              <a:rPr lang="en-IN" smtClean="0"/>
              <a:t>‹#›</a:t>
            </a:fld>
            <a:endParaRPr lang="en-IN"/>
          </a:p>
        </p:txBody>
      </p:sp>
    </p:spTree>
    <p:extLst>
      <p:ext uri="{BB962C8B-B14F-4D97-AF65-F5344CB8AC3E}">
        <p14:creationId xmlns:p14="http://schemas.microsoft.com/office/powerpoint/2010/main" val="16344219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86BC3-CDD9-AF26-EC8D-EB6C9D6B315E}"/>
              </a:ext>
            </a:extLst>
          </p:cNvPr>
          <p:cNvSpPr>
            <a:spLocks noGrp="1"/>
          </p:cNvSpPr>
          <p:nvPr>
            <p:ph type="ctrTitle"/>
          </p:nvPr>
        </p:nvSpPr>
        <p:spPr>
          <a:xfrm>
            <a:off x="1524000" y="1004047"/>
            <a:ext cx="9144000" cy="2505916"/>
          </a:xfrm>
        </p:spPr>
        <p:txBody>
          <a:bodyPr/>
          <a:lstStyle/>
          <a:p>
            <a:r>
              <a:rPr lang="en-IN" b="1" dirty="0">
                <a:latin typeface="Algerian" panose="04020705040A02060702" pitchFamily="82" charset="0"/>
              </a:rPr>
              <a:t>MACHINE LEARNING</a:t>
            </a:r>
          </a:p>
        </p:txBody>
      </p:sp>
      <p:sp>
        <p:nvSpPr>
          <p:cNvPr id="3" name="Subtitle 2">
            <a:extLst>
              <a:ext uri="{FF2B5EF4-FFF2-40B4-BE49-F238E27FC236}">
                <a16:creationId xmlns:a16="http://schemas.microsoft.com/office/drawing/2014/main" id="{FC584BFE-1ABF-1B47-E5DE-13322071F9F3}"/>
              </a:ext>
            </a:extLst>
          </p:cNvPr>
          <p:cNvSpPr>
            <a:spLocks noGrp="1"/>
          </p:cNvSpPr>
          <p:nvPr>
            <p:ph type="subTitle" idx="1"/>
          </p:nvPr>
        </p:nvSpPr>
        <p:spPr/>
        <p:txBody>
          <a:bodyPr/>
          <a:lstStyle/>
          <a:p>
            <a:r>
              <a:rPr lang="en-IN" dirty="0"/>
              <a:t>Session – 13</a:t>
            </a:r>
          </a:p>
          <a:p>
            <a:r>
              <a:rPr lang="en-IN" dirty="0"/>
              <a:t>Date – 17</a:t>
            </a:r>
            <a:r>
              <a:rPr lang="en-IN" baseline="30000" dirty="0"/>
              <a:t>th</a:t>
            </a:r>
            <a:r>
              <a:rPr lang="en-IN" dirty="0"/>
              <a:t>  June, 2022</a:t>
            </a:r>
          </a:p>
        </p:txBody>
      </p:sp>
    </p:spTree>
    <p:extLst>
      <p:ext uri="{BB962C8B-B14F-4D97-AF65-F5344CB8AC3E}">
        <p14:creationId xmlns:p14="http://schemas.microsoft.com/office/powerpoint/2010/main" val="27313469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0320E-7CC0-BE04-FAE9-CFEAE5830923}"/>
              </a:ext>
            </a:extLst>
          </p:cNvPr>
          <p:cNvSpPr>
            <a:spLocks noGrp="1"/>
          </p:cNvSpPr>
          <p:nvPr>
            <p:ph type="title"/>
          </p:nvPr>
        </p:nvSpPr>
        <p:spPr>
          <a:xfrm>
            <a:off x="170329" y="224119"/>
            <a:ext cx="11860306" cy="600634"/>
          </a:xfrm>
        </p:spPr>
        <p:txBody>
          <a:bodyPr>
            <a:noAutofit/>
          </a:bodyPr>
          <a:lstStyle/>
          <a:p>
            <a:r>
              <a:rPr lang="en-IN" sz="4000" b="1" i="0" dirty="0">
                <a:solidFill>
                  <a:srgbClr val="000000"/>
                </a:solidFill>
                <a:effectLst/>
                <a:latin typeface="Segoe UI" panose="020B0502040204020203" pitchFamily="34" charset="0"/>
              </a:rPr>
              <a:t>Bad Fit?</a:t>
            </a:r>
          </a:p>
        </p:txBody>
      </p:sp>
      <p:sp>
        <p:nvSpPr>
          <p:cNvPr id="3" name="Content Placeholder 2">
            <a:extLst>
              <a:ext uri="{FF2B5EF4-FFF2-40B4-BE49-F238E27FC236}">
                <a16:creationId xmlns:a16="http://schemas.microsoft.com/office/drawing/2014/main" id="{5DECBD0A-FC86-A621-1741-7EDB19657BAA}"/>
              </a:ext>
            </a:extLst>
          </p:cNvPr>
          <p:cNvSpPr>
            <a:spLocks noGrp="1"/>
          </p:cNvSpPr>
          <p:nvPr>
            <p:ph idx="1"/>
          </p:nvPr>
        </p:nvSpPr>
        <p:spPr>
          <a:xfrm>
            <a:off x="170329" y="959224"/>
            <a:ext cx="11860306" cy="5674657"/>
          </a:xfrm>
        </p:spPr>
        <p:txBody>
          <a:bodyPr>
            <a:normAutofit/>
          </a:bodyPr>
          <a:lstStyle/>
          <a:p>
            <a:pPr algn="just"/>
            <a:r>
              <a:rPr lang="en-US" b="0" i="0" dirty="0">
                <a:solidFill>
                  <a:srgbClr val="000000"/>
                </a:solidFill>
                <a:effectLst/>
                <a:latin typeface="Verdana" panose="020B0604030504040204" pitchFamily="34" charset="0"/>
              </a:rPr>
              <a:t>Let us create an example where linear regression would not be the best method to predict future values.</a:t>
            </a:r>
          </a:p>
          <a:p>
            <a:pPr lvl="1" algn="just"/>
            <a:r>
              <a:rPr lang="en-US" b="0" i="0" dirty="0">
                <a:solidFill>
                  <a:srgbClr val="000000"/>
                </a:solidFill>
                <a:effectLst/>
                <a:latin typeface="Nunito" pitchFamily="2" charset="0"/>
              </a:rPr>
              <a:t>import </a:t>
            </a:r>
            <a:r>
              <a:rPr lang="en-US" b="0" i="0" dirty="0" err="1">
                <a:solidFill>
                  <a:srgbClr val="000000"/>
                </a:solidFill>
                <a:effectLst/>
                <a:latin typeface="Nunito" pitchFamily="2" charset="0"/>
              </a:rPr>
              <a:t>matplotlib.pyplot</a:t>
            </a:r>
            <a:r>
              <a:rPr lang="en-US" b="0" i="0" dirty="0">
                <a:solidFill>
                  <a:srgbClr val="000000"/>
                </a:solidFill>
                <a:effectLst/>
                <a:latin typeface="Nunito" pitchFamily="2" charset="0"/>
              </a:rPr>
              <a:t> as </a:t>
            </a:r>
            <a:r>
              <a:rPr lang="en-US" b="0" i="0" dirty="0" err="1">
                <a:solidFill>
                  <a:srgbClr val="000000"/>
                </a:solidFill>
                <a:effectLst/>
                <a:latin typeface="Nunito" pitchFamily="2" charset="0"/>
              </a:rPr>
              <a:t>plt</a:t>
            </a:r>
            <a:endParaRPr lang="en-US" b="0" i="0" dirty="0">
              <a:solidFill>
                <a:srgbClr val="000000"/>
              </a:solidFill>
              <a:effectLst/>
              <a:latin typeface="Nunito" pitchFamily="2" charset="0"/>
            </a:endParaRPr>
          </a:p>
          <a:p>
            <a:pPr lvl="1" algn="just"/>
            <a:r>
              <a:rPr lang="en-US" b="0" i="0" dirty="0">
                <a:solidFill>
                  <a:srgbClr val="000000"/>
                </a:solidFill>
                <a:effectLst/>
                <a:latin typeface="Nunito" pitchFamily="2" charset="0"/>
              </a:rPr>
              <a:t>from </a:t>
            </a:r>
            <a:r>
              <a:rPr lang="en-US" b="0" i="0" dirty="0" err="1">
                <a:solidFill>
                  <a:srgbClr val="000000"/>
                </a:solidFill>
                <a:effectLst/>
                <a:latin typeface="Nunito" pitchFamily="2" charset="0"/>
              </a:rPr>
              <a:t>scipy</a:t>
            </a:r>
            <a:r>
              <a:rPr lang="en-US" b="0" i="0" dirty="0">
                <a:solidFill>
                  <a:srgbClr val="000000"/>
                </a:solidFill>
                <a:effectLst/>
                <a:latin typeface="Nunito" pitchFamily="2" charset="0"/>
              </a:rPr>
              <a:t> import stats</a:t>
            </a:r>
          </a:p>
          <a:p>
            <a:pPr lvl="1" algn="just"/>
            <a:r>
              <a:rPr lang="en-US" b="0" i="0" dirty="0">
                <a:solidFill>
                  <a:srgbClr val="000000"/>
                </a:solidFill>
                <a:effectLst/>
                <a:latin typeface="Nunito" pitchFamily="2" charset="0"/>
              </a:rPr>
              <a:t>x = [89,43,36,36,95,10,66,34,38,20,26,29,48,64,6,5,36,66,72,40]</a:t>
            </a:r>
          </a:p>
          <a:p>
            <a:pPr lvl="1" algn="just"/>
            <a:r>
              <a:rPr lang="en-US" b="0" i="0" dirty="0">
                <a:solidFill>
                  <a:srgbClr val="000000"/>
                </a:solidFill>
                <a:effectLst/>
                <a:latin typeface="Nunito" pitchFamily="2" charset="0"/>
              </a:rPr>
              <a:t>y = [21,46,3,35,67,95,53,72,58,10,26,34,90,33,38,20,56,2,47,15]</a:t>
            </a:r>
          </a:p>
          <a:p>
            <a:pPr lvl="1" algn="just"/>
            <a:r>
              <a:rPr lang="en-US" b="0" i="0" dirty="0">
                <a:solidFill>
                  <a:srgbClr val="000000"/>
                </a:solidFill>
                <a:effectLst/>
                <a:latin typeface="Nunito" pitchFamily="2" charset="0"/>
              </a:rPr>
              <a:t>slope, intercept, r, p, </a:t>
            </a:r>
            <a:r>
              <a:rPr lang="en-US" b="0" i="0" dirty="0" err="1">
                <a:solidFill>
                  <a:srgbClr val="000000"/>
                </a:solidFill>
                <a:effectLst/>
                <a:latin typeface="Nunito" pitchFamily="2" charset="0"/>
              </a:rPr>
              <a:t>std_err</a:t>
            </a:r>
            <a:r>
              <a:rPr lang="en-US" b="0" i="0" dirty="0">
                <a:solidFill>
                  <a:srgbClr val="000000"/>
                </a:solidFill>
                <a:effectLst/>
                <a:latin typeface="Nunito" pitchFamily="2" charset="0"/>
              </a:rPr>
              <a:t> = </a:t>
            </a:r>
            <a:r>
              <a:rPr lang="en-US" b="0" i="0" dirty="0" err="1">
                <a:solidFill>
                  <a:srgbClr val="000000"/>
                </a:solidFill>
                <a:effectLst/>
                <a:latin typeface="Nunito" pitchFamily="2" charset="0"/>
              </a:rPr>
              <a:t>stats.linregress</a:t>
            </a:r>
            <a:r>
              <a:rPr lang="en-US" b="0" i="0" dirty="0">
                <a:solidFill>
                  <a:srgbClr val="000000"/>
                </a:solidFill>
                <a:effectLst/>
                <a:latin typeface="Nunito" pitchFamily="2" charset="0"/>
              </a:rPr>
              <a:t>(x, y)</a:t>
            </a:r>
          </a:p>
          <a:p>
            <a:pPr lvl="1" algn="just"/>
            <a:r>
              <a:rPr lang="en-US" b="0" i="0" dirty="0">
                <a:solidFill>
                  <a:srgbClr val="000000"/>
                </a:solidFill>
                <a:effectLst/>
                <a:latin typeface="Nunito" pitchFamily="2" charset="0"/>
              </a:rPr>
              <a:t>def </a:t>
            </a:r>
            <a:r>
              <a:rPr lang="en-US" b="0" i="0" dirty="0" err="1">
                <a:solidFill>
                  <a:srgbClr val="000000"/>
                </a:solidFill>
                <a:effectLst/>
                <a:latin typeface="Nunito" pitchFamily="2" charset="0"/>
              </a:rPr>
              <a:t>myfunc</a:t>
            </a:r>
            <a:r>
              <a:rPr lang="en-US" b="0" i="0" dirty="0">
                <a:solidFill>
                  <a:srgbClr val="000000"/>
                </a:solidFill>
                <a:effectLst/>
                <a:latin typeface="Nunito" pitchFamily="2" charset="0"/>
              </a:rPr>
              <a:t>(x):</a:t>
            </a:r>
          </a:p>
          <a:p>
            <a:pPr lvl="1" algn="just"/>
            <a:r>
              <a:rPr lang="en-US" b="0" i="0" dirty="0">
                <a:solidFill>
                  <a:srgbClr val="000000"/>
                </a:solidFill>
                <a:effectLst/>
                <a:latin typeface="Nunito" pitchFamily="2" charset="0"/>
              </a:rPr>
              <a:t>  return slope * x + intercept</a:t>
            </a:r>
          </a:p>
          <a:p>
            <a:pPr lvl="1" algn="just"/>
            <a:r>
              <a:rPr lang="en-US" b="0" i="0" dirty="0" err="1">
                <a:solidFill>
                  <a:srgbClr val="000000"/>
                </a:solidFill>
                <a:effectLst/>
                <a:latin typeface="Nunito" pitchFamily="2" charset="0"/>
              </a:rPr>
              <a:t>mymodel</a:t>
            </a:r>
            <a:r>
              <a:rPr lang="en-US" b="0" i="0" dirty="0">
                <a:solidFill>
                  <a:srgbClr val="000000"/>
                </a:solidFill>
                <a:effectLst/>
                <a:latin typeface="Nunito" pitchFamily="2" charset="0"/>
              </a:rPr>
              <a:t> = list(map(</a:t>
            </a:r>
            <a:r>
              <a:rPr lang="en-US" b="0" i="0" dirty="0" err="1">
                <a:solidFill>
                  <a:srgbClr val="000000"/>
                </a:solidFill>
                <a:effectLst/>
                <a:latin typeface="Nunito" pitchFamily="2" charset="0"/>
              </a:rPr>
              <a:t>myfunc</a:t>
            </a:r>
            <a:r>
              <a:rPr lang="en-US" b="0" i="0" dirty="0">
                <a:solidFill>
                  <a:srgbClr val="000000"/>
                </a:solidFill>
                <a:effectLst/>
                <a:latin typeface="Nunito" pitchFamily="2" charset="0"/>
              </a:rPr>
              <a:t>, x))</a:t>
            </a:r>
          </a:p>
          <a:p>
            <a:pPr lvl="1" algn="just"/>
            <a:r>
              <a:rPr lang="en-US" b="0" i="0" dirty="0" err="1">
                <a:solidFill>
                  <a:srgbClr val="000000"/>
                </a:solidFill>
                <a:effectLst/>
                <a:latin typeface="Nunito" pitchFamily="2" charset="0"/>
              </a:rPr>
              <a:t>plt.scatter</a:t>
            </a:r>
            <a:r>
              <a:rPr lang="en-US" b="0" i="0" dirty="0">
                <a:solidFill>
                  <a:srgbClr val="000000"/>
                </a:solidFill>
                <a:effectLst/>
                <a:latin typeface="Nunito" pitchFamily="2" charset="0"/>
              </a:rPr>
              <a:t>(x, y)</a:t>
            </a:r>
          </a:p>
          <a:p>
            <a:pPr lvl="1" algn="just"/>
            <a:r>
              <a:rPr lang="en-US" b="0" i="0" dirty="0" err="1">
                <a:solidFill>
                  <a:srgbClr val="000000"/>
                </a:solidFill>
                <a:effectLst/>
                <a:latin typeface="Nunito" pitchFamily="2" charset="0"/>
              </a:rPr>
              <a:t>plt.plot</a:t>
            </a:r>
            <a:r>
              <a:rPr lang="en-US" b="0" i="0" dirty="0">
                <a:solidFill>
                  <a:srgbClr val="000000"/>
                </a:solidFill>
                <a:effectLst/>
                <a:latin typeface="Nunito" pitchFamily="2" charset="0"/>
              </a:rPr>
              <a:t>(x, </a:t>
            </a:r>
            <a:r>
              <a:rPr lang="en-US" b="0" i="0" dirty="0" err="1">
                <a:solidFill>
                  <a:srgbClr val="000000"/>
                </a:solidFill>
                <a:effectLst/>
                <a:latin typeface="Nunito" pitchFamily="2" charset="0"/>
              </a:rPr>
              <a:t>mymodel</a:t>
            </a:r>
            <a:r>
              <a:rPr lang="en-US" b="0" i="0" dirty="0">
                <a:solidFill>
                  <a:srgbClr val="000000"/>
                </a:solidFill>
                <a:effectLst/>
                <a:latin typeface="Nunito" pitchFamily="2" charset="0"/>
              </a:rPr>
              <a:t>)</a:t>
            </a:r>
          </a:p>
          <a:p>
            <a:pPr lvl="1" algn="just"/>
            <a:r>
              <a:rPr lang="en-US" b="0" i="0" dirty="0" err="1">
                <a:solidFill>
                  <a:srgbClr val="000000"/>
                </a:solidFill>
                <a:effectLst/>
                <a:latin typeface="Nunito" pitchFamily="2" charset="0"/>
              </a:rPr>
              <a:t>plt.show</a:t>
            </a:r>
            <a:r>
              <a:rPr lang="en-US" b="0" i="0" dirty="0">
                <a:solidFill>
                  <a:srgbClr val="000000"/>
                </a:solidFill>
                <a:effectLst/>
                <a:latin typeface="Nunito" pitchFamily="2" charset="0"/>
              </a:rPr>
              <a:t>()</a:t>
            </a:r>
          </a:p>
        </p:txBody>
      </p:sp>
      <p:pic>
        <p:nvPicPr>
          <p:cNvPr id="6146" name="Picture 2">
            <a:extLst>
              <a:ext uri="{FF2B5EF4-FFF2-40B4-BE49-F238E27FC236}">
                <a16:creationId xmlns:a16="http://schemas.microsoft.com/office/drawing/2014/main" id="{4578CE13-E932-AEE6-A958-988C6FB175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60659" y="3581399"/>
            <a:ext cx="4069976" cy="30524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80218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0320E-7CC0-BE04-FAE9-CFEAE5830923}"/>
              </a:ext>
            </a:extLst>
          </p:cNvPr>
          <p:cNvSpPr>
            <a:spLocks noGrp="1"/>
          </p:cNvSpPr>
          <p:nvPr>
            <p:ph type="title"/>
          </p:nvPr>
        </p:nvSpPr>
        <p:spPr>
          <a:xfrm>
            <a:off x="170329" y="224119"/>
            <a:ext cx="11860306" cy="600634"/>
          </a:xfrm>
        </p:spPr>
        <p:txBody>
          <a:bodyPr>
            <a:noAutofit/>
          </a:bodyPr>
          <a:lstStyle/>
          <a:p>
            <a:r>
              <a:rPr lang="en-IN" sz="4000" b="1" i="0" dirty="0">
                <a:solidFill>
                  <a:srgbClr val="000000"/>
                </a:solidFill>
                <a:effectLst/>
                <a:latin typeface="Segoe UI" panose="020B0502040204020203" pitchFamily="34" charset="0"/>
              </a:rPr>
              <a:t>Polynomial Regression</a:t>
            </a:r>
          </a:p>
        </p:txBody>
      </p:sp>
      <p:sp>
        <p:nvSpPr>
          <p:cNvPr id="3" name="Content Placeholder 2">
            <a:extLst>
              <a:ext uri="{FF2B5EF4-FFF2-40B4-BE49-F238E27FC236}">
                <a16:creationId xmlns:a16="http://schemas.microsoft.com/office/drawing/2014/main" id="{5DECBD0A-FC86-A621-1741-7EDB19657BAA}"/>
              </a:ext>
            </a:extLst>
          </p:cNvPr>
          <p:cNvSpPr>
            <a:spLocks noGrp="1"/>
          </p:cNvSpPr>
          <p:nvPr>
            <p:ph idx="1"/>
          </p:nvPr>
        </p:nvSpPr>
        <p:spPr>
          <a:xfrm>
            <a:off x="170329" y="959224"/>
            <a:ext cx="11860306" cy="5674657"/>
          </a:xfrm>
        </p:spPr>
        <p:txBody>
          <a:bodyPr>
            <a:normAutofit/>
          </a:bodyPr>
          <a:lstStyle/>
          <a:p>
            <a:pPr algn="l"/>
            <a:r>
              <a:rPr lang="en-US" sz="2400" b="0" i="0" dirty="0">
                <a:solidFill>
                  <a:srgbClr val="000000"/>
                </a:solidFill>
                <a:effectLst/>
                <a:latin typeface="Verdana" panose="020B0604030504040204" pitchFamily="34" charset="0"/>
              </a:rPr>
              <a:t>If your data points clearly will not fit a linear regression (a straight line through all data points), it might be ideal for polynomial regression.</a:t>
            </a:r>
          </a:p>
          <a:p>
            <a:pPr algn="l"/>
            <a:r>
              <a:rPr lang="en-US" sz="2400" b="0" i="0" dirty="0">
                <a:solidFill>
                  <a:srgbClr val="000000"/>
                </a:solidFill>
                <a:effectLst/>
                <a:latin typeface="Verdana" panose="020B0604030504040204" pitchFamily="34" charset="0"/>
              </a:rPr>
              <a:t>Polynomial regression, like linear regression, uses the relationship between the variables x and y to find the best way to draw a line through the data points.</a:t>
            </a:r>
          </a:p>
          <a:p>
            <a:pPr algn="l"/>
            <a:endParaRPr lang="en-US" sz="2400" b="0" i="0" dirty="0">
              <a:solidFill>
                <a:srgbClr val="000000"/>
              </a:solidFill>
              <a:effectLst/>
              <a:latin typeface="Verdana" panose="020B0604030504040204" pitchFamily="34" charset="0"/>
            </a:endParaRPr>
          </a:p>
        </p:txBody>
      </p:sp>
      <p:pic>
        <p:nvPicPr>
          <p:cNvPr id="8194" name="Picture 2">
            <a:extLst>
              <a:ext uri="{FF2B5EF4-FFF2-40B4-BE49-F238E27FC236}">
                <a16:creationId xmlns:a16="http://schemas.microsoft.com/office/drawing/2014/main" id="{E5B69F45-1CCC-94DC-C0B8-991A1659A6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9365" y="2662517"/>
            <a:ext cx="6096000" cy="36262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26821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0320E-7CC0-BE04-FAE9-CFEAE5830923}"/>
              </a:ext>
            </a:extLst>
          </p:cNvPr>
          <p:cNvSpPr>
            <a:spLocks noGrp="1"/>
          </p:cNvSpPr>
          <p:nvPr>
            <p:ph type="title"/>
          </p:nvPr>
        </p:nvSpPr>
        <p:spPr>
          <a:xfrm>
            <a:off x="170329" y="224119"/>
            <a:ext cx="11860306" cy="600634"/>
          </a:xfrm>
        </p:spPr>
        <p:txBody>
          <a:bodyPr>
            <a:noAutofit/>
          </a:bodyPr>
          <a:lstStyle/>
          <a:p>
            <a:r>
              <a:rPr lang="en-IN" sz="4000" b="1" i="0" dirty="0">
                <a:solidFill>
                  <a:srgbClr val="000000"/>
                </a:solidFill>
                <a:effectLst/>
                <a:latin typeface="Segoe UI" panose="020B0502040204020203" pitchFamily="34" charset="0"/>
              </a:rPr>
              <a:t>Multiple Regression</a:t>
            </a:r>
          </a:p>
        </p:txBody>
      </p:sp>
      <p:sp>
        <p:nvSpPr>
          <p:cNvPr id="3" name="Content Placeholder 2">
            <a:extLst>
              <a:ext uri="{FF2B5EF4-FFF2-40B4-BE49-F238E27FC236}">
                <a16:creationId xmlns:a16="http://schemas.microsoft.com/office/drawing/2014/main" id="{5DECBD0A-FC86-A621-1741-7EDB19657BAA}"/>
              </a:ext>
            </a:extLst>
          </p:cNvPr>
          <p:cNvSpPr>
            <a:spLocks noGrp="1"/>
          </p:cNvSpPr>
          <p:nvPr>
            <p:ph idx="1"/>
          </p:nvPr>
        </p:nvSpPr>
        <p:spPr>
          <a:xfrm>
            <a:off x="170329" y="959224"/>
            <a:ext cx="11860306" cy="5674657"/>
          </a:xfrm>
        </p:spPr>
        <p:txBody>
          <a:bodyPr>
            <a:normAutofit/>
          </a:bodyPr>
          <a:lstStyle/>
          <a:p>
            <a:pPr algn="just"/>
            <a:r>
              <a:rPr lang="en-US" b="0" i="0" dirty="0">
                <a:solidFill>
                  <a:srgbClr val="000000"/>
                </a:solidFill>
                <a:effectLst/>
                <a:latin typeface="Nunito" pitchFamily="2" charset="0"/>
              </a:rPr>
              <a:t>Multiple regression is like linear regression, but with more than one independent value, meaning that we try to predict a value based on two or more variables.</a:t>
            </a:r>
          </a:p>
          <a:p>
            <a:pPr algn="just"/>
            <a:r>
              <a:rPr lang="en-US" dirty="0">
                <a:solidFill>
                  <a:srgbClr val="000000"/>
                </a:solidFill>
                <a:latin typeface="Nunito" pitchFamily="2" charset="0"/>
              </a:rPr>
              <a:t>Example – </a:t>
            </a:r>
          </a:p>
          <a:p>
            <a:pPr algn="just"/>
            <a:r>
              <a:rPr lang="en-US" b="0" i="0" dirty="0">
                <a:solidFill>
                  <a:srgbClr val="000000"/>
                </a:solidFill>
                <a:effectLst/>
                <a:latin typeface="Verdana" panose="020B0604030504040204" pitchFamily="34" charset="0"/>
              </a:rPr>
              <a:t>We can predict the CO2 emission of a car based on the size of the engine, but with multiple regression we can throw in more variables, like the weight of the car, to make the prediction more accurate.</a:t>
            </a:r>
            <a:endParaRPr lang="en-US" b="0" i="0" dirty="0">
              <a:solidFill>
                <a:srgbClr val="000000"/>
              </a:solidFill>
              <a:effectLst/>
              <a:latin typeface="Nunito" pitchFamily="2" charset="0"/>
            </a:endParaRPr>
          </a:p>
        </p:txBody>
      </p:sp>
    </p:spTree>
    <p:extLst>
      <p:ext uri="{BB962C8B-B14F-4D97-AF65-F5344CB8AC3E}">
        <p14:creationId xmlns:p14="http://schemas.microsoft.com/office/powerpoint/2010/main" val="10022441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Multiple Linear Regression: Sklearn and Statsmodels | by Subarna Lamsal |  codeburst">
            <a:extLst>
              <a:ext uri="{FF2B5EF4-FFF2-40B4-BE49-F238E27FC236}">
                <a16:creationId xmlns:a16="http://schemas.microsoft.com/office/drawing/2014/main" id="{0F9455A1-194A-5882-DC40-4324564300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8713" y="1223963"/>
            <a:ext cx="9934575" cy="4410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55760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0320E-7CC0-BE04-FAE9-CFEAE5830923}"/>
              </a:ext>
            </a:extLst>
          </p:cNvPr>
          <p:cNvSpPr>
            <a:spLocks noGrp="1"/>
          </p:cNvSpPr>
          <p:nvPr>
            <p:ph type="title"/>
          </p:nvPr>
        </p:nvSpPr>
        <p:spPr>
          <a:xfrm>
            <a:off x="170329" y="224119"/>
            <a:ext cx="11860306" cy="600634"/>
          </a:xfrm>
        </p:spPr>
        <p:txBody>
          <a:bodyPr>
            <a:noAutofit/>
          </a:bodyPr>
          <a:lstStyle/>
          <a:p>
            <a:r>
              <a:rPr lang="en-IN" sz="4000" b="1" i="0" dirty="0">
                <a:effectLst/>
                <a:latin typeface="Open Sans" panose="020B0606030504020204" pitchFamily="34" charset="0"/>
              </a:rPr>
              <a:t>What is Regression?</a:t>
            </a:r>
            <a:endParaRPr lang="en-IN" sz="4000" b="0" i="0" dirty="0">
              <a:effectLst/>
              <a:latin typeface="Open Sans" panose="020B0606030504020204" pitchFamily="34" charset="0"/>
            </a:endParaRPr>
          </a:p>
        </p:txBody>
      </p:sp>
      <p:sp>
        <p:nvSpPr>
          <p:cNvPr id="3" name="Content Placeholder 2">
            <a:extLst>
              <a:ext uri="{FF2B5EF4-FFF2-40B4-BE49-F238E27FC236}">
                <a16:creationId xmlns:a16="http://schemas.microsoft.com/office/drawing/2014/main" id="{5DECBD0A-FC86-A621-1741-7EDB19657BAA}"/>
              </a:ext>
            </a:extLst>
          </p:cNvPr>
          <p:cNvSpPr>
            <a:spLocks noGrp="1"/>
          </p:cNvSpPr>
          <p:nvPr>
            <p:ph idx="1"/>
          </p:nvPr>
        </p:nvSpPr>
        <p:spPr>
          <a:xfrm>
            <a:off x="170329" y="959224"/>
            <a:ext cx="11860306" cy="5674657"/>
          </a:xfrm>
        </p:spPr>
        <p:txBody>
          <a:bodyPr>
            <a:normAutofit/>
          </a:bodyPr>
          <a:lstStyle/>
          <a:p>
            <a:pPr algn="just"/>
            <a:r>
              <a:rPr lang="en-US" sz="2400" b="0" i="0" dirty="0">
                <a:effectLst/>
                <a:latin typeface="Open Sans" panose="020B0606030504020204" pitchFamily="34" charset="0"/>
              </a:rPr>
              <a:t>The main goal of regression is the construction of an efficient model to predict the dependent attributes from a bunch of attribute variables. A regression problem is when the output variable is either real or a continuous value </a:t>
            </a:r>
            <a:r>
              <a:rPr lang="en-US" sz="2400" b="0" i="0" dirty="0" err="1">
                <a:effectLst/>
                <a:latin typeface="Open Sans" panose="020B0606030504020204" pitchFamily="34" charset="0"/>
              </a:rPr>
              <a:t>i.e</a:t>
            </a:r>
            <a:r>
              <a:rPr lang="en-US" sz="2400" b="0" i="0" dirty="0">
                <a:effectLst/>
                <a:latin typeface="Open Sans" panose="020B0606030504020204" pitchFamily="34" charset="0"/>
              </a:rPr>
              <a:t> salary, weight, area, etc.</a:t>
            </a:r>
          </a:p>
          <a:p>
            <a:pPr algn="just"/>
            <a:r>
              <a:rPr lang="en-US" sz="2400" b="0" i="0" dirty="0">
                <a:effectLst/>
                <a:latin typeface="Open Sans" panose="020B0606030504020204" pitchFamily="34" charset="0"/>
              </a:rPr>
              <a:t>We can also define regression as a statistical means that is used in applications like housing, investing, etc. It is used to predict the relationship between a dependent variable and a bunch of independent variables. Let us take a look at various types of regression techniques.</a:t>
            </a:r>
          </a:p>
        </p:txBody>
      </p:sp>
      <p:pic>
        <p:nvPicPr>
          <p:cNvPr id="2050" name="Picture 2" descr="example-linear regression in machine learning - edureka">
            <a:extLst>
              <a:ext uri="{FF2B5EF4-FFF2-40B4-BE49-F238E27FC236}">
                <a16:creationId xmlns:a16="http://schemas.microsoft.com/office/drawing/2014/main" id="{637DF473-29E6-1F3F-3B70-AED96FB1BE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1400" y="4075860"/>
            <a:ext cx="5029200" cy="1933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20154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0320E-7CC0-BE04-FAE9-CFEAE5830923}"/>
              </a:ext>
            </a:extLst>
          </p:cNvPr>
          <p:cNvSpPr>
            <a:spLocks noGrp="1"/>
          </p:cNvSpPr>
          <p:nvPr>
            <p:ph type="title"/>
          </p:nvPr>
        </p:nvSpPr>
        <p:spPr>
          <a:xfrm>
            <a:off x="170329" y="224119"/>
            <a:ext cx="11860306" cy="600634"/>
          </a:xfrm>
        </p:spPr>
        <p:txBody>
          <a:bodyPr>
            <a:noAutofit/>
          </a:bodyPr>
          <a:lstStyle/>
          <a:p>
            <a:r>
              <a:rPr lang="en-IN" sz="4000" b="1" i="0" dirty="0">
                <a:effectLst/>
                <a:latin typeface="Open Sans" panose="020B0606030504020204" pitchFamily="34" charset="0"/>
              </a:rPr>
              <a:t>Types Of Regression</a:t>
            </a:r>
            <a:endParaRPr lang="en-IN" sz="4000" b="0" i="0" dirty="0">
              <a:effectLst/>
              <a:latin typeface="Open Sans" panose="020B0606030504020204" pitchFamily="34" charset="0"/>
            </a:endParaRPr>
          </a:p>
        </p:txBody>
      </p:sp>
      <p:sp>
        <p:nvSpPr>
          <p:cNvPr id="3" name="Content Placeholder 2">
            <a:extLst>
              <a:ext uri="{FF2B5EF4-FFF2-40B4-BE49-F238E27FC236}">
                <a16:creationId xmlns:a16="http://schemas.microsoft.com/office/drawing/2014/main" id="{5DECBD0A-FC86-A621-1741-7EDB19657BAA}"/>
              </a:ext>
            </a:extLst>
          </p:cNvPr>
          <p:cNvSpPr>
            <a:spLocks noGrp="1"/>
          </p:cNvSpPr>
          <p:nvPr>
            <p:ph idx="1"/>
          </p:nvPr>
        </p:nvSpPr>
        <p:spPr>
          <a:xfrm>
            <a:off x="170329" y="959224"/>
            <a:ext cx="11860306" cy="5674657"/>
          </a:xfrm>
        </p:spPr>
        <p:txBody>
          <a:bodyPr>
            <a:normAutofit/>
          </a:bodyPr>
          <a:lstStyle/>
          <a:p>
            <a:pPr algn="l"/>
            <a:r>
              <a:rPr lang="en-US" b="0" i="0" dirty="0">
                <a:effectLst/>
                <a:latin typeface="Open Sans" panose="020B0606030504020204" pitchFamily="34" charset="0"/>
              </a:rPr>
              <a:t>The following are types of regression.</a:t>
            </a:r>
          </a:p>
          <a:p>
            <a:pPr algn="l">
              <a:buFont typeface="+mj-lt"/>
              <a:buAutoNum type="arabicPeriod"/>
            </a:pPr>
            <a:r>
              <a:rPr lang="en-US" b="1" i="0" dirty="0">
                <a:effectLst/>
                <a:latin typeface="Open Sans" panose="020B0606030504020204" pitchFamily="34" charset="0"/>
              </a:rPr>
              <a:t>Simple Linear Regression</a:t>
            </a:r>
            <a:endParaRPr lang="en-US" b="0" i="0" dirty="0">
              <a:effectLst/>
              <a:latin typeface="Open Sans" panose="020B0606030504020204" pitchFamily="34" charset="0"/>
            </a:endParaRPr>
          </a:p>
          <a:p>
            <a:pPr algn="l">
              <a:buFont typeface="+mj-lt"/>
              <a:buAutoNum type="arabicPeriod"/>
            </a:pPr>
            <a:r>
              <a:rPr lang="en-US" b="1" i="0" dirty="0">
                <a:effectLst/>
                <a:latin typeface="Open Sans" panose="020B0606030504020204" pitchFamily="34" charset="0"/>
              </a:rPr>
              <a:t>Polynomial Regression</a:t>
            </a:r>
            <a:endParaRPr lang="en-US" b="0" i="0" dirty="0">
              <a:effectLst/>
              <a:latin typeface="Open Sans" panose="020B0606030504020204" pitchFamily="34" charset="0"/>
            </a:endParaRPr>
          </a:p>
          <a:p>
            <a:pPr algn="l">
              <a:buFont typeface="+mj-lt"/>
              <a:buAutoNum type="arabicPeriod"/>
            </a:pPr>
            <a:r>
              <a:rPr lang="en-US" b="1" i="0" dirty="0">
                <a:effectLst/>
                <a:latin typeface="Open Sans" panose="020B0606030504020204" pitchFamily="34" charset="0"/>
              </a:rPr>
              <a:t>Support Vector Regression</a:t>
            </a:r>
            <a:endParaRPr lang="en-US" b="0" i="0" dirty="0">
              <a:effectLst/>
              <a:latin typeface="Open Sans" panose="020B0606030504020204" pitchFamily="34" charset="0"/>
            </a:endParaRPr>
          </a:p>
          <a:p>
            <a:pPr algn="l">
              <a:buFont typeface="+mj-lt"/>
              <a:buAutoNum type="arabicPeriod"/>
            </a:pPr>
            <a:r>
              <a:rPr lang="en-US" b="1" i="0" dirty="0">
                <a:effectLst/>
                <a:latin typeface="Open Sans" panose="020B0606030504020204" pitchFamily="34" charset="0"/>
              </a:rPr>
              <a:t>Decision Tree Regression</a:t>
            </a:r>
            <a:endParaRPr lang="en-US" b="0" i="0" dirty="0">
              <a:effectLst/>
              <a:latin typeface="Open Sans" panose="020B0606030504020204" pitchFamily="34" charset="0"/>
            </a:endParaRPr>
          </a:p>
          <a:p>
            <a:pPr algn="l">
              <a:buFont typeface="+mj-lt"/>
              <a:buAutoNum type="arabicPeriod"/>
            </a:pPr>
            <a:r>
              <a:rPr lang="en-US" b="1" i="0" dirty="0">
                <a:effectLst/>
                <a:latin typeface="Open Sans" panose="020B0606030504020204" pitchFamily="34" charset="0"/>
              </a:rPr>
              <a:t>Random Forest Regression</a:t>
            </a:r>
            <a:endParaRPr lang="en-US" b="0" i="0" dirty="0">
              <a:effectLst/>
              <a:latin typeface="Open Sans" panose="020B0606030504020204" pitchFamily="34" charset="0"/>
            </a:endParaRPr>
          </a:p>
        </p:txBody>
      </p:sp>
    </p:spTree>
    <p:extLst>
      <p:ext uri="{BB962C8B-B14F-4D97-AF65-F5344CB8AC3E}">
        <p14:creationId xmlns:p14="http://schemas.microsoft.com/office/powerpoint/2010/main" val="11662636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0320E-7CC0-BE04-FAE9-CFEAE5830923}"/>
              </a:ext>
            </a:extLst>
          </p:cNvPr>
          <p:cNvSpPr>
            <a:spLocks noGrp="1"/>
          </p:cNvSpPr>
          <p:nvPr>
            <p:ph type="title"/>
          </p:nvPr>
        </p:nvSpPr>
        <p:spPr>
          <a:xfrm>
            <a:off x="170329" y="224119"/>
            <a:ext cx="11860306" cy="600634"/>
          </a:xfrm>
        </p:spPr>
        <p:txBody>
          <a:bodyPr>
            <a:noAutofit/>
          </a:bodyPr>
          <a:lstStyle/>
          <a:p>
            <a:r>
              <a:rPr lang="en-IN" sz="4000" b="1" i="0" dirty="0">
                <a:solidFill>
                  <a:srgbClr val="000000"/>
                </a:solidFill>
                <a:effectLst/>
                <a:latin typeface="Segoe UI" panose="020B0502040204020203" pitchFamily="34" charset="0"/>
              </a:rPr>
              <a:t>Linear Regression</a:t>
            </a:r>
          </a:p>
        </p:txBody>
      </p:sp>
      <p:sp>
        <p:nvSpPr>
          <p:cNvPr id="3" name="Content Placeholder 2">
            <a:extLst>
              <a:ext uri="{FF2B5EF4-FFF2-40B4-BE49-F238E27FC236}">
                <a16:creationId xmlns:a16="http://schemas.microsoft.com/office/drawing/2014/main" id="{5DECBD0A-FC86-A621-1741-7EDB19657BAA}"/>
              </a:ext>
            </a:extLst>
          </p:cNvPr>
          <p:cNvSpPr>
            <a:spLocks noGrp="1"/>
          </p:cNvSpPr>
          <p:nvPr>
            <p:ph idx="1"/>
          </p:nvPr>
        </p:nvSpPr>
        <p:spPr>
          <a:xfrm>
            <a:off x="170329" y="959224"/>
            <a:ext cx="11860306" cy="5674657"/>
          </a:xfrm>
        </p:spPr>
        <p:txBody>
          <a:bodyPr>
            <a:normAutofit/>
          </a:bodyPr>
          <a:lstStyle/>
          <a:p>
            <a:pPr algn="l"/>
            <a:r>
              <a:rPr lang="en-US" sz="2400" b="0" i="0" dirty="0">
                <a:effectLst/>
                <a:latin typeface="Verdana" panose="020B0604030504040204" pitchFamily="34" charset="0"/>
              </a:rPr>
              <a:t>Linear regression uses the relationship between the data-points to draw a straight line through all them.</a:t>
            </a:r>
          </a:p>
          <a:p>
            <a:pPr algn="l"/>
            <a:r>
              <a:rPr lang="en-US" sz="2400" b="0" i="0" dirty="0">
                <a:effectLst/>
                <a:latin typeface="Verdana" panose="020B0604030504040204" pitchFamily="34" charset="0"/>
              </a:rPr>
              <a:t>This line can be used to predict future values.</a:t>
            </a:r>
          </a:p>
          <a:p>
            <a:pPr algn="l"/>
            <a:r>
              <a:rPr lang="en-US" sz="2400" b="0" i="0" dirty="0">
                <a:effectLst/>
                <a:latin typeface="Open Sans" panose="020B0606030504020204" pitchFamily="34" charset="0"/>
              </a:rPr>
              <a:t>Simple linear regression is a regression technique in which the independent variable has a linear relationship with the dependent variable. The straight line in the diagram is the best fit line. The main goal of the simple linear regression is to consider the given data points and plot the best fit line to fit the model in the best way possible.</a:t>
            </a:r>
            <a:endParaRPr lang="en-US" sz="2400" b="0" i="0" dirty="0">
              <a:effectLst/>
              <a:latin typeface="Verdana" panose="020B0604030504040204" pitchFamily="34" charset="0"/>
            </a:endParaRPr>
          </a:p>
        </p:txBody>
      </p:sp>
      <p:pic>
        <p:nvPicPr>
          <p:cNvPr id="1026" name="Picture 2">
            <a:extLst>
              <a:ext uri="{FF2B5EF4-FFF2-40B4-BE49-F238E27FC236}">
                <a16:creationId xmlns:a16="http://schemas.microsoft.com/office/drawing/2014/main" id="{70EF1268-5F4D-89A3-0E62-0E5E3D076E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3835" y="3863789"/>
            <a:ext cx="6096000" cy="25235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79812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0320E-7CC0-BE04-FAE9-CFEAE5830923}"/>
              </a:ext>
            </a:extLst>
          </p:cNvPr>
          <p:cNvSpPr>
            <a:spLocks noGrp="1"/>
          </p:cNvSpPr>
          <p:nvPr>
            <p:ph type="title"/>
          </p:nvPr>
        </p:nvSpPr>
        <p:spPr>
          <a:xfrm>
            <a:off x="170329" y="224119"/>
            <a:ext cx="11860306" cy="600634"/>
          </a:xfrm>
        </p:spPr>
        <p:txBody>
          <a:bodyPr>
            <a:noAutofit/>
          </a:bodyPr>
          <a:lstStyle/>
          <a:p>
            <a:r>
              <a:rPr lang="en-IN" sz="4000" b="1" i="0" dirty="0">
                <a:effectLst/>
                <a:latin typeface="Open Sans" panose="020B0606030504020204" pitchFamily="34" charset="0"/>
              </a:rPr>
              <a:t>Cost Function</a:t>
            </a:r>
            <a:endParaRPr lang="en-IN" sz="4000" b="0" i="0" dirty="0">
              <a:effectLst/>
              <a:latin typeface="Open Sans" panose="020B0606030504020204" pitchFamily="34" charset="0"/>
            </a:endParaRPr>
          </a:p>
        </p:txBody>
      </p:sp>
      <p:sp>
        <p:nvSpPr>
          <p:cNvPr id="3" name="Content Placeholder 2">
            <a:extLst>
              <a:ext uri="{FF2B5EF4-FFF2-40B4-BE49-F238E27FC236}">
                <a16:creationId xmlns:a16="http://schemas.microsoft.com/office/drawing/2014/main" id="{5DECBD0A-FC86-A621-1741-7EDB19657BAA}"/>
              </a:ext>
            </a:extLst>
          </p:cNvPr>
          <p:cNvSpPr>
            <a:spLocks noGrp="1"/>
          </p:cNvSpPr>
          <p:nvPr>
            <p:ph idx="1"/>
          </p:nvPr>
        </p:nvSpPr>
        <p:spPr>
          <a:xfrm>
            <a:off x="170329" y="959224"/>
            <a:ext cx="11860306" cy="5674657"/>
          </a:xfrm>
        </p:spPr>
        <p:txBody>
          <a:bodyPr>
            <a:normAutofit/>
          </a:bodyPr>
          <a:lstStyle/>
          <a:p>
            <a:pPr algn="just"/>
            <a:r>
              <a:rPr lang="en-US" sz="2000" b="0" i="0" dirty="0">
                <a:effectLst/>
                <a:latin typeface="Open Sans" panose="020B0606030504020204" pitchFamily="34" charset="0"/>
              </a:rPr>
              <a:t>The best fit line can be based on the linear equation given below.</a:t>
            </a:r>
          </a:p>
          <a:p>
            <a:pPr algn="just"/>
            <a:endParaRPr lang="en-US" sz="2000" dirty="0">
              <a:latin typeface="Open Sans" panose="020B0606030504020204" pitchFamily="34" charset="0"/>
            </a:endParaRPr>
          </a:p>
          <a:p>
            <a:pPr algn="just"/>
            <a:endParaRPr lang="en-US" sz="2000" b="0" i="0" dirty="0">
              <a:effectLst/>
              <a:latin typeface="Open Sans" panose="020B0606030504020204" pitchFamily="34" charset="0"/>
            </a:endParaRPr>
          </a:p>
          <a:p>
            <a:pPr algn="just"/>
            <a:endParaRPr lang="en-US" sz="2000" dirty="0">
              <a:latin typeface="Open Sans" panose="020B0606030504020204" pitchFamily="34" charset="0"/>
            </a:endParaRPr>
          </a:p>
          <a:p>
            <a:pPr algn="just"/>
            <a:endParaRPr lang="en-US" sz="2000" b="0" i="0" dirty="0">
              <a:effectLst/>
              <a:latin typeface="Open Sans" panose="020B0606030504020204" pitchFamily="34" charset="0"/>
            </a:endParaRPr>
          </a:p>
          <a:p>
            <a:pPr algn="just"/>
            <a:endParaRPr lang="en-US" sz="2000" b="0" i="0" dirty="0">
              <a:effectLst/>
              <a:latin typeface="Open Sans" panose="020B0606030504020204" pitchFamily="34" charset="0"/>
            </a:endParaRPr>
          </a:p>
          <a:p>
            <a:pPr algn="l">
              <a:buFont typeface="Arial" panose="020B0604020202020204" pitchFamily="34" charset="0"/>
              <a:buChar char="•"/>
            </a:pPr>
            <a:r>
              <a:rPr lang="en-US" sz="2000" b="0" i="0" dirty="0">
                <a:effectLst/>
                <a:latin typeface="Open Sans" panose="020B0606030504020204" pitchFamily="34" charset="0"/>
              </a:rPr>
              <a:t>The dependent variable that is to be predicted is denoted by Y.</a:t>
            </a:r>
          </a:p>
          <a:p>
            <a:pPr algn="l">
              <a:buFont typeface="Arial" panose="020B0604020202020204" pitchFamily="34" charset="0"/>
              <a:buChar char="•"/>
            </a:pPr>
            <a:r>
              <a:rPr lang="en-US" sz="2000" b="0" i="0" dirty="0">
                <a:effectLst/>
                <a:latin typeface="Open Sans" panose="020B0606030504020204" pitchFamily="34" charset="0"/>
              </a:rPr>
              <a:t>A line that touches the y-axis is denoted by the intercept b</a:t>
            </a:r>
            <a:r>
              <a:rPr lang="en-US" sz="2000" b="0" i="0" baseline="-25000" dirty="0">
                <a:effectLst/>
                <a:latin typeface="Open Sans" panose="020B0606030504020204" pitchFamily="34" charset="0"/>
              </a:rPr>
              <a:t>0</a:t>
            </a:r>
            <a:r>
              <a:rPr lang="en-US" sz="2000" b="0" i="0" dirty="0">
                <a:effectLst/>
                <a:latin typeface="Open Sans" panose="020B0606030504020204" pitchFamily="34" charset="0"/>
              </a:rPr>
              <a:t>.</a:t>
            </a:r>
          </a:p>
          <a:p>
            <a:pPr algn="l">
              <a:buFont typeface="Arial" panose="020B0604020202020204" pitchFamily="34" charset="0"/>
              <a:buChar char="•"/>
            </a:pPr>
            <a:r>
              <a:rPr lang="en-US" sz="2000" b="0" i="0" dirty="0">
                <a:effectLst/>
                <a:latin typeface="Open Sans" panose="020B0606030504020204" pitchFamily="34" charset="0"/>
              </a:rPr>
              <a:t>b</a:t>
            </a:r>
            <a:r>
              <a:rPr lang="en-US" sz="2000" b="0" i="0" baseline="-25000" dirty="0">
                <a:effectLst/>
                <a:latin typeface="Open Sans" panose="020B0606030504020204" pitchFamily="34" charset="0"/>
              </a:rPr>
              <a:t>1</a:t>
            </a:r>
            <a:r>
              <a:rPr lang="en-US" sz="2000" b="0" i="0" dirty="0">
                <a:effectLst/>
                <a:latin typeface="Open Sans" panose="020B0606030504020204" pitchFamily="34" charset="0"/>
              </a:rPr>
              <a:t> is the slope of the line, x represents the independent variables that determine the prediction of Y.</a:t>
            </a:r>
          </a:p>
          <a:p>
            <a:pPr algn="l">
              <a:buFont typeface="Arial" panose="020B0604020202020204" pitchFamily="34" charset="0"/>
              <a:buChar char="•"/>
            </a:pPr>
            <a:r>
              <a:rPr lang="en-US" sz="2000" b="0" i="0" dirty="0">
                <a:effectLst/>
                <a:latin typeface="Open Sans" panose="020B0606030504020204" pitchFamily="34" charset="0"/>
              </a:rPr>
              <a:t>The error in the resultant prediction is denoted by e.</a:t>
            </a:r>
          </a:p>
          <a:p>
            <a:pPr algn="just"/>
            <a:r>
              <a:rPr lang="en-US" sz="2000" b="0" i="0" dirty="0">
                <a:effectLst/>
                <a:latin typeface="Open Sans" panose="020B0606030504020204" pitchFamily="34" charset="0"/>
              </a:rPr>
              <a:t>The cost function provides the best possible values for b</a:t>
            </a:r>
            <a:r>
              <a:rPr lang="en-US" sz="2000" b="0" i="0" baseline="-25000" dirty="0">
                <a:effectLst/>
                <a:latin typeface="Open Sans" panose="020B0606030504020204" pitchFamily="34" charset="0"/>
              </a:rPr>
              <a:t>0</a:t>
            </a:r>
            <a:r>
              <a:rPr lang="en-US" sz="2000" b="0" i="0" dirty="0">
                <a:effectLst/>
                <a:latin typeface="Open Sans" panose="020B0606030504020204" pitchFamily="34" charset="0"/>
              </a:rPr>
              <a:t> and b</a:t>
            </a:r>
            <a:r>
              <a:rPr lang="en-US" sz="2000" b="0" i="0" baseline="-25000" dirty="0">
                <a:effectLst/>
                <a:latin typeface="Open Sans" panose="020B0606030504020204" pitchFamily="34" charset="0"/>
              </a:rPr>
              <a:t>1</a:t>
            </a:r>
            <a:r>
              <a:rPr lang="en-US" sz="2000" b="0" i="0" dirty="0">
                <a:effectLst/>
                <a:latin typeface="Open Sans" panose="020B0606030504020204" pitchFamily="34" charset="0"/>
              </a:rPr>
              <a:t> to make the best fit line for the data points. We do it by converting this problem into a minimization problem to get the best values for b</a:t>
            </a:r>
            <a:r>
              <a:rPr lang="en-US" sz="2000" b="0" i="0" baseline="-25000" dirty="0">
                <a:effectLst/>
                <a:latin typeface="Open Sans" panose="020B0606030504020204" pitchFamily="34" charset="0"/>
              </a:rPr>
              <a:t>0</a:t>
            </a:r>
            <a:r>
              <a:rPr lang="en-US" sz="2000" b="0" i="0" dirty="0">
                <a:effectLst/>
                <a:latin typeface="Open Sans" panose="020B0606030504020204" pitchFamily="34" charset="0"/>
              </a:rPr>
              <a:t> and b</a:t>
            </a:r>
            <a:r>
              <a:rPr lang="en-US" sz="2000" b="0" i="0" baseline="-25000" dirty="0">
                <a:effectLst/>
                <a:latin typeface="Open Sans" panose="020B0606030504020204" pitchFamily="34" charset="0"/>
              </a:rPr>
              <a:t>1</a:t>
            </a:r>
            <a:r>
              <a:rPr lang="en-US" sz="2000" b="0" i="0" dirty="0">
                <a:effectLst/>
                <a:latin typeface="Open Sans" panose="020B0606030504020204" pitchFamily="34" charset="0"/>
              </a:rPr>
              <a:t>. The error is minimized in this problem between the actual value and the predicted value.</a:t>
            </a:r>
            <a:endParaRPr lang="en-US" sz="2000" b="0" i="0" dirty="0">
              <a:effectLst/>
              <a:latin typeface="Nunito" pitchFamily="2" charset="0"/>
            </a:endParaRPr>
          </a:p>
        </p:txBody>
      </p:sp>
      <p:pic>
        <p:nvPicPr>
          <p:cNvPr id="3074" name="Picture 2">
            <a:extLst>
              <a:ext uri="{FF2B5EF4-FFF2-40B4-BE49-F238E27FC236}">
                <a16:creationId xmlns:a16="http://schemas.microsoft.com/office/drawing/2014/main" id="{4E522CCD-02B5-F691-6B44-E1731B73C7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00575" y="1405778"/>
            <a:ext cx="2990850" cy="1733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19033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0320E-7CC0-BE04-FAE9-CFEAE5830923}"/>
              </a:ext>
            </a:extLst>
          </p:cNvPr>
          <p:cNvSpPr>
            <a:spLocks noGrp="1"/>
          </p:cNvSpPr>
          <p:nvPr>
            <p:ph type="title"/>
          </p:nvPr>
        </p:nvSpPr>
        <p:spPr>
          <a:xfrm>
            <a:off x="170329" y="224119"/>
            <a:ext cx="11860306" cy="600634"/>
          </a:xfrm>
        </p:spPr>
        <p:txBody>
          <a:bodyPr>
            <a:noAutofit/>
          </a:bodyPr>
          <a:lstStyle/>
          <a:p>
            <a:r>
              <a:rPr lang="en-US" sz="4000" b="1" i="0" dirty="0">
                <a:effectLst/>
                <a:latin typeface="Open Sans" panose="020B0606030504020204" pitchFamily="34" charset="0"/>
              </a:rPr>
              <a:t>Use Case – Implementing Linear Regression</a:t>
            </a:r>
            <a:endParaRPr lang="en-US" sz="4000" b="0" i="0" dirty="0">
              <a:effectLst/>
              <a:latin typeface="Open Sans" panose="020B0606030504020204" pitchFamily="34" charset="0"/>
            </a:endParaRPr>
          </a:p>
        </p:txBody>
      </p:sp>
      <p:sp>
        <p:nvSpPr>
          <p:cNvPr id="3" name="Content Placeholder 2">
            <a:extLst>
              <a:ext uri="{FF2B5EF4-FFF2-40B4-BE49-F238E27FC236}">
                <a16:creationId xmlns:a16="http://schemas.microsoft.com/office/drawing/2014/main" id="{5DECBD0A-FC86-A621-1741-7EDB19657BAA}"/>
              </a:ext>
            </a:extLst>
          </p:cNvPr>
          <p:cNvSpPr>
            <a:spLocks noGrp="1"/>
          </p:cNvSpPr>
          <p:nvPr>
            <p:ph idx="1"/>
          </p:nvPr>
        </p:nvSpPr>
        <p:spPr>
          <a:xfrm>
            <a:off x="170329" y="959224"/>
            <a:ext cx="11860306" cy="5674657"/>
          </a:xfrm>
        </p:spPr>
        <p:txBody>
          <a:bodyPr>
            <a:normAutofit/>
          </a:bodyPr>
          <a:lstStyle/>
          <a:p>
            <a:pPr algn="l"/>
            <a:r>
              <a:rPr lang="en-US" b="0" i="0" dirty="0">
                <a:effectLst/>
                <a:latin typeface="Open Sans" panose="020B0606030504020204" pitchFamily="34" charset="0"/>
              </a:rPr>
              <a:t>The process takes place in the following steps:</a:t>
            </a:r>
          </a:p>
          <a:p>
            <a:pPr algn="l">
              <a:buFont typeface="+mj-lt"/>
              <a:buAutoNum type="arabicPeriod"/>
            </a:pPr>
            <a:r>
              <a:rPr lang="en-US" b="0" i="0" dirty="0">
                <a:effectLst/>
                <a:latin typeface="Open Sans" panose="020B0606030504020204" pitchFamily="34" charset="0"/>
              </a:rPr>
              <a:t>Loading the Data</a:t>
            </a:r>
          </a:p>
          <a:p>
            <a:pPr algn="l">
              <a:buFont typeface="+mj-lt"/>
              <a:buAutoNum type="arabicPeriod"/>
            </a:pPr>
            <a:r>
              <a:rPr lang="en-US" b="0" i="0" dirty="0">
                <a:effectLst/>
                <a:latin typeface="Open Sans" panose="020B0606030504020204" pitchFamily="34" charset="0"/>
              </a:rPr>
              <a:t>Exploring the Data</a:t>
            </a:r>
          </a:p>
          <a:p>
            <a:pPr algn="l">
              <a:buFont typeface="+mj-lt"/>
              <a:buAutoNum type="arabicPeriod"/>
            </a:pPr>
            <a:r>
              <a:rPr lang="en-US" b="0" i="0" dirty="0">
                <a:effectLst/>
                <a:latin typeface="Open Sans" panose="020B0606030504020204" pitchFamily="34" charset="0"/>
              </a:rPr>
              <a:t>Slicing The Data</a:t>
            </a:r>
          </a:p>
          <a:p>
            <a:pPr algn="l">
              <a:buFont typeface="+mj-lt"/>
              <a:buAutoNum type="arabicPeriod"/>
            </a:pPr>
            <a:r>
              <a:rPr lang="en-US" b="0" i="0" dirty="0">
                <a:effectLst/>
                <a:latin typeface="Open Sans" panose="020B0606030504020204" pitchFamily="34" charset="0"/>
              </a:rPr>
              <a:t>Train and Split Data</a:t>
            </a:r>
          </a:p>
          <a:p>
            <a:pPr algn="l">
              <a:buFont typeface="+mj-lt"/>
              <a:buAutoNum type="arabicPeriod"/>
            </a:pPr>
            <a:r>
              <a:rPr lang="en-US" b="0" i="0" dirty="0">
                <a:effectLst/>
                <a:latin typeface="Open Sans" panose="020B0606030504020204" pitchFamily="34" charset="0"/>
              </a:rPr>
              <a:t>Generate The Model</a:t>
            </a:r>
          </a:p>
          <a:p>
            <a:pPr algn="l">
              <a:buFont typeface="+mj-lt"/>
              <a:buAutoNum type="arabicPeriod"/>
            </a:pPr>
            <a:r>
              <a:rPr lang="en-US" b="0" i="0" dirty="0">
                <a:effectLst/>
                <a:latin typeface="Open Sans" panose="020B0606030504020204" pitchFamily="34" charset="0"/>
              </a:rPr>
              <a:t>Evaluate The accuracy</a:t>
            </a:r>
          </a:p>
        </p:txBody>
      </p:sp>
    </p:spTree>
    <p:extLst>
      <p:ext uri="{BB962C8B-B14F-4D97-AF65-F5344CB8AC3E}">
        <p14:creationId xmlns:p14="http://schemas.microsoft.com/office/powerpoint/2010/main" val="23313142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0320E-7CC0-BE04-FAE9-CFEAE5830923}"/>
              </a:ext>
            </a:extLst>
          </p:cNvPr>
          <p:cNvSpPr>
            <a:spLocks noGrp="1"/>
          </p:cNvSpPr>
          <p:nvPr>
            <p:ph type="title"/>
          </p:nvPr>
        </p:nvSpPr>
        <p:spPr>
          <a:xfrm>
            <a:off x="170329" y="224119"/>
            <a:ext cx="11860306" cy="600634"/>
          </a:xfrm>
        </p:spPr>
        <p:txBody>
          <a:bodyPr>
            <a:noAutofit/>
          </a:bodyPr>
          <a:lstStyle/>
          <a:p>
            <a:r>
              <a:rPr lang="en-IN" sz="4000" b="1" i="0" dirty="0">
                <a:effectLst/>
                <a:latin typeface="Open Sans" panose="020B0606030504020204" pitchFamily="34" charset="0"/>
              </a:rPr>
              <a:t>1.  Loading The Data</a:t>
            </a:r>
            <a:endParaRPr lang="en-US" sz="4000" b="1" i="0" dirty="0">
              <a:effectLst/>
              <a:latin typeface="Heebo" pitchFamily="2" charset="-79"/>
              <a:cs typeface="Heebo" pitchFamily="2" charset="-79"/>
            </a:endParaRPr>
          </a:p>
        </p:txBody>
      </p:sp>
      <p:sp>
        <p:nvSpPr>
          <p:cNvPr id="3" name="Content Placeholder 2">
            <a:extLst>
              <a:ext uri="{FF2B5EF4-FFF2-40B4-BE49-F238E27FC236}">
                <a16:creationId xmlns:a16="http://schemas.microsoft.com/office/drawing/2014/main" id="{5DECBD0A-FC86-A621-1741-7EDB19657BAA}"/>
              </a:ext>
            </a:extLst>
          </p:cNvPr>
          <p:cNvSpPr>
            <a:spLocks noGrp="1"/>
          </p:cNvSpPr>
          <p:nvPr>
            <p:ph idx="1"/>
          </p:nvPr>
        </p:nvSpPr>
        <p:spPr>
          <a:xfrm>
            <a:off x="170329" y="959225"/>
            <a:ext cx="11860306" cy="1434352"/>
          </a:xfrm>
        </p:spPr>
        <p:txBody>
          <a:bodyPr>
            <a:normAutofit/>
          </a:bodyPr>
          <a:lstStyle/>
          <a:p>
            <a:pPr algn="just"/>
            <a:r>
              <a:rPr lang="en-US" sz="2000" b="0" i="0" dirty="0">
                <a:solidFill>
                  <a:srgbClr val="000000"/>
                </a:solidFill>
                <a:effectLst/>
                <a:latin typeface="Nunito" pitchFamily="2" charset="0"/>
              </a:rPr>
              <a:t>from </a:t>
            </a:r>
            <a:r>
              <a:rPr lang="en-US" sz="2000" b="0" i="0" dirty="0" err="1">
                <a:solidFill>
                  <a:srgbClr val="000000"/>
                </a:solidFill>
                <a:effectLst/>
                <a:latin typeface="Nunito" pitchFamily="2" charset="0"/>
              </a:rPr>
              <a:t>sklearn</a:t>
            </a:r>
            <a:r>
              <a:rPr lang="en-US" sz="2000" b="0" i="0" dirty="0">
                <a:solidFill>
                  <a:srgbClr val="000000"/>
                </a:solidFill>
                <a:effectLst/>
                <a:latin typeface="Nunito" pitchFamily="2" charset="0"/>
              </a:rPr>
              <a:t> import datasets</a:t>
            </a:r>
          </a:p>
          <a:p>
            <a:pPr algn="just"/>
            <a:r>
              <a:rPr lang="en-US" sz="2000" b="0" i="0" dirty="0">
                <a:solidFill>
                  <a:srgbClr val="000000"/>
                </a:solidFill>
                <a:effectLst/>
                <a:latin typeface="Nunito" pitchFamily="2" charset="0"/>
              </a:rPr>
              <a:t>disease = </a:t>
            </a:r>
            <a:r>
              <a:rPr lang="en-US" sz="2000" b="0" i="0" dirty="0" err="1">
                <a:solidFill>
                  <a:srgbClr val="000000"/>
                </a:solidFill>
                <a:effectLst/>
                <a:latin typeface="Nunito" pitchFamily="2" charset="0"/>
              </a:rPr>
              <a:t>datasets.load_diabetes</a:t>
            </a:r>
            <a:r>
              <a:rPr lang="en-US" sz="2000" b="0" i="0" dirty="0">
                <a:solidFill>
                  <a:srgbClr val="000000"/>
                </a:solidFill>
                <a:effectLst/>
                <a:latin typeface="Nunito" pitchFamily="2" charset="0"/>
              </a:rPr>
              <a:t>()</a:t>
            </a:r>
          </a:p>
          <a:p>
            <a:pPr algn="just"/>
            <a:r>
              <a:rPr lang="en-US" sz="2000" b="0" i="0" dirty="0">
                <a:solidFill>
                  <a:srgbClr val="000000"/>
                </a:solidFill>
                <a:effectLst/>
                <a:latin typeface="Nunito" pitchFamily="2" charset="0"/>
              </a:rPr>
              <a:t>print(disease)</a:t>
            </a:r>
          </a:p>
        </p:txBody>
      </p:sp>
      <p:sp>
        <p:nvSpPr>
          <p:cNvPr id="5" name="Title 1">
            <a:extLst>
              <a:ext uri="{FF2B5EF4-FFF2-40B4-BE49-F238E27FC236}">
                <a16:creationId xmlns:a16="http://schemas.microsoft.com/office/drawing/2014/main" id="{75A75E4B-6726-322F-7301-96F2A8D11E46}"/>
              </a:ext>
            </a:extLst>
          </p:cNvPr>
          <p:cNvSpPr txBox="1">
            <a:spLocks/>
          </p:cNvSpPr>
          <p:nvPr/>
        </p:nvSpPr>
        <p:spPr>
          <a:xfrm>
            <a:off x="170329" y="2528049"/>
            <a:ext cx="11860306" cy="60063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4000" b="1" i="0" dirty="0">
                <a:effectLst/>
                <a:latin typeface="Open Sans" panose="020B0606030504020204" pitchFamily="34" charset="0"/>
              </a:rPr>
              <a:t>2. Exploring The Data</a:t>
            </a:r>
            <a:endParaRPr lang="en-US" sz="4000" b="1" dirty="0">
              <a:latin typeface="Heebo" pitchFamily="2" charset="-79"/>
              <a:cs typeface="Heebo" pitchFamily="2" charset="-79"/>
            </a:endParaRPr>
          </a:p>
        </p:txBody>
      </p:sp>
      <p:sp>
        <p:nvSpPr>
          <p:cNvPr id="6" name="Content Placeholder 2">
            <a:extLst>
              <a:ext uri="{FF2B5EF4-FFF2-40B4-BE49-F238E27FC236}">
                <a16:creationId xmlns:a16="http://schemas.microsoft.com/office/drawing/2014/main" id="{6FD38777-5781-E706-67D6-D39E1E18E124}"/>
              </a:ext>
            </a:extLst>
          </p:cNvPr>
          <p:cNvSpPr txBox="1">
            <a:spLocks/>
          </p:cNvSpPr>
          <p:nvPr/>
        </p:nvSpPr>
        <p:spPr>
          <a:xfrm>
            <a:off x="170329" y="3263155"/>
            <a:ext cx="11860306" cy="310178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2000" dirty="0">
                <a:latin typeface="Nunito" pitchFamily="2" charset="0"/>
              </a:rPr>
              <a:t>print(</a:t>
            </a:r>
            <a:r>
              <a:rPr lang="en-US" sz="2000" dirty="0" err="1">
                <a:latin typeface="Nunito" pitchFamily="2" charset="0"/>
              </a:rPr>
              <a:t>disease.keys</a:t>
            </a:r>
            <a:r>
              <a:rPr lang="en-US" sz="2000" dirty="0">
                <a:latin typeface="Nunito" pitchFamily="2" charset="0"/>
              </a:rPr>
              <a:t>())</a:t>
            </a:r>
          </a:p>
          <a:p>
            <a:pPr algn="just"/>
            <a:r>
              <a:rPr lang="en-US" sz="2000" b="0" i="0" dirty="0">
                <a:effectLst/>
                <a:latin typeface="Open Sans" panose="020B0606030504020204" pitchFamily="34" charset="0"/>
              </a:rPr>
              <a:t>The above code gives all the labels from the data set, after this, we can slice the data so that we can plot the line in the end. We will also use all the data points, for now, we will slice column 2 from the data.</a:t>
            </a:r>
          </a:p>
          <a:p>
            <a:pPr algn="just"/>
            <a:r>
              <a:rPr lang="en-US" sz="2000" dirty="0">
                <a:latin typeface="Nunito" pitchFamily="2" charset="0"/>
              </a:rPr>
              <a:t>import </a:t>
            </a:r>
            <a:r>
              <a:rPr lang="en-US" sz="2000" dirty="0" err="1">
                <a:latin typeface="Nunito" pitchFamily="2" charset="0"/>
              </a:rPr>
              <a:t>numpy</a:t>
            </a:r>
            <a:r>
              <a:rPr lang="en-US" sz="2000" dirty="0">
                <a:latin typeface="Nunito" pitchFamily="2" charset="0"/>
              </a:rPr>
              <a:t> as np</a:t>
            </a:r>
          </a:p>
          <a:p>
            <a:pPr algn="just"/>
            <a:r>
              <a:rPr lang="en-US" sz="2000" dirty="0">
                <a:latin typeface="Nunito" pitchFamily="2" charset="0"/>
              </a:rPr>
              <a:t> </a:t>
            </a:r>
          </a:p>
          <a:p>
            <a:pPr algn="just"/>
            <a:r>
              <a:rPr lang="en-US" sz="2000" dirty="0" err="1">
                <a:latin typeface="Nunito" pitchFamily="2" charset="0"/>
              </a:rPr>
              <a:t>disease_X</a:t>
            </a:r>
            <a:r>
              <a:rPr lang="en-US" sz="2000" dirty="0">
                <a:latin typeface="Nunito" pitchFamily="2" charset="0"/>
              </a:rPr>
              <a:t> = </a:t>
            </a:r>
            <a:r>
              <a:rPr lang="en-US" sz="2000" dirty="0" err="1">
                <a:latin typeface="Nunito" pitchFamily="2" charset="0"/>
              </a:rPr>
              <a:t>disease.data</a:t>
            </a:r>
            <a:r>
              <a:rPr lang="en-US" sz="2000" dirty="0">
                <a:latin typeface="Nunito" pitchFamily="2" charset="0"/>
              </a:rPr>
              <a:t>[:, np.newaxis,2]</a:t>
            </a:r>
          </a:p>
          <a:p>
            <a:pPr algn="just"/>
            <a:r>
              <a:rPr lang="en-US" sz="2000" dirty="0">
                <a:latin typeface="Nunito" pitchFamily="2" charset="0"/>
              </a:rPr>
              <a:t>print(</a:t>
            </a:r>
            <a:r>
              <a:rPr lang="en-US" sz="2000" dirty="0" err="1">
                <a:latin typeface="Nunito" pitchFamily="2" charset="0"/>
              </a:rPr>
              <a:t>disease_X</a:t>
            </a:r>
            <a:r>
              <a:rPr lang="en-US" sz="2000" dirty="0">
                <a:latin typeface="Nunito" pitchFamily="2" charset="0"/>
              </a:rPr>
              <a:t>)</a:t>
            </a:r>
          </a:p>
        </p:txBody>
      </p:sp>
    </p:spTree>
    <p:extLst>
      <p:ext uri="{BB962C8B-B14F-4D97-AF65-F5344CB8AC3E}">
        <p14:creationId xmlns:p14="http://schemas.microsoft.com/office/powerpoint/2010/main" val="24187822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0320E-7CC0-BE04-FAE9-CFEAE5830923}"/>
              </a:ext>
            </a:extLst>
          </p:cNvPr>
          <p:cNvSpPr>
            <a:spLocks noGrp="1"/>
          </p:cNvSpPr>
          <p:nvPr>
            <p:ph type="title"/>
          </p:nvPr>
        </p:nvSpPr>
        <p:spPr>
          <a:xfrm>
            <a:off x="170329" y="224119"/>
            <a:ext cx="11860306" cy="600634"/>
          </a:xfrm>
        </p:spPr>
        <p:txBody>
          <a:bodyPr>
            <a:noAutofit/>
          </a:bodyPr>
          <a:lstStyle/>
          <a:p>
            <a:r>
              <a:rPr lang="en-IN" sz="4000" b="1" i="0" dirty="0">
                <a:effectLst/>
                <a:latin typeface="Open Sans" panose="020B0606030504020204" pitchFamily="34" charset="0"/>
              </a:rPr>
              <a:t>3. Splitting The Data</a:t>
            </a:r>
            <a:endParaRPr lang="en-US" sz="4000" b="1" i="0" dirty="0">
              <a:effectLst/>
              <a:latin typeface="Heebo" pitchFamily="2" charset="-79"/>
              <a:cs typeface="Heebo" pitchFamily="2" charset="-79"/>
            </a:endParaRPr>
          </a:p>
        </p:txBody>
      </p:sp>
      <p:sp>
        <p:nvSpPr>
          <p:cNvPr id="3" name="Content Placeholder 2">
            <a:extLst>
              <a:ext uri="{FF2B5EF4-FFF2-40B4-BE49-F238E27FC236}">
                <a16:creationId xmlns:a16="http://schemas.microsoft.com/office/drawing/2014/main" id="{5DECBD0A-FC86-A621-1741-7EDB19657BAA}"/>
              </a:ext>
            </a:extLst>
          </p:cNvPr>
          <p:cNvSpPr>
            <a:spLocks noGrp="1"/>
          </p:cNvSpPr>
          <p:nvPr>
            <p:ph idx="1"/>
          </p:nvPr>
        </p:nvSpPr>
        <p:spPr>
          <a:xfrm>
            <a:off x="170329" y="959225"/>
            <a:ext cx="11860306" cy="1801904"/>
          </a:xfrm>
        </p:spPr>
        <p:txBody>
          <a:bodyPr>
            <a:noAutofit/>
          </a:bodyPr>
          <a:lstStyle/>
          <a:p>
            <a:pPr algn="just"/>
            <a:r>
              <a:rPr lang="en-US" sz="2000" b="0" i="0" dirty="0" err="1">
                <a:solidFill>
                  <a:srgbClr val="000000"/>
                </a:solidFill>
                <a:effectLst/>
                <a:latin typeface="Nunito" pitchFamily="2" charset="0"/>
              </a:rPr>
              <a:t>disease_X_train</a:t>
            </a:r>
            <a:r>
              <a:rPr lang="en-US" sz="2000" b="0" i="0" dirty="0">
                <a:solidFill>
                  <a:srgbClr val="000000"/>
                </a:solidFill>
                <a:effectLst/>
                <a:latin typeface="Nunito" pitchFamily="2" charset="0"/>
              </a:rPr>
              <a:t> = </a:t>
            </a:r>
            <a:r>
              <a:rPr lang="en-US" sz="2000" b="0" i="0" dirty="0" err="1">
                <a:solidFill>
                  <a:srgbClr val="000000"/>
                </a:solidFill>
                <a:effectLst/>
                <a:latin typeface="Nunito" pitchFamily="2" charset="0"/>
              </a:rPr>
              <a:t>disease_X</a:t>
            </a:r>
            <a:r>
              <a:rPr lang="en-US" sz="2000" b="0" i="0" dirty="0">
                <a:solidFill>
                  <a:srgbClr val="000000"/>
                </a:solidFill>
                <a:effectLst/>
                <a:latin typeface="Nunito" pitchFamily="2" charset="0"/>
              </a:rPr>
              <a:t>[:-30]</a:t>
            </a:r>
          </a:p>
          <a:p>
            <a:pPr algn="just"/>
            <a:r>
              <a:rPr lang="en-US" sz="2000" b="0" i="0" dirty="0" err="1">
                <a:solidFill>
                  <a:srgbClr val="000000"/>
                </a:solidFill>
                <a:effectLst/>
                <a:latin typeface="Nunito" pitchFamily="2" charset="0"/>
              </a:rPr>
              <a:t>disease_X_test</a:t>
            </a:r>
            <a:r>
              <a:rPr lang="en-US" sz="2000" b="0" i="0" dirty="0">
                <a:solidFill>
                  <a:srgbClr val="000000"/>
                </a:solidFill>
                <a:effectLst/>
                <a:latin typeface="Nunito" pitchFamily="2" charset="0"/>
              </a:rPr>
              <a:t> = </a:t>
            </a:r>
            <a:r>
              <a:rPr lang="en-US" sz="2000" b="0" i="0" dirty="0" err="1">
                <a:solidFill>
                  <a:srgbClr val="000000"/>
                </a:solidFill>
                <a:effectLst/>
                <a:latin typeface="Nunito" pitchFamily="2" charset="0"/>
              </a:rPr>
              <a:t>disease_X</a:t>
            </a:r>
            <a:r>
              <a:rPr lang="en-US" sz="2000" b="0" i="0" dirty="0">
                <a:solidFill>
                  <a:srgbClr val="000000"/>
                </a:solidFill>
                <a:effectLst/>
                <a:latin typeface="Nunito" pitchFamily="2" charset="0"/>
              </a:rPr>
              <a:t>[-20:]</a:t>
            </a:r>
          </a:p>
          <a:p>
            <a:pPr algn="just"/>
            <a:r>
              <a:rPr lang="en-US" sz="2000" b="0" i="0" dirty="0" err="1">
                <a:solidFill>
                  <a:srgbClr val="000000"/>
                </a:solidFill>
                <a:effectLst/>
                <a:latin typeface="Nunito" pitchFamily="2" charset="0"/>
              </a:rPr>
              <a:t>disease_Y_train</a:t>
            </a:r>
            <a:r>
              <a:rPr lang="en-US" sz="2000" b="0" i="0" dirty="0">
                <a:solidFill>
                  <a:srgbClr val="000000"/>
                </a:solidFill>
                <a:effectLst/>
                <a:latin typeface="Nunito" pitchFamily="2" charset="0"/>
              </a:rPr>
              <a:t> = </a:t>
            </a:r>
            <a:r>
              <a:rPr lang="en-US" sz="2000" b="0" i="0" dirty="0" err="1">
                <a:solidFill>
                  <a:srgbClr val="000000"/>
                </a:solidFill>
                <a:effectLst/>
                <a:latin typeface="Nunito" pitchFamily="2" charset="0"/>
              </a:rPr>
              <a:t>disease.target</a:t>
            </a:r>
            <a:r>
              <a:rPr lang="en-US" sz="2000" b="0" i="0" dirty="0">
                <a:solidFill>
                  <a:srgbClr val="000000"/>
                </a:solidFill>
                <a:effectLst/>
                <a:latin typeface="Nunito" pitchFamily="2" charset="0"/>
              </a:rPr>
              <a:t>[:-30]</a:t>
            </a:r>
          </a:p>
          <a:p>
            <a:pPr algn="just"/>
            <a:r>
              <a:rPr lang="en-US" sz="2000" b="0" i="0" dirty="0" err="1">
                <a:solidFill>
                  <a:srgbClr val="000000"/>
                </a:solidFill>
                <a:effectLst/>
                <a:latin typeface="Nunito" pitchFamily="2" charset="0"/>
              </a:rPr>
              <a:t>disease_Y_test</a:t>
            </a:r>
            <a:r>
              <a:rPr lang="en-US" sz="2000" b="0" i="0" dirty="0">
                <a:solidFill>
                  <a:srgbClr val="000000"/>
                </a:solidFill>
                <a:effectLst/>
                <a:latin typeface="Nunito" pitchFamily="2" charset="0"/>
              </a:rPr>
              <a:t> = </a:t>
            </a:r>
            <a:r>
              <a:rPr lang="en-US" sz="2000" b="0" i="0" dirty="0" err="1">
                <a:solidFill>
                  <a:srgbClr val="000000"/>
                </a:solidFill>
                <a:effectLst/>
                <a:latin typeface="Nunito" pitchFamily="2" charset="0"/>
              </a:rPr>
              <a:t>disease.target</a:t>
            </a:r>
            <a:r>
              <a:rPr lang="en-US" sz="2000" b="0" i="0" dirty="0">
                <a:solidFill>
                  <a:srgbClr val="000000"/>
                </a:solidFill>
                <a:effectLst/>
                <a:latin typeface="Nunito" pitchFamily="2" charset="0"/>
              </a:rPr>
              <a:t>[-20:]</a:t>
            </a:r>
          </a:p>
        </p:txBody>
      </p:sp>
      <p:sp>
        <p:nvSpPr>
          <p:cNvPr id="5" name="Title 1">
            <a:extLst>
              <a:ext uri="{FF2B5EF4-FFF2-40B4-BE49-F238E27FC236}">
                <a16:creationId xmlns:a16="http://schemas.microsoft.com/office/drawing/2014/main" id="{75A75E4B-6726-322F-7301-96F2A8D11E46}"/>
              </a:ext>
            </a:extLst>
          </p:cNvPr>
          <p:cNvSpPr txBox="1">
            <a:spLocks/>
          </p:cNvSpPr>
          <p:nvPr/>
        </p:nvSpPr>
        <p:spPr>
          <a:xfrm>
            <a:off x="80682" y="2855262"/>
            <a:ext cx="11860306" cy="60063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4000" b="1" i="0" dirty="0">
                <a:effectLst/>
                <a:latin typeface="Open Sans" panose="020B0606030504020204" pitchFamily="34" charset="0"/>
              </a:rPr>
              <a:t>4. Generating the model</a:t>
            </a:r>
            <a:endParaRPr lang="en-US" sz="4000" b="1" dirty="0">
              <a:latin typeface="Heebo" pitchFamily="2" charset="-79"/>
              <a:cs typeface="Heebo" pitchFamily="2" charset="-79"/>
            </a:endParaRPr>
          </a:p>
        </p:txBody>
      </p:sp>
      <p:sp>
        <p:nvSpPr>
          <p:cNvPr id="6" name="Content Placeholder 2">
            <a:extLst>
              <a:ext uri="{FF2B5EF4-FFF2-40B4-BE49-F238E27FC236}">
                <a16:creationId xmlns:a16="http://schemas.microsoft.com/office/drawing/2014/main" id="{6FD38777-5781-E706-67D6-D39E1E18E124}"/>
              </a:ext>
            </a:extLst>
          </p:cNvPr>
          <p:cNvSpPr txBox="1">
            <a:spLocks/>
          </p:cNvSpPr>
          <p:nvPr/>
        </p:nvSpPr>
        <p:spPr>
          <a:xfrm>
            <a:off x="170329" y="3550029"/>
            <a:ext cx="11860306" cy="28149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2000" dirty="0">
                <a:latin typeface="Nunito" pitchFamily="2" charset="0"/>
              </a:rPr>
              <a:t>from </a:t>
            </a:r>
            <a:r>
              <a:rPr lang="en-US" sz="2000" dirty="0" err="1">
                <a:latin typeface="Nunito" pitchFamily="2" charset="0"/>
              </a:rPr>
              <a:t>sklearn</a:t>
            </a:r>
            <a:r>
              <a:rPr lang="en-US" sz="2000" dirty="0">
                <a:latin typeface="Nunito" pitchFamily="2" charset="0"/>
              </a:rPr>
              <a:t> import </a:t>
            </a:r>
            <a:r>
              <a:rPr lang="en-US" sz="2000" dirty="0" err="1">
                <a:latin typeface="Nunito" pitchFamily="2" charset="0"/>
              </a:rPr>
              <a:t>linear_model</a:t>
            </a:r>
            <a:endParaRPr lang="en-US" sz="2000" dirty="0">
              <a:latin typeface="Nunito" pitchFamily="2" charset="0"/>
            </a:endParaRPr>
          </a:p>
          <a:p>
            <a:pPr marL="0" indent="0" algn="just">
              <a:buNone/>
            </a:pPr>
            <a:endParaRPr lang="en-US" sz="2000" dirty="0">
              <a:latin typeface="Nunito" pitchFamily="2" charset="0"/>
            </a:endParaRPr>
          </a:p>
          <a:p>
            <a:pPr algn="just"/>
            <a:r>
              <a:rPr lang="en-US" sz="2000" dirty="0">
                <a:latin typeface="Nunito" pitchFamily="2" charset="0"/>
              </a:rPr>
              <a:t>reg = </a:t>
            </a:r>
            <a:r>
              <a:rPr lang="en-US" sz="2000" dirty="0" err="1">
                <a:latin typeface="Nunito" pitchFamily="2" charset="0"/>
              </a:rPr>
              <a:t>linear_model.LinearRegression</a:t>
            </a:r>
            <a:r>
              <a:rPr lang="en-US" sz="2000" dirty="0">
                <a:latin typeface="Nunito" pitchFamily="2" charset="0"/>
              </a:rPr>
              <a:t>()</a:t>
            </a:r>
          </a:p>
          <a:p>
            <a:pPr algn="just"/>
            <a:r>
              <a:rPr lang="en-US" sz="2000" dirty="0" err="1">
                <a:latin typeface="Nunito" pitchFamily="2" charset="0"/>
              </a:rPr>
              <a:t>reg.fit</a:t>
            </a:r>
            <a:r>
              <a:rPr lang="en-US" sz="2000" dirty="0">
                <a:latin typeface="Nunito" pitchFamily="2" charset="0"/>
              </a:rPr>
              <a:t>(</a:t>
            </a:r>
            <a:r>
              <a:rPr lang="en-US" sz="2000" dirty="0" err="1">
                <a:latin typeface="Nunito" pitchFamily="2" charset="0"/>
              </a:rPr>
              <a:t>disease_X_train,disease_Y_train</a:t>
            </a:r>
            <a:r>
              <a:rPr lang="en-US" sz="2000" dirty="0">
                <a:latin typeface="Nunito" pitchFamily="2" charset="0"/>
              </a:rPr>
              <a:t>)</a:t>
            </a:r>
          </a:p>
          <a:p>
            <a:pPr marL="0" indent="0" algn="just">
              <a:buNone/>
            </a:pPr>
            <a:endParaRPr lang="en-US" sz="2000" dirty="0">
              <a:latin typeface="Nunito" pitchFamily="2" charset="0"/>
            </a:endParaRPr>
          </a:p>
          <a:p>
            <a:pPr algn="just"/>
            <a:r>
              <a:rPr lang="en-US" sz="2000" dirty="0" err="1">
                <a:latin typeface="Nunito" pitchFamily="2" charset="0"/>
              </a:rPr>
              <a:t>y_predict</a:t>
            </a:r>
            <a:r>
              <a:rPr lang="en-US" sz="2000" dirty="0">
                <a:latin typeface="Nunito" pitchFamily="2" charset="0"/>
              </a:rPr>
              <a:t> = </a:t>
            </a:r>
            <a:r>
              <a:rPr lang="en-US" sz="2000" dirty="0" err="1">
                <a:latin typeface="Nunito" pitchFamily="2" charset="0"/>
              </a:rPr>
              <a:t>reg.predict</a:t>
            </a:r>
            <a:r>
              <a:rPr lang="en-US" sz="2000" dirty="0">
                <a:latin typeface="Nunito" pitchFamily="2" charset="0"/>
              </a:rPr>
              <a:t>(</a:t>
            </a:r>
            <a:r>
              <a:rPr lang="en-US" sz="2000" dirty="0" err="1">
                <a:latin typeface="Nunito" pitchFamily="2" charset="0"/>
              </a:rPr>
              <a:t>disease_X_test</a:t>
            </a:r>
            <a:r>
              <a:rPr lang="en-US" sz="2000" dirty="0">
                <a:latin typeface="Nunito" pitchFamily="2" charset="0"/>
              </a:rPr>
              <a:t>)</a:t>
            </a:r>
          </a:p>
        </p:txBody>
      </p:sp>
    </p:spTree>
    <p:extLst>
      <p:ext uri="{BB962C8B-B14F-4D97-AF65-F5344CB8AC3E}">
        <p14:creationId xmlns:p14="http://schemas.microsoft.com/office/powerpoint/2010/main" val="32400257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0320E-7CC0-BE04-FAE9-CFEAE5830923}"/>
              </a:ext>
            </a:extLst>
          </p:cNvPr>
          <p:cNvSpPr>
            <a:spLocks noGrp="1"/>
          </p:cNvSpPr>
          <p:nvPr>
            <p:ph type="title"/>
          </p:nvPr>
        </p:nvSpPr>
        <p:spPr>
          <a:xfrm>
            <a:off x="170329" y="224119"/>
            <a:ext cx="11860306" cy="600634"/>
          </a:xfrm>
        </p:spPr>
        <p:txBody>
          <a:bodyPr>
            <a:noAutofit/>
          </a:bodyPr>
          <a:lstStyle/>
          <a:p>
            <a:r>
              <a:rPr lang="en-IN" sz="4000" b="1" i="0" dirty="0">
                <a:effectLst/>
                <a:latin typeface="Open Sans" panose="020B0606030504020204" pitchFamily="34" charset="0"/>
              </a:rPr>
              <a:t>5. Evaluation</a:t>
            </a:r>
            <a:endParaRPr lang="en-US" sz="4000" b="1" i="0" dirty="0">
              <a:effectLst/>
              <a:latin typeface="Heebo" pitchFamily="2" charset="-79"/>
              <a:cs typeface="Heebo" pitchFamily="2" charset="-79"/>
            </a:endParaRPr>
          </a:p>
        </p:txBody>
      </p:sp>
      <p:sp>
        <p:nvSpPr>
          <p:cNvPr id="3" name="Content Placeholder 2">
            <a:extLst>
              <a:ext uri="{FF2B5EF4-FFF2-40B4-BE49-F238E27FC236}">
                <a16:creationId xmlns:a16="http://schemas.microsoft.com/office/drawing/2014/main" id="{5DECBD0A-FC86-A621-1741-7EDB19657BAA}"/>
              </a:ext>
            </a:extLst>
          </p:cNvPr>
          <p:cNvSpPr>
            <a:spLocks noGrp="1"/>
          </p:cNvSpPr>
          <p:nvPr>
            <p:ph idx="1"/>
          </p:nvPr>
        </p:nvSpPr>
        <p:spPr>
          <a:xfrm>
            <a:off x="170329" y="959224"/>
            <a:ext cx="11860306" cy="5567081"/>
          </a:xfrm>
        </p:spPr>
        <p:txBody>
          <a:bodyPr>
            <a:noAutofit/>
          </a:bodyPr>
          <a:lstStyle/>
          <a:p>
            <a:pPr lvl="1" algn="just"/>
            <a:r>
              <a:rPr lang="en-US" sz="1600" b="0" i="0" dirty="0">
                <a:effectLst/>
                <a:latin typeface="Nunito" pitchFamily="2" charset="0"/>
              </a:rPr>
              <a:t>accuracy = </a:t>
            </a:r>
            <a:r>
              <a:rPr lang="en-US" sz="1600" b="0" i="0" dirty="0" err="1">
                <a:effectLst/>
                <a:latin typeface="Nunito" pitchFamily="2" charset="0"/>
              </a:rPr>
              <a:t>mean_squared_error</a:t>
            </a:r>
            <a:r>
              <a:rPr lang="en-US" sz="1600" b="0" i="0" dirty="0">
                <a:effectLst/>
                <a:latin typeface="Nunito" pitchFamily="2" charset="0"/>
              </a:rPr>
              <a:t>(</a:t>
            </a:r>
            <a:r>
              <a:rPr lang="en-US" sz="1600" b="0" i="0" dirty="0" err="1">
                <a:effectLst/>
                <a:latin typeface="Nunito" pitchFamily="2" charset="0"/>
              </a:rPr>
              <a:t>disease_Y_test,y_predict</a:t>
            </a:r>
            <a:r>
              <a:rPr lang="en-US" sz="1600" b="0" i="0" dirty="0">
                <a:effectLst/>
                <a:latin typeface="Nunito" pitchFamily="2" charset="0"/>
              </a:rPr>
              <a:t>,)</a:t>
            </a:r>
          </a:p>
          <a:p>
            <a:pPr lvl="1" algn="just"/>
            <a:r>
              <a:rPr lang="en-US" sz="1600" b="0" i="0" dirty="0">
                <a:effectLst/>
                <a:latin typeface="Nunito" pitchFamily="2" charset="0"/>
              </a:rPr>
              <a:t>print(accuracy)</a:t>
            </a:r>
          </a:p>
          <a:p>
            <a:pPr lvl="1" algn="just"/>
            <a:r>
              <a:rPr lang="en-US" sz="1600" b="0" i="0" dirty="0">
                <a:effectLst/>
                <a:latin typeface="Nunito" pitchFamily="2" charset="0"/>
              </a:rPr>
              <a:t>weights = </a:t>
            </a:r>
            <a:r>
              <a:rPr lang="en-US" sz="1600" b="0" i="0" dirty="0" err="1">
                <a:effectLst/>
                <a:latin typeface="Nunito" pitchFamily="2" charset="0"/>
              </a:rPr>
              <a:t>reg.coef</a:t>
            </a:r>
            <a:r>
              <a:rPr lang="en-US" sz="1600" b="0" i="0" dirty="0">
                <a:effectLst/>
                <a:latin typeface="Nunito" pitchFamily="2" charset="0"/>
              </a:rPr>
              <a:t>_</a:t>
            </a:r>
          </a:p>
          <a:p>
            <a:pPr lvl="1" algn="just"/>
            <a:r>
              <a:rPr lang="en-US" sz="1600" b="0" i="0" dirty="0">
                <a:effectLst/>
                <a:latin typeface="Nunito" pitchFamily="2" charset="0"/>
              </a:rPr>
              <a:t>intercept = </a:t>
            </a:r>
            <a:r>
              <a:rPr lang="en-US" sz="1600" b="0" i="0" dirty="0" err="1">
                <a:effectLst/>
                <a:latin typeface="Nunito" pitchFamily="2" charset="0"/>
              </a:rPr>
              <a:t>reg.intercept</a:t>
            </a:r>
            <a:r>
              <a:rPr lang="en-US" sz="1600" b="0" i="0" dirty="0">
                <a:effectLst/>
                <a:latin typeface="Nunito" pitchFamily="2" charset="0"/>
              </a:rPr>
              <a:t>_</a:t>
            </a:r>
          </a:p>
          <a:p>
            <a:pPr lvl="1" algn="just"/>
            <a:r>
              <a:rPr lang="en-US" sz="1600" b="0" i="0" dirty="0">
                <a:effectLst/>
                <a:latin typeface="Nunito" pitchFamily="2" charset="0"/>
              </a:rPr>
              <a:t>print(</a:t>
            </a:r>
            <a:r>
              <a:rPr lang="en-US" sz="1600" b="0" i="0" dirty="0" err="1">
                <a:effectLst/>
                <a:latin typeface="Nunito" pitchFamily="2" charset="0"/>
              </a:rPr>
              <a:t>weights,intercept</a:t>
            </a:r>
            <a:r>
              <a:rPr lang="en-US" sz="1600" b="0" i="0" dirty="0">
                <a:effectLst/>
                <a:latin typeface="Nunito" pitchFamily="2" charset="0"/>
              </a:rPr>
              <a:t>)</a:t>
            </a:r>
          </a:p>
          <a:p>
            <a:pPr algn="just"/>
            <a:r>
              <a:rPr lang="en-US" sz="2000" b="0" i="0" dirty="0">
                <a:effectLst/>
                <a:latin typeface="Open Sans" panose="020B0606030504020204" pitchFamily="34" charset="0"/>
              </a:rPr>
              <a:t>To be more clear on how the data points look like on the graph, let us plot the graphs as well.</a:t>
            </a:r>
          </a:p>
          <a:p>
            <a:pPr lvl="1" algn="just"/>
            <a:r>
              <a:rPr lang="en-US" sz="1600" b="0" i="0" dirty="0">
                <a:effectLst/>
                <a:latin typeface="Nunito" pitchFamily="2" charset="0"/>
              </a:rPr>
              <a:t>import </a:t>
            </a:r>
            <a:r>
              <a:rPr lang="en-US" sz="1600" b="0" i="0" dirty="0" err="1">
                <a:effectLst/>
                <a:latin typeface="Nunito" pitchFamily="2" charset="0"/>
              </a:rPr>
              <a:t>matplotlib.pyplot</a:t>
            </a:r>
            <a:r>
              <a:rPr lang="en-US" sz="1600" b="0" i="0" dirty="0">
                <a:effectLst/>
                <a:latin typeface="Nunito" pitchFamily="2" charset="0"/>
              </a:rPr>
              <a:t> as </a:t>
            </a:r>
            <a:r>
              <a:rPr lang="en-US" sz="1600" b="0" i="0" dirty="0" err="1">
                <a:effectLst/>
                <a:latin typeface="Nunito" pitchFamily="2" charset="0"/>
              </a:rPr>
              <a:t>plt</a:t>
            </a:r>
            <a:endParaRPr lang="en-US" sz="1600" b="0" i="0" dirty="0">
              <a:effectLst/>
              <a:latin typeface="Nunito" pitchFamily="2" charset="0"/>
            </a:endParaRPr>
          </a:p>
          <a:p>
            <a:pPr lvl="1" algn="just"/>
            <a:r>
              <a:rPr lang="en-US" sz="1600" b="0" i="0" dirty="0" err="1">
                <a:effectLst/>
                <a:latin typeface="Nunito" pitchFamily="2" charset="0"/>
              </a:rPr>
              <a:t>plt.scatter</a:t>
            </a:r>
            <a:r>
              <a:rPr lang="en-US" sz="1600" b="0" i="0" dirty="0">
                <a:effectLst/>
                <a:latin typeface="Nunito" pitchFamily="2" charset="0"/>
              </a:rPr>
              <a:t>(</a:t>
            </a:r>
            <a:r>
              <a:rPr lang="en-US" sz="1600" b="0" i="0" dirty="0" err="1">
                <a:effectLst/>
                <a:latin typeface="Nunito" pitchFamily="2" charset="0"/>
              </a:rPr>
              <a:t>disease_X_test</a:t>
            </a:r>
            <a:r>
              <a:rPr lang="en-US" sz="1600" b="0" i="0" dirty="0">
                <a:effectLst/>
                <a:latin typeface="Nunito" pitchFamily="2" charset="0"/>
              </a:rPr>
              <a:t>, </a:t>
            </a:r>
            <a:r>
              <a:rPr lang="en-US" sz="1600" b="0" i="0" dirty="0" err="1">
                <a:effectLst/>
                <a:latin typeface="Nunito" pitchFamily="2" charset="0"/>
              </a:rPr>
              <a:t>disease_Y_test</a:t>
            </a:r>
            <a:r>
              <a:rPr lang="en-US" sz="1600" b="0" i="0" dirty="0">
                <a:effectLst/>
                <a:latin typeface="Nunito" pitchFamily="2" charset="0"/>
              </a:rPr>
              <a:t>)</a:t>
            </a:r>
          </a:p>
          <a:p>
            <a:pPr lvl="1" algn="just"/>
            <a:r>
              <a:rPr lang="en-US" sz="1600" b="0" i="0" dirty="0" err="1">
                <a:effectLst/>
                <a:latin typeface="Nunito" pitchFamily="2" charset="0"/>
              </a:rPr>
              <a:t>plt.plot</a:t>
            </a:r>
            <a:r>
              <a:rPr lang="en-US" sz="1600" b="0" i="0" dirty="0">
                <a:effectLst/>
                <a:latin typeface="Nunito" pitchFamily="2" charset="0"/>
              </a:rPr>
              <a:t>(</a:t>
            </a:r>
            <a:r>
              <a:rPr lang="en-US" sz="1600" b="0" i="0" dirty="0" err="1">
                <a:effectLst/>
                <a:latin typeface="Nunito" pitchFamily="2" charset="0"/>
              </a:rPr>
              <a:t>disease_X_test,y_predict</a:t>
            </a:r>
            <a:r>
              <a:rPr lang="en-US" sz="1600" b="0" i="0" dirty="0">
                <a:effectLst/>
                <a:latin typeface="Nunito" pitchFamily="2" charset="0"/>
              </a:rPr>
              <a:t>)</a:t>
            </a:r>
          </a:p>
          <a:p>
            <a:pPr lvl="1" algn="just"/>
            <a:r>
              <a:rPr lang="en-US" sz="1600" b="0" i="0" dirty="0" err="1">
                <a:effectLst/>
                <a:latin typeface="Nunito" pitchFamily="2" charset="0"/>
              </a:rPr>
              <a:t>plt.show</a:t>
            </a:r>
            <a:r>
              <a:rPr lang="en-US" sz="1600" b="0" i="0" dirty="0">
                <a:effectLst/>
                <a:latin typeface="Nunito" pitchFamily="2" charset="0"/>
              </a:rPr>
              <a:t>()</a:t>
            </a:r>
          </a:p>
        </p:txBody>
      </p:sp>
    </p:spTree>
    <p:extLst>
      <p:ext uri="{BB962C8B-B14F-4D97-AF65-F5344CB8AC3E}">
        <p14:creationId xmlns:p14="http://schemas.microsoft.com/office/powerpoint/2010/main" val="8511623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403</TotalTime>
  <Words>957</Words>
  <Application>Microsoft Office PowerPoint</Application>
  <PresentationFormat>Widescreen</PresentationFormat>
  <Paragraphs>91</Paragraphs>
  <Slides>13</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vt:i4>
      </vt:variant>
    </vt:vector>
  </HeadingPairs>
  <TitlesOfParts>
    <vt:vector size="23" baseType="lpstr">
      <vt:lpstr>Algerian</vt:lpstr>
      <vt:lpstr>Arial</vt:lpstr>
      <vt:lpstr>Calibri</vt:lpstr>
      <vt:lpstr>Calibri Light</vt:lpstr>
      <vt:lpstr>Heebo</vt:lpstr>
      <vt:lpstr>Nunito</vt:lpstr>
      <vt:lpstr>Open Sans</vt:lpstr>
      <vt:lpstr>Segoe UI</vt:lpstr>
      <vt:lpstr>Verdana</vt:lpstr>
      <vt:lpstr>Office Theme</vt:lpstr>
      <vt:lpstr>MACHINE LEARNING</vt:lpstr>
      <vt:lpstr>What is Regression?</vt:lpstr>
      <vt:lpstr>Types Of Regression</vt:lpstr>
      <vt:lpstr>Linear Regression</vt:lpstr>
      <vt:lpstr>Cost Function</vt:lpstr>
      <vt:lpstr>Use Case – Implementing Linear Regression</vt:lpstr>
      <vt:lpstr>1.  Loading The Data</vt:lpstr>
      <vt:lpstr>3. Splitting The Data</vt:lpstr>
      <vt:lpstr>5. Evaluation</vt:lpstr>
      <vt:lpstr>Bad Fit?</vt:lpstr>
      <vt:lpstr>Polynomial Regression</vt:lpstr>
      <vt:lpstr>Multiple Regression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Hitendra Dixit</dc:creator>
  <cp:lastModifiedBy>Hitendra Dixit</cp:lastModifiedBy>
  <cp:revision>57</cp:revision>
  <dcterms:created xsi:type="dcterms:W3CDTF">2022-06-13T05:27:43Z</dcterms:created>
  <dcterms:modified xsi:type="dcterms:W3CDTF">2022-06-18T05:09:49Z</dcterms:modified>
</cp:coreProperties>
</file>