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4" r:id="rId2"/>
    <p:sldId id="322" r:id="rId3"/>
    <p:sldId id="323" r:id="rId4"/>
    <p:sldId id="324" r:id="rId5"/>
    <p:sldId id="325" r:id="rId6"/>
    <p:sldId id="312" r:id="rId7"/>
    <p:sldId id="313" r:id="rId8"/>
    <p:sldId id="314" r:id="rId9"/>
    <p:sldId id="315" r:id="rId10"/>
    <p:sldId id="326" r:id="rId11"/>
    <p:sldId id="327" r:id="rId12"/>
    <p:sldId id="328" r:id="rId13"/>
    <p:sldId id="329" r:id="rId14"/>
    <p:sldId id="330" r:id="rId15"/>
    <p:sldId id="332" r:id="rId16"/>
    <p:sldId id="333" r:id="rId17"/>
    <p:sldId id="334" r:id="rId18"/>
    <p:sldId id="335" r:id="rId19"/>
    <p:sldId id="337" r:id="rId20"/>
    <p:sldId id="338" r:id="rId21"/>
    <p:sldId id="316" r:id="rId22"/>
    <p:sldId id="317" r:id="rId23"/>
    <p:sldId id="339" r:id="rId24"/>
    <p:sldId id="340" r:id="rId25"/>
    <p:sldId id="341" r:id="rId26"/>
    <p:sldId id="342" r:id="rId27"/>
    <p:sldId id="318" r:id="rId28"/>
    <p:sldId id="319" r:id="rId29"/>
    <p:sldId id="343" r:id="rId30"/>
    <p:sldId id="344" r:id="rId31"/>
    <p:sldId id="345" r:id="rId32"/>
    <p:sldId id="346" r:id="rId33"/>
    <p:sldId id="347" r:id="rId34"/>
    <p:sldId id="320" r:id="rId35"/>
    <p:sldId id="321" r:id="rId36"/>
    <p:sldId id="348" r:id="rId37"/>
    <p:sldId id="349" r:id="rId38"/>
    <p:sldId id="351" r:id="rId39"/>
    <p:sldId id="350" r:id="rId40"/>
    <p:sldId id="352" r:id="rId41"/>
    <p:sldId id="35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7EA94-9986-4FC0-084D-AF09508099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0320B4-790C-FFE1-2124-3B7DAE0940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59A1C1-6DF4-D958-1011-C2CC27971FC9}"/>
              </a:ext>
            </a:extLst>
          </p:cNvPr>
          <p:cNvSpPr>
            <a:spLocks noGrp="1"/>
          </p:cNvSpPr>
          <p:nvPr>
            <p:ph type="dt" sz="half" idx="10"/>
          </p:nvPr>
        </p:nvSpPr>
        <p:spPr/>
        <p:txBody>
          <a:bodyPr/>
          <a:lstStyle/>
          <a:p>
            <a:fld id="{E5E89DEB-2113-4409-BFF6-AD5CFCDB3FFA}" type="datetimeFigureOut">
              <a:rPr lang="en-IN" smtClean="0"/>
              <a:t>22-05-2022</a:t>
            </a:fld>
            <a:endParaRPr lang="en-IN"/>
          </a:p>
        </p:txBody>
      </p:sp>
      <p:sp>
        <p:nvSpPr>
          <p:cNvPr id="5" name="Footer Placeholder 4">
            <a:extLst>
              <a:ext uri="{FF2B5EF4-FFF2-40B4-BE49-F238E27FC236}">
                <a16:creationId xmlns:a16="http://schemas.microsoft.com/office/drawing/2014/main" id="{D8F9D114-62F7-A7CF-A14B-AE9E69385F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762E12-DB88-0D67-ED65-829E61F896B2}"/>
              </a:ext>
            </a:extLst>
          </p:cNvPr>
          <p:cNvSpPr>
            <a:spLocks noGrp="1"/>
          </p:cNvSpPr>
          <p:nvPr>
            <p:ph type="sldNum" sz="quarter" idx="12"/>
          </p:nvPr>
        </p:nvSpPr>
        <p:spPr/>
        <p:txBody>
          <a:bodyPr/>
          <a:lstStyle/>
          <a:p>
            <a:fld id="{753F1BA1-4ECD-49FC-8D14-20A6EB452AE5}" type="slidenum">
              <a:rPr lang="en-IN" smtClean="0"/>
              <a:t>‹#›</a:t>
            </a:fld>
            <a:endParaRPr lang="en-IN"/>
          </a:p>
        </p:txBody>
      </p:sp>
    </p:spTree>
    <p:extLst>
      <p:ext uri="{BB962C8B-B14F-4D97-AF65-F5344CB8AC3E}">
        <p14:creationId xmlns:p14="http://schemas.microsoft.com/office/powerpoint/2010/main" val="523649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70B71-78B4-B66A-6EF8-34CCD4E7D7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9C40F8-5769-E57B-6F09-5D6A63E7DD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D0E8EC-7739-85C1-E06D-D1CC28FBC943}"/>
              </a:ext>
            </a:extLst>
          </p:cNvPr>
          <p:cNvSpPr>
            <a:spLocks noGrp="1"/>
          </p:cNvSpPr>
          <p:nvPr>
            <p:ph type="dt" sz="half" idx="10"/>
          </p:nvPr>
        </p:nvSpPr>
        <p:spPr/>
        <p:txBody>
          <a:bodyPr/>
          <a:lstStyle/>
          <a:p>
            <a:fld id="{E5E89DEB-2113-4409-BFF6-AD5CFCDB3FFA}" type="datetimeFigureOut">
              <a:rPr lang="en-IN" smtClean="0"/>
              <a:t>22-05-2022</a:t>
            </a:fld>
            <a:endParaRPr lang="en-IN"/>
          </a:p>
        </p:txBody>
      </p:sp>
      <p:sp>
        <p:nvSpPr>
          <p:cNvPr id="5" name="Footer Placeholder 4">
            <a:extLst>
              <a:ext uri="{FF2B5EF4-FFF2-40B4-BE49-F238E27FC236}">
                <a16:creationId xmlns:a16="http://schemas.microsoft.com/office/drawing/2014/main" id="{48AF0360-33A8-4FDC-D63B-8CEA41600E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548117-99AA-0EB0-1AD1-E55654098C82}"/>
              </a:ext>
            </a:extLst>
          </p:cNvPr>
          <p:cNvSpPr>
            <a:spLocks noGrp="1"/>
          </p:cNvSpPr>
          <p:nvPr>
            <p:ph type="sldNum" sz="quarter" idx="12"/>
          </p:nvPr>
        </p:nvSpPr>
        <p:spPr/>
        <p:txBody>
          <a:bodyPr/>
          <a:lstStyle/>
          <a:p>
            <a:fld id="{753F1BA1-4ECD-49FC-8D14-20A6EB452AE5}" type="slidenum">
              <a:rPr lang="en-IN" smtClean="0"/>
              <a:t>‹#›</a:t>
            </a:fld>
            <a:endParaRPr lang="en-IN"/>
          </a:p>
        </p:txBody>
      </p:sp>
    </p:spTree>
    <p:extLst>
      <p:ext uri="{BB962C8B-B14F-4D97-AF65-F5344CB8AC3E}">
        <p14:creationId xmlns:p14="http://schemas.microsoft.com/office/powerpoint/2010/main" val="3965301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6D34E0-DA2B-28B5-0DD0-4E4CA4689E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46F5B7-E96A-E114-CE60-1290B0E5D4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AF0E43-6047-D818-FFCE-DF2AA6300B29}"/>
              </a:ext>
            </a:extLst>
          </p:cNvPr>
          <p:cNvSpPr>
            <a:spLocks noGrp="1"/>
          </p:cNvSpPr>
          <p:nvPr>
            <p:ph type="dt" sz="half" idx="10"/>
          </p:nvPr>
        </p:nvSpPr>
        <p:spPr/>
        <p:txBody>
          <a:bodyPr/>
          <a:lstStyle/>
          <a:p>
            <a:fld id="{E5E89DEB-2113-4409-BFF6-AD5CFCDB3FFA}" type="datetimeFigureOut">
              <a:rPr lang="en-IN" smtClean="0"/>
              <a:t>22-05-2022</a:t>
            </a:fld>
            <a:endParaRPr lang="en-IN"/>
          </a:p>
        </p:txBody>
      </p:sp>
      <p:sp>
        <p:nvSpPr>
          <p:cNvPr id="5" name="Footer Placeholder 4">
            <a:extLst>
              <a:ext uri="{FF2B5EF4-FFF2-40B4-BE49-F238E27FC236}">
                <a16:creationId xmlns:a16="http://schemas.microsoft.com/office/drawing/2014/main" id="{25C07F1F-B841-7D9A-6FB5-E120D5A263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A1FA1E-46BB-415B-4D0C-49DBEB8E4399}"/>
              </a:ext>
            </a:extLst>
          </p:cNvPr>
          <p:cNvSpPr>
            <a:spLocks noGrp="1"/>
          </p:cNvSpPr>
          <p:nvPr>
            <p:ph type="sldNum" sz="quarter" idx="12"/>
          </p:nvPr>
        </p:nvSpPr>
        <p:spPr/>
        <p:txBody>
          <a:bodyPr/>
          <a:lstStyle/>
          <a:p>
            <a:fld id="{753F1BA1-4ECD-49FC-8D14-20A6EB452AE5}" type="slidenum">
              <a:rPr lang="en-IN" smtClean="0"/>
              <a:t>‹#›</a:t>
            </a:fld>
            <a:endParaRPr lang="en-IN"/>
          </a:p>
        </p:txBody>
      </p:sp>
    </p:spTree>
    <p:extLst>
      <p:ext uri="{BB962C8B-B14F-4D97-AF65-F5344CB8AC3E}">
        <p14:creationId xmlns:p14="http://schemas.microsoft.com/office/powerpoint/2010/main" val="1491765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F4EB9-DBA7-6B0F-5D07-CB31F5B7C7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9B21C5-64E1-0FB9-A75C-D2BA033B1B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C9AFFA-8A45-86FA-65FB-FA78AA1C47F8}"/>
              </a:ext>
            </a:extLst>
          </p:cNvPr>
          <p:cNvSpPr>
            <a:spLocks noGrp="1"/>
          </p:cNvSpPr>
          <p:nvPr>
            <p:ph type="dt" sz="half" idx="10"/>
          </p:nvPr>
        </p:nvSpPr>
        <p:spPr/>
        <p:txBody>
          <a:bodyPr/>
          <a:lstStyle/>
          <a:p>
            <a:fld id="{E5E89DEB-2113-4409-BFF6-AD5CFCDB3FFA}" type="datetimeFigureOut">
              <a:rPr lang="en-IN" smtClean="0"/>
              <a:t>22-05-2022</a:t>
            </a:fld>
            <a:endParaRPr lang="en-IN"/>
          </a:p>
        </p:txBody>
      </p:sp>
      <p:sp>
        <p:nvSpPr>
          <p:cNvPr id="5" name="Footer Placeholder 4">
            <a:extLst>
              <a:ext uri="{FF2B5EF4-FFF2-40B4-BE49-F238E27FC236}">
                <a16:creationId xmlns:a16="http://schemas.microsoft.com/office/drawing/2014/main" id="{36DE5E33-2A3D-841C-9B0D-AE8B96DD99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0F210D-CCAA-F950-9C3C-2C5751FEA92E}"/>
              </a:ext>
            </a:extLst>
          </p:cNvPr>
          <p:cNvSpPr>
            <a:spLocks noGrp="1"/>
          </p:cNvSpPr>
          <p:nvPr>
            <p:ph type="sldNum" sz="quarter" idx="12"/>
          </p:nvPr>
        </p:nvSpPr>
        <p:spPr/>
        <p:txBody>
          <a:bodyPr/>
          <a:lstStyle/>
          <a:p>
            <a:fld id="{753F1BA1-4ECD-49FC-8D14-20A6EB452AE5}" type="slidenum">
              <a:rPr lang="en-IN" smtClean="0"/>
              <a:t>‹#›</a:t>
            </a:fld>
            <a:endParaRPr lang="en-IN"/>
          </a:p>
        </p:txBody>
      </p:sp>
    </p:spTree>
    <p:extLst>
      <p:ext uri="{BB962C8B-B14F-4D97-AF65-F5344CB8AC3E}">
        <p14:creationId xmlns:p14="http://schemas.microsoft.com/office/powerpoint/2010/main" val="2375626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24A56-F2A9-EB9E-231B-73AFA4E206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70275C-BE9D-E607-601F-351943C69E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0A70ED-E5D6-348C-801C-5B991ADC1792}"/>
              </a:ext>
            </a:extLst>
          </p:cNvPr>
          <p:cNvSpPr>
            <a:spLocks noGrp="1"/>
          </p:cNvSpPr>
          <p:nvPr>
            <p:ph type="dt" sz="half" idx="10"/>
          </p:nvPr>
        </p:nvSpPr>
        <p:spPr/>
        <p:txBody>
          <a:bodyPr/>
          <a:lstStyle/>
          <a:p>
            <a:fld id="{E5E89DEB-2113-4409-BFF6-AD5CFCDB3FFA}" type="datetimeFigureOut">
              <a:rPr lang="en-IN" smtClean="0"/>
              <a:t>22-05-2022</a:t>
            </a:fld>
            <a:endParaRPr lang="en-IN"/>
          </a:p>
        </p:txBody>
      </p:sp>
      <p:sp>
        <p:nvSpPr>
          <p:cNvPr id="5" name="Footer Placeholder 4">
            <a:extLst>
              <a:ext uri="{FF2B5EF4-FFF2-40B4-BE49-F238E27FC236}">
                <a16:creationId xmlns:a16="http://schemas.microsoft.com/office/drawing/2014/main" id="{79ABEFDF-A2B7-D316-96A6-FC31534F94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A7AD69-F348-DACA-5054-949863D38B7B}"/>
              </a:ext>
            </a:extLst>
          </p:cNvPr>
          <p:cNvSpPr>
            <a:spLocks noGrp="1"/>
          </p:cNvSpPr>
          <p:nvPr>
            <p:ph type="sldNum" sz="quarter" idx="12"/>
          </p:nvPr>
        </p:nvSpPr>
        <p:spPr/>
        <p:txBody>
          <a:bodyPr/>
          <a:lstStyle/>
          <a:p>
            <a:fld id="{753F1BA1-4ECD-49FC-8D14-20A6EB452AE5}" type="slidenum">
              <a:rPr lang="en-IN" smtClean="0"/>
              <a:t>‹#›</a:t>
            </a:fld>
            <a:endParaRPr lang="en-IN"/>
          </a:p>
        </p:txBody>
      </p:sp>
    </p:spTree>
    <p:extLst>
      <p:ext uri="{BB962C8B-B14F-4D97-AF65-F5344CB8AC3E}">
        <p14:creationId xmlns:p14="http://schemas.microsoft.com/office/powerpoint/2010/main" val="2239326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DFFB-79B2-BB18-ADE9-4D953CF1AD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0FD4A2-A4BE-6ED9-28F1-E5307799B7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2A12B1-43F6-1646-37E3-B87FD3A9B3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FD3254-7EF0-11FF-E1FC-0A71F28728AC}"/>
              </a:ext>
            </a:extLst>
          </p:cNvPr>
          <p:cNvSpPr>
            <a:spLocks noGrp="1"/>
          </p:cNvSpPr>
          <p:nvPr>
            <p:ph type="dt" sz="half" idx="10"/>
          </p:nvPr>
        </p:nvSpPr>
        <p:spPr/>
        <p:txBody>
          <a:bodyPr/>
          <a:lstStyle/>
          <a:p>
            <a:fld id="{E5E89DEB-2113-4409-BFF6-AD5CFCDB3FFA}" type="datetimeFigureOut">
              <a:rPr lang="en-IN" smtClean="0"/>
              <a:t>22-05-2022</a:t>
            </a:fld>
            <a:endParaRPr lang="en-IN"/>
          </a:p>
        </p:txBody>
      </p:sp>
      <p:sp>
        <p:nvSpPr>
          <p:cNvPr id="6" name="Footer Placeholder 5">
            <a:extLst>
              <a:ext uri="{FF2B5EF4-FFF2-40B4-BE49-F238E27FC236}">
                <a16:creationId xmlns:a16="http://schemas.microsoft.com/office/drawing/2014/main" id="{3DD43030-7857-A813-ABAE-0E3E4CCC72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C2036F-C48C-D899-2DA3-70ADED11E90C}"/>
              </a:ext>
            </a:extLst>
          </p:cNvPr>
          <p:cNvSpPr>
            <a:spLocks noGrp="1"/>
          </p:cNvSpPr>
          <p:nvPr>
            <p:ph type="sldNum" sz="quarter" idx="12"/>
          </p:nvPr>
        </p:nvSpPr>
        <p:spPr/>
        <p:txBody>
          <a:bodyPr/>
          <a:lstStyle/>
          <a:p>
            <a:fld id="{753F1BA1-4ECD-49FC-8D14-20A6EB452AE5}" type="slidenum">
              <a:rPr lang="en-IN" smtClean="0"/>
              <a:t>‹#›</a:t>
            </a:fld>
            <a:endParaRPr lang="en-IN"/>
          </a:p>
        </p:txBody>
      </p:sp>
    </p:spTree>
    <p:extLst>
      <p:ext uri="{BB962C8B-B14F-4D97-AF65-F5344CB8AC3E}">
        <p14:creationId xmlns:p14="http://schemas.microsoft.com/office/powerpoint/2010/main" val="3107367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18B06-EC5C-A11B-3307-C5227C173D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1BA564-4A3D-A2BB-FB64-C8F7641C80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796B9F-1B78-F848-D45A-20473FCE91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52B513-5731-29E0-9A96-EBF6A3B387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1FB62F-C047-C990-96F2-6FB05FC1C1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AEC718-9D60-676D-C648-C7BCAE3F95F6}"/>
              </a:ext>
            </a:extLst>
          </p:cNvPr>
          <p:cNvSpPr>
            <a:spLocks noGrp="1"/>
          </p:cNvSpPr>
          <p:nvPr>
            <p:ph type="dt" sz="half" idx="10"/>
          </p:nvPr>
        </p:nvSpPr>
        <p:spPr/>
        <p:txBody>
          <a:bodyPr/>
          <a:lstStyle/>
          <a:p>
            <a:fld id="{E5E89DEB-2113-4409-BFF6-AD5CFCDB3FFA}" type="datetimeFigureOut">
              <a:rPr lang="en-IN" smtClean="0"/>
              <a:t>22-05-2022</a:t>
            </a:fld>
            <a:endParaRPr lang="en-IN"/>
          </a:p>
        </p:txBody>
      </p:sp>
      <p:sp>
        <p:nvSpPr>
          <p:cNvPr id="8" name="Footer Placeholder 7">
            <a:extLst>
              <a:ext uri="{FF2B5EF4-FFF2-40B4-BE49-F238E27FC236}">
                <a16:creationId xmlns:a16="http://schemas.microsoft.com/office/drawing/2014/main" id="{2926EC87-8D72-135E-CAEC-0D16327BBEB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41555C-5833-FEA2-0720-FFCA997ED356}"/>
              </a:ext>
            </a:extLst>
          </p:cNvPr>
          <p:cNvSpPr>
            <a:spLocks noGrp="1"/>
          </p:cNvSpPr>
          <p:nvPr>
            <p:ph type="sldNum" sz="quarter" idx="12"/>
          </p:nvPr>
        </p:nvSpPr>
        <p:spPr/>
        <p:txBody>
          <a:bodyPr/>
          <a:lstStyle/>
          <a:p>
            <a:fld id="{753F1BA1-4ECD-49FC-8D14-20A6EB452AE5}" type="slidenum">
              <a:rPr lang="en-IN" smtClean="0"/>
              <a:t>‹#›</a:t>
            </a:fld>
            <a:endParaRPr lang="en-IN"/>
          </a:p>
        </p:txBody>
      </p:sp>
    </p:spTree>
    <p:extLst>
      <p:ext uri="{BB962C8B-B14F-4D97-AF65-F5344CB8AC3E}">
        <p14:creationId xmlns:p14="http://schemas.microsoft.com/office/powerpoint/2010/main" val="4291010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300BB-1587-62B8-41D8-03EB70767F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6C268C-3596-BD5C-D523-54ED19F72A09}"/>
              </a:ext>
            </a:extLst>
          </p:cNvPr>
          <p:cNvSpPr>
            <a:spLocks noGrp="1"/>
          </p:cNvSpPr>
          <p:nvPr>
            <p:ph type="dt" sz="half" idx="10"/>
          </p:nvPr>
        </p:nvSpPr>
        <p:spPr/>
        <p:txBody>
          <a:bodyPr/>
          <a:lstStyle/>
          <a:p>
            <a:fld id="{E5E89DEB-2113-4409-BFF6-AD5CFCDB3FFA}" type="datetimeFigureOut">
              <a:rPr lang="en-IN" smtClean="0"/>
              <a:t>22-05-2022</a:t>
            </a:fld>
            <a:endParaRPr lang="en-IN"/>
          </a:p>
        </p:txBody>
      </p:sp>
      <p:sp>
        <p:nvSpPr>
          <p:cNvPr id="4" name="Footer Placeholder 3">
            <a:extLst>
              <a:ext uri="{FF2B5EF4-FFF2-40B4-BE49-F238E27FC236}">
                <a16:creationId xmlns:a16="http://schemas.microsoft.com/office/drawing/2014/main" id="{CEFA507F-AF61-4E26-B55B-264BAAA202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88926F2-0D29-D94E-FB64-C1AAC4E24816}"/>
              </a:ext>
            </a:extLst>
          </p:cNvPr>
          <p:cNvSpPr>
            <a:spLocks noGrp="1"/>
          </p:cNvSpPr>
          <p:nvPr>
            <p:ph type="sldNum" sz="quarter" idx="12"/>
          </p:nvPr>
        </p:nvSpPr>
        <p:spPr/>
        <p:txBody>
          <a:bodyPr/>
          <a:lstStyle/>
          <a:p>
            <a:fld id="{753F1BA1-4ECD-49FC-8D14-20A6EB452AE5}" type="slidenum">
              <a:rPr lang="en-IN" smtClean="0"/>
              <a:t>‹#›</a:t>
            </a:fld>
            <a:endParaRPr lang="en-IN"/>
          </a:p>
        </p:txBody>
      </p:sp>
    </p:spTree>
    <p:extLst>
      <p:ext uri="{BB962C8B-B14F-4D97-AF65-F5344CB8AC3E}">
        <p14:creationId xmlns:p14="http://schemas.microsoft.com/office/powerpoint/2010/main" val="2821435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880B69-5892-4408-D666-523BE83DD56C}"/>
              </a:ext>
            </a:extLst>
          </p:cNvPr>
          <p:cNvSpPr>
            <a:spLocks noGrp="1"/>
          </p:cNvSpPr>
          <p:nvPr>
            <p:ph type="dt" sz="half" idx="10"/>
          </p:nvPr>
        </p:nvSpPr>
        <p:spPr/>
        <p:txBody>
          <a:bodyPr/>
          <a:lstStyle/>
          <a:p>
            <a:fld id="{E5E89DEB-2113-4409-BFF6-AD5CFCDB3FFA}" type="datetimeFigureOut">
              <a:rPr lang="en-IN" smtClean="0"/>
              <a:t>22-05-2022</a:t>
            </a:fld>
            <a:endParaRPr lang="en-IN"/>
          </a:p>
        </p:txBody>
      </p:sp>
      <p:sp>
        <p:nvSpPr>
          <p:cNvPr id="3" name="Footer Placeholder 2">
            <a:extLst>
              <a:ext uri="{FF2B5EF4-FFF2-40B4-BE49-F238E27FC236}">
                <a16:creationId xmlns:a16="http://schemas.microsoft.com/office/drawing/2014/main" id="{8523F6E1-4EA0-12FE-3EFE-CE5DCA509E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584AA6-A516-27B1-E21F-DF35F4F8E2C6}"/>
              </a:ext>
            </a:extLst>
          </p:cNvPr>
          <p:cNvSpPr>
            <a:spLocks noGrp="1"/>
          </p:cNvSpPr>
          <p:nvPr>
            <p:ph type="sldNum" sz="quarter" idx="12"/>
          </p:nvPr>
        </p:nvSpPr>
        <p:spPr/>
        <p:txBody>
          <a:bodyPr/>
          <a:lstStyle/>
          <a:p>
            <a:fld id="{753F1BA1-4ECD-49FC-8D14-20A6EB452AE5}" type="slidenum">
              <a:rPr lang="en-IN" smtClean="0"/>
              <a:t>‹#›</a:t>
            </a:fld>
            <a:endParaRPr lang="en-IN"/>
          </a:p>
        </p:txBody>
      </p:sp>
    </p:spTree>
    <p:extLst>
      <p:ext uri="{BB962C8B-B14F-4D97-AF65-F5344CB8AC3E}">
        <p14:creationId xmlns:p14="http://schemas.microsoft.com/office/powerpoint/2010/main" val="649437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CA916-8467-136B-DB6E-7B38C3FCC9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7E7968-8309-CE6A-221C-743D6073A6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3F6B271-0370-9877-3029-982CDF430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8C20E0-29CE-E955-2A8F-EA944B0C4D58}"/>
              </a:ext>
            </a:extLst>
          </p:cNvPr>
          <p:cNvSpPr>
            <a:spLocks noGrp="1"/>
          </p:cNvSpPr>
          <p:nvPr>
            <p:ph type="dt" sz="half" idx="10"/>
          </p:nvPr>
        </p:nvSpPr>
        <p:spPr/>
        <p:txBody>
          <a:bodyPr/>
          <a:lstStyle/>
          <a:p>
            <a:fld id="{E5E89DEB-2113-4409-BFF6-AD5CFCDB3FFA}" type="datetimeFigureOut">
              <a:rPr lang="en-IN" smtClean="0"/>
              <a:t>22-05-2022</a:t>
            </a:fld>
            <a:endParaRPr lang="en-IN"/>
          </a:p>
        </p:txBody>
      </p:sp>
      <p:sp>
        <p:nvSpPr>
          <p:cNvPr id="6" name="Footer Placeholder 5">
            <a:extLst>
              <a:ext uri="{FF2B5EF4-FFF2-40B4-BE49-F238E27FC236}">
                <a16:creationId xmlns:a16="http://schemas.microsoft.com/office/drawing/2014/main" id="{B04397DA-288E-4487-1ACC-1F3ECE91B9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7187B6-4179-BAC9-F1BF-D3EF639D3415}"/>
              </a:ext>
            </a:extLst>
          </p:cNvPr>
          <p:cNvSpPr>
            <a:spLocks noGrp="1"/>
          </p:cNvSpPr>
          <p:nvPr>
            <p:ph type="sldNum" sz="quarter" idx="12"/>
          </p:nvPr>
        </p:nvSpPr>
        <p:spPr/>
        <p:txBody>
          <a:bodyPr/>
          <a:lstStyle/>
          <a:p>
            <a:fld id="{753F1BA1-4ECD-49FC-8D14-20A6EB452AE5}" type="slidenum">
              <a:rPr lang="en-IN" smtClean="0"/>
              <a:t>‹#›</a:t>
            </a:fld>
            <a:endParaRPr lang="en-IN"/>
          </a:p>
        </p:txBody>
      </p:sp>
    </p:spTree>
    <p:extLst>
      <p:ext uri="{BB962C8B-B14F-4D97-AF65-F5344CB8AC3E}">
        <p14:creationId xmlns:p14="http://schemas.microsoft.com/office/powerpoint/2010/main" val="3763497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770FE-6340-50A9-3533-803C1780A7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B471EB-F34C-EA57-4B7B-BBAD35D939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9F270E-1D1E-06E2-325A-21246DB3E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E2988F-92D9-FE37-7CE6-A09ED46DE44D}"/>
              </a:ext>
            </a:extLst>
          </p:cNvPr>
          <p:cNvSpPr>
            <a:spLocks noGrp="1"/>
          </p:cNvSpPr>
          <p:nvPr>
            <p:ph type="dt" sz="half" idx="10"/>
          </p:nvPr>
        </p:nvSpPr>
        <p:spPr/>
        <p:txBody>
          <a:bodyPr/>
          <a:lstStyle/>
          <a:p>
            <a:fld id="{E5E89DEB-2113-4409-BFF6-AD5CFCDB3FFA}" type="datetimeFigureOut">
              <a:rPr lang="en-IN" smtClean="0"/>
              <a:t>22-05-2022</a:t>
            </a:fld>
            <a:endParaRPr lang="en-IN"/>
          </a:p>
        </p:txBody>
      </p:sp>
      <p:sp>
        <p:nvSpPr>
          <p:cNvPr id="6" name="Footer Placeholder 5">
            <a:extLst>
              <a:ext uri="{FF2B5EF4-FFF2-40B4-BE49-F238E27FC236}">
                <a16:creationId xmlns:a16="http://schemas.microsoft.com/office/drawing/2014/main" id="{C4D1ADA7-02C8-B858-CEAB-AE985F0678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2B95BD-4D7F-EEAD-AEE4-148F90BFF520}"/>
              </a:ext>
            </a:extLst>
          </p:cNvPr>
          <p:cNvSpPr>
            <a:spLocks noGrp="1"/>
          </p:cNvSpPr>
          <p:nvPr>
            <p:ph type="sldNum" sz="quarter" idx="12"/>
          </p:nvPr>
        </p:nvSpPr>
        <p:spPr/>
        <p:txBody>
          <a:bodyPr/>
          <a:lstStyle/>
          <a:p>
            <a:fld id="{753F1BA1-4ECD-49FC-8D14-20A6EB452AE5}" type="slidenum">
              <a:rPr lang="en-IN" smtClean="0"/>
              <a:t>‹#›</a:t>
            </a:fld>
            <a:endParaRPr lang="en-IN"/>
          </a:p>
        </p:txBody>
      </p:sp>
    </p:spTree>
    <p:extLst>
      <p:ext uri="{BB962C8B-B14F-4D97-AF65-F5344CB8AC3E}">
        <p14:creationId xmlns:p14="http://schemas.microsoft.com/office/powerpoint/2010/main" val="2135921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4EF4E9-6DDF-E399-A2A7-7586662F84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BC477C-3F34-CA31-5B4C-9003454595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E40904-7022-2245-DD2C-07F6B7E955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E89DEB-2113-4409-BFF6-AD5CFCDB3FFA}" type="datetimeFigureOut">
              <a:rPr lang="en-IN" smtClean="0"/>
              <a:t>22-05-2022</a:t>
            </a:fld>
            <a:endParaRPr lang="en-IN"/>
          </a:p>
        </p:txBody>
      </p:sp>
      <p:sp>
        <p:nvSpPr>
          <p:cNvPr id="5" name="Footer Placeholder 4">
            <a:extLst>
              <a:ext uri="{FF2B5EF4-FFF2-40B4-BE49-F238E27FC236}">
                <a16:creationId xmlns:a16="http://schemas.microsoft.com/office/drawing/2014/main" id="{EF14DDCA-50CB-36D3-4F83-241905B2A7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77F6B3-847C-57F7-ECB2-A3992A490F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3F1BA1-4ECD-49FC-8D14-20A6EB452AE5}" type="slidenum">
              <a:rPr lang="en-IN" smtClean="0"/>
              <a:t>‹#›</a:t>
            </a:fld>
            <a:endParaRPr lang="en-IN"/>
          </a:p>
        </p:txBody>
      </p:sp>
    </p:spTree>
    <p:extLst>
      <p:ext uri="{BB962C8B-B14F-4D97-AF65-F5344CB8AC3E}">
        <p14:creationId xmlns:p14="http://schemas.microsoft.com/office/powerpoint/2010/main" val="1283019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MACHINE LEARNING</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5</a:t>
            </a:r>
          </a:p>
          <a:p>
            <a:r>
              <a:rPr lang="en-IN" dirty="0"/>
              <a:t>Date </a:t>
            </a:r>
            <a:r>
              <a:rPr lang="en-IN"/>
              <a:t>– 22</a:t>
            </a:r>
            <a:r>
              <a:rPr lang="en-IN" baseline="30000"/>
              <a:t>nd</a:t>
            </a:r>
            <a:r>
              <a:rPr lang="en-IN"/>
              <a:t> </a:t>
            </a:r>
            <a:r>
              <a:rPr lang="en-IN" dirty="0"/>
              <a:t>May, 2022</a:t>
            </a:r>
          </a:p>
        </p:txBody>
      </p:sp>
    </p:spTree>
    <p:extLst>
      <p:ext uri="{BB962C8B-B14F-4D97-AF65-F5344CB8AC3E}">
        <p14:creationId xmlns:p14="http://schemas.microsoft.com/office/powerpoint/2010/main" val="2731346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DEB72-6484-5BDB-C492-166EC3214055}"/>
              </a:ext>
            </a:extLst>
          </p:cNvPr>
          <p:cNvSpPr>
            <a:spLocks noGrp="1"/>
          </p:cNvSpPr>
          <p:nvPr>
            <p:ph type="title"/>
          </p:nvPr>
        </p:nvSpPr>
        <p:spPr>
          <a:xfrm>
            <a:off x="838200" y="365125"/>
            <a:ext cx="10515600" cy="656851"/>
          </a:xfrm>
        </p:spPr>
        <p:txBody>
          <a:bodyPr>
            <a:normAutofit fontScale="90000"/>
          </a:bodyPr>
          <a:lstStyle/>
          <a:p>
            <a:r>
              <a:rPr lang="en-IN" b="0" i="0" dirty="0">
                <a:solidFill>
                  <a:srgbClr val="222222"/>
                </a:solidFill>
                <a:effectLst/>
                <a:latin typeface="-apple-system"/>
              </a:rPr>
              <a:t>matplotlib bar chart names</a:t>
            </a:r>
            <a:endParaRPr lang="en-IN" dirty="0"/>
          </a:p>
        </p:txBody>
      </p:sp>
      <p:sp>
        <p:nvSpPr>
          <p:cNvPr id="3" name="Content Placeholder 2">
            <a:extLst>
              <a:ext uri="{FF2B5EF4-FFF2-40B4-BE49-F238E27FC236}">
                <a16:creationId xmlns:a16="http://schemas.microsoft.com/office/drawing/2014/main" id="{65289C29-9AB8-03F4-4B96-676A2213CF99}"/>
              </a:ext>
            </a:extLst>
          </p:cNvPr>
          <p:cNvSpPr>
            <a:spLocks noGrp="1"/>
          </p:cNvSpPr>
          <p:nvPr>
            <p:ph idx="1"/>
          </p:nvPr>
        </p:nvSpPr>
        <p:spPr>
          <a:xfrm>
            <a:off x="838200" y="1021976"/>
            <a:ext cx="10515600" cy="5665695"/>
          </a:xfrm>
        </p:spPr>
        <p:txBody>
          <a:bodyPr>
            <a:normAutofit/>
          </a:bodyPr>
          <a:lstStyle/>
          <a:p>
            <a:pPr algn="l"/>
            <a:r>
              <a:rPr lang="en-US" sz="2000" b="0" i="0" dirty="0">
                <a:solidFill>
                  <a:srgbClr val="222222"/>
                </a:solidFill>
                <a:effectLst/>
                <a:latin typeface="-apple-system"/>
              </a:rPr>
              <a:t>The matplotlib bar plot has </a:t>
            </a:r>
            <a:r>
              <a:rPr lang="en-US" sz="2000" b="0" i="0" dirty="0" err="1">
                <a:solidFill>
                  <a:srgbClr val="222222"/>
                </a:solidFill>
                <a:effectLst/>
                <a:latin typeface="-apple-system"/>
              </a:rPr>
              <a:t>xlabel</a:t>
            </a:r>
            <a:r>
              <a:rPr lang="en-US" sz="2000" b="0" i="0" dirty="0">
                <a:solidFill>
                  <a:srgbClr val="222222"/>
                </a:solidFill>
                <a:effectLst/>
                <a:latin typeface="-apple-system"/>
              </a:rPr>
              <a:t>, </a:t>
            </a:r>
            <a:r>
              <a:rPr lang="en-US" sz="2000" b="0" i="0" dirty="0" err="1">
                <a:solidFill>
                  <a:srgbClr val="222222"/>
                </a:solidFill>
                <a:effectLst/>
                <a:latin typeface="-apple-system"/>
              </a:rPr>
              <a:t>ylabel</a:t>
            </a:r>
            <a:r>
              <a:rPr lang="en-US" sz="2000" b="0" i="0" dirty="0">
                <a:solidFill>
                  <a:srgbClr val="222222"/>
                </a:solidFill>
                <a:effectLst/>
                <a:latin typeface="-apple-system"/>
              </a:rPr>
              <a:t>, and title functions, which are useful to provide names to X-axis, Y-axis, and chart name.</a:t>
            </a:r>
          </a:p>
          <a:p>
            <a:pPr algn="l">
              <a:buFont typeface="Arial" panose="020B0604020202020204" pitchFamily="34" charset="0"/>
              <a:buChar char="•"/>
            </a:pPr>
            <a:r>
              <a:rPr lang="en-US" sz="2000" b="0" i="0" dirty="0" err="1">
                <a:solidFill>
                  <a:srgbClr val="222222"/>
                </a:solidFill>
                <a:effectLst/>
                <a:latin typeface="-apple-system"/>
              </a:rPr>
              <a:t>xlabel</a:t>
            </a:r>
            <a:r>
              <a:rPr lang="en-US" sz="2000" b="0" i="0" dirty="0">
                <a:solidFill>
                  <a:srgbClr val="222222"/>
                </a:solidFill>
                <a:effectLst/>
                <a:latin typeface="-apple-system"/>
              </a:rPr>
              <a:t>: Assign your own name to X-axis. This function accepts a string, which assigned to the X-axis name.</a:t>
            </a:r>
          </a:p>
          <a:p>
            <a:pPr algn="l">
              <a:buFont typeface="Arial" panose="020B0604020202020204" pitchFamily="34" charset="0"/>
              <a:buChar char="•"/>
            </a:pPr>
            <a:r>
              <a:rPr lang="en-US" sz="2000" b="0" i="0" dirty="0" err="1">
                <a:solidFill>
                  <a:srgbClr val="222222"/>
                </a:solidFill>
                <a:effectLst/>
                <a:latin typeface="-apple-system"/>
              </a:rPr>
              <a:t>ylabel</a:t>
            </a:r>
            <a:r>
              <a:rPr lang="en-US" sz="2000" b="0" i="0" dirty="0">
                <a:solidFill>
                  <a:srgbClr val="222222"/>
                </a:solidFill>
                <a:effectLst/>
                <a:latin typeface="-apple-system"/>
              </a:rPr>
              <a:t>: Use this function to assign a name to Y-axis</a:t>
            </a:r>
          </a:p>
          <a:p>
            <a:pPr algn="l">
              <a:buFont typeface="Arial" panose="020B0604020202020204" pitchFamily="34" charset="0"/>
              <a:buChar char="•"/>
            </a:pPr>
            <a:r>
              <a:rPr lang="en-US" sz="2000" b="0" i="0" dirty="0">
                <a:solidFill>
                  <a:srgbClr val="222222"/>
                </a:solidFill>
                <a:effectLst/>
                <a:latin typeface="-apple-system"/>
              </a:rPr>
              <a:t>title: Please specify the chart name</a:t>
            </a:r>
          </a:p>
          <a:p>
            <a:endParaRPr lang="en-IN" sz="2000" dirty="0"/>
          </a:p>
        </p:txBody>
      </p:sp>
      <p:pic>
        <p:nvPicPr>
          <p:cNvPr id="5" name="Picture 4">
            <a:extLst>
              <a:ext uri="{FF2B5EF4-FFF2-40B4-BE49-F238E27FC236}">
                <a16:creationId xmlns:a16="http://schemas.microsoft.com/office/drawing/2014/main" id="{AECB92C5-68AA-37C8-1E80-1C92652618FA}"/>
              </a:ext>
            </a:extLst>
          </p:cNvPr>
          <p:cNvPicPr>
            <a:picLocks noChangeAspect="1"/>
          </p:cNvPicPr>
          <p:nvPr/>
        </p:nvPicPr>
        <p:blipFill>
          <a:blip r:embed="rId2"/>
          <a:stretch>
            <a:fillRect/>
          </a:stretch>
        </p:blipFill>
        <p:spPr>
          <a:xfrm>
            <a:off x="2377117" y="3315060"/>
            <a:ext cx="7437765" cy="3177815"/>
          </a:xfrm>
          <a:prstGeom prst="rect">
            <a:avLst/>
          </a:prstGeom>
        </p:spPr>
      </p:pic>
    </p:spTree>
    <p:extLst>
      <p:ext uri="{BB962C8B-B14F-4D97-AF65-F5344CB8AC3E}">
        <p14:creationId xmlns:p14="http://schemas.microsoft.com/office/powerpoint/2010/main" val="3869518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6385D-F282-9975-5B83-570B303E27D8}"/>
              </a:ext>
            </a:extLst>
          </p:cNvPr>
          <p:cNvSpPr>
            <a:spLocks noGrp="1"/>
          </p:cNvSpPr>
          <p:nvPr>
            <p:ph type="title"/>
          </p:nvPr>
        </p:nvSpPr>
        <p:spPr/>
        <p:txBody>
          <a:bodyPr/>
          <a:lstStyle/>
          <a:p>
            <a:r>
              <a:rPr lang="en-IN" b="0" i="0" dirty="0">
                <a:solidFill>
                  <a:srgbClr val="222222"/>
                </a:solidFill>
                <a:effectLst/>
                <a:latin typeface="-apple-system"/>
              </a:rPr>
              <a:t>bar chart grid lines</a:t>
            </a:r>
            <a:endParaRPr lang="en-IN" dirty="0"/>
          </a:p>
        </p:txBody>
      </p:sp>
      <p:pic>
        <p:nvPicPr>
          <p:cNvPr id="5" name="Picture 4">
            <a:extLst>
              <a:ext uri="{FF2B5EF4-FFF2-40B4-BE49-F238E27FC236}">
                <a16:creationId xmlns:a16="http://schemas.microsoft.com/office/drawing/2014/main" id="{329E9157-4BD3-A551-8C31-F105FDED604B}"/>
              </a:ext>
            </a:extLst>
          </p:cNvPr>
          <p:cNvPicPr>
            <a:picLocks noChangeAspect="1"/>
          </p:cNvPicPr>
          <p:nvPr/>
        </p:nvPicPr>
        <p:blipFill>
          <a:blip r:embed="rId2"/>
          <a:stretch>
            <a:fillRect/>
          </a:stretch>
        </p:blipFill>
        <p:spPr>
          <a:xfrm>
            <a:off x="2343503" y="2796391"/>
            <a:ext cx="7361558" cy="3398815"/>
          </a:xfrm>
          <a:prstGeom prst="rect">
            <a:avLst/>
          </a:prstGeom>
        </p:spPr>
      </p:pic>
      <p:sp>
        <p:nvSpPr>
          <p:cNvPr id="6" name="TextBox 5">
            <a:extLst>
              <a:ext uri="{FF2B5EF4-FFF2-40B4-BE49-F238E27FC236}">
                <a16:creationId xmlns:a16="http://schemas.microsoft.com/office/drawing/2014/main" id="{50C5A1CE-81EF-CE0D-6462-75CD581017C2}"/>
              </a:ext>
            </a:extLst>
          </p:cNvPr>
          <p:cNvSpPr txBox="1"/>
          <p:nvPr/>
        </p:nvSpPr>
        <p:spPr>
          <a:xfrm>
            <a:off x="838200" y="1568261"/>
            <a:ext cx="6096000" cy="923330"/>
          </a:xfrm>
          <a:prstGeom prst="rect">
            <a:avLst/>
          </a:prstGeom>
          <a:noFill/>
        </p:spPr>
        <p:txBody>
          <a:bodyPr wrap="square">
            <a:spAutoFit/>
          </a:bodyPr>
          <a:lstStyle/>
          <a:p>
            <a:r>
              <a:rPr lang="en-IN" b="0" i="0" dirty="0">
                <a:solidFill>
                  <a:schemeClr val="tx1">
                    <a:lumMod val="95000"/>
                    <a:lumOff val="5000"/>
                  </a:schemeClr>
                </a:solidFill>
                <a:effectLst/>
                <a:latin typeface="Consolas" panose="020B0609020204030204" pitchFamily="49" charset="0"/>
              </a:rPr>
              <a:t>supported values are '-', '--', '-.', ':', 'None', ' ', '', 'solid', 'dashed', '</a:t>
            </a:r>
            <a:r>
              <a:rPr lang="en-IN" b="0" i="0" dirty="0" err="1">
                <a:solidFill>
                  <a:schemeClr val="tx1">
                    <a:lumMod val="95000"/>
                    <a:lumOff val="5000"/>
                  </a:schemeClr>
                </a:solidFill>
                <a:effectLst/>
                <a:latin typeface="Consolas" panose="020B0609020204030204" pitchFamily="49" charset="0"/>
              </a:rPr>
              <a:t>dashdot</a:t>
            </a:r>
            <a:r>
              <a:rPr lang="en-IN" b="0" i="0" dirty="0">
                <a:solidFill>
                  <a:schemeClr val="tx1">
                    <a:lumMod val="95000"/>
                    <a:lumOff val="5000"/>
                  </a:schemeClr>
                </a:solidFill>
                <a:effectLst/>
                <a:latin typeface="Consolas" panose="020B0609020204030204" pitchFamily="49" charset="0"/>
              </a:rPr>
              <a:t>', 'dotted'</a:t>
            </a:r>
            <a:endParaRPr lang="en-IN" dirty="0">
              <a:solidFill>
                <a:schemeClr val="tx1">
                  <a:lumMod val="95000"/>
                  <a:lumOff val="5000"/>
                </a:schemeClr>
              </a:solidFill>
            </a:endParaRPr>
          </a:p>
        </p:txBody>
      </p:sp>
    </p:spTree>
    <p:extLst>
      <p:ext uri="{BB962C8B-B14F-4D97-AF65-F5344CB8AC3E}">
        <p14:creationId xmlns:p14="http://schemas.microsoft.com/office/powerpoint/2010/main" val="317886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5FC6-CFE8-E4E8-0289-6AD5A6F191B7}"/>
              </a:ext>
            </a:extLst>
          </p:cNvPr>
          <p:cNvSpPr>
            <a:spLocks noGrp="1"/>
          </p:cNvSpPr>
          <p:nvPr>
            <p:ph type="title"/>
          </p:nvPr>
        </p:nvSpPr>
        <p:spPr>
          <a:xfrm>
            <a:off x="838200" y="365125"/>
            <a:ext cx="10515600" cy="728569"/>
          </a:xfrm>
        </p:spPr>
        <p:txBody>
          <a:bodyPr/>
          <a:lstStyle/>
          <a:p>
            <a:r>
              <a:rPr lang="en-US" b="0" i="0" dirty="0">
                <a:solidFill>
                  <a:srgbClr val="222222"/>
                </a:solidFill>
                <a:effectLst/>
                <a:latin typeface="-apple-system"/>
              </a:rPr>
              <a:t>Limit Y-axis values of Python bar plot</a:t>
            </a:r>
            <a:endParaRPr lang="en-IN" dirty="0"/>
          </a:p>
        </p:txBody>
      </p:sp>
      <p:sp>
        <p:nvSpPr>
          <p:cNvPr id="3" name="Content Placeholder 2">
            <a:extLst>
              <a:ext uri="{FF2B5EF4-FFF2-40B4-BE49-F238E27FC236}">
                <a16:creationId xmlns:a16="http://schemas.microsoft.com/office/drawing/2014/main" id="{E88D9A8F-E113-0E2A-E34D-3D526C173D7A}"/>
              </a:ext>
            </a:extLst>
          </p:cNvPr>
          <p:cNvSpPr>
            <a:spLocks noGrp="1"/>
          </p:cNvSpPr>
          <p:nvPr>
            <p:ph idx="1"/>
          </p:nvPr>
        </p:nvSpPr>
        <p:spPr>
          <a:xfrm>
            <a:off x="838200" y="1264024"/>
            <a:ext cx="10515600" cy="5405717"/>
          </a:xfrm>
        </p:spPr>
        <p:txBody>
          <a:bodyPr>
            <a:normAutofit/>
          </a:bodyPr>
          <a:lstStyle/>
          <a:p>
            <a:r>
              <a:rPr lang="en-US" sz="2400" b="0" i="0" dirty="0">
                <a:solidFill>
                  <a:srgbClr val="222222"/>
                </a:solidFill>
                <a:effectLst/>
                <a:latin typeface="-apple-system"/>
              </a:rPr>
              <a:t>There is a </a:t>
            </a:r>
            <a:r>
              <a:rPr lang="en-US" sz="2400" b="0" i="0" dirty="0" err="1">
                <a:solidFill>
                  <a:srgbClr val="222222"/>
                </a:solidFill>
                <a:effectLst/>
                <a:latin typeface="-apple-system"/>
              </a:rPr>
              <a:t>ylim</a:t>
            </a:r>
            <a:r>
              <a:rPr lang="en-US" sz="2400" b="0" i="0" dirty="0">
                <a:solidFill>
                  <a:srgbClr val="222222"/>
                </a:solidFill>
                <a:effectLst/>
                <a:latin typeface="-apple-system"/>
              </a:rPr>
              <a:t> method in </a:t>
            </a:r>
            <a:r>
              <a:rPr lang="en-US" sz="2400" b="0" i="0" dirty="0" err="1">
                <a:solidFill>
                  <a:srgbClr val="222222"/>
                </a:solidFill>
                <a:effectLst/>
                <a:latin typeface="-apple-system"/>
              </a:rPr>
              <a:t>pyplot</a:t>
            </a:r>
            <a:r>
              <a:rPr lang="en-US" sz="2400" b="0" i="0" dirty="0">
                <a:solidFill>
                  <a:srgbClr val="222222"/>
                </a:solidFill>
                <a:effectLst/>
                <a:latin typeface="-apple-system"/>
              </a:rPr>
              <a:t> bar function that will limit or change the y-axis values. Here, we changed the starting value from 0 to 50000 and end value from 2500000 to 3000000.</a:t>
            </a:r>
            <a:endParaRPr lang="en-IN" sz="2400" dirty="0"/>
          </a:p>
        </p:txBody>
      </p:sp>
      <p:pic>
        <p:nvPicPr>
          <p:cNvPr id="7" name="Picture 6">
            <a:extLst>
              <a:ext uri="{FF2B5EF4-FFF2-40B4-BE49-F238E27FC236}">
                <a16:creationId xmlns:a16="http://schemas.microsoft.com/office/drawing/2014/main" id="{46B75FD3-FCBC-093B-3027-FF8D64757B51}"/>
              </a:ext>
            </a:extLst>
          </p:cNvPr>
          <p:cNvPicPr>
            <a:picLocks noChangeAspect="1"/>
          </p:cNvPicPr>
          <p:nvPr/>
        </p:nvPicPr>
        <p:blipFill>
          <a:blip r:embed="rId2"/>
          <a:stretch>
            <a:fillRect/>
          </a:stretch>
        </p:blipFill>
        <p:spPr>
          <a:xfrm>
            <a:off x="2419031" y="2339787"/>
            <a:ext cx="7353937" cy="4153087"/>
          </a:xfrm>
          <a:prstGeom prst="rect">
            <a:avLst/>
          </a:prstGeom>
        </p:spPr>
      </p:pic>
    </p:spTree>
    <p:extLst>
      <p:ext uri="{BB962C8B-B14F-4D97-AF65-F5344CB8AC3E}">
        <p14:creationId xmlns:p14="http://schemas.microsoft.com/office/powerpoint/2010/main" val="2866909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BE100-AA25-8DFD-5A5D-9AFB9DC72FB1}"/>
              </a:ext>
            </a:extLst>
          </p:cNvPr>
          <p:cNvSpPr>
            <a:spLocks noGrp="1"/>
          </p:cNvSpPr>
          <p:nvPr>
            <p:ph type="title"/>
          </p:nvPr>
        </p:nvSpPr>
        <p:spPr>
          <a:xfrm>
            <a:off x="838200" y="365126"/>
            <a:ext cx="10515600" cy="818216"/>
          </a:xfrm>
        </p:spPr>
        <p:txBody>
          <a:bodyPr/>
          <a:lstStyle/>
          <a:p>
            <a:r>
              <a:rPr lang="en-US" b="0" i="0" dirty="0">
                <a:solidFill>
                  <a:srgbClr val="222222"/>
                </a:solidFill>
                <a:effectLst/>
                <a:latin typeface="-apple-system"/>
              </a:rPr>
              <a:t>Python matplotlib Horizontal Bar Chart</a:t>
            </a:r>
            <a:endParaRPr lang="en-IN" dirty="0"/>
          </a:p>
        </p:txBody>
      </p:sp>
      <p:sp>
        <p:nvSpPr>
          <p:cNvPr id="3" name="Content Placeholder 2">
            <a:extLst>
              <a:ext uri="{FF2B5EF4-FFF2-40B4-BE49-F238E27FC236}">
                <a16:creationId xmlns:a16="http://schemas.microsoft.com/office/drawing/2014/main" id="{53943282-DBCE-0569-A414-82A50A6413BB}"/>
              </a:ext>
            </a:extLst>
          </p:cNvPr>
          <p:cNvSpPr>
            <a:spLocks noGrp="1"/>
          </p:cNvSpPr>
          <p:nvPr>
            <p:ph idx="1"/>
          </p:nvPr>
        </p:nvSpPr>
        <p:spPr>
          <a:xfrm>
            <a:off x="838200" y="1183342"/>
            <a:ext cx="10515600" cy="5309532"/>
          </a:xfrm>
        </p:spPr>
        <p:txBody>
          <a:bodyPr>
            <a:normAutofit/>
          </a:bodyPr>
          <a:lstStyle/>
          <a:p>
            <a:r>
              <a:rPr lang="en-US" sz="2400" b="0" i="0" dirty="0">
                <a:solidFill>
                  <a:srgbClr val="222222"/>
                </a:solidFill>
                <a:effectLst/>
                <a:latin typeface="-apple-system"/>
              </a:rPr>
              <a:t>The matplotlib library provides a </a:t>
            </a:r>
            <a:r>
              <a:rPr lang="en-US" sz="2400" b="0" i="0" dirty="0" err="1">
                <a:solidFill>
                  <a:srgbClr val="222222"/>
                </a:solidFill>
                <a:effectLst/>
                <a:latin typeface="-apple-system"/>
              </a:rPr>
              <a:t>barh</a:t>
            </a:r>
            <a:r>
              <a:rPr lang="en-US" sz="2400" b="0" i="0" dirty="0">
                <a:solidFill>
                  <a:srgbClr val="222222"/>
                </a:solidFill>
                <a:effectLst/>
                <a:latin typeface="-apple-system"/>
              </a:rPr>
              <a:t> function to draw or plot a horizontal bar chart in Python. In this example, we replaced the actual function with the </a:t>
            </a:r>
            <a:r>
              <a:rPr lang="en-US" sz="2400" b="0" i="0" dirty="0" err="1">
                <a:solidFill>
                  <a:srgbClr val="222222"/>
                </a:solidFill>
                <a:effectLst/>
                <a:latin typeface="-apple-system"/>
              </a:rPr>
              <a:t>barh</a:t>
            </a:r>
            <a:r>
              <a:rPr lang="en-US" sz="2400" b="0" i="0" dirty="0">
                <a:solidFill>
                  <a:srgbClr val="222222"/>
                </a:solidFill>
                <a:effectLst/>
                <a:latin typeface="-apple-system"/>
              </a:rPr>
              <a:t> function to draw a horizontal bar chart. Next, we changed the </a:t>
            </a:r>
            <a:r>
              <a:rPr lang="en-US" sz="2400" b="0" i="0" dirty="0" err="1">
                <a:solidFill>
                  <a:srgbClr val="222222"/>
                </a:solidFill>
                <a:effectLst/>
                <a:latin typeface="-apple-system"/>
              </a:rPr>
              <a:t>xlabel</a:t>
            </a:r>
            <a:r>
              <a:rPr lang="en-US" sz="2400" b="0" i="0" dirty="0">
                <a:solidFill>
                  <a:srgbClr val="222222"/>
                </a:solidFill>
                <a:effectLst/>
                <a:latin typeface="-apple-system"/>
              </a:rPr>
              <a:t> and </a:t>
            </a:r>
            <a:r>
              <a:rPr lang="en-US" sz="2400" b="0" i="0" dirty="0" err="1">
                <a:solidFill>
                  <a:srgbClr val="222222"/>
                </a:solidFill>
                <a:effectLst/>
                <a:latin typeface="-apple-system"/>
              </a:rPr>
              <a:t>ylabel</a:t>
            </a:r>
            <a:r>
              <a:rPr lang="en-US" sz="2400" b="0" i="0" dirty="0">
                <a:solidFill>
                  <a:srgbClr val="222222"/>
                </a:solidFill>
                <a:effectLst/>
                <a:latin typeface="-apple-system"/>
              </a:rPr>
              <a:t> to changes the axis names.</a:t>
            </a:r>
            <a:endParaRPr lang="en-IN" sz="2400" dirty="0"/>
          </a:p>
        </p:txBody>
      </p:sp>
      <p:pic>
        <p:nvPicPr>
          <p:cNvPr id="6" name="Picture 5">
            <a:extLst>
              <a:ext uri="{FF2B5EF4-FFF2-40B4-BE49-F238E27FC236}">
                <a16:creationId xmlns:a16="http://schemas.microsoft.com/office/drawing/2014/main" id="{476E95A6-6C7B-16F3-E4A2-A9D81FAA51A3}"/>
              </a:ext>
            </a:extLst>
          </p:cNvPr>
          <p:cNvPicPr>
            <a:picLocks noChangeAspect="1"/>
          </p:cNvPicPr>
          <p:nvPr/>
        </p:nvPicPr>
        <p:blipFill>
          <a:blip r:embed="rId2"/>
          <a:stretch>
            <a:fillRect/>
          </a:stretch>
        </p:blipFill>
        <p:spPr>
          <a:xfrm>
            <a:off x="3293371" y="2938276"/>
            <a:ext cx="6035563" cy="3025402"/>
          </a:xfrm>
          <a:prstGeom prst="rect">
            <a:avLst/>
          </a:prstGeom>
        </p:spPr>
      </p:pic>
    </p:spTree>
    <p:extLst>
      <p:ext uri="{BB962C8B-B14F-4D97-AF65-F5344CB8AC3E}">
        <p14:creationId xmlns:p14="http://schemas.microsoft.com/office/powerpoint/2010/main" val="2933570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5F00C-FCA7-43AD-3E84-12894B161CC5}"/>
              </a:ext>
            </a:extLst>
          </p:cNvPr>
          <p:cNvSpPr>
            <a:spLocks noGrp="1"/>
          </p:cNvSpPr>
          <p:nvPr>
            <p:ph type="title"/>
          </p:nvPr>
        </p:nvSpPr>
        <p:spPr>
          <a:xfrm>
            <a:off x="838200" y="365125"/>
            <a:ext cx="10515600" cy="728569"/>
          </a:xfrm>
        </p:spPr>
        <p:txBody>
          <a:bodyPr/>
          <a:lstStyle/>
          <a:p>
            <a:r>
              <a:rPr lang="en-IN" b="0" i="0" dirty="0">
                <a:solidFill>
                  <a:srgbClr val="222222"/>
                </a:solidFill>
                <a:effectLst/>
                <a:latin typeface="-apple-system"/>
              </a:rPr>
              <a:t>Python Bar Chart </a:t>
            </a:r>
            <a:r>
              <a:rPr lang="en-IN" b="0" i="0" dirty="0" err="1">
                <a:solidFill>
                  <a:srgbClr val="222222"/>
                </a:solidFill>
                <a:effectLst/>
                <a:latin typeface="-apple-system"/>
              </a:rPr>
              <a:t>Colors</a:t>
            </a:r>
            <a:endParaRPr lang="en-IN" dirty="0"/>
          </a:p>
        </p:txBody>
      </p:sp>
      <p:pic>
        <p:nvPicPr>
          <p:cNvPr id="5" name="Content Placeholder 4">
            <a:extLst>
              <a:ext uri="{FF2B5EF4-FFF2-40B4-BE49-F238E27FC236}">
                <a16:creationId xmlns:a16="http://schemas.microsoft.com/office/drawing/2014/main" id="{7D716C74-71E7-CB3F-0244-3DEAF1361BAE}"/>
              </a:ext>
            </a:extLst>
          </p:cNvPr>
          <p:cNvPicPr>
            <a:picLocks noGrp="1" noChangeAspect="1"/>
          </p:cNvPicPr>
          <p:nvPr>
            <p:ph idx="1"/>
          </p:nvPr>
        </p:nvPicPr>
        <p:blipFill>
          <a:blip r:embed="rId2"/>
          <a:stretch>
            <a:fillRect/>
          </a:stretch>
        </p:blipFill>
        <p:spPr>
          <a:xfrm>
            <a:off x="2430462" y="1398711"/>
            <a:ext cx="7331075" cy="4473328"/>
          </a:xfrm>
        </p:spPr>
      </p:pic>
    </p:spTree>
    <p:extLst>
      <p:ext uri="{BB962C8B-B14F-4D97-AF65-F5344CB8AC3E}">
        <p14:creationId xmlns:p14="http://schemas.microsoft.com/office/powerpoint/2010/main" val="3067475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784FA-1BD0-8C27-B456-4FD1BB74F0D8}"/>
              </a:ext>
            </a:extLst>
          </p:cNvPr>
          <p:cNvSpPr>
            <a:spLocks noGrp="1"/>
          </p:cNvSpPr>
          <p:nvPr>
            <p:ph type="title"/>
          </p:nvPr>
        </p:nvSpPr>
        <p:spPr>
          <a:xfrm>
            <a:off x="838200" y="365125"/>
            <a:ext cx="10515600" cy="603063"/>
          </a:xfrm>
        </p:spPr>
        <p:txBody>
          <a:bodyPr>
            <a:normAutofit fontScale="90000"/>
          </a:bodyPr>
          <a:lstStyle/>
          <a:p>
            <a:r>
              <a:rPr lang="en-US" b="0" i="0" dirty="0">
                <a:solidFill>
                  <a:srgbClr val="222222"/>
                </a:solidFill>
                <a:effectLst/>
                <a:latin typeface="-apple-system"/>
              </a:rPr>
              <a:t>Format Axis Labels of a bar chart</a:t>
            </a:r>
            <a:endParaRPr lang="en-IN" dirty="0"/>
          </a:p>
        </p:txBody>
      </p:sp>
      <p:pic>
        <p:nvPicPr>
          <p:cNvPr id="5" name="Picture 4">
            <a:extLst>
              <a:ext uri="{FF2B5EF4-FFF2-40B4-BE49-F238E27FC236}">
                <a16:creationId xmlns:a16="http://schemas.microsoft.com/office/drawing/2014/main" id="{4283E225-5EF2-3E15-7883-8FF4C5730261}"/>
              </a:ext>
            </a:extLst>
          </p:cNvPr>
          <p:cNvPicPr>
            <a:picLocks noChangeAspect="1"/>
          </p:cNvPicPr>
          <p:nvPr/>
        </p:nvPicPr>
        <p:blipFill>
          <a:blip r:embed="rId2"/>
          <a:stretch>
            <a:fillRect/>
          </a:stretch>
        </p:blipFill>
        <p:spPr>
          <a:xfrm>
            <a:off x="2411410" y="1437293"/>
            <a:ext cx="7369179" cy="4557155"/>
          </a:xfrm>
          <a:prstGeom prst="rect">
            <a:avLst/>
          </a:prstGeom>
        </p:spPr>
      </p:pic>
    </p:spTree>
    <p:extLst>
      <p:ext uri="{BB962C8B-B14F-4D97-AF65-F5344CB8AC3E}">
        <p14:creationId xmlns:p14="http://schemas.microsoft.com/office/powerpoint/2010/main" val="476221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DBB4D-7FF1-A412-4D99-61FA27680808}"/>
              </a:ext>
            </a:extLst>
          </p:cNvPr>
          <p:cNvSpPr>
            <a:spLocks noGrp="1"/>
          </p:cNvSpPr>
          <p:nvPr>
            <p:ph type="title"/>
          </p:nvPr>
        </p:nvSpPr>
        <p:spPr>
          <a:xfrm>
            <a:off x="838200" y="365125"/>
            <a:ext cx="10515600" cy="1028789"/>
          </a:xfrm>
        </p:spPr>
        <p:txBody>
          <a:bodyPr/>
          <a:lstStyle/>
          <a:p>
            <a:r>
              <a:rPr lang="en-US" b="0" i="0" dirty="0">
                <a:solidFill>
                  <a:srgbClr val="222222"/>
                </a:solidFill>
                <a:effectLst/>
                <a:latin typeface="-apple-system"/>
              </a:rPr>
              <a:t>Styling Python matplotlib Bar chart</a:t>
            </a:r>
            <a:endParaRPr lang="en-IN" dirty="0"/>
          </a:p>
        </p:txBody>
      </p:sp>
      <p:sp>
        <p:nvSpPr>
          <p:cNvPr id="3" name="Content Placeholder 2">
            <a:extLst>
              <a:ext uri="{FF2B5EF4-FFF2-40B4-BE49-F238E27FC236}">
                <a16:creationId xmlns:a16="http://schemas.microsoft.com/office/drawing/2014/main" id="{D5633C8A-9642-2177-8A47-71722BBDFD7C}"/>
              </a:ext>
            </a:extLst>
          </p:cNvPr>
          <p:cNvSpPr>
            <a:spLocks noGrp="1"/>
          </p:cNvSpPr>
          <p:nvPr>
            <p:ph idx="1"/>
          </p:nvPr>
        </p:nvSpPr>
        <p:spPr>
          <a:xfrm>
            <a:off x="838200" y="1882587"/>
            <a:ext cx="10515600" cy="4294375"/>
          </a:xfrm>
        </p:spPr>
        <p:txBody>
          <a:bodyPr/>
          <a:lstStyle/>
          <a:p>
            <a:r>
              <a:rPr lang="en-US" b="0" i="0" dirty="0">
                <a:solidFill>
                  <a:srgbClr val="222222"/>
                </a:solidFill>
                <a:effectLst/>
                <a:latin typeface="-apple-system"/>
              </a:rPr>
              <a:t>Use the below code to find out the list of available styles in </a:t>
            </a:r>
            <a:r>
              <a:rPr lang="en-US" b="0" i="0" dirty="0" err="1">
                <a:solidFill>
                  <a:srgbClr val="222222"/>
                </a:solidFill>
                <a:effectLst/>
                <a:latin typeface="-apple-system"/>
              </a:rPr>
              <a:t>pyplot</a:t>
            </a:r>
            <a:r>
              <a:rPr lang="en-US" b="0" i="0" dirty="0">
                <a:solidFill>
                  <a:srgbClr val="222222"/>
                </a:solidFill>
                <a:effectLst/>
                <a:latin typeface="-apple-system"/>
              </a:rPr>
              <a:t>.</a:t>
            </a:r>
          </a:p>
          <a:p>
            <a:endParaRPr lang="en-US" dirty="0">
              <a:solidFill>
                <a:srgbClr val="222222"/>
              </a:solidFill>
              <a:latin typeface="-apple-system"/>
            </a:endParaRPr>
          </a:p>
          <a:p>
            <a:endParaRPr lang="en-US" dirty="0">
              <a:solidFill>
                <a:srgbClr val="222222"/>
              </a:solidFill>
              <a:latin typeface="-apple-system"/>
            </a:endParaRPr>
          </a:p>
          <a:p>
            <a:endParaRPr kumimoji="0" lang="en-US" altLang="en-US" sz="2800" b="0" i="0" u="none" strike="noStrike" cap="none" normalizeH="0" baseline="0" dirty="0">
              <a:ln>
                <a:noFill/>
              </a:ln>
              <a:solidFill>
                <a:srgbClr val="222222"/>
              </a:solidFill>
              <a:effectLst/>
              <a:latin typeface="inherit"/>
            </a:endParaRPr>
          </a:p>
          <a:p>
            <a:r>
              <a:rPr kumimoji="0" lang="en-US" altLang="en-US" sz="2800" b="0" i="0" u="none" strike="noStrike" cap="none" normalizeH="0" baseline="0" dirty="0" err="1">
                <a:ln>
                  <a:noFill/>
                </a:ln>
                <a:solidFill>
                  <a:srgbClr val="222222"/>
                </a:solidFill>
                <a:effectLst/>
                <a:latin typeface="inherit"/>
              </a:rPr>
              <a:t>plt.style.use</a:t>
            </a:r>
            <a:r>
              <a:rPr kumimoji="0" lang="en-US" altLang="en-US" sz="2800" b="0" i="0" u="none" strike="noStrike" cap="none" normalizeH="0" baseline="0" dirty="0">
                <a:ln>
                  <a:noFill/>
                </a:ln>
                <a:solidFill>
                  <a:srgbClr val="222222"/>
                </a:solidFill>
                <a:effectLst/>
                <a:latin typeface="inherit"/>
              </a:rPr>
              <a:t>('tableau-colorblind10')</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A97B9547-8EC1-716A-51B0-8289E2A4B468}"/>
              </a:ext>
            </a:extLst>
          </p:cNvPr>
          <p:cNvPicPr>
            <a:picLocks noChangeAspect="1"/>
          </p:cNvPicPr>
          <p:nvPr/>
        </p:nvPicPr>
        <p:blipFill>
          <a:blip r:embed="rId2"/>
          <a:stretch>
            <a:fillRect/>
          </a:stretch>
        </p:blipFill>
        <p:spPr>
          <a:xfrm>
            <a:off x="2526386" y="2493264"/>
            <a:ext cx="7300593" cy="1028789"/>
          </a:xfrm>
          <a:prstGeom prst="rect">
            <a:avLst/>
          </a:prstGeom>
        </p:spPr>
      </p:pic>
    </p:spTree>
    <p:extLst>
      <p:ext uri="{BB962C8B-B14F-4D97-AF65-F5344CB8AC3E}">
        <p14:creationId xmlns:p14="http://schemas.microsoft.com/office/powerpoint/2010/main" val="3572084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D92FA-35F7-CAF0-56C5-384B6A532BED}"/>
              </a:ext>
            </a:extLst>
          </p:cNvPr>
          <p:cNvSpPr>
            <a:spLocks noGrp="1"/>
          </p:cNvSpPr>
          <p:nvPr>
            <p:ph type="title"/>
          </p:nvPr>
        </p:nvSpPr>
        <p:spPr>
          <a:xfrm>
            <a:off x="838200" y="365125"/>
            <a:ext cx="10515600" cy="800287"/>
          </a:xfrm>
        </p:spPr>
        <p:txBody>
          <a:bodyPr/>
          <a:lstStyle/>
          <a:p>
            <a:r>
              <a:rPr lang="en-IN" dirty="0"/>
              <a:t>Seaborn</a:t>
            </a:r>
          </a:p>
        </p:txBody>
      </p:sp>
      <p:pic>
        <p:nvPicPr>
          <p:cNvPr id="5" name="Content Placeholder 4">
            <a:extLst>
              <a:ext uri="{FF2B5EF4-FFF2-40B4-BE49-F238E27FC236}">
                <a16:creationId xmlns:a16="http://schemas.microsoft.com/office/drawing/2014/main" id="{432C4393-D802-4342-23DE-86A93B586CEC}"/>
              </a:ext>
            </a:extLst>
          </p:cNvPr>
          <p:cNvPicPr>
            <a:picLocks noGrp="1" noChangeAspect="1"/>
          </p:cNvPicPr>
          <p:nvPr>
            <p:ph idx="1"/>
          </p:nvPr>
        </p:nvPicPr>
        <p:blipFill>
          <a:blip r:embed="rId2"/>
          <a:stretch>
            <a:fillRect/>
          </a:stretch>
        </p:blipFill>
        <p:spPr>
          <a:xfrm>
            <a:off x="2415221" y="1838325"/>
            <a:ext cx="7361558" cy="3665538"/>
          </a:xfrm>
        </p:spPr>
      </p:pic>
    </p:spTree>
    <p:extLst>
      <p:ext uri="{BB962C8B-B14F-4D97-AF65-F5344CB8AC3E}">
        <p14:creationId xmlns:p14="http://schemas.microsoft.com/office/powerpoint/2010/main" val="2224579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10AB8-9C4C-2252-2A1F-6FFE1713893C}"/>
              </a:ext>
            </a:extLst>
          </p:cNvPr>
          <p:cNvSpPr>
            <a:spLocks noGrp="1"/>
          </p:cNvSpPr>
          <p:nvPr>
            <p:ph type="title"/>
          </p:nvPr>
        </p:nvSpPr>
        <p:spPr>
          <a:xfrm>
            <a:off x="838200" y="365126"/>
            <a:ext cx="10515600" cy="818216"/>
          </a:xfrm>
        </p:spPr>
        <p:txBody>
          <a:bodyPr/>
          <a:lstStyle/>
          <a:p>
            <a:r>
              <a:rPr lang="en-US" b="0" i="0" dirty="0">
                <a:solidFill>
                  <a:srgbClr val="222222"/>
                </a:solidFill>
                <a:effectLst/>
                <a:latin typeface="-apple-system"/>
              </a:rPr>
              <a:t>Change the matplotlib bar chart texture</a:t>
            </a:r>
            <a:endParaRPr lang="en-IN" dirty="0"/>
          </a:p>
        </p:txBody>
      </p:sp>
      <p:sp>
        <p:nvSpPr>
          <p:cNvPr id="3" name="Content Placeholder 2">
            <a:extLst>
              <a:ext uri="{FF2B5EF4-FFF2-40B4-BE49-F238E27FC236}">
                <a16:creationId xmlns:a16="http://schemas.microsoft.com/office/drawing/2014/main" id="{D7F65484-AC91-F8BF-F816-5D44BBC4304E}"/>
              </a:ext>
            </a:extLst>
          </p:cNvPr>
          <p:cNvSpPr>
            <a:spLocks noGrp="1"/>
          </p:cNvSpPr>
          <p:nvPr>
            <p:ph idx="1"/>
          </p:nvPr>
        </p:nvSpPr>
        <p:spPr>
          <a:xfrm>
            <a:off x="179295" y="1416424"/>
            <a:ext cx="11717630" cy="5076450"/>
          </a:xfrm>
        </p:spPr>
        <p:txBody>
          <a:bodyPr>
            <a:normAutofit/>
          </a:bodyPr>
          <a:lstStyle/>
          <a:p>
            <a:r>
              <a:rPr lang="en-US" sz="2000" b="0" i="0" dirty="0">
                <a:solidFill>
                  <a:srgbClr val="222222"/>
                </a:solidFill>
                <a:effectLst/>
                <a:latin typeface="-apple-system"/>
              </a:rPr>
              <a:t>In Python matplotlib bar chart, there is an argument called hatch to change the texture. Instead of filling the empty space, you can fill them with different patterns or shapes. For example, here, we will fill all the cylinders with * symbol.</a:t>
            </a:r>
            <a:endParaRPr lang="en-IN" sz="2000" dirty="0"/>
          </a:p>
        </p:txBody>
      </p:sp>
      <p:pic>
        <p:nvPicPr>
          <p:cNvPr id="7" name="Picture 6">
            <a:extLst>
              <a:ext uri="{FF2B5EF4-FFF2-40B4-BE49-F238E27FC236}">
                <a16:creationId xmlns:a16="http://schemas.microsoft.com/office/drawing/2014/main" id="{B6BD2756-DA2D-3B31-5158-103D7ACB3AC4}"/>
              </a:ext>
            </a:extLst>
          </p:cNvPr>
          <p:cNvPicPr>
            <a:picLocks noChangeAspect="1"/>
          </p:cNvPicPr>
          <p:nvPr/>
        </p:nvPicPr>
        <p:blipFill>
          <a:blip r:embed="rId2"/>
          <a:stretch>
            <a:fillRect/>
          </a:stretch>
        </p:blipFill>
        <p:spPr>
          <a:xfrm>
            <a:off x="295075" y="2321858"/>
            <a:ext cx="5800926" cy="3953436"/>
          </a:xfrm>
          <a:prstGeom prst="rect">
            <a:avLst/>
          </a:prstGeom>
        </p:spPr>
      </p:pic>
      <p:pic>
        <p:nvPicPr>
          <p:cNvPr id="11" name="Picture 10">
            <a:extLst>
              <a:ext uri="{FF2B5EF4-FFF2-40B4-BE49-F238E27FC236}">
                <a16:creationId xmlns:a16="http://schemas.microsoft.com/office/drawing/2014/main" id="{6E1B12F4-8BC1-F4A2-0E91-E1DBAA3BC2DE}"/>
              </a:ext>
            </a:extLst>
          </p:cNvPr>
          <p:cNvPicPr>
            <a:picLocks noChangeAspect="1"/>
          </p:cNvPicPr>
          <p:nvPr/>
        </p:nvPicPr>
        <p:blipFill>
          <a:blip r:embed="rId3"/>
          <a:stretch>
            <a:fillRect/>
          </a:stretch>
        </p:blipFill>
        <p:spPr>
          <a:xfrm>
            <a:off x="6284259" y="2321858"/>
            <a:ext cx="5398191" cy="3786625"/>
          </a:xfrm>
          <a:prstGeom prst="rect">
            <a:avLst/>
          </a:prstGeom>
        </p:spPr>
      </p:pic>
    </p:spTree>
    <p:extLst>
      <p:ext uri="{BB962C8B-B14F-4D97-AF65-F5344CB8AC3E}">
        <p14:creationId xmlns:p14="http://schemas.microsoft.com/office/powerpoint/2010/main" val="388799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38CE7-074A-EEFF-B81E-7ADA2E788CE4}"/>
              </a:ext>
            </a:extLst>
          </p:cNvPr>
          <p:cNvSpPr>
            <a:spLocks noGrp="1"/>
          </p:cNvSpPr>
          <p:nvPr>
            <p:ph type="title"/>
          </p:nvPr>
        </p:nvSpPr>
        <p:spPr>
          <a:xfrm>
            <a:off x="838200" y="365125"/>
            <a:ext cx="10515600" cy="898899"/>
          </a:xfrm>
        </p:spPr>
        <p:txBody>
          <a:bodyPr/>
          <a:lstStyle/>
          <a:p>
            <a:r>
              <a:rPr lang="en-US" b="0" i="0" dirty="0">
                <a:solidFill>
                  <a:srgbClr val="222222"/>
                </a:solidFill>
                <a:effectLst/>
                <a:latin typeface="-apple-system"/>
              </a:rPr>
              <a:t>Plot two matplotlib Bar Charts in Python</a:t>
            </a:r>
            <a:endParaRPr lang="en-IN" dirty="0"/>
          </a:p>
        </p:txBody>
      </p:sp>
      <p:pic>
        <p:nvPicPr>
          <p:cNvPr id="5" name="Content Placeholder 4">
            <a:extLst>
              <a:ext uri="{FF2B5EF4-FFF2-40B4-BE49-F238E27FC236}">
                <a16:creationId xmlns:a16="http://schemas.microsoft.com/office/drawing/2014/main" id="{26A59AFC-48F4-B031-AEEB-12A253CBF193}"/>
              </a:ext>
            </a:extLst>
          </p:cNvPr>
          <p:cNvPicPr>
            <a:picLocks noGrp="1" noChangeAspect="1"/>
          </p:cNvPicPr>
          <p:nvPr>
            <p:ph idx="1"/>
          </p:nvPr>
        </p:nvPicPr>
        <p:blipFill>
          <a:blip r:embed="rId2"/>
          <a:stretch>
            <a:fillRect/>
          </a:stretch>
        </p:blipFill>
        <p:spPr>
          <a:xfrm>
            <a:off x="3270489" y="1416050"/>
            <a:ext cx="5651021" cy="4760913"/>
          </a:xfrm>
        </p:spPr>
      </p:pic>
    </p:spTree>
    <p:extLst>
      <p:ext uri="{BB962C8B-B14F-4D97-AF65-F5344CB8AC3E}">
        <p14:creationId xmlns:p14="http://schemas.microsoft.com/office/powerpoint/2010/main" val="2781450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E7B2A-ACA5-05A1-E358-C28C851F72AD}"/>
              </a:ext>
            </a:extLst>
          </p:cNvPr>
          <p:cNvSpPr>
            <a:spLocks noGrp="1"/>
          </p:cNvSpPr>
          <p:nvPr>
            <p:ph type="title"/>
          </p:nvPr>
        </p:nvSpPr>
        <p:spPr/>
        <p:txBody>
          <a:bodyPr/>
          <a:lstStyle/>
          <a:p>
            <a:r>
              <a:rPr lang="en-IN" b="0" i="0" dirty="0">
                <a:solidFill>
                  <a:srgbClr val="222222"/>
                </a:solidFill>
                <a:effectLst/>
                <a:latin typeface="-apple-system"/>
              </a:rPr>
              <a:t>Python Pandas </a:t>
            </a:r>
            <a:r>
              <a:rPr lang="en-IN" b="0" i="0" dirty="0" err="1">
                <a:solidFill>
                  <a:srgbClr val="222222"/>
                </a:solidFill>
                <a:effectLst/>
                <a:latin typeface="-apple-system"/>
              </a:rPr>
              <a:t>DataFrame</a:t>
            </a:r>
            <a:r>
              <a:rPr lang="en-IN" b="0" i="0" dirty="0">
                <a:solidFill>
                  <a:srgbClr val="222222"/>
                </a:solidFill>
                <a:effectLst/>
                <a:latin typeface="-apple-system"/>
              </a:rPr>
              <a:t> Nulls</a:t>
            </a:r>
            <a:endParaRPr lang="en-IN" dirty="0"/>
          </a:p>
        </p:txBody>
      </p:sp>
      <p:sp>
        <p:nvSpPr>
          <p:cNvPr id="3" name="Content Placeholder 2">
            <a:extLst>
              <a:ext uri="{FF2B5EF4-FFF2-40B4-BE49-F238E27FC236}">
                <a16:creationId xmlns:a16="http://schemas.microsoft.com/office/drawing/2014/main" id="{6B7F8127-497D-0571-1542-1AFAEC51C0F6}"/>
              </a:ext>
            </a:extLst>
          </p:cNvPr>
          <p:cNvSpPr>
            <a:spLocks noGrp="1"/>
          </p:cNvSpPr>
          <p:nvPr>
            <p:ph idx="1"/>
          </p:nvPr>
        </p:nvSpPr>
        <p:spPr>
          <a:xfrm>
            <a:off x="838200" y="1825625"/>
            <a:ext cx="10515600" cy="4763434"/>
          </a:xfrm>
        </p:spPr>
        <p:txBody>
          <a:bodyPr/>
          <a:lstStyle/>
          <a:p>
            <a:r>
              <a:rPr lang="en-US" b="0" i="0" dirty="0">
                <a:solidFill>
                  <a:srgbClr val="222222"/>
                </a:solidFill>
                <a:effectLst/>
                <a:latin typeface="-apple-system"/>
              </a:rPr>
              <a:t>The </a:t>
            </a:r>
            <a:r>
              <a:rPr lang="en-US" b="0" i="0" dirty="0" err="1">
                <a:solidFill>
                  <a:srgbClr val="222222"/>
                </a:solidFill>
                <a:effectLst/>
                <a:latin typeface="-apple-system"/>
              </a:rPr>
              <a:t>isnull</a:t>
            </a:r>
            <a:r>
              <a:rPr lang="en-US" b="0" i="0" dirty="0">
                <a:solidFill>
                  <a:srgbClr val="222222"/>
                </a:solidFill>
                <a:effectLst/>
                <a:latin typeface="-apple-system"/>
              </a:rPr>
              <a:t> check and returns True if a value in data frame is Null otherwise False. Pandas </a:t>
            </a:r>
            <a:r>
              <a:rPr lang="en-US" b="0" i="0" dirty="0" err="1">
                <a:solidFill>
                  <a:srgbClr val="222222"/>
                </a:solidFill>
                <a:effectLst/>
                <a:latin typeface="-apple-system"/>
              </a:rPr>
              <a:t>notnull</a:t>
            </a:r>
            <a:r>
              <a:rPr lang="en-US" b="0" i="0" dirty="0">
                <a:solidFill>
                  <a:srgbClr val="222222"/>
                </a:solidFill>
                <a:effectLst/>
                <a:latin typeface="-apple-system"/>
              </a:rPr>
              <a:t> function returns True if value is not Null otherwise, False is returned.</a:t>
            </a:r>
            <a:endParaRPr lang="en-IN" dirty="0"/>
          </a:p>
        </p:txBody>
      </p:sp>
      <p:pic>
        <p:nvPicPr>
          <p:cNvPr id="5" name="Picture 4">
            <a:extLst>
              <a:ext uri="{FF2B5EF4-FFF2-40B4-BE49-F238E27FC236}">
                <a16:creationId xmlns:a16="http://schemas.microsoft.com/office/drawing/2014/main" id="{B1E840A0-5CBB-57ED-EA1E-077141210CB2}"/>
              </a:ext>
            </a:extLst>
          </p:cNvPr>
          <p:cNvPicPr>
            <a:picLocks noChangeAspect="1"/>
          </p:cNvPicPr>
          <p:nvPr/>
        </p:nvPicPr>
        <p:blipFill>
          <a:blip r:embed="rId2"/>
          <a:stretch>
            <a:fillRect/>
          </a:stretch>
        </p:blipFill>
        <p:spPr>
          <a:xfrm>
            <a:off x="2335204" y="3128682"/>
            <a:ext cx="7521592" cy="3183218"/>
          </a:xfrm>
          <a:prstGeom prst="rect">
            <a:avLst/>
          </a:prstGeom>
        </p:spPr>
      </p:pic>
    </p:spTree>
    <p:extLst>
      <p:ext uri="{BB962C8B-B14F-4D97-AF65-F5344CB8AC3E}">
        <p14:creationId xmlns:p14="http://schemas.microsoft.com/office/powerpoint/2010/main" val="1985764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241D6-D9DB-F318-6A19-4E34DC920F38}"/>
              </a:ext>
            </a:extLst>
          </p:cNvPr>
          <p:cNvSpPr>
            <a:spLocks noGrp="1"/>
          </p:cNvSpPr>
          <p:nvPr>
            <p:ph type="title"/>
          </p:nvPr>
        </p:nvSpPr>
        <p:spPr>
          <a:xfrm>
            <a:off x="838200" y="365125"/>
            <a:ext cx="10515600" cy="728569"/>
          </a:xfrm>
        </p:spPr>
        <p:txBody>
          <a:bodyPr/>
          <a:lstStyle/>
          <a:p>
            <a:r>
              <a:rPr lang="en-IN" b="0" i="0" dirty="0">
                <a:solidFill>
                  <a:srgbClr val="222222"/>
                </a:solidFill>
                <a:effectLst/>
                <a:latin typeface="-apple-system"/>
              </a:rPr>
              <a:t>matplotlib Bar Chart subplots</a:t>
            </a:r>
            <a:endParaRPr lang="en-IN" dirty="0"/>
          </a:p>
        </p:txBody>
      </p:sp>
      <p:pic>
        <p:nvPicPr>
          <p:cNvPr id="5" name="Content Placeholder 4">
            <a:extLst>
              <a:ext uri="{FF2B5EF4-FFF2-40B4-BE49-F238E27FC236}">
                <a16:creationId xmlns:a16="http://schemas.microsoft.com/office/drawing/2014/main" id="{1BEC9348-CF52-F20A-7AEC-9A4230E71483}"/>
              </a:ext>
            </a:extLst>
          </p:cNvPr>
          <p:cNvPicPr>
            <a:picLocks noGrp="1" noChangeAspect="1"/>
          </p:cNvPicPr>
          <p:nvPr>
            <p:ph idx="1"/>
          </p:nvPr>
        </p:nvPicPr>
        <p:blipFill>
          <a:blip r:embed="rId2"/>
          <a:stretch>
            <a:fillRect/>
          </a:stretch>
        </p:blipFill>
        <p:spPr>
          <a:xfrm>
            <a:off x="2985271" y="1300163"/>
            <a:ext cx="6221458" cy="4876800"/>
          </a:xfrm>
        </p:spPr>
      </p:pic>
    </p:spTree>
    <p:extLst>
      <p:ext uri="{BB962C8B-B14F-4D97-AF65-F5344CB8AC3E}">
        <p14:creationId xmlns:p14="http://schemas.microsoft.com/office/powerpoint/2010/main" val="2148418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0C8CC-D61B-2D06-A2F8-AB0C24E875C0}"/>
              </a:ext>
            </a:extLst>
          </p:cNvPr>
          <p:cNvSpPr>
            <a:spLocks noGrp="1"/>
          </p:cNvSpPr>
          <p:nvPr>
            <p:ph type="title"/>
          </p:nvPr>
        </p:nvSpPr>
        <p:spPr/>
        <p:txBody>
          <a:bodyPr/>
          <a:lstStyle/>
          <a:p>
            <a:r>
              <a:rPr lang="en-IN" b="0" i="0" dirty="0">
                <a:solidFill>
                  <a:srgbClr val="222222"/>
                </a:solidFill>
                <a:effectLst/>
                <a:latin typeface="-apple-system"/>
              </a:rPr>
              <a:t>Python matplotlib Histogram</a:t>
            </a:r>
            <a:endParaRPr lang="en-IN" dirty="0"/>
          </a:p>
        </p:txBody>
      </p:sp>
      <p:sp>
        <p:nvSpPr>
          <p:cNvPr id="3" name="Content Placeholder 2">
            <a:extLst>
              <a:ext uri="{FF2B5EF4-FFF2-40B4-BE49-F238E27FC236}">
                <a16:creationId xmlns:a16="http://schemas.microsoft.com/office/drawing/2014/main" id="{6FE2F9E4-091E-1449-CC8D-D1EACF508C60}"/>
              </a:ext>
            </a:extLst>
          </p:cNvPr>
          <p:cNvSpPr>
            <a:spLocks noGrp="1"/>
          </p:cNvSpPr>
          <p:nvPr>
            <p:ph idx="1"/>
          </p:nvPr>
        </p:nvSpPr>
        <p:spPr/>
        <p:txBody>
          <a:bodyPr/>
          <a:lstStyle/>
          <a:p>
            <a:pPr algn="l"/>
            <a:r>
              <a:rPr lang="en-US" b="0" i="0" dirty="0">
                <a:solidFill>
                  <a:srgbClr val="222222"/>
                </a:solidFill>
                <a:effectLst/>
                <a:latin typeface="-apple-system"/>
              </a:rPr>
              <a:t>The Python matplotlib histogram looks similar to the </a:t>
            </a:r>
            <a:r>
              <a:rPr lang="en-US" b="0" i="0" dirty="0" err="1">
                <a:solidFill>
                  <a:srgbClr val="222222"/>
                </a:solidFill>
                <a:effectLst/>
                <a:latin typeface="-apple-system"/>
              </a:rPr>
              <a:t>pyplot</a:t>
            </a:r>
            <a:r>
              <a:rPr lang="en-US" b="0" i="0" dirty="0">
                <a:solidFill>
                  <a:srgbClr val="222222"/>
                </a:solidFill>
                <a:effectLst/>
                <a:latin typeface="-apple-system"/>
              </a:rPr>
              <a:t> bar chart. However, the data will equally distribute into bins. Each bin represents data intervals, and the matplotlib histogram shows the comparison of the frequency of numeric data against the bins.</a:t>
            </a:r>
          </a:p>
          <a:p>
            <a:pPr algn="l"/>
            <a:r>
              <a:rPr lang="en-US" b="0" i="0" dirty="0">
                <a:solidFill>
                  <a:srgbClr val="222222"/>
                </a:solidFill>
                <a:effectLst/>
                <a:latin typeface="-apple-system"/>
              </a:rPr>
              <a:t>In Python, you can use the Matplotlib library to plot histogram with the help of </a:t>
            </a:r>
            <a:r>
              <a:rPr lang="en-US" b="0" i="0" dirty="0" err="1">
                <a:solidFill>
                  <a:srgbClr val="222222"/>
                </a:solidFill>
                <a:effectLst/>
                <a:latin typeface="-apple-system"/>
              </a:rPr>
              <a:t>pyplot</a:t>
            </a:r>
            <a:r>
              <a:rPr lang="en-US" b="0" i="0" dirty="0">
                <a:solidFill>
                  <a:srgbClr val="222222"/>
                </a:solidFill>
                <a:effectLst/>
                <a:latin typeface="-apple-system"/>
              </a:rPr>
              <a:t> hist function. The hist syntax to draw matplotlib </a:t>
            </a:r>
            <a:r>
              <a:rPr lang="en-US" b="0" i="0" dirty="0" err="1">
                <a:solidFill>
                  <a:srgbClr val="222222"/>
                </a:solidFill>
                <a:effectLst/>
                <a:latin typeface="-apple-system"/>
              </a:rPr>
              <a:t>pyplot</a:t>
            </a:r>
            <a:r>
              <a:rPr lang="en-US" b="0" i="0" dirty="0">
                <a:solidFill>
                  <a:srgbClr val="222222"/>
                </a:solidFill>
                <a:effectLst/>
                <a:latin typeface="-apple-system"/>
              </a:rPr>
              <a:t> histogram in Python is</a:t>
            </a:r>
          </a:p>
          <a:p>
            <a:endParaRPr lang="en-IN" dirty="0"/>
          </a:p>
        </p:txBody>
      </p:sp>
      <p:pic>
        <p:nvPicPr>
          <p:cNvPr id="7" name="Picture 6">
            <a:extLst>
              <a:ext uri="{FF2B5EF4-FFF2-40B4-BE49-F238E27FC236}">
                <a16:creationId xmlns:a16="http://schemas.microsoft.com/office/drawing/2014/main" id="{0AB8F271-944A-D56A-51CE-BD528EEBCA67}"/>
              </a:ext>
            </a:extLst>
          </p:cNvPr>
          <p:cNvPicPr>
            <a:picLocks noChangeAspect="1"/>
          </p:cNvPicPr>
          <p:nvPr/>
        </p:nvPicPr>
        <p:blipFill>
          <a:blip r:embed="rId2"/>
          <a:stretch>
            <a:fillRect/>
          </a:stretch>
        </p:blipFill>
        <p:spPr>
          <a:xfrm>
            <a:off x="2517642" y="4887963"/>
            <a:ext cx="7353937" cy="990686"/>
          </a:xfrm>
          <a:prstGeom prst="rect">
            <a:avLst/>
          </a:prstGeom>
        </p:spPr>
      </p:pic>
    </p:spTree>
    <p:extLst>
      <p:ext uri="{BB962C8B-B14F-4D97-AF65-F5344CB8AC3E}">
        <p14:creationId xmlns:p14="http://schemas.microsoft.com/office/powerpoint/2010/main" val="2086717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DA376-3571-9628-672F-3306C562875D}"/>
              </a:ext>
            </a:extLst>
          </p:cNvPr>
          <p:cNvSpPr>
            <a:spLocks noGrp="1"/>
          </p:cNvSpPr>
          <p:nvPr>
            <p:ph type="title"/>
          </p:nvPr>
        </p:nvSpPr>
        <p:spPr/>
        <p:txBody>
          <a:bodyPr/>
          <a:lstStyle/>
          <a:p>
            <a:r>
              <a:rPr lang="en-IN" b="0" i="0" dirty="0">
                <a:solidFill>
                  <a:srgbClr val="222222"/>
                </a:solidFill>
                <a:effectLst/>
                <a:latin typeface="-apple-system"/>
              </a:rPr>
              <a:t>Simple matplotlib Histogram Example</a:t>
            </a:r>
            <a:endParaRPr lang="en-IN" dirty="0"/>
          </a:p>
        </p:txBody>
      </p:sp>
      <p:pic>
        <p:nvPicPr>
          <p:cNvPr id="5" name="Content Placeholder 4">
            <a:extLst>
              <a:ext uri="{FF2B5EF4-FFF2-40B4-BE49-F238E27FC236}">
                <a16:creationId xmlns:a16="http://schemas.microsoft.com/office/drawing/2014/main" id="{2D98C261-99F0-DFE8-A615-A9669151AE10}"/>
              </a:ext>
            </a:extLst>
          </p:cNvPr>
          <p:cNvPicPr>
            <a:picLocks noGrp="1" noChangeAspect="1"/>
          </p:cNvPicPr>
          <p:nvPr>
            <p:ph idx="1"/>
          </p:nvPr>
        </p:nvPicPr>
        <p:blipFill>
          <a:blip r:embed="rId2"/>
          <a:stretch>
            <a:fillRect/>
          </a:stretch>
        </p:blipFill>
        <p:spPr>
          <a:xfrm>
            <a:off x="838201" y="2923205"/>
            <a:ext cx="4872318" cy="1905165"/>
          </a:xfrm>
        </p:spPr>
      </p:pic>
      <p:sp>
        <p:nvSpPr>
          <p:cNvPr id="7" name="TextBox 6">
            <a:extLst>
              <a:ext uri="{FF2B5EF4-FFF2-40B4-BE49-F238E27FC236}">
                <a16:creationId xmlns:a16="http://schemas.microsoft.com/office/drawing/2014/main" id="{FD9B3CD7-3843-ADAF-FEC4-20921A5730C4}"/>
              </a:ext>
            </a:extLst>
          </p:cNvPr>
          <p:cNvSpPr txBox="1"/>
          <p:nvPr/>
        </p:nvSpPr>
        <p:spPr>
          <a:xfrm>
            <a:off x="838200" y="1745187"/>
            <a:ext cx="6096000" cy="923330"/>
          </a:xfrm>
          <a:prstGeom prst="rect">
            <a:avLst/>
          </a:prstGeom>
          <a:noFill/>
        </p:spPr>
        <p:txBody>
          <a:bodyPr wrap="square">
            <a:spAutoFit/>
          </a:bodyPr>
          <a:lstStyle/>
          <a:p>
            <a:r>
              <a:rPr lang="en-US" b="0" i="0" dirty="0">
                <a:solidFill>
                  <a:srgbClr val="222222"/>
                </a:solidFill>
                <a:effectLst/>
                <a:latin typeface="-apple-system"/>
              </a:rPr>
              <a:t>Here, we used this argument number explicitly by assigning 20 to it. It means, below code will draw a hist of random numbers, and the data will equally distribute into 20 bins.</a:t>
            </a:r>
            <a:endParaRPr lang="en-IN" dirty="0"/>
          </a:p>
        </p:txBody>
      </p:sp>
      <p:pic>
        <p:nvPicPr>
          <p:cNvPr id="9" name="Picture 8">
            <a:extLst>
              <a:ext uri="{FF2B5EF4-FFF2-40B4-BE49-F238E27FC236}">
                <a16:creationId xmlns:a16="http://schemas.microsoft.com/office/drawing/2014/main" id="{9484A997-5D62-9801-BFE9-3F86156AD7E6}"/>
              </a:ext>
            </a:extLst>
          </p:cNvPr>
          <p:cNvPicPr>
            <a:picLocks noChangeAspect="1"/>
          </p:cNvPicPr>
          <p:nvPr/>
        </p:nvPicPr>
        <p:blipFill>
          <a:blip r:embed="rId3"/>
          <a:stretch>
            <a:fillRect/>
          </a:stretch>
        </p:blipFill>
        <p:spPr>
          <a:xfrm>
            <a:off x="6669741" y="2674013"/>
            <a:ext cx="3392564" cy="3115267"/>
          </a:xfrm>
          <a:prstGeom prst="rect">
            <a:avLst/>
          </a:prstGeom>
        </p:spPr>
      </p:pic>
    </p:spTree>
    <p:extLst>
      <p:ext uri="{BB962C8B-B14F-4D97-AF65-F5344CB8AC3E}">
        <p14:creationId xmlns:p14="http://schemas.microsoft.com/office/powerpoint/2010/main" val="2757473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E1DA4-93E7-5D47-347E-A178859F3B95}"/>
              </a:ext>
            </a:extLst>
          </p:cNvPr>
          <p:cNvSpPr>
            <a:spLocks noGrp="1"/>
          </p:cNvSpPr>
          <p:nvPr>
            <p:ph type="title"/>
          </p:nvPr>
        </p:nvSpPr>
        <p:spPr>
          <a:xfrm>
            <a:off x="838200" y="365125"/>
            <a:ext cx="10515600" cy="594099"/>
          </a:xfrm>
        </p:spPr>
        <p:txBody>
          <a:bodyPr>
            <a:normAutofit fontScale="90000"/>
          </a:bodyPr>
          <a:lstStyle/>
          <a:p>
            <a:r>
              <a:rPr lang="en-IN" b="0" i="0" dirty="0">
                <a:solidFill>
                  <a:srgbClr val="222222"/>
                </a:solidFill>
                <a:effectLst/>
                <a:latin typeface="-apple-system"/>
              </a:rPr>
              <a:t>Python matplotlib Histogram using CSV File</a:t>
            </a:r>
            <a:endParaRPr lang="en-IN" dirty="0"/>
          </a:p>
        </p:txBody>
      </p:sp>
      <p:pic>
        <p:nvPicPr>
          <p:cNvPr id="5" name="Content Placeholder 4">
            <a:extLst>
              <a:ext uri="{FF2B5EF4-FFF2-40B4-BE49-F238E27FC236}">
                <a16:creationId xmlns:a16="http://schemas.microsoft.com/office/drawing/2014/main" id="{C792AD7C-C979-9410-7E9D-D6771E98BDB5}"/>
              </a:ext>
            </a:extLst>
          </p:cNvPr>
          <p:cNvPicPr>
            <a:picLocks noGrp="1" noChangeAspect="1"/>
          </p:cNvPicPr>
          <p:nvPr>
            <p:ph idx="1"/>
          </p:nvPr>
        </p:nvPicPr>
        <p:blipFill>
          <a:blip r:embed="rId2"/>
          <a:stretch>
            <a:fillRect/>
          </a:stretch>
        </p:blipFill>
        <p:spPr>
          <a:xfrm>
            <a:off x="2407600" y="1958034"/>
            <a:ext cx="7376799" cy="3391194"/>
          </a:xfrm>
        </p:spPr>
      </p:pic>
    </p:spTree>
    <p:extLst>
      <p:ext uri="{BB962C8B-B14F-4D97-AF65-F5344CB8AC3E}">
        <p14:creationId xmlns:p14="http://schemas.microsoft.com/office/powerpoint/2010/main" val="3036148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184F-3B37-72F1-8145-4A999E16B257}"/>
              </a:ext>
            </a:extLst>
          </p:cNvPr>
          <p:cNvSpPr>
            <a:spLocks noGrp="1"/>
          </p:cNvSpPr>
          <p:nvPr>
            <p:ph type="title"/>
          </p:nvPr>
        </p:nvSpPr>
        <p:spPr>
          <a:xfrm>
            <a:off x="838200" y="365125"/>
            <a:ext cx="10515600" cy="880969"/>
          </a:xfrm>
        </p:spPr>
        <p:txBody>
          <a:bodyPr/>
          <a:lstStyle/>
          <a:p>
            <a:r>
              <a:rPr lang="en-IN" b="0" i="0" dirty="0">
                <a:solidFill>
                  <a:srgbClr val="222222"/>
                </a:solidFill>
                <a:effectLst/>
                <a:latin typeface="-apple-system"/>
              </a:rPr>
              <a:t>Python matplotlib Histogram titles</a:t>
            </a:r>
            <a:endParaRPr lang="en-IN" dirty="0"/>
          </a:p>
        </p:txBody>
      </p:sp>
      <p:sp>
        <p:nvSpPr>
          <p:cNvPr id="3" name="Content Placeholder 2">
            <a:extLst>
              <a:ext uri="{FF2B5EF4-FFF2-40B4-BE49-F238E27FC236}">
                <a16:creationId xmlns:a16="http://schemas.microsoft.com/office/drawing/2014/main" id="{3D0929E0-45AB-FB4A-2DFB-9453597240B9}"/>
              </a:ext>
            </a:extLst>
          </p:cNvPr>
          <p:cNvSpPr>
            <a:spLocks noGrp="1"/>
          </p:cNvSpPr>
          <p:nvPr>
            <p:ph idx="1"/>
          </p:nvPr>
        </p:nvSpPr>
        <p:spPr>
          <a:xfrm>
            <a:off x="838200" y="1246094"/>
            <a:ext cx="10515600" cy="5396753"/>
          </a:xfrm>
        </p:spPr>
        <p:txBody>
          <a:bodyPr>
            <a:normAutofit fontScale="92500"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err="1"/>
              <a:t>Plt.legend</a:t>
            </a:r>
            <a:r>
              <a:rPr lang="en-IN" dirty="0"/>
              <a:t>(</a:t>
            </a:r>
            <a:r>
              <a:rPr lang="en-IN" dirty="0" err="1"/>
              <a:t>sales_data.index</a:t>
            </a:r>
            <a:r>
              <a:rPr lang="en-IN" dirty="0"/>
              <a:t>, </a:t>
            </a:r>
            <a:r>
              <a:rPr lang="en-IN" dirty="0" err="1"/>
              <a:t>loc</a:t>
            </a:r>
            <a:r>
              <a:rPr lang="en-IN" dirty="0"/>
              <a:t> = ‘upper right’)</a:t>
            </a:r>
          </a:p>
        </p:txBody>
      </p:sp>
      <p:pic>
        <p:nvPicPr>
          <p:cNvPr id="6" name="Picture 5">
            <a:extLst>
              <a:ext uri="{FF2B5EF4-FFF2-40B4-BE49-F238E27FC236}">
                <a16:creationId xmlns:a16="http://schemas.microsoft.com/office/drawing/2014/main" id="{D2B0C213-8FD5-74B0-5C4C-18937E17FE9F}"/>
              </a:ext>
            </a:extLst>
          </p:cNvPr>
          <p:cNvPicPr>
            <a:picLocks noChangeAspect="1"/>
          </p:cNvPicPr>
          <p:nvPr/>
        </p:nvPicPr>
        <p:blipFill>
          <a:blip r:embed="rId2"/>
          <a:stretch>
            <a:fillRect/>
          </a:stretch>
        </p:blipFill>
        <p:spPr>
          <a:xfrm>
            <a:off x="2499936" y="1205753"/>
            <a:ext cx="7407282" cy="4724809"/>
          </a:xfrm>
          <a:prstGeom prst="rect">
            <a:avLst/>
          </a:prstGeom>
        </p:spPr>
      </p:pic>
    </p:spTree>
    <p:extLst>
      <p:ext uri="{BB962C8B-B14F-4D97-AF65-F5344CB8AC3E}">
        <p14:creationId xmlns:p14="http://schemas.microsoft.com/office/powerpoint/2010/main" val="4036822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B8F87-2D63-D8F0-8C40-9AB17C9AF6C3}"/>
              </a:ext>
            </a:extLst>
          </p:cNvPr>
          <p:cNvSpPr>
            <a:spLocks noGrp="1"/>
          </p:cNvSpPr>
          <p:nvPr>
            <p:ph type="title"/>
          </p:nvPr>
        </p:nvSpPr>
        <p:spPr>
          <a:xfrm>
            <a:off x="838200" y="365125"/>
            <a:ext cx="10515600" cy="800287"/>
          </a:xfrm>
        </p:spPr>
        <p:txBody>
          <a:bodyPr/>
          <a:lstStyle/>
          <a:p>
            <a:r>
              <a:rPr lang="en-IN" b="0" i="0" dirty="0">
                <a:solidFill>
                  <a:srgbClr val="222222"/>
                </a:solidFill>
                <a:effectLst/>
                <a:latin typeface="-apple-system"/>
              </a:rPr>
              <a:t>Python matplotlib seaborn Histogram</a:t>
            </a:r>
            <a:endParaRPr lang="en-IN" dirty="0"/>
          </a:p>
        </p:txBody>
      </p:sp>
      <p:sp>
        <p:nvSpPr>
          <p:cNvPr id="3" name="Content Placeholder 2">
            <a:extLst>
              <a:ext uri="{FF2B5EF4-FFF2-40B4-BE49-F238E27FC236}">
                <a16:creationId xmlns:a16="http://schemas.microsoft.com/office/drawing/2014/main" id="{A7B7D6FD-4844-921C-3E64-91CBDF28362B}"/>
              </a:ext>
            </a:extLst>
          </p:cNvPr>
          <p:cNvSpPr>
            <a:spLocks noGrp="1"/>
          </p:cNvSpPr>
          <p:nvPr>
            <p:ph idx="1"/>
          </p:nvPr>
        </p:nvSpPr>
        <p:spPr>
          <a:xfrm>
            <a:off x="838200" y="1335740"/>
            <a:ext cx="10515600" cy="5441577"/>
          </a:xfrm>
        </p:spPr>
        <p:txBody>
          <a:bodyPr/>
          <a:lstStyle/>
          <a:p>
            <a:endParaRPr lang="en-IN" dirty="0"/>
          </a:p>
          <a:p>
            <a:endParaRPr lang="en-IN" dirty="0"/>
          </a:p>
          <a:p>
            <a:endParaRPr lang="en-IN" dirty="0"/>
          </a:p>
          <a:p>
            <a:endParaRPr lang="en-IN" dirty="0"/>
          </a:p>
          <a:p>
            <a:endParaRPr lang="en-IN" dirty="0"/>
          </a:p>
          <a:p>
            <a:r>
              <a:rPr lang="en-IN" dirty="0"/>
              <a:t>2D Histogram</a:t>
            </a:r>
          </a:p>
        </p:txBody>
      </p:sp>
      <p:pic>
        <p:nvPicPr>
          <p:cNvPr id="6" name="Content Placeholder 4">
            <a:extLst>
              <a:ext uri="{FF2B5EF4-FFF2-40B4-BE49-F238E27FC236}">
                <a16:creationId xmlns:a16="http://schemas.microsoft.com/office/drawing/2014/main" id="{992397D9-D012-7C32-8645-0C590350C255}"/>
              </a:ext>
            </a:extLst>
          </p:cNvPr>
          <p:cNvPicPr>
            <a:picLocks noChangeAspect="1"/>
          </p:cNvPicPr>
          <p:nvPr/>
        </p:nvPicPr>
        <p:blipFill>
          <a:blip r:embed="rId2"/>
          <a:stretch>
            <a:fillRect/>
          </a:stretch>
        </p:blipFill>
        <p:spPr>
          <a:xfrm>
            <a:off x="2304956" y="1335741"/>
            <a:ext cx="7331075" cy="2537680"/>
          </a:xfrm>
          <a:prstGeom prst="rect">
            <a:avLst/>
          </a:prstGeom>
        </p:spPr>
      </p:pic>
      <p:pic>
        <p:nvPicPr>
          <p:cNvPr id="8" name="Picture 7">
            <a:extLst>
              <a:ext uri="{FF2B5EF4-FFF2-40B4-BE49-F238E27FC236}">
                <a16:creationId xmlns:a16="http://schemas.microsoft.com/office/drawing/2014/main" id="{17F9350E-BA76-1838-3A26-7B7B5F8CFB1D}"/>
              </a:ext>
            </a:extLst>
          </p:cNvPr>
          <p:cNvPicPr>
            <a:picLocks noChangeAspect="1"/>
          </p:cNvPicPr>
          <p:nvPr/>
        </p:nvPicPr>
        <p:blipFill>
          <a:blip r:embed="rId3"/>
          <a:stretch>
            <a:fillRect/>
          </a:stretch>
        </p:blipFill>
        <p:spPr>
          <a:xfrm>
            <a:off x="2381162" y="4382902"/>
            <a:ext cx="7254869" cy="2278713"/>
          </a:xfrm>
          <a:prstGeom prst="rect">
            <a:avLst/>
          </a:prstGeom>
        </p:spPr>
      </p:pic>
    </p:spTree>
    <p:extLst>
      <p:ext uri="{BB962C8B-B14F-4D97-AF65-F5344CB8AC3E}">
        <p14:creationId xmlns:p14="http://schemas.microsoft.com/office/powerpoint/2010/main" val="1047808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CC585-368B-F636-871A-DD3FF7F2B9E4}"/>
              </a:ext>
            </a:extLst>
          </p:cNvPr>
          <p:cNvSpPr>
            <a:spLocks noGrp="1"/>
          </p:cNvSpPr>
          <p:nvPr>
            <p:ph type="title"/>
          </p:nvPr>
        </p:nvSpPr>
        <p:spPr>
          <a:xfrm>
            <a:off x="838200" y="365126"/>
            <a:ext cx="10515600" cy="683746"/>
          </a:xfrm>
        </p:spPr>
        <p:txBody>
          <a:bodyPr>
            <a:normAutofit fontScale="90000"/>
          </a:bodyPr>
          <a:lstStyle/>
          <a:p>
            <a:r>
              <a:rPr lang="en-US" b="0" i="0" dirty="0">
                <a:solidFill>
                  <a:srgbClr val="222222"/>
                </a:solidFill>
                <a:effectLst/>
                <a:latin typeface="-apple-system"/>
              </a:rPr>
              <a:t>Python matplotlib Histograms of an Image</a:t>
            </a:r>
            <a:endParaRPr lang="en-IN" dirty="0"/>
          </a:p>
        </p:txBody>
      </p:sp>
      <p:sp>
        <p:nvSpPr>
          <p:cNvPr id="3" name="Content Placeholder 2">
            <a:extLst>
              <a:ext uri="{FF2B5EF4-FFF2-40B4-BE49-F238E27FC236}">
                <a16:creationId xmlns:a16="http://schemas.microsoft.com/office/drawing/2014/main" id="{6BCBF59F-DCCB-E4FB-F76A-4E4344829B5C}"/>
              </a:ext>
            </a:extLst>
          </p:cNvPr>
          <p:cNvSpPr>
            <a:spLocks noGrp="1"/>
          </p:cNvSpPr>
          <p:nvPr>
            <p:ph idx="1"/>
          </p:nvPr>
        </p:nvSpPr>
        <p:spPr>
          <a:xfrm>
            <a:off x="838200" y="1237129"/>
            <a:ext cx="10515600" cy="4939834"/>
          </a:xfrm>
        </p:spPr>
        <p:txBody>
          <a:bodyPr/>
          <a:lstStyle/>
          <a:p>
            <a:r>
              <a:rPr lang="en-US" b="0" i="0" dirty="0">
                <a:solidFill>
                  <a:srgbClr val="222222"/>
                </a:solidFill>
                <a:effectLst/>
                <a:latin typeface="-apple-system"/>
              </a:rPr>
              <a:t>Apart from the above-specified ones, you can use the Python Matplotlib histograms to analyze the colors in an image. In this section, we use show the RGB colors In an image.</a:t>
            </a:r>
            <a:endParaRPr lang="en-IN" dirty="0"/>
          </a:p>
        </p:txBody>
      </p:sp>
      <p:pic>
        <p:nvPicPr>
          <p:cNvPr id="5" name="Picture 4">
            <a:extLst>
              <a:ext uri="{FF2B5EF4-FFF2-40B4-BE49-F238E27FC236}">
                <a16:creationId xmlns:a16="http://schemas.microsoft.com/office/drawing/2014/main" id="{6ED846AC-F09E-E587-20C7-388EDCF7E153}"/>
              </a:ext>
            </a:extLst>
          </p:cNvPr>
          <p:cNvPicPr>
            <a:picLocks noChangeAspect="1"/>
          </p:cNvPicPr>
          <p:nvPr/>
        </p:nvPicPr>
        <p:blipFill>
          <a:blip r:embed="rId2"/>
          <a:stretch>
            <a:fillRect/>
          </a:stretch>
        </p:blipFill>
        <p:spPr>
          <a:xfrm>
            <a:off x="2449514" y="2659205"/>
            <a:ext cx="7292972" cy="2095682"/>
          </a:xfrm>
          <a:prstGeom prst="rect">
            <a:avLst/>
          </a:prstGeom>
        </p:spPr>
      </p:pic>
    </p:spTree>
    <p:extLst>
      <p:ext uri="{BB962C8B-B14F-4D97-AF65-F5344CB8AC3E}">
        <p14:creationId xmlns:p14="http://schemas.microsoft.com/office/powerpoint/2010/main" val="1339063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F967C-E77B-3410-1355-09E5A0D2266B}"/>
              </a:ext>
            </a:extLst>
          </p:cNvPr>
          <p:cNvSpPr>
            <a:spLocks noGrp="1"/>
          </p:cNvSpPr>
          <p:nvPr>
            <p:ph type="title"/>
          </p:nvPr>
        </p:nvSpPr>
        <p:spPr/>
        <p:txBody>
          <a:bodyPr/>
          <a:lstStyle/>
          <a:p>
            <a:r>
              <a:rPr lang="en-IN" b="0" i="0" dirty="0">
                <a:solidFill>
                  <a:srgbClr val="222222"/>
                </a:solidFill>
                <a:effectLst/>
                <a:latin typeface="-apple-system"/>
              </a:rPr>
              <a:t>Python matplotlib Pie Chart</a:t>
            </a:r>
            <a:endParaRPr lang="en-IN" dirty="0"/>
          </a:p>
        </p:txBody>
      </p:sp>
      <p:sp>
        <p:nvSpPr>
          <p:cNvPr id="3" name="Content Placeholder 2">
            <a:extLst>
              <a:ext uri="{FF2B5EF4-FFF2-40B4-BE49-F238E27FC236}">
                <a16:creationId xmlns:a16="http://schemas.microsoft.com/office/drawing/2014/main" id="{B4CAD587-15C9-9AAD-5694-F56FDE88F0F2}"/>
              </a:ext>
            </a:extLst>
          </p:cNvPr>
          <p:cNvSpPr>
            <a:spLocks noGrp="1"/>
          </p:cNvSpPr>
          <p:nvPr>
            <p:ph idx="1"/>
          </p:nvPr>
        </p:nvSpPr>
        <p:spPr/>
        <p:txBody>
          <a:bodyPr/>
          <a:lstStyle/>
          <a:p>
            <a:r>
              <a:rPr lang="en-US" b="0" i="0" dirty="0">
                <a:solidFill>
                  <a:srgbClr val="222222"/>
                </a:solidFill>
                <a:effectLst/>
                <a:latin typeface="-apple-system"/>
              </a:rPr>
              <a:t>The Python matplotlib pie chart displays the series of data in slices or wedges, and each slice is the size of an item. In order to draw at the matplotlib chart in Python, you have to use the </a:t>
            </a:r>
            <a:r>
              <a:rPr lang="en-US" b="0" i="0" dirty="0" err="1">
                <a:solidFill>
                  <a:srgbClr val="222222"/>
                </a:solidFill>
                <a:effectLst/>
                <a:latin typeface="-apple-system"/>
              </a:rPr>
              <a:t>pyplot</a:t>
            </a:r>
            <a:r>
              <a:rPr lang="en-US" b="0" i="0" dirty="0">
                <a:solidFill>
                  <a:srgbClr val="222222"/>
                </a:solidFill>
                <a:effectLst/>
                <a:latin typeface="-apple-system"/>
              </a:rPr>
              <a:t> pie function. The syntax of this Python matplotlib pie function is</a:t>
            </a:r>
          </a:p>
          <a:p>
            <a:endParaRPr lang="en-IN" dirty="0"/>
          </a:p>
        </p:txBody>
      </p:sp>
      <p:pic>
        <p:nvPicPr>
          <p:cNvPr id="6" name="Picture 5">
            <a:extLst>
              <a:ext uri="{FF2B5EF4-FFF2-40B4-BE49-F238E27FC236}">
                <a16:creationId xmlns:a16="http://schemas.microsoft.com/office/drawing/2014/main" id="{8DE32662-9C2E-6670-29D8-E87B60F1F769}"/>
              </a:ext>
            </a:extLst>
          </p:cNvPr>
          <p:cNvPicPr>
            <a:picLocks noChangeAspect="1"/>
          </p:cNvPicPr>
          <p:nvPr/>
        </p:nvPicPr>
        <p:blipFill>
          <a:blip r:embed="rId2"/>
          <a:stretch>
            <a:fillRect/>
          </a:stretch>
        </p:blipFill>
        <p:spPr>
          <a:xfrm>
            <a:off x="2319963" y="3777683"/>
            <a:ext cx="7552074" cy="1005927"/>
          </a:xfrm>
          <a:prstGeom prst="rect">
            <a:avLst/>
          </a:prstGeom>
        </p:spPr>
      </p:pic>
    </p:spTree>
    <p:extLst>
      <p:ext uri="{BB962C8B-B14F-4D97-AF65-F5344CB8AC3E}">
        <p14:creationId xmlns:p14="http://schemas.microsoft.com/office/powerpoint/2010/main" val="325230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66E1-57C6-BB6E-4027-DB63FEEF9A47}"/>
              </a:ext>
            </a:extLst>
          </p:cNvPr>
          <p:cNvSpPr>
            <a:spLocks noGrp="1"/>
          </p:cNvSpPr>
          <p:nvPr>
            <p:ph type="title"/>
          </p:nvPr>
        </p:nvSpPr>
        <p:spPr/>
        <p:txBody>
          <a:bodyPr/>
          <a:lstStyle/>
          <a:p>
            <a:r>
              <a:rPr lang="en-IN" b="0" i="0" dirty="0">
                <a:solidFill>
                  <a:srgbClr val="222222"/>
                </a:solidFill>
                <a:effectLst/>
                <a:latin typeface="-apple-system"/>
              </a:rPr>
              <a:t>Python matplotlib Pie Chart Example</a:t>
            </a:r>
            <a:endParaRPr lang="en-IN" dirty="0"/>
          </a:p>
        </p:txBody>
      </p:sp>
      <p:pic>
        <p:nvPicPr>
          <p:cNvPr id="7" name="Content Placeholder 6">
            <a:extLst>
              <a:ext uri="{FF2B5EF4-FFF2-40B4-BE49-F238E27FC236}">
                <a16:creationId xmlns:a16="http://schemas.microsoft.com/office/drawing/2014/main" id="{128E3811-18AC-BD43-C41F-2565D41E8C4C}"/>
              </a:ext>
            </a:extLst>
          </p:cNvPr>
          <p:cNvPicPr>
            <a:picLocks noGrp="1" noChangeAspect="1"/>
          </p:cNvPicPr>
          <p:nvPr>
            <p:ph idx="1"/>
          </p:nvPr>
        </p:nvPicPr>
        <p:blipFill>
          <a:blip r:embed="rId2"/>
          <a:stretch>
            <a:fillRect/>
          </a:stretch>
        </p:blipFill>
        <p:spPr>
          <a:xfrm>
            <a:off x="838200" y="1690688"/>
            <a:ext cx="4486835" cy="2187130"/>
          </a:xfrm>
        </p:spPr>
      </p:pic>
      <p:pic>
        <p:nvPicPr>
          <p:cNvPr id="9" name="Picture 8">
            <a:extLst>
              <a:ext uri="{FF2B5EF4-FFF2-40B4-BE49-F238E27FC236}">
                <a16:creationId xmlns:a16="http://schemas.microsoft.com/office/drawing/2014/main" id="{1C7979D4-C80E-6ABE-2109-CD442555E33B}"/>
              </a:ext>
            </a:extLst>
          </p:cNvPr>
          <p:cNvPicPr>
            <a:picLocks noChangeAspect="1"/>
          </p:cNvPicPr>
          <p:nvPr/>
        </p:nvPicPr>
        <p:blipFill>
          <a:blip r:embed="rId3"/>
          <a:stretch>
            <a:fillRect/>
          </a:stretch>
        </p:blipFill>
        <p:spPr>
          <a:xfrm>
            <a:off x="6167717" y="2563906"/>
            <a:ext cx="4939553" cy="2814195"/>
          </a:xfrm>
          <a:prstGeom prst="rect">
            <a:avLst/>
          </a:prstGeom>
        </p:spPr>
      </p:pic>
      <p:pic>
        <p:nvPicPr>
          <p:cNvPr id="4" name="Picture 3">
            <a:extLst>
              <a:ext uri="{FF2B5EF4-FFF2-40B4-BE49-F238E27FC236}">
                <a16:creationId xmlns:a16="http://schemas.microsoft.com/office/drawing/2014/main" id="{31891985-CD08-7961-2998-DF6B5EB14F4B}"/>
              </a:ext>
            </a:extLst>
          </p:cNvPr>
          <p:cNvPicPr>
            <a:picLocks noChangeAspect="1"/>
          </p:cNvPicPr>
          <p:nvPr/>
        </p:nvPicPr>
        <p:blipFill>
          <a:blip r:embed="rId4"/>
          <a:stretch>
            <a:fillRect/>
          </a:stretch>
        </p:blipFill>
        <p:spPr>
          <a:xfrm>
            <a:off x="632811" y="4149423"/>
            <a:ext cx="6112044" cy="2457355"/>
          </a:xfrm>
          <a:prstGeom prst="rect">
            <a:avLst/>
          </a:prstGeom>
        </p:spPr>
      </p:pic>
    </p:spTree>
    <p:extLst>
      <p:ext uri="{BB962C8B-B14F-4D97-AF65-F5344CB8AC3E}">
        <p14:creationId xmlns:p14="http://schemas.microsoft.com/office/powerpoint/2010/main" val="2163460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68C7-EFB3-986C-0969-6B1F785E5631}"/>
              </a:ext>
            </a:extLst>
          </p:cNvPr>
          <p:cNvSpPr>
            <a:spLocks noGrp="1"/>
          </p:cNvSpPr>
          <p:nvPr>
            <p:ph type="title"/>
          </p:nvPr>
        </p:nvSpPr>
        <p:spPr>
          <a:xfrm>
            <a:off x="838200" y="365125"/>
            <a:ext cx="10515600" cy="880969"/>
          </a:xfrm>
        </p:spPr>
        <p:txBody>
          <a:bodyPr/>
          <a:lstStyle/>
          <a:p>
            <a:r>
              <a:rPr lang="en-US" b="0" i="0" dirty="0">
                <a:solidFill>
                  <a:srgbClr val="222222"/>
                </a:solidFill>
                <a:effectLst/>
                <a:latin typeface="-apple-system"/>
              </a:rPr>
              <a:t>Add Title or Name to Pie Plot</a:t>
            </a:r>
            <a:endParaRPr lang="en-IN" dirty="0"/>
          </a:p>
        </p:txBody>
      </p:sp>
      <p:pic>
        <p:nvPicPr>
          <p:cNvPr id="5" name="Picture 4">
            <a:extLst>
              <a:ext uri="{FF2B5EF4-FFF2-40B4-BE49-F238E27FC236}">
                <a16:creationId xmlns:a16="http://schemas.microsoft.com/office/drawing/2014/main" id="{2193F9A6-1FF3-DDA3-C1C4-CED0405C6890}"/>
              </a:ext>
            </a:extLst>
          </p:cNvPr>
          <p:cNvPicPr>
            <a:picLocks noChangeAspect="1"/>
          </p:cNvPicPr>
          <p:nvPr/>
        </p:nvPicPr>
        <p:blipFill>
          <a:blip r:embed="rId2"/>
          <a:stretch>
            <a:fillRect/>
          </a:stretch>
        </p:blipFill>
        <p:spPr>
          <a:xfrm>
            <a:off x="2426652" y="2223995"/>
            <a:ext cx="7338696" cy="3414056"/>
          </a:xfrm>
          <a:prstGeom prst="rect">
            <a:avLst/>
          </a:prstGeom>
        </p:spPr>
      </p:pic>
    </p:spTree>
    <p:extLst>
      <p:ext uri="{BB962C8B-B14F-4D97-AF65-F5344CB8AC3E}">
        <p14:creationId xmlns:p14="http://schemas.microsoft.com/office/powerpoint/2010/main" val="4020634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9649-577D-35BF-A863-365ABBA0CEE5}"/>
              </a:ext>
            </a:extLst>
          </p:cNvPr>
          <p:cNvSpPr>
            <a:spLocks noGrp="1"/>
          </p:cNvSpPr>
          <p:nvPr>
            <p:ph type="title"/>
          </p:nvPr>
        </p:nvSpPr>
        <p:spPr/>
        <p:txBody>
          <a:bodyPr/>
          <a:lstStyle/>
          <a:p>
            <a:r>
              <a:rPr lang="en-IN" b="1" i="0" dirty="0">
                <a:solidFill>
                  <a:srgbClr val="222222"/>
                </a:solidFill>
                <a:effectLst/>
                <a:latin typeface="-apple-system"/>
              </a:rPr>
              <a:t>Replace Nulls</a:t>
            </a:r>
            <a:endParaRPr lang="en-IN" dirty="0"/>
          </a:p>
        </p:txBody>
      </p:sp>
      <p:sp>
        <p:nvSpPr>
          <p:cNvPr id="3" name="Content Placeholder 2">
            <a:extLst>
              <a:ext uri="{FF2B5EF4-FFF2-40B4-BE49-F238E27FC236}">
                <a16:creationId xmlns:a16="http://schemas.microsoft.com/office/drawing/2014/main" id="{01205B8B-D37B-1201-497B-B7839863AF1F}"/>
              </a:ext>
            </a:extLst>
          </p:cNvPr>
          <p:cNvSpPr>
            <a:spLocks noGrp="1"/>
          </p:cNvSpPr>
          <p:nvPr>
            <p:ph idx="1"/>
          </p:nvPr>
        </p:nvSpPr>
        <p:spPr>
          <a:xfrm>
            <a:off x="838200" y="1825625"/>
            <a:ext cx="10515600" cy="4667250"/>
          </a:xfrm>
        </p:spPr>
        <p:txBody>
          <a:bodyPr/>
          <a:lstStyle/>
          <a:p>
            <a:r>
              <a:rPr lang="en-US" b="0" i="0" dirty="0">
                <a:solidFill>
                  <a:srgbClr val="222222"/>
                </a:solidFill>
                <a:effectLst/>
                <a:latin typeface="-apple-system"/>
              </a:rPr>
              <a:t>We can also replace those Null values with a meaningful numbers. So, to replace nulls in pandas, use Python </a:t>
            </a:r>
            <a:r>
              <a:rPr lang="en-US" b="0" i="0" dirty="0" err="1">
                <a:solidFill>
                  <a:srgbClr val="222222"/>
                </a:solidFill>
                <a:effectLst/>
                <a:latin typeface="-apple-system"/>
              </a:rPr>
              <a:t>DataFrame</a:t>
            </a:r>
            <a:r>
              <a:rPr lang="en-US" b="0" i="0" dirty="0">
                <a:solidFill>
                  <a:srgbClr val="222222"/>
                </a:solidFill>
                <a:effectLst/>
                <a:latin typeface="-apple-system"/>
              </a:rPr>
              <a:t> </a:t>
            </a:r>
            <a:r>
              <a:rPr lang="en-US" b="0" i="0" dirty="0" err="1">
                <a:solidFill>
                  <a:srgbClr val="222222"/>
                </a:solidFill>
                <a:effectLst/>
                <a:latin typeface="-apple-system"/>
              </a:rPr>
              <a:t>fillna</a:t>
            </a:r>
            <a:r>
              <a:rPr lang="en-US" b="0" i="0" dirty="0">
                <a:solidFill>
                  <a:srgbClr val="222222"/>
                </a:solidFill>
                <a:effectLst/>
                <a:latin typeface="-apple-system"/>
              </a:rPr>
              <a:t> function or replace function.</a:t>
            </a:r>
            <a:endParaRPr lang="en-IN" dirty="0"/>
          </a:p>
        </p:txBody>
      </p:sp>
      <p:pic>
        <p:nvPicPr>
          <p:cNvPr id="5" name="Picture 4">
            <a:extLst>
              <a:ext uri="{FF2B5EF4-FFF2-40B4-BE49-F238E27FC236}">
                <a16:creationId xmlns:a16="http://schemas.microsoft.com/office/drawing/2014/main" id="{FC1B98AA-911F-194F-561D-DA7AF8A9EABD}"/>
              </a:ext>
            </a:extLst>
          </p:cNvPr>
          <p:cNvPicPr>
            <a:picLocks noChangeAspect="1"/>
          </p:cNvPicPr>
          <p:nvPr/>
        </p:nvPicPr>
        <p:blipFill>
          <a:blip r:embed="rId2"/>
          <a:stretch>
            <a:fillRect/>
          </a:stretch>
        </p:blipFill>
        <p:spPr>
          <a:xfrm>
            <a:off x="2411410" y="3173505"/>
            <a:ext cx="7369179" cy="3003458"/>
          </a:xfrm>
          <a:prstGeom prst="rect">
            <a:avLst/>
          </a:prstGeom>
        </p:spPr>
      </p:pic>
    </p:spTree>
    <p:extLst>
      <p:ext uri="{BB962C8B-B14F-4D97-AF65-F5344CB8AC3E}">
        <p14:creationId xmlns:p14="http://schemas.microsoft.com/office/powerpoint/2010/main" val="1347422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D8AC0-3028-CB1B-BF00-3E128AFC4930}"/>
              </a:ext>
            </a:extLst>
          </p:cNvPr>
          <p:cNvSpPr>
            <a:spLocks noGrp="1"/>
          </p:cNvSpPr>
          <p:nvPr>
            <p:ph type="title"/>
          </p:nvPr>
        </p:nvSpPr>
        <p:spPr/>
        <p:txBody>
          <a:bodyPr/>
          <a:lstStyle/>
          <a:p>
            <a:r>
              <a:rPr lang="fr-FR" b="0" i="0" dirty="0">
                <a:solidFill>
                  <a:srgbClr val="222222"/>
                </a:solidFill>
                <a:effectLst/>
                <a:latin typeface="-apple-system"/>
              </a:rPr>
              <a:t>Change </a:t>
            </a:r>
            <a:r>
              <a:rPr lang="fr-FR" b="0" i="0" dirty="0" err="1">
                <a:solidFill>
                  <a:srgbClr val="222222"/>
                </a:solidFill>
                <a:effectLst/>
                <a:latin typeface="-apple-system"/>
              </a:rPr>
              <a:t>matplotlib</a:t>
            </a:r>
            <a:r>
              <a:rPr lang="fr-FR" b="0" i="0" dirty="0">
                <a:solidFill>
                  <a:srgbClr val="222222"/>
                </a:solidFill>
                <a:effectLst/>
                <a:latin typeface="-apple-system"/>
              </a:rPr>
              <a:t> Pie chart </a:t>
            </a:r>
            <a:r>
              <a:rPr lang="fr-FR" b="0" i="0" dirty="0" err="1">
                <a:solidFill>
                  <a:srgbClr val="222222"/>
                </a:solidFill>
                <a:effectLst/>
                <a:latin typeface="-apple-system"/>
              </a:rPr>
              <a:t>colors</a:t>
            </a:r>
            <a:endParaRPr lang="en-IN" dirty="0"/>
          </a:p>
        </p:txBody>
      </p:sp>
      <p:pic>
        <p:nvPicPr>
          <p:cNvPr id="5" name="Picture 4">
            <a:extLst>
              <a:ext uri="{FF2B5EF4-FFF2-40B4-BE49-F238E27FC236}">
                <a16:creationId xmlns:a16="http://schemas.microsoft.com/office/drawing/2014/main" id="{DD936388-1673-C3EF-CEFD-3B1813457853}"/>
              </a:ext>
            </a:extLst>
          </p:cNvPr>
          <p:cNvPicPr>
            <a:picLocks noChangeAspect="1"/>
          </p:cNvPicPr>
          <p:nvPr/>
        </p:nvPicPr>
        <p:blipFill>
          <a:blip r:embed="rId2"/>
          <a:stretch>
            <a:fillRect/>
          </a:stretch>
        </p:blipFill>
        <p:spPr>
          <a:xfrm>
            <a:off x="2392359" y="2129194"/>
            <a:ext cx="7407282" cy="3406435"/>
          </a:xfrm>
          <a:prstGeom prst="rect">
            <a:avLst/>
          </a:prstGeom>
        </p:spPr>
      </p:pic>
    </p:spTree>
    <p:extLst>
      <p:ext uri="{BB962C8B-B14F-4D97-AF65-F5344CB8AC3E}">
        <p14:creationId xmlns:p14="http://schemas.microsoft.com/office/powerpoint/2010/main" val="2034873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61F5A-F58E-C234-1CE4-80E81D678FE6}"/>
              </a:ext>
            </a:extLst>
          </p:cNvPr>
          <p:cNvSpPr>
            <a:spLocks noGrp="1"/>
          </p:cNvSpPr>
          <p:nvPr>
            <p:ph type="title"/>
          </p:nvPr>
        </p:nvSpPr>
        <p:spPr>
          <a:xfrm>
            <a:off x="838200" y="365125"/>
            <a:ext cx="10515600" cy="880969"/>
          </a:xfrm>
        </p:spPr>
        <p:txBody>
          <a:bodyPr/>
          <a:lstStyle/>
          <a:p>
            <a:r>
              <a:rPr lang="en-IN" b="0" i="0" dirty="0">
                <a:solidFill>
                  <a:srgbClr val="222222"/>
                </a:solidFill>
                <a:effectLst/>
                <a:latin typeface="-apple-system"/>
              </a:rPr>
              <a:t>matplotlib Pie chart Percentage</a:t>
            </a:r>
            <a:endParaRPr lang="en-IN" dirty="0"/>
          </a:p>
        </p:txBody>
      </p:sp>
      <p:sp>
        <p:nvSpPr>
          <p:cNvPr id="3" name="Content Placeholder 2">
            <a:extLst>
              <a:ext uri="{FF2B5EF4-FFF2-40B4-BE49-F238E27FC236}">
                <a16:creationId xmlns:a16="http://schemas.microsoft.com/office/drawing/2014/main" id="{0B220D70-68A6-8DE7-04E4-651676CB1CDA}"/>
              </a:ext>
            </a:extLst>
          </p:cNvPr>
          <p:cNvSpPr>
            <a:spLocks noGrp="1"/>
          </p:cNvSpPr>
          <p:nvPr>
            <p:ph idx="1"/>
          </p:nvPr>
        </p:nvSpPr>
        <p:spPr>
          <a:xfrm>
            <a:off x="838200" y="1425388"/>
            <a:ext cx="10515600" cy="4778469"/>
          </a:xfrm>
        </p:spPr>
        <p:txBody>
          <a:bodyPr>
            <a:normAutofit/>
          </a:bodyPr>
          <a:lstStyle/>
          <a:p>
            <a:r>
              <a:rPr lang="en-US" sz="2400" b="0" i="0" dirty="0">
                <a:solidFill>
                  <a:srgbClr val="222222"/>
                </a:solidFill>
                <a:effectLst/>
                <a:latin typeface="-apple-system"/>
              </a:rPr>
              <a:t>The </a:t>
            </a:r>
            <a:r>
              <a:rPr lang="en-US" sz="2400" b="0" i="0" dirty="0" err="1">
                <a:solidFill>
                  <a:srgbClr val="222222"/>
                </a:solidFill>
                <a:effectLst/>
                <a:latin typeface="-apple-system"/>
              </a:rPr>
              <a:t>autopct</a:t>
            </a:r>
            <a:r>
              <a:rPr lang="en-US" sz="2400" b="0" i="0" dirty="0">
                <a:solidFill>
                  <a:srgbClr val="222222"/>
                </a:solidFill>
                <a:effectLst/>
                <a:latin typeface="-apple-system"/>
              </a:rPr>
              <a:t> argument shows the percentage of each slice in a matplotlib pie chart. Here, you can use the string format to vary the display of percentage values. For example, %1.2f%% returns value 25.34%, and .1f% returns 25.3%.</a:t>
            </a:r>
            <a:endParaRPr lang="en-IN" sz="2400" dirty="0"/>
          </a:p>
        </p:txBody>
      </p:sp>
      <p:pic>
        <p:nvPicPr>
          <p:cNvPr id="5" name="Picture 4">
            <a:extLst>
              <a:ext uri="{FF2B5EF4-FFF2-40B4-BE49-F238E27FC236}">
                <a16:creationId xmlns:a16="http://schemas.microsoft.com/office/drawing/2014/main" id="{DDD5352B-0A6D-8052-CA9E-015C033C5C2A}"/>
              </a:ext>
            </a:extLst>
          </p:cNvPr>
          <p:cNvPicPr>
            <a:picLocks noChangeAspect="1"/>
          </p:cNvPicPr>
          <p:nvPr/>
        </p:nvPicPr>
        <p:blipFill>
          <a:blip r:embed="rId2"/>
          <a:stretch>
            <a:fillRect/>
          </a:stretch>
        </p:blipFill>
        <p:spPr>
          <a:xfrm>
            <a:off x="2411410" y="2549192"/>
            <a:ext cx="7369179" cy="3391194"/>
          </a:xfrm>
          <a:prstGeom prst="rect">
            <a:avLst/>
          </a:prstGeom>
        </p:spPr>
      </p:pic>
    </p:spTree>
    <p:extLst>
      <p:ext uri="{BB962C8B-B14F-4D97-AF65-F5344CB8AC3E}">
        <p14:creationId xmlns:p14="http://schemas.microsoft.com/office/powerpoint/2010/main" val="2429225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58D64-7CA3-079C-3565-83CDCDF48370}"/>
              </a:ext>
            </a:extLst>
          </p:cNvPr>
          <p:cNvSpPr>
            <a:spLocks noGrp="1"/>
          </p:cNvSpPr>
          <p:nvPr>
            <p:ph type="title"/>
          </p:nvPr>
        </p:nvSpPr>
        <p:spPr>
          <a:xfrm>
            <a:off x="838200" y="365125"/>
            <a:ext cx="10515600" cy="755463"/>
          </a:xfrm>
        </p:spPr>
        <p:txBody>
          <a:bodyPr/>
          <a:lstStyle/>
          <a:p>
            <a:r>
              <a:rPr lang="en-US" b="0" i="0" dirty="0">
                <a:solidFill>
                  <a:srgbClr val="222222"/>
                </a:solidFill>
                <a:effectLst/>
                <a:latin typeface="-apple-system"/>
              </a:rPr>
              <a:t>matplotlib Pie chart Slice out</a:t>
            </a:r>
            <a:endParaRPr lang="en-IN" dirty="0"/>
          </a:p>
        </p:txBody>
      </p:sp>
      <p:sp>
        <p:nvSpPr>
          <p:cNvPr id="3" name="Content Placeholder 2">
            <a:extLst>
              <a:ext uri="{FF2B5EF4-FFF2-40B4-BE49-F238E27FC236}">
                <a16:creationId xmlns:a16="http://schemas.microsoft.com/office/drawing/2014/main" id="{3FD820B0-DD52-E9AB-0471-FE4951BA8DBE}"/>
              </a:ext>
            </a:extLst>
          </p:cNvPr>
          <p:cNvSpPr>
            <a:spLocks noGrp="1"/>
          </p:cNvSpPr>
          <p:nvPr>
            <p:ph idx="1"/>
          </p:nvPr>
        </p:nvSpPr>
        <p:spPr>
          <a:xfrm>
            <a:off x="838200" y="1120588"/>
            <a:ext cx="10515600" cy="5372287"/>
          </a:xfrm>
        </p:spPr>
        <p:txBody>
          <a:bodyPr>
            <a:normAutofit/>
          </a:bodyPr>
          <a:lstStyle/>
          <a:p>
            <a:r>
              <a:rPr lang="en-US" sz="2400" b="0" i="0" dirty="0">
                <a:solidFill>
                  <a:srgbClr val="222222"/>
                </a:solidFill>
                <a:effectLst/>
                <a:latin typeface="-apple-system"/>
              </a:rPr>
              <a:t>The explode argument in </a:t>
            </a:r>
            <a:r>
              <a:rPr lang="en-US" sz="2400" b="0" i="0" dirty="0" err="1">
                <a:solidFill>
                  <a:srgbClr val="222222"/>
                </a:solidFill>
                <a:effectLst/>
                <a:latin typeface="-apple-system"/>
              </a:rPr>
              <a:t>pyplot</a:t>
            </a:r>
            <a:r>
              <a:rPr lang="en-US" sz="2400" b="0" i="0" dirty="0">
                <a:solidFill>
                  <a:srgbClr val="222222"/>
                </a:solidFill>
                <a:effectLst/>
                <a:latin typeface="-apple-system"/>
              </a:rPr>
              <a:t> decides which part should explode (separate and move a distance from the center). This argument accepts a tuple of numeric values, and each non-zero value represents the distance of that slice from the center. In this example, we exploded medium priority from the center.</a:t>
            </a:r>
            <a:endParaRPr lang="en-IN" sz="2400" dirty="0"/>
          </a:p>
        </p:txBody>
      </p:sp>
      <p:pic>
        <p:nvPicPr>
          <p:cNvPr id="5" name="Picture 4">
            <a:extLst>
              <a:ext uri="{FF2B5EF4-FFF2-40B4-BE49-F238E27FC236}">
                <a16:creationId xmlns:a16="http://schemas.microsoft.com/office/drawing/2014/main" id="{5BEC17B6-8E51-312B-7E5D-55F5224B819D}"/>
              </a:ext>
            </a:extLst>
          </p:cNvPr>
          <p:cNvPicPr>
            <a:picLocks noChangeAspect="1"/>
          </p:cNvPicPr>
          <p:nvPr/>
        </p:nvPicPr>
        <p:blipFill>
          <a:blip r:embed="rId2"/>
          <a:stretch>
            <a:fillRect/>
          </a:stretch>
        </p:blipFill>
        <p:spPr>
          <a:xfrm>
            <a:off x="2688195" y="2667303"/>
            <a:ext cx="7407282" cy="3825572"/>
          </a:xfrm>
          <a:prstGeom prst="rect">
            <a:avLst/>
          </a:prstGeom>
        </p:spPr>
      </p:pic>
    </p:spTree>
    <p:extLst>
      <p:ext uri="{BB962C8B-B14F-4D97-AF65-F5344CB8AC3E}">
        <p14:creationId xmlns:p14="http://schemas.microsoft.com/office/powerpoint/2010/main" val="11323215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8DA2-E00B-4367-A430-BBE7A073CC3D}"/>
              </a:ext>
            </a:extLst>
          </p:cNvPr>
          <p:cNvSpPr>
            <a:spLocks noGrp="1"/>
          </p:cNvSpPr>
          <p:nvPr>
            <p:ph type="title"/>
          </p:nvPr>
        </p:nvSpPr>
        <p:spPr>
          <a:xfrm>
            <a:off x="838200" y="365125"/>
            <a:ext cx="10515600" cy="827181"/>
          </a:xfrm>
        </p:spPr>
        <p:txBody>
          <a:bodyPr/>
          <a:lstStyle/>
          <a:p>
            <a:r>
              <a:rPr lang="en-IN" b="0" i="0" dirty="0">
                <a:solidFill>
                  <a:srgbClr val="222222"/>
                </a:solidFill>
                <a:effectLst/>
                <a:latin typeface="-apple-system"/>
              </a:rPr>
              <a:t>Format Pie Plot labels</a:t>
            </a:r>
            <a:endParaRPr lang="en-IN" dirty="0"/>
          </a:p>
        </p:txBody>
      </p:sp>
      <p:sp>
        <p:nvSpPr>
          <p:cNvPr id="3" name="Content Placeholder 2">
            <a:extLst>
              <a:ext uri="{FF2B5EF4-FFF2-40B4-BE49-F238E27FC236}">
                <a16:creationId xmlns:a16="http://schemas.microsoft.com/office/drawing/2014/main" id="{0FCD54DF-0DCE-C596-14A1-E8F13EF59282}"/>
              </a:ext>
            </a:extLst>
          </p:cNvPr>
          <p:cNvSpPr>
            <a:spLocks noGrp="1"/>
          </p:cNvSpPr>
          <p:nvPr>
            <p:ph idx="1"/>
          </p:nvPr>
        </p:nvSpPr>
        <p:spPr>
          <a:xfrm>
            <a:off x="838200" y="1192306"/>
            <a:ext cx="10515600" cy="5513294"/>
          </a:xfrm>
        </p:spPr>
        <p:txBody>
          <a:bodyPr>
            <a:normAutofit/>
          </a:bodyPr>
          <a:lstStyle/>
          <a:p>
            <a:r>
              <a:rPr lang="en-US" sz="2000" b="0" i="0" dirty="0">
                <a:solidFill>
                  <a:srgbClr val="222222"/>
                </a:solidFill>
                <a:effectLst/>
                <a:latin typeface="-apple-system"/>
              </a:rPr>
              <a:t>The Python matplotlib pie chart </a:t>
            </a:r>
            <a:r>
              <a:rPr lang="en-US" sz="2000" b="0" i="0" dirty="0" err="1">
                <a:solidFill>
                  <a:srgbClr val="222222"/>
                </a:solidFill>
                <a:effectLst/>
                <a:latin typeface="-apple-system"/>
              </a:rPr>
              <a:t>rotatelabels</a:t>
            </a:r>
            <a:r>
              <a:rPr lang="en-US" sz="2000" b="0" i="0" dirty="0">
                <a:solidFill>
                  <a:srgbClr val="222222"/>
                </a:solidFill>
                <a:effectLst/>
                <a:latin typeface="-apple-system"/>
              </a:rPr>
              <a:t> arguments accept the </a:t>
            </a:r>
            <a:r>
              <a:rPr lang="en-US" sz="2000" b="0" i="0" dirty="0" err="1">
                <a:solidFill>
                  <a:srgbClr val="222222"/>
                </a:solidFill>
                <a:effectLst/>
                <a:latin typeface="-apple-system"/>
              </a:rPr>
              <a:t>boolean</a:t>
            </a:r>
            <a:r>
              <a:rPr lang="en-US" sz="2000" b="0" i="0" dirty="0">
                <a:solidFill>
                  <a:srgbClr val="222222"/>
                </a:solidFill>
                <a:effectLst/>
                <a:latin typeface="-apple-system"/>
              </a:rPr>
              <a:t> value, and its default value is False. If you specify true, then each label in it will be rotated to the corresponding slice angle. Next, the </a:t>
            </a:r>
            <a:r>
              <a:rPr lang="en-US" sz="2000" b="0" i="0" dirty="0" err="1">
                <a:solidFill>
                  <a:srgbClr val="222222"/>
                </a:solidFill>
                <a:effectLst/>
                <a:latin typeface="-apple-system"/>
              </a:rPr>
              <a:t>labeldistance</a:t>
            </a:r>
            <a:r>
              <a:rPr lang="en-US" sz="2000" b="0" i="0" dirty="0">
                <a:solidFill>
                  <a:srgbClr val="222222"/>
                </a:solidFill>
                <a:effectLst/>
                <a:latin typeface="-apple-system"/>
              </a:rPr>
              <a:t> argument accepts the float value. Here, you can specify the distance of the label from the actual chart or slice. In this example, we specified 1.2 as the distance, and you can notice the same in the output.</a:t>
            </a:r>
            <a:endParaRPr lang="en-IN" sz="2000" dirty="0"/>
          </a:p>
        </p:txBody>
      </p:sp>
      <p:pic>
        <p:nvPicPr>
          <p:cNvPr id="5" name="Picture 4">
            <a:extLst>
              <a:ext uri="{FF2B5EF4-FFF2-40B4-BE49-F238E27FC236}">
                <a16:creationId xmlns:a16="http://schemas.microsoft.com/office/drawing/2014/main" id="{3E3404AD-37D8-2877-0B30-F7EDD157115C}"/>
              </a:ext>
            </a:extLst>
          </p:cNvPr>
          <p:cNvPicPr>
            <a:picLocks noChangeAspect="1"/>
          </p:cNvPicPr>
          <p:nvPr/>
        </p:nvPicPr>
        <p:blipFill>
          <a:blip r:embed="rId2"/>
          <a:stretch>
            <a:fillRect/>
          </a:stretch>
        </p:blipFill>
        <p:spPr>
          <a:xfrm>
            <a:off x="2349779" y="2752165"/>
            <a:ext cx="7331075" cy="3639670"/>
          </a:xfrm>
          <a:prstGeom prst="rect">
            <a:avLst/>
          </a:prstGeom>
        </p:spPr>
      </p:pic>
    </p:spTree>
    <p:extLst>
      <p:ext uri="{BB962C8B-B14F-4D97-AF65-F5344CB8AC3E}">
        <p14:creationId xmlns:p14="http://schemas.microsoft.com/office/powerpoint/2010/main" val="271100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7F2B-651A-387A-F893-D63DEEF2F7E5}"/>
              </a:ext>
            </a:extLst>
          </p:cNvPr>
          <p:cNvSpPr>
            <a:spLocks noGrp="1"/>
          </p:cNvSpPr>
          <p:nvPr>
            <p:ph type="title"/>
          </p:nvPr>
        </p:nvSpPr>
        <p:spPr>
          <a:xfrm>
            <a:off x="838200" y="365126"/>
            <a:ext cx="10515600" cy="863040"/>
          </a:xfrm>
        </p:spPr>
        <p:txBody>
          <a:bodyPr/>
          <a:lstStyle/>
          <a:p>
            <a:r>
              <a:rPr lang="en-IN" b="0" i="0" dirty="0">
                <a:solidFill>
                  <a:srgbClr val="222222"/>
                </a:solidFill>
                <a:effectLst/>
                <a:latin typeface="-apple-system"/>
              </a:rPr>
              <a:t>Python matplotlib Scatter Plot</a:t>
            </a:r>
            <a:endParaRPr lang="en-IN" dirty="0"/>
          </a:p>
        </p:txBody>
      </p:sp>
      <p:sp>
        <p:nvSpPr>
          <p:cNvPr id="3" name="Content Placeholder 2">
            <a:extLst>
              <a:ext uri="{FF2B5EF4-FFF2-40B4-BE49-F238E27FC236}">
                <a16:creationId xmlns:a16="http://schemas.microsoft.com/office/drawing/2014/main" id="{DD8F16BF-863A-75DD-0A1B-86662FFD32B2}"/>
              </a:ext>
            </a:extLst>
          </p:cNvPr>
          <p:cNvSpPr>
            <a:spLocks noGrp="1"/>
          </p:cNvSpPr>
          <p:nvPr>
            <p:ph idx="1"/>
          </p:nvPr>
        </p:nvSpPr>
        <p:spPr>
          <a:xfrm>
            <a:off x="838200" y="1371600"/>
            <a:ext cx="10515600" cy="5121274"/>
          </a:xfrm>
        </p:spPr>
        <p:txBody>
          <a:bodyPr>
            <a:normAutofit fontScale="92500" lnSpcReduction="10000"/>
          </a:bodyPr>
          <a:lstStyle/>
          <a:p>
            <a:pPr algn="l"/>
            <a:r>
              <a:rPr lang="en-US" b="0" i="0" dirty="0">
                <a:solidFill>
                  <a:srgbClr val="222222"/>
                </a:solidFill>
                <a:effectLst/>
                <a:latin typeface="-apple-system"/>
              </a:rPr>
              <a:t>The Python matplotlib scatter plot is a two dimensional graphical representation of the data. A Python scatter plot is useful to display the correlation between two numerical data values or two sets of data. In general, we use this Python matplotlib scatter plot to analyze the relationship between two numerical data points by drawing a regression line.</a:t>
            </a:r>
          </a:p>
          <a:p>
            <a:pPr algn="l"/>
            <a:r>
              <a:rPr lang="en-US" b="0" i="0" dirty="0">
                <a:solidFill>
                  <a:srgbClr val="222222"/>
                </a:solidFill>
                <a:effectLst/>
                <a:latin typeface="-apple-system"/>
              </a:rPr>
              <a:t>The matplotlib </a:t>
            </a:r>
            <a:r>
              <a:rPr lang="en-US" b="0" i="0" dirty="0" err="1">
                <a:solidFill>
                  <a:srgbClr val="222222"/>
                </a:solidFill>
                <a:effectLst/>
                <a:latin typeface="-apple-system"/>
              </a:rPr>
              <a:t>pyplot</a:t>
            </a:r>
            <a:r>
              <a:rPr lang="en-US" b="0" i="0" dirty="0">
                <a:solidFill>
                  <a:srgbClr val="222222"/>
                </a:solidFill>
                <a:effectLst/>
                <a:latin typeface="-apple-system"/>
              </a:rPr>
              <a:t> module has a function, which will draw or generate a scatter plot in Python. The basic syntax to draw matplotlib </a:t>
            </a:r>
            <a:r>
              <a:rPr lang="en-US" b="0" i="0" dirty="0" err="1">
                <a:solidFill>
                  <a:srgbClr val="222222"/>
                </a:solidFill>
                <a:effectLst/>
                <a:latin typeface="-apple-system"/>
              </a:rPr>
              <a:t>pyplot</a:t>
            </a:r>
            <a:r>
              <a:rPr lang="en-US" b="0" i="0" dirty="0">
                <a:solidFill>
                  <a:srgbClr val="222222"/>
                </a:solidFill>
                <a:effectLst/>
                <a:latin typeface="-apple-system"/>
              </a:rPr>
              <a:t> scatter plot is</a:t>
            </a:r>
          </a:p>
          <a:p>
            <a:pPr algn="l"/>
            <a:endParaRPr lang="en-US" b="0" i="0" dirty="0">
              <a:solidFill>
                <a:srgbClr val="222222"/>
              </a:solidFill>
              <a:effectLst/>
              <a:latin typeface="-apple-system"/>
            </a:endParaRPr>
          </a:p>
          <a:p>
            <a:pPr algn="l"/>
            <a:endParaRPr lang="en-US" b="0" i="0" dirty="0">
              <a:solidFill>
                <a:srgbClr val="222222"/>
              </a:solidFill>
              <a:effectLst/>
              <a:latin typeface="-apple-system"/>
            </a:endParaRPr>
          </a:p>
          <a:p>
            <a:pPr algn="l">
              <a:buFont typeface="Arial" panose="020B0604020202020204" pitchFamily="34" charset="0"/>
              <a:buChar char="•"/>
            </a:pPr>
            <a:r>
              <a:rPr lang="en-US" b="0" i="0" dirty="0">
                <a:solidFill>
                  <a:srgbClr val="222222"/>
                </a:solidFill>
                <a:effectLst/>
                <a:latin typeface="-apple-system"/>
              </a:rPr>
              <a:t>x: list of arguments that represents the X-axis.</a:t>
            </a:r>
          </a:p>
          <a:p>
            <a:pPr algn="l">
              <a:buFont typeface="Arial" panose="020B0604020202020204" pitchFamily="34" charset="0"/>
              <a:buChar char="•"/>
            </a:pPr>
            <a:r>
              <a:rPr lang="en-US" b="0" i="0" dirty="0">
                <a:solidFill>
                  <a:srgbClr val="222222"/>
                </a:solidFill>
                <a:effectLst/>
                <a:latin typeface="-apple-system"/>
              </a:rPr>
              <a:t>y: List of arguments represents Y-Axis.</a:t>
            </a:r>
          </a:p>
          <a:p>
            <a:endParaRPr lang="en-IN" dirty="0"/>
          </a:p>
        </p:txBody>
      </p:sp>
      <p:pic>
        <p:nvPicPr>
          <p:cNvPr id="5" name="Picture 4">
            <a:extLst>
              <a:ext uri="{FF2B5EF4-FFF2-40B4-BE49-F238E27FC236}">
                <a16:creationId xmlns:a16="http://schemas.microsoft.com/office/drawing/2014/main" id="{1B3B6818-6A21-FD91-0C40-24233AE0408D}"/>
              </a:ext>
            </a:extLst>
          </p:cNvPr>
          <p:cNvPicPr>
            <a:picLocks noChangeAspect="1"/>
          </p:cNvPicPr>
          <p:nvPr/>
        </p:nvPicPr>
        <p:blipFill>
          <a:blip r:embed="rId2"/>
          <a:stretch>
            <a:fillRect/>
          </a:stretch>
        </p:blipFill>
        <p:spPr>
          <a:xfrm>
            <a:off x="3741548" y="4277886"/>
            <a:ext cx="6106182" cy="823031"/>
          </a:xfrm>
          <a:prstGeom prst="rect">
            <a:avLst/>
          </a:prstGeom>
        </p:spPr>
      </p:pic>
    </p:spTree>
    <p:extLst>
      <p:ext uri="{BB962C8B-B14F-4D97-AF65-F5344CB8AC3E}">
        <p14:creationId xmlns:p14="http://schemas.microsoft.com/office/powerpoint/2010/main" val="2074848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AA745-CF45-57AF-207B-40693BE8B26C}"/>
              </a:ext>
            </a:extLst>
          </p:cNvPr>
          <p:cNvSpPr>
            <a:spLocks noGrp="1"/>
          </p:cNvSpPr>
          <p:nvPr>
            <p:ph type="title"/>
          </p:nvPr>
        </p:nvSpPr>
        <p:spPr/>
        <p:txBody>
          <a:bodyPr/>
          <a:lstStyle/>
          <a:p>
            <a:r>
              <a:rPr lang="en-US" b="0" i="0" dirty="0">
                <a:solidFill>
                  <a:srgbClr val="222222"/>
                </a:solidFill>
                <a:effectLst/>
                <a:latin typeface="-apple-system"/>
              </a:rPr>
              <a:t>Python matplotlib Scatter Plot Examples</a:t>
            </a:r>
            <a:endParaRPr lang="en-IN" dirty="0"/>
          </a:p>
        </p:txBody>
      </p:sp>
      <p:pic>
        <p:nvPicPr>
          <p:cNvPr id="5" name="Content Placeholder 4">
            <a:extLst>
              <a:ext uri="{FF2B5EF4-FFF2-40B4-BE49-F238E27FC236}">
                <a16:creationId xmlns:a16="http://schemas.microsoft.com/office/drawing/2014/main" id="{DE489BC3-38FB-1B8E-CFF6-6AFEE7B03693}"/>
              </a:ext>
            </a:extLst>
          </p:cNvPr>
          <p:cNvPicPr>
            <a:picLocks noGrp="1" noChangeAspect="1"/>
          </p:cNvPicPr>
          <p:nvPr>
            <p:ph idx="1"/>
          </p:nvPr>
        </p:nvPicPr>
        <p:blipFill>
          <a:blip r:embed="rId2"/>
          <a:stretch>
            <a:fillRect/>
          </a:stretch>
        </p:blipFill>
        <p:spPr>
          <a:xfrm>
            <a:off x="838201" y="1690688"/>
            <a:ext cx="5616388" cy="2362405"/>
          </a:xfrm>
        </p:spPr>
      </p:pic>
      <p:pic>
        <p:nvPicPr>
          <p:cNvPr id="7" name="Picture 6">
            <a:extLst>
              <a:ext uri="{FF2B5EF4-FFF2-40B4-BE49-F238E27FC236}">
                <a16:creationId xmlns:a16="http://schemas.microsoft.com/office/drawing/2014/main" id="{40508766-B2F1-F52A-A89F-10580A8C980C}"/>
              </a:ext>
            </a:extLst>
          </p:cNvPr>
          <p:cNvPicPr>
            <a:picLocks noChangeAspect="1"/>
          </p:cNvPicPr>
          <p:nvPr/>
        </p:nvPicPr>
        <p:blipFill>
          <a:blip r:embed="rId3"/>
          <a:stretch>
            <a:fillRect/>
          </a:stretch>
        </p:blipFill>
        <p:spPr>
          <a:xfrm>
            <a:off x="7041270" y="1755401"/>
            <a:ext cx="4912823" cy="3347198"/>
          </a:xfrm>
          <a:prstGeom prst="rect">
            <a:avLst/>
          </a:prstGeom>
        </p:spPr>
      </p:pic>
    </p:spTree>
    <p:extLst>
      <p:ext uri="{BB962C8B-B14F-4D97-AF65-F5344CB8AC3E}">
        <p14:creationId xmlns:p14="http://schemas.microsoft.com/office/powerpoint/2010/main" val="1087570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5D308-6FA2-8E0D-5EB8-E44E206E5C22}"/>
              </a:ext>
            </a:extLst>
          </p:cNvPr>
          <p:cNvSpPr>
            <a:spLocks noGrp="1"/>
          </p:cNvSpPr>
          <p:nvPr>
            <p:ph type="title"/>
          </p:nvPr>
        </p:nvSpPr>
        <p:spPr>
          <a:xfrm>
            <a:off x="838200" y="365125"/>
            <a:ext cx="10515600" cy="800287"/>
          </a:xfrm>
        </p:spPr>
        <p:txBody>
          <a:bodyPr/>
          <a:lstStyle/>
          <a:p>
            <a:r>
              <a:rPr lang="en-US" b="0" i="0" dirty="0">
                <a:solidFill>
                  <a:srgbClr val="222222"/>
                </a:solidFill>
                <a:effectLst/>
                <a:latin typeface="-apple-system"/>
              </a:rPr>
              <a:t>matplotlib Scatter Chart using CSV</a:t>
            </a:r>
            <a:endParaRPr lang="en-IN" dirty="0"/>
          </a:p>
        </p:txBody>
      </p:sp>
      <p:sp>
        <p:nvSpPr>
          <p:cNvPr id="3" name="Content Placeholder 2">
            <a:extLst>
              <a:ext uri="{FF2B5EF4-FFF2-40B4-BE49-F238E27FC236}">
                <a16:creationId xmlns:a16="http://schemas.microsoft.com/office/drawing/2014/main" id="{FB03D5F4-5C1B-5B3E-EA04-1DCF84251F86}"/>
              </a:ext>
            </a:extLst>
          </p:cNvPr>
          <p:cNvSpPr>
            <a:spLocks noGrp="1"/>
          </p:cNvSpPr>
          <p:nvPr>
            <p:ph idx="1"/>
          </p:nvPr>
        </p:nvSpPr>
        <p:spPr>
          <a:xfrm>
            <a:off x="838200" y="1272988"/>
            <a:ext cx="10515600" cy="4903975"/>
          </a:xfrm>
        </p:spPr>
        <p:txBody>
          <a:bodyPr>
            <a:normAutofit/>
          </a:bodyPr>
          <a:lstStyle/>
          <a:p>
            <a:r>
              <a:rPr lang="en-US" sz="2400" dirty="0"/>
              <a:t>In this example, we were reading the CSV file and converted it into </a:t>
            </a:r>
            <a:r>
              <a:rPr lang="en-US" sz="2400" dirty="0" err="1"/>
              <a:t>DataFarme</a:t>
            </a:r>
            <a:r>
              <a:rPr lang="en-US" sz="2400" dirty="0"/>
              <a:t>. Next, we are drawing a Python matplotlib scatter plot by using Profit in X-Axis and Sales in Y-Axis.</a:t>
            </a:r>
            <a:endParaRPr lang="en-IN" sz="2400" dirty="0"/>
          </a:p>
        </p:txBody>
      </p:sp>
      <p:pic>
        <p:nvPicPr>
          <p:cNvPr id="5" name="Picture 4">
            <a:extLst>
              <a:ext uri="{FF2B5EF4-FFF2-40B4-BE49-F238E27FC236}">
                <a16:creationId xmlns:a16="http://schemas.microsoft.com/office/drawing/2014/main" id="{546748A2-06A7-D659-99B9-440D3FC571BB}"/>
              </a:ext>
            </a:extLst>
          </p:cNvPr>
          <p:cNvPicPr>
            <a:picLocks noChangeAspect="1"/>
          </p:cNvPicPr>
          <p:nvPr/>
        </p:nvPicPr>
        <p:blipFill>
          <a:blip r:embed="rId2"/>
          <a:stretch>
            <a:fillRect/>
          </a:stretch>
        </p:blipFill>
        <p:spPr>
          <a:xfrm>
            <a:off x="2323773" y="2407197"/>
            <a:ext cx="7544454" cy="3177815"/>
          </a:xfrm>
          <a:prstGeom prst="rect">
            <a:avLst/>
          </a:prstGeom>
        </p:spPr>
      </p:pic>
    </p:spTree>
    <p:extLst>
      <p:ext uri="{BB962C8B-B14F-4D97-AF65-F5344CB8AC3E}">
        <p14:creationId xmlns:p14="http://schemas.microsoft.com/office/powerpoint/2010/main" val="33266607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6C749-6C3D-EC2D-5BB8-CB3B79858954}"/>
              </a:ext>
            </a:extLst>
          </p:cNvPr>
          <p:cNvSpPr>
            <a:spLocks noGrp="1"/>
          </p:cNvSpPr>
          <p:nvPr>
            <p:ph type="title"/>
          </p:nvPr>
        </p:nvSpPr>
        <p:spPr>
          <a:xfrm>
            <a:off x="838200" y="365125"/>
            <a:ext cx="10515600" cy="576169"/>
          </a:xfrm>
        </p:spPr>
        <p:txBody>
          <a:bodyPr>
            <a:normAutofit fontScale="90000"/>
          </a:bodyPr>
          <a:lstStyle/>
          <a:p>
            <a:r>
              <a:rPr lang="en-US" b="0" i="0" dirty="0">
                <a:solidFill>
                  <a:srgbClr val="222222"/>
                </a:solidFill>
                <a:effectLst/>
                <a:latin typeface="-apple-system"/>
              </a:rPr>
              <a:t>Python Scatter plot color and Marker</a:t>
            </a:r>
            <a:endParaRPr lang="en-IN" dirty="0"/>
          </a:p>
        </p:txBody>
      </p:sp>
      <p:pic>
        <p:nvPicPr>
          <p:cNvPr id="5" name="Content Placeholder 4">
            <a:extLst>
              <a:ext uri="{FF2B5EF4-FFF2-40B4-BE49-F238E27FC236}">
                <a16:creationId xmlns:a16="http://schemas.microsoft.com/office/drawing/2014/main" id="{C56AC25F-C86D-638B-672F-C2338F466D5C}"/>
              </a:ext>
            </a:extLst>
          </p:cNvPr>
          <p:cNvPicPr>
            <a:picLocks noGrp="1" noChangeAspect="1"/>
          </p:cNvPicPr>
          <p:nvPr>
            <p:ph idx="1"/>
          </p:nvPr>
        </p:nvPicPr>
        <p:blipFill>
          <a:blip r:embed="rId2"/>
          <a:stretch>
            <a:fillRect/>
          </a:stretch>
        </p:blipFill>
        <p:spPr>
          <a:xfrm>
            <a:off x="339885" y="1976331"/>
            <a:ext cx="5854727" cy="3505504"/>
          </a:xfrm>
        </p:spPr>
      </p:pic>
      <p:pic>
        <p:nvPicPr>
          <p:cNvPr id="7" name="Picture 6">
            <a:extLst>
              <a:ext uri="{FF2B5EF4-FFF2-40B4-BE49-F238E27FC236}">
                <a16:creationId xmlns:a16="http://schemas.microsoft.com/office/drawing/2014/main" id="{28D159E6-2F17-08FA-536F-EABC932EA920}"/>
              </a:ext>
            </a:extLst>
          </p:cNvPr>
          <p:cNvPicPr>
            <a:picLocks noChangeAspect="1"/>
          </p:cNvPicPr>
          <p:nvPr/>
        </p:nvPicPr>
        <p:blipFill>
          <a:blip r:embed="rId3"/>
          <a:stretch>
            <a:fillRect/>
          </a:stretch>
        </p:blipFill>
        <p:spPr>
          <a:xfrm>
            <a:off x="6096000" y="1823918"/>
            <a:ext cx="5756115" cy="3810330"/>
          </a:xfrm>
          <a:prstGeom prst="rect">
            <a:avLst/>
          </a:prstGeom>
        </p:spPr>
      </p:pic>
    </p:spTree>
    <p:extLst>
      <p:ext uri="{BB962C8B-B14F-4D97-AF65-F5344CB8AC3E}">
        <p14:creationId xmlns:p14="http://schemas.microsoft.com/office/powerpoint/2010/main" val="156415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BB5A-81AE-E172-1B11-BC3599F86F4E}"/>
              </a:ext>
            </a:extLst>
          </p:cNvPr>
          <p:cNvSpPr>
            <a:spLocks noGrp="1"/>
          </p:cNvSpPr>
          <p:nvPr>
            <p:ph type="title"/>
          </p:nvPr>
        </p:nvSpPr>
        <p:spPr/>
        <p:txBody>
          <a:bodyPr/>
          <a:lstStyle/>
          <a:p>
            <a:r>
              <a:rPr lang="en-US" b="0" i="0" dirty="0">
                <a:solidFill>
                  <a:srgbClr val="222222"/>
                </a:solidFill>
                <a:effectLst/>
                <a:latin typeface="-apple-system"/>
              </a:rPr>
              <a:t>Python Scatter plot color and Marker</a:t>
            </a:r>
            <a:endParaRPr lang="en-IN" dirty="0"/>
          </a:p>
        </p:txBody>
      </p:sp>
      <p:pic>
        <p:nvPicPr>
          <p:cNvPr id="5" name="Content Placeholder 4">
            <a:extLst>
              <a:ext uri="{FF2B5EF4-FFF2-40B4-BE49-F238E27FC236}">
                <a16:creationId xmlns:a16="http://schemas.microsoft.com/office/drawing/2014/main" id="{16EE47F6-BFBB-DAC5-8DFF-C1CF9A462604}"/>
              </a:ext>
            </a:extLst>
          </p:cNvPr>
          <p:cNvPicPr>
            <a:picLocks noGrp="1" noChangeAspect="1"/>
          </p:cNvPicPr>
          <p:nvPr>
            <p:ph idx="1"/>
          </p:nvPr>
        </p:nvPicPr>
        <p:blipFill>
          <a:blip r:embed="rId2"/>
          <a:stretch>
            <a:fillRect/>
          </a:stretch>
        </p:blipFill>
        <p:spPr>
          <a:xfrm>
            <a:off x="2449514" y="2202818"/>
            <a:ext cx="7292972" cy="3596952"/>
          </a:xfrm>
        </p:spPr>
      </p:pic>
    </p:spTree>
    <p:extLst>
      <p:ext uri="{BB962C8B-B14F-4D97-AF65-F5344CB8AC3E}">
        <p14:creationId xmlns:p14="http://schemas.microsoft.com/office/powerpoint/2010/main" val="14968567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ED365-3E17-4166-37A6-0A3D71B40B18}"/>
              </a:ext>
            </a:extLst>
          </p:cNvPr>
          <p:cNvSpPr>
            <a:spLocks noGrp="1"/>
          </p:cNvSpPr>
          <p:nvPr>
            <p:ph type="title"/>
          </p:nvPr>
        </p:nvSpPr>
        <p:spPr>
          <a:xfrm>
            <a:off x="838200" y="365126"/>
            <a:ext cx="10515600" cy="764428"/>
          </a:xfrm>
        </p:spPr>
        <p:txBody>
          <a:bodyPr/>
          <a:lstStyle/>
          <a:p>
            <a:r>
              <a:rPr lang="en-US" b="0" i="0" dirty="0">
                <a:solidFill>
                  <a:srgbClr val="222222"/>
                </a:solidFill>
                <a:effectLst/>
                <a:latin typeface="-apple-system"/>
              </a:rPr>
              <a:t>Python Scatter plot size and edge colors</a:t>
            </a:r>
            <a:endParaRPr lang="en-IN" dirty="0"/>
          </a:p>
        </p:txBody>
      </p:sp>
      <p:sp>
        <p:nvSpPr>
          <p:cNvPr id="3" name="Content Placeholder 2">
            <a:extLst>
              <a:ext uri="{FF2B5EF4-FFF2-40B4-BE49-F238E27FC236}">
                <a16:creationId xmlns:a16="http://schemas.microsoft.com/office/drawing/2014/main" id="{7D23DA58-B077-0132-1CC2-912B36154BC7}"/>
              </a:ext>
            </a:extLst>
          </p:cNvPr>
          <p:cNvSpPr>
            <a:spLocks noGrp="1"/>
          </p:cNvSpPr>
          <p:nvPr>
            <p:ph idx="1"/>
          </p:nvPr>
        </p:nvSpPr>
        <p:spPr>
          <a:xfrm>
            <a:off x="838200" y="1281953"/>
            <a:ext cx="10515600" cy="4895010"/>
          </a:xfrm>
        </p:spPr>
        <p:txBody>
          <a:bodyPr>
            <a:normAutofit/>
          </a:bodyPr>
          <a:lstStyle/>
          <a:p>
            <a:r>
              <a:rPr lang="en-US" sz="2000" b="0" i="0" dirty="0">
                <a:solidFill>
                  <a:srgbClr val="222222"/>
                </a:solidFill>
                <a:effectLst/>
                <a:latin typeface="-apple-system"/>
              </a:rPr>
              <a:t>The matplotlib scatter function has an s argument that defines the size of a marker. It accepts a static one value for all the markers or array like values. Here, we assigned 150 as a marker size, which means all the markers will size to that value.</a:t>
            </a:r>
            <a:endParaRPr lang="en-IN" sz="2000" dirty="0"/>
          </a:p>
        </p:txBody>
      </p:sp>
      <p:pic>
        <p:nvPicPr>
          <p:cNvPr id="5" name="Picture 4">
            <a:extLst>
              <a:ext uri="{FF2B5EF4-FFF2-40B4-BE49-F238E27FC236}">
                <a16:creationId xmlns:a16="http://schemas.microsoft.com/office/drawing/2014/main" id="{F9FC6657-172A-B182-AEFD-44EAEE3F9AA4}"/>
              </a:ext>
            </a:extLst>
          </p:cNvPr>
          <p:cNvPicPr>
            <a:picLocks noChangeAspect="1"/>
          </p:cNvPicPr>
          <p:nvPr/>
        </p:nvPicPr>
        <p:blipFill>
          <a:blip r:embed="rId2"/>
          <a:stretch>
            <a:fillRect/>
          </a:stretch>
        </p:blipFill>
        <p:spPr>
          <a:xfrm>
            <a:off x="295518" y="2210985"/>
            <a:ext cx="5298458" cy="3673158"/>
          </a:xfrm>
          <a:prstGeom prst="rect">
            <a:avLst/>
          </a:prstGeom>
        </p:spPr>
      </p:pic>
      <p:pic>
        <p:nvPicPr>
          <p:cNvPr id="7" name="Picture 6">
            <a:extLst>
              <a:ext uri="{FF2B5EF4-FFF2-40B4-BE49-F238E27FC236}">
                <a16:creationId xmlns:a16="http://schemas.microsoft.com/office/drawing/2014/main" id="{BFD7DCA5-C5D1-12F3-FD30-9AABB33E2B10}"/>
              </a:ext>
            </a:extLst>
          </p:cNvPr>
          <p:cNvPicPr>
            <a:picLocks noChangeAspect="1"/>
          </p:cNvPicPr>
          <p:nvPr/>
        </p:nvPicPr>
        <p:blipFill>
          <a:blip r:embed="rId3"/>
          <a:stretch>
            <a:fillRect/>
          </a:stretch>
        </p:blipFill>
        <p:spPr>
          <a:xfrm>
            <a:off x="5979457" y="2131509"/>
            <a:ext cx="6089819" cy="3673158"/>
          </a:xfrm>
          <a:prstGeom prst="rect">
            <a:avLst/>
          </a:prstGeom>
        </p:spPr>
      </p:pic>
    </p:spTree>
    <p:extLst>
      <p:ext uri="{BB962C8B-B14F-4D97-AF65-F5344CB8AC3E}">
        <p14:creationId xmlns:p14="http://schemas.microsoft.com/office/powerpoint/2010/main" val="323374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1D3B4-B05F-E979-9090-F6919B932EA0}"/>
              </a:ext>
            </a:extLst>
          </p:cNvPr>
          <p:cNvSpPr>
            <a:spLocks noGrp="1"/>
          </p:cNvSpPr>
          <p:nvPr>
            <p:ph type="title"/>
          </p:nvPr>
        </p:nvSpPr>
        <p:spPr/>
        <p:txBody>
          <a:bodyPr/>
          <a:lstStyle/>
          <a:p>
            <a:r>
              <a:rPr lang="en-IN" b="0" i="0" dirty="0">
                <a:solidFill>
                  <a:srgbClr val="222222"/>
                </a:solidFill>
                <a:effectLst/>
                <a:latin typeface="-apple-system"/>
              </a:rPr>
              <a:t>Pandas </a:t>
            </a:r>
            <a:r>
              <a:rPr lang="en-IN" b="0" i="0" dirty="0" err="1">
                <a:solidFill>
                  <a:srgbClr val="222222"/>
                </a:solidFill>
                <a:effectLst/>
                <a:latin typeface="-apple-system"/>
              </a:rPr>
              <a:t>DataFrame</a:t>
            </a:r>
            <a:r>
              <a:rPr lang="en-IN" b="0" i="0" dirty="0">
                <a:solidFill>
                  <a:srgbClr val="222222"/>
                </a:solidFill>
                <a:effectLst/>
                <a:latin typeface="-apple-system"/>
              </a:rPr>
              <a:t> pivot</a:t>
            </a:r>
            <a:endParaRPr lang="en-IN" dirty="0"/>
          </a:p>
        </p:txBody>
      </p:sp>
      <p:sp>
        <p:nvSpPr>
          <p:cNvPr id="3" name="Content Placeholder 2">
            <a:extLst>
              <a:ext uri="{FF2B5EF4-FFF2-40B4-BE49-F238E27FC236}">
                <a16:creationId xmlns:a16="http://schemas.microsoft.com/office/drawing/2014/main" id="{C5C77F84-7B72-6C55-BCCF-864A83E09356}"/>
              </a:ext>
            </a:extLst>
          </p:cNvPr>
          <p:cNvSpPr>
            <a:spLocks noGrp="1"/>
          </p:cNvSpPr>
          <p:nvPr>
            <p:ph idx="1"/>
          </p:nvPr>
        </p:nvSpPr>
        <p:spPr/>
        <p:txBody>
          <a:bodyPr/>
          <a:lstStyle/>
          <a:p>
            <a:r>
              <a:rPr lang="en-IN" dirty="0"/>
              <a:t>Convert Row to Column</a:t>
            </a:r>
          </a:p>
          <a:p>
            <a:endParaRPr lang="en-IN" dirty="0"/>
          </a:p>
        </p:txBody>
      </p:sp>
      <p:pic>
        <p:nvPicPr>
          <p:cNvPr id="5" name="Picture 4">
            <a:extLst>
              <a:ext uri="{FF2B5EF4-FFF2-40B4-BE49-F238E27FC236}">
                <a16:creationId xmlns:a16="http://schemas.microsoft.com/office/drawing/2014/main" id="{2F3B9528-7F0C-C3F0-29FD-710B3536F002}"/>
              </a:ext>
            </a:extLst>
          </p:cNvPr>
          <p:cNvPicPr>
            <a:picLocks noChangeAspect="1"/>
          </p:cNvPicPr>
          <p:nvPr/>
        </p:nvPicPr>
        <p:blipFill>
          <a:blip r:embed="rId2"/>
          <a:stretch>
            <a:fillRect/>
          </a:stretch>
        </p:blipFill>
        <p:spPr>
          <a:xfrm>
            <a:off x="2399979" y="2420470"/>
            <a:ext cx="7392041" cy="3575087"/>
          </a:xfrm>
          <a:prstGeom prst="rect">
            <a:avLst/>
          </a:prstGeom>
        </p:spPr>
      </p:pic>
    </p:spTree>
    <p:extLst>
      <p:ext uri="{BB962C8B-B14F-4D97-AF65-F5344CB8AC3E}">
        <p14:creationId xmlns:p14="http://schemas.microsoft.com/office/powerpoint/2010/main" val="2981022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8C2A-2869-8E79-D24C-EB1C13F943F1}"/>
              </a:ext>
            </a:extLst>
          </p:cNvPr>
          <p:cNvSpPr>
            <a:spLocks noGrp="1"/>
          </p:cNvSpPr>
          <p:nvPr>
            <p:ph type="title"/>
          </p:nvPr>
        </p:nvSpPr>
        <p:spPr>
          <a:xfrm>
            <a:off x="838200" y="365125"/>
            <a:ext cx="10515600" cy="755463"/>
          </a:xfrm>
        </p:spPr>
        <p:txBody>
          <a:bodyPr/>
          <a:lstStyle/>
          <a:p>
            <a:r>
              <a:rPr lang="en-US" b="0" i="0" dirty="0">
                <a:solidFill>
                  <a:srgbClr val="222222"/>
                </a:solidFill>
                <a:effectLst/>
                <a:latin typeface="-apple-system"/>
              </a:rPr>
              <a:t>Add legend to Scatter Chart</a:t>
            </a:r>
            <a:endParaRPr lang="en-IN" dirty="0"/>
          </a:p>
        </p:txBody>
      </p:sp>
      <p:pic>
        <p:nvPicPr>
          <p:cNvPr id="5" name="Content Placeholder 4">
            <a:extLst>
              <a:ext uri="{FF2B5EF4-FFF2-40B4-BE49-F238E27FC236}">
                <a16:creationId xmlns:a16="http://schemas.microsoft.com/office/drawing/2014/main" id="{35F26F91-FADC-92A4-F603-97F5330FD9A5}"/>
              </a:ext>
            </a:extLst>
          </p:cNvPr>
          <p:cNvPicPr>
            <a:picLocks noGrp="1" noChangeAspect="1"/>
          </p:cNvPicPr>
          <p:nvPr>
            <p:ph idx="1"/>
          </p:nvPr>
        </p:nvPicPr>
        <p:blipFill>
          <a:blip r:embed="rId2"/>
          <a:stretch>
            <a:fillRect/>
          </a:stretch>
        </p:blipFill>
        <p:spPr>
          <a:xfrm>
            <a:off x="2407600" y="1523335"/>
            <a:ext cx="7376799" cy="4359018"/>
          </a:xfrm>
        </p:spPr>
      </p:pic>
    </p:spTree>
    <p:extLst>
      <p:ext uri="{BB962C8B-B14F-4D97-AF65-F5344CB8AC3E}">
        <p14:creationId xmlns:p14="http://schemas.microsoft.com/office/powerpoint/2010/main" val="21279579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7F05D-ED12-F859-6EC8-9B260C958B75}"/>
              </a:ext>
            </a:extLst>
          </p:cNvPr>
          <p:cNvSpPr>
            <a:spLocks noGrp="1"/>
          </p:cNvSpPr>
          <p:nvPr>
            <p:ph type="title"/>
          </p:nvPr>
        </p:nvSpPr>
        <p:spPr>
          <a:xfrm>
            <a:off x="838200" y="365125"/>
            <a:ext cx="10515600" cy="728569"/>
          </a:xfrm>
        </p:spPr>
        <p:txBody>
          <a:bodyPr/>
          <a:lstStyle/>
          <a:p>
            <a:r>
              <a:rPr lang="en-US" b="0" i="0" dirty="0">
                <a:solidFill>
                  <a:srgbClr val="222222"/>
                </a:solidFill>
                <a:effectLst/>
                <a:latin typeface="-apple-system"/>
              </a:rPr>
              <a:t>Highlight Area in a Python Scatter plot</a:t>
            </a:r>
            <a:endParaRPr lang="en-IN" dirty="0"/>
          </a:p>
        </p:txBody>
      </p:sp>
      <p:sp>
        <p:nvSpPr>
          <p:cNvPr id="3" name="Content Placeholder 2">
            <a:extLst>
              <a:ext uri="{FF2B5EF4-FFF2-40B4-BE49-F238E27FC236}">
                <a16:creationId xmlns:a16="http://schemas.microsoft.com/office/drawing/2014/main" id="{7E8FA2B3-BB73-610E-721E-C6274CC45D55}"/>
              </a:ext>
            </a:extLst>
          </p:cNvPr>
          <p:cNvSpPr>
            <a:spLocks noGrp="1"/>
          </p:cNvSpPr>
          <p:nvPr>
            <p:ph idx="1"/>
          </p:nvPr>
        </p:nvSpPr>
        <p:spPr>
          <a:xfrm>
            <a:off x="838200" y="1165411"/>
            <a:ext cx="10515600" cy="5327463"/>
          </a:xfrm>
        </p:spPr>
        <p:txBody>
          <a:bodyPr>
            <a:normAutofit/>
          </a:bodyPr>
          <a:lstStyle/>
          <a:p>
            <a:r>
              <a:rPr lang="en-US" sz="2000" b="0" i="0" dirty="0">
                <a:solidFill>
                  <a:srgbClr val="222222"/>
                </a:solidFill>
                <a:effectLst/>
                <a:latin typeface="-apple-system"/>
              </a:rPr>
              <a:t>In some situations, you might need to focus on a particular location or area within the Python scatter plot. So, you need to highlight that particular area for better focus. For this, all you need to do is add patches to an existing one. In this example, we are adding a rectangle to highlight the area.</a:t>
            </a:r>
          </a:p>
          <a:p>
            <a:endParaRPr lang="en-IN" sz="2000" dirty="0"/>
          </a:p>
        </p:txBody>
      </p:sp>
      <p:pic>
        <p:nvPicPr>
          <p:cNvPr id="5" name="Picture 4">
            <a:extLst>
              <a:ext uri="{FF2B5EF4-FFF2-40B4-BE49-F238E27FC236}">
                <a16:creationId xmlns:a16="http://schemas.microsoft.com/office/drawing/2014/main" id="{123302A6-B38B-90EB-2A2E-B1360B22C35A}"/>
              </a:ext>
            </a:extLst>
          </p:cNvPr>
          <p:cNvPicPr>
            <a:picLocks noChangeAspect="1"/>
          </p:cNvPicPr>
          <p:nvPr/>
        </p:nvPicPr>
        <p:blipFill>
          <a:blip r:embed="rId2"/>
          <a:stretch>
            <a:fillRect/>
          </a:stretch>
        </p:blipFill>
        <p:spPr>
          <a:xfrm>
            <a:off x="2514954" y="2486681"/>
            <a:ext cx="7323455" cy="3717177"/>
          </a:xfrm>
          <a:prstGeom prst="rect">
            <a:avLst/>
          </a:prstGeom>
        </p:spPr>
      </p:pic>
    </p:spTree>
    <p:extLst>
      <p:ext uri="{BB962C8B-B14F-4D97-AF65-F5344CB8AC3E}">
        <p14:creationId xmlns:p14="http://schemas.microsoft.com/office/powerpoint/2010/main" val="536465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FA55-E76E-CEC7-E6B6-187A4142C221}"/>
              </a:ext>
            </a:extLst>
          </p:cNvPr>
          <p:cNvSpPr>
            <a:spLocks noGrp="1"/>
          </p:cNvSpPr>
          <p:nvPr>
            <p:ph type="title"/>
          </p:nvPr>
        </p:nvSpPr>
        <p:spPr/>
        <p:txBody>
          <a:bodyPr/>
          <a:lstStyle/>
          <a:p>
            <a:r>
              <a:rPr lang="en-US" b="0" i="0" dirty="0">
                <a:solidFill>
                  <a:srgbClr val="222222"/>
                </a:solidFill>
                <a:effectLst/>
                <a:latin typeface="-apple-system"/>
              </a:rPr>
              <a:t>How to save </a:t>
            </a:r>
            <a:r>
              <a:rPr lang="en-US" b="0" i="0" dirty="0" err="1">
                <a:solidFill>
                  <a:srgbClr val="222222"/>
                </a:solidFill>
                <a:effectLst/>
                <a:latin typeface="-apple-system"/>
              </a:rPr>
              <a:t>DataFrame</a:t>
            </a:r>
            <a:r>
              <a:rPr lang="en-US" b="0" i="0" dirty="0">
                <a:solidFill>
                  <a:srgbClr val="222222"/>
                </a:solidFill>
                <a:effectLst/>
                <a:latin typeface="-apple-system"/>
              </a:rPr>
              <a:t> to CSV and Text File?</a:t>
            </a:r>
            <a:endParaRPr lang="en-IN" dirty="0"/>
          </a:p>
        </p:txBody>
      </p:sp>
      <p:pic>
        <p:nvPicPr>
          <p:cNvPr id="7" name="Content Placeholder 6">
            <a:extLst>
              <a:ext uri="{FF2B5EF4-FFF2-40B4-BE49-F238E27FC236}">
                <a16:creationId xmlns:a16="http://schemas.microsoft.com/office/drawing/2014/main" id="{624DCC7A-13D1-B74D-F690-70B7F3E73960}"/>
              </a:ext>
            </a:extLst>
          </p:cNvPr>
          <p:cNvPicPr>
            <a:picLocks noGrp="1" noChangeAspect="1"/>
          </p:cNvPicPr>
          <p:nvPr>
            <p:ph idx="1"/>
          </p:nvPr>
        </p:nvPicPr>
        <p:blipFill>
          <a:blip r:embed="rId2"/>
          <a:stretch>
            <a:fillRect/>
          </a:stretch>
        </p:blipFill>
        <p:spPr>
          <a:xfrm>
            <a:off x="2399979" y="2031353"/>
            <a:ext cx="7392041" cy="3939881"/>
          </a:xfrm>
        </p:spPr>
      </p:pic>
    </p:spTree>
    <p:extLst>
      <p:ext uri="{BB962C8B-B14F-4D97-AF65-F5344CB8AC3E}">
        <p14:creationId xmlns:p14="http://schemas.microsoft.com/office/powerpoint/2010/main" val="3036675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AF31D-A4EA-3DF4-9F14-6D495D54BEDA}"/>
              </a:ext>
            </a:extLst>
          </p:cNvPr>
          <p:cNvSpPr>
            <a:spLocks noGrp="1"/>
          </p:cNvSpPr>
          <p:nvPr>
            <p:ph type="title"/>
          </p:nvPr>
        </p:nvSpPr>
        <p:spPr>
          <a:xfrm>
            <a:off x="838200" y="2489760"/>
            <a:ext cx="10515600" cy="1325563"/>
          </a:xfrm>
        </p:spPr>
        <p:txBody>
          <a:bodyPr>
            <a:normAutofit/>
          </a:bodyPr>
          <a:lstStyle/>
          <a:p>
            <a:pPr algn="ctr"/>
            <a:r>
              <a:rPr lang="en-IN" sz="5400" b="1" dirty="0">
                <a:latin typeface="Arial Black" panose="020B0A04020102020204" pitchFamily="34" charset="0"/>
              </a:rPr>
              <a:t>CHARTS</a:t>
            </a:r>
          </a:p>
        </p:txBody>
      </p:sp>
    </p:spTree>
    <p:extLst>
      <p:ext uri="{BB962C8B-B14F-4D97-AF65-F5344CB8AC3E}">
        <p14:creationId xmlns:p14="http://schemas.microsoft.com/office/powerpoint/2010/main" val="1308182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18E1B-D52C-A80D-BC15-23E3A3C60CDA}"/>
              </a:ext>
            </a:extLst>
          </p:cNvPr>
          <p:cNvSpPr>
            <a:spLocks noGrp="1"/>
          </p:cNvSpPr>
          <p:nvPr>
            <p:ph type="title"/>
          </p:nvPr>
        </p:nvSpPr>
        <p:spPr/>
        <p:txBody>
          <a:bodyPr/>
          <a:lstStyle/>
          <a:p>
            <a:r>
              <a:rPr lang="en-IN" b="0" i="0" dirty="0">
                <a:solidFill>
                  <a:srgbClr val="222222"/>
                </a:solidFill>
                <a:effectLst/>
                <a:latin typeface="-apple-system"/>
              </a:rPr>
              <a:t>Python matplotlib Bar Chart</a:t>
            </a:r>
            <a:endParaRPr lang="en-IN" dirty="0"/>
          </a:p>
        </p:txBody>
      </p:sp>
      <p:sp>
        <p:nvSpPr>
          <p:cNvPr id="3" name="Content Placeholder 2">
            <a:extLst>
              <a:ext uri="{FF2B5EF4-FFF2-40B4-BE49-F238E27FC236}">
                <a16:creationId xmlns:a16="http://schemas.microsoft.com/office/drawing/2014/main" id="{C9E46117-CB19-17BB-7CDE-734BDB6128EF}"/>
              </a:ext>
            </a:extLst>
          </p:cNvPr>
          <p:cNvSpPr>
            <a:spLocks noGrp="1"/>
          </p:cNvSpPr>
          <p:nvPr>
            <p:ph idx="1"/>
          </p:nvPr>
        </p:nvSpPr>
        <p:spPr>
          <a:xfrm>
            <a:off x="838200" y="1825624"/>
            <a:ext cx="10515600" cy="4808257"/>
          </a:xfrm>
        </p:spPr>
        <p:txBody>
          <a:bodyPr/>
          <a:lstStyle/>
          <a:p>
            <a:pPr algn="l"/>
            <a:r>
              <a:rPr lang="en-US" b="0" i="0" dirty="0">
                <a:solidFill>
                  <a:srgbClr val="222222"/>
                </a:solidFill>
                <a:effectLst/>
                <a:latin typeface="-apple-system"/>
              </a:rPr>
              <a:t>A Python Bar chart, Plot, or Graph in the matplotlib library is a chart that represents the categorical data in a rectangular format. By seeing those bars, one can understand which product is performing good or bad. It means the longer the bar, the better the product is performing. In Python, you can create both horizontal and vertical bar charts using this matplotlib library and </a:t>
            </a:r>
            <a:r>
              <a:rPr lang="en-US" b="0" i="0" dirty="0" err="1">
                <a:solidFill>
                  <a:srgbClr val="222222"/>
                </a:solidFill>
                <a:effectLst/>
                <a:latin typeface="-apple-system"/>
              </a:rPr>
              <a:t>pyplot</a:t>
            </a:r>
            <a:r>
              <a:rPr lang="en-US" b="0" i="0" dirty="0">
                <a:solidFill>
                  <a:srgbClr val="222222"/>
                </a:solidFill>
                <a:effectLst/>
                <a:latin typeface="-apple-system"/>
              </a:rPr>
              <a:t>.</a:t>
            </a:r>
          </a:p>
          <a:p>
            <a:pPr algn="l"/>
            <a:r>
              <a:rPr lang="en-US" b="0" i="0" dirty="0">
                <a:solidFill>
                  <a:srgbClr val="222222"/>
                </a:solidFill>
                <a:effectLst/>
                <a:latin typeface="-apple-system"/>
              </a:rPr>
              <a:t>The Python matplotlib </a:t>
            </a:r>
            <a:r>
              <a:rPr lang="en-US" b="0" i="0" dirty="0" err="1">
                <a:solidFill>
                  <a:srgbClr val="222222"/>
                </a:solidFill>
                <a:effectLst/>
                <a:latin typeface="-apple-system"/>
              </a:rPr>
              <a:t>pyplot</a:t>
            </a:r>
            <a:r>
              <a:rPr lang="en-US" b="0" i="0" dirty="0">
                <a:solidFill>
                  <a:srgbClr val="222222"/>
                </a:solidFill>
                <a:effectLst/>
                <a:latin typeface="-apple-system"/>
              </a:rPr>
              <a:t> has a bar function, which helps us to create this chart or plot from the given X values, height, and width. The basic syntax of the Python matplotlib bar chart is as shown below.</a:t>
            </a:r>
          </a:p>
          <a:p>
            <a:endParaRPr lang="en-IN" dirty="0"/>
          </a:p>
        </p:txBody>
      </p:sp>
      <p:pic>
        <p:nvPicPr>
          <p:cNvPr id="5" name="Picture 4">
            <a:extLst>
              <a:ext uri="{FF2B5EF4-FFF2-40B4-BE49-F238E27FC236}">
                <a16:creationId xmlns:a16="http://schemas.microsoft.com/office/drawing/2014/main" id="{9690CB05-3FE3-D2B8-812B-AFCD00D17C29}"/>
              </a:ext>
            </a:extLst>
          </p:cNvPr>
          <p:cNvPicPr>
            <a:picLocks noChangeAspect="1"/>
          </p:cNvPicPr>
          <p:nvPr/>
        </p:nvPicPr>
        <p:blipFill>
          <a:blip r:embed="rId2"/>
          <a:stretch>
            <a:fillRect/>
          </a:stretch>
        </p:blipFill>
        <p:spPr>
          <a:xfrm>
            <a:off x="2829841" y="5601258"/>
            <a:ext cx="7285351" cy="891617"/>
          </a:xfrm>
          <a:prstGeom prst="rect">
            <a:avLst/>
          </a:prstGeom>
        </p:spPr>
      </p:pic>
    </p:spTree>
    <p:extLst>
      <p:ext uri="{BB962C8B-B14F-4D97-AF65-F5344CB8AC3E}">
        <p14:creationId xmlns:p14="http://schemas.microsoft.com/office/powerpoint/2010/main" val="978920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C85F-67CE-0C35-F1B4-C4DC4B20334D}"/>
              </a:ext>
            </a:extLst>
          </p:cNvPr>
          <p:cNvSpPr>
            <a:spLocks noGrp="1"/>
          </p:cNvSpPr>
          <p:nvPr>
            <p:ph type="title"/>
          </p:nvPr>
        </p:nvSpPr>
        <p:spPr/>
        <p:txBody>
          <a:bodyPr/>
          <a:lstStyle/>
          <a:p>
            <a:r>
              <a:rPr lang="en-US" b="0" i="0" dirty="0">
                <a:solidFill>
                  <a:srgbClr val="222222"/>
                </a:solidFill>
                <a:effectLst/>
                <a:latin typeface="-apple-system"/>
              </a:rPr>
              <a:t>Create a Basic matplotlib bar chart in Python</a:t>
            </a:r>
            <a:endParaRPr lang="en-IN" dirty="0"/>
          </a:p>
        </p:txBody>
      </p:sp>
      <p:pic>
        <p:nvPicPr>
          <p:cNvPr id="5" name="Content Placeholder 4">
            <a:extLst>
              <a:ext uri="{FF2B5EF4-FFF2-40B4-BE49-F238E27FC236}">
                <a16:creationId xmlns:a16="http://schemas.microsoft.com/office/drawing/2014/main" id="{1F7505F9-91B2-0801-9B4B-6EE37C387BBC}"/>
              </a:ext>
            </a:extLst>
          </p:cNvPr>
          <p:cNvPicPr>
            <a:picLocks noGrp="1" noChangeAspect="1"/>
          </p:cNvPicPr>
          <p:nvPr>
            <p:ph idx="1"/>
          </p:nvPr>
        </p:nvPicPr>
        <p:blipFill>
          <a:blip r:embed="rId2"/>
          <a:stretch>
            <a:fillRect/>
          </a:stretch>
        </p:blipFill>
        <p:spPr>
          <a:xfrm>
            <a:off x="959807" y="1836440"/>
            <a:ext cx="4894146" cy="2339543"/>
          </a:xfrm>
        </p:spPr>
      </p:pic>
      <p:pic>
        <p:nvPicPr>
          <p:cNvPr id="7" name="Picture 6">
            <a:extLst>
              <a:ext uri="{FF2B5EF4-FFF2-40B4-BE49-F238E27FC236}">
                <a16:creationId xmlns:a16="http://schemas.microsoft.com/office/drawing/2014/main" id="{0222F920-BA8F-2B7E-CD2E-47C1350703F8}"/>
              </a:ext>
            </a:extLst>
          </p:cNvPr>
          <p:cNvPicPr>
            <a:picLocks noChangeAspect="1"/>
          </p:cNvPicPr>
          <p:nvPr/>
        </p:nvPicPr>
        <p:blipFill>
          <a:blip r:embed="rId3"/>
          <a:stretch>
            <a:fillRect/>
          </a:stretch>
        </p:blipFill>
        <p:spPr>
          <a:xfrm>
            <a:off x="7289118" y="1724977"/>
            <a:ext cx="4064682" cy="4093540"/>
          </a:xfrm>
          <a:prstGeom prst="rect">
            <a:avLst/>
          </a:prstGeom>
        </p:spPr>
      </p:pic>
    </p:spTree>
    <p:extLst>
      <p:ext uri="{BB962C8B-B14F-4D97-AF65-F5344CB8AC3E}">
        <p14:creationId xmlns:p14="http://schemas.microsoft.com/office/powerpoint/2010/main" val="167796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ACB59-E119-753D-AA64-D1370D3626B1}"/>
              </a:ext>
            </a:extLst>
          </p:cNvPr>
          <p:cNvSpPr>
            <a:spLocks noGrp="1"/>
          </p:cNvSpPr>
          <p:nvPr>
            <p:ph type="title"/>
          </p:nvPr>
        </p:nvSpPr>
        <p:spPr/>
        <p:txBody>
          <a:bodyPr/>
          <a:lstStyle/>
          <a:p>
            <a:r>
              <a:rPr lang="en-US" b="0" i="0" dirty="0">
                <a:solidFill>
                  <a:srgbClr val="222222"/>
                </a:solidFill>
                <a:effectLst/>
                <a:latin typeface="-apple-system"/>
              </a:rPr>
              <a:t>Python matplotlib Bar chart from CSV file</a:t>
            </a:r>
            <a:endParaRPr lang="en-IN" dirty="0"/>
          </a:p>
        </p:txBody>
      </p:sp>
      <p:pic>
        <p:nvPicPr>
          <p:cNvPr id="7" name="Content Placeholder 6">
            <a:extLst>
              <a:ext uri="{FF2B5EF4-FFF2-40B4-BE49-F238E27FC236}">
                <a16:creationId xmlns:a16="http://schemas.microsoft.com/office/drawing/2014/main" id="{C611F5BD-1FDB-D195-1536-998A394F3D2B}"/>
              </a:ext>
            </a:extLst>
          </p:cNvPr>
          <p:cNvPicPr>
            <a:picLocks noGrp="1" noChangeAspect="1"/>
          </p:cNvPicPr>
          <p:nvPr>
            <p:ph idx="1"/>
          </p:nvPr>
        </p:nvPicPr>
        <p:blipFill>
          <a:blip r:embed="rId2"/>
          <a:stretch>
            <a:fillRect/>
          </a:stretch>
        </p:blipFill>
        <p:spPr>
          <a:xfrm>
            <a:off x="2689361" y="1834590"/>
            <a:ext cx="6813278" cy="4351338"/>
          </a:xfrm>
        </p:spPr>
      </p:pic>
    </p:spTree>
    <p:extLst>
      <p:ext uri="{BB962C8B-B14F-4D97-AF65-F5344CB8AC3E}">
        <p14:creationId xmlns:p14="http://schemas.microsoft.com/office/powerpoint/2010/main" val="1679103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1312</Words>
  <Application>Microsoft Office PowerPoint</Application>
  <PresentationFormat>Widescreen</PresentationFormat>
  <Paragraphs>96</Paragraphs>
  <Slides>41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Algerian</vt:lpstr>
      <vt:lpstr>-apple-system</vt:lpstr>
      <vt:lpstr>Arial</vt:lpstr>
      <vt:lpstr>Arial Black</vt:lpstr>
      <vt:lpstr>Calibri</vt:lpstr>
      <vt:lpstr>Calibri Light</vt:lpstr>
      <vt:lpstr>Consolas</vt:lpstr>
      <vt:lpstr>inherit</vt:lpstr>
      <vt:lpstr>Office Theme</vt:lpstr>
      <vt:lpstr>MACHINE LEARNING</vt:lpstr>
      <vt:lpstr>Python Pandas DataFrame Nulls</vt:lpstr>
      <vt:lpstr>Replace Nulls</vt:lpstr>
      <vt:lpstr>Pandas DataFrame pivot</vt:lpstr>
      <vt:lpstr>How to save DataFrame to CSV and Text File?</vt:lpstr>
      <vt:lpstr>CHARTS</vt:lpstr>
      <vt:lpstr>Python matplotlib Bar Chart</vt:lpstr>
      <vt:lpstr>Create a Basic matplotlib bar chart in Python</vt:lpstr>
      <vt:lpstr>Python matplotlib Bar chart from CSV file</vt:lpstr>
      <vt:lpstr>matplotlib bar chart names</vt:lpstr>
      <vt:lpstr>bar chart grid lines</vt:lpstr>
      <vt:lpstr>Limit Y-axis values of Python bar plot</vt:lpstr>
      <vt:lpstr>Python matplotlib Horizontal Bar Chart</vt:lpstr>
      <vt:lpstr>Python Bar Chart Colors</vt:lpstr>
      <vt:lpstr>Format Axis Labels of a bar chart</vt:lpstr>
      <vt:lpstr>Styling Python matplotlib Bar chart</vt:lpstr>
      <vt:lpstr>Seaborn</vt:lpstr>
      <vt:lpstr>Change the matplotlib bar chart texture</vt:lpstr>
      <vt:lpstr>Plot two matplotlib Bar Charts in Python</vt:lpstr>
      <vt:lpstr>matplotlib Bar Chart subplots</vt:lpstr>
      <vt:lpstr>Python matplotlib Histogram</vt:lpstr>
      <vt:lpstr>Simple matplotlib Histogram Example</vt:lpstr>
      <vt:lpstr>Python matplotlib Histogram using CSV File</vt:lpstr>
      <vt:lpstr>Python matplotlib Histogram titles</vt:lpstr>
      <vt:lpstr>Python matplotlib seaborn Histogram</vt:lpstr>
      <vt:lpstr>Python matplotlib Histograms of an Image</vt:lpstr>
      <vt:lpstr>Python matplotlib Pie Chart</vt:lpstr>
      <vt:lpstr>Python matplotlib Pie Chart Example</vt:lpstr>
      <vt:lpstr>Add Title or Name to Pie Plot</vt:lpstr>
      <vt:lpstr>Change matplotlib Pie chart colors</vt:lpstr>
      <vt:lpstr>matplotlib Pie chart Percentage</vt:lpstr>
      <vt:lpstr>matplotlib Pie chart Slice out</vt:lpstr>
      <vt:lpstr>Format Pie Plot labels</vt:lpstr>
      <vt:lpstr>Python matplotlib Scatter Plot</vt:lpstr>
      <vt:lpstr>Python matplotlib Scatter Plot Examples</vt:lpstr>
      <vt:lpstr>matplotlib Scatter Chart using CSV</vt:lpstr>
      <vt:lpstr>Python Scatter plot color and Marker</vt:lpstr>
      <vt:lpstr>Python Scatter plot color and Marker</vt:lpstr>
      <vt:lpstr>Python Scatter plot size and edge colors</vt:lpstr>
      <vt:lpstr>Add legend to Scatter Chart</vt:lpstr>
      <vt:lpstr>Highlight Area in a Python Scatter plot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Hitendra Dixit</dc:creator>
  <cp:lastModifiedBy>Hitendra Dixit</cp:lastModifiedBy>
  <cp:revision>44</cp:revision>
  <dcterms:created xsi:type="dcterms:W3CDTF">2022-05-21T18:32:16Z</dcterms:created>
  <dcterms:modified xsi:type="dcterms:W3CDTF">2022-05-22T18:07:56Z</dcterms:modified>
</cp:coreProperties>
</file>