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4" r:id="rId2"/>
    <p:sldId id="257" r:id="rId3"/>
    <p:sldId id="258" r:id="rId4"/>
    <p:sldId id="259" r:id="rId5"/>
    <p:sldId id="260" r:id="rId6"/>
    <p:sldId id="267" r:id="rId7"/>
    <p:sldId id="268" r:id="rId8"/>
    <p:sldId id="269" r:id="rId9"/>
    <p:sldId id="262" r:id="rId10"/>
    <p:sldId id="263" r:id="rId11"/>
    <p:sldId id="270" r:id="rId12"/>
    <p:sldId id="264" r:id="rId13"/>
    <p:sldId id="271" r:id="rId14"/>
    <p:sldId id="266" r:id="rId15"/>
    <p:sldId id="278" r:id="rId16"/>
    <p:sldId id="279" r:id="rId17"/>
    <p:sldId id="280" r:id="rId18"/>
    <p:sldId id="272" r:id="rId19"/>
    <p:sldId id="275"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271E-3AF0-BD7B-667B-97D451F6C8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5E00EF-5C6B-3FA2-3B0F-7D6380FE36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9B2AFF-104A-EFF5-D98B-B9640BF86A8A}"/>
              </a:ext>
            </a:extLst>
          </p:cNvPr>
          <p:cNvSpPr>
            <a:spLocks noGrp="1"/>
          </p:cNvSpPr>
          <p:nvPr>
            <p:ph type="dt" sz="half" idx="10"/>
          </p:nvPr>
        </p:nvSpPr>
        <p:spPr/>
        <p:txBody>
          <a:bodyPr/>
          <a:lstStyle/>
          <a:p>
            <a:fld id="{A5AD9E52-E59F-4BB8-99EE-F79AF86ADB76}" type="datetimeFigureOut">
              <a:rPr lang="en-IN" smtClean="0"/>
              <a:t>06-06-2022</a:t>
            </a:fld>
            <a:endParaRPr lang="en-IN"/>
          </a:p>
        </p:txBody>
      </p:sp>
      <p:sp>
        <p:nvSpPr>
          <p:cNvPr id="5" name="Footer Placeholder 4">
            <a:extLst>
              <a:ext uri="{FF2B5EF4-FFF2-40B4-BE49-F238E27FC236}">
                <a16:creationId xmlns:a16="http://schemas.microsoft.com/office/drawing/2014/main" id="{014BDBD1-DE03-8193-25C5-9DAB04D4C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AA0D64-1C02-A11C-5694-02194AD97551}"/>
              </a:ext>
            </a:extLst>
          </p:cNvPr>
          <p:cNvSpPr>
            <a:spLocks noGrp="1"/>
          </p:cNvSpPr>
          <p:nvPr>
            <p:ph type="sldNum" sz="quarter" idx="12"/>
          </p:nvPr>
        </p:nvSpPr>
        <p:spPr/>
        <p:txBody>
          <a:bodyPr/>
          <a:lstStyle/>
          <a:p>
            <a:fld id="{58242E62-3D59-4117-AE2C-9A3F22065C10}" type="slidenum">
              <a:rPr lang="en-IN" smtClean="0"/>
              <a:t>‹#›</a:t>
            </a:fld>
            <a:endParaRPr lang="en-IN"/>
          </a:p>
        </p:txBody>
      </p:sp>
    </p:spTree>
    <p:extLst>
      <p:ext uri="{BB962C8B-B14F-4D97-AF65-F5344CB8AC3E}">
        <p14:creationId xmlns:p14="http://schemas.microsoft.com/office/powerpoint/2010/main" val="3192312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BE51-D5CC-FF05-9AF3-39D63C56B5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173F07-FEEE-406C-4C43-56122DF922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4ED264-17DF-5CC9-5650-70780FBA4BE2}"/>
              </a:ext>
            </a:extLst>
          </p:cNvPr>
          <p:cNvSpPr>
            <a:spLocks noGrp="1"/>
          </p:cNvSpPr>
          <p:nvPr>
            <p:ph type="dt" sz="half" idx="10"/>
          </p:nvPr>
        </p:nvSpPr>
        <p:spPr/>
        <p:txBody>
          <a:bodyPr/>
          <a:lstStyle/>
          <a:p>
            <a:fld id="{A5AD9E52-E59F-4BB8-99EE-F79AF86ADB76}" type="datetimeFigureOut">
              <a:rPr lang="en-IN" smtClean="0"/>
              <a:t>06-06-2022</a:t>
            </a:fld>
            <a:endParaRPr lang="en-IN"/>
          </a:p>
        </p:txBody>
      </p:sp>
      <p:sp>
        <p:nvSpPr>
          <p:cNvPr id="5" name="Footer Placeholder 4">
            <a:extLst>
              <a:ext uri="{FF2B5EF4-FFF2-40B4-BE49-F238E27FC236}">
                <a16:creationId xmlns:a16="http://schemas.microsoft.com/office/drawing/2014/main" id="{56919632-517A-1B2C-7E4B-21E88ED06A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EBF884-0CDA-546C-2AB2-5C0B6515321E}"/>
              </a:ext>
            </a:extLst>
          </p:cNvPr>
          <p:cNvSpPr>
            <a:spLocks noGrp="1"/>
          </p:cNvSpPr>
          <p:nvPr>
            <p:ph type="sldNum" sz="quarter" idx="12"/>
          </p:nvPr>
        </p:nvSpPr>
        <p:spPr/>
        <p:txBody>
          <a:bodyPr/>
          <a:lstStyle/>
          <a:p>
            <a:fld id="{58242E62-3D59-4117-AE2C-9A3F22065C10}" type="slidenum">
              <a:rPr lang="en-IN" smtClean="0"/>
              <a:t>‹#›</a:t>
            </a:fld>
            <a:endParaRPr lang="en-IN"/>
          </a:p>
        </p:txBody>
      </p:sp>
    </p:spTree>
    <p:extLst>
      <p:ext uri="{BB962C8B-B14F-4D97-AF65-F5344CB8AC3E}">
        <p14:creationId xmlns:p14="http://schemas.microsoft.com/office/powerpoint/2010/main" val="58028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3528D9-7994-1366-5A32-8BD784DA2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F9E5A8-EE09-7886-7640-24A3D73044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920584-8025-C7D9-8243-4A32A0AE20A9}"/>
              </a:ext>
            </a:extLst>
          </p:cNvPr>
          <p:cNvSpPr>
            <a:spLocks noGrp="1"/>
          </p:cNvSpPr>
          <p:nvPr>
            <p:ph type="dt" sz="half" idx="10"/>
          </p:nvPr>
        </p:nvSpPr>
        <p:spPr/>
        <p:txBody>
          <a:bodyPr/>
          <a:lstStyle/>
          <a:p>
            <a:fld id="{A5AD9E52-E59F-4BB8-99EE-F79AF86ADB76}" type="datetimeFigureOut">
              <a:rPr lang="en-IN" smtClean="0"/>
              <a:t>06-06-2022</a:t>
            </a:fld>
            <a:endParaRPr lang="en-IN"/>
          </a:p>
        </p:txBody>
      </p:sp>
      <p:sp>
        <p:nvSpPr>
          <p:cNvPr id="5" name="Footer Placeholder 4">
            <a:extLst>
              <a:ext uri="{FF2B5EF4-FFF2-40B4-BE49-F238E27FC236}">
                <a16:creationId xmlns:a16="http://schemas.microsoft.com/office/drawing/2014/main" id="{DBFD0794-9775-3529-773F-933D011DE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C7B453-C7BC-47F0-8918-F2407EF82E74}"/>
              </a:ext>
            </a:extLst>
          </p:cNvPr>
          <p:cNvSpPr>
            <a:spLocks noGrp="1"/>
          </p:cNvSpPr>
          <p:nvPr>
            <p:ph type="sldNum" sz="quarter" idx="12"/>
          </p:nvPr>
        </p:nvSpPr>
        <p:spPr/>
        <p:txBody>
          <a:bodyPr/>
          <a:lstStyle/>
          <a:p>
            <a:fld id="{58242E62-3D59-4117-AE2C-9A3F22065C10}" type="slidenum">
              <a:rPr lang="en-IN" smtClean="0"/>
              <a:t>‹#›</a:t>
            </a:fld>
            <a:endParaRPr lang="en-IN"/>
          </a:p>
        </p:txBody>
      </p:sp>
    </p:spTree>
    <p:extLst>
      <p:ext uri="{BB962C8B-B14F-4D97-AF65-F5344CB8AC3E}">
        <p14:creationId xmlns:p14="http://schemas.microsoft.com/office/powerpoint/2010/main" val="41919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A613-4A40-C851-1BEC-971868B7A8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E1A68B-FC7D-3713-980D-C578D39D80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F268BE-6530-3584-787A-99CE4668D38A}"/>
              </a:ext>
            </a:extLst>
          </p:cNvPr>
          <p:cNvSpPr>
            <a:spLocks noGrp="1"/>
          </p:cNvSpPr>
          <p:nvPr>
            <p:ph type="dt" sz="half" idx="10"/>
          </p:nvPr>
        </p:nvSpPr>
        <p:spPr/>
        <p:txBody>
          <a:bodyPr/>
          <a:lstStyle/>
          <a:p>
            <a:fld id="{A5AD9E52-E59F-4BB8-99EE-F79AF86ADB76}" type="datetimeFigureOut">
              <a:rPr lang="en-IN" smtClean="0"/>
              <a:t>06-06-2022</a:t>
            </a:fld>
            <a:endParaRPr lang="en-IN"/>
          </a:p>
        </p:txBody>
      </p:sp>
      <p:sp>
        <p:nvSpPr>
          <p:cNvPr id="5" name="Footer Placeholder 4">
            <a:extLst>
              <a:ext uri="{FF2B5EF4-FFF2-40B4-BE49-F238E27FC236}">
                <a16:creationId xmlns:a16="http://schemas.microsoft.com/office/drawing/2014/main" id="{F215429A-CB88-4DDB-DD10-D818FBE07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C17328-01A1-5BE3-7FA7-C8FCBE771695}"/>
              </a:ext>
            </a:extLst>
          </p:cNvPr>
          <p:cNvSpPr>
            <a:spLocks noGrp="1"/>
          </p:cNvSpPr>
          <p:nvPr>
            <p:ph type="sldNum" sz="quarter" idx="12"/>
          </p:nvPr>
        </p:nvSpPr>
        <p:spPr/>
        <p:txBody>
          <a:bodyPr/>
          <a:lstStyle/>
          <a:p>
            <a:fld id="{58242E62-3D59-4117-AE2C-9A3F22065C10}" type="slidenum">
              <a:rPr lang="en-IN" smtClean="0"/>
              <a:t>‹#›</a:t>
            </a:fld>
            <a:endParaRPr lang="en-IN"/>
          </a:p>
        </p:txBody>
      </p:sp>
    </p:spTree>
    <p:extLst>
      <p:ext uri="{BB962C8B-B14F-4D97-AF65-F5344CB8AC3E}">
        <p14:creationId xmlns:p14="http://schemas.microsoft.com/office/powerpoint/2010/main" val="1942466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C0D0-2CDD-B445-A367-9D96CE4548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493141-5417-E880-D294-304FA70F2C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D35C84-F709-3E26-30AE-A317798B8D56}"/>
              </a:ext>
            </a:extLst>
          </p:cNvPr>
          <p:cNvSpPr>
            <a:spLocks noGrp="1"/>
          </p:cNvSpPr>
          <p:nvPr>
            <p:ph type="dt" sz="half" idx="10"/>
          </p:nvPr>
        </p:nvSpPr>
        <p:spPr/>
        <p:txBody>
          <a:bodyPr/>
          <a:lstStyle/>
          <a:p>
            <a:fld id="{A5AD9E52-E59F-4BB8-99EE-F79AF86ADB76}" type="datetimeFigureOut">
              <a:rPr lang="en-IN" smtClean="0"/>
              <a:t>06-06-2022</a:t>
            </a:fld>
            <a:endParaRPr lang="en-IN"/>
          </a:p>
        </p:txBody>
      </p:sp>
      <p:sp>
        <p:nvSpPr>
          <p:cNvPr id="5" name="Footer Placeholder 4">
            <a:extLst>
              <a:ext uri="{FF2B5EF4-FFF2-40B4-BE49-F238E27FC236}">
                <a16:creationId xmlns:a16="http://schemas.microsoft.com/office/drawing/2014/main" id="{CB4EA615-17F3-8DD1-C025-ABB38B0EFA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07320E-7C61-BE67-98E3-FC78D36FE407}"/>
              </a:ext>
            </a:extLst>
          </p:cNvPr>
          <p:cNvSpPr>
            <a:spLocks noGrp="1"/>
          </p:cNvSpPr>
          <p:nvPr>
            <p:ph type="sldNum" sz="quarter" idx="12"/>
          </p:nvPr>
        </p:nvSpPr>
        <p:spPr/>
        <p:txBody>
          <a:bodyPr/>
          <a:lstStyle/>
          <a:p>
            <a:fld id="{58242E62-3D59-4117-AE2C-9A3F22065C10}" type="slidenum">
              <a:rPr lang="en-IN" smtClean="0"/>
              <a:t>‹#›</a:t>
            </a:fld>
            <a:endParaRPr lang="en-IN"/>
          </a:p>
        </p:txBody>
      </p:sp>
    </p:spTree>
    <p:extLst>
      <p:ext uri="{BB962C8B-B14F-4D97-AF65-F5344CB8AC3E}">
        <p14:creationId xmlns:p14="http://schemas.microsoft.com/office/powerpoint/2010/main" val="419254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24728-805C-ED92-96AF-BDCF501484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5D955C-F297-BD92-3842-E9FFA087D8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A482F0-FE27-FECC-5D70-5A3B63BB02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800F9D-C6FE-E013-FC1A-8DA1D4EFB2B3}"/>
              </a:ext>
            </a:extLst>
          </p:cNvPr>
          <p:cNvSpPr>
            <a:spLocks noGrp="1"/>
          </p:cNvSpPr>
          <p:nvPr>
            <p:ph type="dt" sz="half" idx="10"/>
          </p:nvPr>
        </p:nvSpPr>
        <p:spPr/>
        <p:txBody>
          <a:bodyPr/>
          <a:lstStyle/>
          <a:p>
            <a:fld id="{A5AD9E52-E59F-4BB8-99EE-F79AF86ADB76}" type="datetimeFigureOut">
              <a:rPr lang="en-IN" smtClean="0"/>
              <a:t>06-06-2022</a:t>
            </a:fld>
            <a:endParaRPr lang="en-IN"/>
          </a:p>
        </p:txBody>
      </p:sp>
      <p:sp>
        <p:nvSpPr>
          <p:cNvPr id="6" name="Footer Placeholder 5">
            <a:extLst>
              <a:ext uri="{FF2B5EF4-FFF2-40B4-BE49-F238E27FC236}">
                <a16:creationId xmlns:a16="http://schemas.microsoft.com/office/drawing/2014/main" id="{05360BB0-63C2-2118-DEDD-CDC2FF0250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8B3533-F8ED-482C-5663-40DF78A61668}"/>
              </a:ext>
            </a:extLst>
          </p:cNvPr>
          <p:cNvSpPr>
            <a:spLocks noGrp="1"/>
          </p:cNvSpPr>
          <p:nvPr>
            <p:ph type="sldNum" sz="quarter" idx="12"/>
          </p:nvPr>
        </p:nvSpPr>
        <p:spPr/>
        <p:txBody>
          <a:bodyPr/>
          <a:lstStyle/>
          <a:p>
            <a:fld id="{58242E62-3D59-4117-AE2C-9A3F22065C10}" type="slidenum">
              <a:rPr lang="en-IN" smtClean="0"/>
              <a:t>‹#›</a:t>
            </a:fld>
            <a:endParaRPr lang="en-IN"/>
          </a:p>
        </p:txBody>
      </p:sp>
    </p:spTree>
    <p:extLst>
      <p:ext uri="{BB962C8B-B14F-4D97-AF65-F5344CB8AC3E}">
        <p14:creationId xmlns:p14="http://schemas.microsoft.com/office/powerpoint/2010/main" val="800090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281C-E8BD-190E-553E-A60CEAFA9C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639E80-0FE2-F50A-02AE-9F75C5B93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6F0D11-2565-DBBD-E1FB-76AAD71B1E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8F0337-08B0-FD15-F212-95330204B6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3F1672-9FAE-7BBF-7F2D-B86E88215C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2FAA09-AD16-AF63-44FC-F8CCFCAC74B4}"/>
              </a:ext>
            </a:extLst>
          </p:cNvPr>
          <p:cNvSpPr>
            <a:spLocks noGrp="1"/>
          </p:cNvSpPr>
          <p:nvPr>
            <p:ph type="dt" sz="half" idx="10"/>
          </p:nvPr>
        </p:nvSpPr>
        <p:spPr/>
        <p:txBody>
          <a:bodyPr/>
          <a:lstStyle/>
          <a:p>
            <a:fld id="{A5AD9E52-E59F-4BB8-99EE-F79AF86ADB76}" type="datetimeFigureOut">
              <a:rPr lang="en-IN" smtClean="0"/>
              <a:t>06-06-2022</a:t>
            </a:fld>
            <a:endParaRPr lang="en-IN"/>
          </a:p>
        </p:txBody>
      </p:sp>
      <p:sp>
        <p:nvSpPr>
          <p:cNvPr id="8" name="Footer Placeholder 7">
            <a:extLst>
              <a:ext uri="{FF2B5EF4-FFF2-40B4-BE49-F238E27FC236}">
                <a16:creationId xmlns:a16="http://schemas.microsoft.com/office/drawing/2014/main" id="{051FDC91-F769-C96D-39F3-A5D7E308D8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8AB1E8-3F90-5E3D-BEFC-68145E6974CB}"/>
              </a:ext>
            </a:extLst>
          </p:cNvPr>
          <p:cNvSpPr>
            <a:spLocks noGrp="1"/>
          </p:cNvSpPr>
          <p:nvPr>
            <p:ph type="sldNum" sz="quarter" idx="12"/>
          </p:nvPr>
        </p:nvSpPr>
        <p:spPr/>
        <p:txBody>
          <a:bodyPr/>
          <a:lstStyle/>
          <a:p>
            <a:fld id="{58242E62-3D59-4117-AE2C-9A3F22065C10}" type="slidenum">
              <a:rPr lang="en-IN" smtClean="0"/>
              <a:t>‹#›</a:t>
            </a:fld>
            <a:endParaRPr lang="en-IN"/>
          </a:p>
        </p:txBody>
      </p:sp>
    </p:spTree>
    <p:extLst>
      <p:ext uri="{BB962C8B-B14F-4D97-AF65-F5344CB8AC3E}">
        <p14:creationId xmlns:p14="http://schemas.microsoft.com/office/powerpoint/2010/main" val="1446877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7881-4D28-221F-3F72-FE2D2BFB89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E4AB74-F84D-C0A3-3D1C-E689412C8E7E}"/>
              </a:ext>
            </a:extLst>
          </p:cNvPr>
          <p:cNvSpPr>
            <a:spLocks noGrp="1"/>
          </p:cNvSpPr>
          <p:nvPr>
            <p:ph type="dt" sz="half" idx="10"/>
          </p:nvPr>
        </p:nvSpPr>
        <p:spPr/>
        <p:txBody>
          <a:bodyPr/>
          <a:lstStyle/>
          <a:p>
            <a:fld id="{A5AD9E52-E59F-4BB8-99EE-F79AF86ADB76}" type="datetimeFigureOut">
              <a:rPr lang="en-IN" smtClean="0"/>
              <a:t>06-06-2022</a:t>
            </a:fld>
            <a:endParaRPr lang="en-IN"/>
          </a:p>
        </p:txBody>
      </p:sp>
      <p:sp>
        <p:nvSpPr>
          <p:cNvPr id="4" name="Footer Placeholder 3">
            <a:extLst>
              <a:ext uri="{FF2B5EF4-FFF2-40B4-BE49-F238E27FC236}">
                <a16:creationId xmlns:a16="http://schemas.microsoft.com/office/drawing/2014/main" id="{9F1BA8A7-A0E0-88F9-8397-BE0A4703A3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7DB62F-68C2-4042-8B99-5B8A33E8EAE2}"/>
              </a:ext>
            </a:extLst>
          </p:cNvPr>
          <p:cNvSpPr>
            <a:spLocks noGrp="1"/>
          </p:cNvSpPr>
          <p:nvPr>
            <p:ph type="sldNum" sz="quarter" idx="12"/>
          </p:nvPr>
        </p:nvSpPr>
        <p:spPr/>
        <p:txBody>
          <a:bodyPr/>
          <a:lstStyle/>
          <a:p>
            <a:fld id="{58242E62-3D59-4117-AE2C-9A3F22065C10}" type="slidenum">
              <a:rPr lang="en-IN" smtClean="0"/>
              <a:t>‹#›</a:t>
            </a:fld>
            <a:endParaRPr lang="en-IN"/>
          </a:p>
        </p:txBody>
      </p:sp>
    </p:spTree>
    <p:extLst>
      <p:ext uri="{BB962C8B-B14F-4D97-AF65-F5344CB8AC3E}">
        <p14:creationId xmlns:p14="http://schemas.microsoft.com/office/powerpoint/2010/main" val="133329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D01C4-688E-7BF8-C2EE-2EF4166EA833}"/>
              </a:ext>
            </a:extLst>
          </p:cNvPr>
          <p:cNvSpPr>
            <a:spLocks noGrp="1"/>
          </p:cNvSpPr>
          <p:nvPr>
            <p:ph type="dt" sz="half" idx="10"/>
          </p:nvPr>
        </p:nvSpPr>
        <p:spPr/>
        <p:txBody>
          <a:bodyPr/>
          <a:lstStyle/>
          <a:p>
            <a:fld id="{A5AD9E52-E59F-4BB8-99EE-F79AF86ADB76}" type="datetimeFigureOut">
              <a:rPr lang="en-IN" smtClean="0"/>
              <a:t>06-06-2022</a:t>
            </a:fld>
            <a:endParaRPr lang="en-IN"/>
          </a:p>
        </p:txBody>
      </p:sp>
      <p:sp>
        <p:nvSpPr>
          <p:cNvPr id="3" name="Footer Placeholder 2">
            <a:extLst>
              <a:ext uri="{FF2B5EF4-FFF2-40B4-BE49-F238E27FC236}">
                <a16:creationId xmlns:a16="http://schemas.microsoft.com/office/drawing/2014/main" id="{06802B33-795E-1B45-96AF-B3B0D3D265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2145C0-6584-5259-5967-5EED97981D23}"/>
              </a:ext>
            </a:extLst>
          </p:cNvPr>
          <p:cNvSpPr>
            <a:spLocks noGrp="1"/>
          </p:cNvSpPr>
          <p:nvPr>
            <p:ph type="sldNum" sz="quarter" idx="12"/>
          </p:nvPr>
        </p:nvSpPr>
        <p:spPr/>
        <p:txBody>
          <a:bodyPr/>
          <a:lstStyle/>
          <a:p>
            <a:fld id="{58242E62-3D59-4117-AE2C-9A3F22065C10}" type="slidenum">
              <a:rPr lang="en-IN" smtClean="0"/>
              <a:t>‹#›</a:t>
            </a:fld>
            <a:endParaRPr lang="en-IN"/>
          </a:p>
        </p:txBody>
      </p:sp>
    </p:spTree>
    <p:extLst>
      <p:ext uri="{BB962C8B-B14F-4D97-AF65-F5344CB8AC3E}">
        <p14:creationId xmlns:p14="http://schemas.microsoft.com/office/powerpoint/2010/main" val="15252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31EE-92FE-BE8A-BA18-2D7A823A6B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3968ED-D3C8-E41B-F6F7-6B0D4B8413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E8A3F6-85B4-5735-B592-E58B277FD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0AD9E5-E471-E979-A091-E347B0A3BBB9}"/>
              </a:ext>
            </a:extLst>
          </p:cNvPr>
          <p:cNvSpPr>
            <a:spLocks noGrp="1"/>
          </p:cNvSpPr>
          <p:nvPr>
            <p:ph type="dt" sz="half" idx="10"/>
          </p:nvPr>
        </p:nvSpPr>
        <p:spPr/>
        <p:txBody>
          <a:bodyPr/>
          <a:lstStyle/>
          <a:p>
            <a:fld id="{A5AD9E52-E59F-4BB8-99EE-F79AF86ADB76}" type="datetimeFigureOut">
              <a:rPr lang="en-IN" smtClean="0"/>
              <a:t>06-06-2022</a:t>
            </a:fld>
            <a:endParaRPr lang="en-IN"/>
          </a:p>
        </p:txBody>
      </p:sp>
      <p:sp>
        <p:nvSpPr>
          <p:cNvPr id="6" name="Footer Placeholder 5">
            <a:extLst>
              <a:ext uri="{FF2B5EF4-FFF2-40B4-BE49-F238E27FC236}">
                <a16:creationId xmlns:a16="http://schemas.microsoft.com/office/drawing/2014/main" id="{54AB1B44-A120-7E2F-40DF-705E469211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E2F170-4F29-72A4-71F3-651925C2BFD1}"/>
              </a:ext>
            </a:extLst>
          </p:cNvPr>
          <p:cNvSpPr>
            <a:spLocks noGrp="1"/>
          </p:cNvSpPr>
          <p:nvPr>
            <p:ph type="sldNum" sz="quarter" idx="12"/>
          </p:nvPr>
        </p:nvSpPr>
        <p:spPr/>
        <p:txBody>
          <a:bodyPr/>
          <a:lstStyle/>
          <a:p>
            <a:fld id="{58242E62-3D59-4117-AE2C-9A3F22065C10}" type="slidenum">
              <a:rPr lang="en-IN" smtClean="0"/>
              <a:t>‹#›</a:t>
            </a:fld>
            <a:endParaRPr lang="en-IN"/>
          </a:p>
        </p:txBody>
      </p:sp>
    </p:spTree>
    <p:extLst>
      <p:ext uri="{BB962C8B-B14F-4D97-AF65-F5344CB8AC3E}">
        <p14:creationId xmlns:p14="http://schemas.microsoft.com/office/powerpoint/2010/main" val="404301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AA58D-FACC-526F-DACC-886F1A2FBE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920697-472A-F30D-FBC8-1775077B4B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BBFD05-3010-2F45-DFCC-C03FE9EE7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15556-6056-6F5A-A011-5A63EB62A66A}"/>
              </a:ext>
            </a:extLst>
          </p:cNvPr>
          <p:cNvSpPr>
            <a:spLocks noGrp="1"/>
          </p:cNvSpPr>
          <p:nvPr>
            <p:ph type="dt" sz="half" idx="10"/>
          </p:nvPr>
        </p:nvSpPr>
        <p:spPr/>
        <p:txBody>
          <a:bodyPr/>
          <a:lstStyle/>
          <a:p>
            <a:fld id="{A5AD9E52-E59F-4BB8-99EE-F79AF86ADB76}" type="datetimeFigureOut">
              <a:rPr lang="en-IN" smtClean="0"/>
              <a:t>06-06-2022</a:t>
            </a:fld>
            <a:endParaRPr lang="en-IN"/>
          </a:p>
        </p:txBody>
      </p:sp>
      <p:sp>
        <p:nvSpPr>
          <p:cNvPr id="6" name="Footer Placeholder 5">
            <a:extLst>
              <a:ext uri="{FF2B5EF4-FFF2-40B4-BE49-F238E27FC236}">
                <a16:creationId xmlns:a16="http://schemas.microsoft.com/office/drawing/2014/main" id="{3E2D933A-A1EB-B952-B523-3D1D73CB66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286CE2-BE8E-13DD-9A21-4F60F74C1313}"/>
              </a:ext>
            </a:extLst>
          </p:cNvPr>
          <p:cNvSpPr>
            <a:spLocks noGrp="1"/>
          </p:cNvSpPr>
          <p:nvPr>
            <p:ph type="sldNum" sz="quarter" idx="12"/>
          </p:nvPr>
        </p:nvSpPr>
        <p:spPr/>
        <p:txBody>
          <a:bodyPr/>
          <a:lstStyle/>
          <a:p>
            <a:fld id="{58242E62-3D59-4117-AE2C-9A3F22065C10}" type="slidenum">
              <a:rPr lang="en-IN" smtClean="0"/>
              <a:t>‹#›</a:t>
            </a:fld>
            <a:endParaRPr lang="en-IN"/>
          </a:p>
        </p:txBody>
      </p:sp>
    </p:spTree>
    <p:extLst>
      <p:ext uri="{BB962C8B-B14F-4D97-AF65-F5344CB8AC3E}">
        <p14:creationId xmlns:p14="http://schemas.microsoft.com/office/powerpoint/2010/main" val="1366722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55F5CF-C681-0DF8-5038-0D2A94EDA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6D1CA0-0152-0C88-ACA5-1CB5FFF146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CD6575-677A-2424-6375-67384AB991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D9E52-E59F-4BB8-99EE-F79AF86ADB76}" type="datetimeFigureOut">
              <a:rPr lang="en-IN" smtClean="0"/>
              <a:t>06-06-2022</a:t>
            </a:fld>
            <a:endParaRPr lang="en-IN"/>
          </a:p>
        </p:txBody>
      </p:sp>
      <p:sp>
        <p:nvSpPr>
          <p:cNvPr id="5" name="Footer Placeholder 4">
            <a:extLst>
              <a:ext uri="{FF2B5EF4-FFF2-40B4-BE49-F238E27FC236}">
                <a16:creationId xmlns:a16="http://schemas.microsoft.com/office/drawing/2014/main" id="{3567CE0A-A758-D0CD-1FF5-E117461550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CF3814-7B01-349E-B821-F42C2A935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242E62-3D59-4117-AE2C-9A3F22065C10}" type="slidenum">
              <a:rPr lang="en-IN" smtClean="0"/>
              <a:t>‹#›</a:t>
            </a:fld>
            <a:endParaRPr lang="en-IN"/>
          </a:p>
        </p:txBody>
      </p:sp>
    </p:spTree>
    <p:extLst>
      <p:ext uri="{BB962C8B-B14F-4D97-AF65-F5344CB8AC3E}">
        <p14:creationId xmlns:p14="http://schemas.microsoft.com/office/powerpoint/2010/main" val="1686515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uciml/datasets" TargetMode="External"/><Relationship Id="rId2" Type="http://schemas.openxmlformats.org/officeDocument/2006/relationships/hyperlink" Target="https://www.superdatascience.com/pages/machine-learning" TargetMode="External"/><Relationship Id="rId1" Type="http://schemas.openxmlformats.org/officeDocument/2006/relationships/slideLayout" Target="../slideLayouts/slideLayout2.xml"/><Relationship Id="rId4" Type="http://schemas.openxmlformats.org/officeDocument/2006/relationships/hyperlink" Target="https://archive.ics.uci.edu/ml/index.ph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data.gov.in/" TargetMode="External"/><Relationship Id="rId1" Type="http://schemas.openxmlformats.org/officeDocument/2006/relationships/slideLayout" Target="../slideLayouts/slideLayout2.xml"/><Relationship Id="rId4" Type="http://schemas.openxmlformats.org/officeDocument/2006/relationships/hyperlink" Target="https://archive.ics.uci.edu/ml/datasets.p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MACHINE LEARNING</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8</a:t>
            </a:r>
          </a:p>
          <a:p>
            <a:r>
              <a:rPr lang="en-IN" dirty="0"/>
              <a:t>Date </a:t>
            </a:r>
            <a:r>
              <a:rPr lang="en-IN"/>
              <a:t>– 05</a:t>
            </a:r>
            <a:r>
              <a:rPr lang="en-IN" baseline="30000"/>
              <a:t>th</a:t>
            </a:r>
            <a:r>
              <a:rPr lang="en-IN"/>
              <a:t>  </a:t>
            </a:r>
            <a:r>
              <a:rPr lang="en-IN" dirty="0"/>
              <a:t>June, 2022</a:t>
            </a:r>
          </a:p>
        </p:txBody>
      </p:sp>
    </p:spTree>
    <p:extLst>
      <p:ext uri="{BB962C8B-B14F-4D97-AF65-F5344CB8AC3E}">
        <p14:creationId xmlns:p14="http://schemas.microsoft.com/office/powerpoint/2010/main" val="2731346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US" b="1" i="0" dirty="0">
                <a:effectLst/>
                <a:latin typeface="erdana"/>
              </a:rPr>
              <a:t>What is a CSV File?</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0" i="0" dirty="0">
                <a:solidFill>
                  <a:srgbClr val="333333"/>
                </a:solidFill>
                <a:effectLst/>
                <a:latin typeface="inter-regular"/>
              </a:rPr>
              <a:t>CSV stands for "</a:t>
            </a:r>
            <a:r>
              <a:rPr lang="en-US" b="1" i="0" dirty="0">
                <a:solidFill>
                  <a:srgbClr val="333333"/>
                </a:solidFill>
                <a:effectLst/>
                <a:latin typeface="inter-bold"/>
              </a:rPr>
              <a:t>Comma-Separated Values</a:t>
            </a:r>
            <a:r>
              <a:rPr lang="en-US" b="0" i="0" dirty="0">
                <a:solidFill>
                  <a:srgbClr val="333333"/>
                </a:solidFill>
                <a:effectLst/>
                <a:latin typeface="inter-regular"/>
              </a:rPr>
              <a:t>" files; it is a file format which allows us to save the tabular data, such as spreadsheets. It is useful for huge datasets and can use these datasets in programs.</a:t>
            </a:r>
          </a:p>
          <a:p>
            <a:r>
              <a:rPr lang="en-US" b="0" i="0" dirty="0">
                <a:solidFill>
                  <a:srgbClr val="333333"/>
                </a:solidFill>
                <a:effectLst/>
                <a:latin typeface="inter-regular"/>
              </a:rPr>
              <a:t>Here we will use a demo dataset for data preprocessing, and for practice, it can be downloaded from here, "</a:t>
            </a:r>
            <a:r>
              <a:rPr lang="en-US" b="0" i="0" u="none" strike="noStrike" dirty="0">
                <a:solidFill>
                  <a:srgbClr val="008000"/>
                </a:solidFill>
                <a:effectLst/>
                <a:latin typeface="inter-regular"/>
                <a:hlinkClick r:id="rId2"/>
              </a:rPr>
              <a:t>https://www.superdatascience.com/pages/machine-learning</a:t>
            </a:r>
            <a:r>
              <a:rPr lang="en-US" b="0" i="0" dirty="0">
                <a:solidFill>
                  <a:srgbClr val="333333"/>
                </a:solidFill>
                <a:effectLst/>
                <a:latin typeface="inter-regular"/>
              </a:rPr>
              <a:t>. </a:t>
            </a:r>
          </a:p>
          <a:p>
            <a:r>
              <a:rPr lang="en-US" b="0" i="0" dirty="0">
                <a:solidFill>
                  <a:srgbClr val="333333"/>
                </a:solidFill>
                <a:effectLst/>
                <a:latin typeface="inter-regular"/>
              </a:rPr>
              <a:t>For real-world problems, we can download datasets online from various sources such as </a:t>
            </a:r>
            <a:r>
              <a:rPr lang="en-US" b="0" i="0" u="none" strike="noStrike" dirty="0">
                <a:solidFill>
                  <a:srgbClr val="008000"/>
                </a:solidFill>
                <a:effectLst/>
                <a:latin typeface="inter-regular"/>
                <a:hlinkClick r:id="rId3"/>
              </a:rPr>
              <a:t>https://www.kaggle.com/uciml/datasets</a:t>
            </a:r>
            <a:r>
              <a:rPr lang="en-US" b="0" i="0" dirty="0">
                <a:solidFill>
                  <a:srgbClr val="333333"/>
                </a:solidFill>
                <a:effectLst/>
                <a:latin typeface="inter-regular"/>
              </a:rPr>
              <a:t>, </a:t>
            </a:r>
            <a:r>
              <a:rPr lang="en-US" b="0" i="0" u="none" strike="noStrike" dirty="0">
                <a:solidFill>
                  <a:srgbClr val="008000"/>
                </a:solidFill>
                <a:effectLst/>
                <a:latin typeface="inter-regular"/>
                <a:hlinkClick r:id="rId4"/>
              </a:rPr>
              <a:t>https://archive.ics.uci.edu/ml/index.php</a:t>
            </a:r>
            <a:r>
              <a:rPr lang="en-US" b="0" i="0" dirty="0">
                <a:solidFill>
                  <a:srgbClr val="333333"/>
                </a:solidFill>
                <a:effectLst/>
                <a:latin typeface="inter-regular"/>
              </a:rPr>
              <a:t> etc.</a:t>
            </a:r>
          </a:p>
          <a:p>
            <a:endParaRPr lang="en-IN" dirty="0"/>
          </a:p>
        </p:txBody>
      </p:sp>
    </p:spTree>
    <p:extLst>
      <p:ext uri="{BB962C8B-B14F-4D97-AF65-F5344CB8AC3E}">
        <p14:creationId xmlns:p14="http://schemas.microsoft.com/office/powerpoint/2010/main" val="303437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465C-625C-7928-8483-4E1B6758EDE4}"/>
              </a:ext>
            </a:extLst>
          </p:cNvPr>
          <p:cNvSpPr>
            <a:spLocks noGrp="1"/>
          </p:cNvSpPr>
          <p:nvPr>
            <p:ph type="title"/>
          </p:nvPr>
        </p:nvSpPr>
        <p:spPr>
          <a:xfrm>
            <a:off x="838200" y="2909327"/>
            <a:ext cx="10515600" cy="1039346"/>
          </a:xfrm>
        </p:spPr>
        <p:txBody>
          <a:bodyPr/>
          <a:lstStyle/>
          <a:p>
            <a:pPr algn="ctr"/>
            <a:r>
              <a:rPr lang="en-IN" b="0" i="0" dirty="0">
                <a:effectLst/>
                <a:latin typeface="Rockwell Extra Bold" panose="02060903040505020403" pitchFamily="18" charset="0"/>
              </a:rPr>
              <a:t>2) Importing Libraries</a:t>
            </a:r>
          </a:p>
        </p:txBody>
      </p:sp>
    </p:spTree>
    <p:extLst>
      <p:ext uri="{BB962C8B-B14F-4D97-AF65-F5344CB8AC3E}">
        <p14:creationId xmlns:p14="http://schemas.microsoft.com/office/powerpoint/2010/main" val="1340646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Importing Libraries</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fontScale="92500" lnSpcReduction="20000"/>
          </a:bodyPr>
          <a:lstStyle/>
          <a:p>
            <a:pPr algn="just"/>
            <a:r>
              <a:rPr lang="en-US" b="0" i="0" dirty="0">
                <a:solidFill>
                  <a:srgbClr val="333333"/>
                </a:solidFill>
                <a:effectLst/>
                <a:latin typeface="inter-regular"/>
              </a:rPr>
              <a:t>In order to perform data preprocessing using Python, we need to import some predefined Python libraries. These libraries are used to perform some specific jobs. There are three specific libraries that we will use for data preprocessing, which are:</a:t>
            </a:r>
          </a:p>
          <a:p>
            <a:pPr algn="just"/>
            <a:r>
              <a:rPr lang="en-US" b="1" i="0" dirty="0" err="1">
                <a:solidFill>
                  <a:srgbClr val="333333"/>
                </a:solidFill>
                <a:effectLst/>
                <a:latin typeface="inter-bold"/>
              </a:rPr>
              <a:t>Numpy</a:t>
            </a:r>
            <a:r>
              <a:rPr lang="en-US" b="1" i="0" dirty="0">
                <a:solidFill>
                  <a:srgbClr val="333333"/>
                </a:solidFill>
                <a:effectLst/>
                <a:latin typeface="inter-bold"/>
              </a:rPr>
              <a:t>:</a:t>
            </a:r>
            <a:r>
              <a:rPr lang="en-US" b="0" i="0" dirty="0">
                <a:solidFill>
                  <a:srgbClr val="333333"/>
                </a:solidFill>
                <a:effectLst/>
                <a:latin typeface="inter-regular"/>
              </a:rPr>
              <a:t> </a:t>
            </a:r>
            <a:r>
              <a:rPr lang="en-US" b="0" i="0" dirty="0" err="1">
                <a:solidFill>
                  <a:srgbClr val="333333"/>
                </a:solidFill>
                <a:effectLst/>
                <a:latin typeface="inter-regular"/>
              </a:rPr>
              <a:t>Numpy</a:t>
            </a:r>
            <a:r>
              <a:rPr lang="en-US" b="0" i="0" dirty="0">
                <a:solidFill>
                  <a:srgbClr val="333333"/>
                </a:solidFill>
                <a:effectLst/>
                <a:latin typeface="inter-regular"/>
              </a:rPr>
              <a:t> Python library is used for including any type of mathematical operation in the code. It is the fundamental package for scientific calculation in Python. It also supports to add large, multidimensional arrays and matrices. So, in Python, we can import it as:</a:t>
            </a:r>
          </a:p>
          <a:p>
            <a:pPr lvl="1"/>
            <a:r>
              <a:rPr lang="en-IN" b="0" i="0" dirty="0">
                <a:solidFill>
                  <a:srgbClr val="000000"/>
                </a:solidFill>
                <a:effectLst/>
                <a:latin typeface="inter-regular"/>
              </a:rPr>
              <a:t>import </a:t>
            </a:r>
            <a:r>
              <a:rPr lang="en-IN" b="0" i="0" dirty="0" err="1">
                <a:solidFill>
                  <a:srgbClr val="000000"/>
                </a:solidFill>
                <a:effectLst/>
                <a:latin typeface="inter-regular"/>
              </a:rPr>
              <a:t>numpy</a:t>
            </a:r>
            <a:r>
              <a:rPr lang="en-IN" b="0" i="0" dirty="0">
                <a:solidFill>
                  <a:srgbClr val="000000"/>
                </a:solidFill>
                <a:effectLst/>
                <a:latin typeface="inter-regular"/>
              </a:rPr>
              <a:t> as nm  </a:t>
            </a:r>
          </a:p>
          <a:p>
            <a:pPr algn="just"/>
            <a:r>
              <a:rPr lang="en-US" b="0" i="0" dirty="0">
                <a:solidFill>
                  <a:srgbClr val="333333"/>
                </a:solidFill>
                <a:effectLst/>
                <a:latin typeface="inter-regular"/>
              </a:rPr>
              <a:t>Here we have used </a:t>
            </a:r>
            <a:r>
              <a:rPr lang="en-US" b="1" i="0" dirty="0">
                <a:solidFill>
                  <a:srgbClr val="333333"/>
                </a:solidFill>
                <a:effectLst/>
                <a:latin typeface="inter-bold"/>
              </a:rPr>
              <a:t>nm</a:t>
            </a:r>
            <a:r>
              <a:rPr lang="en-US" b="0" i="0" dirty="0">
                <a:solidFill>
                  <a:srgbClr val="333333"/>
                </a:solidFill>
                <a:effectLst/>
                <a:latin typeface="inter-regular"/>
              </a:rPr>
              <a:t>, which is a short name for </a:t>
            </a:r>
            <a:r>
              <a:rPr lang="en-US" b="0" i="0" dirty="0" err="1">
                <a:solidFill>
                  <a:srgbClr val="333333"/>
                </a:solidFill>
                <a:effectLst/>
                <a:latin typeface="inter-regular"/>
              </a:rPr>
              <a:t>Numpy</a:t>
            </a:r>
            <a:r>
              <a:rPr lang="en-US" b="0" i="0" dirty="0">
                <a:solidFill>
                  <a:srgbClr val="333333"/>
                </a:solidFill>
                <a:effectLst/>
                <a:latin typeface="inter-regular"/>
              </a:rPr>
              <a:t>, and it will be used in the whole program.</a:t>
            </a:r>
          </a:p>
          <a:p>
            <a:pPr algn="just"/>
            <a:r>
              <a:rPr lang="en-US" b="1" i="0" dirty="0">
                <a:solidFill>
                  <a:srgbClr val="333333"/>
                </a:solidFill>
                <a:effectLst/>
                <a:latin typeface="inter-bold"/>
              </a:rPr>
              <a:t>Matplotlib:</a:t>
            </a:r>
            <a:r>
              <a:rPr lang="en-US" b="0" i="0" dirty="0">
                <a:solidFill>
                  <a:srgbClr val="333333"/>
                </a:solidFill>
                <a:effectLst/>
                <a:latin typeface="inter-regular"/>
              </a:rPr>
              <a:t> The second library is </a:t>
            </a:r>
            <a:r>
              <a:rPr lang="en-US" b="1" i="0" dirty="0">
                <a:solidFill>
                  <a:srgbClr val="333333"/>
                </a:solidFill>
                <a:effectLst/>
                <a:latin typeface="inter-bold"/>
              </a:rPr>
              <a:t>matplotlib</a:t>
            </a:r>
            <a:r>
              <a:rPr lang="en-US" b="0" i="0" dirty="0">
                <a:solidFill>
                  <a:srgbClr val="333333"/>
                </a:solidFill>
                <a:effectLst/>
                <a:latin typeface="inter-regular"/>
              </a:rPr>
              <a:t>, which is a Python 2D plotting library, and with this library, we need to import a sub-library </a:t>
            </a:r>
            <a:r>
              <a:rPr lang="en-US" b="1" i="0" dirty="0" err="1">
                <a:solidFill>
                  <a:srgbClr val="333333"/>
                </a:solidFill>
                <a:effectLst/>
                <a:latin typeface="inter-bold"/>
              </a:rPr>
              <a:t>pyplot</a:t>
            </a:r>
            <a:r>
              <a:rPr lang="en-US" b="0" i="0" dirty="0">
                <a:solidFill>
                  <a:srgbClr val="333333"/>
                </a:solidFill>
                <a:effectLst/>
                <a:latin typeface="inter-regular"/>
              </a:rPr>
              <a:t>. This library is used to plot any type of charts in Python for the code. It will be imported as below:</a:t>
            </a:r>
          </a:p>
          <a:p>
            <a:pPr lvl="1"/>
            <a:r>
              <a:rPr lang="en-US" b="0" i="0" dirty="0">
                <a:solidFill>
                  <a:srgbClr val="000000"/>
                </a:solidFill>
                <a:effectLst/>
                <a:latin typeface="inter-regular"/>
              </a:rPr>
              <a:t>import </a:t>
            </a:r>
            <a:r>
              <a:rPr lang="en-US" b="0" i="0" dirty="0" err="1">
                <a:solidFill>
                  <a:srgbClr val="000000"/>
                </a:solidFill>
                <a:effectLst/>
                <a:latin typeface="inter-regular"/>
              </a:rPr>
              <a:t>matplotlib.pyplot</a:t>
            </a:r>
            <a:r>
              <a:rPr lang="en-US" b="0" i="0" dirty="0">
                <a:solidFill>
                  <a:srgbClr val="000000"/>
                </a:solidFill>
                <a:effectLst/>
                <a:latin typeface="inter-regular"/>
              </a:rPr>
              <a:t> as </a:t>
            </a:r>
            <a:r>
              <a:rPr lang="en-US" b="0" i="0" dirty="0" err="1">
                <a:solidFill>
                  <a:srgbClr val="000000"/>
                </a:solidFill>
                <a:effectLst/>
                <a:latin typeface="inter-regular"/>
              </a:rPr>
              <a:t>mpt</a:t>
            </a:r>
            <a:r>
              <a:rPr lang="en-US" b="0" i="0" dirty="0">
                <a:solidFill>
                  <a:srgbClr val="000000"/>
                </a:solidFill>
                <a:effectLst/>
                <a:latin typeface="inter-regular"/>
              </a:rPr>
              <a:t>  </a:t>
            </a:r>
          </a:p>
          <a:p>
            <a:pPr algn="just"/>
            <a:r>
              <a:rPr lang="en-US" b="0" i="0" dirty="0">
                <a:solidFill>
                  <a:srgbClr val="333333"/>
                </a:solidFill>
                <a:effectLst/>
                <a:latin typeface="inter-regular"/>
              </a:rPr>
              <a:t>Here we have used </a:t>
            </a:r>
            <a:r>
              <a:rPr lang="en-US" b="0" i="0" dirty="0" err="1">
                <a:solidFill>
                  <a:srgbClr val="333333"/>
                </a:solidFill>
                <a:effectLst/>
                <a:latin typeface="inter-regular"/>
              </a:rPr>
              <a:t>mpt</a:t>
            </a:r>
            <a:r>
              <a:rPr lang="en-US" b="0" i="0" dirty="0">
                <a:solidFill>
                  <a:srgbClr val="333333"/>
                </a:solidFill>
                <a:effectLst/>
                <a:latin typeface="inter-regular"/>
              </a:rPr>
              <a:t> as a short name for this library.</a:t>
            </a:r>
          </a:p>
          <a:p>
            <a:pPr algn="just"/>
            <a:r>
              <a:rPr lang="en-US" b="1" i="0" dirty="0">
                <a:solidFill>
                  <a:srgbClr val="333333"/>
                </a:solidFill>
                <a:effectLst/>
                <a:latin typeface="inter-bold"/>
              </a:rPr>
              <a:t>Pandas:</a:t>
            </a:r>
            <a:r>
              <a:rPr lang="en-US" b="0" i="0" dirty="0">
                <a:solidFill>
                  <a:srgbClr val="333333"/>
                </a:solidFill>
                <a:effectLst/>
                <a:latin typeface="inter-regular"/>
              </a:rPr>
              <a:t> The last library is the Pandas library, which is one of the most famous Python libraries and used for importing and managing the datasets. It is an open-source data manipulation and analysis library. </a:t>
            </a:r>
          </a:p>
          <a:p>
            <a:endParaRPr lang="en-IN" dirty="0"/>
          </a:p>
        </p:txBody>
      </p:sp>
    </p:spTree>
    <p:extLst>
      <p:ext uri="{BB962C8B-B14F-4D97-AF65-F5344CB8AC3E}">
        <p14:creationId xmlns:p14="http://schemas.microsoft.com/office/powerpoint/2010/main" val="307904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465C-625C-7928-8483-4E1B6758EDE4}"/>
              </a:ext>
            </a:extLst>
          </p:cNvPr>
          <p:cNvSpPr>
            <a:spLocks noGrp="1"/>
          </p:cNvSpPr>
          <p:nvPr>
            <p:ph type="title"/>
          </p:nvPr>
        </p:nvSpPr>
        <p:spPr>
          <a:xfrm>
            <a:off x="838200" y="2588699"/>
            <a:ext cx="10515600" cy="1680602"/>
          </a:xfrm>
        </p:spPr>
        <p:txBody>
          <a:bodyPr>
            <a:normAutofit fontScale="90000"/>
          </a:bodyPr>
          <a:lstStyle/>
          <a:p>
            <a:pPr algn="ctr"/>
            <a:r>
              <a:rPr lang="en-IN" b="0" i="0" dirty="0">
                <a:effectLst/>
                <a:latin typeface="Rockwell Extra Bold" panose="02060903040505020403" pitchFamily="18" charset="0"/>
              </a:rPr>
              <a:t>3) Importing the Datasets</a:t>
            </a:r>
          </a:p>
        </p:txBody>
      </p:sp>
    </p:spTree>
    <p:extLst>
      <p:ext uri="{BB962C8B-B14F-4D97-AF65-F5344CB8AC3E}">
        <p14:creationId xmlns:p14="http://schemas.microsoft.com/office/powerpoint/2010/main" val="271286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Importing the Datasets</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0" i="0" dirty="0">
                <a:solidFill>
                  <a:srgbClr val="333333"/>
                </a:solidFill>
                <a:effectLst/>
                <a:latin typeface="inter-regular"/>
              </a:rPr>
              <a:t>Now we need to import the datasets which we have collected for our machine learning project. But before importing a dataset, we need to set the current directory as a working directory.</a:t>
            </a:r>
            <a:endParaRPr lang="en-IN" dirty="0"/>
          </a:p>
        </p:txBody>
      </p:sp>
    </p:spTree>
    <p:extLst>
      <p:ext uri="{BB962C8B-B14F-4D97-AF65-F5344CB8AC3E}">
        <p14:creationId xmlns:p14="http://schemas.microsoft.com/office/powerpoint/2010/main" val="1647388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err="1">
                <a:solidFill>
                  <a:srgbClr val="333333"/>
                </a:solidFill>
                <a:effectLst/>
                <a:latin typeface="inter-bold"/>
              </a:rPr>
              <a:t>read_csv</a:t>
            </a:r>
            <a:r>
              <a:rPr lang="en-IN" b="1" i="0" dirty="0">
                <a:solidFill>
                  <a:srgbClr val="333333"/>
                </a:solidFill>
                <a:effectLst/>
                <a:latin typeface="inter-bold"/>
              </a:rPr>
              <a:t>() function:</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pPr algn="just"/>
            <a:r>
              <a:rPr lang="en-US" b="0" i="0" dirty="0">
                <a:solidFill>
                  <a:srgbClr val="333333"/>
                </a:solidFill>
                <a:effectLst/>
                <a:latin typeface="inter-regular"/>
              </a:rPr>
              <a:t>Now to import the dataset, we will use </a:t>
            </a:r>
            <a:r>
              <a:rPr lang="en-US" b="0" i="0" dirty="0" err="1">
                <a:solidFill>
                  <a:srgbClr val="333333"/>
                </a:solidFill>
                <a:effectLst/>
                <a:latin typeface="inter-regular"/>
              </a:rPr>
              <a:t>read_csv</a:t>
            </a:r>
            <a:r>
              <a:rPr lang="en-US" b="0" i="0" dirty="0">
                <a:solidFill>
                  <a:srgbClr val="333333"/>
                </a:solidFill>
                <a:effectLst/>
                <a:latin typeface="inter-regular"/>
              </a:rPr>
              <a:t>() function of pandas library, which is used to read a csv file and performs various operations on it. Using this function, we can read a csv file locally as well as through an URL.</a:t>
            </a:r>
          </a:p>
          <a:p>
            <a:pPr algn="just"/>
            <a:r>
              <a:rPr lang="en-US" b="0" i="0" dirty="0">
                <a:solidFill>
                  <a:srgbClr val="333333"/>
                </a:solidFill>
                <a:effectLst/>
                <a:latin typeface="inter-regular"/>
              </a:rPr>
              <a:t>We can use </a:t>
            </a:r>
            <a:r>
              <a:rPr lang="en-US" b="0" i="0" dirty="0" err="1">
                <a:solidFill>
                  <a:srgbClr val="333333"/>
                </a:solidFill>
                <a:effectLst/>
                <a:latin typeface="inter-regular"/>
              </a:rPr>
              <a:t>read_csv</a:t>
            </a:r>
            <a:r>
              <a:rPr lang="en-US" b="0" i="0" dirty="0">
                <a:solidFill>
                  <a:srgbClr val="333333"/>
                </a:solidFill>
                <a:effectLst/>
                <a:latin typeface="inter-regular"/>
              </a:rPr>
              <a:t> function as below:</a:t>
            </a:r>
          </a:p>
          <a:p>
            <a:pPr algn="just"/>
            <a:r>
              <a:rPr lang="en-IN" b="0" i="0" dirty="0" err="1">
                <a:solidFill>
                  <a:srgbClr val="FF0000"/>
                </a:solidFill>
                <a:effectLst/>
                <a:latin typeface="inter-regular"/>
              </a:rPr>
              <a:t>data_set</a:t>
            </a:r>
            <a:r>
              <a:rPr lang="en-IN" b="0" i="0" dirty="0">
                <a:solidFill>
                  <a:srgbClr val="000000"/>
                </a:solidFill>
                <a:effectLst/>
                <a:latin typeface="inter-regular"/>
              </a:rPr>
              <a:t>= </a:t>
            </a:r>
            <a:r>
              <a:rPr lang="en-IN" b="0" i="0" dirty="0" err="1">
                <a:solidFill>
                  <a:srgbClr val="0000FF"/>
                </a:solidFill>
                <a:effectLst/>
                <a:latin typeface="inter-regular"/>
              </a:rPr>
              <a:t>pd</a:t>
            </a:r>
            <a:r>
              <a:rPr lang="en-IN" b="0" i="0" dirty="0" err="1">
                <a:solidFill>
                  <a:srgbClr val="000000"/>
                </a:solidFill>
                <a:effectLst/>
                <a:latin typeface="inter-regular"/>
              </a:rPr>
              <a:t>.read_csv</a:t>
            </a:r>
            <a:r>
              <a:rPr lang="en-IN" b="0" i="0" dirty="0">
                <a:solidFill>
                  <a:srgbClr val="000000"/>
                </a:solidFill>
                <a:effectLst/>
                <a:latin typeface="inter-regular"/>
              </a:rPr>
              <a:t>('Dataset.csv')  </a:t>
            </a:r>
          </a:p>
          <a:p>
            <a:pPr algn="just"/>
            <a:r>
              <a:rPr lang="en-US" b="0" i="0" dirty="0">
                <a:solidFill>
                  <a:srgbClr val="333333"/>
                </a:solidFill>
                <a:effectLst/>
                <a:latin typeface="inter-regular"/>
              </a:rPr>
              <a:t>Here, </a:t>
            </a:r>
            <a:r>
              <a:rPr lang="en-US" b="1" i="0" dirty="0" err="1">
                <a:solidFill>
                  <a:srgbClr val="333333"/>
                </a:solidFill>
                <a:effectLst/>
                <a:latin typeface="inter-bold"/>
              </a:rPr>
              <a:t>data_set</a:t>
            </a:r>
            <a:r>
              <a:rPr lang="en-US" b="0" i="0" dirty="0">
                <a:solidFill>
                  <a:srgbClr val="333333"/>
                </a:solidFill>
                <a:effectLst/>
                <a:latin typeface="inter-regular"/>
              </a:rPr>
              <a:t> is a name of the variable to store our dataset, and inside the function, we have passed the name of our dataset. Once we execute the above line of code, it will successfully import the dataset in our code.</a:t>
            </a:r>
          </a:p>
        </p:txBody>
      </p:sp>
    </p:spTree>
    <p:extLst>
      <p:ext uri="{BB962C8B-B14F-4D97-AF65-F5344CB8AC3E}">
        <p14:creationId xmlns:p14="http://schemas.microsoft.com/office/powerpoint/2010/main" val="2728316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US" b="1" i="0" dirty="0">
                <a:solidFill>
                  <a:srgbClr val="333333"/>
                </a:solidFill>
                <a:effectLst/>
                <a:latin typeface="inter-bold"/>
              </a:rPr>
              <a:t>Extracting dependent and independent variables:</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1864659"/>
          </a:xfrm>
        </p:spPr>
        <p:txBody>
          <a:bodyPr/>
          <a:lstStyle/>
          <a:p>
            <a:r>
              <a:rPr lang="en-US" b="0" i="0" dirty="0">
                <a:solidFill>
                  <a:srgbClr val="333333"/>
                </a:solidFill>
                <a:effectLst/>
                <a:latin typeface="inter-regular"/>
              </a:rPr>
              <a:t>In machine learning, it is important to distinguish the matrix of features (independent variables) and dependent variables from dataset. In our dataset, there are three independent variables that are </a:t>
            </a:r>
            <a:r>
              <a:rPr lang="en-US" b="1" i="0" dirty="0">
                <a:solidFill>
                  <a:srgbClr val="333333"/>
                </a:solidFill>
                <a:effectLst/>
                <a:latin typeface="inter-bold"/>
              </a:rPr>
              <a:t>Country, Age</a:t>
            </a:r>
            <a:r>
              <a:rPr lang="en-US" b="0" i="0" dirty="0">
                <a:solidFill>
                  <a:srgbClr val="333333"/>
                </a:solidFill>
                <a:effectLst/>
                <a:latin typeface="inter-regular"/>
              </a:rPr>
              <a:t>, and </a:t>
            </a:r>
            <a:r>
              <a:rPr lang="en-US" b="1" i="0" dirty="0">
                <a:solidFill>
                  <a:srgbClr val="333333"/>
                </a:solidFill>
                <a:effectLst/>
                <a:latin typeface="inter-bold"/>
              </a:rPr>
              <a:t>Salary</a:t>
            </a:r>
            <a:r>
              <a:rPr lang="en-US" b="0" i="0" dirty="0">
                <a:solidFill>
                  <a:srgbClr val="333333"/>
                </a:solidFill>
                <a:effectLst/>
                <a:latin typeface="inter-regular"/>
              </a:rPr>
              <a:t>, and one is a dependent variable which is </a:t>
            </a:r>
            <a:r>
              <a:rPr lang="en-US" b="1" i="0" dirty="0">
                <a:solidFill>
                  <a:srgbClr val="333333"/>
                </a:solidFill>
                <a:effectLst/>
                <a:latin typeface="inter-bold"/>
              </a:rPr>
              <a:t>Purchased</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val="183542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solidFill>
                  <a:srgbClr val="333333"/>
                </a:solidFill>
                <a:effectLst/>
                <a:latin typeface="inter-bold"/>
              </a:rPr>
              <a:t>Extracting independent variable:</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2097741"/>
          </a:xfrm>
        </p:spPr>
        <p:txBody>
          <a:bodyPr>
            <a:normAutofit fontScale="85000" lnSpcReduction="20000"/>
          </a:bodyPr>
          <a:lstStyle/>
          <a:p>
            <a:r>
              <a:rPr lang="en-US" b="0" i="0" dirty="0">
                <a:solidFill>
                  <a:srgbClr val="333333"/>
                </a:solidFill>
                <a:effectLst/>
                <a:latin typeface="inter-regular"/>
              </a:rPr>
              <a:t>To extract an independent variable, we will use </a:t>
            </a:r>
            <a:r>
              <a:rPr lang="en-US" b="1" i="0" dirty="0" err="1">
                <a:solidFill>
                  <a:srgbClr val="333333"/>
                </a:solidFill>
                <a:effectLst/>
                <a:latin typeface="inter-bold"/>
              </a:rPr>
              <a:t>iloc</a:t>
            </a:r>
            <a:r>
              <a:rPr lang="en-US" b="1" i="0" dirty="0">
                <a:solidFill>
                  <a:srgbClr val="333333"/>
                </a:solidFill>
                <a:effectLst/>
                <a:latin typeface="inter-bold"/>
              </a:rPr>
              <a:t>[ ] </a:t>
            </a:r>
            <a:r>
              <a:rPr lang="en-US" b="0" i="0" dirty="0">
                <a:solidFill>
                  <a:srgbClr val="333333"/>
                </a:solidFill>
                <a:effectLst/>
                <a:latin typeface="inter-regular"/>
              </a:rPr>
              <a:t>method of Pandas library. It is used to extract the required rows and columns from the dataset.</a:t>
            </a:r>
          </a:p>
          <a:p>
            <a:r>
              <a:rPr lang="en-IN" b="0" i="0" dirty="0">
                <a:solidFill>
                  <a:srgbClr val="FF0000"/>
                </a:solidFill>
                <a:effectLst/>
                <a:latin typeface="inter-regular"/>
              </a:rPr>
              <a:t>x</a:t>
            </a:r>
            <a:r>
              <a:rPr lang="en-IN" b="0" i="0" dirty="0">
                <a:solidFill>
                  <a:srgbClr val="000000"/>
                </a:solidFill>
                <a:effectLst/>
                <a:latin typeface="inter-regular"/>
              </a:rPr>
              <a:t>= </a:t>
            </a:r>
            <a:r>
              <a:rPr lang="en-IN" b="0" i="0" dirty="0" err="1">
                <a:solidFill>
                  <a:srgbClr val="0000FF"/>
                </a:solidFill>
                <a:effectLst/>
                <a:latin typeface="inter-regular"/>
              </a:rPr>
              <a:t>data_set</a:t>
            </a:r>
            <a:r>
              <a:rPr lang="en-IN" b="0" i="0" dirty="0" err="1">
                <a:solidFill>
                  <a:srgbClr val="000000"/>
                </a:solidFill>
                <a:effectLst/>
                <a:latin typeface="inter-regular"/>
              </a:rPr>
              <a:t>.iloc</a:t>
            </a:r>
            <a:r>
              <a:rPr lang="en-IN" b="0" i="0" dirty="0">
                <a:solidFill>
                  <a:srgbClr val="000000"/>
                </a:solidFill>
                <a:effectLst/>
                <a:latin typeface="inter-regular"/>
              </a:rPr>
              <a:t>[:,:-1].values  </a:t>
            </a:r>
          </a:p>
          <a:p>
            <a:r>
              <a:rPr lang="en-US" b="0" i="0" dirty="0">
                <a:solidFill>
                  <a:srgbClr val="333333"/>
                </a:solidFill>
                <a:effectLst/>
                <a:latin typeface="inter-regular"/>
              </a:rPr>
              <a:t>In the above code, the first colon(:) is used to take all the rows, and the second colon(:) is for all the columns. Here we have used :-1, because we don't want to take the last column as it contains the dependent variable. So by doing this, we will get the matrix of features.</a:t>
            </a:r>
            <a:endParaRPr lang="en-IN" dirty="0"/>
          </a:p>
        </p:txBody>
      </p:sp>
      <p:sp>
        <p:nvSpPr>
          <p:cNvPr id="4" name="Title 1">
            <a:extLst>
              <a:ext uri="{FF2B5EF4-FFF2-40B4-BE49-F238E27FC236}">
                <a16:creationId xmlns:a16="http://schemas.microsoft.com/office/drawing/2014/main" id="{F499444B-0EF9-5DB6-74CC-21ED3B278897}"/>
              </a:ext>
            </a:extLst>
          </p:cNvPr>
          <p:cNvSpPr txBox="1">
            <a:spLocks/>
          </p:cNvSpPr>
          <p:nvPr/>
        </p:nvSpPr>
        <p:spPr>
          <a:xfrm>
            <a:off x="147917" y="3491754"/>
            <a:ext cx="11896165" cy="62752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b="1" dirty="0"/>
          </a:p>
        </p:txBody>
      </p:sp>
      <p:sp>
        <p:nvSpPr>
          <p:cNvPr id="5" name="Title 1">
            <a:extLst>
              <a:ext uri="{FF2B5EF4-FFF2-40B4-BE49-F238E27FC236}">
                <a16:creationId xmlns:a16="http://schemas.microsoft.com/office/drawing/2014/main" id="{811C1B4C-0262-D243-4B98-0D6B062F03E2}"/>
              </a:ext>
            </a:extLst>
          </p:cNvPr>
          <p:cNvSpPr txBox="1">
            <a:spLocks/>
          </p:cNvSpPr>
          <p:nvPr/>
        </p:nvSpPr>
        <p:spPr>
          <a:xfrm>
            <a:off x="147916" y="3169027"/>
            <a:ext cx="11896165" cy="62752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i="0" dirty="0">
                <a:solidFill>
                  <a:srgbClr val="333333"/>
                </a:solidFill>
                <a:effectLst/>
                <a:latin typeface="inter-bold"/>
              </a:rPr>
              <a:t>Extracting dependent variable:</a:t>
            </a:r>
            <a:endParaRPr lang="en-IN" b="1" dirty="0"/>
          </a:p>
        </p:txBody>
      </p:sp>
      <p:sp>
        <p:nvSpPr>
          <p:cNvPr id="6" name="Content Placeholder 2">
            <a:extLst>
              <a:ext uri="{FF2B5EF4-FFF2-40B4-BE49-F238E27FC236}">
                <a16:creationId xmlns:a16="http://schemas.microsoft.com/office/drawing/2014/main" id="{846BD6BE-852F-992A-A904-EEC7DA7BA857}"/>
              </a:ext>
            </a:extLst>
          </p:cNvPr>
          <p:cNvSpPr txBox="1">
            <a:spLocks/>
          </p:cNvSpPr>
          <p:nvPr/>
        </p:nvSpPr>
        <p:spPr>
          <a:xfrm>
            <a:off x="147916" y="4155139"/>
            <a:ext cx="11896165" cy="2097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7" name="Content Placeholder 2">
            <a:extLst>
              <a:ext uri="{FF2B5EF4-FFF2-40B4-BE49-F238E27FC236}">
                <a16:creationId xmlns:a16="http://schemas.microsoft.com/office/drawing/2014/main" id="{56647171-6FA5-0817-2EDF-5229FD8B6B48}"/>
              </a:ext>
            </a:extLst>
          </p:cNvPr>
          <p:cNvSpPr txBox="1">
            <a:spLocks/>
          </p:cNvSpPr>
          <p:nvPr/>
        </p:nvSpPr>
        <p:spPr>
          <a:xfrm>
            <a:off x="147916" y="4119282"/>
            <a:ext cx="11896165" cy="2097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rgbClr val="333333"/>
                </a:solidFill>
                <a:effectLst/>
                <a:latin typeface="inter-regular"/>
              </a:rPr>
              <a:t>To extract dependent variables, again, we will use Pandas .</a:t>
            </a:r>
            <a:r>
              <a:rPr lang="en-US" b="0" i="0" dirty="0" err="1">
                <a:solidFill>
                  <a:srgbClr val="333333"/>
                </a:solidFill>
                <a:effectLst/>
                <a:latin typeface="inter-regular"/>
              </a:rPr>
              <a:t>iloc</a:t>
            </a:r>
            <a:r>
              <a:rPr lang="en-US" b="0" i="0" dirty="0">
                <a:solidFill>
                  <a:srgbClr val="333333"/>
                </a:solidFill>
                <a:effectLst/>
                <a:latin typeface="inter-regular"/>
              </a:rPr>
              <a:t>[] method.</a:t>
            </a:r>
          </a:p>
          <a:p>
            <a:r>
              <a:rPr lang="en-US" b="0" i="0" dirty="0">
                <a:solidFill>
                  <a:srgbClr val="FF0000"/>
                </a:solidFill>
                <a:effectLst/>
                <a:latin typeface="inter-regular"/>
              </a:rPr>
              <a:t>y</a:t>
            </a:r>
            <a:r>
              <a:rPr lang="en-US" b="0" i="0" dirty="0">
                <a:solidFill>
                  <a:srgbClr val="000000"/>
                </a:solidFill>
                <a:effectLst/>
                <a:latin typeface="inter-regular"/>
              </a:rPr>
              <a:t>= </a:t>
            </a:r>
            <a:r>
              <a:rPr lang="en-US" b="0" i="0" dirty="0" err="1">
                <a:solidFill>
                  <a:srgbClr val="0000FF"/>
                </a:solidFill>
                <a:effectLst/>
                <a:latin typeface="inter-regular"/>
              </a:rPr>
              <a:t>data_set</a:t>
            </a:r>
            <a:r>
              <a:rPr lang="en-US" b="0" i="0" dirty="0" err="1">
                <a:solidFill>
                  <a:srgbClr val="000000"/>
                </a:solidFill>
                <a:effectLst/>
                <a:latin typeface="inter-regular"/>
              </a:rPr>
              <a:t>.iloc</a:t>
            </a:r>
            <a:r>
              <a:rPr lang="en-US" b="0" i="0" dirty="0">
                <a:solidFill>
                  <a:srgbClr val="000000"/>
                </a:solidFill>
                <a:effectLst/>
                <a:latin typeface="inter-regular"/>
              </a:rPr>
              <a:t>[:,3].values  </a:t>
            </a:r>
          </a:p>
          <a:p>
            <a:r>
              <a:rPr lang="en-US" b="0" i="0" dirty="0">
                <a:solidFill>
                  <a:srgbClr val="333333"/>
                </a:solidFill>
                <a:effectLst/>
                <a:latin typeface="inter-regular"/>
              </a:rPr>
              <a:t>Here we have taken all the rows with the last column only. It will give the array of dependent variables.</a:t>
            </a:r>
            <a:endParaRPr lang="en-IN" dirty="0"/>
          </a:p>
        </p:txBody>
      </p:sp>
    </p:spTree>
    <p:extLst>
      <p:ext uri="{BB962C8B-B14F-4D97-AF65-F5344CB8AC3E}">
        <p14:creationId xmlns:p14="http://schemas.microsoft.com/office/powerpoint/2010/main" val="681380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465C-625C-7928-8483-4E1B6758EDE4}"/>
              </a:ext>
            </a:extLst>
          </p:cNvPr>
          <p:cNvSpPr>
            <a:spLocks noGrp="1"/>
          </p:cNvSpPr>
          <p:nvPr>
            <p:ph type="title"/>
          </p:nvPr>
        </p:nvSpPr>
        <p:spPr>
          <a:xfrm>
            <a:off x="838200" y="2642487"/>
            <a:ext cx="10515600" cy="1573026"/>
          </a:xfrm>
        </p:spPr>
        <p:txBody>
          <a:bodyPr>
            <a:normAutofit fontScale="90000"/>
          </a:bodyPr>
          <a:lstStyle/>
          <a:p>
            <a:pPr algn="ctr"/>
            <a:r>
              <a:rPr lang="en-IN" b="0" i="0" dirty="0">
                <a:effectLst/>
                <a:latin typeface="Rockwell Extra Bold" panose="02060903040505020403" pitchFamily="18" charset="0"/>
              </a:rPr>
              <a:t>4) Handling Missing data:</a:t>
            </a:r>
          </a:p>
        </p:txBody>
      </p:sp>
    </p:spTree>
    <p:extLst>
      <p:ext uri="{BB962C8B-B14F-4D97-AF65-F5344CB8AC3E}">
        <p14:creationId xmlns:p14="http://schemas.microsoft.com/office/powerpoint/2010/main" val="1201009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Handling Missing data:</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0" i="0" dirty="0">
                <a:solidFill>
                  <a:srgbClr val="333333"/>
                </a:solidFill>
                <a:effectLst/>
                <a:latin typeface="inter-regular"/>
              </a:rPr>
              <a:t>The next step of data preprocessing is to handle missing data in the datasets. If our dataset contains some missing data, then it may create a huge problem for our machine learning model. Hence it is necessary to handle missing values present in the dataset.</a:t>
            </a:r>
            <a:endParaRPr lang="en-IN" dirty="0"/>
          </a:p>
        </p:txBody>
      </p:sp>
    </p:spTree>
    <p:extLst>
      <p:ext uri="{BB962C8B-B14F-4D97-AF65-F5344CB8AC3E}">
        <p14:creationId xmlns:p14="http://schemas.microsoft.com/office/powerpoint/2010/main" val="44442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IN" b="1" i="0" dirty="0">
                <a:effectLst/>
                <a:latin typeface="sofia-pro"/>
              </a:rPr>
              <a:t>Understanding Data Processing</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r>
              <a:rPr lang="en-US" sz="2200" b="0" i="0" dirty="0">
                <a:effectLst/>
                <a:latin typeface="urw-din"/>
              </a:rPr>
              <a:t>Data Processing is the task of converting data from a given form to a much more usable and desired form i.e. making it more meaningful and informative. Using Machine Learning algorithms, mathematical modeling, and statistical knowledge, this entire process can be automated. The output of this complete process can be in any desired form like graphs, videos, charts, tables, images, and many more, depending on the task we are performing and the requirements of the machine. This might seem to be simple but when it comes to massive organizations like Twitter, Facebook, Administrative bodies like Parliament, UNESCO, and health sector organizations, this entire process needs to be performed in a very structured manner. So, the steps to perform are as follows: </a:t>
            </a:r>
            <a:endParaRPr lang="en-IN" sz="2200" dirty="0"/>
          </a:p>
        </p:txBody>
      </p:sp>
      <p:pic>
        <p:nvPicPr>
          <p:cNvPr id="1026" name="Picture 2">
            <a:extLst>
              <a:ext uri="{FF2B5EF4-FFF2-40B4-BE49-F238E27FC236}">
                <a16:creationId xmlns:a16="http://schemas.microsoft.com/office/drawing/2014/main" id="{A89B6D19-F5BD-8EC1-6082-D95A4F898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961" y="3579171"/>
            <a:ext cx="3116076" cy="2910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605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US" b="1" i="0" dirty="0">
                <a:solidFill>
                  <a:srgbClr val="333333"/>
                </a:solidFill>
                <a:effectLst/>
                <a:latin typeface="inter-bold"/>
              </a:rPr>
              <a:t>Ways to handle missing data:</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pPr algn="just"/>
            <a:r>
              <a:rPr lang="en-US" b="0" i="0" dirty="0">
                <a:solidFill>
                  <a:srgbClr val="333333"/>
                </a:solidFill>
                <a:effectLst/>
                <a:latin typeface="inter-regular"/>
              </a:rPr>
              <a:t>There are mainly two ways to handle missing data, which are:</a:t>
            </a:r>
          </a:p>
          <a:p>
            <a:pPr algn="just"/>
            <a:r>
              <a:rPr lang="en-US" b="1" i="0" dirty="0">
                <a:solidFill>
                  <a:srgbClr val="333333"/>
                </a:solidFill>
                <a:effectLst/>
                <a:latin typeface="inter-bold"/>
              </a:rPr>
              <a:t>By deleting the particular row:</a:t>
            </a:r>
            <a:r>
              <a:rPr lang="en-US" b="0" i="0" dirty="0">
                <a:solidFill>
                  <a:srgbClr val="333333"/>
                </a:solidFill>
                <a:effectLst/>
                <a:latin typeface="inter-regular"/>
              </a:rPr>
              <a:t> The first way is used to commonly deal with null values. In this way, we just delete the specific row or column which consists of null values. But this way is not so efficient and removing data may lead to loss of information which will not give the accurate output.</a:t>
            </a:r>
          </a:p>
          <a:p>
            <a:pPr algn="just"/>
            <a:r>
              <a:rPr lang="en-US" b="1" i="0" dirty="0">
                <a:solidFill>
                  <a:srgbClr val="333333"/>
                </a:solidFill>
                <a:effectLst/>
                <a:latin typeface="inter-bold"/>
              </a:rPr>
              <a:t>By calculating the mean:</a:t>
            </a:r>
            <a:r>
              <a:rPr lang="en-US" b="0" i="0" dirty="0">
                <a:solidFill>
                  <a:srgbClr val="333333"/>
                </a:solidFill>
                <a:effectLst/>
                <a:latin typeface="inter-regular"/>
              </a:rPr>
              <a:t> In this way, we will calculate the mean of that column or row which contains any missing value and will put it on the place of missing value. This strategy is useful for the features which have numeric data such as age, salary, year, etc. Here, we will use this approach.</a:t>
            </a:r>
          </a:p>
          <a:p>
            <a:pPr algn="just"/>
            <a:r>
              <a:rPr lang="en-US" b="0" i="0" dirty="0">
                <a:solidFill>
                  <a:srgbClr val="333333"/>
                </a:solidFill>
                <a:effectLst/>
                <a:latin typeface="inter-regular"/>
              </a:rPr>
              <a:t>To handle missing values, we will use </a:t>
            </a:r>
            <a:r>
              <a:rPr lang="en-US" b="1" i="0" dirty="0">
                <a:solidFill>
                  <a:srgbClr val="333333"/>
                </a:solidFill>
                <a:effectLst/>
                <a:latin typeface="inter-bold"/>
              </a:rPr>
              <a:t>Scikit-learn</a:t>
            </a:r>
            <a:r>
              <a:rPr lang="en-US" b="0" i="0" dirty="0">
                <a:solidFill>
                  <a:srgbClr val="333333"/>
                </a:solidFill>
                <a:effectLst/>
                <a:latin typeface="inter-regular"/>
              </a:rPr>
              <a:t> library in our code, which contains various libraries for building machine learning models. Here we will use </a:t>
            </a:r>
            <a:r>
              <a:rPr lang="en-US" b="1" i="0" dirty="0">
                <a:solidFill>
                  <a:srgbClr val="333333"/>
                </a:solidFill>
                <a:effectLst/>
                <a:latin typeface="inter-bold"/>
              </a:rPr>
              <a:t>Imputer</a:t>
            </a:r>
            <a:r>
              <a:rPr lang="en-US" b="0" i="0" dirty="0">
                <a:solidFill>
                  <a:srgbClr val="333333"/>
                </a:solidFill>
                <a:effectLst/>
                <a:latin typeface="inter-regular"/>
              </a:rPr>
              <a:t> class of </a:t>
            </a:r>
            <a:r>
              <a:rPr lang="en-US" b="1" i="0" dirty="0" err="1">
                <a:solidFill>
                  <a:srgbClr val="333333"/>
                </a:solidFill>
                <a:effectLst/>
                <a:latin typeface="inter-bold"/>
              </a:rPr>
              <a:t>sklearn.preprocessing</a:t>
            </a:r>
            <a:r>
              <a:rPr lang="en-US" b="0" i="0" dirty="0">
                <a:solidFill>
                  <a:srgbClr val="333333"/>
                </a:solidFill>
                <a:effectLst/>
                <a:latin typeface="inter-regular"/>
              </a:rPr>
              <a:t> library.</a:t>
            </a:r>
          </a:p>
        </p:txBody>
      </p:sp>
    </p:spTree>
    <p:extLst>
      <p:ext uri="{BB962C8B-B14F-4D97-AF65-F5344CB8AC3E}">
        <p14:creationId xmlns:p14="http://schemas.microsoft.com/office/powerpoint/2010/main" val="251001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US" b="1" i="0" dirty="0">
                <a:solidFill>
                  <a:srgbClr val="333333"/>
                </a:solidFill>
                <a:effectLst/>
                <a:latin typeface="inter-bold"/>
              </a:rPr>
              <a:t>Ways to handle missing data:</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pPr algn="just"/>
            <a:r>
              <a:rPr lang="en-US" b="0" i="0" dirty="0">
                <a:effectLst/>
                <a:latin typeface="inter-regular"/>
              </a:rPr>
              <a:t>Below is the code for it:</a:t>
            </a:r>
          </a:p>
          <a:p>
            <a:pPr lvl="1" algn="just">
              <a:buFont typeface="+mj-lt"/>
              <a:buAutoNum type="arabicPeriod"/>
            </a:pPr>
            <a:r>
              <a:rPr lang="en-IN" b="0" i="0" dirty="0">
                <a:effectLst/>
                <a:latin typeface="inter-regular"/>
              </a:rPr>
              <a:t>#handling missing data (Replacing missing data with the mean value)  </a:t>
            </a:r>
          </a:p>
          <a:p>
            <a:pPr lvl="1" algn="just">
              <a:buFont typeface="+mj-lt"/>
              <a:buAutoNum type="arabicPeriod"/>
            </a:pPr>
            <a:r>
              <a:rPr lang="en-IN" b="0" i="0" dirty="0">
                <a:effectLst/>
                <a:latin typeface="inter-regular"/>
              </a:rPr>
              <a:t>from </a:t>
            </a:r>
            <a:r>
              <a:rPr lang="en-IN" b="0" i="0" dirty="0" err="1">
                <a:effectLst/>
                <a:latin typeface="inter-regular"/>
              </a:rPr>
              <a:t>sklearn.preprocessing</a:t>
            </a:r>
            <a:r>
              <a:rPr lang="en-IN" b="0" i="0" dirty="0">
                <a:effectLst/>
                <a:latin typeface="inter-regular"/>
              </a:rPr>
              <a:t> import Imputer  or use </a:t>
            </a:r>
            <a:r>
              <a:rPr lang="en-US" b="0" dirty="0">
                <a:effectLst/>
                <a:latin typeface="Consolas" panose="020B0609020204030204" pitchFamily="49" charset="0"/>
              </a:rPr>
              <a:t>from </a:t>
            </a:r>
            <a:r>
              <a:rPr lang="en-US" b="0" dirty="0" err="1">
                <a:effectLst/>
                <a:latin typeface="Consolas" panose="020B0609020204030204" pitchFamily="49" charset="0"/>
              </a:rPr>
              <a:t>sklearn.impute</a:t>
            </a:r>
            <a:r>
              <a:rPr lang="en-US" b="0" dirty="0">
                <a:effectLst/>
                <a:latin typeface="Consolas" panose="020B0609020204030204" pitchFamily="49" charset="0"/>
              </a:rPr>
              <a:t> import </a:t>
            </a:r>
            <a:r>
              <a:rPr lang="en-US" b="0" dirty="0" err="1">
                <a:effectLst/>
                <a:latin typeface="Consolas" panose="020B0609020204030204" pitchFamily="49" charset="0"/>
              </a:rPr>
              <a:t>SimpleImputer</a:t>
            </a:r>
            <a:r>
              <a:rPr lang="en-US" dirty="0">
                <a:latin typeface="Consolas" panose="020B0609020204030204" pitchFamily="49" charset="0"/>
              </a:rPr>
              <a:t> if it throws error</a:t>
            </a:r>
            <a:endParaRPr lang="en-IN" b="0" i="0" dirty="0">
              <a:effectLst/>
              <a:latin typeface="inter-regular"/>
            </a:endParaRPr>
          </a:p>
          <a:p>
            <a:pPr lvl="1" algn="just">
              <a:buFont typeface="+mj-lt"/>
              <a:buAutoNum type="arabicPeriod"/>
            </a:pPr>
            <a:r>
              <a:rPr lang="en-IN" b="0" i="0" dirty="0">
                <a:effectLst/>
                <a:latin typeface="inter-regular"/>
              </a:rPr>
              <a:t>imputer= Imputer(</a:t>
            </a:r>
            <a:r>
              <a:rPr lang="en-IN" b="0" i="0" dirty="0" err="1">
                <a:effectLst/>
                <a:latin typeface="inter-regular"/>
              </a:rPr>
              <a:t>missing_values</a:t>
            </a:r>
            <a:r>
              <a:rPr lang="en-IN" b="0" i="0" dirty="0">
                <a:effectLst/>
                <a:latin typeface="inter-regular"/>
              </a:rPr>
              <a:t> ='</a:t>
            </a:r>
            <a:r>
              <a:rPr lang="en-IN" b="0" i="0" dirty="0" err="1">
                <a:effectLst/>
                <a:latin typeface="inter-regular"/>
              </a:rPr>
              <a:t>NaN</a:t>
            </a:r>
            <a:r>
              <a:rPr lang="en-IN" b="0" i="0" dirty="0">
                <a:effectLst/>
                <a:latin typeface="inter-regular"/>
              </a:rPr>
              <a:t>', strategy='mean', axis = 0)  </a:t>
            </a:r>
          </a:p>
          <a:p>
            <a:pPr lvl="1" algn="just">
              <a:buFont typeface="+mj-lt"/>
              <a:buAutoNum type="arabicPeriod"/>
            </a:pPr>
            <a:r>
              <a:rPr lang="en-IN" b="0" i="0" dirty="0">
                <a:effectLst/>
                <a:latin typeface="inter-regular"/>
              </a:rPr>
              <a:t>#Fitting imputer object to the independent variables x.   </a:t>
            </a:r>
          </a:p>
          <a:p>
            <a:pPr lvl="1" algn="just">
              <a:buFont typeface="+mj-lt"/>
              <a:buAutoNum type="arabicPeriod"/>
            </a:pPr>
            <a:r>
              <a:rPr lang="en-IN" b="0" i="0" dirty="0">
                <a:effectLst/>
                <a:latin typeface="inter-regular"/>
              </a:rPr>
              <a:t>imputer= </a:t>
            </a:r>
            <a:r>
              <a:rPr lang="en-IN" b="0" i="0" dirty="0" err="1">
                <a:effectLst/>
                <a:latin typeface="inter-regular"/>
              </a:rPr>
              <a:t>imputer.fit</a:t>
            </a:r>
            <a:r>
              <a:rPr lang="en-IN" b="0" i="0" dirty="0">
                <a:effectLst/>
                <a:latin typeface="inter-regular"/>
              </a:rPr>
              <a:t>(x[:, 1:3])  </a:t>
            </a:r>
          </a:p>
          <a:p>
            <a:pPr lvl="1" algn="just">
              <a:buFont typeface="+mj-lt"/>
              <a:buAutoNum type="arabicPeriod"/>
            </a:pPr>
            <a:r>
              <a:rPr lang="en-IN" b="0" i="0" dirty="0">
                <a:effectLst/>
                <a:latin typeface="inter-regular"/>
              </a:rPr>
              <a:t>#Replacing missing data with the calculated mean value  </a:t>
            </a:r>
          </a:p>
          <a:p>
            <a:pPr lvl="1" algn="just">
              <a:buFont typeface="+mj-lt"/>
              <a:buAutoNum type="arabicPeriod"/>
            </a:pPr>
            <a:r>
              <a:rPr lang="en-IN" b="0" i="0" dirty="0">
                <a:effectLst/>
                <a:latin typeface="inter-regular"/>
              </a:rPr>
              <a:t>x[:, 1:3]= </a:t>
            </a:r>
            <a:r>
              <a:rPr lang="en-IN" b="0" i="0" dirty="0" err="1">
                <a:effectLst/>
                <a:latin typeface="inter-regular"/>
              </a:rPr>
              <a:t>imputer.transform</a:t>
            </a:r>
            <a:r>
              <a:rPr lang="en-IN" b="0" i="0" dirty="0">
                <a:effectLst/>
                <a:latin typeface="inter-regular"/>
              </a:rPr>
              <a:t>(x[:, 1:3])  </a:t>
            </a:r>
          </a:p>
          <a:p>
            <a:pPr algn="just"/>
            <a:endParaRPr lang="en-US" b="0" i="0" dirty="0">
              <a:effectLst/>
              <a:latin typeface="inter-regular"/>
            </a:endParaRPr>
          </a:p>
        </p:txBody>
      </p:sp>
    </p:spTree>
    <p:extLst>
      <p:ext uri="{BB962C8B-B14F-4D97-AF65-F5344CB8AC3E}">
        <p14:creationId xmlns:p14="http://schemas.microsoft.com/office/powerpoint/2010/main" val="301658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urw-din"/>
              </a:rPr>
              <a:t>Collection : </a:t>
            </a:r>
            <a:endParaRPr lang="en-IN"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0" i="0" dirty="0">
                <a:effectLst/>
                <a:latin typeface="urw-din"/>
              </a:rPr>
              <a:t>The most crucial step when starting with ML is to have data of good quality and accuracy. Data can be collected from any authenticated source like </a:t>
            </a:r>
            <a:r>
              <a:rPr lang="en-US" b="0" i="0" u="sng" dirty="0">
                <a:solidFill>
                  <a:srgbClr val="7030A0"/>
                </a:solidFill>
                <a:effectLst/>
                <a:latin typeface="urw-din"/>
                <a:hlinkClick r:id="rId2">
                  <a:extLst>
                    <a:ext uri="{A12FA001-AC4F-418D-AE19-62706E023703}">
                      <ahyp:hlinkClr xmlns:ahyp="http://schemas.microsoft.com/office/drawing/2018/hyperlinkcolor" val="tx"/>
                    </a:ext>
                  </a:extLst>
                </a:hlinkClick>
              </a:rPr>
              <a:t>data.gov.in</a:t>
            </a:r>
            <a:r>
              <a:rPr lang="en-US" b="0" i="0" dirty="0">
                <a:effectLst/>
                <a:latin typeface="urw-din"/>
              </a:rPr>
              <a:t>, </a:t>
            </a:r>
            <a:r>
              <a:rPr lang="en-US" b="0" i="0" u="sng" dirty="0">
                <a:solidFill>
                  <a:srgbClr val="7030A0"/>
                </a:solidFill>
                <a:effectLst/>
                <a:latin typeface="urw-din"/>
                <a:hlinkClick r:id="rId3">
                  <a:extLst>
                    <a:ext uri="{A12FA001-AC4F-418D-AE19-62706E023703}">
                      <ahyp:hlinkClr xmlns:ahyp="http://schemas.microsoft.com/office/drawing/2018/hyperlinkcolor" val="tx"/>
                    </a:ext>
                  </a:extLst>
                </a:hlinkClick>
              </a:rPr>
              <a:t>Kaggle</a:t>
            </a:r>
            <a:r>
              <a:rPr lang="en-US" b="0" i="0" dirty="0">
                <a:solidFill>
                  <a:srgbClr val="7030A0"/>
                </a:solidFill>
                <a:effectLst/>
                <a:latin typeface="urw-din"/>
              </a:rPr>
              <a:t> </a:t>
            </a:r>
            <a:r>
              <a:rPr lang="en-US" b="0" i="0" dirty="0">
                <a:effectLst/>
                <a:latin typeface="urw-din"/>
              </a:rPr>
              <a:t>or </a:t>
            </a:r>
            <a:r>
              <a:rPr lang="en-US" dirty="0">
                <a:hlinkClick r:id="rId4"/>
              </a:rPr>
              <a:t>UCI Machine Learning Repository: Data Sets</a:t>
            </a:r>
            <a:r>
              <a:rPr lang="en-US" dirty="0"/>
              <a:t>. </a:t>
            </a:r>
            <a:r>
              <a:rPr lang="en-US" b="0" i="0" dirty="0">
                <a:effectLst/>
                <a:latin typeface="urw-din"/>
              </a:rPr>
              <a:t>For example, while preparing for a competitive exam, students study from the best study material that they can access so that they learn the best to obtain the best results. In the same way, high-quality and accurate data will make the learning process of the model easier and better and at the time of testing, the model would yield state-of-the-art results. </a:t>
            </a:r>
            <a:br>
              <a:rPr lang="en-US" dirty="0"/>
            </a:br>
            <a:r>
              <a:rPr lang="en-US" b="0" i="0" dirty="0">
                <a:effectLst/>
                <a:latin typeface="urw-din"/>
              </a:rPr>
              <a:t>A huge amount of capital, time and resources are consumed in collecting data. Organizations or researchers have to decide what kind of data they need to execute their tasks or research. </a:t>
            </a:r>
            <a:br>
              <a:rPr lang="en-US" dirty="0"/>
            </a:br>
            <a:r>
              <a:rPr lang="en-US" b="0" i="0" dirty="0">
                <a:effectLst/>
                <a:latin typeface="urw-din"/>
              </a:rPr>
              <a:t>Example: Working on the Facial Expression Recognizer, needs numerous images having a variety of human expressions. Good data ensures that the results of the model are valid and can be trusted upon. </a:t>
            </a:r>
            <a:endParaRPr lang="en-IN" dirty="0"/>
          </a:p>
        </p:txBody>
      </p:sp>
    </p:spTree>
    <p:extLst>
      <p:ext uri="{BB962C8B-B14F-4D97-AF65-F5344CB8AC3E}">
        <p14:creationId xmlns:p14="http://schemas.microsoft.com/office/powerpoint/2010/main" val="128988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urw-din"/>
              </a:rPr>
              <a:t>Preparation : </a:t>
            </a:r>
            <a:endParaRPr lang="en-IN"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0" i="0" dirty="0">
                <a:effectLst/>
                <a:latin typeface="urw-din"/>
              </a:rPr>
              <a:t>The collected data can be in a raw form which can’t be directly fed to the machine. So, this is a process of collecting datasets from different sources, analyzing these datasets and then constructing a new dataset for further processing and exploration. This preparation can be performed either manually or from the automatic approach. Data can also be prepared in numeric forms also which would fasten the model’s learning. </a:t>
            </a:r>
            <a:br>
              <a:rPr lang="en-US" dirty="0"/>
            </a:br>
            <a:r>
              <a:rPr lang="en-US" b="1" i="0" dirty="0">
                <a:effectLst/>
                <a:latin typeface="urw-din"/>
              </a:rPr>
              <a:t>Example:</a:t>
            </a:r>
            <a:r>
              <a:rPr lang="en-US" b="0" i="0" dirty="0">
                <a:effectLst/>
                <a:latin typeface="urw-din"/>
              </a:rPr>
              <a:t> An image can be converted to a matrix of N X N dimensions, the value of each cell will indicate the image pixel.</a:t>
            </a:r>
            <a:endParaRPr lang="en-IN" dirty="0"/>
          </a:p>
        </p:txBody>
      </p:sp>
    </p:spTree>
    <p:extLst>
      <p:ext uri="{BB962C8B-B14F-4D97-AF65-F5344CB8AC3E}">
        <p14:creationId xmlns:p14="http://schemas.microsoft.com/office/powerpoint/2010/main" val="378729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urw-din"/>
              </a:rPr>
              <a:t>Input : </a:t>
            </a:r>
            <a:endParaRPr lang="en-IN"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2106706"/>
          </a:xfrm>
        </p:spPr>
        <p:txBody>
          <a:bodyPr/>
          <a:lstStyle/>
          <a:p>
            <a:r>
              <a:rPr lang="en-US" b="0" i="0" dirty="0">
                <a:effectLst/>
                <a:latin typeface="urw-din"/>
              </a:rPr>
              <a:t>Now the prepared data can be in the form that may not be machine-readable, so to convert this data to the readable form, some conversion algorithms are needed. For this task to be executed, high computation and accuracy is needed. Example: Data can be collected through the sources like MNIST Digit data(images), Twitter comments, audio files, video clips.</a:t>
            </a:r>
            <a:endParaRPr lang="en-IN" dirty="0"/>
          </a:p>
        </p:txBody>
      </p:sp>
      <p:sp>
        <p:nvSpPr>
          <p:cNvPr id="4" name="Title 1">
            <a:extLst>
              <a:ext uri="{FF2B5EF4-FFF2-40B4-BE49-F238E27FC236}">
                <a16:creationId xmlns:a16="http://schemas.microsoft.com/office/drawing/2014/main" id="{D3950214-4432-0A6E-6F5F-4FBA19AB708F}"/>
              </a:ext>
            </a:extLst>
          </p:cNvPr>
          <p:cNvSpPr txBox="1">
            <a:spLocks/>
          </p:cNvSpPr>
          <p:nvPr/>
        </p:nvSpPr>
        <p:spPr>
          <a:xfrm>
            <a:off x="147917" y="4128248"/>
            <a:ext cx="11896165" cy="62752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urw-din"/>
              </a:rPr>
              <a:t>Processing : </a:t>
            </a:r>
            <a:endParaRPr lang="en-IN" dirty="0"/>
          </a:p>
        </p:txBody>
      </p:sp>
      <p:sp>
        <p:nvSpPr>
          <p:cNvPr id="5" name="Content Placeholder 2">
            <a:extLst>
              <a:ext uri="{FF2B5EF4-FFF2-40B4-BE49-F238E27FC236}">
                <a16:creationId xmlns:a16="http://schemas.microsoft.com/office/drawing/2014/main" id="{7C724CA9-0F07-9F95-74BF-8E8C74F26CFC}"/>
              </a:ext>
            </a:extLst>
          </p:cNvPr>
          <p:cNvSpPr txBox="1">
            <a:spLocks/>
          </p:cNvSpPr>
          <p:nvPr/>
        </p:nvSpPr>
        <p:spPr>
          <a:xfrm>
            <a:off x="147917" y="4885764"/>
            <a:ext cx="11896165" cy="137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urw-din"/>
              </a:rPr>
              <a:t>This is the stage where algorithms and ML techniques are required to perform the instructions provided over a large volume of data with accuracy and optimal computation.</a:t>
            </a:r>
            <a:endParaRPr lang="en-IN" dirty="0"/>
          </a:p>
        </p:txBody>
      </p:sp>
    </p:spTree>
    <p:extLst>
      <p:ext uri="{BB962C8B-B14F-4D97-AF65-F5344CB8AC3E}">
        <p14:creationId xmlns:p14="http://schemas.microsoft.com/office/powerpoint/2010/main" val="2259561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urw-din"/>
              </a:rPr>
              <a:t>Output : </a:t>
            </a:r>
            <a:endParaRPr lang="en-IN"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2106706"/>
          </a:xfrm>
        </p:spPr>
        <p:txBody>
          <a:bodyPr/>
          <a:lstStyle/>
          <a:p>
            <a:r>
              <a:rPr lang="en-US" b="0" i="0" dirty="0">
                <a:effectLst/>
                <a:latin typeface="urw-din"/>
              </a:rPr>
              <a:t>In this stage, results are procured by the machine in a meaningful manner which can be inferred easily by the user. Output can be in the form of reports, graphs, videos, </a:t>
            </a:r>
            <a:r>
              <a:rPr lang="en-US" b="0" i="0" dirty="0" err="1">
                <a:effectLst/>
                <a:latin typeface="urw-din"/>
              </a:rPr>
              <a:t>etc</a:t>
            </a:r>
            <a:endParaRPr lang="en-IN" dirty="0"/>
          </a:p>
        </p:txBody>
      </p:sp>
      <p:sp>
        <p:nvSpPr>
          <p:cNvPr id="4" name="Title 1">
            <a:extLst>
              <a:ext uri="{FF2B5EF4-FFF2-40B4-BE49-F238E27FC236}">
                <a16:creationId xmlns:a16="http://schemas.microsoft.com/office/drawing/2014/main" id="{D3950214-4432-0A6E-6F5F-4FBA19AB708F}"/>
              </a:ext>
            </a:extLst>
          </p:cNvPr>
          <p:cNvSpPr txBox="1">
            <a:spLocks/>
          </p:cNvSpPr>
          <p:nvPr/>
        </p:nvSpPr>
        <p:spPr>
          <a:xfrm>
            <a:off x="147917" y="3644153"/>
            <a:ext cx="11896165" cy="62752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i="0" dirty="0">
                <a:effectLst/>
                <a:latin typeface="urw-din"/>
              </a:rPr>
              <a:t>Storage : </a:t>
            </a:r>
            <a:endParaRPr lang="en-IN" dirty="0"/>
          </a:p>
        </p:txBody>
      </p:sp>
      <p:sp>
        <p:nvSpPr>
          <p:cNvPr id="5" name="Content Placeholder 2">
            <a:extLst>
              <a:ext uri="{FF2B5EF4-FFF2-40B4-BE49-F238E27FC236}">
                <a16:creationId xmlns:a16="http://schemas.microsoft.com/office/drawing/2014/main" id="{7C724CA9-0F07-9F95-74BF-8E8C74F26CFC}"/>
              </a:ext>
            </a:extLst>
          </p:cNvPr>
          <p:cNvSpPr txBox="1">
            <a:spLocks/>
          </p:cNvSpPr>
          <p:nvPr/>
        </p:nvSpPr>
        <p:spPr>
          <a:xfrm>
            <a:off x="147916" y="4571998"/>
            <a:ext cx="11896165" cy="137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effectLst/>
                <a:latin typeface="urw-din"/>
              </a:rPr>
              <a:t>This is the final step in which the obtained output and the data model data and all the useful information are saved for future use.</a:t>
            </a:r>
            <a:endParaRPr lang="en-IN" dirty="0"/>
          </a:p>
        </p:txBody>
      </p:sp>
    </p:spTree>
    <p:extLst>
      <p:ext uri="{BB962C8B-B14F-4D97-AF65-F5344CB8AC3E}">
        <p14:creationId xmlns:p14="http://schemas.microsoft.com/office/powerpoint/2010/main" val="395606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algn="just"/>
            <a:r>
              <a:rPr lang="en-US" b="1" i="0" dirty="0">
                <a:effectLst/>
                <a:latin typeface="erdana"/>
              </a:rPr>
              <a:t>Why do we need Data Preprocessing?</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r>
              <a:rPr lang="en-US" b="0" i="0" dirty="0">
                <a:solidFill>
                  <a:srgbClr val="333333"/>
                </a:solidFill>
                <a:effectLst/>
                <a:latin typeface="inter-regular"/>
              </a:rPr>
              <a:t>A real-world data generally contains noises, missing values, and maybe in an unusable format which cannot be directly used for machine learning models. Data preprocessing is required tasks for cleaning the data and making it suitable for a machine learning model which also increases the accuracy and efficiency of a machine learning model.</a:t>
            </a:r>
          </a:p>
          <a:p>
            <a:pPr algn="just"/>
            <a:r>
              <a:rPr lang="en-US" b="0" i="0" dirty="0">
                <a:solidFill>
                  <a:srgbClr val="333333"/>
                </a:solidFill>
                <a:effectLst/>
                <a:latin typeface="inter-regular"/>
              </a:rPr>
              <a:t>It involves below steps:</a:t>
            </a:r>
          </a:p>
          <a:p>
            <a:pPr lvl="1" algn="just"/>
            <a:r>
              <a:rPr lang="en-US" b="1" i="0" dirty="0">
                <a:solidFill>
                  <a:srgbClr val="000000"/>
                </a:solidFill>
                <a:effectLst/>
                <a:latin typeface="inter-bold"/>
              </a:rPr>
              <a:t>Getting the dataset</a:t>
            </a:r>
            <a:endParaRPr lang="en-US" b="0" i="0" dirty="0">
              <a:solidFill>
                <a:srgbClr val="000000"/>
              </a:solidFill>
              <a:effectLst/>
              <a:latin typeface="inter-regular"/>
            </a:endParaRPr>
          </a:p>
          <a:p>
            <a:pPr lvl="1" algn="just"/>
            <a:r>
              <a:rPr lang="en-US" b="1" i="0" dirty="0">
                <a:solidFill>
                  <a:srgbClr val="000000"/>
                </a:solidFill>
                <a:effectLst/>
                <a:latin typeface="inter-bold"/>
              </a:rPr>
              <a:t>Importing libraries</a:t>
            </a:r>
            <a:endParaRPr lang="en-US" b="0" i="0" dirty="0">
              <a:solidFill>
                <a:srgbClr val="000000"/>
              </a:solidFill>
              <a:effectLst/>
              <a:latin typeface="inter-regular"/>
            </a:endParaRPr>
          </a:p>
          <a:p>
            <a:pPr lvl="1" algn="just"/>
            <a:r>
              <a:rPr lang="en-US" b="1" i="0" dirty="0">
                <a:solidFill>
                  <a:srgbClr val="000000"/>
                </a:solidFill>
                <a:effectLst/>
                <a:latin typeface="inter-bold"/>
              </a:rPr>
              <a:t>Importing datasets</a:t>
            </a:r>
            <a:endParaRPr lang="en-US" b="0" i="0" dirty="0">
              <a:solidFill>
                <a:srgbClr val="000000"/>
              </a:solidFill>
              <a:effectLst/>
              <a:latin typeface="inter-regular"/>
            </a:endParaRPr>
          </a:p>
          <a:p>
            <a:pPr lvl="1" algn="just"/>
            <a:r>
              <a:rPr lang="en-US" b="1" i="0" dirty="0">
                <a:solidFill>
                  <a:srgbClr val="000000"/>
                </a:solidFill>
                <a:effectLst/>
                <a:latin typeface="inter-bold"/>
              </a:rPr>
              <a:t>Finding Missing Data</a:t>
            </a:r>
            <a:endParaRPr lang="en-US" b="0" i="0" dirty="0">
              <a:solidFill>
                <a:srgbClr val="000000"/>
              </a:solidFill>
              <a:effectLst/>
              <a:latin typeface="inter-regular"/>
            </a:endParaRPr>
          </a:p>
          <a:p>
            <a:pPr lvl="1" algn="just"/>
            <a:r>
              <a:rPr lang="en-US" b="1" i="0" dirty="0">
                <a:solidFill>
                  <a:srgbClr val="000000"/>
                </a:solidFill>
                <a:effectLst/>
                <a:latin typeface="inter-bold"/>
              </a:rPr>
              <a:t>Encoding Categorical Data</a:t>
            </a:r>
            <a:endParaRPr lang="en-US" b="0" i="0" dirty="0">
              <a:solidFill>
                <a:srgbClr val="000000"/>
              </a:solidFill>
              <a:effectLst/>
              <a:latin typeface="inter-regular"/>
            </a:endParaRPr>
          </a:p>
          <a:p>
            <a:pPr lvl="1" algn="just"/>
            <a:r>
              <a:rPr lang="en-US" b="1" i="0" dirty="0">
                <a:solidFill>
                  <a:srgbClr val="000000"/>
                </a:solidFill>
                <a:effectLst/>
                <a:latin typeface="inter-bold"/>
              </a:rPr>
              <a:t>Splitting dataset into training and test set</a:t>
            </a:r>
            <a:endParaRPr lang="en-US" b="0" i="0" dirty="0">
              <a:solidFill>
                <a:srgbClr val="000000"/>
              </a:solidFill>
              <a:effectLst/>
              <a:latin typeface="inter-regular"/>
            </a:endParaRPr>
          </a:p>
          <a:p>
            <a:pPr lvl="1" algn="just"/>
            <a:r>
              <a:rPr lang="en-US" b="1" i="0" dirty="0">
                <a:solidFill>
                  <a:srgbClr val="000000"/>
                </a:solidFill>
                <a:effectLst/>
                <a:latin typeface="inter-bold"/>
              </a:rPr>
              <a:t>Feature scaling</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414541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465C-625C-7928-8483-4E1B6758EDE4}"/>
              </a:ext>
            </a:extLst>
          </p:cNvPr>
          <p:cNvSpPr>
            <a:spLocks noGrp="1"/>
          </p:cNvSpPr>
          <p:nvPr>
            <p:ph type="title"/>
          </p:nvPr>
        </p:nvSpPr>
        <p:spPr>
          <a:xfrm>
            <a:off x="838200" y="2909327"/>
            <a:ext cx="10515600" cy="1039346"/>
          </a:xfrm>
        </p:spPr>
        <p:txBody>
          <a:bodyPr/>
          <a:lstStyle/>
          <a:p>
            <a:pPr algn="ctr"/>
            <a:r>
              <a:rPr lang="en-IN" b="0" i="0" dirty="0">
                <a:effectLst/>
                <a:latin typeface="Rockwell Extra Bold" panose="02060903040505020403" pitchFamily="18" charset="0"/>
              </a:rPr>
              <a:t>1) Get the Dataset</a:t>
            </a:r>
            <a:endParaRPr lang="en-IN" dirty="0">
              <a:latin typeface="Rockwell Extra Bold" panose="02060903040505020403" pitchFamily="18" charset="0"/>
            </a:endParaRPr>
          </a:p>
        </p:txBody>
      </p:sp>
    </p:spTree>
    <p:extLst>
      <p:ext uri="{BB962C8B-B14F-4D97-AF65-F5344CB8AC3E}">
        <p14:creationId xmlns:p14="http://schemas.microsoft.com/office/powerpoint/2010/main" val="2194269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Get the Dataset</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pPr algn="just"/>
            <a:r>
              <a:rPr lang="en-US" b="0" i="0" dirty="0">
                <a:solidFill>
                  <a:srgbClr val="333333"/>
                </a:solidFill>
                <a:effectLst/>
                <a:latin typeface="inter-regular"/>
              </a:rPr>
              <a:t>To create a machine learning model, the first thing we required is a dataset as a machine learning model completely works on data. The collected data for a particular problem in a proper format is known as the </a:t>
            </a:r>
            <a:r>
              <a:rPr lang="en-US" b="1" i="0" dirty="0">
                <a:solidFill>
                  <a:srgbClr val="333333"/>
                </a:solidFill>
                <a:effectLst/>
                <a:latin typeface="inter-bold"/>
              </a:rPr>
              <a:t>dataset</a:t>
            </a:r>
            <a:r>
              <a:rPr lang="en-US" b="0" i="0" dirty="0">
                <a:solidFill>
                  <a:srgbClr val="333333"/>
                </a:solidFill>
                <a:effectLst/>
                <a:latin typeface="inter-regular"/>
              </a:rPr>
              <a:t>.</a:t>
            </a:r>
          </a:p>
          <a:p>
            <a:pPr algn="just"/>
            <a:r>
              <a:rPr lang="en-US" b="0" i="0" dirty="0">
                <a:solidFill>
                  <a:srgbClr val="333333"/>
                </a:solidFill>
                <a:effectLst/>
                <a:latin typeface="inter-regular"/>
              </a:rPr>
              <a:t>Dataset may be of different formats for different purposes, such as, if we want to create a machine learning model for business purpose, then dataset will be different with the dataset required for a liver patient. So each dataset is different from another dataset. To use the dataset in our code, we usually put it into a CSV </a:t>
            </a:r>
            <a:r>
              <a:rPr lang="en-US" b="1" i="0" dirty="0">
                <a:solidFill>
                  <a:srgbClr val="333333"/>
                </a:solidFill>
                <a:effectLst/>
                <a:latin typeface="inter-bold"/>
              </a:rPr>
              <a:t>file</a:t>
            </a:r>
            <a:r>
              <a:rPr lang="en-US" b="0" i="0" dirty="0">
                <a:solidFill>
                  <a:srgbClr val="333333"/>
                </a:solidFill>
                <a:effectLst/>
                <a:latin typeface="inter-regular"/>
              </a:rPr>
              <a:t>. However, sometimes, we may also need to use an HTML or xlsx file.</a:t>
            </a:r>
          </a:p>
          <a:p>
            <a:endParaRPr lang="en-IN" dirty="0"/>
          </a:p>
        </p:txBody>
      </p:sp>
    </p:spTree>
    <p:extLst>
      <p:ext uri="{BB962C8B-B14F-4D97-AF65-F5344CB8AC3E}">
        <p14:creationId xmlns:p14="http://schemas.microsoft.com/office/powerpoint/2010/main" val="2208787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1937</Words>
  <Application>Microsoft Office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Algerian</vt:lpstr>
      <vt:lpstr>Arial</vt:lpstr>
      <vt:lpstr>Calibri</vt:lpstr>
      <vt:lpstr>Calibri Light</vt:lpstr>
      <vt:lpstr>Consolas</vt:lpstr>
      <vt:lpstr>erdana</vt:lpstr>
      <vt:lpstr>inter-bold</vt:lpstr>
      <vt:lpstr>inter-regular</vt:lpstr>
      <vt:lpstr>Rockwell Extra Bold</vt:lpstr>
      <vt:lpstr>sofia-pro</vt:lpstr>
      <vt:lpstr>urw-din</vt:lpstr>
      <vt:lpstr>Office Theme</vt:lpstr>
      <vt:lpstr>MACHINE LEARNING</vt:lpstr>
      <vt:lpstr>Understanding Data Processing</vt:lpstr>
      <vt:lpstr>Collection : </vt:lpstr>
      <vt:lpstr>Preparation : </vt:lpstr>
      <vt:lpstr>Input : </vt:lpstr>
      <vt:lpstr>Output : </vt:lpstr>
      <vt:lpstr>Why do we need Data Preprocessing?</vt:lpstr>
      <vt:lpstr>1) Get the Dataset</vt:lpstr>
      <vt:lpstr>Get the Dataset</vt:lpstr>
      <vt:lpstr>What is a CSV File?</vt:lpstr>
      <vt:lpstr>2) Importing Libraries</vt:lpstr>
      <vt:lpstr>Importing Libraries</vt:lpstr>
      <vt:lpstr>3) Importing the Datasets</vt:lpstr>
      <vt:lpstr>Importing the Datasets</vt:lpstr>
      <vt:lpstr>read_csv() function:</vt:lpstr>
      <vt:lpstr>Extracting dependent and independent variables:</vt:lpstr>
      <vt:lpstr>Extracting independent variable:</vt:lpstr>
      <vt:lpstr>4) Handling Missing data:</vt:lpstr>
      <vt:lpstr>Handling Missing data:</vt:lpstr>
      <vt:lpstr>Ways to handle missing data:</vt:lpstr>
      <vt:lpstr>Ways to handle missing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30</cp:revision>
  <dcterms:created xsi:type="dcterms:W3CDTF">2022-06-04T19:53:44Z</dcterms:created>
  <dcterms:modified xsi:type="dcterms:W3CDTF">2022-06-06T16:04:43Z</dcterms:modified>
</cp:coreProperties>
</file>