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4" r:id="rId2"/>
    <p:sldId id="273" r:id="rId3"/>
    <p:sldId id="276" r:id="rId4"/>
    <p:sldId id="283" r:id="rId5"/>
    <p:sldId id="284" r:id="rId6"/>
    <p:sldId id="274" r:id="rId7"/>
    <p:sldId id="277" r:id="rId8"/>
    <p:sldId id="291" r:id="rId9"/>
    <p:sldId id="292" r:id="rId10"/>
    <p:sldId id="285" r:id="rId11"/>
    <p:sldId id="286" r:id="rId12"/>
    <p:sldId id="294" r:id="rId13"/>
    <p:sldId id="295" r:id="rId14"/>
    <p:sldId id="296" r:id="rId15"/>
    <p:sldId id="297" r:id="rId16"/>
    <p:sldId id="287" r:id="rId17"/>
    <p:sldId id="28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AACE1-6E01-7924-C6FD-862E5CBFBE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847388-02DB-3CA4-5F0D-55592975A4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E7F472-53D1-F0A3-E314-CE52EB6F16AE}"/>
              </a:ext>
            </a:extLst>
          </p:cNvPr>
          <p:cNvSpPr>
            <a:spLocks noGrp="1"/>
          </p:cNvSpPr>
          <p:nvPr>
            <p:ph type="dt" sz="half" idx="10"/>
          </p:nvPr>
        </p:nvSpPr>
        <p:spPr/>
        <p:txBody>
          <a:bodyPr/>
          <a:lstStyle/>
          <a:p>
            <a:fld id="{A0ADFF71-2F42-438D-B38D-465BB404E909}" type="datetimeFigureOut">
              <a:rPr lang="en-IN" smtClean="0"/>
              <a:t>08-06-2022</a:t>
            </a:fld>
            <a:endParaRPr lang="en-IN"/>
          </a:p>
        </p:txBody>
      </p:sp>
      <p:sp>
        <p:nvSpPr>
          <p:cNvPr id="5" name="Footer Placeholder 4">
            <a:extLst>
              <a:ext uri="{FF2B5EF4-FFF2-40B4-BE49-F238E27FC236}">
                <a16:creationId xmlns:a16="http://schemas.microsoft.com/office/drawing/2014/main" id="{EC2BBB66-CA4F-3F77-8287-3D1E485CF5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59DC5F-C56D-9959-2AEE-36F9CCBAB17D}"/>
              </a:ext>
            </a:extLst>
          </p:cNvPr>
          <p:cNvSpPr>
            <a:spLocks noGrp="1"/>
          </p:cNvSpPr>
          <p:nvPr>
            <p:ph type="sldNum" sz="quarter" idx="12"/>
          </p:nvPr>
        </p:nvSpPr>
        <p:spPr/>
        <p:txBody>
          <a:bodyPr/>
          <a:lstStyle/>
          <a:p>
            <a:fld id="{9E029BD8-F23C-4F62-89E7-055EC8B4A5D8}" type="slidenum">
              <a:rPr lang="en-IN" smtClean="0"/>
              <a:t>‹#›</a:t>
            </a:fld>
            <a:endParaRPr lang="en-IN"/>
          </a:p>
        </p:txBody>
      </p:sp>
    </p:spTree>
    <p:extLst>
      <p:ext uri="{BB962C8B-B14F-4D97-AF65-F5344CB8AC3E}">
        <p14:creationId xmlns:p14="http://schemas.microsoft.com/office/powerpoint/2010/main" val="1669930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3C09-8ED4-6EDA-8C3C-4E946555D9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4BEDC1-B5A8-E877-DD38-2EA53FE598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F4562C-6913-DD14-B7F3-4A51599BAFC2}"/>
              </a:ext>
            </a:extLst>
          </p:cNvPr>
          <p:cNvSpPr>
            <a:spLocks noGrp="1"/>
          </p:cNvSpPr>
          <p:nvPr>
            <p:ph type="dt" sz="half" idx="10"/>
          </p:nvPr>
        </p:nvSpPr>
        <p:spPr/>
        <p:txBody>
          <a:bodyPr/>
          <a:lstStyle/>
          <a:p>
            <a:fld id="{A0ADFF71-2F42-438D-B38D-465BB404E909}" type="datetimeFigureOut">
              <a:rPr lang="en-IN" smtClean="0"/>
              <a:t>08-06-2022</a:t>
            </a:fld>
            <a:endParaRPr lang="en-IN"/>
          </a:p>
        </p:txBody>
      </p:sp>
      <p:sp>
        <p:nvSpPr>
          <p:cNvPr id="5" name="Footer Placeholder 4">
            <a:extLst>
              <a:ext uri="{FF2B5EF4-FFF2-40B4-BE49-F238E27FC236}">
                <a16:creationId xmlns:a16="http://schemas.microsoft.com/office/drawing/2014/main" id="{A7245523-DBB5-0457-FC3A-CEB73106B9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3D707A-9AC0-0A78-1963-8AB3AF007A10}"/>
              </a:ext>
            </a:extLst>
          </p:cNvPr>
          <p:cNvSpPr>
            <a:spLocks noGrp="1"/>
          </p:cNvSpPr>
          <p:nvPr>
            <p:ph type="sldNum" sz="quarter" idx="12"/>
          </p:nvPr>
        </p:nvSpPr>
        <p:spPr/>
        <p:txBody>
          <a:bodyPr/>
          <a:lstStyle/>
          <a:p>
            <a:fld id="{9E029BD8-F23C-4F62-89E7-055EC8B4A5D8}" type="slidenum">
              <a:rPr lang="en-IN" smtClean="0"/>
              <a:t>‹#›</a:t>
            </a:fld>
            <a:endParaRPr lang="en-IN"/>
          </a:p>
        </p:txBody>
      </p:sp>
    </p:spTree>
    <p:extLst>
      <p:ext uri="{BB962C8B-B14F-4D97-AF65-F5344CB8AC3E}">
        <p14:creationId xmlns:p14="http://schemas.microsoft.com/office/powerpoint/2010/main" val="225899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8A72D0-EC8E-75F4-78AA-4AB5105D55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2BC4BC-8AF6-E401-502E-E197115BC8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C25966-8962-3919-689C-DDB9822FFFEE}"/>
              </a:ext>
            </a:extLst>
          </p:cNvPr>
          <p:cNvSpPr>
            <a:spLocks noGrp="1"/>
          </p:cNvSpPr>
          <p:nvPr>
            <p:ph type="dt" sz="half" idx="10"/>
          </p:nvPr>
        </p:nvSpPr>
        <p:spPr/>
        <p:txBody>
          <a:bodyPr/>
          <a:lstStyle/>
          <a:p>
            <a:fld id="{A0ADFF71-2F42-438D-B38D-465BB404E909}" type="datetimeFigureOut">
              <a:rPr lang="en-IN" smtClean="0"/>
              <a:t>08-06-2022</a:t>
            </a:fld>
            <a:endParaRPr lang="en-IN"/>
          </a:p>
        </p:txBody>
      </p:sp>
      <p:sp>
        <p:nvSpPr>
          <p:cNvPr id="5" name="Footer Placeholder 4">
            <a:extLst>
              <a:ext uri="{FF2B5EF4-FFF2-40B4-BE49-F238E27FC236}">
                <a16:creationId xmlns:a16="http://schemas.microsoft.com/office/drawing/2014/main" id="{3995D7D6-196A-95B2-6AFA-38E68F3B79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DCDA68-DEC2-45B4-C688-0F18CB641109}"/>
              </a:ext>
            </a:extLst>
          </p:cNvPr>
          <p:cNvSpPr>
            <a:spLocks noGrp="1"/>
          </p:cNvSpPr>
          <p:nvPr>
            <p:ph type="sldNum" sz="quarter" idx="12"/>
          </p:nvPr>
        </p:nvSpPr>
        <p:spPr/>
        <p:txBody>
          <a:bodyPr/>
          <a:lstStyle/>
          <a:p>
            <a:fld id="{9E029BD8-F23C-4F62-89E7-055EC8B4A5D8}" type="slidenum">
              <a:rPr lang="en-IN" smtClean="0"/>
              <a:t>‹#›</a:t>
            </a:fld>
            <a:endParaRPr lang="en-IN"/>
          </a:p>
        </p:txBody>
      </p:sp>
    </p:spTree>
    <p:extLst>
      <p:ext uri="{BB962C8B-B14F-4D97-AF65-F5344CB8AC3E}">
        <p14:creationId xmlns:p14="http://schemas.microsoft.com/office/powerpoint/2010/main" val="2001229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7E29F-75C7-53FB-100B-57B9DDAA33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951E27-5B28-780B-CF92-912BEB92D1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DE7E59-0C3B-A95D-E7E8-D78831400E3B}"/>
              </a:ext>
            </a:extLst>
          </p:cNvPr>
          <p:cNvSpPr>
            <a:spLocks noGrp="1"/>
          </p:cNvSpPr>
          <p:nvPr>
            <p:ph type="dt" sz="half" idx="10"/>
          </p:nvPr>
        </p:nvSpPr>
        <p:spPr/>
        <p:txBody>
          <a:bodyPr/>
          <a:lstStyle/>
          <a:p>
            <a:fld id="{A0ADFF71-2F42-438D-B38D-465BB404E909}" type="datetimeFigureOut">
              <a:rPr lang="en-IN" smtClean="0"/>
              <a:t>08-06-2022</a:t>
            </a:fld>
            <a:endParaRPr lang="en-IN"/>
          </a:p>
        </p:txBody>
      </p:sp>
      <p:sp>
        <p:nvSpPr>
          <p:cNvPr id="5" name="Footer Placeholder 4">
            <a:extLst>
              <a:ext uri="{FF2B5EF4-FFF2-40B4-BE49-F238E27FC236}">
                <a16:creationId xmlns:a16="http://schemas.microsoft.com/office/drawing/2014/main" id="{4D55E24F-FCBD-5805-1461-7203DBF6C5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DCDED4-CD4C-6024-7C74-796894F24F2D}"/>
              </a:ext>
            </a:extLst>
          </p:cNvPr>
          <p:cNvSpPr>
            <a:spLocks noGrp="1"/>
          </p:cNvSpPr>
          <p:nvPr>
            <p:ph type="sldNum" sz="quarter" idx="12"/>
          </p:nvPr>
        </p:nvSpPr>
        <p:spPr/>
        <p:txBody>
          <a:bodyPr/>
          <a:lstStyle/>
          <a:p>
            <a:fld id="{9E029BD8-F23C-4F62-89E7-055EC8B4A5D8}" type="slidenum">
              <a:rPr lang="en-IN" smtClean="0"/>
              <a:t>‹#›</a:t>
            </a:fld>
            <a:endParaRPr lang="en-IN"/>
          </a:p>
        </p:txBody>
      </p:sp>
    </p:spTree>
    <p:extLst>
      <p:ext uri="{BB962C8B-B14F-4D97-AF65-F5344CB8AC3E}">
        <p14:creationId xmlns:p14="http://schemas.microsoft.com/office/powerpoint/2010/main" val="81713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A364-06D9-4767-DDFA-ABE021FBE9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2A4366-27BD-7BED-5D72-50FFC15933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6D7E33-AA1E-CFA9-D093-3D69E535A2BB}"/>
              </a:ext>
            </a:extLst>
          </p:cNvPr>
          <p:cNvSpPr>
            <a:spLocks noGrp="1"/>
          </p:cNvSpPr>
          <p:nvPr>
            <p:ph type="dt" sz="half" idx="10"/>
          </p:nvPr>
        </p:nvSpPr>
        <p:spPr/>
        <p:txBody>
          <a:bodyPr/>
          <a:lstStyle/>
          <a:p>
            <a:fld id="{A0ADFF71-2F42-438D-B38D-465BB404E909}" type="datetimeFigureOut">
              <a:rPr lang="en-IN" smtClean="0"/>
              <a:t>08-06-2022</a:t>
            </a:fld>
            <a:endParaRPr lang="en-IN"/>
          </a:p>
        </p:txBody>
      </p:sp>
      <p:sp>
        <p:nvSpPr>
          <p:cNvPr id="5" name="Footer Placeholder 4">
            <a:extLst>
              <a:ext uri="{FF2B5EF4-FFF2-40B4-BE49-F238E27FC236}">
                <a16:creationId xmlns:a16="http://schemas.microsoft.com/office/drawing/2014/main" id="{D19AE6A0-4D1C-007D-BC89-8D806A9C72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36ED27-B635-A68C-CBA3-1C1C8FFF2589}"/>
              </a:ext>
            </a:extLst>
          </p:cNvPr>
          <p:cNvSpPr>
            <a:spLocks noGrp="1"/>
          </p:cNvSpPr>
          <p:nvPr>
            <p:ph type="sldNum" sz="quarter" idx="12"/>
          </p:nvPr>
        </p:nvSpPr>
        <p:spPr/>
        <p:txBody>
          <a:bodyPr/>
          <a:lstStyle/>
          <a:p>
            <a:fld id="{9E029BD8-F23C-4F62-89E7-055EC8B4A5D8}" type="slidenum">
              <a:rPr lang="en-IN" smtClean="0"/>
              <a:t>‹#›</a:t>
            </a:fld>
            <a:endParaRPr lang="en-IN"/>
          </a:p>
        </p:txBody>
      </p:sp>
    </p:spTree>
    <p:extLst>
      <p:ext uri="{BB962C8B-B14F-4D97-AF65-F5344CB8AC3E}">
        <p14:creationId xmlns:p14="http://schemas.microsoft.com/office/powerpoint/2010/main" val="56900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F9081-2AD8-175D-E2F3-64E531175D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C6341C-F451-AB1A-FDD7-7697A7EB28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98EE81-4A19-24DF-406A-FECCC06F6C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CD016A-4141-5E7E-CD7D-E7E2A86F8656}"/>
              </a:ext>
            </a:extLst>
          </p:cNvPr>
          <p:cNvSpPr>
            <a:spLocks noGrp="1"/>
          </p:cNvSpPr>
          <p:nvPr>
            <p:ph type="dt" sz="half" idx="10"/>
          </p:nvPr>
        </p:nvSpPr>
        <p:spPr/>
        <p:txBody>
          <a:bodyPr/>
          <a:lstStyle/>
          <a:p>
            <a:fld id="{A0ADFF71-2F42-438D-B38D-465BB404E909}" type="datetimeFigureOut">
              <a:rPr lang="en-IN" smtClean="0"/>
              <a:t>08-06-2022</a:t>
            </a:fld>
            <a:endParaRPr lang="en-IN"/>
          </a:p>
        </p:txBody>
      </p:sp>
      <p:sp>
        <p:nvSpPr>
          <p:cNvPr id="6" name="Footer Placeholder 5">
            <a:extLst>
              <a:ext uri="{FF2B5EF4-FFF2-40B4-BE49-F238E27FC236}">
                <a16:creationId xmlns:a16="http://schemas.microsoft.com/office/drawing/2014/main" id="{C4C0AD51-0FF8-936D-53A2-206F474D6C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FE8E4A-521A-3D0E-D485-D7F1550E6656}"/>
              </a:ext>
            </a:extLst>
          </p:cNvPr>
          <p:cNvSpPr>
            <a:spLocks noGrp="1"/>
          </p:cNvSpPr>
          <p:nvPr>
            <p:ph type="sldNum" sz="quarter" idx="12"/>
          </p:nvPr>
        </p:nvSpPr>
        <p:spPr/>
        <p:txBody>
          <a:bodyPr/>
          <a:lstStyle/>
          <a:p>
            <a:fld id="{9E029BD8-F23C-4F62-89E7-055EC8B4A5D8}" type="slidenum">
              <a:rPr lang="en-IN" smtClean="0"/>
              <a:t>‹#›</a:t>
            </a:fld>
            <a:endParaRPr lang="en-IN"/>
          </a:p>
        </p:txBody>
      </p:sp>
    </p:spTree>
    <p:extLst>
      <p:ext uri="{BB962C8B-B14F-4D97-AF65-F5344CB8AC3E}">
        <p14:creationId xmlns:p14="http://schemas.microsoft.com/office/powerpoint/2010/main" val="518021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228A0-1723-3C2A-9E44-7B608E19F2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078C3B-429B-500B-C5DD-BA086F3AD2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A50653-8257-0720-34EE-BE902DF3CE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C17B39-9083-98CA-CDD8-5805A6F4A3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7E7A51-E568-5DEF-BC43-E963064C43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11D812-26F3-E810-35E8-0D727D314B35}"/>
              </a:ext>
            </a:extLst>
          </p:cNvPr>
          <p:cNvSpPr>
            <a:spLocks noGrp="1"/>
          </p:cNvSpPr>
          <p:nvPr>
            <p:ph type="dt" sz="half" idx="10"/>
          </p:nvPr>
        </p:nvSpPr>
        <p:spPr/>
        <p:txBody>
          <a:bodyPr/>
          <a:lstStyle/>
          <a:p>
            <a:fld id="{A0ADFF71-2F42-438D-B38D-465BB404E909}" type="datetimeFigureOut">
              <a:rPr lang="en-IN" smtClean="0"/>
              <a:t>08-06-2022</a:t>
            </a:fld>
            <a:endParaRPr lang="en-IN"/>
          </a:p>
        </p:txBody>
      </p:sp>
      <p:sp>
        <p:nvSpPr>
          <p:cNvPr id="8" name="Footer Placeholder 7">
            <a:extLst>
              <a:ext uri="{FF2B5EF4-FFF2-40B4-BE49-F238E27FC236}">
                <a16:creationId xmlns:a16="http://schemas.microsoft.com/office/drawing/2014/main" id="{6FC93DFD-E187-503C-919C-A87462442B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26C35B-F2EA-B409-D7E0-1292DA428616}"/>
              </a:ext>
            </a:extLst>
          </p:cNvPr>
          <p:cNvSpPr>
            <a:spLocks noGrp="1"/>
          </p:cNvSpPr>
          <p:nvPr>
            <p:ph type="sldNum" sz="quarter" idx="12"/>
          </p:nvPr>
        </p:nvSpPr>
        <p:spPr/>
        <p:txBody>
          <a:bodyPr/>
          <a:lstStyle/>
          <a:p>
            <a:fld id="{9E029BD8-F23C-4F62-89E7-055EC8B4A5D8}" type="slidenum">
              <a:rPr lang="en-IN" smtClean="0"/>
              <a:t>‹#›</a:t>
            </a:fld>
            <a:endParaRPr lang="en-IN"/>
          </a:p>
        </p:txBody>
      </p:sp>
    </p:spTree>
    <p:extLst>
      <p:ext uri="{BB962C8B-B14F-4D97-AF65-F5344CB8AC3E}">
        <p14:creationId xmlns:p14="http://schemas.microsoft.com/office/powerpoint/2010/main" val="1041363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C3960-82F6-B6BC-10E5-C53930CB9B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08A8C8-4F20-AB47-7F57-9302D40DE9CF}"/>
              </a:ext>
            </a:extLst>
          </p:cNvPr>
          <p:cNvSpPr>
            <a:spLocks noGrp="1"/>
          </p:cNvSpPr>
          <p:nvPr>
            <p:ph type="dt" sz="half" idx="10"/>
          </p:nvPr>
        </p:nvSpPr>
        <p:spPr/>
        <p:txBody>
          <a:bodyPr/>
          <a:lstStyle/>
          <a:p>
            <a:fld id="{A0ADFF71-2F42-438D-B38D-465BB404E909}" type="datetimeFigureOut">
              <a:rPr lang="en-IN" smtClean="0"/>
              <a:t>08-06-2022</a:t>
            </a:fld>
            <a:endParaRPr lang="en-IN"/>
          </a:p>
        </p:txBody>
      </p:sp>
      <p:sp>
        <p:nvSpPr>
          <p:cNvPr id="4" name="Footer Placeholder 3">
            <a:extLst>
              <a:ext uri="{FF2B5EF4-FFF2-40B4-BE49-F238E27FC236}">
                <a16:creationId xmlns:a16="http://schemas.microsoft.com/office/drawing/2014/main" id="{F2FDE73C-B4A9-C6DE-60D7-D328348A0D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8BDD0B-7B57-6A0C-D63E-44A7F603149D}"/>
              </a:ext>
            </a:extLst>
          </p:cNvPr>
          <p:cNvSpPr>
            <a:spLocks noGrp="1"/>
          </p:cNvSpPr>
          <p:nvPr>
            <p:ph type="sldNum" sz="quarter" idx="12"/>
          </p:nvPr>
        </p:nvSpPr>
        <p:spPr/>
        <p:txBody>
          <a:bodyPr/>
          <a:lstStyle/>
          <a:p>
            <a:fld id="{9E029BD8-F23C-4F62-89E7-055EC8B4A5D8}" type="slidenum">
              <a:rPr lang="en-IN" smtClean="0"/>
              <a:t>‹#›</a:t>
            </a:fld>
            <a:endParaRPr lang="en-IN"/>
          </a:p>
        </p:txBody>
      </p:sp>
    </p:spTree>
    <p:extLst>
      <p:ext uri="{BB962C8B-B14F-4D97-AF65-F5344CB8AC3E}">
        <p14:creationId xmlns:p14="http://schemas.microsoft.com/office/powerpoint/2010/main" val="189395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8E48F3-7546-980F-7C4B-64BB6B86DABD}"/>
              </a:ext>
            </a:extLst>
          </p:cNvPr>
          <p:cNvSpPr>
            <a:spLocks noGrp="1"/>
          </p:cNvSpPr>
          <p:nvPr>
            <p:ph type="dt" sz="half" idx="10"/>
          </p:nvPr>
        </p:nvSpPr>
        <p:spPr/>
        <p:txBody>
          <a:bodyPr/>
          <a:lstStyle/>
          <a:p>
            <a:fld id="{A0ADFF71-2F42-438D-B38D-465BB404E909}" type="datetimeFigureOut">
              <a:rPr lang="en-IN" smtClean="0"/>
              <a:t>08-06-2022</a:t>
            </a:fld>
            <a:endParaRPr lang="en-IN"/>
          </a:p>
        </p:txBody>
      </p:sp>
      <p:sp>
        <p:nvSpPr>
          <p:cNvPr id="3" name="Footer Placeholder 2">
            <a:extLst>
              <a:ext uri="{FF2B5EF4-FFF2-40B4-BE49-F238E27FC236}">
                <a16:creationId xmlns:a16="http://schemas.microsoft.com/office/drawing/2014/main" id="{0F9BBC58-8B2F-1DE9-7E5F-DDB742C9E8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062662-1B3F-782D-69FA-8476F3A6076D}"/>
              </a:ext>
            </a:extLst>
          </p:cNvPr>
          <p:cNvSpPr>
            <a:spLocks noGrp="1"/>
          </p:cNvSpPr>
          <p:nvPr>
            <p:ph type="sldNum" sz="quarter" idx="12"/>
          </p:nvPr>
        </p:nvSpPr>
        <p:spPr/>
        <p:txBody>
          <a:bodyPr/>
          <a:lstStyle/>
          <a:p>
            <a:fld id="{9E029BD8-F23C-4F62-89E7-055EC8B4A5D8}" type="slidenum">
              <a:rPr lang="en-IN" smtClean="0"/>
              <a:t>‹#›</a:t>
            </a:fld>
            <a:endParaRPr lang="en-IN"/>
          </a:p>
        </p:txBody>
      </p:sp>
    </p:spTree>
    <p:extLst>
      <p:ext uri="{BB962C8B-B14F-4D97-AF65-F5344CB8AC3E}">
        <p14:creationId xmlns:p14="http://schemas.microsoft.com/office/powerpoint/2010/main" val="2654413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44E53-4999-3D89-97FE-0F90565457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5C8F94-E70D-01B4-5681-754BE84683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804F1F-9064-9AE3-9E92-D25E79105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2E2942-6B92-BE55-BFE5-06A1F49D1C01}"/>
              </a:ext>
            </a:extLst>
          </p:cNvPr>
          <p:cNvSpPr>
            <a:spLocks noGrp="1"/>
          </p:cNvSpPr>
          <p:nvPr>
            <p:ph type="dt" sz="half" idx="10"/>
          </p:nvPr>
        </p:nvSpPr>
        <p:spPr/>
        <p:txBody>
          <a:bodyPr/>
          <a:lstStyle/>
          <a:p>
            <a:fld id="{A0ADFF71-2F42-438D-B38D-465BB404E909}" type="datetimeFigureOut">
              <a:rPr lang="en-IN" smtClean="0"/>
              <a:t>08-06-2022</a:t>
            </a:fld>
            <a:endParaRPr lang="en-IN"/>
          </a:p>
        </p:txBody>
      </p:sp>
      <p:sp>
        <p:nvSpPr>
          <p:cNvPr id="6" name="Footer Placeholder 5">
            <a:extLst>
              <a:ext uri="{FF2B5EF4-FFF2-40B4-BE49-F238E27FC236}">
                <a16:creationId xmlns:a16="http://schemas.microsoft.com/office/drawing/2014/main" id="{9529D701-070F-20B6-FEF4-D3581365F2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6B9C39-3DB8-888E-C752-DB2FD2F0B559}"/>
              </a:ext>
            </a:extLst>
          </p:cNvPr>
          <p:cNvSpPr>
            <a:spLocks noGrp="1"/>
          </p:cNvSpPr>
          <p:nvPr>
            <p:ph type="sldNum" sz="quarter" idx="12"/>
          </p:nvPr>
        </p:nvSpPr>
        <p:spPr/>
        <p:txBody>
          <a:bodyPr/>
          <a:lstStyle/>
          <a:p>
            <a:fld id="{9E029BD8-F23C-4F62-89E7-055EC8B4A5D8}" type="slidenum">
              <a:rPr lang="en-IN" smtClean="0"/>
              <a:t>‹#›</a:t>
            </a:fld>
            <a:endParaRPr lang="en-IN"/>
          </a:p>
        </p:txBody>
      </p:sp>
    </p:spTree>
    <p:extLst>
      <p:ext uri="{BB962C8B-B14F-4D97-AF65-F5344CB8AC3E}">
        <p14:creationId xmlns:p14="http://schemas.microsoft.com/office/powerpoint/2010/main" val="1248944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FAA2-0D92-1D81-6FB1-0BC36765EA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952679-0563-2334-A738-4ECE80D757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55535E-CCCB-8272-29D5-2DA953D87C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CFEE06-A1C9-0D34-5F82-B8197CC092C0}"/>
              </a:ext>
            </a:extLst>
          </p:cNvPr>
          <p:cNvSpPr>
            <a:spLocks noGrp="1"/>
          </p:cNvSpPr>
          <p:nvPr>
            <p:ph type="dt" sz="half" idx="10"/>
          </p:nvPr>
        </p:nvSpPr>
        <p:spPr/>
        <p:txBody>
          <a:bodyPr/>
          <a:lstStyle/>
          <a:p>
            <a:fld id="{A0ADFF71-2F42-438D-B38D-465BB404E909}" type="datetimeFigureOut">
              <a:rPr lang="en-IN" smtClean="0"/>
              <a:t>08-06-2022</a:t>
            </a:fld>
            <a:endParaRPr lang="en-IN"/>
          </a:p>
        </p:txBody>
      </p:sp>
      <p:sp>
        <p:nvSpPr>
          <p:cNvPr id="6" name="Footer Placeholder 5">
            <a:extLst>
              <a:ext uri="{FF2B5EF4-FFF2-40B4-BE49-F238E27FC236}">
                <a16:creationId xmlns:a16="http://schemas.microsoft.com/office/drawing/2014/main" id="{93DFC925-81F6-3824-5723-60049EC93E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DA818E-5D92-3FC9-491E-8203690FF614}"/>
              </a:ext>
            </a:extLst>
          </p:cNvPr>
          <p:cNvSpPr>
            <a:spLocks noGrp="1"/>
          </p:cNvSpPr>
          <p:nvPr>
            <p:ph type="sldNum" sz="quarter" idx="12"/>
          </p:nvPr>
        </p:nvSpPr>
        <p:spPr/>
        <p:txBody>
          <a:bodyPr/>
          <a:lstStyle/>
          <a:p>
            <a:fld id="{9E029BD8-F23C-4F62-89E7-055EC8B4A5D8}" type="slidenum">
              <a:rPr lang="en-IN" smtClean="0"/>
              <a:t>‹#›</a:t>
            </a:fld>
            <a:endParaRPr lang="en-IN"/>
          </a:p>
        </p:txBody>
      </p:sp>
    </p:spTree>
    <p:extLst>
      <p:ext uri="{BB962C8B-B14F-4D97-AF65-F5344CB8AC3E}">
        <p14:creationId xmlns:p14="http://schemas.microsoft.com/office/powerpoint/2010/main" val="1846855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643EA5-A26E-20B9-1E17-D24540BAED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79D481-82B9-7149-34E6-0F1146A4F5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9B1B87-DE8F-7553-8D5F-2A6F2D8EBD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ADFF71-2F42-438D-B38D-465BB404E909}" type="datetimeFigureOut">
              <a:rPr lang="en-IN" smtClean="0"/>
              <a:t>08-06-2022</a:t>
            </a:fld>
            <a:endParaRPr lang="en-IN"/>
          </a:p>
        </p:txBody>
      </p:sp>
      <p:sp>
        <p:nvSpPr>
          <p:cNvPr id="5" name="Footer Placeholder 4">
            <a:extLst>
              <a:ext uri="{FF2B5EF4-FFF2-40B4-BE49-F238E27FC236}">
                <a16:creationId xmlns:a16="http://schemas.microsoft.com/office/drawing/2014/main" id="{B36D0A90-63A7-485A-6677-5B19D12EB6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1F2A5-1F2E-C883-B9F7-E11860143A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029BD8-F23C-4F62-89E7-055EC8B4A5D8}" type="slidenum">
              <a:rPr lang="en-IN" smtClean="0"/>
              <a:t>‹#›</a:t>
            </a:fld>
            <a:endParaRPr lang="en-IN"/>
          </a:p>
        </p:txBody>
      </p:sp>
    </p:spTree>
    <p:extLst>
      <p:ext uri="{BB962C8B-B14F-4D97-AF65-F5344CB8AC3E}">
        <p14:creationId xmlns:p14="http://schemas.microsoft.com/office/powerpoint/2010/main" val="929189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MACHINE LEARNING</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9</a:t>
            </a:r>
          </a:p>
          <a:p>
            <a:r>
              <a:rPr lang="en-IN" dirty="0"/>
              <a:t>Date </a:t>
            </a:r>
            <a:r>
              <a:rPr lang="en-IN"/>
              <a:t>– 08</a:t>
            </a:r>
            <a:r>
              <a:rPr lang="en-IN" baseline="30000"/>
              <a:t>th</a:t>
            </a:r>
            <a:r>
              <a:rPr lang="en-IN"/>
              <a:t>  </a:t>
            </a:r>
            <a:r>
              <a:rPr lang="en-IN" dirty="0"/>
              <a:t>June, 2022</a:t>
            </a:r>
          </a:p>
        </p:txBody>
      </p:sp>
    </p:spTree>
    <p:extLst>
      <p:ext uri="{BB962C8B-B14F-4D97-AF65-F5344CB8AC3E}">
        <p14:creationId xmlns:p14="http://schemas.microsoft.com/office/powerpoint/2010/main" val="2731346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465C-625C-7928-8483-4E1B6758EDE4}"/>
              </a:ext>
            </a:extLst>
          </p:cNvPr>
          <p:cNvSpPr>
            <a:spLocks noGrp="1"/>
          </p:cNvSpPr>
          <p:nvPr>
            <p:ph type="title"/>
          </p:nvPr>
        </p:nvSpPr>
        <p:spPr>
          <a:xfrm>
            <a:off x="838200" y="2909327"/>
            <a:ext cx="10515600" cy="1039346"/>
          </a:xfrm>
        </p:spPr>
        <p:txBody>
          <a:bodyPr/>
          <a:lstStyle/>
          <a:p>
            <a:pPr algn="ctr"/>
            <a:r>
              <a:rPr lang="en-IN" b="0" i="0" dirty="0">
                <a:effectLst/>
                <a:latin typeface="Rockwell Extra Bold" panose="02060903040505020403" pitchFamily="18" charset="0"/>
              </a:rPr>
              <a:t>7) Feature Scaling</a:t>
            </a:r>
          </a:p>
        </p:txBody>
      </p:sp>
    </p:spTree>
    <p:extLst>
      <p:ext uri="{BB962C8B-B14F-4D97-AF65-F5344CB8AC3E}">
        <p14:creationId xmlns:p14="http://schemas.microsoft.com/office/powerpoint/2010/main" val="1614154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erdana"/>
              </a:rPr>
              <a:t>Feature Scaling</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r>
              <a:rPr lang="en-US" b="0" i="0" dirty="0">
                <a:solidFill>
                  <a:srgbClr val="333333"/>
                </a:solidFill>
                <a:effectLst/>
                <a:latin typeface="inter-regular"/>
              </a:rPr>
              <a:t>Feature scaling is the final step of data preprocessing in machine learning. It is a technique to standardize the independent variables of the dataset in a specific range. In feature scaling, we put our variables in the same range and in the same scale so that no any variable dominate the other variable.</a:t>
            </a:r>
          </a:p>
          <a:p>
            <a:r>
              <a:rPr lang="en-US" b="0" i="0" dirty="0">
                <a:solidFill>
                  <a:srgbClr val="333333"/>
                </a:solidFill>
                <a:effectLst/>
                <a:latin typeface="inter-regular"/>
              </a:rPr>
              <a:t>A machine learning model is based on </a:t>
            </a:r>
            <a:r>
              <a:rPr lang="en-US" b="1" i="0" dirty="0">
                <a:solidFill>
                  <a:srgbClr val="333333"/>
                </a:solidFill>
                <a:effectLst/>
                <a:latin typeface="inter-bold"/>
              </a:rPr>
              <a:t>Euclidean distance</a:t>
            </a:r>
            <a:r>
              <a:rPr lang="en-US" b="0" i="0" dirty="0">
                <a:solidFill>
                  <a:srgbClr val="333333"/>
                </a:solidFill>
                <a:effectLst/>
                <a:latin typeface="inter-regular"/>
              </a:rPr>
              <a:t>, and if we do not scale the variable, then it will cause some issue in our machine learning model.</a:t>
            </a:r>
          </a:p>
          <a:p>
            <a:endParaRPr lang="en-IN" dirty="0"/>
          </a:p>
        </p:txBody>
      </p:sp>
    </p:spTree>
    <p:extLst>
      <p:ext uri="{BB962C8B-B14F-4D97-AF65-F5344CB8AC3E}">
        <p14:creationId xmlns:p14="http://schemas.microsoft.com/office/powerpoint/2010/main" val="951268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erdana"/>
              </a:rPr>
              <a:t>Feature Scaling</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lnSpcReduction="10000"/>
          </a:bodyPr>
          <a:lstStyle/>
          <a:p>
            <a:r>
              <a:rPr lang="en-US" b="1" i="0" dirty="0">
                <a:solidFill>
                  <a:srgbClr val="333333"/>
                </a:solidFill>
                <a:effectLst/>
                <a:latin typeface="inter-regular"/>
              </a:rPr>
              <a:t>Euclidean distance is given as:</a:t>
            </a:r>
          </a:p>
          <a:p>
            <a:endParaRPr lang="en-US" b="0" i="0" dirty="0">
              <a:solidFill>
                <a:srgbClr val="333333"/>
              </a:solidFill>
              <a:effectLst/>
              <a:latin typeface="inter-regular"/>
            </a:endParaRPr>
          </a:p>
          <a:p>
            <a:endParaRPr lang="en-US" dirty="0">
              <a:solidFill>
                <a:srgbClr val="333333"/>
              </a:solidFill>
              <a:latin typeface="inter-regular"/>
            </a:endParaRPr>
          </a:p>
          <a:p>
            <a:endParaRPr lang="en-US" b="0" i="0" dirty="0">
              <a:solidFill>
                <a:srgbClr val="333333"/>
              </a:solidFill>
              <a:effectLst/>
              <a:latin typeface="inter-regular"/>
            </a:endParaRPr>
          </a:p>
          <a:p>
            <a:endParaRPr lang="en-US" dirty="0">
              <a:solidFill>
                <a:srgbClr val="333333"/>
              </a:solidFill>
              <a:latin typeface="inter-regular"/>
            </a:endParaRPr>
          </a:p>
          <a:p>
            <a:endParaRPr lang="en-US" b="0" i="0" dirty="0">
              <a:solidFill>
                <a:srgbClr val="333333"/>
              </a:solidFill>
              <a:effectLst/>
              <a:latin typeface="inter-regular"/>
            </a:endParaRPr>
          </a:p>
          <a:p>
            <a:endParaRPr lang="en-US" dirty="0">
              <a:solidFill>
                <a:srgbClr val="333333"/>
              </a:solidFill>
              <a:latin typeface="inter-regular"/>
            </a:endParaRPr>
          </a:p>
          <a:p>
            <a:endParaRPr lang="en-US" b="0" i="0" dirty="0">
              <a:solidFill>
                <a:srgbClr val="333333"/>
              </a:solidFill>
              <a:effectLst/>
              <a:latin typeface="inter-regular"/>
            </a:endParaRPr>
          </a:p>
          <a:p>
            <a:endParaRPr lang="en-US" dirty="0">
              <a:solidFill>
                <a:srgbClr val="333333"/>
              </a:solidFill>
              <a:latin typeface="inter-regular"/>
            </a:endParaRPr>
          </a:p>
          <a:p>
            <a:r>
              <a:rPr lang="en-US" b="0" i="0" dirty="0">
                <a:solidFill>
                  <a:srgbClr val="333333"/>
                </a:solidFill>
                <a:effectLst/>
                <a:latin typeface="inter-regular"/>
              </a:rPr>
              <a:t>If we compute any two values from age and salary, then salary values will dominate the age values, and it will produce an incorrect result. So to remove this issue, we need to perform feature scaling for machine learning.</a:t>
            </a:r>
            <a:endParaRPr lang="en-IN" b="1" dirty="0"/>
          </a:p>
        </p:txBody>
      </p:sp>
      <p:pic>
        <p:nvPicPr>
          <p:cNvPr id="4098" name="Picture 2" descr="Data Preprocessing in Machine learning">
            <a:extLst>
              <a:ext uri="{FF2B5EF4-FFF2-40B4-BE49-F238E27FC236}">
                <a16:creationId xmlns:a16="http://schemas.microsoft.com/office/drawing/2014/main" id="{4B044990-7800-2CAB-83FD-FD9312422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4182" y="1510272"/>
            <a:ext cx="4863634" cy="3276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692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erdana"/>
              </a:rPr>
              <a:t>Feature Scaling</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r>
              <a:rPr lang="en-US" b="1" i="0" dirty="0">
                <a:solidFill>
                  <a:srgbClr val="333333"/>
                </a:solidFill>
                <a:effectLst/>
                <a:latin typeface="inter-regular"/>
              </a:rPr>
              <a:t>There are two ways to perform feature scaling in machine learning:</a:t>
            </a:r>
          </a:p>
          <a:p>
            <a:pPr marL="514350" indent="-514350">
              <a:buFont typeface="+mj-lt"/>
              <a:buAutoNum type="arabicPeriod"/>
            </a:pPr>
            <a:r>
              <a:rPr lang="en-IN" b="1" i="0" dirty="0">
                <a:solidFill>
                  <a:srgbClr val="333333"/>
                </a:solidFill>
                <a:effectLst/>
                <a:latin typeface="inter-bold"/>
              </a:rPr>
              <a:t>Standardization</a:t>
            </a:r>
          </a:p>
          <a:p>
            <a:pPr marL="514350" indent="-514350">
              <a:buFont typeface="+mj-lt"/>
              <a:buAutoNum type="arabicPeriod"/>
            </a:pPr>
            <a:endParaRPr lang="en-IN" b="1" i="0" dirty="0">
              <a:solidFill>
                <a:srgbClr val="333333"/>
              </a:solidFill>
              <a:effectLst/>
              <a:latin typeface="inter-bold"/>
            </a:endParaRPr>
          </a:p>
          <a:p>
            <a:pPr marL="514350" indent="-514350">
              <a:buFont typeface="+mj-lt"/>
              <a:buAutoNum type="arabicPeriod"/>
            </a:pPr>
            <a:endParaRPr lang="en-IN" b="1" dirty="0">
              <a:solidFill>
                <a:srgbClr val="333333"/>
              </a:solidFill>
              <a:latin typeface="inter-bold"/>
            </a:endParaRPr>
          </a:p>
          <a:p>
            <a:pPr marL="514350" indent="-514350">
              <a:buFont typeface="+mj-lt"/>
              <a:buAutoNum type="arabicPeriod"/>
            </a:pPr>
            <a:endParaRPr lang="en-IN" b="1" i="0" dirty="0">
              <a:solidFill>
                <a:srgbClr val="333333"/>
              </a:solidFill>
              <a:effectLst/>
              <a:latin typeface="inter-bold"/>
            </a:endParaRPr>
          </a:p>
          <a:p>
            <a:pPr marL="514350" indent="-514350">
              <a:buFont typeface="+mj-lt"/>
              <a:buAutoNum type="arabicPeriod"/>
            </a:pPr>
            <a:r>
              <a:rPr lang="en-IN" b="1" i="0" dirty="0">
                <a:solidFill>
                  <a:srgbClr val="333333"/>
                </a:solidFill>
                <a:effectLst/>
                <a:latin typeface="inter-bold"/>
              </a:rPr>
              <a:t>Normalization</a:t>
            </a:r>
            <a:endParaRPr lang="en-IN" b="1" dirty="0"/>
          </a:p>
        </p:txBody>
      </p:sp>
      <p:pic>
        <p:nvPicPr>
          <p:cNvPr id="7170" name="Picture 2" descr="Data Preprocessing in Machine learning">
            <a:extLst>
              <a:ext uri="{FF2B5EF4-FFF2-40B4-BE49-F238E27FC236}">
                <a16:creationId xmlns:a16="http://schemas.microsoft.com/office/drawing/2014/main" id="{CF968141-D914-FE37-F108-C6D7C7DAA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9264" y="2026305"/>
            <a:ext cx="4438650" cy="12096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Data Preprocessing in Machine learning">
            <a:extLst>
              <a:ext uri="{FF2B5EF4-FFF2-40B4-BE49-F238E27FC236}">
                <a16:creationId xmlns:a16="http://schemas.microsoft.com/office/drawing/2014/main" id="{F82A8999-7213-D6ED-5447-0143E9A55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9264" y="4199685"/>
            <a:ext cx="398145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166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erdana"/>
              </a:rPr>
              <a:t>Feature Scaling</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r>
              <a:rPr lang="en-US" b="0" i="0" dirty="0">
                <a:solidFill>
                  <a:srgbClr val="333333"/>
                </a:solidFill>
                <a:effectLst/>
                <a:latin typeface="inter-regular"/>
              </a:rPr>
              <a:t>Here, we will use the standardization method for our dataset.</a:t>
            </a:r>
          </a:p>
          <a:p>
            <a:r>
              <a:rPr lang="en-US" dirty="0">
                <a:solidFill>
                  <a:srgbClr val="333333"/>
                </a:solidFill>
                <a:latin typeface="inter-regular"/>
              </a:rPr>
              <a:t>For feature scaling, we will import </a:t>
            </a:r>
            <a:r>
              <a:rPr lang="en-US" dirty="0" err="1">
                <a:solidFill>
                  <a:srgbClr val="333333"/>
                </a:solidFill>
                <a:latin typeface="inter-regular"/>
              </a:rPr>
              <a:t>StandardScaler</a:t>
            </a:r>
            <a:r>
              <a:rPr lang="en-US" dirty="0">
                <a:solidFill>
                  <a:srgbClr val="333333"/>
                </a:solidFill>
                <a:latin typeface="inter-regular"/>
              </a:rPr>
              <a:t> class of </a:t>
            </a:r>
            <a:r>
              <a:rPr lang="en-US" dirty="0" err="1">
                <a:solidFill>
                  <a:srgbClr val="333333"/>
                </a:solidFill>
                <a:latin typeface="inter-regular"/>
              </a:rPr>
              <a:t>sklearn.preprocessing</a:t>
            </a:r>
            <a:r>
              <a:rPr lang="en-US" dirty="0">
                <a:solidFill>
                  <a:srgbClr val="333333"/>
                </a:solidFill>
                <a:latin typeface="inter-regular"/>
              </a:rPr>
              <a:t> library as:</a:t>
            </a:r>
          </a:p>
          <a:p>
            <a:pPr lvl="1"/>
            <a:r>
              <a:rPr lang="en-US" b="0" i="0" dirty="0">
                <a:solidFill>
                  <a:srgbClr val="000000"/>
                </a:solidFill>
                <a:effectLst/>
                <a:latin typeface="inter-regular"/>
              </a:rPr>
              <a:t>from </a:t>
            </a:r>
            <a:r>
              <a:rPr lang="en-US" b="0" i="0" dirty="0" err="1">
                <a:solidFill>
                  <a:srgbClr val="000000"/>
                </a:solidFill>
                <a:effectLst/>
                <a:latin typeface="inter-regular"/>
              </a:rPr>
              <a:t>sklearn.preprocessing</a:t>
            </a:r>
            <a:r>
              <a:rPr lang="en-US" b="0" i="0" dirty="0">
                <a:solidFill>
                  <a:srgbClr val="000000"/>
                </a:solidFill>
                <a:effectLst/>
                <a:latin typeface="inter-regular"/>
              </a:rPr>
              <a:t> import </a:t>
            </a:r>
            <a:r>
              <a:rPr lang="en-US" b="0" i="0" dirty="0" err="1">
                <a:solidFill>
                  <a:srgbClr val="000000"/>
                </a:solidFill>
                <a:effectLst/>
                <a:latin typeface="inter-regular"/>
              </a:rPr>
              <a:t>StandardScaler</a:t>
            </a:r>
            <a:r>
              <a:rPr lang="en-US" b="0" i="0" dirty="0">
                <a:solidFill>
                  <a:srgbClr val="000000"/>
                </a:solidFill>
                <a:effectLst/>
                <a:latin typeface="inter-regular"/>
              </a:rPr>
              <a:t>  </a:t>
            </a:r>
          </a:p>
          <a:p>
            <a:r>
              <a:rPr lang="en-US" b="0" i="0" dirty="0">
                <a:solidFill>
                  <a:srgbClr val="333333"/>
                </a:solidFill>
                <a:effectLst/>
                <a:latin typeface="inter-regular"/>
              </a:rPr>
              <a:t>Now, we will create the object of </a:t>
            </a:r>
            <a:r>
              <a:rPr lang="en-US" b="1" i="0" dirty="0" err="1">
                <a:solidFill>
                  <a:srgbClr val="333333"/>
                </a:solidFill>
                <a:effectLst/>
                <a:latin typeface="inter-bold"/>
              </a:rPr>
              <a:t>StandardScaler</a:t>
            </a:r>
            <a:r>
              <a:rPr lang="en-US" b="0" i="0" dirty="0">
                <a:solidFill>
                  <a:srgbClr val="333333"/>
                </a:solidFill>
                <a:effectLst/>
                <a:latin typeface="inter-regular"/>
              </a:rPr>
              <a:t> class for independent variables or features. And then we will fit and transform the training dataset.</a:t>
            </a:r>
          </a:p>
          <a:p>
            <a:pPr lvl="1" algn="just">
              <a:buFont typeface="+mj-lt"/>
              <a:buAutoNum type="arabicPeriod"/>
            </a:pPr>
            <a:r>
              <a:rPr lang="en-IN" b="0" i="0" dirty="0" err="1">
                <a:solidFill>
                  <a:srgbClr val="FF0000"/>
                </a:solidFill>
                <a:effectLst/>
                <a:latin typeface="inter-regular"/>
              </a:rPr>
              <a:t>st_x</a:t>
            </a:r>
            <a:r>
              <a:rPr lang="en-IN" b="0" i="0" dirty="0">
                <a:solidFill>
                  <a:srgbClr val="000000"/>
                </a:solidFill>
                <a:effectLst/>
                <a:latin typeface="inter-regular"/>
              </a:rPr>
              <a:t>= </a:t>
            </a:r>
            <a:r>
              <a:rPr lang="en-IN" b="0" i="0" dirty="0" err="1">
                <a:solidFill>
                  <a:srgbClr val="0000FF"/>
                </a:solidFill>
                <a:effectLst/>
                <a:latin typeface="inter-regular"/>
              </a:rPr>
              <a:t>StandardScaler</a:t>
            </a:r>
            <a:r>
              <a:rPr lang="en-IN" b="0" i="0" dirty="0">
                <a:solidFill>
                  <a:srgbClr val="000000"/>
                </a:solidFill>
                <a:effectLst/>
                <a:latin typeface="inter-regular"/>
              </a:rPr>
              <a:t>()  </a:t>
            </a:r>
          </a:p>
          <a:p>
            <a:pPr lvl="1" algn="just">
              <a:buFont typeface="+mj-lt"/>
              <a:buAutoNum type="arabicPeriod"/>
            </a:pPr>
            <a:r>
              <a:rPr lang="en-IN" b="0" i="0" dirty="0" err="1">
                <a:solidFill>
                  <a:srgbClr val="FF0000"/>
                </a:solidFill>
                <a:effectLst/>
                <a:latin typeface="inter-regular"/>
              </a:rPr>
              <a:t>x_train</a:t>
            </a:r>
            <a:r>
              <a:rPr lang="en-IN" b="0" i="0" dirty="0">
                <a:solidFill>
                  <a:srgbClr val="000000"/>
                </a:solidFill>
                <a:effectLst/>
                <a:latin typeface="inter-regular"/>
              </a:rPr>
              <a:t>= </a:t>
            </a:r>
            <a:r>
              <a:rPr lang="en-IN" b="0" i="0" dirty="0" err="1">
                <a:solidFill>
                  <a:srgbClr val="0000FF"/>
                </a:solidFill>
                <a:effectLst/>
                <a:latin typeface="inter-regular"/>
              </a:rPr>
              <a:t>st_x</a:t>
            </a:r>
            <a:r>
              <a:rPr lang="en-IN" b="0" i="0" dirty="0" err="1">
                <a:solidFill>
                  <a:srgbClr val="000000"/>
                </a:solidFill>
                <a:effectLst/>
                <a:latin typeface="inter-regular"/>
              </a:rPr>
              <a:t>.fit_transform</a:t>
            </a:r>
            <a:r>
              <a:rPr lang="en-IN" b="0" i="0" dirty="0">
                <a:solidFill>
                  <a:srgbClr val="000000"/>
                </a:solidFill>
                <a:effectLst/>
                <a:latin typeface="inter-regular"/>
              </a:rPr>
              <a:t>(</a:t>
            </a:r>
            <a:r>
              <a:rPr lang="en-IN" b="0" i="0" dirty="0" err="1">
                <a:solidFill>
                  <a:srgbClr val="000000"/>
                </a:solidFill>
                <a:effectLst/>
                <a:latin typeface="inter-regular"/>
              </a:rPr>
              <a:t>x_train</a:t>
            </a:r>
            <a:r>
              <a:rPr lang="en-IN" b="0" i="0" dirty="0">
                <a:solidFill>
                  <a:srgbClr val="000000"/>
                </a:solidFill>
                <a:effectLst/>
                <a:latin typeface="inter-regular"/>
              </a:rPr>
              <a:t>)  </a:t>
            </a:r>
          </a:p>
          <a:p>
            <a:r>
              <a:rPr lang="en-US" b="0" i="0" dirty="0">
                <a:solidFill>
                  <a:srgbClr val="333333"/>
                </a:solidFill>
                <a:effectLst/>
                <a:latin typeface="inter-regular"/>
              </a:rPr>
              <a:t>For test dataset, we will directly apply </a:t>
            </a:r>
            <a:r>
              <a:rPr lang="en-US" b="1" i="0" dirty="0">
                <a:solidFill>
                  <a:srgbClr val="333333"/>
                </a:solidFill>
                <a:effectLst/>
                <a:latin typeface="inter-bold"/>
              </a:rPr>
              <a:t>transform()</a:t>
            </a:r>
            <a:r>
              <a:rPr lang="en-US" b="0" i="0" dirty="0">
                <a:solidFill>
                  <a:srgbClr val="333333"/>
                </a:solidFill>
                <a:effectLst/>
                <a:latin typeface="inter-regular"/>
              </a:rPr>
              <a:t> function instead of </a:t>
            </a:r>
            <a:r>
              <a:rPr lang="en-US" b="1" i="0" dirty="0" err="1">
                <a:solidFill>
                  <a:srgbClr val="333333"/>
                </a:solidFill>
                <a:effectLst/>
                <a:latin typeface="inter-bold"/>
              </a:rPr>
              <a:t>fit_transform</a:t>
            </a:r>
            <a:r>
              <a:rPr lang="en-US" b="1" i="0" dirty="0">
                <a:solidFill>
                  <a:srgbClr val="333333"/>
                </a:solidFill>
                <a:effectLst/>
                <a:latin typeface="inter-bold"/>
              </a:rPr>
              <a:t>()</a:t>
            </a:r>
            <a:r>
              <a:rPr lang="en-US" b="0" i="0" dirty="0">
                <a:solidFill>
                  <a:srgbClr val="333333"/>
                </a:solidFill>
                <a:effectLst/>
                <a:latin typeface="inter-regular"/>
              </a:rPr>
              <a:t> because it is already done in training set.</a:t>
            </a:r>
          </a:p>
          <a:p>
            <a:pPr lvl="1"/>
            <a:r>
              <a:rPr lang="en-US" b="0" i="0" dirty="0" err="1">
                <a:solidFill>
                  <a:srgbClr val="FF0000"/>
                </a:solidFill>
                <a:effectLst/>
                <a:latin typeface="inter-regular"/>
              </a:rPr>
              <a:t>x_test</a:t>
            </a:r>
            <a:r>
              <a:rPr lang="en-US" b="0" i="0" dirty="0">
                <a:solidFill>
                  <a:srgbClr val="000000"/>
                </a:solidFill>
                <a:effectLst/>
                <a:latin typeface="inter-regular"/>
              </a:rPr>
              <a:t>= </a:t>
            </a:r>
            <a:r>
              <a:rPr lang="en-US" b="0" i="0" dirty="0" err="1">
                <a:solidFill>
                  <a:srgbClr val="0000FF"/>
                </a:solidFill>
                <a:effectLst/>
                <a:latin typeface="inter-regular"/>
              </a:rPr>
              <a:t>st_x</a:t>
            </a:r>
            <a:r>
              <a:rPr lang="en-US" b="0" i="0" dirty="0" err="1">
                <a:solidFill>
                  <a:srgbClr val="000000"/>
                </a:solidFill>
                <a:effectLst/>
                <a:latin typeface="inter-regular"/>
              </a:rPr>
              <a:t>.transform</a:t>
            </a:r>
            <a:r>
              <a:rPr lang="en-US" b="0" i="0" dirty="0">
                <a:solidFill>
                  <a:srgbClr val="000000"/>
                </a:solidFill>
                <a:effectLst/>
                <a:latin typeface="inter-regular"/>
              </a:rPr>
              <a:t>(</a:t>
            </a:r>
            <a:r>
              <a:rPr lang="en-US" b="0" i="0" dirty="0" err="1">
                <a:solidFill>
                  <a:srgbClr val="000000"/>
                </a:solidFill>
                <a:effectLst/>
                <a:latin typeface="inter-regular"/>
              </a:rPr>
              <a:t>x_test</a:t>
            </a:r>
            <a:r>
              <a:rPr lang="en-US" b="0" i="0" dirty="0">
                <a:solidFill>
                  <a:srgbClr val="000000"/>
                </a:solidFill>
                <a:effectLst/>
                <a:latin typeface="inter-regular"/>
              </a:rPr>
              <a:t>)  </a:t>
            </a:r>
          </a:p>
          <a:p>
            <a:endParaRPr lang="en-US" dirty="0">
              <a:solidFill>
                <a:srgbClr val="333333"/>
              </a:solidFill>
              <a:latin typeface="inter-regular"/>
            </a:endParaRPr>
          </a:p>
        </p:txBody>
      </p:sp>
    </p:spTree>
    <p:extLst>
      <p:ext uri="{BB962C8B-B14F-4D97-AF65-F5344CB8AC3E}">
        <p14:creationId xmlns:p14="http://schemas.microsoft.com/office/powerpoint/2010/main" val="3962033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erdana"/>
              </a:rPr>
              <a:t>Feature Scaling</a:t>
            </a:r>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r>
              <a:rPr lang="en-US" b="0" i="0" dirty="0">
                <a:solidFill>
                  <a:srgbClr val="333333"/>
                </a:solidFill>
                <a:effectLst/>
                <a:latin typeface="inter-regular"/>
              </a:rPr>
              <a:t>Feature scaling is the final step of data preprocessing in machine learning. It is a technique to standardize the independent variables of the dataset in a specific range. In feature scaling, we put our variables in the same range and in the same scale so that no any variable dominate the other variable.</a:t>
            </a:r>
          </a:p>
          <a:p>
            <a:r>
              <a:rPr lang="en-US" b="0" i="0" dirty="0">
                <a:solidFill>
                  <a:srgbClr val="333333"/>
                </a:solidFill>
                <a:effectLst/>
                <a:latin typeface="inter-regular"/>
              </a:rPr>
              <a:t>A machine learning model is based on </a:t>
            </a:r>
            <a:r>
              <a:rPr lang="en-US" b="1" i="0" dirty="0">
                <a:solidFill>
                  <a:srgbClr val="333333"/>
                </a:solidFill>
                <a:effectLst/>
                <a:latin typeface="inter-bold"/>
              </a:rPr>
              <a:t>Euclidean distance</a:t>
            </a:r>
            <a:r>
              <a:rPr lang="en-US" b="0" i="0" dirty="0">
                <a:solidFill>
                  <a:srgbClr val="333333"/>
                </a:solidFill>
                <a:effectLst/>
                <a:latin typeface="inter-regular"/>
              </a:rPr>
              <a:t>, and if we do not scale the variable, then it will cause some issue in our machine learning model.</a:t>
            </a:r>
          </a:p>
          <a:p>
            <a:endParaRPr lang="en-IN" dirty="0"/>
          </a:p>
        </p:txBody>
      </p:sp>
    </p:spTree>
    <p:extLst>
      <p:ext uri="{BB962C8B-B14F-4D97-AF65-F5344CB8AC3E}">
        <p14:creationId xmlns:p14="http://schemas.microsoft.com/office/powerpoint/2010/main" val="2350548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465C-625C-7928-8483-4E1B6758EDE4}"/>
              </a:ext>
            </a:extLst>
          </p:cNvPr>
          <p:cNvSpPr>
            <a:spLocks noGrp="1"/>
          </p:cNvSpPr>
          <p:nvPr>
            <p:ph type="title"/>
          </p:nvPr>
        </p:nvSpPr>
        <p:spPr>
          <a:xfrm>
            <a:off x="838200" y="2909327"/>
            <a:ext cx="10515600" cy="1039346"/>
          </a:xfrm>
        </p:spPr>
        <p:txBody>
          <a:bodyPr/>
          <a:lstStyle/>
          <a:p>
            <a:pPr algn="ctr"/>
            <a:r>
              <a:rPr lang="en-IN" b="1" i="0" dirty="0">
                <a:solidFill>
                  <a:srgbClr val="333333"/>
                </a:solidFill>
                <a:effectLst/>
                <a:latin typeface="inter-bold"/>
              </a:rPr>
              <a:t>Combining all the steps:</a:t>
            </a:r>
            <a:endParaRPr lang="en-IN" dirty="0">
              <a:latin typeface="Rockwell Extra Bold" panose="02060903040505020403" pitchFamily="18" charset="0"/>
            </a:endParaRPr>
          </a:p>
        </p:txBody>
      </p:sp>
    </p:spTree>
    <p:extLst>
      <p:ext uri="{BB962C8B-B14F-4D97-AF65-F5344CB8AC3E}">
        <p14:creationId xmlns:p14="http://schemas.microsoft.com/office/powerpoint/2010/main" val="1291593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solidFill>
                  <a:srgbClr val="333333"/>
                </a:solidFill>
                <a:effectLst/>
                <a:latin typeface="inter-bold"/>
              </a:rPr>
              <a:t>Combining all the steps:</a:t>
            </a:r>
            <a:endParaRPr lang="en-IN"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r>
              <a:rPr lang="en-IN" dirty="0"/>
              <a:t>Refer to the </a:t>
            </a:r>
            <a:r>
              <a:rPr lang="en-IN" dirty="0" err="1"/>
              <a:t>Jupyter</a:t>
            </a:r>
            <a:r>
              <a:rPr lang="en-IN" dirty="0"/>
              <a:t> file named “</a:t>
            </a:r>
            <a:r>
              <a:rPr lang="en-IN" err="1"/>
              <a:t>DataPreprocessing</a:t>
            </a:r>
            <a:r>
              <a:rPr lang="en-IN"/>
              <a:t>.py”</a:t>
            </a:r>
            <a:endParaRPr lang="en-IN" dirty="0"/>
          </a:p>
        </p:txBody>
      </p:sp>
    </p:spTree>
    <p:extLst>
      <p:ext uri="{BB962C8B-B14F-4D97-AF65-F5344CB8AC3E}">
        <p14:creationId xmlns:p14="http://schemas.microsoft.com/office/powerpoint/2010/main" val="1782587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465C-625C-7928-8483-4E1B6758EDE4}"/>
              </a:ext>
            </a:extLst>
          </p:cNvPr>
          <p:cNvSpPr>
            <a:spLocks noGrp="1"/>
          </p:cNvSpPr>
          <p:nvPr>
            <p:ph type="title"/>
          </p:nvPr>
        </p:nvSpPr>
        <p:spPr>
          <a:xfrm>
            <a:off x="838200" y="2597663"/>
            <a:ext cx="10515600" cy="1662673"/>
          </a:xfrm>
        </p:spPr>
        <p:txBody>
          <a:bodyPr>
            <a:normAutofit fontScale="90000"/>
          </a:bodyPr>
          <a:lstStyle/>
          <a:p>
            <a:pPr algn="ctr"/>
            <a:r>
              <a:rPr lang="en-IN" b="0" i="0" dirty="0">
                <a:effectLst/>
                <a:latin typeface="Rockwell Extra Bold" panose="02060903040505020403" pitchFamily="18" charset="0"/>
              </a:rPr>
              <a:t>5) Encoding Categorical data:</a:t>
            </a:r>
          </a:p>
        </p:txBody>
      </p:sp>
    </p:spTree>
    <p:extLst>
      <p:ext uri="{BB962C8B-B14F-4D97-AF65-F5344CB8AC3E}">
        <p14:creationId xmlns:p14="http://schemas.microsoft.com/office/powerpoint/2010/main" val="2128607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erdana"/>
              </a:rPr>
              <a:t>Encoding Categorical data:</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lnSpcReduction="10000"/>
          </a:bodyPr>
          <a:lstStyle/>
          <a:p>
            <a:pPr algn="just"/>
            <a:r>
              <a:rPr lang="en-US" b="0" i="0" dirty="0">
                <a:solidFill>
                  <a:srgbClr val="333333"/>
                </a:solidFill>
                <a:effectLst/>
                <a:latin typeface="inter-regular"/>
              </a:rPr>
              <a:t>Categorical data is data which has some categories such as, in our dataset; there are two categorical variable, </a:t>
            </a:r>
            <a:r>
              <a:rPr lang="en-US" b="1" i="0" dirty="0">
                <a:solidFill>
                  <a:srgbClr val="333333"/>
                </a:solidFill>
                <a:effectLst/>
                <a:latin typeface="inter-bold"/>
              </a:rPr>
              <a:t>Country</a:t>
            </a:r>
            <a:r>
              <a:rPr lang="en-US" b="0" i="0" dirty="0">
                <a:solidFill>
                  <a:srgbClr val="333333"/>
                </a:solidFill>
                <a:effectLst/>
                <a:latin typeface="inter-regular"/>
              </a:rPr>
              <a:t>, and </a:t>
            </a:r>
            <a:r>
              <a:rPr lang="en-US" b="1" i="0" dirty="0">
                <a:solidFill>
                  <a:srgbClr val="333333"/>
                </a:solidFill>
                <a:effectLst/>
                <a:latin typeface="inter-bold"/>
              </a:rPr>
              <a:t>Purchased</a:t>
            </a:r>
            <a:r>
              <a:rPr lang="en-US" b="0" i="0" dirty="0">
                <a:solidFill>
                  <a:srgbClr val="333333"/>
                </a:solidFill>
                <a:effectLst/>
                <a:latin typeface="inter-regular"/>
              </a:rPr>
              <a:t>.</a:t>
            </a:r>
          </a:p>
          <a:p>
            <a:pPr algn="just"/>
            <a:r>
              <a:rPr lang="en-US" b="0" i="0" dirty="0">
                <a:solidFill>
                  <a:srgbClr val="333333"/>
                </a:solidFill>
                <a:effectLst/>
                <a:latin typeface="inter-regular"/>
              </a:rPr>
              <a:t>Since machine learning model completely works on mathematics and numbers, but if our dataset would have a categorical variable, then it may create trouble while building the model. So it is necessary to encode these categorical variables into numbers.</a:t>
            </a:r>
          </a:p>
          <a:p>
            <a:pPr algn="just"/>
            <a:r>
              <a:rPr lang="en-US" b="1" i="0" dirty="0">
                <a:solidFill>
                  <a:srgbClr val="333333"/>
                </a:solidFill>
                <a:effectLst/>
                <a:latin typeface="inter-bold"/>
              </a:rPr>
              <a:t>For Country variable:</a:t>
            </a:r>
            <a:endParaRPr lang="en-US" b="0" i="0" dirty="0">
              <a:solidFill>
                <a:srgbClr val="333333"/>
              </a:solidFill>
              <a:effectLst/>
              <a:latin typeface="inter-regular"/>
            </a:endParaRPr>
          </a:p>
          <a:p>
            <a:pPr algn="just"/>
            <a:r>
              <a:rPr lang="en-US" b="0" i="0" dirty="0">
                <a:solidFill>
                  <a:srgbClr val="333333"/>
                </a:solidFill>
                <a:effectLst/>
                <a:latin typeface="inter-regular"/>
              </a:rPr>
              <a:t>Firstly, we will convert the country variables into categorical data. So to do this, we will use </a:t>
            </a:r>
            <a:r>
              <a:rPr lang="en-US" b="1" i="0" dirty="0" err="1">
                <a:solidFill>
                  <a:srgbClr val="333333"/>
                </a:solidFill>
                <a:effectLst/>
                <a:latin typeface="inter-bold"/>
              </a:rPr>
              <a:t>LabelEncoder</a:t>
            </a:r>
            <a:r>
              <a:rPr lang="en-US" b="1" i="0" dirty="0">
                <a:solidFill>
                  <a:srgbClr val="333333"/>
                </a:solidFill>
                <a:effectLst/>
                <a:latin typeface="inter-bold"/>
              </a:rPr>
              <a:t>()</a:t>
            </a:r>
            <a:r>
              <a:rPr lang="en-US" b="0" i="0" dirty="0">
                <a:solidFill>
                  <a:srgbClr val="333333"/>
                </a:solidFill>
                <a:effectLst/>
                <a:latin typeface="inter-regular"/>
              </a:rPr>
              <a:t> class from </a:t>
            </a:r>
            <a:r>
              <a:rPr lang="en-US" b="1" i="0" dirty="0">
                <a:solidFill>
                  <a:srgbClr val="333333"/>
                </a:solidFill>
                <a:effectLst/>
                <a:latin typeface="inter-bold"/>
              </a:rPr>
              <a:t>preprocessing</a:t>
            </a:r>
            <a:r>
              <a:rPr lang="en-US" b="0" i="0" dirty="0">
                <a:solidFill>
                  <a:srgbClr val="333333"/>
                </a:solidFill>
                <a:effectLst/>
                <a:latin typeface="inter-regular"/>
              </a:rPr>
              <a:t> library.</a:t>
            </a:r>
          </a:p>
          <a:p>
            <a:pPr lvl="1" algn="just">
              <a:buFont typeface="+mj-lt"/>
              <a:buAutoNum type="arabicPeriod"/>
            </a:pPr>
            <a:r>
              <a:rPr lang="en-IN" b="0" i="0" dirty="0">
                <a:solidFill>
                  <a:srgbClr val="000000"/>
                </a:solidFill>
                <a:effectLst/>
                <a:latin typeface="inter-regular"/>
              </a:rPr>
              <a:t>#Catgorical data  </a:t>
            </a:r>
          </a:p>
          <a:p>
            <a:pPr lvl="1" algn="just">
              <a:buFont typeface="+mj-lt"/>
              <a:buAutoNum type="arabicPeriod"/>
            </a:pPr>
            <a:r>
              <a:rPr lang="en-IN" b="0" i="0" dirty="0">
                <a:solidFill>
                  <a:srgbClr val="000000"/>
                </a:solidFill>
                <a:effectLst/>
                <a:latin typeface="inter-regular"/>
              </a:rPr>
              <a:t>#for Country Variable  </a:t>
            </a:r>
          </a:p>
          <a:p>
            <a:pPr lvl="1" algn="just">
              <a:buFont typeface="+mj-lt"/>
              <a:buAutoNum type="arabicPeriod"/>
            </a:pPr>
            <a:r>
              <a:rPr lang="en-IN" b="0" i="0" dirty="0">
                <a:solidFill>
                  <a:srgbClr val="000000"/>
                </a:solidFill>
                <a:effectLst/>
                <a:latin typeface="inter-regular"/>
              </a:rPr>
              <a:t>from </a:t>
            </a:r>
            <a:r>
              <a:rPr lang="en-IN" b="0" i="0" dirty="0" err="1">
                <a:solidFill>
                  <a:srgbClr val="000000"/>
                </a:solidFill>
                <a:effectLst/>
                <a:latin typeface="inter-regular"/>
              </a:rPr>
              <a:t>sklearn.preprocessing</a:t>
            </a:r>
            <a:r>
              <a:rPr lang="en-IN" b="0" i="0" dirty="0">
                <a:solidFill>
                  <a:srgbClr val="000000"/>
                </a:solidFill>
                <a:effectLst/>
                <a:latin typeface="inter-regular"/>
              </a:rPr>
              <a:t> import </a:t>
            </a:r>
            <a:r>
              <a:rPr lang="en-IN" b="0" i="0" dirty="0" err="1">
                <a:solidFill>
                  <a:srgbClr val="000000"/>
                </a:solidFill>
                <a:effectLst/>
                <a:latin typeface="inter-regular"/>
              </a:rPr>
              <a:t>LabelEncoder</a:t>
            </a:r>
            <a:r>
              <a:rPr lang="en-IN" b="0" i="0" dirty="0">
                <a:solidFill>
                  <a:srgbClr val="000000"/>
                </a:solidFill>
                <a:effectLst/>
                <a:latin typeface="inter-regular"/>
              </a:rPr>
              <a:t>  </a:t>
            </a:r>
          </a:p>
          <a:p>
            <a:pPr lvl="1" algn="just">
              <a:buFont typeface="+mj-lt"/>
              <a:buAutoNum type="arabicPeriod"/>
            </a:pPr>
            <a:r>
              <a:rPr lang="en-IN" b="0" i="0" dirty="0" err="1">
                <a:solidFill>
                  <a:srgbClr val="FF0000"/>
                </a:solidFill>
                <a:effectLst/>
                <a:latin typeface="inter-regular"/>
              </a:rPr>
              <a:t>label_encoder_x</a:t>
            </a:r>
            <a:r>
              <a:rPr lang="en-IN" b="0" i="0" dirty="0">
                <a:solidFill>
                  <a:srgbClr val="000000"/>
                </a:solidFill>
                <a:effectLst/>
                <a:latin typeface="inter-regular"/>
              </a:rPr>
              <a:t>= </a:t>
            </a:r>
            <a:r>
              <a:rPr lang="en-IN" b="0" i="0" dirty="0" err="1">
                <a:solidFill>
                  <a:srgbClr val="0000FF"/>
                </a:solidFill>
                <a:effectLst/>
                <a:latin typeface="inter-regular"/>
              </a:rPr>
              <a:t>LabelEncoder</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x[:, 0]= </a:t>
            </a:r>
            <a:r>
              <a:rPr lang="en-IN" b="0" i="0" dirty="0" err="1">
                <a:solidFill>
                  <a:srgbClr val="000000"/>
                </a:solidFill>
                <a:effectLst/>
                <a:latin typeface="inter-regular"/>
              </a:rPr>
              <a:t>label_encoder_x.fit_transform</a:t>
            </a:r>
            <a:r>
              <a:rPr lang="en-IN" b="0" i="0" dirty="0">
                <a:solidFill>
                  <a:srgbClr val="000000"/>
                </a:solidFill>
                <a:effectLst/>
                <a:latin typeface="inter-regular"/>
              </a:rPr>
              <a:t>(x[:, 0])  </a:t>
            </a:r>
          </a:p>
          <a:p>
            <a:endParaRPr lang="en-IN" dirty="0"/>
          </a:p>
        </p:txBody>
      </p:sp>
    </p:spTree>
    <p:extLst>
      <p:ext uri="{BB962C8B-B14F-4D97-AF65-F5344CB8AC3E}">
        <p14:creationId xmlns:p14="http://schemas.microsoft.com/office/powerpoint/2010/main" val="1840623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erdana"/>
              </a:rPr>
              <a:t>Encoding Categorical data:</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fontScale="77500" lnSpcReduction="20000"/>
          </a:bodyPr>
          <a:lstStyle/>
          <a:p>
            <a:pPr algn="just"/>
            <a:r>
              <a:rPr lang="en-US" b="1" i="0" dirty="0">
                <a:solidFill>
                  <a:srgbClr val="333333"/>
                </a:solidFill>
                <a:effectLst/>
                <a:latin typeface="inter-bold"/>
              </a:rPr>
              <a:t>Explanation:</a:t>
            </a:r>
            <a:endParaRPr lang="en-US" b="0" i="0" dirty="0">
              <a:solidFill>
                <a:srgbClr val="333333"/>
              </a:solidFill>
              <a:effectLst/>
              <a:latin typeface="inter-regular"/>
            </a:endParaRPr>
          </a:p>
          <a:p>
            <a:pPr algn="just"/>
            <a:r>
              <a:rPr lang="en-US" b="0" i="0" dirty="0">
                <a:solidFill>
                  <a:srgbClr val="333333"/>
                </a:solidFill>
                <a:effectLst/>
                <a:latin typeface="inter-regular"/>
              </a:rPr>
              <a:t>In above code, we have imported </a:t>
            </a:r>
            <a:r>
              <a:rPr lang="en-US" b="1" i="0" dirty="0" err="1">
                <a:solidFill>
                  <a:srgbClr val="333333"/>
                </a:solidFill>
                <a:effectLst/>
                <a:latin typeface="inter-bold"/>
              </a:rPr>
              <a:t>LabelEncoder</a:t>
            </a:r>
            <a:r>
              <a:rPr lang="en-US" b="0" i="0" dirty="0">
                <a:solidFill>
                  <a:srgbClr val="333333"/>
                </a:solidFill>
                <a:effectLst/>
                <a:latin typeface="inter-regular"/>
              </a:rPr>
              <a:t> class of </a:t>
            </a:r>
            <a:r>
              <a:rPr lang="en-US" b="1" i="0" dirty="0" err="1">
                <a:solidFill>
                  <a:srgbClr val="333333"/>
                </a:solidFill>
                <a:effectLst/>
                <a:latin typeface="inter-bold"/>
              </a:rPr>
              <a:t>sklearn</a:t>
            </a:r>
            <a:r>
              <a:rPr lang="en-US" b="1" i="0" dirty="0">
                <a:solidFill>
                  <a:srgbClr val="333333"/>
                </a:solidFill>
                <a:effectLst/>
                <a:latin typeface="inter-bold"/>
              </a:rPr>
              <a:t> library</a:t>
            </a:r>
            <a:r>
              <a:rPr lang="en-US" b="0" i="0" dirty="0">
                <a:solidFill>
                  <a:srgbClr val="333333"/>
                </a:solidFill>
                <a:effectLst/>
                <a:latin typeface="inter-regular"/>
              </a:rPr>
              <a:t>. This class has successfully encoded the variables into digits.</a:t>
            </a:r>
          </a:p>
          <a:p>
            <a:pPr algn="just"/>
            <a:r>
              <a:rPr lang="en-US" b="0" i="0" dirty="0">
                <a:solidFill>
                  <a:srgbClr val="333333"/>
                </a:solidFill>
                <a:effectLst/>
                <a:latin typeface="inter-regular"/>
              </a:rPr>
              <a:t>But in our case, there are three country variables, and as we can see in the above output, these variables are encoded into 0, 1, and 2. By these values, the machine learning model may assume that there is some correlation between these variables which will produce the wrong output. So to remove this issue, we will use </a:t>
            </a:r>
            <a:r>
              <a:rPr lang="en-US" b="1" i="0" dirty="0">
                <a:solidFill>
                  <a:srgbClr val="333333"/>
                </a:solidFill>
                <a:effectLst/>
                <a:latin typeface="inter-bold"/>
              </a:rPr>
              <a:t>dummy encoding</a:t>
            </a:r>
            <a:r>
              <a:rPr lang="en-US" b="0" i="0" dirty="0">
                <a:solidFill>
                  <a:srgbClr val="333333"/>
                </a:solidFill>
                <a:effectLst/>
                <a:latin typeface="inter-regular"/>
              </a:rPr>
              <a:t>.</a:t>
            </a:r>
          </a:p>
          <a:p>
            <a:pPr algn="just"/>
            <a:r>
              <a:rPr lang="en-US" b="1" i="0" dirty="0">
                <a:solidFill>
                  <a:srgbClr val="333333"/>
                </a:solidFill>
                <a:effectLst/>
                <a:latin typeface="inter-bold"/>
              </a:rPr>
              <a:t>Dummy Variables:</a:t>
            </a:r>
            <a:endParaRPr lang="en-US" b="0" i="0" dirty="0">
              <a:solidFill>
                <a:srgbClr val="333333"/>
              </a:solidFill>
              <a:effectLst/>
              <a:latin typeface="inter-regular"/>
            </a:endParaRPr>
          </a:p>
          <a:p>
            <a:pPr algn="just"/>
            <a:r>
              <a:rPr lang="en-US" b="0" i="0" dirty="0">
                <a:solidFill>
                  <a:srgbClr val="333333"/>
                </a:solidFill>
                <a:effectLst/>
                <a:latin typeface="inter-regular"/>
              </a:rPr>
              <a:t>Dummy variables are those variables which have values 0 or 1. The 1 value gives the presence of that variable in a particular column, and rest variables become 0. With dummy encoding, we will have a number of columns equal to the number of categories.</a:t>
            </a:r>
          </a:p>
          <a:p>
            <a:pPr algn="just"/>
            <a:r>
              <a:rPr lang="en-US" b="0" i="0" dirty="0">
                <a:solidFill>
                  <a:srgbClr val="333333"/>
                </a:solidFill>
                <a:effectLst/>
                <a:latin typeface="inter-regular"/>
              </a:rPr>
              <a:t>In our dataset, we have 3 categories so it will produce three columns having 0 and 1 values. For Dummy Encoding, we will use </a:t>
            </a:r>
            <a:r>
              <a:rPr lang="en-US" b="1" i="0" dirty="0" err="1">
                <a:solidFill>
                  <a:srgbClr val="333333"/>
                </a:solidFill>
                <a:effectLst/>
                <a:latin typeface="inter-bold"/>
              </a:rPr>
              <a:t>OneHotEncoder</a:t>
            </a:r>
            <a:r>
              <a:rPr lang="en-US" b="0" i="0" dirty="0">
                <a:solidFill>
                  <a:srgbClr val="333333"/>
                </a:solidFill>
                <a:effectLst/>
                <a:latin typeface="inter-regular"/>
              </a:rPr>
              <a:t> class of </a:t>
            </a:r>
            <a:r>
              <a:rPr lang="en-US" b="1" i="0" dirty="0">
                <a:solidFill>
                  <a:srgbClr val="333333"/>
                </a:solidFill>
                <a:effectLst/>
                <a:latin typeface="inter-bold"/>
              </a:rPr>
              <a:t>preprocessing</a:t>
            </a:r>
            <a:r>
              <a:rPr lang="en-US" b="0" i="0" dirty="0">
                <a:solidFill>
                  <a:srgbClr val="333333"/>
                </a:solidFill>
                <a:effectLst/>
                <a:latin typeface="inter-regular"/>
              </a:rPr>
              <a:t> library.</a:t>
            </a:r>
          </a:p>
          <a:p>
            <a:pPr lvl="1" algn="just">
              <a:buFont typeface="+mj-lt"/>
              <a:buAutoNum type="arabicPeriod"/>
            </a:pPr>
            <a:r>
              <a:rPr lang="en-IN" b="0" i="0" dirty="0">
                <a:solidFill>
                  <a:srgbClr val="000000"/>
                </a:solidFill>
                <a:effectLst/>
                <a:latin typeface="inter-regular"/>
              </a:rPr>
              <a:t>#for Country Variable  </a:t>
            </a:r>
          </a:p>
          <a:p>
            <a:pPr lvl="1" algn="just">
              <a:buFont typeface="+mj-lt"/>
              <a:buAutoNum type="arabicPeriod"/>
            </a:pPr>
            <a:r>
              <a:rPr lang="en-IN" b="0" i="0" dirty="0">
                <a:solidFill>
                  <a:srgbClr val="000000"/>
                </a:solidFill>
                <a:effectLst/>
                <a:latin typeface="inter-regular"/>
              </a:rPr>
              <a:t>from </a:t>
            </a:r>
            <a:r>
              <a:rPr lang="en-IN" b="0" i="0" dirty="0" err="1">
                <a:solidFill>
                  <a:srgbClr val="000000"/>
                </a:solidFill>
                <a:effectLst/>
                <a:latin typeface="inter-regular"/>
              </a:rPr>
              <a:t>sklearn.preprocessing</a:t>
            </a:r>
            <a:r>
              <a:rPr lang="en-IN" b="0" i="0" dirty="0">
                <a:solidFill>
                  <a:srgbClr val="000000"/>
                </a:solidFill>
                <a:effectLst/>
                <a:latin typeface="inter-regular"/>
              </a:rPr>
              <a:t> import </a:t>
            </a:r>
            <a:r>
              <a:rPr lang="en-IN" b="0" i="0" dirty="0" err="1">
                <a:solidFill>
                  <a:srgbClr val="000000"/>
                </a:solidFill>
                <a:effectLst/>
                <a:latin typeface="inter-regular"/>
              </a:rPr>
              <a:t>LabelEncoder</a:t>
            </a:r>
            <a:r>
              <a:rPr lang="en-IN" b="0" i="0" dirty="0">
                <a:solidFill>
                  <a:srgbClr val="000000"/>
                </a:solidFill>
                <a:effectLst/>
                <a:latin typeface="inter-regular"/>
              </a:rPr>
              <a:t>, </a:t>
            </a:r>
            <a:r>
              <a:rPr lang="en-IN" b="0" i="0" dirty="0" err="1">
                <a:solidFill>
                  <a:srgbClr val="000000"/>
                </a:solidFill>
                <a:effectLst/>
                <a:latin typeface="inter-regular"/>
              </a:rPr>
              <a:t>OneHotEncoder</a:t>
            </a:r>
            <a:r>
              <a:rPr lang="en-IN" b="0" i="0" dirty="0">
                <a:solidFill>
                  <a:srgbClr val="000000"/>
                </a:solidFill>
                <a:effectLst/>
                <a:latin typeface="inter-regular"/>
              </a:rPr>
              <a:t>  </a:t>
            </a:r>
          </a:p>
          <a:p>
            <a:pPr lvl="1" algn="just">
              <a:buFont typeface="+mj-lt"/>
              <a:buAutoNum type="arabicPeriod"/>
            </a:pPr>
            <a:r>
              <a:rPr lang="en-IN" b="0" i="0" dirty="0" err="1">
                <a:solidFill>
                  <a:srgbClr val="FF0000"/>
                </a:solidFill>
                <a:effectLst/>
                <a:latin typeface="inter-regular"/>
              </a:rPr>
              <a:t>label_encoder_x</a:t>
            </a:r>
            <a:r>
              <a:rPr lang="en-IN" b="0" i="0" dirty="0">
                <a:solidFill>
                  <a:srgbClr val="000000"/>
                </a:solidFill>
                <a:effectLst/>
                <a:latin typeface="inter-regular"/>
              </a:rPr>
              <a:t>= </a:t>
            </a:r>
            <a:r>
              <a:rPr lang="en-IN" b="0" i="0" dirty="0" err="1">
                <a:solidFill>
                  <a:srgbClr val="0000FF"/>
                </a:solidFill>
                <a:effectLst/>
                <a:latin typeface="inter-regular"/>
              </a:rPr>
              <a:t>LabelEncoder</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x[:, 0]= </a:t>
            </a:r>
            <a:r>
              <a:rPr lang="en-IN" b="0" i="0" dirty="0" err="1">
                <a:solidFill>
                  <a:srgbClr val="000000"/>
                </a:solidFill>
                <a:effectLst/>
                <a:latin typeface="inter-regular"/>
              </a:rPr>
              <a:t>label_encoder_x.fit_transform</a:t>
            </a:r>
            <a:r>
              <a:rPr lang="en-IN" b="0" i="0" dirty="0">
                <a:solidFill>
                  <a:srgbClr val="000000"/>
                </a:solidFill>
                <a:effectLst/>
                <a:latin typeface="inter-regular"/>
              </a:rPr>
              <a:t>(x[:, 0])  </a:t>
            </a:r>
          </a:p>
          <a:p>
            <a:pPr lvl="1" algn="just">
              <a:buFont typeface="+mj-lt"/>
              <a:buAutoNum type="arabicPeriod"/>
            </a:pPr>
            <a:r>
              <a:rPr lang="en-IN" b="0" i="0" dirty="0">
                <a:solidFill>
                  <a:srgbClr val="000000"/>
                </a:solidFill>
                <a:effectLst/>
                <a:latin typeface="inter-regular"/>
              </a:rPr>
              <a:t>#Encoding for dummy variables  </a:t>
            </a:r>
          </a:p>
          <a:p>
            <a:pPr lvl="1" algn="just">
              <a:buFont typeface="+mj-lt"/>
              <a:buAutoNum type="arabicPeriod"/>
            </a:pPr>
            <a:r>
              <a:rPr lang="en-IN" b="0" i="0" dirty="0" err="1">
                <a:solidFill>
                  <a:srgbClr val="FF0000"/>
                </a:solidFill>
                <a:effectLst/>
                <a:latin typeface="inter-regular"/>
              </a:rPr>
              <a:t>onehot_encoder</a:t>
            </a:r>
            <a:r>
              <a:rPr lang="en-IN" b="0" i="0" dirty="0">
                <a:solidFill>
                  <a:srgbClr val="000000"/>
                </a:solidFill>
                <a:effectLst/>
                <a:latin typeface="inter-regular"/>
              </a:rPr>
              <a:t>= </a:t>
            </a:r>
            <a:r>
              <a:rPr lang="en-IN" b="0" i="0" dirty="0" err="1">
                <a:solidFill>
                  <a:srgbClr val="0000FF"/>
                </a:solidFill>
                <a:effectLst/>
                <a:latin typeface="inter-regular"/>
              </a:rPr>
              <a:t>OneHotEncoder</a:t>
            </a:r>
            <a:r>
              <a:rPr lang="en-IN" b="0" i="0" dirty="0">
                <a:solidFill>
                  <a:srgbClr val="000000"/>
                </a:solidFill>
                <a:effectLst/>
                <a:latin typeface="inter-regular"/>
              </a:rPr>
              <a:t>(</a:t>
            </a:r>
            <a:r>
              <a:rPr lang="en-IN" b="0" i="0" dirty="0" err="1">
                <a:solidFill>
                  <a:srgbClr val="FF0000"/>
                </a:solidFill>
                <a:effectLst/>
                <a:latin typeface="inter-regular"/>
              </a:rPr>
              <a:t>categorical_features</a:t>
            </a:r>
            <a:r>
              <a:rPr lang="en-IN" b="0" i="0" dirty="0">
                <a:solidFill>
                  <a:srgbClr val="000000"/>
                </a:solidFill>
                <a:effectLst/>
                <a:latin typeface="inter-regular"/>
              </a:rPr>
              <a:t>= [0])    </a:t>
            </a:r>
          </a:p>
          <a:p>
            <a:pPr lvl="1" algn="just">
              <a:buFont typeface="+mj-lt"/>
              <a:buAutoNum type="arabicPeriod"/>
            </a:pPr>
            <a:r>
              <a:rPr lang="en-IN" b="0" i="0" dirty="0">
                <a:solidFill>
                  <a:srgbClr val="FF0000"/>
                </a:solidFill>
                <a:effectLst/>
                <a:latin typeface="inter-regular"/>
              </a:rPr>
              <a:t>x</a:t>
            </a:r>
            <a:r>
              <a:rPr lang="en-IN" b="0" i="0" dirty="0">
                <a:solidFill>
                  <a:srgbClr val="000000"/>
                </a:solidFill>
                <a:effectLst/>
                <a:latin typeface="inter-regular"/>
              </a:rPr>
              <a:t>= </a:t>
            </a:r>
            <a:r>
              <a:rPr lang="en-IN" b="0" i="0" dirty="0" err="1">
                <a:solidFill>
                  <a:srgbClr val="0000FF"/>
                </a:solidFill>
                <a:effectLst/>
                <a:latin typeface="inter-regular"/>
              </a:rPr>
              <a:t>onehot_encoder</a:t>
            </a:r>
            <a:r>
              <a:rPr lang="en-IN" b="0" i="0" dirty="0" err="1">
                <a:solidFill>
                  <a:srgbClr val="000000"/>
                </a:solidFill>
                <a:effectLst/>
                <a:latin typeface="inter-regular"/>
              </a:rPr>
              <a:t>.fit_transform</a:t>
            </a:r>
            <a:r>
              <a:rPr lang="en-IN" b="0" i="0" dirty="0">
                <a:solidFill>
                  <a:srgbClr val="000000"/>
                </a:solidFill>
                <a:effectLst/>
                <a:latin typeface="inter-regular"/>
              </a:rPr>
              <a:t>(x).</a:t>
            </a:r>
            <a:r>
              <a:rPr lang="en-IN" b="0" i="0" dirty="0" err="1">
                <a:solidFill>
                  <a:srgbClr val="000000"/>
                </a:solidFill>
                <a:effectLst/>
                <a:latin typeface="inter-regular"/>
              </a:rPr>
              <a:t>toarray</a:t>
            </a:r>
            <a:r>
              <a:rPr lang="en-IN" b="0" i="0" dirty="0">
                <a:solidFill>
                  <a:srgbClr val="000000"/>
                </a:solidFill>
                <a:effectLst/>
                <a:latin typeface="inter-regular"/>
              </a:rPr>
              <a:t>()  </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3017253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IN" b="1" i="0" dirty="0">
                <a:effectLst/>
                <a:latin typeface="erdana"/>
              </a:rPr>
              <a:t>Encoding Categorical data:</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a:bodyPr>
          <a:lstStyle/>
          <a:p>
            <a:r>
              <a:rPr lang="en-IN" b="1" i="0" dirty="0">
                <a:solidFill>
                  <a:srgbClr val="333333"/>
                </a:solidFill>
                <a:effectLst/>
                <a:latin typeface="inter-bold"/>
              </a:rPr>
              <a:t>For Purchased Variable:</a:t>
            </a:r>
          </a:p>
          <a:p>
            <a:pPr lvl="1" algn="just">
              <a:buFont typeface="+mj-lt"/>
              <a:buAutoNum type="arabicPeriod"/>
            </a:pPr>
            <a:r>
              <a:rPr lang="es-ES" b="0" i="0" dirty="0" err="1">
                <a:solidFill>
                  <a:srgbClr val="FF0000"/>
                </a:solidFill>
                <a:effectLst/>
                <a:latin typeface="inter-regular"/>
              </a:rPr>
              <a:t>labelencoder_y</a:t>
            </a:r>
            <a:r>
              <a:rPr lang="es-ES" b="0" i="0" dirty="0">
                <a:solidFill>
                  <a:srgbClr val="000000"/>
                </a:solidFill>
                <a:effectLst/>
                <a:latin typeface="inter-regular"/>
              </a:rPr>
              <a:t>= </a:t>
            </a:r>
            <a:r>
              <a:rPr lang="es-ES" b="0" i="0" dirty="0" err="1">
                <a:solidFill>
                  <a:srgbClr val="0000FF"/>
                </a:solidFill>
                <a:effectLst/>
                <a:latin typeface="inter-regular"/>
              </a:rPr>
              <a:t>LabelEncoder</a:t>
            </a:r>
            <a:r>
              <a:rPr lang="es-ES" b="0" i="0" dirty="0">
                <a:solidFill>
                  <a:srgbClr val="000000"/>
                </a:solidFill>
                <a:effectLst/>
                <a:latin typeface="inter-regular"/>
              </a:rPr>
              <a:t>()  </a:t>
            </a:r>
          </a:p>
          <a:p>
            <a:pPr lvl="1" algn="just">
              <a:buFont typeface="+mj-lt"/>
              <a:buAutoNum type="arabicPeriod"/>
            </a:pPr>
            <a:r>
              <a:rPr lang="es-ES" b="0" i="0" dirty="0">
                <a:solidFill>
                  <a:srgbClr val="FF0000"/>
                </a:solidFill>
                <a:effectLst/>
                <a:latin typeface="inter-regular"/>
              </a:rPr>
              <a:t>y</a:t>
            </a:r>
            <a:r>
              <a:rPr lang="es-ES" b="0" i="0" dirty="0">
                <a:solidFill>
                  <a:srgbClr val="000000"/>
                </a:solidFill>
                <a:effectLst/>
                <a:latin typeface="inter-regular"/>
              </a:rPr>
              <a:t>= </a:t>
            </a:r>
            <a:r>
              <a:rPr lang="es-ES" b="0" i="0" dirty="0" err="1">
                <a:solidFill>
                  <a:srgbClr val="0000FF"/>
                </a:solidFill>
                <a:effectLst/>
                <a:latin typeface="inter-regular"/>
              </a:rPr>
              <a:t>labelencoder_y</a:t>
            </a:r>
            <a:r>
              <a:rPr lang="es-ES" b="0" i="0" dirty="0" err="1">
                <a:solidFill>
                  <a:srgbClr val="000000"/>
                </a:solidFill>
                <a:effectLst/>
                <a:latin typeface="inter-regular"/>
              </a:rPr>
              <a:t>.fit_transform</a:t>
            </a:r>
            <a:r>
              <a:rPr lang="es-ES" b="0" i="0" dirty="0">
                <a:solidFill>
                  <a:srgbClr val="000000"/>
                </a:solidFill>
                <a:effectLst/>
                <a:latin typeface="inter-regular"/>
              </a:rPr>
              <a:t>(y)  </a:t>
            </a:r>
          </a:p>
          <a:p>
            <a:r>
              <a:rPr lang="en-US" b="0" i="0" dirty="0">
                <a:solidFill>
                  <a:srgbClr val="333333"/>
                </a:solidFill>
                <a:effectLst/>
                <a:latin typeface="inter-regular"/>
              </a:rPr>
              <a:t>For the second categorical variable, we will only use </a:t>
            </a:r>
            <a:r>
              <a:rPr lang="en-US" b="0" i="0" dirty="0" err="1">
                <a:solidFill>
                  <a:srgbClr val="333333"/>
                </a:solidFill>
                <a:effectLst/>
                <a:latin typeface="inter-regular"/>
              </a:rPr>
              <a:t>labelencoder</a:t>
            </a:r>
            <a:r>
              <a:rPr lang="en-US" b="0" i="0" dirty="0">
                <a:solidFill>
                  <a:srgbClr val="333333"/>
                </a:solidFill>
                <a:effectLst/>
                <a:latin typeface="inter-regular"/>
              </a:rPr>
              <a:t> object of </a:t>
            </a:r>
            <a:r>
              <a:rPr lang="en-US" b="1" i="0" dirty="0" err="1">
                <a:solidFill>
                  <a:srgbClr val="333333"/>
                </a:solidFill>
                <a:effectLst/>
                <a:latin typeface="inter-bold"/>
              </a:rPr>
              <a:t>LableEncoder</a:t>
            </a:r>
            <a:r>
              <a:rPr lang="en-US" b="0" i="0" dirty="0">
                <a:solidFill>
                  <a:srgbClr val="333333"/>
                </a:solidFill>
                <a:effectLst/>
                <a:latin typeface="inter-regular"/>
              </a:rPr>
              <a:t> class. Here we are not using </a:t>
            </a:r>
            <a:r>
              <a:rPr lang="en-US" b="1" i="0" dirty="0" err="1">
                <a:solidFill>
                  <a:srgbClr val="333333"/>
                </a:solidFill>
                <a:effectLst/>
                <a:latin typeface="inter-bold"/>
              </a:rPr>
              <a:t>OneHotEncoder</a:t>
            </a:r>
            <a:r>
              <a:rPr lang="en-US" b="0" i="0" dirty="0">
                <a:solidFill>
                  <a:srgbClr val="333333"/>
                </a:solidFill>
                <a:effectLst/>
                <a:latin typeface="inter-regular"/>
              </a:rPr>
              <a:t> class because the purchased variable has only two categories yes or no, and which are automatically encoded into 0 and 1.</a:t>
            </a:r>
            <a:endParaRPr lang="en-IN" dirty="0"/>
          </a:p>
        </p:txBody>
      </p:sp>
    </p:spTree>
    <p:extLst>
      <p:ext uri="{BB962C8B-B14F-4D97-AF65-F5344CB8AC3E}">
        <p14:creationId xmlns:p14="http://schemas.microsoft.com/office/powerpoint/2010/main" val="468910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465C-625C-7928-8483-4E1B6758EDE4}"/>
              </a:ext>
            </a:extLst>
          </p:cNvPr>
          <p:cNvSpPr>
            <a:spLocks noGrp="1"/>
          </p:cNvSpPr>
          <p:nvPr>
            <p:ph type="title"/>
          </p:nvPr>
        </p:nvSpPr>
        <p:spPr>
          <a:xfrm>
            <a:off x="838200" y="2328722"/>
            <a:ext cx="10515600" cy="2200555"/>
          </a:xfrm>
        </p:spPr>
        <p:txBody>
          <a:bodyPr>
            <a:normAutofit fontScale="90000"/>
          </a:bodyPr>
          <a:lstStyle/>
          <a:p>
            <a:pPr algn="ctr"/>
            <a:r>
              <a:rPr lang="en-US" b="0" i="0" dirty="0">
                <a:effectLst/>
                <a:latin typeface="Rockwell Extra Bold" panose="02060903040505020403" pitchFamily="18" charset="0"/>
              </a:rPr>
              <a:t>6) Splitting the Dataset into the Training set and Test set</a:t>
            </a:r>
          </a:p>
        </p:txBody>
      </p:sp>
    </p:spTree>
    <p:extLst>
      <p:ext uri="{BB962C8B-B14F-4D97-AF65-F5344CB8AC3E}">
        <p14:creationId xmlns:p14="http://schemas.microsoft.com/office/powerpoint/2010/main" val="163357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US" b="1" i="0" dirty="0">
                <a:effectLst/>
                <a:latin typeface="erdana"/>
              </a:rPr>
              <a:t>Splitting the Dataset into the Training set and Test set</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pPr algn="just"/>
            <a:r>
              <a:rPr lang="en-US" b="0" i="0" dirty="0">
                <a:solidFill>
                  <a:srgbClr val="333333"/>
                </a:solidFill>
                <a:effectLst/>
                <a:latin typeface="inter-regular"/>
              </a:rPr>
              <a:t>In machine learning data preprocessing, we divide our dataset into a training set and test set. This is one of the crucial steps of data preprocessing as by doing this, we can enhance the performance of our machine learning model.</a:t>
            </a:r>
          </a:p>
          <a:p>
            <a:pPr algn="just"/>
            <a:r>
              <a:rPr lang="en-US" b="0" i="0" dirty="0">
                <a:solidFill>
                  <a:srgbClr val="333333"/>
                </a:solidFill>
                <a:effectLst/>
                <a:latin typeface="inter-regular"/>
              </a:rPr>
              <a:t>Suppose, if we have given training to our machine learning model by a dataset and we test it by a completely different dataset. Then, it will create difficulties for our model to understand the correlations between the models.</a:t>
            </a:r>
          </a:p>
          <a:p>
            <a:pPr algn="just"/>
            <a:r>
              <a:rPr lang="en-US" b="0" i="0" dirty="0">
                <a:solidFill>
                  <a:srgbClr val="333333"/>
                </a:solidFill>
                <a:effectLst/>
                <a:latin typeface="inter-regular"/>
              </a:rPr>
              <a:t>If we train our model very well and its training accuracy is also very high, but we provide a new dataset to it, then it will decrease the performance. So we always try to make a machine learning model which performs well with the training set and also with the test dataset. Here, we can define these datasets as:</a:t>
            </a:r>
          </a:p>
          <a:p>
            <a:endParaRPr lang="en-IN" dirty="0"/>
          </a:p>
        </p:txBody>
      </p:sp>
      <p:pic>
        <p:nvPicPr>
          <p:cNvPr id="2050" name="Picture 2" descr="Data Preprocessing in Machine learning">
            <a:extLst>
              <a:ext uri="{FF2B5EF4-FFF2-40B4-BE49-F238E27FC236}">
                <a16:creationId xmlns:a16="http://schemas.microsoft.com/office/drawing/2014/main" id="{6AC41AB0-184D-E20B-DBF5-258720E2C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5553" y="5235388"/>
            <a:ext cx="5229225" cy="1257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523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US" b="1" i="0" dirty="0">
                <a:effectLst/>
                <a:latin typeface="erdana"/>
              </a:rPr>
              <a:t>Splitting the Dataset into the Training set and Test set</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lstStyle/>
          <a:p>
            <a:pPr algn="just"/>
            <a:r>
              <a:rPr lang="en-US" b="1" i="0" dirty="0">
                <a:solidFill>
                  <a:srgbClr val="333333"/>
                </a:solidFill>
                <a:effectLst/>
                <a:latin typeface="inter-bold"/>
              </a:rPr>
              <a:t>Training Set:</a:t>
            </a:r>
            <a:r>
              <a:rPr lang="en-US" b="0" i="0" dirty="0">
                <a:solidFill>
                  <a:srgbClr val="333333"/>
                </a:solidFill>
                <a:effectLst/>
                <a:latin typeface="inter-regular"/>
              </a:rPr>
              <a:t> A subset of dataset to train the machine learning model, and we already know the output.</a:t>
            </a:r>
          </a:p>
          <a:p>
            <a:pPr algn="just"/>
            <a:r>
              <a:rPr lang="en-US" b="1" i="0" dirty="0">
                <a:solidFill>
                  <a:srgbClr val="333333"/>
                </a:solidFill>
                <a:effectLst/>
                <a:latin typeface="inter-bold"/>
              </a:rPr>
              <a:t>Test set:</a:t>
            </a:r>
            <a:r>
              <a:rPr lang="en-US" b="0" i="0" dirty="0">
                <a:solidFill>
                  <a:srgbClr val="333333"/>
                </a:solidFill>
                <a:effectLst/>
                <a:latin typeface="inter-regular"/>
              </a:rPr>
              <a:t> A subset of dataset to test the machine learning model, and by using the test set, model predicts the output.</a:t>
            </a:r>
          </a:p>
          <a:p>
            <a:pPr algn="just"/>
            <a:r>
              <a:rPr lang="en-US" b="0" i="0" dirty="0">
                <a:solidFill>
                  <a:srgbClr val="333333"/>
                </a:solidFill>
                <a:effectLst/>
                <a:latin typeface="inter-regular"/>
              </a:rPr>
              <a:t>For splitting the dataset, we will use the below lines of code:</a:t>
            </a:r>
          </a:p>
          <a:p>
            <a:pPr lvl="1" algn="just">
              <a:buFont typeface="+mj-lt"/>
              <a:buAutoNum type="arabicPeriod"/>
            </a:pPr>
            <a:r>
              <a:rPr lang="en-IN" b="0" i="0" dirty="0">
                <a:solidFill>
                  <a:srgbClr val="000000"/>
                </a:solidFill>
                <a:effectLst/>
                <a:latin typeface="inter-regular"/>
              </a:rPr>
              <a:t>from </a:t>
            </a:r>
            <a:r>
              <a:rPr lang="en-IN" b="0" i="0" dirty="0" err="1">
                <a:solidFill>
                  <a:srgbClr val="000000"/>
                </a:solidFill>
                <a:effectLst/>
                <a:latin typeface="inter-regular"/>
              </a:rPr>
              <a:t>sklearn.model_selection</a:t>
            </a:r>
            <a:r>
              <a:rPr lang="en-IN" b="0" i="0" dirty="0">
                <a:solidFill>
                  <a:srgbClr val="000000"/>
                </a:solidFill>
                <a:effectLst/>
                <a:latin typeface="inter-regular"/>
              </a:rPr>
              <a:t> import </a:t>
            </a:r>
            <a:r>
              <a:rPr lang="en-IN" b="0" i="0" dirty="0" err="1">
                <a:solidFill>
                  <a:srgbClr val="000000"/>
                </a:solidFill>
                <a:effectLst/>
                <a:latin typeface="inter-regular"/>
              </a:rPr>
              <a:t>train_test_split</a:t>
            </a:r>
            <a:r>
              <a:rPr lang="en-IN" b="0" i="0" dirty="0">
                <a:solidFill>
                  <a:srgbClr val="000000"/>
                </a:solidFill>
                <a:effectLst/>
                <a:latin typeface="inter-regular"/>
              </a:rPr>
              <a:t>  </a:t>
            </a:r>
          </a:p>
          <a:p>
            <a:pPr lvl="1" algn="just">
              <a:buFont typeface="+mj-lt"/>
              <a:buAutoNum type="arabicPeriod"/>
            </a:pPr>
            <a:r>
              <a:rPr lang="en-IN" b="0" i="0" dirty="0" err="1">
                <a:solidFill>
                  <a:srgbClr val="000000"/>
                </a:solidFill>
                <a:effectLst/>
                <a:latin typeface="inter-regular"/>
              </a:rPr>
              <a:t>x_train</a:t>
            </a:r>
            <a:r>
              <a:rPr lang="en-IN" b="0" i="0" dirty="0">
                <a:solidFill>
                  <a:srgbClr val="000000"/>
                </a:solidFill>
                <a:effectLst/>
                <a:latin typeface="inter-regular"/>
              </a:rPr>
              <a:t>, </a:t>
            </a:r>
            <a:r>
              <a:rPr lang="en-IN" b="0" i="0" dirty="0" err="1">
                <a:solidFill>
                  <a:srgbClr val="000000"/>
                </a:solidFill>
                <a:effectLst/>
                <a:latin typeface="inter-regular"/>
              </a:rPr>
              <a:t>x_test</a:t>
            </a:r>
            <a:r>
              <a:rPr lang="en-IN" b="0" i="0" dirty="0">
                <a:solidFill>
                  <a:srgbClr val="000000"/>
                </a:solidFill>
                <a:effectLst/>
                <a:latin typeface="inter-regular"/>
              </a:rPr>
              <a:t>, </a:t>
            </a:r>
            <a:r>
              <a:rPr lang="en-IN" b="0" i="0" dirty="0" err="1">
                <a:solidFill>
                  <a:srgbClr val="000000"/>
                </a:solidFill>
                <a:effectLst/>
                <a:latin typeface="inter-regular"/>
              </a:rPr>
              <a:t>y_train</a:t>
            </a:r>
            <a:r>
              <a:rPr lang="en-IN" b="0" i="0" dirty="0">
                <a:solidFill>
                  <a:srgbClr val="000000"/>
                </a:solidFill>
                <a:effectLst/>
                <a:latin typeface="inter-regular"/>
              </a:rPr>
              <a:t>, </a:t>
            </a:r>
            <a:r>
              <a:rPr lang="en-IN" b="0" i="0" dirty="0" err="1">
                <a:solidFill>
                  <a:srgbClr val="FF0000"/>
                </a:solidFill>
                <a:effectLst/>
                <a:latin typeface="inter-regular"/>
              </a:rPr>
              <a:t>y_test</a:t>
            </a:r>
            <a:r>
              <a:rPr lang="en-IN" b="0" i="0" dirty="0">
                <a:solidFill>
                  <a:srgbClr val="000000"/>
                </a:solidFill>
                <a:effectLst/>
                <a:latin typeface="inter-regular"/>
              </a:rPr>
              <a:t>= </a:t>
            </a:r>
            <a:r>
              <a:rPr lang="en-IN" b="0" i="0" dirty="0" err="1">
                <a:solidFill>
                  <a:srgbClr val="0000FF"/>
                </a:solidFill>
                <a:effectLst/>
                <a:latin typeface="inter-regular"/>
              </a:rPr>
              <a:t>train_test_split</a:t>
            </a:r>
            <a:r>
              <a:rPr lang="en-IN" b="0" i="0" dirty="0">
                <a:solidFill>
                  <a:srgbClr val="000000"/>
                </a:solidFill>
                <a:effectLst/>
                <a:latin typeface="inter-regular"/>
              </a:rPr>
              <a:t>(x, y, </a:t>
            </a:r>
            <a:r>
              <a:rPr lang="en-IN" b="0" i="0" dirty="0" err="1">
                <a:solidFill>
                  <a:srgbClr val="FF0000"/>
                </a:solidFill>
                <a:effectLst/>
                <a:latin typeface="inter-regular"/>
              </a:rPr>
              <a:t>test_size</a:t>
            </a:r>
            <a:r>
              <a:rPr lang="en-IN" b="0" i="0" dirty="0">
                <a:solidFill>
                  <a:srgbClr val="000000"/>
                </a:solidFill>
                <a:effectLst/>
                <a:latin typeface="inter-regular"/>
              </a:rPr>
              <a:t>= </a:t>
            </a:r>
            <a:r>
              <a:rPr lang="en-IN" b="0" i="0" dirty="0">
                <a:solidFill>
                  <a:srgbClr val="0000FF"/>
                </a:solidFill>
                <a:effectLst/>
                <a:latin typeface="inter-regular"/>
              </a:rPr>
              <a:t>0</a:t>
            </a:r>
            <a:r>
              <a:rPr lang="en-IN" b="0" i="0" dirty="0">
                <a:solidFill>
                  <a:srgbClr val="000000"/>
                </a:solidFill>
                <a:effectLst/>
                <a:latin typeface="inter-regular"/>
              </a:rPr>
              <a:t>.2, </a:t>
            </a:r>
            <a:r>
              <a:rPr lang="en-IN" b="0" i="0" dirty="0" err="1">
                <a:solidFill>
                  <a:srgbClr val="FF0000"/>
                </a:solidFill>
                <a:effectLst/>
                <a:latin typeface="inter-regular"/>
              </a:rPr>
              <a:t>random_state</a:t>
            </a:r>
            <a:r>
              <a:rPr lang="en-IN" b="0" i="0" dirty="0">
                <a:solidFill>
                  <a:srgbClr val="000000"/>
                </a:solidFill>
                <a:effectLst/>
                <a:latin typeface="inter-regular"/>
              </a:rPr>
              <a:t>=</a:t>
            </a:r>
            <a:r>
              <a:rPr lang="en-IN" b="0" i="0" dirty="0">
                <a:solidFill>
                  <a:srgbClr val="0000FF"/>
                </a:solidFill>
                <a:effectLst/>
                <a:latin typeface="inter-regular"/>
              </a:rPr>
              <a:t>0</a:t>
            </a:r>
            <a:r>
              <a:rPr lang="en-IN"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673732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BCCF-0C8D-82FB-78E8-834C750C7744}"/>
              </a:ext>
            </a:extLst>
          </p:cNvPr>
          <p:cNvSpPr>
            <a:spLocks noGrp="1"/>
          </p:cNvSpPr>
          <p:nvPr>
            <p:ph type="title"/>
          </p:nvPr>
        </p:nvSpPr>
        <p:spPr>
          <a:xfrm>
            <a:off x="147917" y="170331"/>
            <a:ext cx="11896165" cy="627528"/>
          </a:xfrm>
        </p:spPr>
        <p:txBody>
          <a:bodyPr>
            <a:normAutofit fontScale="90000"/>
          </a:bodyPr>
          <a:lstStyle/>
          <a:p>
            <a:r>
              <a:rPr lang="en-US" b="1" i="0" dirty="0">
                <a:effectLst/>
                <a:latin typeface="erdana"/>
              </a:rPr>
              <a:t>Splitting the Dataset into the Training set and Test set</a:t>
            </a:r>
            <a:endParaRPr lang="en-IN" b="1" dirty="0"/>
          </a:p>
        </p:txBody>
      </p:sp>
      <p:sp>
        <p:nvSpPr>
          <p:cNvPr id="3" name="Content Placeholder 2">
            <a:extLst>
              <a:ext uri="{FF2B5EF4-FFF2-40B4-BE49-F238E27FC236}">
                <a16:creationId xmlns:a16="http://schemas.microsoft.com/office/drawing/2014/main" id="{36CA069F-907C-7F2C-CED2-6F1778EFF1BF}"/>
              </a:ext>
            </a:extLst>
          </p:cNvPr>
          <p:cNvSpPr>
            <a:spLocks noGrp="1"/>
          </p:cNvSpPr>
          <p:nvPr>
            <p:ph idx="1"/>
          </p:nvPr>
        </p:nvSpPr>
        <p:spPr>
          <a:xfrm>
            <a:off x="147917" y="923365"/>
            <a:ext cx="11896165" cy="5764304"/>
          </a:xfrm>
        </p:spPr>
        <p:txBody>
          <a:bodyPr>
            <a:normAutofit lnSpcReduction="10000"/>
          </a:bodyPr>
          <a:lstStyle/>
          <a:p>
            <a:pPr algn="just"/>
            <a:r>
              <a:rPr lang="en-US" b="1" i="0" dirty="0">
                <a:solidFill>
                  <a:srgbClr val="333333"/>
                </a:solidFill>
                <a:effectLst/>
                <a:latin typeface="inter-bold"/>
              </a:rPr>
              <a:t>Explanation:</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In the above code, the first line is used for splitting arrays of the dataset into random train and test subsets.</a:t>
            </a:r>
          </a:p>
          <a:p>
            <a:pPr algn="just">
              <a:buFont typeface="Arial" panose="020B0604020202020204" pitchFamily="34" charset="0"/>
              <a:buChar char="•"/>
            </a:pPr>
            <a:r>
              <a:rPr lang="en-US" b="0" i="0" dirty="0">
                <a:solidFill>
                  <a:srgbClr val="000000"/>
                </a:solidFill>
                <a:effectLst/>
                <a:latin typeface="inter-regular"/>
              </a:rPr>
              <a:t>In the second line, we have used four variables for our output that are</a:t>
            </a:r>
          </a:p>
          <a:p>
            <a:pPr marL="742950" lvl="1" indent="-285750" algn="just">
              <a:buFont typeface="Arial" panose="020B0604020202020204" pitchFamily="34" charset="0"/>
              <a:buChar char="•"/>
            </a:pPr>
            <a:r>
              <a:rPr lang="en-US" b="1" i="0" dirty="0" err="1">
                <a:solidFill>
                  <a:srgbClr val="000000"/>
                </a:solidFill>
                <a:effectLst/>
                <a:latin typeface="inter-bold"/>
              </a:rPr>
              <a:t>x_train</a:t>
            </a:r>
            <a:r>
              <a:rPr lang="en-US" b="1" i="0" dirty="0">
                <a:solidFill>
                  <a:srgbClr val="000000"/>
                </a:solidFill>
                <a:effectLst/>
                <a:latin typeface="inter-bold"/>
              </a:rPr>
              <a:t>:</a:t>
            </a:r>
            <a:r>
              <a:rPr lang="en-US" b="0" i="0" dirty="0">
                <a:solidFill>
                  <a:srgbClr val="000000"/>
                </a:solidFill>
                <a:effectLst/>
                <a:latin typeface="inter-regular"/>
              </a:rPr>
              <a:t> features for the training data</a:t>
            </a:r>
          </a:p>
          <a:p>
            <a:pPr marL="742950" lvl="1" indent="-285750" algn="just">
              <a:buFont typeface="Arial" panose="020B0604020202020204" pitchFamily="34" charset="0"/>
              <a:buChar char="•"/>
            </a:pPr>
            <a:r>
              <a:rPr lang="en-US" b="1" i="0" dirty="0" err="1">
                <a:solidFill>
                  <a:srgbClr val="000000"/>
                </a:solidFill>
                <a:effectLst/>
                <a:latin typeface="inter-bold"/>
              </a:rPr>
              <a:t>x_test</a:t>
            </a:r>
            <a:r>
              <a:rPr lang="en-US" b="1" i="0" dirty="0">
                <a:solidFill>
                  <a:srgbClr val="000000"/>
                </a:solidFill>
                <a:effectLst/>
                <a:latin typeface="inter-bold"/>
              </a:rPr>
              <a:t>:</a:t>
            </a:r>
            <a:r>
              <a:rPr lang="en-US" b="0" i="0" dirty="0">
                <a:solidFill>
                  <a:srgbClr val="000000"/>
                </a:solidFill>
                <a:effectLst/>
                <a:latin typeface="inter-regular"/>
              </a:rPr>
              <a:t> features for testing data</a:t>
            </a:r>
          </a:p>
          <a:p>
            <a:pPr marL="742950" lvl="1" indent="-285750" algn="just">
              <a:buFont typeface="Arial" panose="020B0604020202020204" pitchFamily="34" charset="0"/>
              <a:buChar char="•"/>
            </a:pPr>
            <a:r>
              <a:rPr lang="en-US" b="1" i="0" dirty="0" err="1">
                <a:solidFill>
                  <a:srgbClr val="000000"/>
                </a:solidFill>
                <a:effectLst/>
                <a:latin typeface="inter-bold"/>
              </a:rPr>
              <a:t>y_train</a:t>
            </a:r>
            <a:r>
              <a:rPr lang="en-US" b="1" i="0" dirty="0">
                <a:solidFill>
                  <a:srgbClr val="000000"/>
                </a:solidFill>
                <a:effectLst/>
                <a:latin typeface="inter-bold"/>
              </a:rPr>
              <a:t>:</a:t>
            </a:r>
            <a:r>
              <a:rPr lang="en-US" b="0" i="0" dirty="0">
                <a:solidFill>
                  <a:srgbClr val="000000"/>
                </a:solidFill>
                <a:effectLst/>
                <a:latin typeface="inter-regular"/>
              </a:rPr>
              <a:t> Dependent variables for training data</a:t>
            </a:r>
          </a:p>
          <a:p>
            <a:pPr marL="742950" lvl="1" indent="-285750" algn="just">
              <a:buFont typeface="Arial" panose="020B0604020202020204" pitchFamily="34" charset="0"/>
              <a:buChar char="•"/>
            </a:pPr>
            <a:r>
              <a:rPr lang="en-US" b="1" i="0" dirty="0" err="1">
                <a:solidFill>
                  <a:srgbClr val="000000"/>
                </a:solidFill>
                <a:effectLst/>
                <a:latin typeface="inter-bold"/>
              </a:rPr>
              <a:t>y_test</a:t>
            </a:r>
            <a:r>
              <a:rPr lang="en-US" b="1" i="0" dirty="0">
                <a:solidFill>
                  <a:srgbClr val="000000"/>
                </a:solidFill>
                <a:effectLst/>
                <a:latin typeface="inter-bold"/>
              </a:rPr>
              <a:t>:</a:t>
            </a:r>
            <a:r>
              <a:rPr lang="en-US" b="0" i="0" dirty="0">
                <a:solidFill>
                  <a:srgbClr val="000000"/>
                </a:solidFill>
                <a:effectLst/>
                <a:latin typeface="inter-regular"/>
              </a:rPr>
              <a:t> Independent variable for testing data</a:t>
            </a:r>
          </a:p>
          <a:p>
            <a:pPr algn="just">
              <a:buFont typeface="Arial" panose="020B0604020202020204" pitchFamily="34" charset="0"/>
              <a:buChar char="•"/>
            </a:pPr>
            <a:r>
              <a:rPr lang="en-US" b="0" i="0" dirty="0">
                <a:solidFill>
                  <a:srgbClr val="000000"/>
                </a:solidFill>
                <a:effectLst/>
                <a:latin typeface="inter-regular"/>
              </a:rPr>
              <a:t>In </a:t>
            </a:r>
            <a:r>
              <a:rPr lang="en-US" b="1" i="0" dirty="0" err="1">
                <a:solidFill>
                  <a:srgbClr val="000000"/>
                </a:solidFill>
                <a:effectLst/>
                <a:latin typeface="inter-bold"/>
              </a:rPr>
              <a:t>train_test_split</a:t>
            </a:r>
            <a:r>
              <a:rPr lang="en-US" b="1" i="0" dirty="0">
                <a:solidFill>
                  <a:srgbClr val="000000"/>
                </a:solidFill>
                <a:effectLst/>
                <a:latin typeface="inter-bold"/>
              </a:rPr>
              <a:t>() function</a:t>
            </a:r>
            <a:r>
              <a:rPr lang="en-US" b="0" i="0" dirty="0">
                <a:solidFill>
                  <a:srgbClr val="000000"/>
                </a:solidFill>
                <a:effectLst/>
                <a:latin typeface="inter-regular"/>
              </a:rPr>
              <a:t>, we have passed four parameters in which first two are for arrays of data, and </a:t>
            </a:r>
            <a:r>
              <a:rPr lang="en-US" b="1" i="0" dirty="0" err="1">
                <a:solidFill>
                  <a:srgbClr val="000000"/>
                </a:solidFill>
                <a:effectLst/>
                <a:latin typeface="inter-bold"/>
              </a:rPr>
              <a:t>test_size</a:t>
            </a:r>
            <a:r>
              <a:rPr lang="en-US" b="0" i="0" dirty="0">
                <a:solidFill>
                  <a:srgbClr val="000000"/>
                </a:solidFill>
                <a:effectLst/>
                <a:latin typeface="inter-regular"/>
              </a:rPr>
              <a:t> is for specifying the size of the test set. The </a:t>
            </a:r>
            <a:r>
              <a:rPr lang="en-US" b="0" i="0" dirty="0" err="1">
                <a:solidFill>
                  <a:srgbClr val="000000"/>
                </a:solidFill>
                <a:effectLst/>
                <a:latin typeface="inter-regular"/>
              </a:rPr>
              <a:t>test_size</a:t>
            </a:r>
            <a:r>
              <a:rPr lang="en-US" b="0" i="0" dirty="0">
                <a:solidFill>
                  <a:srgbClr val="000000"/>
                </a:solidFill>
                <a:effectLst/>
                <a:latin typeface="inter-regular"/>
              </a:rPr>
              <a:t> maybe .5, .3, or .2, which tells the dividing ratio of training and testing sets.</a:t>
            </a:r>
          </a:p>
          <a:p>
            <a:pPr algn="just">
              <a:buFont typeface="Arial" panose="020B0604020202020204" pitchFamily="34" charset="0"/>
              <a:buChar char="•"/>
            </a:pPr>
            <a:r>
              <a:rPr lang="en-US" b="0" i="0" dirty="0">
                <a:solidFill>
                  <a:srgbClr val="000000"/>
                </a:solidFill>
                <a:effectLst/>
                <a:latin typeface="inter-regular"/>
              </a:rPr>
              <a:t>The last parameter </a:t>
            </a:r>
            <a:r>
              <a:rPr lang="en-US" b="1" i="0" dirty="0" err="1">
                <a:solidFill>
                  <a:srgbClr val="000000"/>
                </a:solidFill>
                <a:effectLst/>
                <a:latin typeface="inter-bold"/>
              </a:rPr>
              <a:t>random_state</a:t>
            </a:r>
            <a:r>
              <a:rPr lang="en-US" b="0" i="0" dirty="0">
                <a:solidFill>
                  <a:srgbClr val="000000"/>
                </a:solidFill>
                <a:effectLst/>
                <a:latin typeface="inter-regular"/>
              </a:rPr>
              <a:t> is used to set a seed for a random generator so that you always get the same result, and the most used value for this is 42.</a:t>
            </a:r>
          </a:p>
          <a:p>
            <a:endParaRPr lang="en-IN" dirty="0"/>
          </a:p>
        </p:txBody>
      </p:sp>
    </p:spTree>
    <p:extLst>
      <p:ext uri="{BB962C8B-B14F-4D97-AF65-F5344CB8AC3E}">
        <p14:creationId xmlns:p14="http://schemas.microsoft.com/office/powerpoint/2010/main" val="3564497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1362</Words>
  <Application>Microsoft Office PowerPoint</Application>
  <PresentationFormat>Widescreen</PresentationFormat>
  <Paragraphs>91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Algerian</vt:lpstr>
      <vt:lpstr>Arial</vt:lpstr>
      <vt:lpstr>Calibri</vt:lpstr>
      <vt:lpstr>Calibri Light</vt:lpstr>
      <vt:lpstr>erdana</vt:lpstr>
      <vt:lpstr>inter-bold</vt:lpstr>
      <vt:lpstr>inter-regular</vt:lpstr>
      <vt:lpstr>Rockwell Extra Bold</vt:lpstr>
      <vt:lpstr>Office Theme</vt:lpstr>
      <vt:lpstr>MACHINE LEARNING</vt:lpstr>
      <vt:lpstr>5) Encoding Categorical data:</vt:lpstr>
      <vt:lpstr>Encoding Categorical data:</vt:lpstr>
      <vt:lpstr>Encoding Categorical data:</vt:lpstr>
      <vt:lpstr>Encoding Categorical data:</vt:lpstr>
      <vt:lpstr>6) Splitting the Dataset into the Training set and Test set</vt:lpstr>
      <vt:lpstr>Splitting the Dataset into the Training set and Test set</vt:lpstr>
      <vt:lpstr>Splitting the Dataset into the Training set and Test set</vt:lpstr>
      <vt:lpstr>Splitting the Dataset into the Training set and Test set</vt:lpstr>
      <vt:lpstr>7) Feature Scaling</vt:lpstr>
      <vt:lpstr>Feature Scaling</vt:lpstr>
      <vt:lpstr>Feature Scaling</vt:lpstr>
      <vt:lpstr>Feature Scaling</vt:lpstr>
      <vt:lpstr>Feature Scaling</vt:lpstr>
      <vt:lpstr>Feature Scaling</vt:lpstr>
      <vt:lpstr>Combining all the steps:</vt:lpstr>
      <vt:lpstr>Combining all the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Hitendra Dixit</dc:creator>
  <cp:lastModifiedBy>Hitendra Dixit</cp:lastModifiedBy>
  <cp:revision>4</cp:revision>
  <dcterms:created xsi:type="dcterms:W3CDTF">2022-06-06T16:04:46Z</dcterms:created>
  <dcterms:modified xsi:type="dcterms:W3CDTF">2022-06-08T17:32:44Z</dcterms:modified>
</cp:coreProperties>
</file>