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4" r:id="rId2"/>
    <p:sldId id="257" r:id="rId3"/>
    <p:sldId id="258" r:id="rId4"/>
    <p:sldId id="272" r:id="rId5"/>
    <p:sldId id="259" r:id="rId6"/>
    <p:sldId id="260" r:id="rId7"/>
    <p:sldId id="261" r:id="rId8"/>
    <p:sldId id="273" r:id="rId9"/>
    <p:sldId id="262" r:id="rId10"/>
    <p:sldId id="282" r:id="rId11"/>
    <p:sldId id="281" r:id="rId12"/>
    <p:sldId id="290" r:id="rId13"/>
    <p:sldId id="2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A403F-AF87-6A8F-36D1-0BE2E70BCA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307284-96D4-A302-3296-117F48B6A6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0C6C670-1637-4787-26C7-40886B0CE7AD}"/>
              </a:ext>
            </a:extLst>
          </p:cNvPr>
          <p:cNvSpPr>
            <a:spLocks noGrp="1"/>
          </p:cNvSpPr>
          <p:nvPr>
            <p:ph type="dt" sz="half" idx="10"/>
          </p:nvPr>
        </p:nvSpPr>
        <p:spPr/>
        <p:txBody>
          <a:bodyPr/>
          <a:lstStyle/>
          <a:p>
            <a:fld id="{9A1F253C-2778-4916-9542-F7D39039AA08}" type="datetimeFigureOut">
              <a:rPr lang="en-IN" smtClean="0"/>
              <a:t>13-06-2022</a:t>
            </a:fld>
            <a:endParaRPr lang="en-IN"/>
          </a:p>
        </p:txBody>
      </p:sp>
      <p:sp>
        <p:nvSpPr>
          <p:cNvPr id="5" name="Footer Placeholder 4">
            <a:extLst>
              <a:ext uri="{FF2B5EF4-FFF2-40B4-BE49-F238E27FC236}">
                <a16:creationId xmlns:a16="http://schemas.microsoft.com/office/drawing/2014/main" id="{B30CE8F4-8258-C68F-6387-2324BFA08C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441D51-2913-1003-82AA-458AA4DEF71E}"/>
              </a:ext>
            </a:extLst>
          </p:cNvPr>
          <p:cNvSpPr>
            <a:spLocks noGrp="1"/>
          </p:cNvSpPr>
          <p:nvPr>
            <p:ph type="sldNum" sz="quarter" idx="12"/>
          </p:nvPr>
        </p:nvSpPr>
        <p:spPr/>
        <p:txBody>
          <a:bodyPr/>
          <a:lstStyle/>
          <a:p>
            <a:fld id="{F4A2EE6D-29B2-4785-B4AE-3CE3CBBD72E4}" type="slidenum">
              <a:rPr lang="en-IN" smtClean="0"/>
              <a:t>‹#›</a:t>
            </a:fld>
            <a:endParaRPr lang="en-IN"/>
          </a:p>
        </p:txBody>
      </p:sp>
    </p:spTree>
    <p:extLst>
      <p:ext uri="{BB962C8B-B14F-4D97-AF65-F5344CB8AC3E}">
        <p14:creationId xmlns:p14="http://schemas.microsoft.com/office/powerpoint/2010/main" val="2117179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ECC0D-4417-FB40-B43F-044510420D0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F7317F-1DD5-8DDC-087A-90C909C30F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658C75-E0D7-0643-FA24-787FEEC47579}"/>
              </a:ext>
            </a:extLst>
          </p:cNvPr>
          <p:cNvSpPr>
            <a:spLocks noGrp="1"/>
          </p:cNvSpPr>
          <p:nvPr>
            <p:ph type="dt" sz="half" idx="10"/>
          </p:nvPr>
        </p:nvSpPr>
        <p:spPr/>
        <p:txBody>
          <a:bodyPr/>
          <a:lstStyle/>
          <a:p>
            <a:fld id="{9A1F253C-2778-4916-9542-F7D39039AA08}" type="datetimeFigureOut">
              <a:rPr lang="en-IN" smtClean="0"/>
              <a:t>13-06-2022</a:t>
            </a:fld>
            <a:endParaRPr lang="en-IN"/>
          </a:p>
        </p:txBody>
      </p:sp>
      <p:sp>
        <p:nvSpPr>
          <p:cNvPr id="5" name="Footer Placeholder 4">
            <a:extLst>
              <a:ext uri="{FF2B5EF4-FFF2-40B4-BE49-F238E27FC236}">
                <a16:creationId xmlns:a16="http://schemas.microsoft.com/office/drawing/2014/main" id="{E3EA4BFA-12C3-250C-1CAA-1B40031FEC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5996ED-1BAE-9C55-C4EE-4F7F6B2D482D}"/>
              </a:ext>
            </a:extLst>
          </p:cNvPr>
          <p:cNvSpPr>
            <a:spLocks noGrp="1"/>
          </p:cNvSpPr>
          <p:nvPr>
            <p:ph type="sldNum" sz="quarter" idx="12"/>
          </p:nvPr>
        </p:nvSpPr>
        <p:spPr/>
        <p:txBody>
          <a:bodyPr/>
          <a:lstStyle/>
          <a:p>
            <a:fld id="{F4A2EE6D-29B2-4785-B4AE-3CE3CBBD72E4}" type="slidenum">
              <a:rPr lang="en-IN" smtClean="0"/>
              <a:t>‹#›</a:t>
            </a:fld>
            <a:endParaRPr lang="en-IN"/>
          </a:p>
        </p:txBody>
      </p:sp>
    </p:spTree>
    <p:extLst>
      <p:ext uri="{BB962C8B-B14F-4D97-AF65-F5344CB8AC3E}">
        <p14:creationId xmlns:p14="http://schemas.microsoft.com/office/powerpoint/2010/main" val="1438520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299F59-1A94-EE10-9827-0C5B204223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9FDD35-E6C2-FBFC-8C33-C21172AE21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6E4312-7F4A-406E-D304-AC00698EA53F}"/>
              </a:ext>
            </a:extLst>
          </p:cNvPr>
          <p:cNvSpPr>
            <a:spLocks noGrp="1"/>
          </p:cNvSpPr>
          <p:nvPr>
            <p:ph type="dt" sz="half" idx="10"/>
          </p:nvPr>
        </p:nvSpPr>
        <p:spPr/>
        <p:txBody>
          <a:bodyPr/>
          <a:lstStyle/>
          <a:p>
            <a:fld id="{9A1F253C-2778-4916-9542-F7D39039AA08}" type="datetimeFigureOut">
              <a:rPr lang="en-IN" smtClean="0"/>
              <a:t>13-06-2022</a:t>
            </a:fld>
            <a:endParaRPr lang="en-IN"/>
          </a:p>
        </p:txBody>
      </p:sp>
      <p:sp>
        <p:nvSpPr>
          <p:cNvPr id="5" name="Footer Placeholder 4">
            <a:extLst>
              <a:ext uri="{FF2B5EF4-FFF2-40B4-BE49-F238E27FC236}">
                <a16:creationId xmlns:a16="http://schemas.microsoft.com/office/drawing/2014/main" id="{5F00379D-F92B-D11F-9FA7-8A315D6EED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96CEEE-FAB0-EFB8-6B42-EFDCC8B0DC06}"/>
              </a:ext>
            </a:extLst>
          </p:cNvPr>
          <p:cNvSpPr>
            <a:spLocks noGrp="1"/>
          </p:cNvSpPr>
          <p:nvPr>
            <p:ph type="sldNum" sz="quarter" idx="12"/>
          </p:nvPr>
        </p:nvSpPr>
        <p:spPr/>
        <p:txBody>
          <a:bodyPr/>
          <a:lstStyle/>
          <a:p>
            <a:fld id="{F4A2EE6D-29B2-4785-B4AE-3CE3CBBD72E4}" type="slidenum">
              <a:rPr lang="en-IN" smtClean="0"/>
              <a:t>‹#›</a:t>
            </a:fld>
            <a:endParaRPr lang="en-IN"/>
          </a:p>
        </p:txBody>
      </p:sp>
    </p:spTree>
    <p:extLst>
      <p:ext uri="{BB962C8B-B14F-4D97-AF65-F5344CB8AC3E}">
        <p14:creationId xmlns:p14="http://schemas.microsoft.com/office/powerpoint/2010/main" val="562953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FA5DF-B9D6-BA6C-A9A1-B86BDC4A58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78AAA4-CFB3-70DF-64ED-B6BADF851A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D38A11-E5DF-ED8B-999B-174605147E1A}"/>
              </a:ext>
            </a:extLst>
          </p:cNvPr>
          <p:cNvSpPr>
            <a:spLocks noGrp="1"/>
          </p:cNvSpPr>
          <p:nvPr>
            <p:ph type="dt" sz="half" idx="10"/>
          </p:nvPr>
        </p:nvSpPr>
        <p:spPr/>
        <p:txBody>
          <a:bodyPr/>
          <a:lstStyle/>
          <a:p>
            <a:fld id="{9A1F253C-2778-4916-9542-F7D39039AA08}" type="datetimeFigureOut">
              <a:rPr lang="en-IN" smtClean="0"/>
              <a:t>13-06-2022</a:t>
            </a:fld>
            <a:endParaRPr lang="en-IN"/>
          </a:p>
        </p:txBody>
      </p:sp>
      <p:sp>
        <p:nvSpPr>
          <p:cNvPr id="5" name="Footer Placeholder 4">
            <a:extLst>
              <a:ext uri="{FF2B5EF4-FFF2-40B4-BE49-F238E27FC236}">
                <a16:creationId xmlns:a16="http://schemas.microsoft.com/office/drawing/2014/main" id="{94078330-3A9B-5902-6120-192E0C3B5E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8BF949-31C5-4B15-CDCA-08AF4BA35F91}"/>
              </a:ext>
            </a:extLst>
          </p:cNvPr>
          <p:cNvSpPr>
            <a:spLocks noGrp="1"/>
          </p:cNvSpPr>
          <p:nvPr>
            <p:ph type="sldNum" sz="quarter" idx="12"/>
          </p:nvPr>
        </p:nvSpPr>
        <p:spPr/>
        <p:txBody>
          <a:bodyPr/>
          <a:lstStyle/>
          <a:p>
            <a:fld id="{F4A2EE6D-29B2-4785-B4AE-3CE3CBBD72E4}" type="slidenum">
              <a:rPr lang="en-IN" smtClean="0"/>
              <a:t>‹#›</a:t>
            </a:fld>
            <a:endParaRPr lang="en-IN"/>
          </a:p>
        </p:txBody>
      </p:sp>
    </p:spTree>
    <p:extLst>
      <p:ext uri="{BB962C8B-B14F-4D97-AF65-F5344CB8AC3E}">
        <p14:creationId xmlns:p14="http://schemas.microsoft.com/office/powerpoint/2010/main" val="290625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9BDF-BEB8-A878-5A2F-065E960A7B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FFE7AD-84C9-5063-6771-05E7D134EB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7CA37C-4320-9B51-4567-F0596A703DF0}"/>
              </a:ext>
            </a:extLst>
          </p:cNvPr>
          <p:cNvSpPr>
            <a:spLocks noGrp="1"/>
          </p:cNvSpPr>
          <p:nvPr>
            <p:ph type="dt" sz="half" idx="10"/>
          </p:nvPr>
        </p:nvSpPr>
        <p:spPr/>
        <p:txBody>
          <a:bodyPr/>
          <a:lstStyle/>
          <a:p>
            <a:fld id="{9A1F253C-2778-4916-9542-F7D39039AA08}" type="datetimeFigureOut">
              <a:rPr lang="en-IN" smtClean="0"/>
              <a:t>13-06-2022</a:t>
            </a:fld>
            <a:endParaRPr lang="en-IN"/>
          </a:p>
        </p:txBody>
      </p:sp>
      <p:sp>
        <p:nvSpPr>
          <p:cNvPr id="5" name="Footer Placeholder 4">
            <a:extLst>
              <a:ext uri="{FF2B5EF4-FFF2-40B4-BE49-F238E27FC236}">
                <a16:creationId xmlns:a16="http://schemas.microsoft.com/office/drawing/2014/main" id="{66A26B95-0F0F-2CD5-80BD-A42068E358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7BCB48-6175-5A94-2229-6BF6F4B47C7A}"/>
              </a:ext>
            </a:extLst>
          </p:cNvPr>
          <p:cNvSpPr>
            <a:spLocks noGrp="1"/>
          </p:cNvSpPr>
          <p:nvPr>
            <p:ph type="sldNum" sz="quarter" idx="12"/>
          </p:nvPr>
        </p:nvSpPr>
        <p:spPr/>
        <p:txBody>
          <a:bodyPr/>
          <a:lstStyle/>
          <a:p>
            <a:fld id="{F4A2EE6D-29B2-4785-B4AE-3CE3CBBD72E4}" type="slidenum">
              <a:rPr lang="en-IN" smtClean="0"/>
              <a:t>‹#›</a:t>
            </a:fld>
            <a:endParaRPr lang="en-IN"/>
          </a:p>
        </p:txBody>
      </p:sp>
    </p:spTree>
    <p:extLst>
      <p:ext uri="{BB962C8B-B14F-4D97-AF65-F5344CB8AC3E}">
        <p14:creationId xmlns:p14="http://schemas.microsoft.com/office/powerpoint/2010/main" val="41086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3349-226E-14AF-BBB7-52E6C92657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73B2FD-6F80-0B78-C73E-07A431D50D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4C4D09-BEE9-1D03-AD7F-B528E9CE21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10F590-0D1F-B561-3791-CCBB81FA75A2}"/>
              </a:ext>
            </a:extLst>
          </p:cNvPr>
          <p:cNvSpPr>
            <a:spLocks noGrp="1"/>
          </p:cNvSpPr>
          <p:nvPr>
            <p:ph type="dt" sz="half" idx="10"/>
          </p:nvPr>
        </p:nvSpPr>
        <p:spPr/>
        <p:txBody>
          <a:bodyPr/>
          <a:lstStyle/>
          <a:p>
            <a:fld id="{9A1F253C-2778-4916-9542-F7D39039AA08}" type="datetimeFigureOut">
              <a:rPr lang="en-IN" smtClean="0"/>
              <a:t>13-06-2022</a:t>
            </a:fld>
            <a:endParaRPr lang="en-IN"/>
          </a:p>
        </p:txBody>
      </p:sp>
      <p:sp>
        <p:nvSpPr>
          <p:cNvPr id="6" name="Footer Placeholder 5">
            <a:extLst>
              <a:ext uri="{FF2B5EF4-FFF2-40B4-BE49-F238E27FC236}">
                <a16:creationId xmlns:a16="http://schemas.microsoft.com/office/drawing/2014/main" id="{BB770B7E-9757-2711-CEA9-9C71E850C0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F9337D-3386-8F36-B563-155B236ED782}"/>
              </a:ext>
            </a:extLst>
          </p:cNvPr>
          <p:cNvSpPr>
            <a:spLocks noGrp="1"/>
          </p:cNvSpPr>
          <p:nvPr>
            <p:ph type="sldNum" sz="quarter" idx="12"/>
          </p:nvPr>
        </p:nvSpPr>
        <p:spPr/>
        <p:txBody>
          <a:bodyPr/>
          <a:lstStyle/>
          <a:p>
            <a:fld id="{F4A2EE6D-29B2-4785-B4AE-3CE3CBBD72E4}" type="slidenum">
              <a:rPr lang="en-IN" smtClean="0"/>
              <a:t>‹#›</a:t>
            </a:fld>
            <a:endParaRPr lang="en-IN"/>
          </a:p>
        </p:txBody>
      </p:sp>
    </p:spTree>
    <p:extLst>
      <p:ext uri="{BB962C8B-B14F-4D97-AF65-F5344CB8AC3E}">
        <p14:creationId xmlns:p14="http://schemas.microsoft.com/office/powerpoint/2010/main" val="1124477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E2CD-F85D-896A-A615-BCC6CB2296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872418-C597-632A-2777-C0FAD7AB6C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37F79E-F3BB-BE09-8E25-C8D0DBD3B0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54D64C-E219-B297-CB13-8327572399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097B90-D2A3-56C7-76E3-F96522F3E2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ED2F9D-4A6C-9897-3E36-A1B15A33D7E7}"/>
              </a:ext>
            </a:extLst>
          </p:cNvPr>
          <p:cNvSpPr>
            <a:spLocks noGrp="1"/>
          </p:cNvSpPr>
          <p:nvPr>
            <p:ph type="dt" sz="half" idx="10"/>
          </p:nvPr>
        </p:nvSpPr>
        <p:spPr/>
        <p:txBody>
          <a:bodyPr/>
          <a:lstStyle/>
          <a:p>
            <a:fld id="{9A1F253C-2778-4916-9542-F7D39039AA08}" type="datetimeFigureOut">
              <a:rPr lang="en-IN" smtClean="0"/>
              <a:t>13-06-2022</a:t>
            </a:fld>
            <a:endParaRPr lang="en-IN"/>
          </a:p>
        </p:txBody>
      </p:sp>
      <p:sp>
        <p:nvSpPr>
          <p:cNvPr id="8" name="Footer Placeholder 7">
            <a:extLst>
              <a:ext uri="{FF2B5EF4-FFF2-40B4-BE49-F238E27FC236}">
                <a16:creationId xmlns:a16="http://schemas.microsoft.com/office/drawing/2014/main" id="{9D40A19F-369A-72B8-A437-A4425DF8DF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3C20E7-5B7D-EBCA-5829-B165F901AE26}"/>
              </a:ext>
            </a:extLst>
          </p:cNvPr>
          <p:cNvSpPr>
            <a:spLocks noGrp="1"/>
          </p:cNvSpPr>
          <p:nvPr>
            <p:ph type="sldNum" sz="quarter" idx="12"/>
          </p:nvPr>
        </p:nvSpPr>
        <p:spPr/>
        <p:txBody>
          <a:bodyPr/>
          <a:lstStyle/>
          <a:p>
            <a:fld id="{F4A2EE6D-29B2-4785-B4AE-3CE3CBBD72E4}" type="slidenum">
              <a:rPr lang="en-IN" smtClean="0"/>
              <a:t>‹#›</a:t>
            </a:fld>
            <a:endParaRPr lang="en-IN"/>
          </a:p>
        </p:txBody>
      </p:sp>
    </p:spTree>
    <p:extLst>
      <p:ext uri="{BB962C8B-B14F-4D97-AF65-F5344CB8AC3E}">
        <p14:creationId xmlns:p14="http://schemas.microsoft.com/office/powerpoint/2010/main" val="3996122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D9107-BDA1-730F-88D7-0EA430D363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2B5841-F8BF-C192-3CCE-A8644DA50FE5}"/>
              </a:ext>
            </a:extLst>
          </p:cNvPr>
          <p:cNvSpPr>
            <a:spLocks noGrp="1"/>
          </p:cNvSpPr>
          <p:nvPr>
            <p:ph type="dt" sz="half" idx="10"/>
          </p:nvPr>
        </p:nvSpPr>
        <p:spPr/>
        <p:txBody>
          <a:bodyPr/>
          <a:lstStyle/>
          <a:p>
            <a:fld id="{9A1F253C-2778-4916-9542-F7D39039AA08}" type="datetimeFigureOut">
              <a:rPr lang="en-IN" smtClean="0"/>
              <a:t>13-06-2022</a:t>
            </a:fld>
            <a:endParaRPr lang="en-IN"/>
          </a:p>
        </p:txBody>
      </p:sp>
      <p:sp>
        <p:nvSpPr>
          <p:cNvPr id="4" name="Footer Placeholder 3">
            <a:extLst>
              <a:ext uri="{FF2B5EF4-FFF2-40B4-BE49-F238E27FC236}">
                <a16:creationId xmlns:a16="http://schemas.microsoft.com/office/drawing/2014/main" id="{4238009B-DB75-5377-A299-CD567BB28B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EBA4F5-9B6D-03ED-3668-A35F9842EF02}"/>
              </a:ext>
            </a:extLst>
          </p:cNvPr>
          <p:cNvSpPr>
            <a:spLocks noGrp="1"/>
          </p:cNvSpPr>
          <p:nvPr>
            <p:ph type="sldNum" sz="quarter" idx="12"/>
          </p:nvPr>
        </p:nvSpPr>
        <p:spPr/>
        <p:txBody>
          <a:bodyPr/>
          <a:lstStyle/>
          <a:p>
            <a:fld id="{F4A2EE6D-29B2-4785-B4AE-3CE3CBBD72E4}" type="slidenum">
              <a:rPr lang="en-IN" smtClean="0"/>
              <a:t>‹#›</a:t>
            </a:fld>
            <a:endParaRPr lang="en-IN"/>
          </a:p>
        </p:txBody>
      </p:sp>
    </p:spTree>
    <p:extLst>
      <p:ext uri="{BB962C8B-B14F-4D97-AF65-F5344CB8AC3E}">
        <p14:creationId xmlns:p14="http://schemas.microsoft.com/office/powerpoint/2010/main" val="4254828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06C60F-90B2-A6E4-3343-C336673E6512}"/>
              </a:ext>
            </a:extLst>
          </p:cNvPr>
          <p:cNvSpPr>
            <a:spLocks noGrp="1"/>
          </p:cNvSpPr>
          <p:nvPr>
            <p:ph type="dt" sz="half" idx="10"/>
          </p:nvPr>
        </p:nvSpPr>
        <p:spPr/>
        <p:txBody>
          <a:bodyPr/>
          <a:lstStyle/>
          <a:p>
            <a:fld id="{9A1F253C-2778-4916-9542-F7D39039AA08}" type="datetimeFigureOut">
              <a:rPr lang="en-IN" smtClean="0"/>
              <a:t>13-06-2022</a:t>
            </a:fld>
            <a:endParaRPr lang="en-IN"/>
          </a:p>
        </p:txBody>
      </p:sp>
      <p:sp>
        <p:nvSpPr>
          <p:cNvPr id="3" name="Footer Placeholder 2">
            <a:extLst>
              <a:ext uri="{FF2B5EF4-FFF2-40B4-BE49-F238E27FC236}">
                <a16:creationId xmlns:a16="http://schemas.microsoft.com/office/drawing/2014/main" id="{A8B6C22E-A2D3-DC79-81BE-6A399FD5F4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F45EC1-ECFC-8FD5-531A-428960551FCD}"/>
              </a:ext>
            </a:extLst>
          </p:cNvPr>
          <p:cNvSpPr>
            <a:spLocks noGrp="1"/>
          </p:cNvSpPr>
          <p:nvPr>
            <p:ph type="sldNum" sz="quarter" idx="12"/>
          </p:nvPr>
        </p:nvSpPr>
        <p:spPr/>
        <p:txBody>
          <a:bodyPr/>
          <a:lstStyle/>
          <a:p>
            <a:fld id="{F4A2EE6D-29B2-4785-B4AE-3CE3CBBD72E4}" type="slidenum">
              <a:rPr lang="en-IN" smtClean="0"/>
              <a:t>‹#›</a:t>
            </a:fld>
            <a:endParaRPr lang="en-IN"/>
          </a:p>
        </p:txBody>
      </p:sp>
    </p:spTree>
    <p:extLst>
      <p:ext uri="{BB962C8B-B14F-4D97-AF65-F5344CB8AC3E}">
        <p14:creationId xmlns:p14="http://schemas.microsoft.com/office/powerpoint/2010/main" val="471344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5E859-B03E-A4C9-6C28-46A45C10AA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2BD6B2-5E67-A5B0-176B-8F19E53051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DAEE00-9CA2-DF94-0064-E6B92ED8A1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4BECAF-2B2B-757D-80CC-809B28A49775}"/>
              </a:ext>
            </a:extLst>
          </p:cNvPr>
          <p:cNvSpPr>
            <a:spLocks noGrp="1"/>
          </p:cNvSpPr>
          <p:nvPr>
            <p:ph type="dt" sz="half" idx="10"/>
          </p:nvPr>
        </p:nvSpPr>
        <p:spPr/>
        <p:txBody>
          <a:bodyPr/>
          <a:lstStyle/>
          <a:p>
            <a:fld id="{9A1F253C-2778-4916-9542-F7D39039AA08}" type="datetimeFigureOut">
              <a:rPr lang="en-IN" smtClean="0"/>
              <a:t>13-06-2022</a:t>
            </a:fld>
            <a:endParaRPr lang="en-IN"/>
          </a:p>
        </p:txBody>
      </p:sp>
      <p:sp>
        <p:nvSpPr>
          <p:cNvPr id="6" name="Footer Placeholder 5">
            <a:extLst>
              <a:ext uri="{FF2B5EF4-FFF2-40B4-BE49-F238E27FC236}">
                <a16:creationId xmlns:a16="http://schemas.microsoft.com/office/drawing/2014/main" id="{36FA57CB-02C2-9CC3-6F58-F841BCBBA2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321575-5933-51C9-194B-F99F34BA9716}"/>
              </a:ext>
            </a:extLst>
          </p:cNvPr>
          <p:cNvSpPr>
            <a:spLocks noGrp="1"/>
          </p:cNvSpPr>
          <p:nvPr>
            <p:ph type="sldNum" sz="quarter" idx="12"/>
          </p:nvPr>
        </p:nvSpPr>
        <p:spPr/>
        <p:txBody>
          <a:bodyPr/>
          <a:lstStyle/>
          <a:p>
            <a:fld id="{F4A2EE6D-29B2-4785-B4AE-3CE3CBBD72E4}" type="slidenum">
              <a:rPr lang="en-IN" smtClean="0"/>
              <a:t>‹#›</a:t>
            </a:fld>
            <a:endParaRPr lang="en-IN"/>
          </a:p>
        </p:txBody>
      </p:sp>
    </p:spTree>
    <p:extLst>
      <p:ext uri="{BB962C8B-B14F-4D97-AF65-F5344CB8AC3E}">
        <p14:creationId xmlns:p14="http://schemas.microsoft.com/office/powerpoint/2010/main" val="1060698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77D63-0E14-C15E-0272-F4F28CAD90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B61FAA-1DA8-0E52-305C-D5EF4BE8E8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C0B073-2150-F0B7-CF83-9B7DF012B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866639-80FA-1F68-1127-00CBA781EF8E}"/>
              </a:ext>
            </a:extLst>
          </p:cNvPr>
          <p:cNvSpPr>
            <a:spLocks noGrp="1"/>
          </p:cNvSpPr>
          <p:nvPr>
            <p:ph type="dt" sz="half" idx="10"/>
          </p:nvPr>
        </p:nvSpPr>
        <p:spPr/>
        <p:txBody>
          <a:bodyPr/>
          <a:lstStyle/>
          <a:p>
            <a:fld id="{9A1F253C-2778-4916-9542-F7D39039AA08}" type="datetimeFigureOut">
              <a:rPr lang="en-IN" smtClean="0"/>
              <a:t>13-06-2022</a:t>
            </a:fld>
            <a:endParaRPr lang="en-IN"/>
          </a:p>
        </p:txBody>
      </p:sp>
      <p:sp>
        <p:nvSpPr>
          <p:cNvPr id="6" name="Footer Placeholder 5">
            <a:extLst>
              <a:ext uri="{FF2B5EF4-FFF2-40B4-BE49-F238E27FC236}">
                <a16:creationId xmlns:a16="http://schemas.microsoft.com/office/drawing/2014/main" id="{65C8F8A4-3277-CB21-C831-2848FC029A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5D8DCC-89F7-3725-768F-6B8922A05E13}"/>
              </a:ext>
            </a:extLst>
          </p:cNvPr>
          <p:cNvSpPr>
            <a:spLocks noGrp="1"/>
          </p:cNvSpPr>
          <p:nvPr>
            <p:ph type="sldNum" sz="quarter" idx="12"/>
          </p:nvPr>
        </p:nvSpPr>
        <p:spPr/>
        <p:txBody>
          <a:bodyPr/>
          <a:lstStyle/>
          <a:p>
            <a:fld id="{F4A2EE6D-29B2-4785-B4AE-3CE3CBBD72E4}" type="slidenum">
              <a:rPr lang="en-IN" smtClean="0"/>
              <a:t>‹#›</a:t>
            </a:fld>
            <a:endParaRPr lang="en-IN"/>
          </a:p>
        </p:txBody>
      </p:sp>
    </p:spTree>
    <p:extLst>
      <p:ext uri="{BB962C8B-B14F-4D97-AF65-F5344CB8AC3E}">
        <p14:creationId xmlns:p14="http://schemas.microsoft.com/office/powerpoint/2010/main" val="3984817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2EEFD8-82EF-ED28-1EFD-C26332152B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F79C9-184E-26AB-E839-B9532EFB34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08DEF8-7AD4-A363-DB71-5A87AD9D17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F253C-2778-4916-9542-F7D39039AA08}" type="datetimeFigureOut">
              <a:rPr lang="en-IN" smtClean="0"/>
              <a:t>13-06-2022</a:t>
            </a:fld>
            <a:endParaRPr lang="en-IN"/>
          </a:p>
        </p:txBody>
      </p:sp>
      <p:sp>
        <p:nvSpPr>
          <p:cNvPr id="5" name="Footer Placeholder 4">
            <a:extLst>
              <a:ext uri="{FF2B5EF4-FFF2-40B4-BE49-F238E27FC236}">
                <a16:creationId xmlns:a16="http://schemas.microsoft.com/office/drawing/2014/main" id="{0ADDF2A0-F195-50FD-7F16-73DC2EE079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B1A112-3B2D-A0EA-EFB7-5E0B00E37D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A2EE6D-29B2-4785-B4AE-3CE3CBBD72E4}" type="slidenum">
              <a:rPr lang="en-IN" smtClean="0"/>
              <a:t>‹#›</a:t>
            </a:fld>
            <a:endParaRPr lang="en-IN"/>
          </a:p>
        </p:txBody>
      </p:sp>
    </p:spTree>
    <p:extLst>
      <p:ext uri="{BB962C8B-B14F-4D97-AF65-F5344CB8AC3E}">
        <p14:creationId xmlns:p14="http://schemas.microsoft.com/office/powerpoint/2010/main" val="1323481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MACHINE LEARNING</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11</a:t>
            </a:r>
          </a:p>
          <a:p>
            <a:r>
              <a:rPr lang="en-IN" dirty="0"/>
              <a:t>Date </a:t>
            </a:r>
            <a:r>
              <a:rPr lang="en-IN"/>
              <a:t>– 13</a:t>
            </a:r>
            <a:r>
              <a:rPr lang="en-IN" baseline="30000"/>
              <a:t>th</a:t>
            </a:r>
            <a:r>
              <a:rPr lang="en-IN"/>
              <a:t>  </a:t>
            </a:r>
            <a:r>
              <a:rPr lang="en-IN" dirty="0"/>
              <a:t>June, 2022</a:t>
            </a:r>
          </a:p>
        </p:txBody>
      </p:sp>
    </p:spTree>
    <p:extLst>
      <p:ext uri="{BB962C8B-B14F-4D97-AF65-F5344CB8AC3E}">
        <p14:creationId xmlns:p14="http://schemas.microsoft.com/office/powerpoint/2010/main" val="2731346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rmAutofit fontScale="90000"/>
          </a:bodyPr>
          <a:lstStyle/>
          <a:p>
            <a:r>
              <a:rPr lang="en-US" b="1" i="0" dirty="0">
                <a:solidFill>
                  <a:srgbClr val="292929"/>
                </a:solidFill>
                <a:effectLst/>
                <a:latin typeface="sohne"/>
              </a:rPr>
              <a:t>What Is Correlation in Machine Learning?</a:t>
            </a:r>
            <a:endParaRPr lang="en-IN" dirty="0"/>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normAutofit fontScale="92500" lnSpcReduction="10000"/>
          </a:bodyPr>
          <a:lstStyle/>
          <a:p>
            <a:r>
              <a:rPr lang="en-US" b="0" i="0" dirty="0">
                <a:effectLst/>
                <a:latin typeface="Fira Sans" panose="020B0604020202020204" pitchFamily="34" charset="0"/>
              </a:rPr>
              <a:t>Correlation analysis is a statistical method used to measure the strength of the linear relationship between two variables and compute their association. Simply put - correlation analysis calculates the level of change in one variable due to the change in the other. A high correlation points to a strong relationship between the two variables, while a low correlation means that the variables are weakly related.</a:t>
            </a:r>
            <a:br>
              <a:rPr lang="en-US" dirty="0"/>
            </a:br>
            <a:endParaRPr lang="en-US" dirty="0"/>
          </a:p>
          <a:p>
            <a:r>
              <a:rPr lang="en-US" b="0" i="0" dirty="0">
                <a:effectLst/>
                <a:latin typeface="Fira Sans" panose="020B0604020202020204" pitchFamily="34" charset="0"/>
              </a:rPr>
              <a:t>When it comes to market research, researchers use correlation analysis to analyze quantitative data collected through research methods like surveys and live polls. They try to identify the relationship, patterns, significant connections, and trends between two variables or datasets.</a:t>
            </a:r>
            <a:br>
              <a:rPr lang="en-US" dirty="0"/>
            </a:br>
            <a:endParaRPr lang="en-US" dirty="0"/>
          </a:p>
          <a:p>
            <a:r>
              <a:rPr lang="en-US" b="0" i="0" dirty="0">
                <a:effectLst/>
                <a:latin typeface="Fira Sans" panose="020B0604020202020204" pitchFamily="34" charset="0"/>
              </a:rPr>
              <a:t>There is a positive correlation between two variables when an increase in one variable leads to the increase in the other. On the other hand, a negative correlation means that when one variable increases, the other decreases and vice-versa.</a:t>
            </a:r>
            <a:endParaRPr lang="en-IN" dirty="0"/>
          </a:p>
        </p:txBody>
      </p:sp>
    </p:spTree>
    <p:extLst>
      <p:ext uri="{BB962C8B-B14F-4D97-AF65-F5344CB8AC3E}">
        <p14:creationId xmlns:p14="http://schemas.microsoft.com/office/powerpoint/2010/main" val="2670139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rmAutofit fontScale="90000"/>
          </a:bodyPr>
          <a:lstStyle/>
          <a:p>
            <a:r>
              <a:rPr lang="en-US" b="1" i="0" dirty="0">
                <a:solidFill>
                  <a:srgbClr val="292929"/>
                </a:solidFill>
                <a:effectLst/>
                <a:latin typeface="sohne"/>
              </a:rPr>
              <a:t>What Is Correlation in Machine Learning?</a:t>
            </a:r>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normAutofit/>
          </a:bodyPr>
          <a:lstStyle/>
          <a:p>
            <a:pPr algn="l"/>
            <a:r>
              <a:rPr lang="en-US" b="0" i="0" dirty="0">
                <a:solidFill>
                  <a:srgbClr val="292929"/>
                </a:solidFill>
                <a:effectLst/>
                <a:latin typeface="charter"/>
              </a:rPr>
              <a:t>Correlation explains how one or more variables are related to each other. These variables can be input data features which have been used to forecast our target variable.</a:t>
            </a:r>
          </a:p>
          <a:p>
            <a:pPr algn="l"/>
            <a:r>
              <a:rPr lang="en-US" b="0" i="0" dirty="0">
                <a:solidFill>
                  <a:srgbClr val="292929"/>
                </a:solidFill>
                <a:effectLst/>
                <a:latin typeface="charter"/>
              </a:rPr>
              <a:t>Correlation, statistical technique which determines how one variables moves/changes in relation with the other variable. It gives us the idea about the degree of the relationship of the two variables. It’s a bi-variate analysis measure which describes the association between different variables. In most of the business it’s useful to express one subject in terms of its relationship with others.</a:t>
            </a:r>
          </a:p>
          <a:p>
            <a:pPr algn="l"/>
            <a:r>
              <a:rPr lang="en-US" b="0" i="0" dirty="0">
                <a:solidFill>
                  <a:srgbClr val="292929"/>
                </a:solidFill>
                <a:effectLst/>
                <a:latin typeface="charter"/>
              </a:rPr>
              <a:t>For example: No of testing vs no of positive cases in Corona.</a:t>
            </a:r>
          </a:p>
        </p:txBody>
      </p:sp>
    </p:spTree>
    <p:extLst>
      <p:ext uri="{BB962C8B-B14F-4D97-AF65-F5344CB8AC3E}">
        <p14:creationId xmlns:p14="http://schemas.microsoft.com/office/powerpoint/2010/main" val="1240206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rmAutofit fontScale="90000"/>
          </a:bodyPr>
          <a:lstStyle/>
          <a:p>
            <a:r>
              <a:rPr lang="en-US" b="1" i="0" dirty="0">
                <a:solidFill>
                  <a:srgbClr val="292929"/>
                </a:solidFill>
                <a:effectLst/>
                <a:latin typeface="sohne"/>
              </a:rPr>
              <a:t>Use of Correlation in Machine Learning</a:t>
            </a:r>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normAutofit/>
          </a:bodyPr>
          <a:lstStyle/>
          <a:p>
            <a:pPr marL="514350" indent="-514350" algn="l">
              <a:buFont typeface="+mj-lt"/>
              <a:buAutoNum type="arabicPeriod"/>
            </a:pPr>
            <a:r>
              <a:rPr lang="en-US" b="0" i="0" dirty="0">
                <a:solidFill>
                  <a:srgbClr val="292929"/>
                </a:solidFill>
                <a:effectLst/>
                <a:latin typeface="charter"/>
              </a:rPr>
              <a:t>If two variables are closely correlated, then we can predict one variable from the other.</a:t>
            </a:r>
          </a:p>
          <a:p>
            <a:pPr marL="514350" indent="-514350" algn="l">
              <a:buFont typeface="+mj-lt"/>
              <a:buAutoNum type="arabicPeriod"/>
            </a:pPr>
            <a:r>
              <a:rPr lang="en-US" b="0" i="0" dirty="0">
                <a:solidFill>
                  <a:srgbClr val="292929"/>
                </a:solidFill>
                <a:effectLst/>
                <a:latin typeface="charter"/>
              </a:rPr>
              <a:t>Correlation plays a vital role in locating the important variables on which other variables depend.</a:t>
            </a:r>
          </a:p>
          <a:p>
            <a:pPr marL="514350" indent="-514350" algn="l">
              <a:buFont typeface="+mj-lt"/>
              <a:buAutoNum type="arabicPeriod"/>
            </a:pPr>
            <a:r>
              <a:rPr lang="en-US" b="0" i="0" dirty="0">
                <a:solidFill>
                  <a:srgbClr val="292929"/>
                </a:solidFill>
                <a:effectLst/>
                <a:latin typeface="charter"/>
              </a:rPr>
              <a:t>It’s used as the foundation for various modeling techniques.</a:t>
            </a:r>
          </a:p>
          <a:p>
            <a:pPr marL="514350" indent="-514350" algn="l">
              <a:buFont typeface="+mj-lt"/>
              <a:buAutoNum type="arabicPeriod"/>
            </a:pPr>
            <a:r>
              <a:rPr lang="en-US" b="0" i="0" dirty="0">
                <a:solidFill>
                  <a:srgbClr val="292929"/>
                </a:solidFill>
                <a:effectLst/>
                <a:latin typeface="charter"/>
              </a:rPr>
              <a:t>Proper correlation analysis leads to better understanding of data.</a:t>
            </a:r>
          </a:p>
          <a:p>
            <a:pPr marL="514350" indent="-514350" algn="l">
              <a:buFont typeface="+mj-lt"/>
              <a:buAutoNum type="arabicPeriod"/>
            </a:pPr>
            <a:r>
              <a:rPr lang="en-US" b="0" i="0" dirty="0">
                <a:solidFill>
                  <a:srgbClr val="292929"/>
                </a:solidFill>
                <a:effectLst/>
                <a:latin typeface="charter"/>
              </a:rPr>
              <a:t>Correlation contribute towards the understanding of casual relationship (if any).</a:t>
            </a:r>
          </a:p>
          <a:p>
            <a:pPr marL="514350" indent="-514350" algn="l">
              <a:buFont typeface="+mj-lt"/>
              <a:buAutoNum type="arabicPeriod"/>
            </a:pPr>
            <a:endParaRPr lang="en-US" b="0" i="0" dirty="0">
              <a:solidFill>
                <a:srgbClr val="292929"/>
              </a:solidFill>
              <a:effectLst/>
              <a:latin typeface="charter"/>
            </a:endParaRPr>
          </a:p>
        </p:txBody>
      </p:sp>
    </p:spTree>
    <p:extLst>
      <p:ext uri="{BB962C8B-B14F-4D97-AF65-F5344CB8AC3E}">
        <p14:creationId xmlns:p14="http://schemas.microsoft.com/office/powerpoint/2010/main" val="279578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rmAutofit fontScale="90000"/>
          </a:bodyPr>
          <a:lstStyle/>
          <a:p>
            <a:r>
              <a:rPr lang="en-IN" b="1" i="0" dirty="0">
                <a:effectLst/>
                <a:latin typeface="Fira Sans" panose="020B0503050000020004" pitchFamily="34" charset="0"/>
              </a:rPr>
              <a:t>The Correlation Coefficient</a:t>
            </a:r>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lstStyle/>
          <a:p>
            <a:r>
              <a:rPr lang="en-US" dirty="0"/>
              <a:t>One of the statistical concepts that is most related to this type of analysis is the correlation coefficient.</a:t>
            </a:r>
          </a:p>
          <a:p>
            <a:endParaRPr lang="en-US" dirty="0"/>
          </a:p>
          <a:p>
            <a:r>
              <a:rPr lang="en-US" dirty="0"/>
              <a:t>The correlation coefficient is the unit of measurement used to calculate the intensity in the linear relationship between the variables involved in a correlation analysis, this is easily identifiable since it is represented with the symbol r and is usually a value without units which is located between 1 and -1.</a:t>
            </a:r>
          </a:p>
        </p:txBody>
      </p:sp>
    </p:spTree>
    <p:extLst>
      <p:ext uri="{BB962C8B-B14F-4D97-AF65-F5344CB8AC3E}">
        <p14:creationId xmlns:p14="http://schemas.microsoft.com/office/powerpoint/2010/main" val="886842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rmAutofit fontScale="90000"/>
          </a:bodyPr>
          <a:lstStyle/>
          <a:p>
            <a:r>
              <a:rPr lang="en-IN" b="1" i="0" dirty="0">
                <a:solidFill>
                  <a:srgbClr val="272C37"/>
                </a:solidFill>
                <a:effectLst/>
                <a:latin typeface="Roboto" panose="02000000000000000000" pitchFamily="2" charset="0"/>
              </a:rPr>
              <a:t>What is Statistical Analysis?</a:t>
            </a:r>
            <a:endParaRPr lang="en-IN" b="1" dirty="0"/>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lstStyle/>
          <a:p>
            <a:r>
              <a:rPr lang="en-US" dirty="0"/>
              <a:t>Statistical analysis is a scientific tool that helps collect and analyze large amounts of data to identify common patterns and trends to convert them into meaningful information. In simple words, statistical analysis is a data analysis tool that helps draw meaningful conclusions from raw and unstructured data. </a:t>
            </a:r>
          </a:p>
          <a:p>
            <a:endParaRPr lang="en-US" dirty="0"/>
          </a:p>
          <a:p>
            <a:r>
              <a:rPr lang="en-US" dirty="0"/>
              <a:t>The conclusions are drawn using statistical analysis facilitating decision-making and helping businesses make future predictions on the basis of past trends. It can be defined as a science of collecting and analyzing data to identify trends and patterns and presenting them. Statistical analysis involves working with numbers and is used by businesses and other institutions to make use of data to derive meaningful information. </a:t>
            </a:r>
            <a:endParaRPr lang="en-IN" dirty="0"/>
          </a:p>
        </p:txBody>
      </p:sp>
    </p:spTree>
    <p:extLst>
      <p:ext uri="{BB962C8B-B14F-4D97-AF65-F5344CB8AC3E}">
        <p14:creationId xmlns:p14="http://schemas.microsoft.com/office/powerpoint/2010/main" val="222141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rmAutofit fontScale="90000"/>
          </a:bodyPr>
          <a:lstStyle/>
          <a:p>
            <a:r>
              <a:rPr lang="en-IN" b="1" i="0" dirty="0">
                <a:solidFill>
                  <a:srgbClr val="272C37"/>
                </a:solidFill>
                <a:effectLst/>
                <a:latin typeface="Roboto" panose="02000000000000000000" pitchFamily="2" charset="0"/>
              </a:rPr>
              <a:t>Types of Statistical Analysis</a:t>
            </a:r>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normAutofit fontScale="70000" lnSpcReduction="20000"/>
          </a:bodyPr>
          <a:lstStyle/>
          <a:p>
            <a:r>
              <a:rPr lang="en-US" b="0" i="0" dirty="0">
                <a:effectLst/>
                <a:latin typeface="Roboto" panose="02000000000000000000" pitchFamily="2" charset="0"/>
              </a:rPr>
              <a:t>Given below are the 6 types of statistical analysis:</a:t>
            </a:r>
          </a:p>
          <a:p>
            <a:r>
              <a:rPr lang="en-US" b="1" dirty="0"/>
              <a:t>Descriptive Analysis</a:t>
            </a:r>
          </a:p>
          <a:p>
            <a:r>
              <a:rPr lang="en-US" dirty="0"/>
              <a:t>Descriptive statistical analysis involves collecting, interpreting, analyzing, and summarizing data to present them in the form of charts, graphs, and tables. Rather than drawing conclusions, it simply makes the complex data easy to read and understand.</a:t>
            </a:r>
          </a:p>
          <a:p>
            <a:endParaRPr lang="en-US" dirty="0"/>
          </a:p>
          <a:p>
            <a:r>
              <a:rPr lang="en-US" b="1" dirty="0"/>
              <a:t>Diagnosis Analysis</a:t>
            </a:r>
          </a:p>
          <a:p>
            <a:r>
              <a:rPr lang="en-US" dirty="0"/>
              <a:t>Whatever happened in the past, diagnosis analysis tells us about why it happened?</a:t>
            </a:r>
          </a:p>
          <a:p>
            <a:endParaRPr lang="en-US" dirty="0"/>
          </a:p>
          <a:p>
            <a:r>
              <a:rPr lang="en-US" b="1" dirty="0"/>
              <a:t>Inferential Analysis</a:t>
            </a:r>
          </a:p>
          <a:p>
            <a:r>
              <a:rPr lang="en-US" dirty="0"/>
              <a:t>The inferential statistical analysis focuses on drawing meaningful conclusions on the basis of the data analyzed. It studies the relationship between different variables or makes predictions for the whole population.</a:t>
            </a:r>
          </a:p>
          <a:p>
            <a:endParaRPr lang="en-US" b="1" dirty="0"/>
          </a:p>
          <a:p>
            <a:r>
              <a:rPr lang="en-US" b="1" dirty="0"/>
              <a:t>Predictive Analysis</a:t>
            </a:r>
          </a:p>
          <a:p>
            <a:r>
              <a:rPr lang="en-US" dirty="0"/>
              <a:t>Predictive statistical analysis is a type of statistical analysis that analyzes data to derive past trends and predict future events on the basis of them. It uses machine learning algorithms, data mining, data modelling, and artificial intelligence to conduct the statistical analysis of data.</a:t>
            </a:r>
          </a:p>
        </p:txBody>
      </p:sp>
    </p:spTree>
    <p:extLst>
      <p:ext uri="{BB962C8B-B14F-4D97-AF65-F5344CB8AC3E}">
        <p14:creationId xmlns:p14="http://schemas.microsoft.com/office/powerpoint/2010/main" val="4046296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rmAutofit fontScale="90000"/>
          </a:bodyPr>
          <a:lstStyle/>
          <a:p>
            <a:r>
              <a:rPr lang="en-IN" b="1" i="0" dirty="0">
                <a:solidFill>
                  <a:srgbClr val="272C37"/>
                </a:solidFill>
                <a:effectLst/>
                <a:latin typeface="Roboto" panose="02000000000000000000" pitchFamily="2" charset="0"/>
              </a:rPr>
              <a:t>Types of Statistical Analysis</a:t>
            </a:r>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normAutofit fontScale="92500" lnSpcReduction="20000"/>
          </a:bodyPr>
          <a:lstStyle/>
          <a:p>
            <a:r>
              <a:rPr lang="en-US" b="1" dirty="0"/>
              <a:t>Prescriptive Analysis</a:t>
            </a:r>
          </a:p>
          <a:p>
            <a:r>
              <a:rPr lang="en-US" dirty="0"/>
              <a:t>The prescriptive analysis conducts the analysis of data and prescribes the best course of action based on the results. It is a type of statistical analysis that helps you make an informed decision. </a:t>
            </a:r>
            <a:endParaRPr lang="en-IN" dirty="0"/>
          </a:p>
          <a:p>
            <a:endParaRPr lang="en-US" b="1" dirty="0"/>
          </a:p>
          <a:p>
            <a:r>
              <a:rPr lang="en-US" b="1" dirty="0"/>
              <a:t>Exploratory Data Analysis</a:t>
            </a:r>
          </a:p>
          <a:p>
            <a:r>
              <a:rPr lang="en-US" dirty="0"/>
              <a:t>Exploratory analysis is similar to inferential analysis, but the difference is that it involves exploring the unknown data associations. It analyzes the potential relationships within the data. </a:t>
            </a:r>
          </a:p>
          <a:p>
            <a:endParaRPr lang="en-US" dirty="0"/>
          </a:p>
          <a:p>
            <a:r>
              <a:rPr lang="en-US" b="1" dirty="0"/>
              <a:t>Causal Analysis</a:t>
            </a:r>
          </a:p>
          <a:p>
            <a:r>
              <a:rPr lang="en-US" dirty="0"/>
              <a:t>The causal statistical analysis focuses on determining the cause and effect relationship between different variables within the raw data. In simple words, it determines why something happens and its effect on other variables. This methodology can be used by businesses to determine the reason for failure. </a:t>
            </a:r>
            <a:endParaRPr lang="en-IN" dirty="0"/>
          </a:p>
        </p:txBody>
      </p:sp>
    </p:spTree>
    <p:extLst>
      <p:ext uri="{BB962C8B-B14F-4D97-AF65-F5344CB8AC3E}">
        <p14:creationId xmlns:p14="http://schemas.microsoft.com/office/powerpoint/2010/main" val="1409836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rmAutofit fontScale="90000"/>
          </a:bodyPr>
          <a:lstStyle/>
          <a:p>
            <a:r>
              <a:rPr lang="en-IN" b="1" i="0" dirty="0">
                <a:solidFill>
                  <a:srgbClr val="272C37"/>
                </a:solidFill>
                <a:effectLst/>
                <a:latin typeface="Roboto" panose="02000000000000000000" pitchFamily="2" charset="0"/>
              </a:rPr>
              <a:t>Benefits of Statistical Analysis</a:t>
            </a:r>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lstStyle/>
          <a:p>
            <a:pPr algn="l"/>
            <a:r>
              <a:rPr lang="en-US" b="0" i="0" dirty="0">
                <a:effectLst/>
                <a:latin typeface="Roboto" panose="02000000000000000000" pitchFamily="2" charset="0"/>
              </a:rPr>
              <a:t>Statistical analysis can be called a boon to mankind and has many benefits for both individuals and organizations. Given below are some of the reasons why you should consider investing in statistical analysis:</a:t>
            </a:r>
          </a:p>
          <a:p>
            <a:pPr algn="l">
              <a:buFont typeface="Arial" panose="020B0604020202020204" pitchFamily="34" charset="0"/>
              <a:buChar char="•"/>
            </a:pPr>
            <a:r>
              <a:rPr lang="en-US" b="0" i="0" dirty="0">
                <a:effectLst/>
                <a:latin typeface="Roboto" panose="02000000000000000000" pitchFamily="2" charset="0"/>
              </a:rPr>
              <a:t>It can help you determine the monthly, quarterly, yearly figures of sales profits, and costs making it easier to make your decisions.</a:t>
            </a:r>
          </a:p>
          <a:p>
            <a:pPr algn="l">
              <a:buFont typeface="Arial" panose="020B0604020202020204" pitchFamily="34" charset="0"/>
              <a:buChar char="•"/>
            </a:pPr>
            <a:r>
              <a:rPr lang="en-US" b="0" i="0" dirty="0">
                <a:effectLst/>
                <a:latin typeface="Roboto" panose="02000000000000000000" pitchFamily="2" charset="0"/>
              </a:rPr>
              <a:t>It can help you make informed and correct decisions.</a:t>
            </a:r>
          </a:p>
          <a:p>
            <a:pPr algn="l">
              <a:buFont typeface="Arial" panose="020B0604020202020204" pitchFamily="34" charset="0"/>
              <a:buChar char="•"/>
            </a:pPr>
            <a:r>
              <a:rPr lang="en-US" b="0" i="0" dirty="0">
                <a:effectLst/>
                <a:latin typeface="Roboto" panose="02000000000000000000" pitchFamily="2" charset="0"/>
              </a:rPr>
              <a:t>It can help you identify the problem or cause of the failure and make corrections. For example, it can identify the reason for an increase in total costs and help you cut the wasteful expenses.</a:t>
            </a:r>
          </a:p>
          <a:p>
            <a:pPr algn="l">
              <a:buFont typeface="Arial" panose="020B0604020202020204" pitchFamily="34" charset="0"/>
              <a:buChar char="•"/>
            </a:pPr>
            <a:r>
              <a:rPr lang="en-US" b="0" i="0" dirty="0">
                <a:effectLst/>
                <a:latin typeface="Roboto" panose="02000000000000000000" pitchFamily="2" charset="0"/>
              </a:rPr>
              <a:t>It can help you conduct market analysis and make an effective marketing and sales strategy.</a:t>
            </a:r>
          </a:p>
          <a:p>
            <a:pPr algn="l">
              <a:buFont typeface="Arial" panose="020B0604020202020204" pitchFamily="34" charset="0"/>
              <a:buChar char="•"/>
            </a:pPr>
            <a:r>
              <a:rPr lang="en-US" b="0" i="0" dirty="0">
                <a:effectLst/>
                <a:latin typeface="Roboto" panose="02000000000000000000" pitchFamily="2" charset="0"/>
              </a:rPr>
              <a:t>It helps improve the efficiency of different processes.</a:t>
            </a:r>
          </a:p>
        </p:txBody>
      </p:sp>
    </p:spTree>
    <p:extLst>
      <p:ext uri="{BB962C8B-B14F-4D97-AF65-F5344CB8AC3E}">
        <p14:creationId xmlns:p14="http://schemas.microsoft.com/office/powerpoint/2010/main" val="473550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rmAutofit fontScale="90000"/>
          </a:bodyPr>
          <a:lstStyle/>
          <a:p>
            <a:r>
              <a:rPr lang="en-IN" b="1" i="0" dirty="0">
                <a:solidFill>
                  <a:srgbClr val="272C37"/>
                </a:solidFill>
                <a:effectLst/>
                <a:latin typeface="Roboto" panose="02000000000000000000" pitchFamily="2" charset="0"/>
              </a:rPr>
              <a:t>Statistical Analysis Process</a:t>
            </a:r>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lstStyle/>
          <a:p>
            <a:r>
              <a:rPr lang="en-US" dirty="0"/>
              <a:t>Given below are the 5 steps to conduct a statistical analysis that you should follow:</a:t>
            </a:r>
          </a:p>
          <a:p>
            <a:endParaRPr lang="en-US" dirty="0"/>
          </a:p>
          <a:p>
            <a:r>
              <a:rPr lang="en-US" dirty="0"/>
              <a:t>Step 1: Identify and describe the nature of the data that you are supposed to analyze.</a:t>
            </a:r>
          </a:p>
          <a:p>
            <a:r>
              <a:rPr lang="en-US" dirty="0"/>
              <a:t>Step 2: The next step is to establish a relation between the data analyzed and the sample population to which the data belongs. </a:t>
            </a:r>
          </a:p>
          <a:p>
            <a:r>
              <a:rPr lang="en-US" dirty="0"/>
              <a:t>Step 3: The third step is to create a model that clearly presents and summarizes the relationship between the population and the data.</a:t>
            </a:r>
          </a:p>
          <a:p>
            <a:r>
              <a:rPr lang="en-US" dirty="0"/>
              <a:t>Step 4: Prove if the model is valid or not.</a:t>
            </a:r>
          </a:p>
          <a:p>
            <a:r>
              <a:rPr lang="en-US" dirty="0"/>
              <a:t>Step 5: Use predictive analysis to predict future trends and events likely to happen. </a:t>
            </a:r>
            <a:endParaRPr lang="en-IN" dirty="0"/>
          </a:p>
        </p:txBody>
      </p:sp>
    </p:spTree>
    <p:extLst>
      <p:ext uri="{BB962C8B-B14F-4D97-AF65-F5344CB8AC3E}">
        <p14:creationId xmlns:p14="http://schemas.microsoft.com/office/powerpoint/2010/main" val="3948291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rmAutofit fontScale="90000"/>
          </a:bodyPr>
          <a:lstStyle/>
          <a:p>
            <a:r>
              <a:rPr lang="en-IN" b="1" i="0" dirty="0">
                <a:solidFill>
                  <a:srgbClr val="272C37"/>
                </a:solidFill>
                <a:effectLst/>
                <a:latin typeface="Roboto" panose="02000000000000000000" pitchFamily="2" charset="0"/>
              </a:rPr>
              <a:t>Statistical Analysis Methods</a:t>
            </a:r>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normAutofit fontScale="92500" lnSpcReduction="20000"/>
          </a:bodyPr>
          <a:lstStyle/>
          <a:p>
            <a:r>
              <a:rPr lang="en-US" dirty="0"/>
              <a:t>Although there are various methods used to perform data analysis, given below are the 5 most used and popular methods of statistical analysis:</a:t>
            </a:r>
          </a:p>
          <a:p>
            <a:endParaRPr lang="en-US" dirty="0"/>
          </a:p>
          <a:p>
            <a:r>
              <a:rPr lang="en-US" b="1" dirty="0"/>
              <a:t>Mean</a:t>
            </a:r>
          </a:p>
          <a:p>
            <a:r>
              <a:rPr lang="en-US" dirty="0"/>
              <a:t>Mean or average mean is one of the most popular methods of statistical analysis. Mean determines the overall trend of the data and is very simple to calculate. Mean is calculated by summing the numbers in the data set together and then dividing it by the number of data points. Despite the ease of calculation and its benefits, it is not advisable to resort to mean as the only statistical indicator as it can result in inaccurate decision making. </a:t>
            </a:r>
          </a:p>
          <a:p>
            <a:endParaRPr lang="en-US" dirty="0"/>
          </a:p>
          <a:p>
            <a:r>
              <a:rPr lang="en-US" b="1" dirty="0"/>
              <a:t>Standard Deviation</a:t>
            </a:r>
          </a:p>
          <a:p>
            <a:r>
              <a:rPr lang="en-US" dirty="0"/>
              <a:t>Standard deviation is another very widely used statistical tool or method. It analyzes the deviation of different data points from the mean of the entire data set. It determines how data of the data set is spread around the mean. You can use it to decide whether the research outcomes can be generalized or not. </a:t>
            </a:r>
            <a:endParaRPr lang="en-IN" dirty="0"/>
          </a:p>
        </p:txBody>
      </p:sp>
    </p:spTree>
    <p:extLst>
      <p:ext uri="{BB962C8B-B14F-4D97-AF65-F5344CB8AC3E}">
        <p14:creationId xmlns:p14="http://schemas.microsoft.com/office/powerpoint/2010/main" val="416966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rmAutofit fontScale="90000"/>
          </a:bodyPr>
          <a:lstStyle/>
          <a:p>
            <a:r>
              <a:rPr lang="en-IN" b="1" i="0" dirty="0">
                <a:solidFill>
                  <a:srgbClr val="272C37"/>
                </a:solidFill>
                <a:effectLst/>
                <a:latin typeface="Roboto" panose="02000000000000000000" pitchFamily="2" charset="0"/>
              </a:rPr>
              <a:t>Statistical Analysis Methods</a:t>
            </a:r>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normAutofit fontScale="92500" lnSpcReduction="20000"/>
          </a:bodyPr>
          <a:lstStyle/>
          <a:p>
            <a:r>
              <a:rPr lang="en-US" b="1" dirty="0"/>
              <a:t>Regression</a:t>
            </a:r>
          </a:p>
          <a:p>
            <a:r>
              <a:rPr lang="en-US" dirty="0"/>
              <a:t>Regression is a statistical tool that helps determine the cause and effect relationship between the variables. It determines the relationship between a dependent and an independent variable. It is generally used to predict future trends and events.</a:t>
            </a:r>
          </a:p>
          <a:p>
            <a:endParaRPr lang="en-US" dirty="0"/>
          </a:p>
          <a:p>
            <a:r>
              <a:rPr lang="en-US" b="1" dirty="0"/>
              <a:t>Hypothesis Testing</a:t>
            </a:r>
          </a:p>
          <a:p>
            <a:r>
              <a:rPr lang="en-US" dirty="0"/>
              <a:t>Hypothesis testing can be used to test the validity or trueness of a conclusion or argument against a data set. The hypothesis is an assumption made at the beginning of the research and can hold or be false based on the analysis results. </a:t>
            </a:r>
          </a:p>
          <a:p>
            <a:endParaRPr lang="en-US" b="1" dirty="0"/>
          </a:p>
          <a:p>
            <a:r>
              <a:rPr lang="en-US" b="1" dirty="0"/>
              <a:t>Sample Size Determination</a:t>
            </a:r>
          </a:p>
          <a:p>
            <a:r>
              <a:rPr lang="en-US" dirty="0"/>
              <a:t>Sample size determination or data sampling is a technique used to derive a sample from the entire population, which is representative of the population. This method is used when the size of the population is very large. You can choose from among the various data sampling techniques such as snowball sampling, convenience sampling, and random sampling. </a:t>
            </a:r>
            <a:endParaRPr lang="en-IN" dirty="0"/>
          </a:p>
        </p:txBody>
      </p:sp>
    </p:spTree>
    <p:extLst>
      <p:ext uri="{BB962C8B-B14F-4D97-AF65-F5344CB8AC3E}">
        <p14:creationId xmlns:p14="http://schemas.microsoft.com/office/powerpoint/2010/main" val="818030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rmAutofit fontScale="90000"/>
          </a:bodyPr>
          <a:lstStyle/>
          <a:p>
            <a:r>
              <a:rPr lang="en-IN" b="1" i="0" dirty="0">
                <a:solidFill>
                  <a:srgbClr val="272C37"/>
                </a:solidFill>
                <a:effectLst/>
                <a:latin typeface="Roboto" panose="02000000000000000000" pitchFamily="2" charset="0"/>
              </a:rPr>
              <a:t>Statistical Analysis Software</a:t>
            </a:r>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lstStyle/>
          <a:p>
            <a:r>
              <a:rPr lang="en-US" dirty="0"/>
              <a:t>Everyone can't perform very complex statistical calculations with accuracy making statistical analysis a time-consuming and costly process. Statistical software has become a very important tool for companies to perform their data analysis. The software uses Artificial Intelligence and Machine Learning to perform complex calculations, identify trends and patterns, and create charts, graphs, and tables accurately within minutes. </a:t>
            </a:r>
            <a:endParaRPr lang="en-IN" dirty="0"/>
          </a:p>
        </p:txBody>
      </p:sp>
    </p:spTree>
    <p:extLst>
      <p:ext uri="{BB962C8B-B14F-4D97-AF65-F5344CB8AC3E}">
        <p14:creationId xmlns:p14="http://schemas.microsoft.com/office/powerpoint/2010/main" val="2709952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1502</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Calibri</vt:lpstr>
      <vt:lpstr>Calibri Light</vt:lpstr>
      <vt:lpstr>charter</vt:lpstr>
      <vt:lpstr>Fira Sans</vt:lpstr>
      <vt:lpstr>Roboto</vt:lpstr>
      <vt:lpstr>sohne</vt:lpstr>
      <vt:lpstr>Office Theme</vt:lpstr>
      <vt:lpstr>MACHINE LEARNING</vt:lpstr>
      <vt:lpstr>What is Statistical Analysis?</vt:lpstr>
      <vt:lpstr>Types of Statistical Analysis</vt:lpstr>
      <vt:lpstr>Types of Statistical Analysis</vt:lpstr>
      <vt:lpstr>Benefits of Statistical Analysis</vt:lpstr>
      <vt:lpstr>Statistical Analysis Process</vt:lpstr>
      <vt:lpstr>Statistical Analysis Methods</vt:lpstr>
      <vt:lpstr>Statistical Analysis Methods</vt:lpstr>
      <vt:lpstr>Statistical Analysis Software</vt:lpstr>
      <vt:lpstr>What Is Correlation in Machine Learning?</vt:lpstr>
      <vt:lpstr>What Is Correlation in Machine Learning?</vt:lpstr>
      <vt:lpstr>Use of Correlation in Machine Learning</vt:lpstr>
      <vt:lpstr>The Correlation Coefficient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Hitendra Dixit</dc:creator>
  <cp:lastModifiedBy>Hitendra Dixit</cp:lastModifiedBy>
  <cp:revision>1</cp:revision>
  <dcterms:created xsi:type="dcterms:W3CDTF">2022-06-13T17:08:20Z</dcterms:created>
  <dcterms:modified xsi:type="dcterms:W3CDTF">2022-06-13T17:08:34Z</dcterms:modified>
</cp:coreProperties>
</file>