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8" r:id="rId5"/>
    <p:sldId id="287"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F1B31-CB91-D25F-AA90-47FC7113A6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39691B-A3E2-817D-2B70-C6CA624A8F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20C745A-9A16-BC30-77E2-637F3CE7E381}"/>
              </a:ext>
            </a:extLst>
          </p:cNvPr>
          <p:cNvSpPr>
            <a:spLocks noGrp="1"/>
          </p:cNvSpPr>
          <p:nvPr>
            <p:ph type="dt" sz="half" idx="10"/>
          </p:nvPr>
        </p:nvSpPr>
        <p:spPr/>
        <p:txBody>
          <a:bodyPr/>
          <a:lstStyle/>
          <a:p>
            <a:fld id="{F91BFC79-6DC8-4D52-9145-3805FB4D5873}" type="datetimeFigureOut">
              <a:rPr lang="en-IN" smtClean="0"/>
              <a:t>07-06-2022</a:t>
            </a:fld>
            <a:endParaRPr lang="en-IN"/>
          </a:p>
        </p:txBody>
      </p:sp>
      <p:sp>
        <p:nvSpPr>
          <p:cNvPr id="5" name="Footer Placeholder 4">
            <a:extLst>
              <a:ext uri="{FF2B5EF4-FFF2-40B4-BE49-F238E27FC236}">
                <a16:creationId xmlns:a16="http://schemas.microsoft.com/office/drawing/2014/main" id="{ADA9D620-54DD-5065-C0E4-03434CF124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4356F9-1B3E-B604-B9CA-08594BD8568C}"/>
              </a:ext>
            </a:extLst>
          </p:cNvPr>
          <p:cNvSpPr>
            <a:spLocks noGrp="1"/>
          </p:cNvSpPr>
          <p:nvPr>
            <p:ph type="sldNum" sz="quarter" idx="12"/>
          </p:nvPr>
        </p:nvSpPr>
        <p:spPr/>
        <p:txBody>
          <a:bodyPr/>
          <a:lstStyle/>
          <a:p>
            <a:fld id="{3C79BE77-5787-4723-B083-9E0A604951A1}" type="slidenum">
              <a:rPr lang="en-IN" smtClean="0"/>
              <a:t>‹#›</a:t>
            </a:fld>
            <a:endParaRPr lang="en-IN"/>
          </a:p>
        </p:txBody>
      </p:sp>
    </p:spTree>
    <p:extLst>
      <p:ext uri="{BB962C8B-B14F-4D97-AF65-F5344CB8AC3E}">
        <p14:creationId xmlns:p14="http://schemas.microsoft.com/office/powerpoint/2010/main" val="2187637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FA0DD-272C-3E35-4BBA-B2C96C562A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E9D0C8-219E-1711-6705-D2630A5C55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CFB9F9-EFD3-483D-6D0E-F29E072CE751}"/>
              </a:ext>
            </a:extLst>
          </p:cNvPr>
          <p:cNvSpPr>
            <a:spLocks noGrp="1"/>
          </p:cNvSpPr>
          <p:nvPr>
            <p:ph type="dt" sz="half" idx="10"/>
          </p:nvPr>
        </p:nvSpPr>
        <p:spPr/>
        <p:txBody>
          <a:bodyPr/>
          <a:lstStyle/>
          <a:p>
            <a:fld id="{F91BFC79-6DC8-4D52-9145-3805FB4D5873}" type="datetimeFigureOut">
              <a:rPr lang="en-IN" smtClean="0"/>
              <a:t>07-06-2022</a:t>
            </a:fld>
            <a:endParaRPr lang="en-IN"/>
          </a:p>
        </p:txBody>
      </p:sp>
      <p:sp>
        <p:nvSpPr>
          <p:cNvPr id="5" name="Footer Placeholder 4">
            <a:extLst>
              <a:ext uri="{FF2B5EF4-FFF2-40B4-BE49-F238E27FC236}">
                <a16:creationId xmlns:a16="http://schemas.microsoft.com/office/drawing/2014/main" id="{3A9C1355-8487-BFE4-BFA1-68F7F4833D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8FD8EB-24FB-7F55-5C12-06F4F0BBBA1E}"/>
              </a:ext>
            </a:extLst>
          </p:cNvPr>
          <p:cNvSpPr>
            <a:spLocks noGrp="1"/>
          </p:cNvSpPr>
          <p:nvPr>
            <p:ph type="sldNum" sz="quarter" idx="12"/>
          </p:nvPr>
        </p:nvSpPr>
        <p:spPr/>
        <p:txBody>
          <a:bodyPr/>
          <a:lstStyle/>
          <a:p>
            <a:fld id="{3C79BE77-5787-4723-B083-9E0A604951A1}" type="slidenum">
              <a:rPr lang="en-IN" smtClean="0"/>
              <a:t>‹#›</a:t>
            </a:fld>
            <a:endParaRPr lang="en-IN"/>
          </a:p>
        </p:txBody>
      </p:sp>
    </p:spTree>
    <p:extLst>
      <p:ext uri="{BB962C8B-B14F-4D97-AF65-F5344CB8AC3E}">
        <p14:creationId xmlns:p14="http://schemas.microsoft.com/office/powerpoint/2010/main" val="2323684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29D974-E0A7-4FC2-0988-6F1F43C049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BFFF24-C96A-2120-C480-5F92A5501F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3A06D3-BFD7-4047-1585-21BFA0375A44}"/>
              </a:ext>
            </a:extLst>
          </p:cNvPr>
          <p:cNvSpPr>
            <a:spLocks noGrp="1"/>
          </p:cNvSpPr>
          <p:nvPr>
            <p:ph type="dt" sz="half" idx="10"/>
          </p:nvPr>
        </p:nvSpPr>
        <p:spPr/>
        <p:txBody>
          <a:bodyPr/>
          <a:lstStyle/>
          <a:p>
            <a:fld id="{F91BFC79-6DC8-4D52-9145-3805FB4D5873}" type="datetimeFigureOut">
              <a:rPr lang="en-IN" smtClean="0"/>
              <a:t>07-06-2022</a:t>
            </a:fld>
            <a:endParaRPr lang="en-IN"/>
          </a:p>
        </p:txBody>
      </p:sp>
      <p:sp>
        <p:nvSpPr>
          <p:cNvPr id="5" name="Footer Placeholder 4">
            <a:extLst>
              <a:ext uri="{FF2B5EF4-FFF2-40B4-BE49-F238E27FC236}">
                <a16:creationId xmlns:a16="http://schemas.microsoft.com/office/drawing/2014/main" id="{3F386C5C-2185-6CB1-3C70-A33C54619E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43B9B1-5CEA-272B-9BDF-61935CBCB815}"/>
              </a:ext>
            </a:extLst>
          </p:cNvPr>
          <p:cNvSpPr>
            <a:spLocks noGrp="1"/>
          </p:cNvSpPr>
          <p:nvPr>
            <p:ph type="sldNum" sz="quarter" idx="12"/>
          </p:nvPr>
        </p:nvSpPr>
        <p:spPr/>
        <p:txBody>
          <a:bodyPr/>
          <a:lstStyle/>
          <a:p>
            <a:fld id="{3C79BE77-5787-4723-B083-9E0A604951A1}" type="slidenum">
              <a:rPr lang="en-IN" smtClean="0"/>
              <a:t>‹#›</a:t>
            </a:fld>
            <a:endParaRPr lang="en-IN"/>
          </a:p>
        </p:txBody>
      </p:sp>
    </p:spTree>
    <p:extLst>
      <p:ext uri="{BB962C8B-B14F-4D97-AF65-F5344CB8AC3E}">
        <p14:creationId xmlns:p14="http://schemas.microsoft.com/office/powerpoint/2010/main" val="430790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3370D-B2C8-7E40-0557-57213C28D7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E82B00-3A7E-0BCA-4960-FA2583D73F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88D97B-A63E-8476-64DF-CFE5227F3CEA}"/>
              </a:ext>
            </a:extLst>
          </p:cNvPr>
          <p:cNvSpPr>
            <a:spLocks noGrp="1"/>
          </p:cNvSpPr>
          <p:nvPr>
            <p:ph type="dt" sz="half" idx="10"/>
          </p:nvPr>
        </p:nvSpPr>
        <p:spPr/>
        <p:txBody>
          <a:bodyPr/>
          <a:lstStyle/>
          <a:p>
            <a:fld id="{F91BFC79-6DC8-4D52-9145-3805FB4D5873}" type="datetimeFigureOut">
              <a:rPr lang="en-IN" smtClean="0"/>
              <a:t>07-06-2022</a:t>
            </a:fld>
            <a:endParaRPr lang="en-IN"/>
          </a:p>
        </p:txBody>
      </p:sp>
      <p:sp>
        <p:nvSpPr>
          <p:cNvPr id="5" name="Footer Placeholder 4">
            <a:extLst>
              <a:ext uri="{FF2B5EF4-FFF2-40B4-BE49-F238E27FC236}">
                <a16:creationId xmlns:a16="http://schemas.microsoft.com/office/drawing/2014/main" id="{F3A919DB-CC99-D6C1-AA9B-58425CA0AB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A38557-A12A-7B69-4AEB-506AE3460756}"/>
              </a:ext>
            </a:extLst>
          </p:cNvPr>
          <p:cNvSpPr>
            <a:spLocks noGrp="1"/>
          </p:cNvSpPr>
          <p:nvPr>
            <p:ph type="sldNum" sz="quarter" idx="12"/>
          </p:nvPr>
        </p:nvSpPr>
        <p:spPr/>
        <p:txBody>
          <a:bodyPr/>
          <a:lstStyle/>
          <a:p>
            <a:fld id="{3C79BE77-5787-4723-B083-9E0A604951A1}" type="slidenum">
              <a:rPr lang="en-IN" smtClean="0"/>
              <a:t>‹#›</a:t>
            </a:fld>
            <a:endParaRPr lang="en-IN"/>
          </a:p>
        </p:txBody>
      </p:sp>
    </p:spTree>
    <p:extLst>
      <p:ext uri="{BB962C8B-B14F-4D97-AF65-F5344CB8AC3E}">
        <p14:creationId xmlns:p14="http://schemas.microsoft.com/office/powerpoint/2010/main" val="468105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4E2E7-58B4-A31A-B87C-94A648D711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C5F7ED-362C-6F1A-C16C-53B330DDD5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943794-8485-B328-0AFB-2584CA83793F}"/>
              </a:ext>
            </a:extLst>
          </p:cNvPr>
          <p:cNvSpPr>
            <a:spLocks noGrp="1"/>
          </p:cNvSpPr>
          <p:nvPr>
            <p:ph type="dt" sz="half" idx="10"/>
          </p:nvPr>
        </p:nvSpPr>
        <p:spPr/>
        <p:txBody>
          <a:bodyPr/>
          <a:lstStyle/>
          <a:p>
            <a:fld id="{F91BFC79-6DC8-4D52-9145-3805FB4D5873}" type="datetimeFigureOut">
              <a:rPr lang="en-IN" smtClean="0"/>
              <a:t>07-06-2022</a:t>
            </a:fld>
            <a:endParaRPr lang="en-IN"/>
          </a:p>
        </p:txBody>
      </p:sp>
      <p:sp>
        <p:nvSpPr>
          <p:cNvPr id="5" name="Footer Placeholder 4">
            <a:extLst>
              <a:ext uri="{FF2B5EF4-FFF2-40B4-BE49-F238E27FC236}">
                <a16:creationId xmlns:a16="http://schemas.microsoft.com/office/drawing/2014/main" id="{879D30CA-E6D8-73EE-BC5D-9F49BB07A9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222EB2-68A6-632D-86F7-3E6E8FF87957}"/>
              </a:ext>
            </a:extLst>
          </p:cNvPr>
          <p:cNvSpPr>
            <a:spLocks noGrp="1"/>
          </p:cNvSpPr>
          <p:nvPr>
            <p:ph type="sldNum" sz="quarter" idx="12"/>
          </p:nvPr>
        </p:nvSpPr>
        <p:spPr/>
        <p:txBody>
          <a:bodyPr/>
          <a:lstStyle/>
          <a:p>
            <a:fld id="{3C79BE77-5787-4723-B083-9E0A604951A1}" type="slidenum">
              <a:rPr lang="en-IN" smtClean="0"/>
              <a:t>‹#›</a:t>
            </a:fld>
            <a:endParaRPr lang="en-IN"/>
          </a:p>
        </p:txBody>
      </p:sp>
    </p:spTree>
    <p:extLst>
      <p:ext uri="{BB962C8B-B14F-4D97-AF65-F5344CB8AC3E}">
        <p14:creationId xmlns:p14="http://schemas.microsoft.com/office/powerpoint/2010/main" val="2060543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0AE5-1ED3-6302-7ED3-CCF1EFC7FF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2132DE-26AD-EC18-4289-9EB99D9716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BBB307D-B095-FC57-55F2-EFA8B12F1D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C9DDBFE-4E58-1DD5-4210-9E34689C5010}"/>
              </a:ext>
            </a:extLst>
          </p:cNvPr>
          <p:cNvSpPr>
            <a:spLocks noGrp="1"/>
          </p:cNvSpPr>
          <p:nvPr>
            <p:ph type="dt" sz="half" idx="10"/>
          </p:nvPr>
        </p:nvSpPr>
        <p:spPr/>
        <p:txBody>
          <a:bodyPr/>
          <a:lstStyle/>
          <a:p>
            <a:fld id="{F91BFC79-6DC8-4D52-9145-3805FB4D5873}" type="datetimeFigureOut">
              <a:rPr lang="en-IN" smtClean="0"/>
              <a:t>07-06-2022</a:t>
            </a:fld>
            <a:endParaRPr lang="en-IN"/>
          </a:p>
        </p:txBody>
      </p:sp>
      <p:sp>
        <p:nvSpPr>
          <p:cNvPr id="6" name="Footer Placeholder 5">
            <a:extLst>
              <a:ext uri="{FF2B5EF4-FFF2-40B4-BE49-F238E27FC236}">
                <a16:creationId xmlns:a16="http://schemas.microsoft.com/office/drawing/2014/main" id="{687732BB-A72C-10F8-6C70-18896D5252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1A8AAB-65F8-2A0A-99FE-4196EF93F14C}"/>
              </a:ext>
            </a:extLst>
          </p:cNvPr>
          <p:cNvSpPr>
            <a:spLocks noGrp="1"/>
          </p:cNvSpPr>
          <p:nvPr>
            <p:ph type="sldNum" sz="quarter" idx="12"/>
          </p:nvPr>
        </p:nvSpPr>
        <p:spPr/>
        <p:txBody>
          <a:bodyPr/>
          <a:lstStyle/>
          <a:p>
            <a:fld id="{3C79BE77-5787-4723-B083-9E0A604951A1}" type="slidenum">
              <a:rPr lang="en-IN" smtClean="0"/>
              <a:t>‹#›</a:t>
            </a:fld>
            <a:endParaRPr lang="en-IN"/>
          </a:p>
        </p:txBody>
      </p:sp>
    </p:spTree>
    <p:extLst>
      <p:ext uri="{BB962C8B-B14F-4D97-AF65-F5344CB8AC3E}">
        <p14:creationId xmlns:p14="http://schemas.microsoft.com/office/powerpoint/2010/main" val="4064720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5D1BC-B3EB-E18D-0AF2-3AE7206F401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029B34-3662-FE9C-B721-471F3DD477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C715B7-BF82-73B4-A20D-1FE17E6E6A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D470E4-10A3-B5E7-9B1C-D09FDAF9B4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6CC1C6-DF99-0E35-CF7B-CC901B1135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1C4EF4-0CC1-807B-2D1A-6979002868AF}"/>
              </a:ext>
            </a:extLst>
          </p:cNvPr>
          <p:cNvSpPr>
            <a:spLocks noGrp="1"/>
          </p:cNvSpPr>
          <p:nvPr>
            <p:ph type="dt" sz="half" idx="10"/>
          </p:nvPr>
        </p:nvSpPr>
        <p:spPr/>
        <p:txBody>
          <a:bodyPr/>
          <a:lstStyle/>
          <a:p>
            <a:fld id="{F91BFC79-6DC8-4D52-9145-3805FB4D5873}" type="datetimeFigureOut">
              <a:rPr lang="en-IN" smtClean="0"/>
              <a:t>07-06-2022</a:t>
            </a:fld>
            <a:endParaRPr lang="en-IN"/>
          </a:p>
        </p:txBody>
      </p:sp>
      <p:sp>
        <p:nvSpPr>
          <p:cNvPr id="8" name="Footer Placeholder 7">
            <a:extLst>
              <a:ext uri="{FF2B5EF4-FFF2-40B4-BE49-F238E27FC236}">
                <a16:creationId xmlns:a16="http://schemas.microsoft.com/office/drawing/2014/main" id="{A9D218B4-9B91-6A23-4B63-244A489C247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26E69F-6787-4F5A-3D93-3159392A971C}"/>
              </a:ext>
            </a:extLst>
          </p:cNvPr>
          <p:cNvSpPr>
            <a:spLocks noGrp="1"/>
          </p:cNvSpPr>
          <p:nvPr>
            <p:ph type="sldNum" sz="quarter" idx="12"/>
          </p:nvPr>
        </p:nvSpPr>
        <p:spPr/>
        <p:txBody>
          <a:bodyPr/>
          <a:lstStyle/>
          <a:p>
            <a:fld id="{3C79BE77-5787-4723-B083-9E0A604951A1}" type="slidenum">
              <a:rPr lang="en-IN" smtClean="0"/>
              <a:t>‹#›</a:t>
            </a:fld>
            <a:endParaRPr lang="en-IN"/>
          </a:p>
        </p:txBody>
      </p:sp>
    </p:spTree>
    <p:extLst>
      <p:ext uri="{BB962C8B-B14F-4D97-AF65-F5344CB8AC3E}">
        <p14:creationId xmlns:p14="http://schemas.microsoft.com/office/powerpoint/2010/main" val="3382208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70FE3-63C5-3903-C686-886374AC5B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DE4A12-6985-D800-221C-4D962D8721E0}"/>
              </a:ext>
            </a:extLst>
          </p:cNvPr>
          <p:cNvSpPr>
            <a:spLocks noGrp="1"/>
          </p:cNvSpPr>
          <p:nvPr>
            <p:ph type="dt" sz="half" idx="10"/>
          </p:nvPr>
        </p:nvSpPr>
        <p:spPr/>
        <p:txBody>
          <a:bodyPr/>
          <a:lstStyle/>
          <a:p>
            <a:fld id="{F91BFC79-6DC8-4D52-9145-3805FB4D5873}" type="datetimeFigureOut">
              <a:rPr lang="en-IN" smtClean="0"/>
              <a:t>07-06-2022</a:t>
            </a:fld>
            <a:endParaRPr lang="en-IN"/>
          </a:p>
        </p:txBody>
      </p:sp>
      <p:sp>
        <p:nvSpPr>
          <p:cNvPr id="4" name="Footer Placeholder 3">
            <a:extLst>
              <a:ext uri="{FF2B5EF4-FFF2-40B4-BE49-F238E27FC236}">
                <a16:creationId xmlns:a16="http://schemas.microsoft.com/office/drawing/2014/main" id="{85630594-50CD-52D7-2835-4D0DAB4EF2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8C22D0-8113-9471-981F-8AFC42E257DD}"/>
              </a:ext>
            </a:extLst>
          </p:cNvPr>
          <p:cNvSpPr>
            <a:spLocks noGrp="1"/>
          </p:cNvSpPr>
          <p:nvPr>
            <p:ph type="sldNum" sz="quarter" idx="12"/>
          </p:nvPr>
        </p:nvSpPr>
        <p:spPr/>
        <p:txBody>
          <a:bodyPr/>
          <a:lstStyle/>
          <a:p>
            <a:fld id="{3C79BE77-5787-4723-B083-9E0A604951A1}" type="slidenum">
              <a:rPr lang="en-IN" smtClean="0"/>
              <a:t>‹#›</a:t>
            </a:fld>
            <a:endParaRPr lang="en-IN"/>
          </a:p>
        </p:txBody>
      </p:sp>
    </p:spTree>
    <p:extLst>
      <p:ext uri="{BB962C8B-B14F-4D97-AF65-F5344CB8AC3E}">
        <p14:creationId xmlns:p14="http://schemas.microsoft.com/office/powerpoint/2010/main" val="3488535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F7B5E2-8214-84D3-8AC0-416CE0FF1280}"/>
              </a:ext>
            </a:extLst>
          </p:cNvPr>
          <p:cNvSpPr>
            <a:spLocks noGrp="1"/>
          </p:cNvSpPr>
          <p:nvPr>
            <p:ph type="dt" sz="half" idx="10"/>
          </p:nvPr>
        </p:nvSpPr>
        <p:spPr/>
        <p:txBody>
          <a:bodyPr/>
          <a:lstStyle/>
          <a:p>
            <a:fld id="{F91BFC79-6DC8-4D52-9145-3805FB4D5873}" type="datetimeFigureOut">
              <a:rPr lang="en-IN" smtClean="0"/>
              <a:t>07-06-2022</a:t>
            </a:fld>
            <a:endParaRPr lang="en-IN"/>
          </a:p>
        </p:txBody>
      </p:sp>
      <p:sp>
        <p:nvSpPr>
          <p:cNvPr id="3" name="Footer Placeholder 2">
            <a:extLst>
              <a:ext uri="{FF2B5EF4-FFF2-40B4-BE49-F238E27FC236}">
                <a16:creationId xmlns:a16="http://schemas.microsoft.com/office/drawing/2014/main" id="{5AFA8D73-7191-8935-22A4-20F9D24ECA4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9445E4-E03B-58D2-F62C-01D7E3D13CAD}"/>
              </a:ext>
            </a:extLst>
          </p:cNvPr>
          <p:cNvSpPr>
            <a:spLocks noGrp="1"/>
          </p:cNvSpPr>
          <p:nvPr>
            <p:ph type="sldNum" sz="quarter" idx="12"/>
          </p:nvPr>
        </p:nvSpPr>
        <p:spPr/>
        <p:txBody>
          <a:bodyPr/>
          <a:lstStyle/>
          <a:p>
            <a:fld id="{3C79BE77-5787-4723-B083-9E0A604951A1}" type="slidenum">
              <a:rPr lang="en-IN" smtClean="0"/>
              <a:t>‹#›</a:t>
            </a:fld>
            <a:endParaRPr lang="en-IN"/>
          </a:p>
        </p:txBody>
      </p:sp>
    </p:spTree>
    <p:extLst>
      <p:ext uri="{BB962C8B-B14F-4D97-AF65-F5344CB8AC3E}">
        <p14:creationId xmlns:p14="http://schemas.microsoft.com/office/powerpoint/2010/main" val="2042708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DA4D-D781-76A9-D158-4DAB8EB9BD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A48E6A-62E8-C230-5D20-63DEFBD2B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251DCF2-F4F4-854D-9ED6-9DFAEB45A6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FC3A71-BC10-4303-78AB-BE7D62FC2C88}"/>
              </a:ext>
            </a:extLst>
          </p:cNvPr>
          <p:cNvSpPr>
            <a:spLocks noGrp="1"/>
          </p:cNvSpPr>
          <p:nvPr>
            <p:ph type="dt" sz="half" idx="10"/>
          </p:nvPr>
        </p:nvSpPr>
        <p:spPr/>
        <p:txBody>
          <a:bodyPr/>
          <a:lstStyle/>
          <a:p>
            <a:fld id="{F91BFC79-6DC8-4D52-9145-3805FB4D5873}" type="datetimeFigureOut">
              <a:rPr lang="en-IN" smtClean="0"/>
              <a:t>07-06-2022</a:t>
            </a:fld>
            <a:endParaRPr lang="en-IN"/>
          </a:p>
        </p:txBody>
      </p:sp>
      <p:sp>
        <p:nvSpPr>
          <p:cNvPr id="6" name="Footer Placeholder 5">
            <a:extLst>
              <a:ext uri="{FF2B5EF4-FFF2-40B4-BE49-F238E27FC236}">
                <a16:creationId xmlns:a16="http://schemas.microsoft.com/office/drawing/2014/main" id="{2F4F1C29-0E9C-C00E-20A4-B959FE18A7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83D8F6-230B-A5E1-DA48-E554802AA14C}"/>
              </a:ext>
            </a:extLst>
          </p:cNvPr>
          <p:cNvSpPr>
            <a:spLocks noGrp="1"/>
          </p:cNvSpPr>
          <p:nvPr>
            <p:ph type="sldNum" sz="quarter" idx="12"/>
          </p:nvPr>
        </p:nvSpPr>
        <p:spPr/>
        <p:txBody>
          <a:bodyPr/>
          <a:lstStyle/>
          <a:p>
            <a:fld id="{3C79BE77-5787-4723-B083-9E0A604951A1}" type="slidenum">
              <a:rPr lang="en-IN" smtClean="0"/>
              <a:t>‹#›</a:t>
            </a:fld>
            <a:endParaRPr lang="en-IN"/>
          </a:p>
        </p:txBody>
      </p:sp>
    </p:spTree>
    <p:extLst>
      <p:ext uri="{BB962C8B-B14F-4D97-AF65-F5344CB8AC3E}">
        <p14:creationId xmlns:p14="http://schemas.microsoft.com/office/powerpoint/2010/main" val="3407968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836E1-9EE7-D5CF-F0F6-097A2BA720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64A1B6B-C526-C564-AE55-833BB2A36A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B0FB463-63CC-4F95-216A-C4200824BA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7D2D0D-9DB8-CB04-F98C-7716BD10FDAD}"/>
              </a:ext>
            </a:extLst>
          </p:cNvPr>
          <p:cNvSpPr>
            <a:spLocks noGrp="1"/>
          </p:cNvSpPr>
          <p:nvPr>
            <p:ph type="dt" sz="half" idx="10"/>
          </p:nvPr>
        </p:nvSpPr>
        <p:spPr/>
        <p:txBody>
          <a:bodyPr/>
          <a:lstStyle/>
          <a:p>
            <a:fld id="{F91BFC79-6DC8-4D52-9145-3805FB4D5873}" type="datetimeFigureOut">
              <a:rPr lang="en-IN" smtClean="0"/>
              <a:t>07-06-2022</a:t>
            </a:fld>
            <a:endParaRPr lang="en-IN"/>
          </a:p>
        </p:txBody>
      </p:sp>
      <p:sp>
        <p:nvSpPr>
          <p:cNvPr id="6" name="Footer Placeholder 5">
            <a:extLst>
              <a:ext uri="{FF2B5EF4-FFF2-40B4-BE49-F238E27FC236}">
                <a16:creationId xmlns:a16="http://schemas.microsoft.com/office/drawing/2014/main" id="{2F233F47-0E8A-4659-6BFF-B67F5F68AB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2AC71F-D898-D9B4-136A-F07DA711EF1F}"/>
              </a:ext>
            </a:extLst>
          </p:cNvPr>
          <p:cNvSpPr>
            <a:spLocks noGrp="1"/>
          </p:cNvSpPr>
          <p:nvPr>
            <p:ph type="sldNum" sz="quarter" idx="12"/>
          </p:nvPr>
        </p:nvSpPr>
        <p:spPr/>
        <p:txBody>
          <a:bodyPr/>
          <a:lstStyle/>
          <a:p>
            <a:fld id="{3C79BE77-5787-4723-B083-9E0A604951A1}" type="slidenum">
              <a:rPr lang="en-IN" smtClean="0"/>
              <a:t>‹#›</a:t>
            </a:fld>
            <a:endParaRPr lang="en-IN"/>
          </a:p>
        </p:txBody>
      </p:sp>
    </p:spTree>
    <p:extLst>
      <p:ext uri="{BB962C8B-B14F-4D97-AF65-F5344CB8AC3E}">
        <p14:creationId xmlns:p14="http://schemas.microsoft.com/office/powerpoint/2010/main" val="1026259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B3C9E9-FB1B-979D-09D5-30294C5378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947AFD-9859-3056-849D-8D1A1D1952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0E4775-0F7F-7843-52B1-1313202E26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1BFC79-6DC8-4D52-9145-3805FB4D5873}" type="datetimeFigureOut">
              <a:rPr lang="en-IN" smtClean="0"/>
              <a:t>07-06-2022</a:t>
            </a:fld>
            <a:endParaRPr lang="en-IN"/>
          </a:p>
        </p:txBody>
      </p:sp>
      <p:sp>
        <p:nvSpPr>
          <p:cNvPr id="5" name="Footer Placeholder 4">
            <a:extLst>
              <a:ext uri="{FF2B5EF4-FFF2-40B4-BE49-F238E27FC236}">
                <a16:creationId xmlns:a16="http://schemas.microsoft.com/office/drawing/2014/main" id="{4753ED56-241C-CA01-68FB-C08DD0263D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6EBE29-B1AB-D687-E8A5-AB5951AB38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79BE77-5787-4723-B083-9E0A604951A1}" type="slidenum">
              <a:rPr lang="en-IN" smtClean="0"/>
              <a:t>‹#›</a:t>
            </a:fld>
            <a:endParaRPr lang="en-IN"/>
          </a:p>
        </p:txBody>
      </p:sp>
    </p:spTree>
    <p:extLst>
      <p:ext uri="{BB962C8B-B14F-4D97-AF65-F5344CB8AC3E}">
        <p14:creationId xmlns:p14="http://schemas.microsoft.com/office/powerpoint/2010/main" val="600988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dirty="0">
                <a:latin typeface="Algerian" panose="04020705040A02060702" pitchFamily="82" charset="0"/>
              </a:rPr>
              <a:t>MACHINE LEARNING</a:t>
            </a: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1</a:t>
            </a:r>
          </a:p>
          <a:p>
            <a:r>
              <a:rPr lang="en-IN" dirty="0"/>
              <a:t>Date – 07</a:t>
            </a:r>
            <a:r>
              <a:rPr lang="en-IN" baseline="30000" dirty="0"/>
              <a:t>th</a:t>
            </a:r>
            <a:r>
              <a:rPr lang="en-IN" dirty="0"/>
              <a:t> June, 2022</a:t>
            </a:r>
          </a:p>
        </p:txBody>
      </p:sp>
    </p:spTree>
    <p:extLst>
      <p:ext uri="{BB962C8B-B14F-4D97-AF65-F5344CB8AC3E}">
        <p14:creationId xmlns:p14="http://schemas.microsoft.com/office/powerpoint/2010/main" val="2018234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BA00-5EF9-93E0-3E86-FC4D2E80F527}"/>
              </a:ext>
            </a:extLst>
          </p:cNvPr>
          <p:cNvSpPr>
            <a:spLocks noGrp="1"/>
          </p:cNvSpPr>
          <p:nvPr>
            <p:ph type="title"/>
          </p:nvPr>
        </p:nvSpPr>
        <p:spPr>
          <a:xfrm>
            <a:off x="75414" y="179110"/>
            <a:ext cx="11877774" cy="501928"/>
          </a:xfrm>
        </p:spPr>
        <p:txBody>
          <a:bodyPr>
            <a:normAutofit fontScale="90000"/>
          </a:bodyPr>
          <a:lstStyle/>
          <a:p>
            <a:pPr algn="just"/>
            <a:r>
              <a:rPr lang="en-IN" b="1" i="0" dirty="0">
                <a:effectLst/>
                <a:latin typeface="erdana"/>
              </a:rPr>
              <a:t>Multiple Assignment</a:t>
            </a:r>
          </a:p>
        </p:txBody>
      </p:sp>
      <p:sp>
        <p:nvSpPr>
          <p:cNvPr id="3" name="Content Placeholder 2">
            <a:extLst>
              <a:ext uri="{FF2B5EF4-FFF2-40B4-BE49-F238E27FC236}">
                <a16:creationId xmlns:a16="http://schemas.microsoft.com/office/drawing/2014/main" id="{E032DE1F-B025-5BEE-8915-7E9B2E1CA311}"/>
              </a:ext>
            </a:extLst>
          </p:cNvPr>
          <p:cNvSpPr>
            <a:spLocks noGrp="1"/>
          </p:cNvSpPr>
          <p:nvPr>
            <p:ph idx="1"/>
          </p:nvPr>
        </p:nvSpPr>
        <p:spPr>
          <a:xfrm>
            <a:off x="75414" y="895546"/>
            <a:ext cx="11877774" cy="5783344"/>
          </a:xfrm>
        </p:spPr>
        <p:txBody>
          <a:bodyPr>
            <a:normAutofit/>
          </a:bodyPr>
          <a:lstStyle/>
          <a:p>
            <a:pPr marL="514350" indent="-514350">
              <a:buAutoNum type="arabicPeriod"/>
            </a:pPr>
            <a:r>
              <a:rPr lang="en-US" b="1" i="0" dirty="0">
                <a:solidFill>
                  <a:srgbClr val="333333"/>
                </a:solidFill>
                <a:effectLst/>
                <a:latin typeface="inter-bold"/>
              </a:rPr>
              <a:t>Assigning single value to multiple variables:</a:t>
            </a:r>
          </a:p>
          <a:p>
            <a:pPr lvl="1"/>
            <a:r>
              <a:rPr lang="en-IN" b="0" i="0" dirty="0">
                <a:solidFill>
                  <a:srgbClr val="000000"/>
                </a:solidFill>
                <a:effectLst/>
                <a:latin typeface="inter-regular"/>
              </a:rPr>
              <a:t>x=y=z=</a:t>
            </a:r>
            <a:r>
              <a:rPr lang="en-IN" b="0" i="0" dirty="0">
                <a:solidFill>
                  <a:srgbClr val="C00000"/>
                </a:solidFill>
                <a:effectLst/>
                <a:latin typeface="inter-regular"/>
              </a:rPr>
              <a:t>50</a:t>
            </a:r>
            <a:endParaRPr lang="en-US" b="1" i="0" dirty="0">
              <a:solidFill>
                <a:srgbClr val="333333"/>
              </a:solidFill>
              <a:effectLst/>
              <a:latin typeface="inter-bold"/>
            </a:endParaRPr>
          </a:p>
          <a:p>
            <a:pPr marL="0" indent="0">
              <a:buNone/>
            </a:pPr>
            <a:r>
              <a:rPr lang="en-IN" b="1" i="0" dirty="0">
                <a:solidFill>
                  <a:srgbClr val="333333"/>
                </a:solidFill>
                <a:effectLst/>
                <a:latin typeface="inter-bold"/>
              </a:rPr>
              <a:t>2. Assigning multiple values to multiple variables:</a:t>
            </a:r>
          </a:p>
          <a:p>
            <a:pPr lvl="1"/>
            <a:r>
              <a:rPr lang="en-IN" b="0" i="0" dirty="0" err="1">
                <a:solidFill>
                  <a:srgbClr val="000000"/>
                </a:solidFill>
                <a:effectLst/>
                <a:latin typeface="inter-regular"/>
              </a:rPr>
              <a:t>a,b,c</a:t>
            </a:r>
            <a:r>
              <a:rPr lang="en-IN" b="0" i="0" dirty="0">
                <a:solidFill>
                  <a:srgbClr val="000000"/>
                </a:solidFill>
                <a:effectLst/>
                <a:latin typeface="inter-regular"/>
              </a:rPr>
              <a:t>=</a:t>
            </a:r>
            <a:r>
              <a:rPr lang="en-IN" b="0" i="0" dirty="0">
                <a:solidFill>
                  <a:srgbClr val="C00000"/>
                </a:solidFill>
                <a:effectLst/>
                <a:latin typeface="inter-regular"/>
              </a:rPr>
              <a:t>5</a:t>
            </a:r>
            <a:r>
              <a:rPr lang="en-IN" b="0" i="0" dirty="0">
                <a:solidFill>
                  <a:srgbClr val="000000"/>
                </a:solidFill>
                <a:effectLst/>
                <a:latin typeface="inter-regular"/>
              </a:rPr>
              <a:t>,</a:t>
            </a:r>
            <a:r>
              <a:rPr lang="en-IN" b="0" i="0" dirty="0">
                <a:solidFill>
                  <a:srgbClr val="C00000"/>
                </a:solidFill>
                <a:effectLst/>
                <a:latin typeface="inter-regular"/>
              </a:rPr>
              <a:t>10</a:t>
            </a:r>
            <a:r>
              <a:rPr lang="en-IN" b="0" i="0" dirty="0">
                <a:solidFill>
                  <a:srgbClr val="000000"/>
                </a:solidFill>
                <a:effectLst/>
                <a:latin typeface="inter-regular"/>
              </a:rPr>
              <a:t>,</a:t>
            </a:r>
            <a:r>
              <a:rPr lang="en-IN" b="0" i="0" dirty="0">
                <a:solidFill>
                  <a:srgbClr val="C00000"/>
                </a:solidFill>
                <a:effectLst/>
                <a:latin typeface="inter-regular"/>
              </a:rPr>
              <a:t>15</a:t>
            </a:r>
            <a:r>
              <a:rPr lang="en-IN" b="0" i="0" dirty="0">
                <a:solidFill>
                  <a:srgbClr val="000000"/>
                </a:solidFill>
                <a:effectLst/>
                <a:latin typeface="inter-regular"/>
              </a:rPr>
              <a:t> </a:t>
            </a:r>
          </a:p>
          <a:p>
            <a:pPr lvl="1"/>
            <a:r>
              <a:rPr lang="en-US" b="0" i="0" dirty="0">
                <a:solidFill>
                  <a:srgbClr val="333333"/>
                </a:solidFill>
                <a:effectLst/>
                <a:latin typeface="inter-regular"/>
              </a:rPr>
              <a:t>The values will be assigned in the order in which variables appear.</a:t>
            </a:r>
            <a:endParaRPr lang="en-IN" b="0" i="0" dirty="0">
              <a:solidFill>
                <a:srgbClr val="000000"/>
              </a:solidFill>
              <a:effectLst/>
              <a:latin typeface="inter-regular"/>
            </a:endParaRPr>
          </a:p>
        </p:txBody>
      </p:sp>
    </p:spTree>
    <p:extLst>
      <p:ext uri="{BB962C8B-B14F-4D97-AF65-F5344CB8AC3E}">
        <p14:creationId xmlns:p14="http://schemas.microsoft.com/office/powerpoint/2010/main" val="379183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BA00-5EF9-93E0-3E86-FC4D2E80F527}"/>
              </a:ext>
            </a:extLst>
          </p:cNvPr>
          <p:cNvSpPr>
            <a:spLocks noGrp="1"/>
          </p:cNvSpPr>
          <p:nvPr>
            <p:ph type="title"/>
          </p:nvPr>
        </p:nvSpPr>
        <p:spPr>
          <a:xfrm>
            <a:off x="75414" y="179110"/>
            <a:ext cx="11877774" cy="501928"/>
          </a:xfrm>
        </p:spPr>
        <p:txBody>
          <a:bodyPr>
            <a:normAutofit fontScale="90000"/>
          </a:bodyPr>
          <a:lstStyle/>
          <a:p>
            <a:pPr algn="just"/>
            <a:r>
              <a:rPr lang="en-IN" b="1" i="0" dirty="0">
                <a:effectLst/>
                <a:latin typeface="erdana"/>
              </a:rPr>
              <a:t>Local Variable</a:t>
            </a:r>
          </a:p>
        </p:txBody>
      </p:sp>
      <p:sp>
        <p:nvSpPr>
          <p:cNvPr id="3" name="Content Placeholder 2">
            <a:extLst>
              <a:ext uri="{FF2B5EF4-FFF2-40B4-BE49-F238E27FC236}">
                <a16:creationId xmlns:a16="http://schemas.microsoft.com/office/drawing/2014/main" id="{E032DE1F-B025-5BEE-8915-7E9B2E1CA311}"/>
              </a:ext>
            </a:extLst>
          </p:cNvPr>
          <p:cNvSpPr>
            <a:spLocks noGrp="1"/>
          </p:cNvSpPr>
          <p:nvPr>
            <p:ph idx="1"/>
          </p:nvPr>
        </p:nvSpPr>
        <p:spPr>
          <a:xfrm>
            <a:off x="75414" y="895546"/>
            <a:ext cx="11877774" cy="5783344"/>
          </a:xfrm>
        </p:spPr>
        <p:txBody>
          <a:bodyPr>
            <a:normAutofit/>
          </a:bodyPr>
          <a:lstStyle/>
          <a:p>
            <a:r>
              <a:rPr lang="en-US" b="0" i="0" dirty="0">
                <a:effectLst/>
                <a:latin typeface="inter-regular"/>
              </a:rPr>
              <a:t>Local variables are the variables that declared inside the function and have scope within the function. Let's understand the following example.</a:t>
            </a:r>
          </a:p>
          <a:p>
            <a:pPr lvl="2" algn="just">
              <a:buFont typeface="+mj-lt"/>
              <a:buAutoNum type="arabicPeriod"/>
            </a:pPr>
            <a:r>
              <a:rPr lang="en-US" b="0" i="0" dirty="0">
                <a:effectLst/>
                <a:latin typeface="inter-regular"/>
              </a:rPr>
              <a:t># Declaring a function  </a:t>
            </a:r>
          </a:p>
          <a:p>
            <a:pPr lvl="2" algn="just">
              <a:buFont typeface="+mj-lt"/>
              <a:buAutoNum type="arabicPeriod"/>
            </a:pPr>
            <a:r>
              <a:rPr lang="en-US" b="1" i="0" dirty="0">
                <a:effectLst/>
                <a:latin typeface="inter-regular"/>
              </a:rPr>
              <a:t>def</a:t>
            </a:r>
            <a:r>
              <a:rPr lang="en-US" b="0" i="0" dirty="0">
                <a:effectLst/>
                <a:latin typeface="inter-regular"/>
              </a:rPr>
              <a:t> add():  </a:t>
            </a:r>
          </a:p>
          <a:p>
            <a:pPr lvl="2" algn="just">
              <a:buFont typeface="+mj-lt"/>
              <a:buAutoNum type="arabicPeriod"/>
            </a:pPr>
            <a:r>
              <a:rPr lang="en-US" b="0" i="0" dirty="0">
                <a:effectLst/>
                <a:latin typeface="inter-regular"/>
              </a:rPr>
              <a:t>    # Defining local variables. They has scope only within a function  </a:t>
            </a:r>
          </a:p>
          <a:p>
            <a:pPr lvl="2" algn="just">
              <a:buFont typeface="+mj-lt"/>
              <a:buAutoNum type="arabicPeriod"/>
            </a:pPr>
            <a:r>
              <a:rPr lang="en-US" b="0" i="0" dirty="0">
                <a:effectLst/>
                <a:latin typeface="inter-regular"/>
              </a:rPr>
              <a:t>    a = 20  </a:t>
            </a:r>
          </a:p>
          <a:p>
            <a:pPr lvl="2" algn="just">
              <a:buFont typeface="+mj-lt"/>
              <a:buAutoNum type="arabicPeriod"/>
            </a:pPr>
            <a:r>
              <a:rPr lang="en-US" b="0" i="0" dirty="0">
                <a:effectLst/>
                <a:latin typeface="inter-regular"/>
              </a:rPr>
              <a:t>    b = 30  </a:t>
            </a:r>
          </a:p>
          <a:p>
            <a:pPr lvl="2" algn="just">
              <a:buFont typeface="+mj-lt"/>
              <a:buAutoNum type="arabicPeriod"/>
            </a:pPr>
            <a:r>
              <a:rPr lang="en-US" b="0" i="0" dirty="0">
                <a:effectLst/>
                <a:latin typeface="inter-regular"/>
              </a:rPr>
              <a:t>    c = a + b  </a:t>
            </a:r>
          </a:p>
          <a:p>
            <a:pPr lvl="2" algn="just">
              <a:buFont typeface="+mj-lt"/>
              <a:buAutoNum type="arabicPeriod"/>
            </a:pPr>
            <a:r>
              <a:rPr lang="en-US" b="0" i="0" dirty="0">
                <a:effectLst/>
                <a:latin typeface="inter-regular"/>
              </a:rPr>
              <a:t>    </a:t>
            </a:r>
            <a:r>
              <a:rPr lang="en-US" b="1" i="0" dirty="0">
                <a:effectLst/>
                <a:latin typeface="inter-regular"/>
              </a:rPr>
              <a:t>print</a:t>
            </a:r>
            <a:r>
              <a:rPr lang="en-US" b="0" i="0" dirty="0">
                <a:effectLst/>
                <a:latin typeface="inter-regular"/>
              </a:rPr>
              <a:t>("The sum is:", c)  </a:t>
            </a:r>
          </a:p>
          <a:p>
            <a:pPr lvl="2" algn="just">
              <a:buFont typeface="+mj-lt"/>
              <a:buAutoNum type="arabicPeriod"/>
            </a:pPr>
            <a:r>
              <a:rPr lang="en-US" b="0" i="0" dirty="0">
                <a:effectLst/>
                <a:latin typeface="inter-regular"/>
              </a:rPr>
              <a:t># Calling a function  </a:t>
            </a:r>
          </a:p>
          <a:p>
            <a:pPr lvl="2" algn="just">
              <a:buFont typeface="+mj-lt"/>
              <a:buAutoNum type="arabicPeriod"/>
            </a:pPr>
            <a:r>
              <a:rPr lang="en-US" b="0" i="0" dirty="0">
                <a:effectLst/>
                <a:latin typeface="inter-regular"/>
              </a:rPr>
              <a:t>add()  </a:t>
            </a:r>
          </a:p>
          <a:p>
            <a:r>
              <a:rPr lang="en-US" b="0" i="0" dirty="0">
                <a:effectLst/>
                <a:latin typeface="inter-regular"/>
              </a:rPr>
              <a:t>In the above code, we declared a function named </a:t>
            </a:r>
            <a:r>
              <a:rPr lang="en-US" b="1" i="0" dirty="0">
                <a:effectLst/>
                <a:latin typeface="inter-bold"/>
              </a:rPr>
              <a:t>add()</a:t>
            </a:r>
            <a:r>
              <a:rPr lang="en-US" b="0" i="0" dirty="0">
                <a:effectLst/>
                <a:latin typeface="inter-regular"/>
              </a:rPr>
              <a:t> and assigned a few variables within the function. These variables will be referred to as the </a:t>
            </a:r>
            <a:r>
              <a:rPr lang="en-US" b="1" i="0" dirty="0">
                <a:effectLst/>
                <a:latin typeface="inter-bold"/>
              </a:rPr>
              <a:t>local variables</a:t>
            </a:r>
            <a:r>
              <a:rPr lang="en-US" b="0" i="0" dirty="0">
                <a:effectLst/>
                <a:latin typeface="inter-regular"/>
              </a:rPr>
              <a:t> which have scope only inside the function. If we try to use them outside the function, we get an error.</a:t>
            </a:r>
            <a:endParaRPr lang="en-IN" dirty="0"/>
          </a:p>
        </p:txBody>
      </p:sp>
    </p:spTree>
    <p:extLst>
      <p:ext uri="{BB962C8B-B14F-4D97-AF65-F5344CB8AC3E}">
        <p14:creationId xmlns:p14="http://schemas.microsoft.com/office/powerpoint/2010/main" val="1209563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BA00-5EF9-93E0-3E86-FC4D2E80F527}"/>
              </a:ext>
            </a:extLst>
          </p:cNvPr>
          <p:cNvSpPr>
            <a:spLocks noGrp="1"/>
          </p:cNvSpPr>
          <p:nvPr>
            <p:ph type="title"/>
          </p:nvPr>
        </p:nvSpPr>
        <p:spPr>
          <a:xfrm>
            <a:off x="75414" y="179110"/>
            <a:ext cx="11877774" cy="501928"/>
          </a:xfrm>
        </p:spPr>
        <p:txBody>
          <a:bodyPr>
            <a:normAutofit fontScale="90000"/>
          </a:bodyPr>
          <a:lstStyle/>
          <a:p>
            <a:pPr algn="just"/>
            <a:r>
              <a:rPr lang="en-IN" b="1" i="0" dirty="0">
                <a:effectLst/>
                <a:latin typeface="erdana"/>
              </a:rPr>
              <a:t>Global Variables</a:t>
            </a:r>
          </a:p>
        </p:txBody>
      </p:sp>
      <p:sp>
        <p:nvSpPr>
          <p:cNvPr id="3" name="Content Placeholder 2">
            <a:extLst>
              <a:ext uri="{FF2B5EF4-FFF2-40B4-BE49-F238E27FC236}">
                <a16:creationId xmlns:a16="http://schemas.microsoft.com/office/drawing/2014/main" id="{E032DE1F-B025-5BEE-8915-7E9B2E1CA311}"/>
              </a:ext>
            </a:extLst>
          </p:cNvPr>
          <p:cNvSpPr>
            <a:spLocks noGrp="1"/>
          </p:cNvSpPr>
          <p:nvPr>
            <p:ph idx="1"/>
          </p:nvPr>
        </p:nvSpPr>
        <p:spPr>
          <a:xfrm>
            <a:off x="75414" y="895546"/>
            <a:ext cx="11877774" cy="5783344"/>
          </a:xfrm>
        </p:spPr>
        <p:txBody>
          <a:bodyPr>
            <a:normAutofit fontScale="85000" lnSpcReduction="20000"/>
          </a:bodyPr>
          <a:lstStyle/>
          <a:p>
            <a:pPr algn="just"/>
            <a:r>
              <a:rPr lang="en-US" b="0" i="0" dirty="0">
                <a:effectLst/>
                <a:latin typeface="inter-regular"/>
              </a:rPr>
              <a:t>Global variables can be used throughout the program, and its scope is in the entire program. We can use global variables inside or outside the function.</a:t>
            </a:r>
          </a:p>
          <a:p>
            <a:pPr algn="just"/>
            <a:r>
              <a:rPr lang="en-US" b="0" i="0" dirty="0">
                <a:effectLst/>
                <a:latin typeface="inter-regular"/>
              </a:rPr>
              <a:t>A variable declared outside the function is the global variable by default. Python provides the </a:t>
            </a:r>
            <a:r>
              <a:rPr lang="en-US" b="1" i="0" dirty="0">
                <a:effectLst/>
                <a:latin typeface="inter-bold"/>
              </a:rPr>
              <a:t>global</a:t>
            </a:r>
            <a:r>
              <a:rPr lang="en-US" b="0" i="0" dirty="0">
                <a:effectLst/>
                <a:latin typeface="inter-regular"/>
              </a:rPr>
              <a:t> keyword to use global variable inside the function. If we don't use the </a:t>
            </a:r>
            <a:r>
              <a:rPr lang="en-US" b="1" i="0" dirty="0">
                <a:effectLst/>
                <a:latin typeface="inter-bold"/>
              </a:rPr>
              <a:t>global</a:t>
            </a:r>
            <a:r>
              <a:rPr lang="en-US" b="0" i="0" dirty="0">
                <a:effectLst/>
                <a:latin typeface="inter-regular"/>
              </a:rPr>
              <a:t> keyword, the function treats it as a local variable. Let's understand the following example.</a:t>
            </a:r>
          </a:p>
          <a:p>
            <a:pPr lvl="2" algn="just">
              <a:buFont typeface="+mj-lt"/>
              <a:buAutoNum type="arabicPeriod"/>
            </a:pPr>
            <a:r>
              <a:rPr lang="en-IN" b="0" i="0" dirty="0">
                <a:effectLst/>
                <a:latin typeface="inter-regular"/>
              </a:rPr>
              <a:t>x = 101  </a:t>
            </a:r>
          </a:p>
          <a:p>
            <a:pPr lvl="2" algn="just">
              <a:buFont typeface="+mj-lt"/>
              <a:buAutoNum type="arabicPeriod"/>
            </a:pPr>
            <a:r>
              <a:rPr lang="en-IN" b="0" i="0" dirty="0">
                <a:effectLst/>
                <a:latin typeface="inter-regular"/>
              </a:rPr>
              <a:t># Global variable in function  </a:t>
            </a:r>
          </a:p>
          <a:p>
            <a:pPr lvl="2" algn="just">
              <a:buFont typeface="+mj-lt"/>
              <a:buAutoNum type="arabicPeriod"/>
            </a:pPr>
            <a:r>
              <a:rPr lang="en-IN" b="1" i="0" dirty="0">
                <a:effectLst/>
                <a:latin typeface="inter-regular"/>
              </a:rPr>
              <a:t>def</a:t>
            </a:r>
            <a:r>
              <a:rPr lang="en-IN" b="0" i="0" dirty="0">
                <a:effectLst/>
                <a:latin typeface="inter-regular"/>
              </a:rPr>
              <a:t> </a:t>
            </a:r>
            <a:r>
              <a:rPr lang="en-IN" b="0" i="0" dirty="0" err="1">
                <a:effectLst/>
                <a:latin typeface="inter-regular"/>
              </a:rPr>
              <a:t>mainFunction</a:t>
            </a:r>
            <a:r>
              <a:rPr lang="en-IN" b="0" i="0" dirty="0">
                <a:effectLst/>
                <a:latin typeface="inter-regular"/>
              </a:rPr>
              <a:t>():  </a:t>
            </a:r>
          </a:p>
          <a:p>
            <a:pPr lvl="2" algn="just">
              <a:buFont typeface="+mj-lt"/>
              <a:buAutoNum type="arabicPeriod"/>
            </a:pPr>
            <a:r>
              <a:rPr lang="en-IN" b="0" i="0" dirty="0">
                <a:effectLst/>
                <a:latin typeface="inter-regular"/>
              </a:rPr>
              <a:t>    # printing a global variable  </a:t>
            </a:r>
          </a:p>
          <a:p>
            <a:pPr lvl="2" algn="just">
              <a:buFont typeface="+mj-lt"/>
              <a:buAutoNum type="arabicPeriod"/>
            </a:pPr>
            <a:r>
              <a:rPr lang="en-IN" b="0" i="0" dirty="0">
                <a:effectLst/>
                <a:latin typeface="inter-regular"/>
              </a:rPr>
              <a:t>    </a:t>
            </a:r>
            <a:r>
              <a:rPr lang="en-IN" b="1" i="0" dirty="0">
                <a:effectLst/>
                <a:latin typeface="inter-regular"/>
              </a:rPr>
              <a:t>global</a:t>
            </a:r>
            <a:r>
              <a:rPr lang="en-IN" b="0" i="0" dirty="0">
                <a:effectLst/>
                <a:latin typeface="inter-regular"/>
              </a:rPr>
              <a:t> x  </a:t>
            </a:r>
          </a:p>
          <a:p>
            <a:pPr lvl="2" algn="just">
              <a:buFont typeface="+mj-lt"/>
              <a:buAutoNum type="arabicPeriod"/>
            </a:pPr>
            <a:r>
              <a:rPr lang="en-IN" b="0" i="0" dirty="0">
                <a:effectLst/>
                <a:latin typeface="inter-regular"/>
              </a:rPr>
              <a:t>    </a:t>
            </a:r>
            <a:r>
              <a:rPr lang="en-IN" b="1" i="0" dirty="0">
                <a:effectLst/>
                <a:latin typeface="inter-regular"/>
              </a:rPr>
              <a:t>print</a:t>
            </a:r>
            <a:r>
              <a:rPr lang="en-IN" b="0" i="0" dirty="0">
                <a:effectLst/>
                <a:latin typeface="inter-regular"/>
              </a:rPr>
              <a:t>(x)  </a:t>
            </a:r>
          </a:p>
          <a:p>
            <a:pPr lvl="2" algn="just">
              <a:buFont typeface="+mj-lt"/>
              <a:buAutoNum type="arabicPeriod"/>
            </a:pPr>
            <a:r>
              <a:rPr lang="en-IN" b="0" i="0" dirty="0">
                <a:effectLst/>
                <a:latin typeface="inter-regular"/>
              </a:rPr>
              <a:t>    # modifying a global variable  </a:t>
            </a:r>
          </a:p>
          <a:p>
            <a:pPr lvl="2" algn="just">
              <a:buFont typeface="+mj-lt"/>
              <a:buAutoNum type="arabicPeriod"/>
            </a:pPr>
            <a:r>
              <a:rPr lang="en-IN" b="0" i="0" dirty="0">
                <a:effectLst/>
                <a:latin typeface="inter-regular"/>
              </a:rPr>
              <a:t>    x = ’Hello World’  </a:t>
            </a:r>
          </a:p>
          <a:p>
            <a:pPr lvl="2" algn="just">
              <a:buFont typeface="+mj-lt"/>
              <a:buAutoNum type="arabicPeriod"/>
            </a:pPr>
            <a:r>
              <a:rPr lang="en-IN" b="0" i="0" dirty="0">
                <a:effectLst/>
                <a:latin typeface="inter-regular"/>
              </a:rPr>
              <a:t>    </a:t>
            </a:r>
            <a:r>
              <a:rPr lang="en-IN" b="1" i="0" dirty="0">
                <a:effectLst/>
                <a:latin typeface="inter-regular"/>
              </a:rPr>
              <a:t>print</a:t>
            </a:r>
            <a:r>
              <a:rPr lang="en-IN" b="0" i="0" dirty="0">
                <a:effectLst/>
                <a:latin typeface="inter-regular"/>
              </a:rPr>
              <a:t>(x)  </a:t>
            </a:r>
          </a:p>
          <a:p>
            <a:pPr lvl="2" algn="just">
              <a:buFont typeface="+mj-lt"/>
              <a:buAutoNum type="arabicPeriod"/>
            </a:pPr>
            <a:r>
              <a:rPr lang="en-IN" b="0" i="0" dirty="0" err="1">
                <a:effectLst/>
                <a:latin typeface="inter-regular"/>
              </a:rPr>
              <a:t>mainFunction</a:t>
            </a:r>
            <a:r>
              <a:rPr lang="en-IN" b="0" i="0" dirty="0">
                <a:effectLst/>
                <a:latin typeface="inter-regular"/>
              </a:rPr>
              <a:t>()  </a:t>
            </a:r>
          </a:p>
          <a:p>
            <a:pPr lvl="2" algn="just">
              <a:buFont typeface="+mj-lt"/>
              <a:buAutoNum type="arabicPeriod"/>
            </a:pPr>
            <a:r>
              <a:rPr lang="en-IN" b="1" i="0" dirty="0">
                <a:effectLst/>
                <a:latin typeface="inter-regular"/>
              </a:rPr>
              <a:t>print</a:t>
            </a:r>
            <a:r>
              <a:rPr lang="en-IN" b="0" i="0" dirty="0">
                <a:effectLst/>
                <a:latin typeface="inter-regular"/>
              </a:rPr>
              <a:t>(x)  </a:t>
            </a:r>
          </a:p>
          <a:p>
            <a:r>
              <a:rPr lang="en-US" b="0" i="0" dirty="0">
                <a:solidFill>
                  <a:srgbClr val="333333"/>
                </a:solidFill>
                <a:effectLst/>
                <a:latin typeface="inter-regular"/>
              </a:rPr>
              <a:t>In the above code, we declare a global variable </a:t>
            </a:r>
            <a:r>
              <a:rPr lang="en-US" b="1" i="0" dirty="0">
                <a:solidFill>
                  <a:srgbClr val="333333"/>
                </a:solidFill>
                <a:effectLst/>
                <a:latin typeface="inter-bold"/>
              </a:rPr>
              <a:t>x</a:t>
            </a:r>
            <a:r>
              <a:rPr lang="en-US" b="0" i="0" dirty="0">
                <a:solidFill>
                  <a:srgbClr val="333333"/>
                </a:solidFill>
                <a:effectLst/>
                <a:latin typeface="inter-regular"/>
              </a:rPr>
              <a:t> and assign a value to it. Next, we defined a function and accessed the declared variable using the </a:t>
            </a:r>
            <a:r>
              <a:rPr lang="en-US" b="1" i="0" dirty="0">
                <a:solidFill>
                  <a:srgbClr val="333333"/>
                </a:solidFill>
                <a:effectLst/>
                <a:latin typeface="inter-bold"/>
              </a:rPr>
              <a:t>global</a:t>
            </a:r>
            <a:r>
              <a:rPr lang="en-US" b="0" i="0" dirty="0">
                <a:solidFill>
                  <a:srgbClr val="333333"/>
                </a:solidFill>
                <a:effectLst/>
                <a:latin typeface="inter-regular"/>
              </a:rPr>
              <a:t> keyword inside the function. Now we can modify its value. Then, we assigned a new string value to the variable x.</a:t>
            </a:r>
            <a:endParaRPr lang="en-IN" dirty="0"/>
          </a:p>
        </p:txBody>
      </p:sp>
    </p:spTree>
    <p:extLst>
      <p:ext uri="{BB962C8B-B14F-4D97-AF65-F5344CB8AC3E}">
        <p14:creationId xmlns:p14="http://schemas.microsoft.com/office/powerpoint/2010/main" val="1819315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BA00-5EF9-93E0-3E86-FC4D2E80F527}"/>
              </a:ext>
            </a:extLst>
          </p:cNvPr>
          <p:cNvSpPr>
            <a:spLocks noGrp="1"/>
          </p:cNvSpPr>
          <p:nvPr>
            <p:ph type="title"/>
          </p:nvPr>
        </p:nvSpPr>
        <p:spPr>
          <a:xfrm>
            <a:off x="75414" y="179110"/>
            <a:ext cx="11877774" cy="501928"/>
          </a:xfrm>
        </p:spPr>
        <p:txBody>
          <a:bodyPr>
            <a:normAutofit fontScale="90000"/>
          </a:bodyPr>
          <a:lstStyle/>
          <a:p>
            <a:pPr algn="just"/>
            <a:r>
              <a:rPr lang="en-IN" b="1" i="0" dirty="0">
                <a:effectLst/>
                <a:latin typeface="erdana"/>
              </a:rPr>
              <a:t>Delete a variable</a:t>
            </a:r>
          </a:p>
        </p:txBody>
      </p:sp>
      <p:sp>
        <p:nvSpPr>
          <p:cNvPr id="3" name="Content Placeholder 2">
            <a:extLst>
              <a:ext uri="{FF2B5EF4-FFF2-40B4-BE49-F238E27FC236}">
                <a16:creationId xmlns:a16="http://schemas.microsoft.com/office/drawing/2014/main" id="{E032DE1F-B025-5BEE-8915-7E9B2E1CA311}"/>
              </a:ext>
            </a:extLst>
          </p:cNvPr>
          <p:cNvSpPr>
            <a:spLocks noGrp="1"/>
          </p:cNvSpPr>
          <p:nvPr>
            <p:ph idx="1"/>
          </p:nvPr>
        </p:nvSpPr>
        <p:spPr>
          <a:xfrm>
            <a:off x="75414" y="895546"/>
            <a:ext cx="11877774" cy="5783344"/>
          </a:xfrm>
        </p:spPr>
        <p:txBody>
          <a:bodyPr>
            <a:normAutofit/>
          </a:bodyPr>
          <a:lstStyle/>
          <a:p>
            <a:r>
              <a:rPr lang="en-US" b="0" i="0" dirty="0">
                <a:effectLst/>
                <a:latin typeface="inter-regular"/>
              </a:rPr>
              <a:t>We can delete the variable using the </a:t>
            </a:r>
            <a:r>
              <a:rPr lang="en-US" b="1" i="0" dirty="0">
                <a:effectLst/>
                <a:latin typeface="inter-bold"/>
              </a:rPr>
              <a:t>del</a:t>
            </a:r>
            <a:r>
              <a:rPr lang="en-US" b="0" i="0" dirty="0">
                <a:effectLst/>
                <a:latin typeface="inter-regular"/>
              </a:rPr>
              <a:t> keyword. The syntax is given below.</a:t>
            </a:r>
          </a:p>
          <a:p>
            <a:r>
              <a:rPr lang="en-US" b="1" dirty="0">
                <a:latin typeface="inter-regular"/>
              </a:rPr>
              <a:t>Syntax</a:t>
            </a:r>
          </a:p>
          <a:p>
            <a:r>
              <a:rPr lang="en-IN" b="1" i="0" dirty="0">
                <a:effectLst/>
                <a:latin typeface="inter-regular"/>
              </a:rPr>
              <a:t>del</a:t>
            </a:r>
            <a:r>
              <a:rPr lang="en-IN" b="0" i="0" dirty="0">
                <a:effectLst/>
                <a:latin typeface="inter-regular"/>
              </a:rPr>
              <a:t> &lt;</a:t>
            </a:r>
            <a:r>
              <a:rPr lang="en-IN" b="0" i="0" dirty="0" err="1">
                <a:effectLst/>
                <a:latin typeface="inter-regular"/>
              </a:rPr>
              <a:t>variable_name</a:t>
            </a:r>
            <a:r>
              <a:rPr lang="en-IN" b="0" i="0" dirty="0">
                <a:effectLst/>
                <a:latin typeface="inter-regular"/>
              </a:rPr>
              <a:t>&gt;</a:t>
            </a:r>
          </a:p>
          <a:p>
            <a:r>
              <a:rPr lang="en-US" b="0" i="0" dirty="0">
                <a:effectLst/>
                <a:latin typeface="inter-regular"/>
              </a:rPr>
              <a:t>In the following example, we create a variable x and assign value to it. We deleted variable x, and print it, we get the error </a:t>
            </a:r>
            <a:r>
              <a:rPr lang="en-US" b="1" i="0" dirty="0">
                <a:effectLst/>
                <a:latin typeface="inter-bold"/>
              </a:rPr>
              <a:t>"variable x is not defined"</a:t>
            </a:r>
            <a:r>
              <a:rPr lang="en-US" b="0" i="0" dirty="0">
                <a:effectLst/>
                <a:latin typeface="inter-regular"/>
              </a:rPr>
              <a:t>. The variable x will no longer use in future.</a:t>
            </a:r>
            <a:endParaRPr lang="en-IN" dirty="0">
              <a:latin typeface="inter-regular"/>
            </a:endParaRPr>
          </a:p>
          <a:p>
            <a:pPr lvl="1" algn="just">
              <a:buFont typeface="+mj-lt"/>
              <a:buAutoNum type="arabicPeriod"/>
            </a:pPr>
            <a:r>
              <a:rPr lang="en-US" b="0" i="0" dirty="0">
                <a:effectLst/>
                <a:latin typeface="inter-regular"/>
              </a:rPr>
              <a:t>x = 6  </a:t>
            </a:r>
          </a:p>
          <a:p>
            <a:pPr lvl="1" algn="just">
              <a:buFont typeface="+mj-lt"/>
              <a:buAutoNum type="arabicPeriod"/>
            </a:pPr>
            <a:r>
              <a:rPr lang="en-US" b="0" i="0" dirty="0">
                <a:effectLst/>
                <a:latin typeface="inter-regular"/>
              </a:rPr>
              <a:t># deleting a variable.   </a:t>
            </a:r>
          </a:p>
          <a:p>
            <a:pPr lvl="1" algn="just">
              <a:buFont typeface="+mj-lt"/>
              <a:buAutoNum type="arabicPeriod"/>
            </a:pPr>
            <a:r>
              <a:rPr lang="en-US" b="1" i="0" dirty="0">
                <a:effectLst/>
                <a:latin typeface="inter-regular"/>
              </a:rPr>
              <a:t>del</a:t>
            </a:r>
            <a:r>
              <a:rPr lang="en-US" b="0" i="0" dirty="0">
                <a:effectLst/>
                <a:latin typeface="inter-regular"/>
              </a:rPr>
              <a:t> x  </a:t>
            </a:r>
          </a:p>
          <a:p>
            <a:pPr lvl="1" algn="just">
              <a:buFont typeface="+mj-lt"/>
              <a:buAutoNum type="arabicPeriod"/>
            </a:pPr>
            <a:r>
              <a:rPr lang="en-US" b="1" i="0" dirty="0">
                <a:effectLst/>
                <a:latin typeface="inter-regular"/>
              </a:rPr>
              <a:t>print</a:t>
            </a:r>
            <a:r>
              <a:rPr lang="en-US" b="0" i="0" dirty="0">
                <a:effectLst/>
                <a:latin typeface="inter-regular"/>
              </a:rPr>
              <a:t>(x)  #will throw error</a:t>
            </a:r>
          </a:p>
          <a:p>
            <a:pPr marL="0" indent="0">
              <a:buNone/>
            </a:pPr>
            <a:endParaRPr lang="en-IN" b="1" dirty="0"/>
          </a:p>
        </p:txBody>
      </p:sp>
    </p:spTree>
    <p:extLst>
      <p:ext uri="{BB962C8B-B14F-4D97-AF65-F5344CB8AC3E}">
        <p14:creationId xmlns:p14="http://schemas.microsoft.com/office/powerpoint/2010/main" val="2771667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BA00-5EF9-93E0-3E86-FC4D2E80F527}"/>
              </a:ext>
            </a:extLst>
          </p:cNvPr>
          <p:cNvSpPr>
            <a:spLocks noGrp="1"/>
          </p:cNvSpPr>
          <p:nvPr>
            <p:ph type="title"/>
          </p:nvPr>
        </p:nvSpPr>
        <p:spPr>
          <a:xfrm>
            <a:off x="75414" y="179110"/>
            <a:ext cx="11877774" cy="501928"/>
          </a:xfrm>
        </p:spPr>
        <p:txBody>
          <a:bodyPr>
            <a:normAutofit fontScale="90000"/>
          </a:bodyPr>
          <a:lstStyle/>
          <a:p>
            <a:pPr algn="l" fontAlgn="base"/>
            <a:r>
              <a:rPr lang="en-IN" b="1" i="0" dirty="0">
                <a:effectLst/>
                <a:latin typeface="sofia-pro"/>
              </a:rPr>
              <a:t>Type Conversion in Python</a:t>
            </a:r>
          </a:p>
        </p:txBody>
      </p:sp>
      <p:sp>
        <p:nvSpPr>
          <p:cNvPr id="3" name="Content Placeholder 2">
            <a:extLst>
              <a:ext uri="{FF2B5EF4-FFF2-40B4-BE49-F238E27FC236}">
                <a16:creationId xmlns:a16="http://schemas.microsoft.com/office/drawing/2014/main" id="{E032DE1F-B025-5BEE-8915-7E9B2E1CA311}"/>
              </a:ext>
            </a:extLst>
          </p:cNvPr>
          <p:cNvSpPr>
            <a:spLocks noGrp="1"/>
          </p:cNvSpPr>
          <p:nvPr>
            <p:ph idx="1"/>
          </p:nvPr>
        </p:nvSpPr>
        <p:spPr>
          <a:xfrm>
            <a:off x="75414" y="895546"/>
            <a:ext cx="11877774" cy="5783344"/>
          </a:xfrm>
        </p:spPr>
        <p:txBody>
          <a:bodyPr>
            <a:normAutofit/>
          </a:bodyPr>
          <a:lstStyle/>
          <a:p>
            <a:pPr algn="l" fontAlgn="base"/>
            <a:r>
              <a:rPr lang="en-US" b="0" i="0" dirty="0">
                <a:effectLst/>
                <a:latin typeface="urw-din"/>
              </a:rPr>
              <a:t>Python defines type conversion functions to directly convert one data type to another which is useful in day-to-day and competitive programming. This article is aimed at providing information about certain conversion functions.</a:t>
            </a:r>
          </a:p>
          <a:p>
            <a:pPr algn="l" fontAlgn="base"/>
            <a:r>
              <a:rPr lang="en-US" b="0" i="0" dirty="0">
                <a:effectLst/>
                <a:latin typeface="urw-din"/>
              </a:rPr>
              <a:t>There are two types of Type Conversion in Python:</a:t>
            </a:r>
          </a:p>
          <a:p>
            <a:pPr algn="l" fontAlgn="base">
              <a:buFont typeface="+mj-lt"/>
              <a:buAutoNum type="arabicPeriod"/>
            </a:pPr>
            <a:r>
              <a:rPr lang="en-US" b="0" i="0" dirty="0">
                <a:effectLst/>
                <a:latin typeface="urw-din"/>
              </a:rPr>
              <a:t>Implicit Type Conversion</a:t>
            </a:r>
          </a:p>
          <a:p>
            <a:pPr algn="l" fontAlgn="base">
              <a:buFont typeface="+mj-lt"/>
              <a:buAutoNum type="arabicPeriod"/>
            </a:pPr>
            <a:r>
              <a:rPr lang="en-US" b="0" i="0" dirty="0">
                <a:effectLst/>
                <a:latin typeface="urw-din"/>
              </a:rPr>
              <a:t>Explicit Type Conversion</a:t>
            </a:r>
          </a:p>
          <a:p>
            <a:endParaRPr lang="en-IN" dirty="0"/>
          </a:p>
        </p:txBody>
      </p:sp>
    </p:spTree>
    <p:extLst>
      <p:ext uri="{BB962C8B-B14F-4D97-AF65-F5344CB8AC3E}">
        <p14:creationId xmlns:p14="http://schemas.microsoft.com/office/powerpoint/2010/main" val="3966134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BA00-5EF9-93E0-3E86-FC4D2E80F527}"/>
              </a:ext>
            </a:extLst>
          </p:cNvPr>
          <p:cNvSpPr>
            <a:spLocks noGrp="1"/>
          </p:cNvSpPr>
          <p:nvPr>
            <p:ph type="title"/>
          </p:nvPr>
        </p:nvSpPr>
        <p:spPr>
          <a:xfrm>
            <a:off x="75414" y="179110"/>
            <a:ext cx="11877774" cy="501928"/>
          </a:xfrm>
        </p:spPr>
        <p:txBody>
          <a:bodyPr>
            <a:normAutofit fontScale="90000"/>
          </a:bodyPr>
          <a:lstStyle/>
          <a:p>
            <a:pPr fontAlgn="base"/>
            <a:r>
              <a:rPr lang="en-IN" b="1" i="0" dirty="0">
                <a:effectLst/>
                <a:latin typeface="urw-din"/>
              </a:rPr>
              <a:t>Implicit Type Conversion</a:t>
            </a:r>
          </a:p>
        </p:txBody>
      </p:sp>
      <p:sp>
        <p:nvSpPr>
          <p:cNvPr id="3" name="Content Placeholder 2">
            <a:extLst>
              <a:ext uri="{FF2B5EF4-FFF2-40B4-BE49-F238E27FC236}">
                <a16:creationId xmlns:a16="http://schemas.microsoft.com/office/drawing/2014/main" id="{E032DE1F-B025-5BEE-8915-7E9B2E1CA311}"/>
              </a:ext>
            </a:extLst>
          </p:cNvPr>
          <p:cNvSpPr>
            <a:spLocks noGrp="1"/>
          </p:cNvSpPr>
          <p:nvPr>
            <p:ph idx="1"/>
          </p:nvPr>
        </p:nvSpPr>
        <p:spPr>
          <a:xfrm>
            <a:off x="75414" y="895546"/>
            <a:ext cx="11877774" cy="989815"/>
          </a:xfrm>
        </p:spPr>
        <p:txBody>
          <a:bodyPr>
            <a:normAutofit/>
          </a:bodyPr>
          <a:lstStyle/>
          <a:p>
            <a:r>
              <a:rPr lang="en-US" b="0" i="0" dirty="0">
                <a:effectLst/>
                <a:latin typeface="urw-din"/>
              </a:rPr>
              <a:t>In Implicit type conversion of data types in Python, the Python interpreter automatically converts one data type to another without any user involvement.</a:t>
            </a:r>
            <a:endParaRPr lang="en-IN" dirty="0"/>
          </a:p>
        </p:txBody>
      </p:sp>
      <p:sp>
        <p:nvSpPr>
          <p:cNvPr id="4" name="Title 1">
            <a:extLst>
              <a:ext uri="{FF2B5EF4-FFF2-40B4-BE49-F238E27FC236}">
                <a16:creationId xmlns:a16="http://schemas.microsoft.com/office/drawing/2014/main" id="{B1B50741-0E54-FE0C-0620-DFA182131158}"/>
              </a:ext>
            </a:extLst>
          </p:cNvPr>
          <p:cNvSpPr txBox="1">
            <a:spLocks/>
          </p:cNvSpPr>
          <p:nvPr/>
        </p:nvSpPr>
        <p:spPr>
          <a:xfrm>
            <a:off x="157113" y="2254578"/>
            <a:ext cx="11877774" cy="501928"/>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IN" b="1" i="0" dirty="0">
                <a:effectLst/>
                <a:latin typeface="urw-din"/>
              </a:rPr>
              <a:t>Explicit Type Conversion</a:t>
            </a:r>
          </a:p>
        </p:txBody>
      </p:sp>
      <p:sp>
        <p:nvSpPr>
          <p:cNvPr id="5" name="Content Placeholder 2">
            <a:extLst>
              <a:ext uri="{FF2B5EF4-FFF2-40B4-BE49-F238E27FC236}">
                <a16:creationId xmlns:a16="http://schemas.microsoft.com/office/drawing/2014/main" id="{2894E4B1-85EF-7BEC-1D2F-9D8B166C3AE3}"/>
              </a:ext>
            </a:extLst>
          </p:cNvPr>
          <p:cNvSpPr txBox="1">
            <a:spLocks/>
          </p:cNvSpPr>
          <p:nvPr/>
        </p:nvSpPr>
        <p:spPr>
          <a:xfrm>
            <a:off x="157113" y="2971014"/>
            <a:ext cx="11877774" cy="360889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i="0" dirty="0">
                <a:effectLst/>
                <a:latin typeface="urw-din"/>
              </a:rPr>
              <a:t>In Explicit Type Conversion in Python, the data type is manually changed by the user as per their requirement. Various forms of explicit type conversion are explained below:</a:t>
            </a:r>
          </a:p>
          <a:p>
            <a:pPr marL="0" indent="0">
              <a:buNone/>
            </a:pPr>
            <a:r>
              <a:rPr lang="en-US" b="1" i="0" dirty="0">
                <a:effectLst/>
                <a:latin typeface="urw-din"/>
              </a:rPr>
              <a:t>1.int(a,</a:t>
            </a:r>
            <a:r>
              <a:rPr lang="en-US" b="0" i="0" dirty="0">
                <a:effectLst/>
                <a:latin typeface="urw-din"/>
              </a:rPr>
              <a:t> </a:t>
            </a:r>
            <a:r>
              <a:rPr lang="en-US" b="1" i="0" dirty="0">
                <a:effectLst/>
                <a:latin typeface="urw-din"/>
              </a:rPr>
              <a:t>base)</a:t>
            </a:r>
            <a:r>
              <a:rPr lang="en-US" b="0" i="0" dirty="0">
                <a:effectLst/>
                <a:latin typeface="urw-din"/>
              </a:rPr>
              <a:t>: This function converts</a:t>
            </a:r>
            <a:r>
              <a:rPr lang="en-US" b="1" i="0" dirty="0">
                <a:effectLst/>
                <a:latin typeface="urw-din"/>
              </a:rPr>
              <a:t> any data type to integer</a:t>
            </a:r>
            <a:r>
              <a:rPr lang="en-US" b="0" i="0" dirty="0">
                <a:effectLst/>
                <a:latin typeface="urw-din"/>
              </a:rPr>
              <a:t>. ‘Base’ specifies the</a:t>
            </a:r>
            <a:r>
              <a:rPr lang="en-US" b="1" i="0" dirty="0">
                <a:effectLst/>
                <a:latin typeface="urw-din"/>
              </a:rPr>
              <a:t> base in which string is</a:t>
            </a:r>
            <a:r>
              <a:rPr lang="en-US" b="0" i="0" dirty="0">
                <a:effectLst/>
                <a:latin typeface="urw-din"/>
              </a:rPr>
              <a:t> if the data type is a string.</a:t>
            </a:r>
            <a:br>
              <a:rPr lang="en-US" dirty="0"/>
            </a:br>
            <a:r>
              <a:rPr lang="en-US" b="1" i="0" dirty="0">
                <a:effectLst/>
                <a:latin typeface="urw-din"/>
              </a:rPr>
              <a:t>2. float()</a:t>
            </a:r>
            <a:r>
              <a:rPr lang="en-US" b="0" i="0" dirty="0">
                <a:effectLst/>
                <a:latin typeface="urw-din"/>
              </a:rPr>
              <a:t>: This function is used to convert </a:t>
            </a:r>
            <a:r>
              <a:rPr lang="en-US" b="1" i="0" dirty="0">
                <a:effectLst/>
                <a:latin typeface="urw-din"/>
              </a:rPr>
              <a:t>any data type to a </a:t>
            </a:r>
            <a:r>
              <a:rPr lang="en-US" b="0" i="0" dirty="0">
                <a:effectLst/>
                <a:latin typeface="urw-din"/>
              </a:rPr>
              <a:t>floating-point</a:t>
            </a:r>
            <a:r>
              <a:rPr lang="en-US" b="1" i="0" dirty="0">
                <a:effectLst/>
                <a:latin typeface="urw-din"/>
              </a:rPr>
              <a:t> number3. </a:t>
            </a:r>
            <a:r>
              <a:rPr lang="en-US" b="1" i="0" dirty="0" err="1">
                <a:effectLst/>
                <a:latin typeface="urw-din"/>
              </a:rPr>
              <a:t>ord</a:t>
            </a:r>
            <a:r>
              <a:rPr lang="en-US" b="1" i="0" dirty="0">
                <a:effectLst/>
                <a:latin typeface="urw-din"/>
              </a:rPr>
              <a:t>() : </a:t>
            </a:r>
            <a:r>
              <a:rPr lang="en-US" b="0" i="0" dirty="0">
                <a:effectLst/>
                <a:latin typeface="urw-din"/>
              </a:rPr>
              <a:t>This function is used to convert a </a:t>
            </a:r>
            <a:r>
              <a:rPr lang="en-US" b="1" i="0" dirty="0">
                <a:effectLst/>
                <a:latin typeface="urw-din"/>
              </a:rPr>
              <a:t>character to integer.</a:t>
            </a:r>
            <a:br>
              <a:rPr lang="en-US" dirty="0"/>
            </a:br>
            <a:r>
              <a:rPr lang="en-US" b="1" i="0" dirty="0">
                <a:effectLst/>
                <a:latin typeface="urw-din"/>
              </a:rPr>
              <a:t>4. hex() : </a:t>
            </a:r>
            <a:r>
              <a:rPr lang="en-US" b="0" i="0" dirty="0">
                <a:effectLst/>
                <a:latin typeface="urw-din"/>
              </a:rPr>
              <a:t>This function is to convert </a:t>
            </a:r>
            <a:r>
              <a:rPr lang="en-US" b="1" i="0" dirty="0">
                <a:effectLst/>
                <a:latin typeface="urw-din"/>
              </a:rPr>
              <a:t>integer to hexadecimal string</a:t>
            </a:r>
            <a:r>
              <a:rPr lang="en-US" b="0" i="0" dirty="0">
                <a:effectLst/>
                <a:latin typeface="urw-din"/>
              </a:rPr>
              <a:t>.</a:t>
            </a:r>
            <a:br>
              <a:rPr lang="en-US" dirty="0"/>
            </a:br>
            <a:r>
              <a:rPr lang="en-US" b="1" i="0" dirty="0">
                <a:effectLst/>
                <a:latin typeface="urw-din"/>
              </a:rPr>
              <a:t>5. oct() : </a:t>
            </a:r>
            <a:r>
              <a:rPr lang="en-US" b="0" i="0" dirty="0">
                <a:effectLst/>
                <a:latin typeface="urw-din"/>
              </a:rPr>
              <a:t>This function is to convert </a:t>
            </a:r>
            <a:r>
              <a:rPr lang="en-US" b="1" i="0" dirty="0">
                <a:effectLst/>
                <a:latin typeface="urw-din"/>
              </a:rPr>
              <a:t>integer to octal string</a:t>
            </a:r>
            <a:r>
              <a:rPr lang="en-US" b="0" i="0" dirty="0">
                <a:effectLst/>
                <a:latin typeface="urw-din"/>
              </a:rPr>
              <a:t>.</a:t>
            </a:r>
          </a:p>
          <a:p>
            <a:pPr marL="0" indent="0">
              <a:buNone/>
            </a:pPr>
            <a:r>
              <a:rPr lang="en-US" b="1" i="0" dirty="0">
                <a:effectLst/>
                <a:latin typeface="urw-din"/>
              </a:rPr>
              <a:t>6. tuple() : </a:t>
            </a:r>
            <a:r>
              <a:rPr lang="en-US" b="0" i="0" dirty="0">
                <a:effectLst/>
                <a:latin typeface="urw-din"/>
              </a:rPr>
              <a:t>This function is used to </a:t>
            </a:r>
            <a:r>
              <a:rPr lang="en-US" b="1" i="0" dirty="0">
                <a:effectLst/>
                <a:latin typeface="urw-din"/>
              </a:rPr>
              <a:t>convert to a tuple</a:t>
            </a:r>
            <a:r>
              <a:rPr lang="en-US" b="0" i="0" dirty="0">
                <a:effectLst/>
                <a:latin typeface="urw-din"/>
              </a:rPr>
              <a:t>.</a:t>
            </a:r>
            <a:br>
              <a:rPr lang="en-US" dirty="0"/>
            </a:br>
            <a:r>
              <a:rPr lang="en-US" b="1" i="0" dirty="0">
                <a:effectLst/>
                <a:latin typeface="urw-din"/>
              </a:rPr>
              <a:t>7. set() : </a:t>
            </a:r>
            <a:r>
              <a:rPr lang="en-US" b="0" i="0" dirty="0">
                <a:effectLst/>
                <a:latin typeface="urw-din"/>
              </a:rPr>
              <a:t>This function returns the </a:t>
            </a:r>
            <a:r>
              <a:rPr lang="en-US" b="1" i="0" dirty="0">
                <a:effectLst/>
                <a:latin typeface="urw-din"/>
              </a:rPr>
              <a:t>type after converting to set</a:t>
            </a:r>
            <a:r>
              <a:rPr lang="en-US" b="0" i="0" dirty="0">
                <a:effectLst/>
                <a:latin typeface="urw-din"/>
              </a:rPr>
              <a:t>.</a:t>
            </a:r>
            <a:br>
              <a:rPr lang="en-US" dirty="0"/>
            </a:br>
            <a:r>
              <a:rPr lang="en-US" b="1" i="0" dirty="0">
                <a:effectLst/>
                <a:latin typeface="urw-din"/>
              </a:rPr>
              <a:t>8. list() : </a:t>
            </a:r>
            <a:r>
              <a:rPr lang="en-US" b="0" i="0" dirty="0">
                <a:effectLst/>
                <a:latin typeface="urw-din"/>
              </a:rPr>
              <a:t>This function is used to convert </a:t>
            </a:r>
            <a:r>
              <a:rPr lang="en-US" b="1" i="0" dirty="0">
                <a:effectLst/>
                <a:latin typeface="urw-din"/>
              </a:rPr>
              <a:t>any data type to a list type</a:t>
            </a:r>
            <a:r>
              <a:rPr lang="en-US" b="0" i="0" dirty="0">
                <a:effectLst/>
                <a:latin typeface="urw-din"/>
              </a:rPr>
              <a:t>.</a:t>
            </a:r>
          </a:p>
          <a:p>
            <a:pPr marL="0" indent="0">
              <a:buNone/>
            </a:pPr>
            <a:r>
              <a:rPr lang="en-US" b="1" i="0" dirty="0">
                <a:effectLst/>
                <a:latin typeface="urw-din"/>
              </a:rPr>
              <a:t>9. </a:t>
            </a:r>
            <a:r>
              <a:rPr lang="en-US" b="1" i="0" dirty="0" err="1">
                <a:effectLst/>
                <a:latin typeface="urw-din"/>
              </a:rPr>
              <a:t>dict</a:t>
            </a:r>
            <a:r>
              <a:rPr lang="en-US" b="1" i="0" dirty="0">
                <a:effectLst/>
                <a:latin typeface="urw-din"/>
              </a:rPr>
              <a:t>() : </a:t>
            </a:r>
            <a:r>
              <a:rPr lang="en-US" b="0" i="0" dirty="0">
                <a:effectLst/>
                <a:latin typeface="urw-din"/>
              </a:rPr>
              <a:t>This function is used to </a:t>
            </a:r>
            <a:r>
              <a:rPr lang="en-US" b="1" i="0" dirty="0">
                <a:effectLst/>
                <a:latin typeface="urw-din"/>
              </a:rPr>
              <a:t>convert a tuple of order (</a:t>
            </a:r>
            <a:r>
              <a:rPr lang="en-US" b="1" i="0" dirty="0" err="1">
                <a:effectLst/>
                <a:latin typeface="urw-din"/>
              </a:rPr>
              <a:t>key,value</a:t>
            </a:r>
            <a:r>
              <a:rPr lang="en-US" b="1" i="0" dirty="0">
                <a:effectLst/>
                <a:latin typeface="urw-din"/>
              </a:rPr>
              <a:t>) into a dictionary</a:t>
            </a:r>
            <a:r>
              <a:rPr lang="en-US" b="0" i="0" dirty="0">
                <a:effectLst/>
                <a:latin typeface="urw-din"/>
              </a:rPr>
              <a:t>.</a:t>
            </a:r>
            <a:br>
              <a:rPr lang="en-US" dirty="0"/>
            </a:br>
            <a:r>
              <a:rPr lang="en-US" b="1" i="0" dirty="0">
                <a:effectLst/>
                <a:latin typeface="urw-din"/>
              </a:rPr>
              <a:t>10. str() : </a:t>
            </a:r>
            <a:r>
              <a:rPr lang="en-US" b="0" i="0" dirty="0">
                <a:effectLst/>
                <a:latin typeface="urw-din"/>
              </a:rPr>
              <a:t>Used to </a:t>
            </a:r>
            <a:r>
              <a:rPr lang="en-US" b="1" i="0" dirty="0">
                <a:effectLst/>
                <a:latin typeface="urw-din"/>
              </a:rPr>
              <a:t>convert integer into a string.</a:t>
            </a:r>
            <a:br>
              <a:rPr lang="en-US" dirty="0"/>
            </a:br>
            <a:r>
              <a:rPr lang="en-US" b="1" i="0" dirty="0">
                <a:effectLst/>
                <a:latin typeface="urw-din"/>
              </a:rPr>
              <a:t>11. complex(</a:t>
            </a:r>
            <a:r>
              <a:rPr lang="en-US" b="1" i="0" dirty="0" err="1">
                <a:effectLst/>
                <a:latin typeface="urw-din"/>
              </a:rPr>
              <a:t>real,imag</a:t>
            </a:r>
            <a:r>
              <a:rPr lang="en-US" b="1" i="0" dirty="0">
                <a:effectLst/>
                <a:latin typeface="urw-din"/>
              </a:rPr>
              <a:t>) : </a:t>
            </a:r>
            <a:r>
              <a:rPr lang="en-US" b="0" i="0" dirty="0">
                <a:effectLst/>
                <a:latin typeface="urw-din"/>
              </a:rPr>
              <a:t>This function</a:t>
            </a:r>
            <a:r>
              <a:rPr lang="en-US" b="1" i="0" dirty="0">
                <a:effectLst/>
                <a:latin typeface="urw-din"/>
              </a:rPr>
              <a:t> converts real numbers to complex(</a:t>
            </a:r>
            <a:r>
              <a:rPr lang="en-US" b="1" i="0" dirty="0" err="1">
                <a:effectLst/>
                <a:latin typeface="urw-din"/>
              </a:rPr>
              <a:t>real,imag</a:t>
            </a:r>
            <a:r>
              <a:rPr lang="en-US" b="1" i="0" dirty="0">
                <a:effectLst/>
                <a:latin typeface="urw-din"/>
              </a:rPr>
              <a:t>) number.</a:t>
            </a:r>
          </a:p>
          <a:p>
            <a:pPr marL="0" indent="0">
              <a:buNone/>
            </a:pPr>
            <a:r>
              <a:rPr lang="en-US" b="1" i="0" dirty="0">
                <a:effectLst/>
                <a:latin typeface="urw-din"/>
              </a:rPr>
              <a:t>12. chr(number): </a:t>
            </a:r>
            <a:r>
              <a:rPr lang="en-US" b="0" i="0" dirty="0">
                <a:effectLst/>
                <a:latin typeface="urw-din"/>
              </a:rPr>
              <a:t>This function</a:t>
            </a:r>
            <a:r>
              <a:rPr lang="en-US" b="1" i="0" dirty="0">
                <a:effectLst/>
                <a:latin typeface="urw-din"/>
              </a:rPr>
              <a:t> converts number to its corresponding ASCII character.</a:t>
            </a:r>
            <a:r>
              <a:rPr lang="en-US" b="0" i="0" dirty="0">
                <a:effectLst/>
                <a:latin typeface="urw-din"/>
              </a:rPr>
              <a:t> </a:t>
            </a:r>
            <a:endParaRPr lang="en-IN" dirty="0"/>
          </a:p>
        </p:txBody>
      </p:sp>
    </p:spTree>
    <p:extLst>
      <p:ext uri="{BB962C8B-B14F-4D97-AF65-F5344CB8AC3E}">
        <p14:creationId xmlns:p14="http://schemas.microsoft.com/office/powerpoint/2010/main" val="4242900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BA00-5EF9-93E0-3E86-FC4D2E80F527}"/>
              </a:ext>
            </a:extLst>
          </p:cNvPr>
          <p:cNvSpPr>
            <a:spLocks noGrp="1"/>
          </p:cNvSpPr>
          <p:nvPr>
            <p:ph type="title"/>
          </p:nvPr>
        </p:nvSpPr>
        <p:spPr>
          <a:xfrm>
            <a:off x="75414" y="179110"/>
            <a:ext cx="11877774" cy="501928"/>
          </a:xfrm>
        </p:spPr>
        <p:txBody>
          <a:bodyPr>
            <a:normAutofit fontScale="90000"/>
          </a:bodyPr>
          <a:lstStyle/>
          <a:p>
            <a:pPr fontAlgn="base"/>
            <a:r>
              <a:rPr lang="en-IN" b="1" i="0" dirty="0">
                <a:effectLst/>
                <a:latin typeface="sofia-pro"/>
              </a:rPr>
              <a:t>Python Random Module</a:t>
            </a:r>
          </a:p>
        </p:txBody>
      </p:sp>
      <p:sp>
        <p:nvSpPr>
          <p:cNvPr id="3" name="Content Placeholder 2">
            <a:extLst>
              <a:ext uri="{FF2B5EF4-FFF2-40B4-BE49-F238E27FC236}">
                <a16:creationId xmlns:a16="http://schemas.microsoft.com/office/drawing/2014/main" id="{E032DE1F-B025-5BEE-8915-7E9B2E1CA311}"/>
              </a:ext>
            </a:extLst>
          </p:cNvPr>
          <p:cNvSpPr>
            <a:spLocks noGrp="1"/>
          </p:cNvSpPr>
          <p:nvPr>
            <p:ph idx="1"/>
          </p:nvPr>
        </p:nvSpPr>
        <p:spPr>
          <a:xfrm>
            <a:off x="75414" y="895546"/>
            <a:ext cx="11877774" cy="5783344"/>
          </a:xfrm>
        </p:spPr>
        <p:txBody>
          <a:bodyPr>
            <a:normAutofit/>
          </a:bodyPr>
          <a:lstStyle/>
          <a:p>
            <a:r>
              <a:rPr lang="en-US" b="0" i="0" dirty="0">
                <a:effectLst/>
                <a:latin typeface="urw-din"/>
              </a:rPr>
              <a:t>Python </a:t>
            </a:r>
            <a:r>
              <a:rPr lang="en-US" b="1" i="0" dirty="0">
                <a:effectLst/>
                <a:latin typeface="urw-din"/>
              </a:rPr>
              <a:t>Random module</a:t>
            </a:r>
            <a:r>
              <a:rPr lang="en-US" b="0" i="0" dirty="0">
                <a:effectLst/>
                <a:latin typeface="urw-din"/>
              </a:rPr>
              <a:t> is an in-built module of Python which is used to generate random numbers. These are pseudo-random numbers means these are not truly random. This module can be used to perform random actions such as generating random numbers, print random a value for a list or string, etc.</a:t>
            </a:r>
          </a:p>
          <a:p>
            <a:r>
              <a:rPr lang="en-US" b="1" i="0" dirty="0">
                <a:effectLst/>
                <a:latin typeface="urw-din"/>
              </a:rPr>
              <a:t>Example: </a:t>
            </a:r>
            <a:r>
              <a:rPr lang="en-US" b="0" i="0" dirty="0">
                <a:effectLst/>
                <a:latin typeface="urw-din"/>
              </a:rPr>
              <a:t>Printing a random value from a list</a:t>
            </a:r>
          </a:p>
          <a:p>
            <a:pPr lvl="1"/>
            <a:r>
              <a:rPr lang="en-US" dirty="0"/>
              <a:t>import random</a:t>
            </a:r>
          </a:p>
          <a:p>
            <a:pPr lvl="1"/>
            <a:r>
              <a:rPr lang="en-US" dirty="0"/>
              <a:t># prints a random value from the list</a:t>
            </a:r>
          </a:p>
          <a:p>
            <a:pPr lvl="1"/>
            <a:r>
              <a:rPr lang="en-US" dirty="0"/>
              <a:t>list1 = [1, 2, 3, 4, 5, 6]</a:t>
            </a:r>
          </a:p>
          <a:p>
            <a:pPr lvl="1"/>
            <a:r>
              <a:rPr lang="en-US" dirty="0"/>
              <a:t>print(</a:t>
            </a:r>
            <a:r>
              <a:rPr lang="en-US" dirty="0" err="1"/>
              <a:t>random.choice</a:t>
            </a:r>
            <a:r>
              <a:rPr lang="en-US" dirty="0"/>
              <a:t>(list1))</a:t>
            </a:r>
          </a:p>
          <a:p>
            <a:endParaRPr lang="en-IN" dirty="0"/>
          </a:p>
        </p:txBody>
      </p:sp>
    </p:spTree>
    <p:extLst>
      <p:ext uri="{BB962C8B-B14F-4D97-AF65-F5344CB8AC3E}">
        <p14:creationId xmlns:p14="http://schemas.microsoft.com/office/powerpoint/2010/main" val="834131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BA00-5EF9-93E0-3E86-FC4D2E80F527}"/>
              </a:ext>
            </a:extLst>
          </p:cNvPr>
          <p:cNvSpPr>
            <a:spLocks noGrp="1"/>
          </p:cNvSpPr>
          <p:nvPr>
            <p:ph type="title"/>
          </p:nvPr>
        </p:nvSpPr>
        <p:spPr>
          <a:xfrm>
            <a:off x="75414" y="179110"/>
            <a:ext cx="11877774" cy="501928"/>
          </a:xfrm>
        </p:spPr>
        <p:txBody>
          <a:bodyPr>
            <a:normAutofit fontScale="90000"/>
          </a:bodyPr>
          <a:lstStyle/>
          <a:p>
            <a:pPr algn="l" fontAlgn="base"/>
            <a:r>
              <a:rPr lang="en-IN" b="1" i="0" dirty="0">
                <a:effectLst/>
                <a:latin typeface="urw-din"/>
              </a:rPr>
              <a:t>Creating Random Integers</a:t>
            </a:r>
          </a:p>
        </p:txBody>
      </p:sp>
      <p:sp>
        <p:nvSpPr>
          <p:cNvPr id="3" name="Content Placeholder 2">
            <a:extLst>
              <a:ext uri="{FF2B5EF4-FFF2-40B4-BE49-F238E27FC236}">
                <a16:creationId xmlns:a16="http://schemas.microsoft.com/office/drawing/2014/main" id="{E032DE1F-B025-5BEE-8915-7E9B2E1CA311}"/>
              </a:ext>
            </a:extLst>
          </p:cNvPr>
          <p:cNvSpPr>
            <a:spLocks noGrp="1"/>
          </p:cNvSpPr>
          <p:nvPr>
            <p:ph idx="1"/>
          </p:nvPr>
        </p:nvSpPr>
        <p:spPr>
          <a:xfrm>
            <a:off x="75414" y="895546"/>
            <a:ext cx="11877774" cy="5783344"/>
          </a:xfrm>
        </p:spPr>
        <p:txBody>
          <a:bodyPr>
            <a:normAutofit/>
          </a:bodyPr>
          <a:lstStyle/>
          <a:p>
            <a:r>
              <a:rPr lang="en-US" dirty="0" err="1"/>
              <a:t>random.randint</a:t>
            </a:r>
            <a:r>
              <a:rPr lang="en-US" dirty="0"/>
              <a:t>() method is used to generate random integers between the given range.</a:t>
            </a:r>
          </a:p>
          <a:p>
            <a:r>
              <a:rPr lang="en-IN" b="1" i="0" dirty="0">
                <a:effectLst/>
                <a:latin typeface="urw-din"/>
              </a:rPr>
              <a:t>Syntax :</a:t>
            </a:r>
          </a:p>
          <a:p>
            <a:pPr lvl="1"/>
            <a:r>
              <a:rPr kumimoji="0" lang="en-US" altLang="en-US" b="0" i="0" u="none" strike="noStrike" cap="none" normalizeH="0" baseline="0" dirty="0" err="1">
                <a:ln>
                  <a:noFill/>
                </a:ln>
                <a:effectLst/>
                <a:latin typeface="Consolas" panose="020B0609020204030204" pitchFamily="49" charset="0"/>
              </a:rPr>
              <a:t>randint</a:t>
            </a:r>
            <a:r>
              <a:rPr kumimoji="0" lang="en-US" altLang="en-US" b="0" i="0" u="none" strike="noStrike" cap="none" normalizeH="0" baseline="0" dirty="0">
                <a:ln>
                  <a:noFill/>
                </a:ln>
                <a:effectLst/>
                <a:latin typeface="Consolas" panose="020B0609020204030204" pitchFamily="49" charset="0"/>
              </a:rPr>
              <a:t>(start, end)</a:t>
            </a:r>
            <a:r>
              <a:rPr kumimoji="0" lang="en-US" altLang="en-US" sz="1000" b="0" i="0" u="none" strike="noStrike" cap="none" normalizeH="0" baseline="0" dirty="0">
                <a:ln>
                  <a:noFill/>
                </a:ln>
                <a:effectLst/>
              </a:rPr>
              <a:t> </a:t>
            </a:r>
            <a:endParaRPr kumimoji="0" lang="en-US" altLang="en-US" sz="3600" b="0" i="0" u="none" strike="noStrike" cap="none" normalizeH="0" baseline="0" dirty="0">
              <a:ln>
                <a:noFill/>
              </a:ln>
              <a:effectLst/>
              <a:latin typeface="Arial" panose="020B0604020202020204" pitchFamily="34" charset="0"/>
            </a:endParaRPr>
          </a:p>
          <a:p>
            <a:r>
              <a:rPr lang="en-IN" b="1" i="0" dirty="0">
                <a:effectLst/>
                <a:latin typeface="urw-din"/>
              </a:rPr>
              <a:t>Example: </a:t>
            </a:r>
            <a:r>
              <a:rPr lang="en-IN" b="0" i="0" dirty="0">
                <a:effectLst/>
                <a:latin typeface="urw-din"/>
              </a:rPr>
              <a:t>Creating random integers</a:t>
            </a:r>
          </a:p>
          <a:p>
            <a:pPr lvl="1"/>
            <a:r>
              <a:rPr lang="en-US" dirty="0"/>
              <a:t>import random</a:t>
            </a:r>
          </a:p>
          <a:p>
            <a:pPr lvl="1"/>
            <a:r>
              <a:rPr lang="en-US" dirty="0"/>
              <a:t># Generates a random number between 5 and 15</a:t>
            </a:r>
          </a:p>
          <a:p>
            <a:pPr lvl="1"/>
            <a:r>
              <a:rPr lang="en-US" dirty="0"/>
              <a:t>r1 = </a:t>
            </a:r>
            <a:r>
              <a:rPr lang="en-US" dirty="0" err="1"/>
              <a:t>random.randint</a:t>
            </a:r>
            <a:r>
              <a:rPr lang="en-US" dirty="0"/>
              <a:t>(5, 15)</a:t>
            </a:r>
          </a:p>
          <a:p>
            <a:pPr lvl="1"/>
            <a:r>
              <a:rPr lang="en-US" dirty="0"/>
              <a:t>print(</a:t>
            </a:r>
            <a:r>
              <a:rPr lang="en-US" dirty="0" err="1"/>
              <a:t>f"Random</a:t>
            </a:r>
            <a:r>
              <a:rPr lang="en-US" dirty="0"/>
              <a:t> number between 5 and 15 is {r1}“)</a:t>
            </a:r>
          </a:p>
          <a:p>
            <a:pPr lvl="1"/>
            <a:endParaRPr lang="en-US" dirty="0"/>
          </a:p>
        </p:txBody>
      </p:sp>
    </p:spTree>
    <p:extLst>
      <p:ext uri="{BB962C8B-B14F-4D97-AF65-F5344CB8AC3E}">
        <p14:creationId xmlns:p14="http://schemas.microsoft.com/office/powerpoint/2010/main" val="3193757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BA00-5EF9-93E0-3E86-FC4D2E80F527}"/>
              </a:ext>
            </a:extLst>
          </p:cNvPr>
          <p:cNvSpPr>
            <a:spLocks noGrp="1"/>
          </p:cNvSpPr>
          <p:nvPr>
            <p:ph type="title"/>
          </p:nvPr>
        </p:nvSpPr>
        <p:spPr>
          <a:xfrm>
            <a:off x="75414" y="179110"/>
            <a:ext cx="11877774" cy="501928"/>
          </a:xfrm>
        </p:spPr>
        <p:txBody>
          <a:bodyPr>
            <a:normAutofit fontScale="90000"/>
          </a:bodyPr>
          <a:lstStyle/>
          <a:p>
            <a:pPr algn="l" fontAlgn="base"/>
            <a:r>
              <a:rPr lang="en-IN" b="1" i="0" dirty="0">
                <a:effectLst/>
                <a:latin typeface="urw-din"/>
              </a:rPr>
              <a:t>Creating Random Floats</a:t>
            </a:r>
          </a:p>
        </p:txBody>
      </p:sp>
      <p:sp>
        <p:nvSpPr>
          <p:cNvPr id="3" name="Content Placeholder 2">
            <a:extLst>
              <a:ext uri="{FF2B5EF4-FFF2-40B4-BE49-F238E27FC236}">
                <a16:creationId xmlns:a16="http://schemas.microsoft.com/office/drawing/2014/main" id="{E032DE1F-B025-5BEE-8915-7E9B2E1CA311}"/>
              </a:ext>
            </a:extLst>
          </p:cNvPr>
          <p:cNvSpPr>
            <a:spLocks noGrp="1"/>
          </p:cNvSpPr>
          <p:nvPr>
            <p:ph idx="1"/>
          </p:nvPr>
        </p:nvSpPr>
        <p:spPr>
          <a:xfrm>
            <a:off x="75414" y="895546"/>
            <a:ext cx="11877774" cy="5783344"/>
          </a:xfrm>
        </p:spPr>
        <p:txBody>
          <a:bodyPr>
            <a:normAutofit/>
          </a:bodyPr>
          <a:lstStyle/>
          <a:p>
            <a:r>
              <a:rPr lang="en-US" dirty="0" err="1"/>
              <a:t>random.random</a:t>
            </a:r>
            <a:r>
              <a:rPr lang="en-US" dirty="0"/>
              <a:t>() method is used to generate random floats between 0.0 to 1.</a:t>
            </a:r>
          </a:p>
          <a:p>
            <a:r>
              <a:rPr lang="en-US" b="1" dirty="0"/>
              <a:t>Syntax: </a:t>
            </a:r>
          </a:p>
          <a:p>
            <a:pPr lvl="1"/>
            <a:r>
              <a:rPr kumimoji="0" lang="en-US" altLang="en-US" b="0" i="0" u="none" strike="noStrike" cap="none" normalizeH="0" baseline="0" dirty="0" err="1">
                <a:ln>
                  <a:noFill/>
                </a:ln>
                <a:effectLst/>
                <a:latin typeface="Consolas" panose="020B0609020204030204" pitchFamily="49" charset="0"/>
              </a:rPr>
              <a:t>random.random</a:t>
            </a:r>
            <a:r>
              <a:rPr kumimoji="0" lang="en-US" altLang="en-US" b="0" i="0" u="none" strike="noStrike" cap="none" normalizeH="0" baseline="0" dirty="0">
                <a:ln>
                  <a:noFill/>
                </a:ln>
                <a:effectLst/>
                <a:latin typeface="Consolas" panose="020B0609020204030204" pitchFamily="49" charset="0"/>
              </a:rPr>
              <a:t>()</a:t>
            </a:r>
            <a:r>
              <a:rPr kumimoji="0" lang="en-US" altLang="en-US" sz="1000" b="0" i="0" u="none" strike="noStrike" cap="none" normalizeH="0" baseline="0" dirty="0">
                <a:ln>
                  <a:noFill/>
                </a:ln>
                <a:effectLst/>
              </a:rPr>
              <a:t> </a:t>
            </a:r>
            <a:endParaRPr kumimoji="0" lang="en-US" altLang="en-US" sz="3600" b="0" i="0" u="none" strike="noStrike" cap="none" normalizeH="0" baseline="0" dirty="0">
              <a:ln>
                <a:noFill/>
              </a:ln>
              <a:effectLst/>
              <a:latin typeface="Arial" panose="020B0604020202020204" pitchFamily="34" charset="0"/>
            </a:endParaRPr>
          </a:p>
          <a:p>
            <a:r>
              <a:rPr lang="en-US" b="1" dirty="0"/>
              <a:t>Example:</a:t>
            </a:r>
          </a:p>
          <a:p>
            <a:r>
              <a:rPr lang="en-US" dirty="0"/>
              <a:t>import random</a:t>
            </a:r>
          </a:p>
          <a:p>
            <a:r>
              <a:rPr lang="en-US" dirty="0"/>
              <a:t># Prints random item</a:t>
            </a:r>
          </a:p>
          <a:p>
            <a:r>
              <a:rPr lang="en-US" dirty="0"/>
              <a:t>print(random())</a:t>
            </a:r>
          </a:p>
          <a:p>
            <a:endParaRPr lang="en-IN" b="1" dirty="0"/>
          </a:p>
        </p:txBody>
      </p:sp>
    </p:spTree>
    <p:extLst>
      <p:ext uri="{BB962C8B-B14F-4D97-AF65-F5344CB8AC3E}">
        <p14:creationId xmlns:p14="http://schemas.microsoft.com/office/powerpoint/2010/main" val="2865324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BA00-5EF9-93E0-3E86-FC4D2E80F527}"/>
              </a:ext>
            </a:extLst>
          </p:cNvPr>
          <p:cNvSpPr>
            <a:spLocks noGrp="1"/>
          </p:cNvSpPr>
          <p:nvPr>
            <p:ph type="title"/>
          </p:nvPr>
        </p:nvSpPr>
        <p:spPr>
          <a:xfrm>
            <a:off x="75414" y="179110"/>
            <a:ext cx="11877774" cy="501928"/>
          </a:xfrm>
        </p:spPr>
        <p:txBody>
          <a:bodyPr>
            <a:normAutofit fontScale="90000"/>
          </a:bodyPr>
          <a:lstStyle/>
          <a:p>
            <a:pPr algn="l" fontAlgn="base"/>
            <a:r>
              <a:rPr lang="en-IN" b="1" i="0" dirty="0">
                <a:effectLst/>
                <a:latin typeface="urw-din"/>
              </a:rPr>
              <a:t>Selecting Random Elements</a:t>
            </a:r>
          </a:p>
        </p:txBody>
      </p:sp>
      <p:sp>
        <p:nvSpPr>
          <p:cNvPr id="3" name="Content Placeholder 2">
            <a:extLst>
              <a:ext uri="{FF2B5EF4-FFF2-40B4-BE49-F238E27FC236}">
                <a16:creationId xmlns:a16="http://schemas.microsoft.com/office/drawing/2014/main" id="{E032DE1F-B025-5BEE-8915-7E9B2E1CA311}"/>
              </a:ext>
            </a:extLst>
          </p:cNvPr>
          <p:cNvSpPr>
            <a:spLocks noGrp="1"/>
          </p:cNvSpPr>
          <p:nvPr>
            <p:ph idx="1"/>
          </p:nvPr>
        </p:nvSpPr>
        <p:spPr>
          <a:xfrm>
            <a:off x="75414" y="895546"/>
            <a:ext cx="11877774" cy="5783344"/>
          </a:xfrm>
        </p:spPr>
        <p:txBody>
          <a:bodyPr>
            <a:normAutofit/>
          </a:bodyPr>
          <a:lstStyle/>
          <a:p>
            <a:r>
              <a:rPr lang="en-US" dirty="0" err="1"/>
              <a:t>random.choice</a:t>
            </a:r>
            <a:r>
              <a:rPr lang="en-US" dirty="0"/>
              <a:t>() function is used to return a random item from a list, tuple, or string.</a:t>
            </a:r>
          </a:p>
          <a:p>
            <a:r>
              <a:rPr lang="en-US" b="1" dirty="0"/>
              <a:t>Syntax:</a:t>
            </a:r>
          </a:p>
          <a:p>
            <a:pPr lvl="1"/>
            <a:r>
              <a:rPr kumimoji="0" lang="en-US" altLang="en-US" b="0" i="0" u="none" strike="noStrike" cap="none" normalizeH="0" baseline="0" dirty="0" err="1">
                <a:ln>
                  <a:noFill/>
                </a:ln>
                <a:effectLst/>
                <a:latin typeface="Consolas" panose="020B0609020204030204" pitchFamily="49" charset="0"/>
              </a:rPr>
              <a:t>random.choice</a:t>
            </a:r>
            <a:r>
              <a:rPr kumimoji="0" lang="en-US" altLang="en-US" b="0" i="0" u="none" strike="noStrike" cap="none" normalizeH="0" baseline="0" dirty="0">
                <a:ln>
                  <a:noFill/>
                </a:ln>
                <a:effectLst/>
                <a:latin typeface="Consolas" panose="020B0609020204030204" pitchFamily="49" charset="0"/>
              </a:rPr>
              <a:t>(sequence)</a:t>
            </a:r>
            <a:r>
              <a:rPr kumimoji="0" lang="en-US" altLang="en-US" sz="1000" b="0" i="0" u="none" strike="noStrike" cap="none" normalizeH="0" baseline="0" dirty="0">
                <a:ln>
                  <a:noFill/>
                </a:ln>
                <a:effectLst/>
              </a:rPr>
              <a:t> </a:t>
            </a:r>
            <a:endParaRPr kumimoji="0" lang="en-US" altLang="en-US" sz="3600" b="0" i="0" u="none" strike="noStrike" cap="none" normalizeH="0" baseline="0" dirty="0">
              <a:ln>
                <a:noFill/>
              </a:ln>
              <a:effectLst/>
              <a:latin typeface="Arial" panose="020B0604020202020204" pitchFamily="34" charset="0"/>
            </a:endParaRPr>
          </a:p>
          <a:p>
            <a:r>
              <a:rPr lang="en-IN" b="1" i="0" dirty="0">
                <a:effectLst/>
                <a:latin typeface="urw-din"/>
              </a:rPr>
              <a:t>Example:</a:t>
            </a:r>
          </a:p>
          <a:p>
            <a:pPr lvl="1"/>
            <a:r>
              <a:rPr lang="en-US" dirty="0"/>
              <a:t>import random</a:t>
            </a:r>
          </a:p>
          <a:p>
            <a:pPr lvl="1"/>
            <a:r>
              <a:rPr lang="en-US" dirty="0"/>
              <a:t>list1 = [1, 2, 3, 4, 5, 6]</a:t>
            </a:r>
          </a:p>
          <a:p>
            <a:pPr lvl="1"/>
            <a:r>
              <a:rPr lang="en-US" dirty="0"/>
              <a:t>print(</a:t>
            </a:r>
            <a:r>
              <a:rPr lang="en-US" dirty="0" err="1"/>
              <a:t>random.choice</a:t>
            </a:r>
            <a:r>
              <a:rPr lang="en-US" dirty="0"/>
              <a:t>(list1))</a:t>
            </a:r>
          </a:p>
          <a:p>
            <a:endParaRPr lang="en-IN" dirty="0"/>
          </a:p>
        </p:txBody>
      </p:sp>
    </p:spTree>
    <p:extLst>
      <p:ext uri="{BB962C8B-B14F-4D97-AF65-F5344CB8AC3E}">
        <p14:creationId xmlns:p14="http://schemas.microsoft.com/office/powerpoint/2010/main" val="3671735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493D-48A0-128B-2045-E5AE32A26D46}"/>
              </a:ext>
            </a:extLst>
          </p:cNvPr>
          <p:cNvSpPr>
            <a:spLocks noGrp="1"/>
          </p:cNvSpPr>
          <p:nvPr>
            <p:ph type="title"/>
          </p:nvPr>
        </p:nvSpPr>
        <p:spPr/>
        <p:txBody>
          <a:bodyPr/>
          <a:lstStyle/>
          <a:p>
            <a:r>
              <a:rPr lang="en-IN" b="0" i="0" dirty="0">
                <a:solidFill>
                  <a:srgbClr val="222222"/>
                </a:solidFill>
                <a:effectLst/>
                <a:latin typeface="-apple-system"/>
              </a:rPr>
              <a:t>What is Python?</a:t>
            </a:r>
            <a:br>
              <a:rPr lang="en-IN" b="0" i="0" dirty="0">
                <a:solidFill>
                  <a:srgbClr val="222222"/>
                </a:solidFill>
                <a:effectLst/>
                <a:latin typeface="-apple-system"/>
              </a:rPr>
            </a:br>
            <a:endParaRPr lang="en-IN" dirty="0"/>
          </a:p>
        </p:txBody>
      </p:sp>
      <p:sp>
        <p:nvSpPr>
          <p:cNvPr id="3" name="Content Placeholder 2">
            <a:extLst>
              <a:ext uri="{FF2B5EF4-FFF2-40B4-BE49-F238E27FC236}">
                <a16:creationId xmlns:a16="http://schemas.microsoft.com/office/drawing/2014/main" id="{C5C6CD2C-A4FA-51C7-C625-08A765699A4D}"/>
              </a:ext>
            </a:extLst>
          </p:cNvPr>
          <p:cNvSpPr>
            <a:spLocks noGrp="1"/>
          </p:cNvSpPr>
          <p:nvPr>
            <p:ph idx="1"/>
          </p:nvPr>
        </p:nvSpPr>
        <p:spPr/>
        <p:txBody>
          <a:bodyPr/>
          <a:lstStyle/>
          <a:p>
            <a:r>
              <a:rPr lang="en-US" b="0" i="0" dirty="0">
                <a:solidFill>
                  <a:srgbClr val="222222"/>
                </a:solidFill>
                <a:effectLst/>
                <a:latin typeface="-apple-system"/>
              </a:rPr>
              <a:t>Python programming language is a general purpose high level language which is structural, procedural, and object oriented programming. Like most programming languages, Python code supports classes, methods, static methods, inheritance, etc. And the most important part is, it supports modules and packages which encourages code reusability in a program work flow.</a:t>
            </a:r>
            <a:endParaRPr lang="en-IN" dirty="0"/>
          </a:p>
        </p:txBody>
      </p:sp>
    </p:spTree>
    <p:extLst>
      <p:ext uri="{BB962C8B-B14F-4D97-AF65-F5344CB8AC3E}">
        <p14:creationId xmlns:p14="http://schemas.microsoft.com/office/powerpoint/2010/main" val="309518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BA00-5EF9-93E0-3E86-FC4D2E80F527}"/>
              </a:ext>
            </a:extLst>
          </p:cNvPr>
          <p:cNvSpPr>
            <a:spLocks noGrp="1"/>
          </p:cNvSpPr>
          <p:nvPr>
            <p:ph type="title"/>
          </p:nvPr>
        </p:nvSpPr>
        <p:spPr>
          <a:xfrm>
            <a:off x="75414" y="179110"/>
            <a:ext cx="11877774" cy="501928"/>
          </a:xfrm>
        </p:spPr>
        <p:txBody>
          <a:bodyPr>
            <a:normAutofit fontScale="90000"/>
          </a:bodyPr>
          <a:lstStyle/>
          <a:p>
            <a:pPr algn="l" fontAlgn="base"/>
            <a:r>
              <a:rPr lang="en-IN" b="1" i="0" dirty="0">
                <a:effectLst/>
                <a:latin typeface="urw-din"/>
              </a:rPr>
              <a:t>Shuffling List</a:t>
            </a:r>
          </a:p>
        </p:txBody>
      </p:sp>
      <p:sp>
        <p:nvSpPr>
          <p:cNvPr id="3" name="Content Placeholder 2">
            <a:extLst>
              <a:ext uri="{FF2B5EF4-FFF2-40B4-BE49-F238E27FC236}">
                <a16:creationId xmlns:a16="http://schemas.microsoft.com/office/drawing/2014/main" id="{E032DE1F-B025-5BEE-8915-7E9B2E1CA311}"/>
              </a:ext>
            </a:extLst>
          </p:cNvPr>
          <p:cNvSpPr>
            <a:spLocks noGrp="1"/>
          </p:cNvSpPr>
          <p:nvPr>
            <p:ph idx="1"/>
          </p:nvPr>
        </p:nvSpPr>
        <p:spPr>
          <a:xfrm>
            <a:off x="75414" y="895546"/>
            <a:ext cx="11877774" cy="5783344"/>
          </a:xfrm>
        </p:spPr>
        <p:txBody>
          <a:bodyPr>
            <a:normAutofit lnSpcReduction="10000"/>
          </a:bodyPr>
          <a:lstStyle/>
          <a:p>
            <a:r>
              <a:rPr lang="en-US" dirty="0" err="1"/>
              <a:t>random.shuffle</a:t>
            </a:r>
            <a:r>
              <a:rPr lang="en-US" dirty="0"/>
              <a:t>() method is used to shuffle a sequence (list). Shuffling means changing the position of the elements of the sequence. Here, the shuffling operation is </a:t>
            </a:r>
            <a:r>
              <a:rPr lang="en-US" dirty="0" err="1"/>
              <a:t>inplace</a:t>
            </a:r>
            <a:r>
              <a:rPr lang="en-US" dirty="0"/>
              <a:t>.</a:t>
            </a:r>
          </a:p>
          <a:p>
            <a:r>
              <a:rPr lang="en-US" b="1" dirty="0"/>
              <a:t>Syntax:</a:t>
            </a:r>
          </a:p>
          <a:p>
            <a:pPr lvl="1"/>
            <a:r>
              <a:rPr kumimoji="0" lang="en-US" altLang="en-US" b="0" i="0" u="none" strike="noStrike" cap="none" normalizeH="0" baseline="0" dirty="0" err="1">
                <a:ln>
                  <a:noFill/>
                </a:ln>
                <a:effectLst/>
                <a:latin typeface="Consolas" panose="020B0609020204030204" pitchFamily="49" charset="0"/>
              </a:rPr>
              <a:t>random.shuffle</a:t>
            </a:r>
            <a:r>
              <a:rPr kumimoji="0" lang="en-US" altLang="en-US" b="0" i="0" u="none" strike="noStrike" cap="none" normalizeH="0" baseline="0" dirty="0">
                <a:ln>
                  <a:noFill/>
                </a:ln>
                <a:effectLst/>
                <a:latin typeface="Consolas" panose="020B0609020204030204" pitchFamily="49" charset="0"/>
              </a:rPr>
              <a:t>(sequence, function)</a:t>
            </a:r>
            <a:r>
              <a:rPr kumimoji="0" lang="en-US" altLang="en-US" sz="1000" b="0" i="0" u="none" strike="noStrike" cap="none" normalizeH="0" baseline="0" dirty="0">
                <a:ln>
                  <a:noFill/>
                </a:ln>
                <a:effectLst/>
              </a:rPr>
              <a:t> </a:t>
            </a:r>
            <a:endParaRPr kumimoji="0" lang="en-US" altLang="en-US" sz="3600" b="0" i="0" u="none" strike="noStrike" cap="none" normalizeH="0" baseline="0" dirty="0">
              <a:ln>
                <a:noFill/>
              </a:ln>
              <a:effectLst/>
              <a:latin typeface="Arial" panose="020B0604020202020204" pitchFamily="34" charset="0"/>
            </a:endParaRPr>
          </a:p>
          <a:p>
            <a:r>
              <a:rPr lang="en-IN" b="1" i="0" dirty="0">
                <a:effectLst/>
                <a:latin typeface="urw-din"/>
              </a:rPr>
              <a:t>Example:</a:t>
            </a:r>
          </a:p>
          <a:p>
            <a:pPr lvl="1"/>
            <a:r>
              <a:rPr lang="en-IN" dirty="0"/>
              <a:t>import random</a:t>
            </a:r>
          </a:p>
          <a:p>
            <a:pPr lvl="1"/>
            <a:r>
              <a:rPr lang="en-IN" dirty="0"/>
              <a:t># declare a list</a:t>
            </a:r>
          </a:p>
          <a:p>
            <a:pPr lvl="1"/>
            <a:r>
              <a:rPr lang="en-IN" dirty="0" err="1"/>
              <a:t>sample_list</a:t>
            </a:r>
            <a:r>
              <a:rPr lang="en-IN" dirty="0"/>
              <a:t> = [1, 2, 3, 4, 5]</a:t>
            </a:r>
          </a:p>
          <a:p>
            <a:pPr lvl="1"/>
            <a:r>
              <a:rPr lang="en-IN" dirty="0"/>
              <a:t>print("Original list : ")</a:t>
            </a:r>
          </a:p>
          <a:p>
            <a:pPr lvl="1"/>
            <a:r>
              <a:rPr lang="en-IN" dirty="0"/>
              <a:t>print(</a:t>
            </a:r>
            <a:r>
              <a:rPr lang="en-IN" dirty="0" err="1"/>
              <a:t>sample_list</a:t>
            </a:r>
            <a:r>
              <a:rPr lang="en-IN" dirty="0"/>
              <a:t>)</a:t>
            </a:r>
          </a:p>
          <a:p>
            <a:pPr lvl="1"/>
            <a:r>
              <a:rPr lang="en-IN" dirty="0"/>
              <a:t># first shuffle</a:t>
            </a:r>
          </a:p>
          <a:p>
            <a:pPr lvl="1"/>
            <a:r>
              <a:rPr lang="en-IN" dirty="0" err="1"/>
              <a:t>random.shuffle</a:t>
            </a:r>
            <a:r>
              <a:rPr lang="en-IN" dirty="0"/>
              <a:t>(</a:t>
            </a:r>
            <a:r>
              <a:rPr lang="en-IN" dirty="0" err="1"/>
              <a:t>sample_list</a:t>
            </a:r>
            <a:r>
              <a:rPr lang="en-IN" dirty="0"/>
              <a:t>)</a:t>
            </a:r>
          </a:p>
          <a:p>
            <a:pPr lvl="1"/>
            <a:r>
              <a:rPr lang="en-IN" dirty="0"/>
              <a:t>print(</a:t>
            </a:r>
            <a:r>
              <a:rPr lang="en-IN" dirty="0" err="1"/>
              <a:t>f"After</a:t>
            </a:r>
            <a:r>
              <a:rPr lang="en-IN" dirty="0"/>
              <a:t> the first shuffle : {</a:t>
            </a:r>
            <a:r>
              <a:rPr lang="en-IN" dirty="0" err="1"/>
              <a:t>sample_list</a:t>
            </a:r>
            <a:r>
              <a:rPr lang="en-IN" dirty="0"/>
              <a:t>}")</a:t>
            </a:r>
          </a:p>
          <a:p>
            <a:pPr marL="0" indent="0">
              <a:buNone/>
            </a:pPr>
            <a:endParaRPr lang="en-IN" dirty="0"/>
          </a:p>
        </p:txBody>
      </p:sp>
    </p:spTree>
    <p:extLst>
      <p:ext uri="{BB962C8B-B14F-4D97-AF65-F5344CB8AC3E}">
        <p14:creationId xmlns:p14="http://schemas.microsoft.com/office/powerpoint/2010/main" val="716905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BA00-5EF9-93E0-3E86-FC4D2E80F527}"/>
              </a:ext>
            </a:extLst>
          </p:cNvPr>
          <p:cNvSpPr>
            <a:spLocks noGrp="1"/>
          </p:cNvSpPr>
          <p:nvPr>
            <p:ph type="title"/>
          </p:nvPr>
        </p:nvSpPr>
        <p:spPr>
          <a:xfrm>
            <a:off x="75414" y="179110"/>
            <a:ext cx="11877774" cy="501928"/>
          </a:xfrm>
        </p:spPr>
        <p:txBody>
          <a:bodyPr>
            <a:normAutofit fontScale="90000"/>
          </a:bodyPr>
          <a:lstStyle/>
          <a:p>
            <a:pPr algn="l"/>
            <a:r>
              <a:rPr lang="en-IN" b="1" i="0" dirty="0">
                <a:solidFill>
                  <a:srgbClr val="000000"/>
                </a:solidFill>
                <a:effectLst/>
                <a:latin typeface="Segoe UI" panose="020B0502040204020203" pitchFamily="34" charset="0"/>
              </a:rPr>
              <a:t>Python - Modify Strings</a:t>
            </a:r>
          </a:p>
        </p:txBody>
      </p:sp>
      <p:sp>
        <p:nvSpPr>
          <p:cNvPr id="3" name="Content Placeholder 2">
            <a:extLst>
              <a:ext uri="{FF2B5EF4-FFF2-40B4-BE49-F238E27FC236}">
                <a16:creationId xmlns:a16="http://schemas.microsoft.com/office/drawing/2014/main" id="{E032DE1F-B025-5BEE-8915-7E9B2E1CA311}"/>
              </a:ext>
            </a:extLst>
          </p:cNvPr>
          <p:cNvSpPr>
            <a:spLocks noGrp="1"/>
          </p:cNvSpPr>
          <p:nvPr>
            <p:ph idx="1"/>
          </p:nvPr>
        </p:nvSpPr>
        <p:spPr>
          <a:xfrm>
            <a:off x="75414" y="895546"/>
            <a:ext cx="11877774" cy="5783344"/>
          </a:xfrm>
        </p:spPr>
        <p:txBody>
          <a:bodyPr>
            <a:normAutofit fontScale="85000" lnSpcReduction="20000"/>
          </a:bodyPr>
          <a:lstStyle/>
          <a:p>
            <a:r>
              <a:rPr lang="en-US" b="0" dirty="0">
                <a:effectLst/>
                <a:latin typeface="Consolas" panose="020B0609020204030204" pitchFamily="49" charset="0"/>
              </a:rPr>
              <a:t>str1 = '     hello World        ' </a:t>
            </a:r>
          </a:p>
          <a:p>
            <a:r>
              <a:rPr lang="en-US" b="0" dirty="0">
                <a:effectLst/>
                <a:latin typeface="Consolas" panose="020B0609020204030204" pitchFamily="49" charset="0"/>
              </a:rPr>
              <a:t>print(</a:t>
            </a:r>
            <a:r>
              <a:rPr lang="en-US" b="0" dirty="0" err="1">
                <a:effectLst/>
                <a:latin typeface="Consolas" panose="020B0609020204030204" pitchFamily="49" charset="0"/>
              </a:rPr>
              <a:t>f"Original</a:t>
            </a:r>
            <a:r>
              <a:rPr lang="en-US" b="0" dirty="0">
                <a:effectLst/>
                <a:latin typeface="Consolas" panose="020B0609020204030204" pitchFamily="49" charset="0"/>
              </a:rPr>
              <a:t> String - '{str1}'")</a:t>
            </a:r>
          </a:p>
          <a:p>
            <a:r>
              <a:rPr lang="en-US" b="0" dirty="0">
                <a:effectLst/>
                <a:latin typeface="Consolas" panose="020B0609020204030204" pitchFamily="49" charset="0"/>
              </a:rPr>
              <a:t>print(</a:t>
            </a:r>
            <a:r>
              <a:rPr lang="en-US" b="0" dirty="0" err="1">
                <a:effectLst/>
                <a:latin typeface="Consolas" panose="020B0609020204030204" pitchFamily="49" charset="0"/>
              </a:rPr>
              <a:t>f"String</a:t>
            </a:r>
            <a:r>
              <a:rPr lang="en-US" b="0" dirty="0">
                <a:effectLst/>
                <a:latin typeface="Consolas" panose="020B0609020204030204" pitchFamily="49" charset="0"/>
              </a:rPr>
              <a:t> in all upper case characters - '{str1.upper()}'")</a:t>
            </a:r>
          </a:p>
          <a:p>
            <a:r>
              <a:rPr lang="en-US" b="0" dirty="0">
                <a:effectLst/>
                <a:latin typeface="Consolas" panose="020B0609020204030204" pitchFamily="49" charset="0"/>
              </a:rPr>
              <a:t>print(</a:t>
            </a:r>
            <a:r>
              <a:rPr lang="en-US" b="0" dirty="0" err="1">
                <a:effectLst/>
                <a:latin typeface="Consolas" panose="020B0609020204030204" pitchFamily="49" charset="0"/>
              </a:rPr>
              <a:t>f"String</a:t>
            </a:r>
            <a:r>
              <a:rPr lang="en-US" b="0" dirty="0">
                <a:effectLst/>
                <a:latin typeface="Consolas" panose="020B0609020204030204" pitchFamily="49" charset="0"/>
              </a:rPr>
              <a:t> in all lower case characters - '{str1.lower()}'")</a:t>
            </a:r>
          </a:p>
          <a:p>
            <a:r>
              <a:rPr lang="en-US" b="0" dirty="0">
                <a:effectLst/>
                <a:latin typeface="Consolas" panose="020B0609020204030204" pitchFamily="49" charset="0"/>
              </a:rPr>
              <a:t>#we have a strip() in string which we use for removing extra spaces from</a:t>
            </a:r>
          </a:p>
          <a:p>
            <a:r>
              <a:rPr lang="en-US" b="0" dirty="0">
                <a:effectLst/>
                <a:latin typeface="Consolas" panose="020B0609020204030204" pitchFamily="49" charset="0"/>
              </a:rPr>
              <a:t># left of starting character and to the right of ending character</a:t>
            </a:r>
          </a:p>
          <a:p>
            <a:r>
              <a:rPr lang="en-US" b="0" dirty="0">
                <a:effectLst/>
                <a:latin typeface="Consolas" panose="020B0609020204030204" pitchFamily="49" charset="0"/>
              </a:rPr>
              <a:t>print(</a:t>
            </a:r>
            <a:r>
              <a:rPr lang="en-US" b="0" dirty="0" err="1">
                <a:effectLst/>
                <a:latin typeface="Consolas" panose="020B0609020204030204" pitchFamily="49" charset="0"/>
              </a:rPr>
              <a:t>f"String</a:t>
            </a:r>
            <a:r>
              <a:rPr lang="en-US" b="0" dirty="0">
                <a:effectLst/>
                <a:latin typeface="Consolas" panose="020B0609020204030204" pitchFamily="49" charset="0"/>
              </a:rPr>
              <a:t> after removing extra spaces from left and right '{str1.strip()}'")</a:t>
            </a:r>
          </a:p>
          <a:p>
            <a:r>
              <a:rPr lang="en-US" b="0" dirty="0">
                <a:effectLst/>
                <a:latin typeface="Consolas" panose="020B0609020204030204" pitchFamily="49" charset="0"/>
              </a:rPr>
              <a:t>#to replace any character with other in a string we use replace()</a:t>
            </a:r>
          </a:p>
          <a:p>
            <a:r>
              <a:rPr lang="en-US" b="0" dirty="0">
                <a:effectLst/>
                <a:latin typeface="Consolas" panose="020B0609020204030204" pitchFamily="49" charset="0"/>
              </a:rPr>
              <a:t>print(</a:t>
            </a:r>
            <a:r>
              <a:rPr lang="en-US" b="0" dirty="0" err="1">
                <a:effectLst/>
                <a:latin typeface="Consolas" panose="020B0609020204030204" pitchFamily="49" charset="0"/>
              </a:rPr>
              <a:t>f"String</a:t>
            </a:r>
            <a:r>
              <a:rPr lang="en-US" b="0" dirty="0">
                <a:effectLst/>
                <a:latin typeface="Consolas" panose="020B0609020204030204" pitchFamily="49" charset="0"/>
              </a:rPr>
              <a:t> after replace h with y '{str1.replace('</a:t>
            </a:r>
            <a:r>
              <a:rPr lang="en-US" b="0" dirty="0" err="1">
                <a:effectLst/>
                <a:latin typeface="Consolas" panose="020B0609020204030204" pitchFamily="49" charset="0"/>
              </a:rPr>
              <a:t>h','y</a:t>
            </a:r>
            <a:r>
              <a:rPr lang="en-US" b="0" dirty="0">
                <a:effectLst/>
                <a:latin typeface="Consolas" panose="020B0609020204030204" pitchFamily="49" charset="0"/>
              </a:rPr>
              <a:t>')}’”)</a:t>
            </a:r>
          </a:p>
          <a:p>
            <a:r>
              <a:rPr lang="en-US" b="0" dirty="0">
                <a:effectLst/>
                <a:latin typeface="Consolas" panose="020B0609020204030204" pitchFamily="49" charset="0"/>
              </a:rPr>
              <a:t>#to split a string into </a:t>
            </a:r>
            <a:r>
              <a:rPr lang="en-US" b="0" dirty="0" err="1">
                <a:effectLst/>
                <a:latin typeface="Consolas" panose="020B0609020204030204" pitchFamily="49" charset="0"/>
              </a:rPr>
              <a:t>subtring</a:t>
            </a:r>
            <a:r>
              <a:rPr lang="en-US" b="0" dirty="0">
                <a:effectLst/>
                <a:latin typeface="Consolas" panose="020B0609020204030204" pitchFamily="49" charset="0"/>
              </a:rPr>
              <a:t> on a character</a:t>
            </a:r>
          </a:p>
          <a:p>
            <a:r>
              <a:rPr lang="en-US" b="0" dirty="0">
                <a:effectLst/>
                <a:latin typeface="Consolas" panose="020B0609020204030204" pitchFamily="49" charset="0"/>
              </a:rPr>
              <a:t>str2 = "</a:t>
            </a:r>
            <a:r>
              <a:rPr lang="en-US" b="0" dirty="0" err="1">
                <a:effectLst/>
                <a:latin typeface="Consolas" panose="020B0609020204030204" pitchFamily="49" charset="0"/>
              </a:rPr>
              <a:t>Hello,How</a:t>
            </a:r>
            <a:r>
              <a:rPr lang="en-US" b="0" dirty="0">
                <a:effectLst/>
                <a:latin typeface="Consolas" panose="020B0609020204030204" pitchFamily="49" charset="0"/>
              </a:rPr>
              <a:t>, </a:t>
            </a:r>
            <a:r>
              <a:rPr lang="en-US" b="0" dirty="0" err="1">
                <a:effectLst/>
                <a:latin typeface="Consolas" panose="020B0609020204030204" pitchFamily="49" charset="0"/>
              </a:rPr>
              <a:t>are,you</a:t>
            </a:r>
            <a:r>
              <a:rPr lang="en-US" b="0" dirty="0">
                <a:effectLst/>
                <a:latin typeface="Consolas" panose="020B0609020204030204" pitchFamily="49" charset="0"/>
              </a:rPr>
              <a:t>"</a:t>
            </a:r>
          </a:p>
          <a:p>
            <a:r>
              <a:rPr lang="en-US" b="0" dirty="0">
                <a:effectLst/>
                <a:latin typeface="Consolas" panose="020B0609020204030204" pitchFamily="49" charset="0"/>
              </a:rPr>
              <a:t>print(</a:t>
            </a:r>
            <a:r>
              <a:rPr lang="en-US" b="0" dirty="0" err="1">
                <a:effectLst/>
                <a:latin typeface="Consolas" panose="020B0609020204030204" pitchFamily="49" charset="0"/>
              </a:rPr>
              <a:t>f"String</a:t>
            </a:r>
            <a:r>
              <a:rPr lang="en-US" b="0" dirty="0">
                <a:effectLst/>
                <a:latin typeface="Consolas" panose="020B0609020204030204" pitchFamily="49" charset="0"/>
              </a:rPr>
              <a:t> after splitting on comma(,) = '{str2.split(',')}'") #by default it splits from space</a:t>
            </a:r>
          </a:p>
          <a:p>
            <a:endParaRPr lang="en-IN" dirty="0"/>
          </a:p>
        </p:txBody>
      </p:sp>
    </p:spTree>
    <p:extLst>
      <p:ext uri="{BB962C8B-B14F-4D97-AF65-F5344CB8AC3E}">
        <p14:creationId xmlns:p14="http://schemas.microsoft.com/office/powerpoint/2010/main" val="3335248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DB62C-1FAD-6901-B1A9-D3FE43456498}"/>
              </a:ext>
            </a:extLst>
          </p:cNvPr>
          <p:cNvSpPr>
            <a:spLocks noGrp="1"/>
          </p:cNvSpPr>
          <p:nvPr>
            <p:ph type="title"/>
          </p:nvPr>
        </p:nvSpPr>
        <p:spPr/>
        <p:txBody>
          <a:bodyPr/>
          <a:lstStyle/>
          <a:p>
            <a:r>
              <a:rPr lang="en-US" b="0" i="0" dirty="0">
                <a:solidFill>
                  <a:srgbClr val="222222"/>
                </a:solidFill>
                <a:effectLst/>
                <a:latin typeface="-apple-system"/>
              </a:rPr>
              <a:t>Why Learn Python programming language?</a:t>
            </a:r>
            <a:br>
              <a:rPr lang="en-US" b="0" i="0" dirty="0">
                <a:solidFill>
                  <a:srgbClr val="222222"/>
                </a:solidFill>
                <a:effectLst/>
                <a:latin typeface="-apple-system"/>
              </a:rPr>
            </a:br>
            <a:endParaRPr lang="en-IN" dirty="0"/>
          </a:p>
        </p:txBody>
      </p:sp>
      <p:sp>
        <p:nvSpPr>
          <p:cNvPr id="3" name="Content Placeholder 2">
            <a:extLst>
              <a:ext uri="{FF2B5EF4-FFF2-40B4-BE49-F238E27FC236}">
                <a16:creationId xmlns:a16="http://schemas.microsoft.com/office/drawing/2014/main" id="{6C564AB5-1DFF-C01F-E77F-E7817170A2C8}"/>
              </a:ext>
            </a:extLst>
          </p:cNvPr>
          <p:cNvSpPr>
            <a:spLocks noGrp="1"/>
          </p:cNvSpPr>
          <p:nvPr>
            <p:ph idx="1"/>
          </p:nvPr>
        </p:nvSpPr>
        <p:spPr>
          <a:xfrm>
            <a:off x="838200" y="1825624"/>
            <a:ext cx="10515600" cy="4602069"/>
          </a:xfrm>
        </p:spPr>
        <p:txBody>
          <a:bodyPr>
            <a:normAutofit fontScale="70000" lnSpcReduction="20000"/>
          </a:bodyPr>
          <a:lstStyle/>
          <a:p>
            <a:pPr algn="l"/>
            <a:r>
              <a:rPr lang="en-US" b="0" i="0" dirty="0">
                <a:solidFill>
                  <a:srgbClr val="222222"/>
                </a:solidFill>
                <a:effectLst/>
                <a:latin typeface="-apple-system"/>
              </a:rPr>
              <a:t>Here are some of the reasons but not limited to learn Python programming language.</a:t>
            </a:r>
          </a:p>
          <a:p>
            <a:pPr algn="l">
              <a:buFont typeface="+mj-lt"/>
              <a:buAutoNum type="arabicPeriod"/>
            </a:pPr>
            <a:r>
              <a:rPr lang="en-US" b="0" i="0" dirty="0">
                <a:solidFill>
                  <a:srgbClr val="222222"/>
                </a:solidFill>
                <a:effectLst/>
                <a:latin typeface="-apple-system"/>
              </a:rPr>
              <a:t>It is very popular, probably because it’s easy to learn code for beginners.</a:t>
            </a:r>
          </a:p>
          <a:p>
            <a:pPr algn="l">
              <a:buFont typeface="+mj-lt"/>
              <a:buAutoNum type="arabicPeriod"/>
            </a:pPr>
            <a:r>
              <a:rPr lang="en-US" b="0" i="0" dirty="0">
                <a:solidFill>
                  <a:srgbClr val="222222"/>
                </a:solidFill>
                <a:effectLst/>
                <a:latin typeface="-apple-system"/>
              </a:rPr>
              <a:t>It has a simple syntax (like a spoken language) which makes people understand without putting much effort. Because of this, newbies can quickly start working on simple programs or even understand the complex codes written by professionals.</a:t>
            </a:r>
          </a:p>
          <a:p>
            <a:pPr algn="l">
              <a:buFont typeface="+mj-lt"/>
              <a:buAutoNum type="arabicPeriod"/>
            </a:pPr>
            <a:r>
              <a:rPr lang="en-US" b="0" i="0" dirty="0">
                <a:solidFill>
                  <a:srgbClr val="222222"/>
                </a:solidFill>
                <a:effectLst/>
                <a:latin typeface="-apple-system"/>
              </a:rPr>
              <a:t>This is the most versatile language I have ever come across. Because we can use it for the script purpose, web development, data analysis, reporting, and many more.</a:t>
            </a:r>
          </a:p>
          <a:p>
            <a:pPr algn="l">
              <a:buFont typeface="+mj-lt"/>
              <a:buAutoNum type="arabicPeriod"/>
            </a:pPr>
            <a:r>
              <a:rPr lang="en-US" b="0" i="0" dirty="0">
                <a:solidFill>
                  <a:srgbClr val="222222"/>
                </a:solidFill>
                <a:effectLst/>
                <a:latin typeface="-apple-system"/>
              </a:rPr>
              <a:t>Its open source (free) and it support cross platform that means you can run this on Mac, Windows, Linux, and the other platforms as well.</a:t>
            </a:r>
          </a:p>
          <a:p>
            <a:pPr algn="l">
              <a:buFont typeface="+mj-lt"/>
              <a:buAutoNum type="arabicPeriod"/>
            </a:pPr>
            <a:r>
              <a:rPr lang="en-US" b="0" i="0" dirty="0">
                <a:solidFill>
                  <a:srgbClr val="222222"/>
                </a:solidFill>
                <a:effectLst/>
                <a:latin typeface="-apple-system"/>
              </a:rPr>
              <a:t>Use this Python language to develop both windows and web applications.</a:t>
            </a:r>
          </a:p>
          <a:p>
            <a:pPr algn="l">
              <a:buFont typeface="+mj-lt"/>
              <a:buAutoNum type="arabicPeriod"/>
            </a:pPr>
            <a:r>
              <a:rPr lang="en-US" b="0" i="0" dirty="0">
                <a:solidFill>
                  <a:srgbClr val="222222"/>
                </a:solidFill>
                <a:effectLst/>
                <a:latin typeface="-apple-system"/>
              </a:rPr>
              <a:t>The kind of resources that it has, including tutorials, forums, libraries that support this python development environment is unimaginable.</a:t>
            </a:r>
          </a:p>
          <a:p>
            <a:pPr algn="l">
              <a:buFont typeface="+mj-lt"/>
              <a:buAutoNum type="arabicPeriod"/>
            </a:pPr>
            <a:r>
              <a:rPr lang="en-US" b="0" i="0" dirty="0">
                <a:solidFill>
                  <a:srgbClr val="222222"/>
                </a:solidFill>
                <a:effectLst/>
                <a:latin typeface="-apple-system"/>
              </a:rPr>
              <a:t>Moreover, it has large variety of libraries or python modules that support Data Scientists to analyze and visualize tutorial data.</a:t>
            </a:r>
          </a:p>
          <a:p>
            <a:pPr algn="l">
              <a:buFont typeface="+mj-lt"/>
              <a:buAutoNum type="arabicPeriod"/>
            </a:pPr>
            <a:r>
              <a:rPr lang="en-US" b="0" i="0" dirty="0">
                <a:solidFill>
                  <a:srgbClr val="222222"/>
                </a:solidFill>
                <a:effectLst/>
                <a:latin typeface="-apple-system"/>
              </a:rPr>
              <a:t>Because of all the above features, Python interpreter helps for the rapid application development.</a:t>
            </a:r>
          </a:p>
          <a:p>
            <a:endParaRPr lang="en-IN" dirty="0"/>
          </a:p>
        </p:txBody>
      </p:sp>
    </p:spTree>
    <p:extLst>
      <p:ext uri="{BB962C8B-B14F-4D97-AF65-F5344CB8AC3E}">
        <p14:creationId xmlns:p14="http://schemas.microsoft.com/office/powerpoint/2010/main" val="1489515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B3198-565D-A411-3469-E16E22F46F26}"/>
              </a:ext>
            </a:extLst>
          </p:cNvPr>
          <p:cNvSpPr>
            <a:spLocks noGrp="1"/>
          </p:cNvSpPr>
          <p:nvPr>
            <p:ph type="title"/>
          </p:nvPr>
        </p:nvSpPr>
        <p:spPr/>
        <p:txBody>
          <a:bodyPr/>
          <a:lstStyle/>
          <a:p>
            <a:r>
              <a:rPr lang="en-IN" b="1" dirty="0"/>
              <a:t>Resources</a:t>
            </a:r>
          </a:p>
        </p:txBody>
      </p:sp>
      <p:sp>
        <p:nvSpPr>
          <p:cNvPr id="3" name="Content Placeholder 2">
            <a:extLst>
              <a:ext uri="{FF2B5EF4-FFF2-40B4-BE49-F238E27FC236}">
                <a16:creationId xmlns:a16="http://schemas.microsoft.com/office/drawing/2014/main" id="{332B5644-917A-6DC5-17BE-3AA4EDA41C70}"/>
              </a:ext>
            </a:extLst>
          </p:cNvPr>
          <p:cNvSpPr>
            <a:spLocks noGrp="1"/>
          </p:cNvSpPr>
          <p:nvPr>
            <p:ph idx="1"/>
          </p:nvPr>
        </p:nvSpPr>
        <p:spPr/>
        <p:txBody>
          <a:bodyPr/>
          <a:lstStyle/>
          <a:p>
            <a:r>
              <a:rPr lang="en-IN" dirty="0"/>
              <a:t>Download Python - </a:t>
            </a:r>
            <a:r>
              <a:rPr lang="en-IN" dirty="0">
                <a:hlinkClick r:id="rId2"/>
              </a:rPr>
              <a:t>Download Python | Python.org</a:t>
            </a:r>
            <a:endParaRPr lang="en-IN" dirty="0"/>
          </a:p>
          <a:p>
            <a:r>
              <a:rPr lang="en-IN" dirty="0"/>
              <a:t>Download VS Code - </a:t>
            </a:r>
            <a:r>
              <a:rPr lang="en-US" dirty="0">
                <a:hlinkClick r:id="rId3"/>
              </a:rPr>
              <a:t>Download Visual Studio Code - Mac, Linux, Windows</a:t>
            </a:r>
            <a:r>
              <a:rPr lang="en-US" dirty="0"/>
              <a:t> (Click on windows icon to download it </a:t>
            </a:r>
            <a:endParaRPr lang="en-IN" dirty="0"/>
          </a:p>
        </p:txBody>
      </p:sp>
      <p:pic>
        <p:nvPicPr>
          <p:cNvPr id="5" name="Picture 4">
            <a:extLst>
              <a:ext uri="{FF2B5EF4-FFF2-40B4-BE49-F238E27FC236}">
                <a16:creationId xmlns:a16="http://schemas.microsoft.com/office/drawing/2014/main" id="{3CB7439F-D25D-ECE2-E5BA-160A8ADC6DBB}"/>
              </a:ext>
            </a:extLst>
          </p:cNvPr>
          <p:cNvPicPr>
            <a:picLocks noChangeAspect="1"/>
          </p:cNvPicPr>
          <p:nvPr/>
        </p:nvPicPr>
        <p:blipFill>
          <a:blip r:embed="rId4"/>
          <a:stretch>
            <a:fillRect/>
          </a:stretch>
        </p:blipFill>
        <p:spPr>
          <a:xfrm>
            <a:off x="2805953" y="3588265"/>
            <a:ext cx="4940511" cy="2412734"/>
          </a:xfrm>
          <a:prstGeom prst="rect">
            <a:avLst/>
          </a:prstGeom>
        </p:spPr>
      </p:pic>
    </p:spTree>
    <p:extLst>
      <p:ext uri="{BB962C8B-B14F-4D97-AF65-F5344CB8AC3E}">
        <p14:creationId xmlns:p14="http://schemas.microsoft.com/office/powerpoint/2010/main" val="1786418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BA00-5EF9-93E0-3E86-FC4D2E80F527}"/>
              </a:ext>
            </a:extLst>
          </p:cNvPr>
          <p:cNvSpPr>
            <a:spLocks noGrp="1"/>
          </p:cNvSpPr>
          <p:nvPr>
            <p:ph type="title"/>
          </p:nvPr>
        </p:nvSpPr>
        <p:spPr/>
        <p:txBody>
          <a:bodyPr/>
          <a:lstStyle/>
          <a:p>
            <a:r>
              <a:rPr lang="en-IN" b="1" dirty="0"/>
              <a:t>Python Basics</a:t>
            </a:r>
          </a:p>
        </p:txBody>
      </p:sp>
      <p:sp>
        <p:nvSpPr>
          <p:cNvPr id="3" name="Content Placeholder 2">
            <a:extLst>
              <a:ext uri="{FF2B5EF4-FFF2-40B4-BE49-F238E27FC236}">
                <a16:creationId xmlns:a16="http://schemas.microsoft.com/office/drawing/2014/main" id="{E032DE1F-B025-5BEE-8915-7E9B2E1CA311}"/>
              </a:ext>
            </a:extLst>
          </p:cNvPr>
          <p:cNvSpPr>
            <a:spLocks noGrp="1"/>
          </p:cNvSpPr>
          <p:nvPr>
            <p:ph idx="1"/>
          </p:nvPr>
        </p:nvSpPr>
        <p:spPr/>
        <p:txBody>
          <a:bodyPr>
            <a:normAutofit lnSpcReduction="10000"/>
          </a:bodyPr>
          <a:lstStyle/>
          <a:p>
            <a:r>
              <a:rPr lang="en-IN" dirty="0"/>
              <a:t>Variables </a:t>
            </a:r>
          </a:p>
          <a:p>
            <a:r>
              <a:rPr lang="en-IN" dirty="0"/>
              <a:t>Global Variables</a:t>
            </a:r>
          </a:p>
          <a:p>
            <a:r>
              <a:rPr lang="en-IN" dirty="0"/>
              <a:t>Local Variables</a:t>
            </a:r>
          </a:p>
          <a:p>
            <a:r>
              <a:rPr lang="en-IN" dirty="0"/>
              <a:t>Datatypes</a:t>
            </a:r>
          </a:p>
          <a:p>
            <a:r>
              <a:rPr lang="en-IN" dirty="0"/>
              <a:t>Type Conversion</a:t>
            </a:r>
          </a:p>
          <a:p>
            <a:r>
              <a:rPr lang="en-IN" dirty="0"/>
              <a:t>Random Numbers</a:t>
            </a:r>
          </a:p>
          <a:p>
            <a:r>
              <a:rPr lang="en-IN" dirty="0"/>
              <a:t>Download Library</a:t>
            </a:r>
          </a:p>
          <a:p>
            <a:r>
              <a:rPr lang="en-IN" dirty="0"/>
              <a:t>Pip (Pip Installs Packages)</a:t>
            </a:r>
          </a:p>
          <a:p>
            <a:r>
              <a:rPr lang="en-IN" dirty="0"/>
              <a:t>String Modification (String Methods, Formatted string)</a:t>
            </a:r>
          </a:p>
          <a:p>
            <a:endParaRPr lang="en-IN" dirty="0"/>
          </a:p>
        </p:txBody>
      </p:sp>
    </p:spTree>
    <p:extLst>
      <p:ext uri="{BB962C8B-B14F-4D97-AF65-F5344CB8AC3E}">
        <p14:creationId xmlns:p14="http://schemas.microsoft.com/office/powerpoint/2010/main" val="772634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BA00-5EF9-93E0-3E86-FC4D2E80F527}"/>
              </a:ext>
            </a:extLst>
          </p:cNvPr>
          <p:cNvSpPr>
            <a:spLocks noGrp="1"/>
          </p:cNvSpPr>
          <p:nvPr>
            <p:ph type="title"/>
          </p:nvPr>
        </p:nvSpPr>
        <p:spPr>
          <a:xfrm>
            <a:off x="75414" y="179110"/>
            <a:ext cx="11877774" cy="501928"/>
          </a:xfrm>
        </p:spPr>
        <p:txBody>
          <a:bodyPr>
            <a:normAutofit fontScale="90000"/>
          </a:bodyPr>
          <a:lstStyle/>
          <a:p>
            <a:pPr algn="just"/>
            <a:r>
              <a:rPr lang="en-IN" b="1" i="0" dirty="0">
                <a:effectLst/>
                <a:latin typeface="erdana"/>
              </a:rPr>
              <a:t>Python Variables</a:t>
            </a:r>
          </a:p>
        </p:txBody>
      </p:sp>
      <p:sp>
        <p:nvSpPr>
          <p:cNvPr id="3" name="Content Placeholder 2">
            <a:extLst>
              <a:ext uri="{FF2B5EF4-FFF2-40B4-BE49-F238E27FC236}">
                <a16:creationId xmlns:a16="http://schemas.microsoft.com/office/drawing/2014/main" id="{E032DE1F-B025-5BEE-8915-7E9B2E1CA311}"/>
              </a:ext>
            </a:extLst>
          </p:cNvPr>
          <p:cNvSpPr>
            <a:spLocks noGrp="1"/>
          </p:cNvSpPr>
          <p:nvPr>
            <p:ph idx="1"/>
          </p:nvPr>
        </p:nvSpPr>
        <p:spPr>
          <a:xfrm>
            <a:off x="75414" y="895546"/>
            <a:ext cx="11877774" cy="5783344"/>
          </a:xfrm>
        </p:spPr>
        <p:txBody>
          <a:bodyPr>
            <a:normAutofit/>
          </a:bodyPr>
          <a:lstStyle/>
          <a:p>
            <a:pPr algn="just"/>
            <a:r>
              <a:rPr lang="en-US" b="0" i="0" dirty="0">
                <a:solidFill>
                  <a:srgbClr val="333333"/>
                </a:solidFill>
                <a:effectLst/>
                <a:latin typeface="inter-regular"/>
              </a:rPr>
              <a:t>Variable is a name that is used to refer to memory location. Python variable is also known as an identifier and used to hold value.</a:t>
            </a:r>
          </a:p>
          <a:p>
            <a:pPr algn="just"/>
            <a:r>
              <a:rPr lang="en-US" b="0" i="0" dirty="0">
                <a:solidFill>
                  <a:srgbClr val="333333"/>
                </a:solidFill>
                <a:effectLst/>
                <a:latin typeface="inter-regular"/>
              </a:rPr>
              <a:t>In Python, we don't need to specify the type of variable because Python is a infer language and smart enough to get variable type.</a:t>
            </a:r>
          </a:p>
          <a:p>
            <a:pPr algn="just"/>
            <a:r>
              <a:rPr lang="en-US" b="0" i="0" dirty="0">
                <a:solidFill>
                  <a:srgbClr val="333333"/>
                </a:solidFill>
                <a:effectLst/>
                <a:latin typeface="inter-regular"/>
              </a:rPr>
              <a:t>Variable names can be a group of both the letters and digits, but they have to begin with a letter or an underscore.</a:t>
            </a:r>
          </a:p>
          <a:p>
            <a:pPr algn="just"/>
            <a:r>
              <a:rPr lang="en-US" b="0" i="0" dirty="0">
                <a:solidFill>
                  <a:srgbClr val="333333"/>
                </a:solidFill>
                <a:effectLst/>
                <a:latin typeface="inter-regular"/>
              </a:rPr>
              <a:t>It is recommended to use lowercase letters for the variable name. Rahul and </a:t>
            </a:r>
            <a:r>
              <a:rPr lang="en-US" b="0" i="0" dirty="0" err="1">
                <a:solidFill>
                  <a:srgbClr val="333333"/>
                </a:solidFill>
                <a:effectLst/>
                <a:latin typeface="inter-regular"/>
              </a:rPr>
              <a:t>rahul</a:t>
            </a:r>
            <a:r>
              <a:rPr lang="en-US" b="0" i="0" dirty="0">
                <a:solidFill>
                  <a:srgbClr val="333333"/>
                </a:solidFill>
                <a:effectLst/>
                <a:latin typeface="inter-regular"/>
              </a:rPr>
              <a:t> both are two different variables.</a:t>
            </a:r>
          </a:p>
          <a:p>
            <a:endParaRPr lang="en-IN" dirty="0"/>
          </a:p>
        </p:txBody>
      </p:sp>
    </p:spTree>
    <p:extLst>
      <p:ext uri="{BB962C8B-B14F-4D97-AF65-F5344CB8AC3E}">
        <p14:creationId xmlns:p14="http://schemas.microsoft.com/office/powerpoint/2010/main" val="3919485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BA00-5EF9-93E0-3E86-FC4D2E80F527}"/>
              </a:ext>
            </a:extLst>
          </p:cNvPr>
          <p:cNvSpPr>
            <a:spLocks noGrp="1"/>
          </p:cNvSpPr>
          <p:nvPr>
            <p:ph type="title"/>
          </p:nvPr>
        </p:nvSpPr>
        <p:spPr>
          <a:xfrm>
            <a:off x="75414" y="179110"/>
            <a:ext cx="11877774" cy="501928"/>
          </a:xfrm>
        </p:spPr>
        <p:txBody>
          <a:bodyPr>
            <a:normAutofit fontScale="90000"/>
          </a:bodyPr>
          <a:lstStyle/>
          <a:p>
            <a:pPr algn="just"/>
            <a:r>
              <a:rPr lang="en-IN" b="1" i="0" dirty="0">
                <a:effectLst/>
                <a:latin typeface="erdana"/>
              </a:rPr>
              <a:t>Identifier Naming</a:t>
            </a:r>
          </a:p>
        </p:txBody>
      </p:sp>
      <p:sp>
        <p:nvSpPr>
          <p:cNvPr id="3" name="Content Placeholder 2">
            <a:extLst>
              <a:ext uri="{FF2B5EF4-FFF2-40B4-BE49-F238E27FC236}">
                <a16:creationId xmlns:a16="http://schemas.microsoft.com/office/drawing/2014/main" id="{E032DE1F-B025-5BEE-8915-7E9B2E1CA311}"/>
              </a:ext>
            </a:extLst>
          </p:cNvPr>
          <p:cNvSpPr>
            <a:spLocks noGrp="1"/>
          </p:cNvSpPr>
          <p:nvPr>
            <p:ph idx="1"/>
          </p:nvPr>
        </p:nvSpPr>
        <p:spPr>
          <a:xfrm>
            <a:off x="75414" y="895546"/>
            <a:ext cx="11877774" cy="5783344"/>
          </a:xfrm>
        </p:spPr>
        <p:txBody>
          <a:bodyPr>
            <a:normAutofit/>
          </a:bodyPr>
          <a:lstStyle/>
          <a:p>
            <a:pPr algn="just"/>
            <a:r>
              <a:rPr lang="en-US" b="0" i="0" dirty="0">
                <a:solidFill>
                  <a:srgbClr val="333333"/>
                </a:solidFill>
                <a:effectLst/>
                <a:latin typeface="inter-regular"/>
              </a:rPr>
              <a:t>Variables are the example of identifiers. An Identifier is used to identify the literals used in the program. The rules to name an identifier are given below.</a:t>
            </a:r>
          </a:p>
          <a:p>
            <a:pPr algn="just">
              <a:buFont typeface="Arial" panose="020B0604020202020204" pitchFamily="34" charset="0"/>
              <a:buChar char="•"/>
            </a:pPr>
            <a:r>
              <a:rPr lang="en-US" b="0" i="0" dirty="0">
                <a:solidFill>
                  <a:srgbClr val="000000"/>
                </a:solidFill>
                <a:effectLst/>
                <a:latin typeface="inter-regular"/>
              </a:rPr>
              <a:t>The first character of the variable must be an alphabet or underscore ( _ ).</a:t>
            </a:r>
          </a:p>
          <a:p>
            <a:pPr algn="just">
              <a:buFont typeface="Arial" panose="020B0604020202020204" pitchFamily="34" charset="0"/>
              <a:buChar char="•"/>
            </a:pPr>
            <a:r>
              <a:rPr lang="en-US" b="0" i="0" dirty="0">
                <a:solidFill>
                  <a:srgbClr val="000000"/>
                </a:solidFill>
                <a:effectLst/>
                <a:latin typeface="inter-regular"/>
              </a:rPr>
              <a:t>All the characters except the first character may be an alphabet of lower-case(a-z), upper-case (A-Z), underscore, or digit (0-9).</a:t>
            </a:r>
          </a:p>
          <a:p>
            <a:pPr algn="just">
              <a:buFont typeface="Arial" panose="020B0604020202020204" pitchFamily="34" charset="0"/>
              <a:buChar char="•"/>
            </a:pPr>
            <a:r>
              <a:rPr lang="en-US" b="0" i="0" dirty="0">
                <a:solidFill>
                  <a:srgbClr val="000000"/>
                </a:solidFill>
                <a:effectLst/>
                <a:latin typeface="inter-regular"/>
              </a:rPr>
              <a:t>Identifier name must not contain any white-space, or special character (!, @, #, %, ^, &amp;, *).</a:t>
            </a:r>
          </a:p>
          <a:p>
            <a:pPr algn="just">
              <a:buFont typeface="Arial" panose="020B0604020202020204" pitchFamily="34" charset="0"/>
              <a:buChar char="•"/>
            </a:pPr>
            <a:r>
              <a:rPr lang="en-US" b="0" i="0" dirty="0">
                <a:solidFill>
                  <a:srgbClr val="000000"/>
                </a:solidFill>
                <a:effectLst/>
                <a:latin typeface="inter-regular"/>
              </a:rPr>
              <a:t>Identifier name must not be similar to any keyword defined in the language.</a:t>
            </a:r>
          </a:p>
          <a:p>
            <a:pPr algn="just">
              <a:buFont typeface="Arial" panose="020B0604020202020204" pitchFamily="34" charset="0"/>
              <a:buChar char="•"/>
            </a:pPr>
            <a:r>
              <a:rPr lang="en-US" b="0" i="0" dirty="0">
                <a:solidFill>
                  <a:srgbClr val="000000"/>
                </a:solidFill>
                <a:effectLst/>
                <a:latin typeface="inter-regular"/>
              </a:rPr>
              <a:t>Identifier names are case sensitive; for example, my name, and </a:t>
            </a:r>
            <a:r>
              <a:rPr lang="en-US" b="0" i="0" dirty="0" err="1">
                <a:solidFill>
                  <a:srgbClr val="000000"/>
                </a:solidFill>
                <a:effectLst/>
                <a:latin typeface="inter-regular"/>
              </a:rPr>
              <a:t>MyName</a:t>
            </a:r>
            <a:r>
              <a:rPr lang="en-US" b="0" i="0" dirty="0">
                <a:solidFill>
                  <a:srgbClr val="000000"/>
                </a:solidFill>
                <a:effectLst/>
                <a:latin typeface="inter-regular"/>
              </a:rPr>
              <a:t> is not the same.</a:t>
            </a:r>
          </a:p>
          <a:p>
            <a:pPr algn="just">
              <a:buFont typeface="Arial" panose="020B0604020202020204" pitchFamily="34" charset="0"/>
              <a:buChar char="•"/>
            </a:pPr>
            <a:r>
              <a:rPr lang="en-US" b="0" i="0" dirty="0">
                <a:solidFill>
                  <a:srgbClr val="000000"/>
                </a:solidFill>
                <a:effectLst/>
                <a:latin typeface="inter-regular"/>
              </a:rPr>
              <a:t>Examples of valid identifiers: a123, _n, n_9, etc.</a:t>
            </a:r>
          </a:p>
          <a:p>
            <a:pPr algn="just">
              <a:buFont typeface="Arial" panose="020B0604020202020204" pitchFamily="34" charset="0"/>
              <a:buChar char="•"/>
            </a:pPr>
            <a:r>
              <a:rPr lang="en-US" b="0" i="0" dirty="0">
                <a:solidFill>
                  <a:srgbClr val="000000"/>
                </a:solidFill>
                <a:effectLst/>
                <a:latin typeface="inter-regular"/>
              </a:rPr>
              <a:t>Examples of invalid identifiers: 1a, n%4, n 9, etc.</a:t>
            </a:r>
          </a:p>
          <a:p>
            <a:endParaRPr lang="en-IN" dirty="0"/>
          </a:p>
        </p:txBody>
      </p:sp>
    </p:spTree>
    <p:extLst>
      <p:ext uri="{BB962C8B-B14F-4D97-AF65-F5344CB8AC3E}">
        <p14:creationId xmlns:p14="http://schemas.microsoft.com/office/powerpoint/2010/main" val="156366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BA00-5EF9-93E0-3E86-FC4D2E80F527}"/>
              </a:ext>
            </a:extLst>
          </p:cNvPr>
          <p:cNvSpPr>
            <a:spLocks noGrp="1"/>
          </p:cNvSpPr>
          <p:nvPr>
            <p:ph type="title"/>
          </p:nvPr>
        </p:nvSpPr>
        <p:spPr>
          <a:xfrm>
            <a:off x="75414" y="179110"/>
            <a:ext cx="11877774" cy="501928"/>
          </a:xfrm>
        </p:spPr>
        <p:txBody>
          <a:bodyPr>
            <a:normAutofit fontScale="90000"/>
          </a:bodyPr>
          <a:lstStyle/>
          <a:p>
            <a:pPr algn="just"/>
            <a:r>
              <a:rPr lang="en-US" b="1" i="0" dirty="0">
                <a:effectLst/>
                <a:latin typeface="erdana"/>
              </a:rPr>
              <a:t>Declaring Variable and Assigning Values</a:t>
            </a:r>
          </a:p>
        </p:txBody>
      </p:sp>
      <p:sp>
        <p:nvSpPr>
          <p:cNvPr id="3" name="Content Placeholder 2">
            <a:extLst>
              <a:ext uri="{FF2B5EF4-FFF2-40B4-BE49-F238E27FC236}">
                <a16:creationId xmlns:a16="http://schemas.microsoft.com/office/drawing/2014/main" id="{E032DE1F-B025-5BEE-8915-7E9B2E1CA311}"/>
              </a:ext>
            </a:extLst>
          </p:cNvPr>
          <p:cNvSpPr>
            <a:spLocks noGrp="1"/>
          </p:cNvSpPr>
          <p:nvPr>
            <p:ph idx="1"/>
          </p:nvPr>
        </p:nvSpPr>
        <p:spPr>
          <a:xfrm>
            <a:off x="75414" y="895546"/>
            <a:ext cx="11877774" cy="5783344"/>
          </a:xfrm>
        </p:spPr>
        <p:txBody>
          <a:bodyPr>
            <a:normAutofit/>
          </a:bodyPr>
          <a:lstStyle/>
          <a:p>
            <a:pPr algn="just"/>
            <a:r>
              <a:rPr lang="en-US" b="0" i="0" dirty="0">
                <a:solidFill>
                  <a:srgbClr val="333333"/>
                </a:solidFill>
                <a:effectLst/>
                <a:latin typeface="inter-regular"/>
              </a:rPr>
              <a:t>Python does not bind us to declare a variable before using it in the application. It allows us to create a variable at the required time.</a:t>
            </a:r>
          </a:p>
          <a:p>
            <a:pPr algn="just"/>
            <a:r>
              <a:rPr lang="en-US" b="0" i="0" dirty="0">
                <a:solidFill>
                  <a:srgbClr val="333333"/>
                </a:solidFill>
                <a:effectLst/>
                <a:latin typeface="inter-regular"/>
              </a:rPr>
              <a:t>We don't need to declare explicitly variable in Python. When we assign any value to the variable, that variable is declared automatically.</a:t>
            </a:r>
          </a:p>
          <a:p>
            <a:pPr algn="just"/>
            <a:r>
              <a:rPr lang="en-US" b="0" i="0" dirty="0">
                <a:solidFill>
                  <a:srgbClr val="333333"/>
                </a:solidFill>
                <a:effectLst/>
                <a:latin typeface="inter-regular"/>
              </a:rPr>
              <a:t>The equal (=) operator is used to assign value to a variable.</a:t>
            </a:r>
          </a:p>
          <a:p>
            <a:endParaRPr lang="en-IN" dirty="0"/>
          </a:p>
        </p:txBody>
      </p:sp>
    </p:spTree>
    <p:extLst>
      <p:ext uri="{BB962C8B-B14F-4D97-AF65-F5344CB8AC3E}">
        <p14:creationId xmlns:p14="http://schemas.microsoft.com/office/powerpoint/2010/main" val="3321025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BA00-5EF9-93E0-3E86-FC4D2E80F527}"/>
              </a:ext>
            </a:extLst>
          </p:cNvPr>
          <p:cNvSpPr>
            <a:spLocks noGrp="1"/>
          </p:cNvSpPr>
          <p:nvPr>
            <p:ph type="title"/>
          </p:nvPr>
        </p:nvSpPr>
        <p:spPr>
          <a:xfrm>
            <a:off x="75414" y="179110"/>
            <a:ext cx="11877774" cy="501928"/>
          </a:xfrm>
        </p:spPr>
        <p:txBody>
          <a:bodyPr>
            <a:normAutofit fontScale="90000"/>
          </a:bodyPr>
          <a:lstStyle/>
          <a:p>
            <a:pPr algn="just"/>
            <a:r>
              <a:rPr lang="en-IN" b="1" i="0" dirty="0">
                <a:effectLst/>
                <a:latin typeface="erdana"/>
              </a:rPr>
              <a:t>Object References</a:t>
            </a:r>
          </a:p>
        </p:txBody>
      </p:sp>
      <p:sp>
        <p:nvSpPr>
          <p:cNvPr id="3" name="Content Placeholder 2">
            <a:extLst>
              <a:ext uri="{FF2B5EF4-FFF2-40B4-BE49-F238E27FC236}">
                <a16:creationId xmlns:a16="http://schemas.microsoft.com/office/drawing/2014/main" id="{E032DE1F-B025-5BEE-8915-7E9B2E1CA311}"/>
              </a:ext>
            </a:extLst>
          </p:cNvPr>
          <p:cNvSpPr>
            <a:spLocks noGrp="1"/>
          </p:cNvSpPr>
          <p:nvPr>
            <p:ph idx="1"/>
          </p:nvPr>
        </p:nvSpPr>
        <p:spPr>
          <a:xfrm>
            <a:off x="75414" y="895546"/>
            <a:ext cx="11877774" cy="5783344"/>
          </a:xfrm>
        </p:spPr>
        <p:txBody>
          <a:bodyPr>
            <a:normAutofit/>
          </a:bodyPr>
          <a:lstStyle/>
          <a:p>
            <a:pPr algn="just"/>
            <a:r>
              <a:rPr lang="en-US" b="0" i="0" dirty="0">
                <a:solidFill>
                  <a:srgbClr val="333333"/>
                </a:solidFill>
                <a:effectLst/>
                <a:latin typeface="inter-regular"/>
              </a:rPr>
              <a:t>It is necessary to understand how the Python interpreter works when we declare a variable. The process of treating variables is somewhat different from many other programming languages.</a:t>
            </a:r>
          </a:p>
          <a:p>
            <a:pPr algn="just"/>
            <a:r>
              <a:rPr lang="en-US" b="0" i="0" dirty="0">
                <a:solidFill>
                  <a:srgbClr val="333333"/>
                </a:solidFill>
                <a:effectLst/>
                <a:latin typeface="inter-regular"/>
              </a:rPr>
              <a:t>Python is the highly object-oriented programming language; that's why every data item belongs to a specific type of class.</a:t>
            </a:r>
            <a:r>
              <a:rPr lang="en-IN" b="0" i="0" dirty="0">
                <a:solidFill>
                  <a:srgbClr val="333333"/>
                </a:solidFill>
                <a:effectLst/>
                <a:latin typeface="inter-regular"/>
              </a:rPr>
              <a:t> Consider the following example.</a:t>
            </a:r>
          </a:p>
          <a:p>
            <a:pPr algn="just"/>
            <a:r>
              <a:rPr lang="en-IN" b="0" i="0" dirty="0">
                <a:solidFill>
                  <a:srgbClr val="000000"/>
                </a:solidFill>
                <a:effectLst/>
                <a:latin typeface="inter-regular"/>
              </a:rPr>
              <a:t>print(</a:t>
            </a:r>
            <a:r>
              <a:rPr lang="en-IN" b="0" i="0" dirty="0">
                <a:solidFill>
                  <a:srgbClr val="0000FF"/>
                </a:solidFill>
                <a:effectLst/>
                <a:latin typeface="inter-regular"/>
              </a:rPr>
              <a:t>"John"</a:t>
            </a:r>
            <a:r>
              <a:rPr lang="en-IN" b="0" i="0" dirty="0">
                <a:solidFill>
                  <a:srgbClr val="000000"/>
                </a:solidFill>
                <a:effectLst/>
                <a:latin typeface="inter-regular"/>
              </a:rPr>
              <a:t>)</a:t>
            </a:r>
            <a:endParaRPr lang="en-US" b="0" i="0" dirty="0">
              <a:solidFill>
                <a:srgbClr val="333333"/>
              </a:solidFill>
              <a:effectLst/>
              <a:latin typeface="inter-regular"/>
            </a:endParaRPr>
          </a:p>
          <a:p>
            <a:r>
              <a:rPr lang="en-US" b="0" i="0" dirty="0">
                <a:solidFill>
                  <a:srgbClr val="333333"/>
                </a:solidFill>
                <a:effectLst/>
                <a:latin typeface="inter-regular"/>
              </a:rPr>
              <a:t>The Python object creates an integer object and displays it to the console. In the above print statement, we have created a string object. Let's check the type of it using the Python built-in </a:t>
            </a:r>
            <a:r>
              <a:rPr lang="en-US" b="1" i="0" dirty="0">
                <a:solidFill>
                  <a:srgbClr val="333333"/>
                </a:solidFill>
                <a:effectLst/>
                <a:latin typeface="inter-bold"/>
              </a:rPr>
              <a:t>type()</a:t>
            </a:r>
            <a:r>
              <a:rPr lang="en-US" b="0" i="0" dirty="0">
                <a:solidFill>
                  <a:srgbClr val="333333"/>
                </a:solidFill>
                <a:effectLst/>
                <a:latin typeface="inter-regular"/>
              </a:rPr>
              <a:t> function.</a:t>
            </a:r>
          </a:p>
          <a:p>
            <a:r>
              <a:rPr lang="en-IN" b="0" i="0" dirty="0">
                <a:solidFill>
                  <a:srgbClr val="000000"/>
                </a:solidFill>
                <a:effectLst/>
                <a:latin typeface="inter-regular"/>
              </a:rPr>
              <a:t>type(</a:t>
            </a:r>
            <a:r>
              <a:rPr lang="en-IN" b="0" i="0" dirty="0">
                <a:solidFill>
                  <a:srgbClr val="0000FF"/>
                </a:solidFill>
                <a:effectLst/>
                <a:latin typeface="inter-regular"/>
              </a:rPr>
              <a:t>"John"</a:t>
            </a:r>
            <a:r>
              <a:rPr lang="en-IN" b="0" i="0" dirty="0">
                <a:solidFill>
                  <a:srgbClr val="000000"/>
                </a:solidFill>
                <a:effectLst/>
                <a:latin typeface="inter-regular"/>
              </a:rPr>
              <a:t>)  </a:t>
            </a:r>
          </a:p>
          <a:p>
            <a:r>
              <a:rPr lang="en-US" b="0" i="0" dirty="0">
                <a:solidFill>
                  <a:srgbClr val="333333"/>
                </a:solidFill>
                <a:effectLst/>
                <a:latin typeface="inter-regular"/>
              </a:rPr>
              <a:t>In Python, variables are a symbolic name that is a reference or pointer to an object. The variables are used to denote objects by that name.</a:t>
            </a:r>
          </a:p>
        </p:txBody>
      </p:sp>
    </p:spTree>
    <p:extLst>
      <p:ext uri="{BB962C8B-B14F-4D97-AF65-F5344CB8AC3E}">
        <p14:creationId xmlns:p14="http://schemas.microsoft.com/office/powerpoint/2010/main" val="1243085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2158</Words>
  <Application>Microsoft Office PowerPoint</Application>
  <PresentationFormat>Widescreen</PresentationFormat>
  <Paragraphs>166</Paragraphs>
  <Slides>21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21</vt:i4>
      </vt:variant>
    </vt:vector>
  </HeadingPairs>
  <TitlesOfParts>
    <vt:vector size="34" baseType="lpstr">
      <vt:lpstr>Algerian</vt:lpstr>
      <vt:lpstr>-apple-system</vt:lpstr>
      <vt:lpstr>Arial</vt:lpstr>
      <vt:lpstr>Calibri</vt:lpstr>
      <vt:lpstr>Calibri Light</vt:lpstr>
      <vt:lpstr>Consolas</vt:lpstr>
      <vt:lpstr>erdana</vt:lpstr>
      <vt:lpstr>inter-bold</vt:lpstr>
      <vt:lpstr>inter-regular</vt:lpstr>
      <vt:lpstr>Segoe UI</vt:lpstr>
      <vt:lpstr>sofia-pro</vt:lpstr>
      <vt:lpstr>urw-din</vt:lpstr>
      <vt:lpstr>Office Theme</vt:lpstr>
      <vt:lpstr>MACHINE LEARNING</vt:lpstr>
      <vt:lpstr>What is Python? </vt:lpstr>
      <vt:lpstr>Why Learn Python programming language? </vt:lpstr>
      <vt:lpstr>Resources</vt:lpstr>
      <vt:lpstr>Python Basics</vt:lpstr>
      <vt:lpstr>Python Variables</vt:lpstr>
      <vt:lpstr>Identifier Naming</vt:lpstr>
      <vt:lpstr>Declaring Variable and Assigning Values</vt:lpstr>
      <vt:lpstr>Object References</vt:lpstr>
      <vt:lpstr>Multiple Assignment</vt:lpstr>
      <vt:lpstr>Local Variable</vt:lpstr>
      <vt:lpstr>Global Variables</vt:lpstr>
      <vt:lpstr>Delete a variable</vt:lpstr>
      <vt:lpstr>Type Conversion in Python</vt:lpstr>
      <vt:lpstr>Implicit Type Conversion</vt:lpstr>
      <vt:lpstr>Python Random Module</vt:lpstr>
      <vt:lpstr>Creating Random Integers</vt:lpstr>
      <vt:lpstr>Creating Random Floats</vt:lpstr>
      <vt:lpstr>Selecting Random Elements</vt:lpstr>
      <vt:lpstr>Shuffling List</vt:lpstr>
      <vt:lpstr>Python - Modify Strings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Hitendra Dixit</dc:creator>
  <cp:lastModifiedBy>Hitendra Dixit</cp:lastModifiedBy>
  <cp:revision>21</cp:revision>
  <dcterms:created xsi:type="dcterms:W3CDTF">2022-06-07T14:57:22Z</dcterms:created>
  <dcterms:modified xsi:type="dcterms:W3CDTF">2022-06-07T15:21:53Z</dcterms:modified>
</cp:coreProperties>
</file>