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57" r:id="rId3"/>
    <p:sldId id="258" r:id="rId4"/>
    <p:sldId id="259" r:id="rId5"/>
    <p:sldId id="264" r:id="rId6"/>
    <p:sldId id="265" r:id="rId7"/>
    <p:sldId id="266" r:id="rId8"/>
    <p:sldId id="267" r:id="rId9"/>
    <p:sldId id="268" r:id="rId10"/>
    <p:sldId id="269" r:id="rId11"/>
    <p:sldId id="270" r:id="rId12"/>
    <p:sldId id="271" r:id="rId13"/>
    <p:sldId id="272" r:id="rId14"/>
    <p:sldId id="275"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DDCE-F04C-DB32-71D9-6CDC1C26C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AECF91-989F-C145-38C3-AAD5055D5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CD46CF-C603-CBC0-002F-8F9BC52F366F}"/>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5" name="Footer Placeholder 4">
            <a:extLst>
              <a:ext uri="{FF2B5EF4-FFF2-40B4-BE49-F238E27FC236}">
                <a16:creationId xmlns:a16="http://schemas.microsoft.com/office/drawing/2014/main" id="{19CFB910-85F6-06AC-6CBF-CFB484A34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E404-A492-FC44-5898-FC27FA66C02C}"/>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105020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93FA-9AB8-1172-CAD1-85CA711C2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8F2E08-718E-A3C7-C82B-516841CBA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77E94-1F0A-278E-E74B-00D24AD11A0B}"/>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5" name="Footer Placeholder 4">
            <a:extLst>
              <a:ext uri="{FF2B5EF4-FFF2-40B4-BE49-F238E27FC236}">
                <a16:creationId xmlns:a16="http://schemas.microsoft.com/office/drawing/2014/main" id="{5F271669-BFC4-F347-D079-1B6303CDC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70ACC-24FE-61A0-33AF-58F52BB62759}"/>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106204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3260D-DC39-2558-0FD1-CD585DB041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6723D5-60F4-A672-B4EE-44D806CF2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029B8-4BA0-1E25-22B9-B2D597E21034}"/>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5" name="Footer Placeholder 4">
            <a:extLst>
              <a:ext uri="{FF2B5EF4-FFF2-40B4-BE49-F238E27FC236}">
                <a16:creationId xmlns:a16="http://schemas.microsoft.com/office/drawing/2014/main" id="{FD34FA10-F83D-BCAC-D269-C94CCA7AA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5692B-9FFF-BB02-F45E-BD8468DE48AB}"/>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286279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C51B-0EE0-C84C-7C60-6A743AE62D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0341F3-A049-BDE1-7259-D37A16FFBB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429A0-3FD4-5C15-CECE-F800639E9873}"/>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5" name="Footer Placeholder 4">
            <a:extLst>
              <a:ext uri="{FF2B5EF4-FFF2-40B4-BE49-F238E27FC236}">
                <a16:creationId xmlns:a16="http://schemas.microsoft.com/office/drawing/2014/main" id="{EC78D900-EF72-C0A6-5307-DD8A0565E1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11AF4-1B6A-92BC-4902-EC2EF042A979}"/>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126878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0294-DAA6-1EF5-AC06-9F2E1ACCD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4E482A-9A61-2411-2C30-E244E05A7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680F2-08C8-86BD-F224-F8AA1056E85D}"/>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5" name="Footer Placeholder 4">
            <a:extLst>
              <a:ext uri="{FF2B5EF4-FFF2-40B4-BE49-F238E27FC236}">
                <a16:creationId xmlns:a16="http://schemas.microsoft.com/office/drawing/2014/main" id="{BC4C5FD8-117B-98EC-DD92-FDB1C05BF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FC4C0-9248-25C5-9C75-35F3E65FDE6A}"/>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30819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FB92-CE92-47C5-9454-2C81DAB7A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195D44-1511-BD96-C8C0-797CA5CEF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220B71-DF97-852B-CF24-F4EC5ACB0F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C001AD-1BEA-DD94-C2B6-EBDA923193ED}"/>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6" name="Footer Placeholder 5">
            <a:extLst>
              <a:ext uri="{FF2B5EF4-FFF2-40B4-BE49-F238E27FC236}">
                <a16:creationId xmlns:a16="http://schemas.microsoft.com/office/drawing/2014/main" id="{7331B089-457E-0AF6-CA12-E4C52731C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63F54-A213-DE1E-2ADB-06618B0704B4}"/>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422180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0135-F6E0-B3A4-9563-22F9F51309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26B993-439B-6102-184F-8CC2DF40F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BCE89-5DF5-3BD0-8E40-0B25A6FC9C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58BF9D-2171-A23B-F009-A2B24757A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76D4D-B512-E389-8478-9DA6C1275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496F4-4253-6EFB-99E8-F8558732957D}"/>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8" name="Footer Placeholder 7">
            <a:extLst>
              <a:ext uri="{FF2B5EF4-FFF2-40B4-BE49-F238E27FC236}">
                <a16:creationId xmlns:a16="http://schemas.microsoft.com/office/drawing/2014/main" id="{E9B7AC2A-B2DE-2435-20BD-85883A1549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BACFE9-BB17-5282-5D97-2DF8CCE4E17B}"/>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37598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6BDC-413A-1479-7242-1D422FC8E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1373EF-0F84-AC7E-71E5-9EBFA263F1EB}"/>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4" name="Footer Placeholder 3">
            <a:extLst>
              <a:ext uri="{FF2B5EF4-FFF2-40B4-BE49-F238E27FC236}">
                <a16:creationId xmlns:a16="http://schemas.microsoft.com/office/drawing/2014/main" id="{8C402877-8158-59F3-E610-399DCA3EDB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25114F-87B9-AF94-933F-75C0A52B0E8D}"/>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69305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4356B-F4F4-5A44-DBEA-8C8ED7D3BF87}"/>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3" name="Footer Placeholder 2">
            <a:extLst>
              <a:ext uri="{FF2B5EF4-FFF2-40B4-BE49-F238E27FC236}">
                <a16:creationId xmlns:a16="http://schemas.microsoft.com/office/drawing/2014/main" id="{3359BBD7-30A9-17EA-C777-99C70AC1A4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B2CEE0-4360-CF3E-436D-080FCA6EF8C0}"/>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80069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8F0E-4272-C1C8-BC3A-E9BE2FF54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0D4E5-3700-DF60-F768-B9C61BDDD7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1B4C90-EF0C-7BBD-9557-C4CBC3BE1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58ED-2EF8-B0EA-B0AF-4DED6AFB44F3}"/>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6" name="Footer Placeholder 5">
            <a:extLst>
              <a:ext uri="{FF2B5EF4-FFF2-40B4-BE49-F238E27FC236}">
                <a16:creationId xmlns:a16="http://schemas.microsoft.com/office/drawing/2014/main" id="{AE1E1253-5FFA-1770-2286-490146226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D4EF05-CA6F-8B37-02BF-DB22F8A14E4F}"/>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2847048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8B5C-8965-748F-6EDE-6BA8A3D3D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EBB097-C72F-BD41-48C0-87F7DA1B3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DDBC46-17F3-C14B-5AD1-768D153D4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8AED7-8A2C-5D6E-6F83-BB3094FB3FA5}"/>
              </a:ext>
            </a:extLst>
          </p:cNvPr>
          <p:cNvSpPr>
            <a:spLocks noGrp="1"/>
          </p:cNvSpPr>
          <p:nvPr>
            <p:ph type="dt" sz="half" idx="10"/>
          </p:nvPr>
        </p:nvSpPr>
        <p:spPr/>
        <p:txBody>
          <a:bodyPr/>
          <a:lstStyle/>
          <a:p>
            <a:fld id="{5AE339EC-D182-4242-82ED-810F5A3753E7}" type="datetimeFigureOut">
              <a:rPr lang="en-IN" smtClean="0"/>
              <a:t>30-05-2022</a:t>
            </a:fld>
            <a:endParaRPr lang="en-IN"/>
          </a:p>
        </p:txBody>
      </p:sp>
      <p:sp>
        <p:nvSpPr>
          <p:cNvPr id="6" name="Footer Placeholder 5">
            <a:extLst>
              <a:ext uri="{FF2B5EF4-FFF2-40B4-BE49-F238E27FC236}">
                <a16:creationId xmlns:a16="http://schemas.microsoft.com/office/drawing/2014/main" id="{033E90F4-8976-B224-A837-D8889641E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4AC749-F4BE-7B50-36EC-C6B977296F1A}"/>
              </a:ext>
            </a:extLst>
          </p:cNvPr>
          <p:cNvSpPr>
            <a:spLocks noGrp="1"/>
          </p:cNvSpPr>
          <p:nvPr>
            <p:ph type="sldNum" sz="quarter" idx="12"/>
          </p:nvPr>
        </p:nvSpPr>
        <p:spPr/>
        <p:txBody>
          <a:bodyPr/>
          <a:lstStyle/>
          <a:p>
            <a:fld id="{8322B165-B51E-4A42-8327-53F662C229F0}" type="slidenum">
              <a:rPr lang="en-IN" smtClean="0"/>
              <a:t>‹#›</a:t>
            </a:fld>
            <a:endParaRPr lang="en-IN"/>
          </a:p>
        </p:txBody>
      </p:sp>
    </p:spTree>
    <p:extLst>
      <p:ext uri="{BB962C8B-B14F-4D97-AF65-F5344CB8AC3E}">
        <p14:creationId xmlns:p14="http://schemas.microsoft.com/office/powerpoint/2010/main" val="57357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074E8-A438-05BF-0A77-A8CC6CD0B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3A4EC1-6C77-253A-74BE-CB2E32C65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CBEF2-7082-9D77-53CB-4B7610466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339EC-D182-4242-82ED-810F5A3753E7}" type="datetimeFigureOut">
              <a:rPr lang="en-IN" smtClean="0"/>
              <a:t>30-05-2022</a:t>
            </a:fld>
            <a:endParaRPr lang="en-IN"/>
          </a:p>
        </p:txBody>
      </p:sp>
      <p:sp>
        <p:nvSpPr>
          <p:cNvPr id="5" name="Footer Placeholder 4">
            <a:extLst>
              <a:ext uri="{FF2B5EF4-FFF2-40B4-BE49-F238E27FC236}">
                <a16:creationId xmlns:a16="http://schemas.microsoft.com/office/drawing/2014/main" id="{E95F96C9-AE68-9B68-0474-26A24FB3F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EB74B1-4754-F760-C8AE-326A4D27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2B165-B51E-4A42-8327-53F662C229F0}" type="slidenum">
              <a:rPr lang="en-IN" smtClean="0"/>
              <a:t>‹#›</a:t>
            </a:fld>
            <a:endParaRPr lang="en-IN"/>
          </a:p>
        </p:txBody>
      </p:sp>
    </p:spTree>
    <p:extLst>
      <p:ext uri="{BB962C8B-B14F-4D97-AF65-F5344CB8AC3E}">
        <p14:creationId xmlns:p14="http://schemas.microsoft.com/office/powerpoint/2010/main" val="392482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6</a:t>
            </a:r>
          </a:p>
          <a:p>
            <a:r>
              <a:rPr lang="en-IN" dirty="0"/>
              <a:t>Date </a:t>
            </a:r>
            <a:r>
              <a:rPr lang="en-IN"/>
              <a:t>– 29</a:t>
            </a:r>
            <a:r>
              <a:rPr lang="en-IN" baseline="30000"/>
              <a:t>th</a:t>
            </a:r>
            <a:r>
              <a:rPr lang="en-IN"/>
              <a:t>  </a:t>
            </a:r>
            <a:r>
              <a:rPr lang="en-IN" dirty="0"/>
              <a:t>May,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400" b="1" i="0" dirty="0">
                <a:solidFill>
                  <a:srgbClr val="000000"/>
                </a:solidFill>
                <a:effectLst/>
                <a:latin typeface="Heebo" pitchFamily="2" charset="-79"/>
                <a:cs typeface="Heebo" pitchFamily="2" charset="-79"/>
              </a:rPr>
              <a:t>Mean Removal</a:t>
            </a:r>
          </a:p>
          <a:p>
            <a:pPr algn="just"/>
            <a:r>
              <a:rPr lang="en-US" sz="2400" b="0" i="0" dirty="0">
                <a:solidFill>
                  <a:srgbClr val="000000"/>
                </a:solidFill>
                <a:effectLst/>
                <a:latin typeface="Nunito" pitchFamily="2" charset="0"/>
              </a:rPr>
              <a:t>This technique is used to eliminate the mean from feature vector so that every feature centered on zero.</a:t>
            </a:r>
          </a:p>
          <a:p>
            <a:pPr algn="just"/>
            <a:r>
              <a:rPr lang="en-US" sz="2400" dirty="0">
                <a:solidFill>
                  <a:srgbClr val="000000"/>
                </a:solidFill>
                <a:latin typeface="Nunito" pitchFamily="2" charset="0"/>
              </a:rPr>
              <a:t>Scale() puts our data on one scale, used to remove the sparsity which if not removed will make the algo biased</a:t>
            </a:r>
            <a:endParaRPr lang="en-US" sz="2400" b="0" i="0" dirty="0">
              <a:solidFill>
                <a:srgbClr val="000000"/>
              </a:solidFill>
              <a:effectLst/>
              <a:latin typeface="Nunito" pitchFamily="2" charset="0"/>
            </a:endParaRPr>
          </a:p>
          <a:p>
            <a:pPr algn="l"/>
            <a:r>
              <a:rPr lang="en-US" sz="2400" b="0" i="0" dirty="0">
                <a:effectLst/>
                <a:latin typeface="Heebo" pitchFamily="2" charset="-79"/>
                <a:cs typeface="Heebo" pitchFamily="2" charset="-79"/>
              </a:rPr>
              <a:t>Example</a:t>
            </a:r>
          </a:p>
        </p:txBody>
      </p:sp>
      <p:sp>
        <p:nvSpPr>
          <p:cNvPr id="5" name="Rectangle 1">
            <a:extLst>
              <a:ext uri="{FF2B5EF4-FFF2-40B4-BE49-F238E27FC236}">
                <a16:creationId xmlns:a16="http://schemas.microsoft.com/office/drawing/2014/main" id="{8AA40E6E-797D-90F4-D422-4D93F6EEB944}"/>
              </a:ext>
            </a:extLst>
          </p:cNvPr>
          <p:cNvSpPr>
            <a:spLocks noChangeArrowheads="1"/>
          </p:cNvSpPr>
          <p:nvPr/>
        </p:nvSpPr>
        <p:spPr bwMode="auto">
          <a:xfrm>
            <a:off x="3012140" y="3245831"/>
            <a:ext cx="5729197" cy="32470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import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numpy</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as</a:t>
            </a:r>
            <a:r>
              <a:rPr kumimoji="0" lang="en-US" altLang="en-US" sz="1600" b="0" i="0" u="none" strike="noStrike" cap="none" normalizeH="0" baseline="0" dirty="0">
                <a:ln>
                  <a:noFill/>
                </a:ln>
                <a:solidFill>
                  <a:srgbClr val="000000"/>
                </a:solidFill>
                <a:effectLst/>
                <a:latin typeface="var(--bs-font-monospace)"/>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from</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sklearn</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import</a:t>
            </a:r>
            <a:r>
              <a:rPr kumimoji="0" lang="en-US" altLang="en-US" sz="1600" b="0" i="0" u="none" strike="noStrike" cap="none" normalizeH="0" baseline="0" dirty="0">
                <a:ln>
                  <a:noFill/>
                </a:ln>
                <a:solidFill>
                  <a:srgbClr val="000000"/>
                </a:solidFill>
                <a:effectLst/>
                <a:latin typeface="var(--bs-font-monospace)"/>
              </a:rPr>
              <a:t> preprocessing </a:t>
            </a:r>
            <a:r>
              <a:rPr kumimoji="0" lang="en-US" altLang="en-US" sz="1600" b="0" i="0" u="none" strike="noStrike" cap="none" normalizeH="0" baseline="0" dirty="0">
                <a:ln>
                  <a:noFill/>
                </a:ln>
                <a:solidFill>
                  <a:srgbClr val="660066"/>
                </a:solidFill>
                <a:effectLst/>
                <a:latin typeface="var(--bs-font-monospace)"/>
              </a:rPr>
              <a:t>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660066"/>
                </a:solidFill>
                <a:effectLst/>
                <a:latin typeface="var(--bs-font-monospace)"/>
              </a:rPr>
              <a:t>nput_data</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np</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array</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2.1</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1.9</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5.5</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600"/>
                </a:solidFill>
                <a:latin typeface="var(--bs-font-monospace)"/>
              </a:rPr>
              <a:t>	</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1.5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2.4</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3.5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0.5</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7.9</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5.6</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5.9</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6666"/>
                </a:solidFill>
                <a:effectLst/>
                <a:latin typeface="var(--bs-font-monospace)"/>
              </a:rPr>
              <a:t>2.3</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5.8</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#displaying the mean and the standard deviation of the input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"Mean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input_data</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mean</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axis</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Stddeviation</a:t>
            </a:r>
            <a:r>
              <a:rPr kumimoji="0" lang="en-US" altLang="en-US" sz="1600" b="0" i="0" u="none" strike="noStrike" cap="none" normalizeH="0" baseline="0" dirty="0">
                <a:ln>
                  <a:noFill/>
                </a:ln>
                <a:solidFill>
                  <a:srgbClr val="008800"/>
                </a:solidFill>
                <a:effectLst/>
                <a:latin typeface="var(--bs-font-monospace)"/>
              </a:rPr>
              <a:t> =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input_data</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std</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axis</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0000"/>
                </a:solidFill>
                <a:effectLst/>
                <a:latin typeface="var(--bs-font-monospace)"/>
              </a:rPr>
              <a:t>#Removing the mean and the standard deviation of the input data</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ar(--bs-font-monospace)"/>
              </a:rPr>
              <a:t>data_scaled</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preprocessing</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scale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input_data</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Mean_removed</a:t>
            </a:r>
            <a:r>
              <a:rPr kumimoji="0" lang="en-US" altLang="en-US" sz="1600" b="0" i="0" u="none" strike="noStrike" cap="none" normalizeH="0" baseline="0" dirty="0">
                <a:ln>
                  <a:noFill/>
                </a:ln>
                <a:solidFill>
                  <a:srgbClr val="0088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data_scaled</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mean</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axis</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0</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print</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8800"/>
                </a:solidFill>
                <a:effectLst/>
                <a:latin typeface="var(--bs-font-monospace)"/>
              </a:rPr>
              <a:t>"</a:t>
            </a:r>
            <a:r>
              <a:rPr kumimoji="0" lang="en-US" altLang="en-US" sz="1600" b="0" i="0" u="none" strike="noStrike" cap="none" normalizeH="0" baseline="0" dirty="0" err="1">
                <a:ln>
                  <a:noFill/>
                </a:ln>
                <a:solidFill>
                  <a:srgbClr val="008800"/>
                </a:solidFill>
                <a:effectLst/>
                <a:latin typeface="var(--bs-font-monospace)"/>
              </a:rPr>
              <a:t>Stddeviation_removed</a:t>
            </a:r>
            <a:r>
              <a:rPr kumimoji="0" lang="en-US" altLang="en-US" sz="1600" b="0" i="0" u="none" strike="noStrike" cap="none" normalizeH="0" baseline="0" dirty="0">
                <a:ln>
                  <a:noFill/>
                </a:ln>
                <a:solidFill>
                  <a:srgbClr val="0088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data_scaled</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std</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axis</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6666"/>
                </a:solidFill>
                <a:effectLst/>
                <a:latin typeface="var(--bs-font-monospace)"/>
              </a:rPr>
              <a:t>0</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07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000" b="1" i="0" dirty="0">
                <a:solidFill>
                  <a:srgbClr val="000000"/>
                </a:solidFill>
                <a:effectLst/>
                <a:latin typeface="Heebo" pitchFamily="2" charset="-79"/>
                <a:cs typeface="Heebo" pitchFamily="2" charset="-79"/>
              </a:rPr>
              <a:t>Scaling</a:t>
            </a:r>
          </a:p>
          <a:p>
            <a:pPr algn="just"/>
            <a:r>
              <a:rPr lang="en-US" sz="2000" b="0" i="0" dirty="0">
                <a:solidFill>
                  <a:srgbClr val="000000"/>
                </a:solidFill>
                <a:effectLst/>
                <a:latin typeface="Nunito" pitchFamily="2" charset="0"/>
              </a:rPr>
              <a:t>We use this preprocessing technique for scaling the feature vectors. Scaling of feature vectors is important, because the features should not be synthetically large or small.</a:t>
            </a:r>
          </a:p>
          <a:p>
            <a:pPr algn="just"/>
            <a:r>
              <a:rPr lang="en-US" sz="2000" dirty="0" err="1">
                <a:solidFill>
                  <a:srgbClr val="000000"/>
                </a:solidFill>
                <a:latin typeface="Nunito" pitchFamily="2" charset="0"/>
              </a:rPr>
              <a:t>MinMaxScaler</a:t>
            </a:r>
            <a:r>
              <a:rPr lang="en-US" sz="2000" dirty="0">
                <a:solidFill>
                  <a:srgbClr val="000000"/>
                </a:solidFill>
                <a:latin typeface="Nunito" pitchFamily="2" charset="0"/>
              </a:rPr>
              <a:t> – Scales the min 7 max value between 0 and 1, so the values between min and max will automatically scale up between 0 and 1</a:t>
            </a:r>
            <a:endParaRPr lang="en-US" sz="2000" b="0" i="0" dirty="0">
              <a:solidFill>
                <a:srgbClr val="000000"/>
              </a:solidFill>
              <a:effectLst/>
              <a:latin typeface="Nunito" pitchFamily="2" charset="0"/>
            </a:endParaRPr>
          </a:p>
          <a:p>
            <a:pPr algn="l"/>
            <a:r>
              <a:rPr lang="en-US" sz="2000" b="0" i="0" dirty="0">
                <a:effectLst/>
                <a:latin typeface="Heebo" pitchFamily="2" charset="-79"/>
                <a:cs typeface="Heebo" pitchFamily="2" charset="-79"/>
              </a:rPr>
              <a:t>Example</a:t>
            </a:r>
          </a:p>
          <a:p>
            <a:pPr algn="l"/>
            <a:endParaRPr lang="en-IN" sz="2000" dirty="0"/>
          </a:p>
        </p:txBody>
      </p:sp>
      <p:sp>
        <p:nvSpPr>
          <p:cNvPr id="4" name="Rectangle 1">
            <a:extLst>
              <a:ext uri="{FF2B5EF4-FFF2-40B4-BE49-F238E27FC236}">
                <a16:creationId xmlns:a16="http://schemas.microsoft.com/office/drawing/2014/main" id="{2720B8C8-F94C-ADF6-8949-E02F5A5F0C52}"/>
              </a:ext>
            </a:extLst>
          </p:cNvPr>
          <p:cNvSpPr>
            <a:spLocks noChangeArrowheads="1"/>
          </p:cNvSpPr>
          <p:nvPr/>
        </p:nvSpPr>
        <p:spPr bwMode="auto">
          <a:xfrm>
            <a:off x="1939636" y="3143143"/>
            <a:ext cx="7903254" cy="28161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numpy</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as</a:t>
            </a:r>
            <a:r>
              <a:rPr kumimoji="0" lang="en-US" altLang="en-US" sz="2000" b="0" i="0" u="none" strike="noStrike" cap="none" normalizeH="0" baseline="0" dirty="0">
                <a:ln>
                  <a:noFill/>
                </a:ln>
                <a:solidFill>
                  <a:srgbClr val="000000"/>
                </a:solidFill>
                <a:effectLst/>
                <a:latin typeface="var(--bs-font-monospace)"/>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from</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sklearn</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preprocessing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660066"/>
                </a:solidFill>
                <a:effectLst/>
                <a:latin typeface="var(--bs-font-monospace)"/>
              </a:rPr>
              <a:t>Input_data</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np</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array</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2.1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5.5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2.4</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3.5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0.5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7.9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5.6</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5.9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2.3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5.8</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data_scaler_minmax</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preprocessing</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660066"/>
                </a:solidFill>
                <a:effectLst/>
                <a:latin typeface="var(--bs-font-monospace)"/>
              </a:rPr>
              <a:t>MinMaxScaler</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feature_range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0</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data_scaled_minmax</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data_scaler_minmax</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fit_transform</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input_data</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err="1">
                <a:ln>
                  <a:noFill/>
                </a:ln>
                <a:solidFill>
                  <a:srgbClr val="008800"/>
                </a:solidFill>
                <a:effectLst/>
                <a:latin typeface="var(--bs-font-monospace)"/>
              </a:rPr>
              <a:t>nMin</a:t>
            </a:r>
            <a:r>
              <a:rPr kumimoji="0" lang="en-US" altLang="en-US" sz="2000" b="0" i="0" u="none" strike="noStrike" cap="none" normalizeH="0" baseline="0" dirty="0">
                <a:ln>
                  <a:noFill/>
                </a:ln>
                <a:solidFill>
                  <a:srgbClr val="008800"/>
                </a:solidFill>
                <a:effectLst/>
                <a:latin typeface="var(--bs-font-monospace)"/>
              </a:rPr>
              <a:t> max scaled data:\n"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data_scaled_minmax</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202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000" b="1" i="0" dirty="0" err="1">
                <a:solidFill>
                  <a:srgbClr val="000000"/>
                </a:solidFill>
                <a:effectLst/>
                <a:latin typeface="Heebo" pitchFamily="2" charset="-79"/>
                <a:cs typeface="Heebo" pitchFamily="2" charset="-79"/>
              </a:rPr>
              <a:t>Normalisation</a:t>
            </a:r>
            <a:endParaRPr lang="en-US" sz="2000" b="1" i="0" dirty="0">
              <a:solidFill>
                <a:srgbClr val="000000"/>
              </a:solidFill>
              <a:effectLst/>
              <a:latin typeface="Heebo" pitchFamily="2" charset="-79"/>
              <a:cs typeface="Heebo" pitchFamily="2" charset="-79"/>
            </a:endParaRPr>
          </a:p>
          <a:p>
            <a:pPr algn="just"/>
            <a:r>
              <a:rPr lang="en-US" sz="2000" b="0" i="0" dirty="0">
                <a:solidFill>
                  <a:srgbClr val="000000"/>
                </a:solidFill>
                <a:effectLst/>
                <a:latin typeface="Nunito" pitchFamily="2" charset="0"/>
              </a:rPr>
              <a:t>We use this preprocessing technique for modifying the feature vectors. </a:t>
            </a:r>
            <a:r>
              <a:rPr lang="en-US" sz="2000" b="0" i="0" dirty="0" err="1">
                <a:solidFill>
                  <a:srgbClr val="000000"/>
                </a:solidFill>
                <a:effectLst/>
                <a:latin typeface="Nunito" pitchFamily="2" charset="0"/>
              </a:rPr>
              <a:t>Normalisation</a:t>
            </a:r>
            <a:r>
              <a:rPr lang="en-US" sz="2000" b="0" i="0" dirty="0">
                <a:solidFill>
                  <a:srgbClr val="000000"/>
                </a:solidFill>
                <a:effectLst/>
                <a:latin typeface="Nunito" pitchFamily="2" charset="0"/>
              </a:rPr>
              <a:t> of feature vectors is necessary so that the feature vectors can be measured at common scale. There are two types of </a:t>
            </a:r>
            <a:r>
              <a:rPr lang="en-US" sz="2000" b="0" i="0" dirty="0" err="1">
                <a:solidFill>
                  <a:srgbClr val="000000"/>
                </a:solidFill>
                <a:effectLst/>
                <a:latin typeface="Nunito" pitchFamily="2" charset="0"/>
              </a:rPr>
              <a:t>normalisation</a:t>
            </a:r>
            <a:r>
              <a:rPr lang="en-US" sz="2000" b="0" i="0" dirty="0">
                <a:solidFill>
                  <a:srgbClr val="000000"/>
                </a:solidFill>
                <a:effectLst/>
                <a:latin typeface="Nunito" pitchFamily="2" charset="0"/>
              </a:rPr>
              <a:t> as follows −</a:t>
            </a:r>
          </a:p>
          <a:p>
            <a:pPr algn="l"/>
            <a:r>
              <a:rPr lang="en-US" sz="2000" b="1" i="0" dirty="0">
                <a:effectLst/>
                <a:latin typeface="Heebo" pitchFamily="2" charset="-79"/>
                <a:cs typeface="Heebo" pitchFamily="2" charset="-79"/>
              </a:rPr>
              <a:t>L1 </a:t>
            </a:r>
            <a:r>
              <a:rPr lang="en-US" sz="2000" b="1" i="0" dirty="0" err="1">
                <a:effectLst/>
                <a:latin typeface="Heebo" pitchFamily="2" charset="-79"/>
                <a:cs typeface="Heebo" pitchFamily="2" charset="-79"/>
              </a:rPr>
              <a:t>Normalisation</a:t>
            </a:r>
            <a:endParaRPr lang="en-US" sz="2000" b="1" i="0" dirty="0">
              <a:effectLst/>
              <a:latin typeface="Heebo" pitchFamily="2" charset="-79"/>
              <a:cs typeface="Heebo" pitchFamily="2" charset="-79"/>
            </a:endParaRPr>
          </a:p>
          <a:p>
            <a:pPr algn="just"/>
            <a:r>
              <a:rPr lang="en-US" sz="2000" b="0" i="0" dirty="0">
                <a:solidFill>
                  <a:srgbClr val="000000"/>
                </a:solidFill>
                <a:effectLst/>
                <a:latin typeface="Nunito" pitchFamily="2" charset="0"/>
              </a:rPr>
              <a:t>It is also called Least Absolute Deviations. It modifies the value in such a manner that the sum of the absolute values remains always up to 1 in each row. Following example shows the implementation of L1 </a:t>
            </a:r>
            <a:r>
              <a:rPr lang="en-US" sz="2000" b="0" i="0" dirty="0" err="1">
                <a:solidFill>
                  <a:srgbClr val="000000"/>
                </a:solidFill>
                <a:effectLst/>
                <a:latin typeface="Nunito" pitchFamily="2" charset="0"/>
              </a:rPr>
              <a:t>normalisation</a:t>
            </a:r>
            <a:r>
              <a:rPr lang="en-US" sz="2000" b="0" i="0" dirty="0">
                <a:solidFill>
                  <a:srgbClr val="000000"/>
                </a:solidFill>
                <a:effectLst/>
                <a:latin typeface="Nunito" pitchFamily="2" charset="0"/>
              </a:rPr>
              <a:t> on input data. We use it fo</a:t>
            </a:r>
            <a:r>
              <a:rPr lang="en-US" sz="2000" dirty="0">
                <a:solidFill>
                  <a:srgbClr val="000000"/>
                </a:solidFill>
                <a:latin typeface="Nunito" pitchFamily="2" charset="0"/>
              </a:rPr>
              <a:t>r feature selection where we can delete all the features where the </a:t>
            </a:r>
            <a:r>
              <a:rPr lang="en-US" sz="2000" dirty="0" err="1">
                <a:solidFill>
                  <a:srgbClr val="000000"/>
                </a:solidFill>
                <a:latin typeface="Nunito" pitchFamily="2" charset="0"/>
              </a:rPr>
              <a:t>coeff</a:t>
            </a:r>
            <a:r>
              <a:rPr lang="en-US" sz="2000" dirty="0">
                <a:solidFill>
                  <a:srgbClr val="000000"/>
                </a:solidFill>
                <a:latin typeface="Nunito" pitchFamily="2" charset="0"/>
              </a:rPr>
              <a:t> is 0.</a:t>
            </a:r>
            <a:endParaRPr lang="en-US" sz="2000" b="0" i="0" dirty="0">
              <a:solidFill>
                <a:srgbClr val="000000"/>
              </a:solidFill>
              <a:effectLst/>
              <a:latin typeface="Nunito" pitchFamily="2" charset="0"/>
            </a:endParaRPr>
          </a:p>
          <a:p>
            <a:pPr algn="l"/>
            <a:r>
              <a:rPr lang="en-US" sz="2000" b="0" i="0" dirty="0">
                <a:effectLst/>
                <a:latin typeface="Heebo" pitchFamily="2" charset="-79"/>
                <a:cs typeface="Heebo" pitchFamily="2" charset="-79"/>
              </a:rPr>
              <a:t>Example</a:t>
            </a:r>
          </a:p>
          <a:p>
            <a:pPr algn="l"/>
            <a:endParaRPr lang="en-IN" sz="2000" dirty="0"/>
          </a:p>
        </p:txBody>
      </p:sp>
      <p:sp>
        <p:nvSpPr>
          <p:cNvPr id="4" name="Rectangle 1">
            <a:extLst>
              <a:ext uri="{FF2B5EF4-FFF2-40B4-BE49-F238E27FC236}">
                <a16:creationId xmlns:a16="http://schemas.microsoft.com/office/drawing/2014/main" id="{7035CFC9-849E-8881-49EF-C014F54E1150}"/>
              </a:ext>
            </a:extLst>
          </p:cNvPr>
          <p:cNvSpPr>
            <a:spLocks noChangeArrowheads="1"/>
          </p:cNvSpPr>
          <p:nvPr/>
        </p:nvSpPr>
        <p:spPr bwMode="auto">
          <a:xfrm>
            <a:off x="2144373" y="4017677"/>
            <a:ext cx="7465890" cy="25083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numpy</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as</a:t>
            </a:r>
            <a:r>
              <a:rPr kumimoji="0" lang="en-US" altLang="en-US" sz="2000" b="0" i="0" u="none" strike="noStrike" cap="none" normalizeH="0" baseline="0" dirty="0">
                <a:ln>
                  <a:noFill/>
                </a:ln>
                <a:solidFill>
                  <a:srgbClr val="000000"/>
                </a:solidFill>
                <a:effectLst/>
                <a:latin typeface="var(--bs-font-monospace)"/>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from</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sklearn</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preprocessing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660066"/>
                </a:solidFill>
                <a:effectLst/>
                <a:latin typeface="var(--bs-font-monospace)"/>
              </a:rPr>
              <a:t>Input_data</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np</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array</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2.1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5.5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2.4</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3.5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0.5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7.9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5.6</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5.9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2.3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5.8</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data_normalized_l1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preprocessing</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normalize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input_data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norm</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'l1’</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"\nL1 normalized data:\n"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data_normalized_l1</a:t>
            </a:r>
            <a:r>
              <a:rPr kumimoji="0" lang="en-US" altLang="en-US" sz="20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924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400" b="1" i="0" dirty="0">
                <a:effectLst/>
                <a:latin typeface="Heebo" pitchFamily="2" charset="-79"/>
                <a:cs typeface="Heebo" pitchFamily="2" charset="-79"/>
              </a:rPr>
              <a:t>L2 </a:t>
            </a:r>
            <a:r>
              <a:rPr lang="en-US" sz="2400" b="1" i="0" dirty="0" err="1">
                <a:effectLst/>
                <a:latin typeface="Heebo" pitchFamily="2" charset="-79"/>
                <a:cs typeface="Heebo" pitchFamily="2" charset="-79"/>
              </a:rPr>
              <a:t>Normalisation</a:t>
            </a:r>
            <a:endParaRPr lang="en-US" sz="2400" b="1" i="0" dirty="0">
              <a:effectLst/>
              <a:latin typeface="Heebo" pitchFamily="2" charset="-79"/>
              <a:cs typeface="Heebo" pitchFamily="2" charset="-79"/>
            </a:endParaRPr>
          </a:p>
          <a:p>
            <a:pPr algn="just"/>
            <a:r>
              <a:rPr lang="en-US" sz="2400" b="0" i="0" dirty="0">
                <a:solidFill>
                  <a:srgbClr val="000000"/>
                </a:solidFill>
                <a:effectLst/>
                <a:latin typeface="Nunito" pitchFamily="2" charset="0"/>
              </a:rPr>
              <a:t>Also called Least Squares. It modifies the value in such a manner that the sum of the squares remains always up to 1 in each row. Following example shows the implementation of L2 </a:t>
            </a:r>
            <a:r>
              <a:rPr lang="en-US" sz="2400" b="0" i="0" dirty="0" err="1">
                <a:solidFill>
                  <a:srgbClr val="000000"/>
                </a:solidFill>
                <a:effectLst/>
                <a:latin typeface="Nunito" pitchFamily="2" charset="0"/>
              </a:rPr>
              <a:t>normalisation</a:t>
            </a:r>
            <a:r>
              <a:rPr lang="en-US" sz="2400" b="0" i="0" dirty="0">
                <a:solidFill>
                  <a:srgbClr val="000000"/>
                </a:solidFill>
                <a:effectLst/>
                <a:latin typeface="Nunito" pitchFamily="2" charset="0"/>
              </a:rPr>
              <a:t> on input data.</a:t>
            </a:r>
          </a:p>
          <a:p>
            <a:pPr algn="l"/>
            <a:r>
              <a:rPr lang="en-US" sz="2400" b="0" i="0" dirty="0">
                <a:effectLst/>
                <a:latin typeface="Heebo" pitchFamily="2" charset="-79"/>
                <a:cs typeface="Heebo" pitchFamily="2" charset="-79"/>
              </a:rPr>
              <a:t>Example</a:t>
            </a:r>
          </a:p>
          <a:p>
            <a:pPr algn="l"/>
            <a:endParaRPr lang="en-IN" sz="2400" dirty="0"/>
          </a:p>
        </p:txBody>
      </p:sp>
      <p:sp>
        <p:nvSpPr>
          <p:cNvPr id="4" name="Rectangle 1">
            <a:extLst>
              <a:ext uri="{FF2B5EF4-FFF2-40B4-BE49-F238E27FC236}">
                <a16:creationId xmlns:a16="http://schemas.microsoft.com/office/drawing/2014/main" id="{9EC0BE13-E41C-014B-BE7C-384C4D8E4741}"/>
              </a:ext>
            </a:extLst>
          </p:cNvPr>
          <p:cNvSpPr>
            <a:spLocks noChangeArrowheads="1"/>
          </p:cNvSpPr>
          <p:nvPr/>
        </p:nvSpPr>
        <p:spPr bwMode="auto">
          <a:xfrm>
            <a:off x="2153337" y="3229033"/>
            <a:ext cx="7465890" cy="25083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numpy</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as</a:t>
            </a:r>
            <a:r>
              <a:rPr kumimoji="0" lang="en-US" altLang="en-US" sz="2000" b="0" i="0" u="none" strike="noStrike" cap="none" normalizeH="0" baseline="0" dirty="0">
                <a:ln>
                  <a:noFill/>
                </a:ln>
                <a:solidFill>
                  <a:srgbClr val="000000"/>
                </a:solidFill>
                <a:effectLst/>
                <a:latin typeface="var(--bs-font-monospace)"/>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from</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sklearn</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preprocessing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660066"/>
                </a:solidFill>
                <a:effectLst/>
                <a:latin typeface="var(--bs-font-monospace)"/>
              </a:rPr>
              <a:t>Input_data</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np</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array</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2.1</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5.5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2.4</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3.5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0.5</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7.9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5.6</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5.9</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6666"/>
                </a:solidFill>
                <a:effectLst/>
                <a:latin typeface="var(--bs-font-monospace)"/>
              </a:rPr>
              <a:t>2.3</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5.8</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data_normalized_l2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preprocessing</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normalize</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input_data</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norm</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‘l2’</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"\nL2 normalized data:\n"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data_normalized_l2</a:t>
            </a:r>
            <a:r>
              <a:rPr kumimoji="0" lang="en-US" altLang="en-US" sz="2000" b="0" i="0" u="none" strike="noStrike" cap="none" normalizeH="0" baseline="0" dirty="0">
                <a:ln>
                  <a:noFill/>
                </a:ln>
                <a:solidFill>
                  <a:srgbClr val="666600"/>
                </a:solidFill>
                <a:effectLst/>
                <a:latin typeface="var(--bs-font-monospace)"/>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6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Data Representation</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629836"/>
          </a:xfrm>
        </p:spPr>
        <p:txBody>
          <a:bodyPr>
            <a:noAutofit/>
          </a:bodyPr>
          <a:lstStyle/>
          <a:p>
            <a:pPr algn="l"/>
            <a:r>
              <a:rPr lang="en-US" sz="1800" b="0" i="0" dirty="0">
                <a:solidFill>
                  <a:srgbClr val="000000"/>
                </a:solidFill>
                <a:effectLst/>
                <a:latin typeface="Nunito" pitchFamily="2" charset="0"/>
              </a:rPr>
              <a:t>As we know that machine learning is about to create model from data. For this purpose, computer must understand the data first. Next, we are going to discuss various ways to represent the data in order to be understood by computer −</a:t>
            </a:r>
          </a:p>
          <a:p>
            <a:pPr algn="l"/>
            <a:r>
              <a:rPr lang="en-US" sz="1800" b="1" i="0" dirty="0">
                <a:solidFill>
                  <a:srgbClr val="000000"/>
                </a:solidFill>
                <a:effectLst/>
                <a:latin typeface="Heebo" pitchFamily="2" charset="-79"/>
                <a:cs typeface="Heebo" pitchFamily="2" charset="-79"/>
              </a:rPr>
              <a:t>Data as table</a:t>
            </a:r>
          </a:p>
          <a:p>
            <a:pPr algn="just"/>
            <a:r>
              <a:rPr lang="en-US" sz="1800" b="0" i="0" dirty="0">
                <a:solidFill>
                  <a:srgbClr val="000000"/>
                </a:solidFill>
                <a:effectLst/>
                <a:latin typeface="Nunito" pitchFamily="2" charset="0"/>
              </a:rPr>
              <a:t>The best way to represent data in Scikit-learn is in the form of tables. A table represents a 2-D grid of data where rows represent the individual elements of the dataset and the columns represents the quantities related to those individual elements.</a:t>
            </a:r>
          </a:p>
          <a:p>
            <a:pPr algn="l"/>
            <a:r>
              <a:rPr lang="en-US" sz="1800" b="0" i="0" dirty="0">
                <a:effectLst/>
                <a:latin typeface="Heebo" pitchFamily="2" charset="-79"/>
                <a:cs typeface="Heebo" pitchFamily="2" charset="-79"/>
              </a:rPr>
              <a:t>Example</a:t>
            </a:r>
          </a:p>
          <a:p>
            <a:pPr algn="just"/>
            <a:r>
              <a:rPr lang="en-US" sz="1800" b="0" i="0" dirty="0">
                <a:solidFill>
                  <a:srgbClr val="000000"/>
                </a:solidFill>
                <a:effectLst/>
                <a:latin typeface="Nunito" pitchFamily="2" charset="0"/>
              </a:rPr>
              <a:t>With the example given below, we can download </a:t>
            </a:r>
            <a:r>
              <a:rPr lang="en-US" sz="1800" b="1" i="1" dirty="0">
                <a:solidFill>
                  <a:srgbClr val="000000"/>
                </a:solidFill>
                <a:effectLst/>
                <a:latin typeface="Nunito" pitchFamily="2" charset="0"/>
              </a:rPr>
              <a:t>iris dataset</a:t>
            </a:r>
            <a:r>
              <a:rPr lang="en-US" sz="1800" b="0" i="0" dirty="0">
                <a:solidFill>
                  <a:srgbClr val="000000"/>
                </a:solidFill>
                <a:effectLst/>
                <a:latin typeface="Nunito" pitchFamily="2" charset="0"/>
              </a:rPr>
              <a:t> in the form of a Pandas </a:t>
            </a:r>
            <a:r>
              <a:rPr lang="en-US" sz="1800" b="0" i="0" dirty="0" err="1">
                <a:solidFill>
                  <a:srgbClr val="000000"/>
                </a:solidFill>
                <a:effectLst/>
                <a:latin typeface="Nunito" pitchFamily="2" charset="0"/>
              </a:rPr>
              <a:t>DataFrame</a:t>
            </a:r>
            <a:r>
              <a:rPr lang="en-US" sz="1800" b="0" i="0" dirty="0">
                <a:solidFill>
                  <a:srgbClr val="000000"/>
                </a:solidFill>
                <a:effectLst/>
                <a:latin typeface="Nunito" pitchFamily="2" charset="0"/>
              </a:rPr>
              <a:t> with the help of python </a:t>
            </a:r>
            <a:r>
              <a:rPr lang="en-US" sz="1800" b="1" i="1" dirty="0">
                <a:solidFill>
                  <a:srgbClr val="000000"/>
                </a:solidFill>
                <a:effectLst/>
                <a:latin typeface="Nunito" pitchFamily="2" charset="0"/>
              </a:rPr>
              <a:t>seaborn</a:t>
            </a:r>
            <a:r>
              <a:rPr lang="en-US" sz="1800" b="0" i="0" dirty="0">
                <a:solidFill>
                  <a:srgbClr val="000000"/>
                </a:solidFill>
                <a:effectLst/>
                <a:latin typeface="Nunito" pitchFamily="2" charset="0"/>
              </a:rPr>
              <a:t> library.</a:t>
            </a:r>
          </a:p>
          <a:p>
            <a:pPr algn="just"/>
            <a:endParaRPr lang="en-US" sz="1800" dirty="0">
              <a:solidFill>
                <a:srgbClr val="000000"/>
              </a:solidFill>
              <a:latin typeface="Nunito" pitchFamily="2" charset="0"/>
            </a:endParaRPr>
          </a:p>
          <a:p>
            <a:pPr algn="just"/>
            <a:endParaRPr lang="en-US" sz="1800" b="0" i="0" dirty="0">
              <a:solidFill>
                <a:srgbClr val="000000"/>
              </a:solidFill>
              <a:effectLst/>
              <a:latin typeface="Nunito" pitchFamily="2" charset="0"/>
            </a:endParaRPr>
          </a:p>
          <a:p>
            <a:pPr algn="just"/>
            <a:endParaRPr lang="en-US" sz="1800" dirty="0">
              <a:solidFill>
                <a:srgbClr val="000000"/>
              </a:solidFill>
              <a:latin typeface="Nunito" pitchFamily="2" charset="0"/>
            </a:endParaRPr>
          </a:p>
          <a:p>
            <a:pPr algn="just"/>
            <a:r>
              <a:rPr lang="en-US" sz="1800" b="0" i="0" dirty="0">
                <a:solidFill>
                  <a:srgbClr val="000000"/>
                </a:solidFill>
                <a:effectLst/>
                <a:latin typeface="Nunito" pitchFamily="2" charset="0"/>
              </a:rPr>
              <a:t>From above output, we can see that each row of the data represents a single observed flower and the number of rows represents the total number of flowers in the dataset. Generally, we refer the rows of the matrix as samples.</a:t>
            </a:r>
          </a:p>
          <a:p>
            <a:pPr algn="just"/>
            <a:r>
              <a:rPr lang="en-US" sz="1800" b="0" i="0" dirty="0">
                <a:solidFill>
                  <a:srgbClr val="000000"/>
                </a:solidFill>
                <a:effectLst/>
                <a:latin typeface="Nunito" pitchFamily="2" charset="0"/>
              </a:rPr>
              <a:t>On the other hand, each column of the data represents a quantitative information describing each sample. Generally, we refer the columns of the matrix as features.</a:t>
            </a:r>
          </a:p>
          <a:p>
            <a:pPr algn="just"/>
            <a:endParaRPr lang="en-US" sz="1800" b="0" i="0" dirty="0">
              <a:solidFill>
                <a:srgbClr val="000000"/>
              </a:solidFill>
              <a:effectLst/>
              <a:latin typeface="Nunito" pitchFamily="2" charset="0"/>
            </a:endParaRPr>
          </a:p>
          <a:p>
            <a:pPr algn="l"/>
            <a:endParaRPr lang="en-IN" sz="1800" dirty="0"/>
          </a:p>
        </p:txBody>
      </p:sp>
      <p:sp>
        <p:nvSpPr>
          <p:cNvPr id="4" name="Rectangle 1">
            <a:extLst>
              <a:ext uri="{FF2B5EF4-FFF2-40B4-BE49-F238E27FC236}">
                <a16:creationId xmlns:a16="http://schemas.microsoft.com/office/drawing/2014/main" id="{DFF9FEC0-7819-71FA-144D-C50EFB089491}"/>
              </a:ext>
            </a:extLst>
          </p:cNvPr>
          <p:cNvSpPr>
            <a:spLocks noChangeArrowheads="1"/>
          </p:cNvSpPr>
          <p:nvPr/>
        </p:nvSpPr>
        <p:spPr bwMode="auto">
          <a:xfrm>
            <a:off x="1748118" y="4292786"/>
            <a:ext cx="314015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seaborn </a:t>
            </a:r>
            <a:r>
              <a:rPr kumimoji="0" lang="en-US" altLang="en-US" sz="2000" b="0" i="0" u="none" strike="noStrike" cap="none" normalizeH="0" baseline="0" dirty="0">
                <a:ln>
                  <a:noFill/>
                </a:ln>
                <a:solidFill>
                  <a:srgbClr val="000088"/>
                </a:solidFill>
                <a:effectLst/>
                <a:latin typeface="var(--bs-font-monospace)"/>
              </a:rPr>
              <a:t>as</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sns</a:t>
            </a:r>
            <a:endParaRPr kumimoji="0" lang="en-US" altLang="en-US" sz="20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iris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sns</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load_dataset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'iris’</a:t>
            </a:r>
            <a:r>
              <a:rPr kumimoji="0" lang="en-US" altLang="en-US" sz="20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iris</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head</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48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Data Representation</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683622"/>
          </a:xfrm>
        </p:spPr>
        <p:txBody>
          <a:bodyPr>
            <a:normAutofit/>
          </a:bodyPr>
          <a:lstStyle/>
          <a:p>
            <a:pPr algn="l"/>
            <a:r>
              <a:rPr lang="en-US" sz="1400" b="1" i="0" dirty="0">
                <a:solidFill>
                  <a:srgbClr val="000000"/>
                </a:solidFill>
                <a:effectLst/>
                <a:latin typeface="Heebo" pitchFamily="2" charset="-79"/>
                <a:cs typeface="Heebo" pitchFamily="2" charset="-79"/>
              </a:rPr>
              <a:t>Data as Feature Matrix</a:t>
            </a:r>
          </a:p>
          <a:p>
            <a:pPr algn="just"/>
            <a:r>
              <a:rPr lang="en-US" sz="1400" b="0" i="0" dirty="0">
                <a:solidFill>
                  <a:srgbClr val="000000"/>
                </a:solidFill>
                <a:effectLst/>
                <a:latin typeface="Nunito" pitchFamily="2" charset="0"/>
              </a:rPr>
              <a:t>Features matrix may be defined as the table layout where information can be thought of as a 2-D matrix. It is stored in a variable named </a:t>
            </a:r>
            <a:r>
              <a:rPr lang="en-US" sz="1400" b="1" i="0" dirty="0">
                <a:solidFill>
                  <a:srgbClr val="000000"/>
                </a:solidFill>
                <a:effectLst/>
                <a:latin typeface="Nunito" pitchFamily="2" charset="0"/>
              </a:rPr>
              <a:t>X</a:t>
            </a:r>
            <a:r>
              <a:rPr lang="en-US" sz="1400" b="0" i="0" dirty="0">
                <a:solidFill>
                  <a:srgbClr val="000000"/>
                </a:solidFill>
                <a:effectLst/>
                <a:latin typeface="Nunito" pitchFamily="2" charset="0"/>
              </a:rPr>
              <a:t> and assumed to be two dimensional with shape [</a:t>
            </a:r>
            <a:r>
              <a:rPr lang="en-US" sz="1400" b="0" i="0" dirty="0" err="1">
                <a:solidFill>
                  <a:srgbClr val="000000"/>
                </a:solidFill>
                <a:effectLst/>
                <a:latin typeface="Nunito" pitchFamily="2" charset="0"/>
              </a:rPr>
              <a:t>n_samples</a:t>
            </a:r>
            <a:r>
              <a:rPr lang="en-US" sz="1400" b="0" i="0" dirty="0">
                <a:solidFill>
                  <a:srgbClr val="000000"/>
                </a:solidFill>
                <a:effectLst/>
                <a:latin typeface="Nunito" pitchFamily="2" charset="0"/>
              </a:rPr>
              <a:t>, </a:t>
            </a:r>
            <a:r>
              <a:rPr lang="en-US" sz="1400" b="0" i="0" dirty="0" err="1">
                <a:solidFill>
                  <a:srgbClr val="000000"/>
                </a:solidFill>
                <a:effectLst/>
                <a:latin typeface="Nunito" pitchFamily="2" charset="0"/>
              </a:rPr>
              <a:t>n_features</a:t>
            </a:r>
            <a:r>
              <a:rPr lang="en-US" sz="1400" b="0" i="0" dirty="0">
                <a:solidFill>
                  <a:srgbClr val="000000"/>
                </a:solidFill>
                <a:effectLst/>
                <a:latin typeface="Nunito" pitchFamily="2" charset="0"/>
              </a:rPr>
              <a:t>]. Mostly, it is contained in a NumPy array or a Pandas </a:t>
            </a:r>
            <a:r>
              <a:rPr lang="en-US" sz="1400" b="0" i="0" dirty="0" err="1">
                <a:solidFill>
                  <a:srgbClr val="000000"/>
                </a:solidFill>
                <a:effectLst/>
                <a:latin typeface="Nunito" pitchFamily="2" charset="0"/>
              </a:rPr>
              <a:t>DataFrame</a:t>
            </a:r>
            <a:r>
              <a:rPr lang="en-US" sz="1400" b="0" i="0" dirty="0">
                <a:solidFill>
                  <a:srgbClr val="000000"/>
                </a:solidFill>
                <a:effectLst/>
                <a:latin typeface="Nunito" pitchFamily="2" charset="0"/>
              </a:rPr>
              <a:t>. As told earlier, the samples always represent the individual objects described by the dataset and the features represents the distinct observations that describe each sample in a quantitative manner.</a:t>
            </a:r>
          </a:p>
          <a:p>
            <a:pPr algn="l"/>
            <a:r>
              <a:rPr lang="en-US" sz="1400" b="1" i="0" dirty="0">
                <a:solidFill>
                  <a:srgbClr val="000000"/>
                </a:solidFill>
                <a:effectLst/>
                <a:latin typeface="Heebo" pitchFamily="2" charset="-79"/>
                <a:cs typeface="Heebo" pitchFamily="2" charset="-79"/>
              </a:rPr>
              <a:t>Data as Target array</a:t>
            </a:r>
          </a:p>
          <a:p>
            <a:pPr algn="just"/>
            <a:r>
              <a:rPr lang="en-US" sz="1400" b="0" i="0" dirty="0">
                <a:solidFill>
                  <a:srgbClr val="000000"/>
                </a:solidFill>
                <a:effectLst/>
                <a:latin typeface="Nunito" pitchFamily="2" charset="0"/>
              </a:rPr>
              <a:t>Along with Features matrix, denoted by X, we also have target array. It is also called label. It is denoted by y. The label or target array is usually one-dimensional having length </a:t>
            </a:r>
            <a:r>
              <a:rPr lang="en-US" sz="1400" b="0" i="0" dirty="0" err="1">
                <a:solidFill>
                  <a:srgbClr val="000000"/>
                </a:solidFill>
                <a:effectLst/>
                <a:latin typeface="Nunito" pitchFamily="2" charset="0"/>
              </a:rPr>
              <a:t>n_samples</a:t>
            </a:r>
            <a:r>
              <a:rPr lang="en-US" sz="1400" b="0" i="0" dirty="0">
                <a:solidFill>
                  <a:srgbClr val="000000"/>
                </a:solidFill>
                <a:effectLst/>
                <a:latin typeface="Nunito" pitchFamily="2" charset="0"/>
              </a:rPr>
              <a:t>. It is generally contained in NumPy </a:t>
            </a:r>
            <a:r>
              <a:rPr lang="en-US" sz="1400" b="1" i="1" dirty="0">
                <a:solidFill>
                  <a:srgbClr val="000000"/>
                </a:solidFill>
                <a:effectLst/>
                <a:latin typeface="Nunito" pitchFamily="2" charset="0"/>
              </a:rPr>
              <a:t>array</a:t>
            </a:r>
            <a:r>
              <a:rPr lang="en-US" sz="1400" b="0" i="0" dirty="0">
                <a:solidFill>
                  <a:srgbClr val="000000"/>
                </a:solidFill>
                <a:effectLst/>
                <a:latin typeface="Nunito" pitchFamily="2" charset="0"/>
              </a:rPr>
              <a:t> or Pandas </a:t>
            </a:r>
            <a:r>
              <a:rPr lang="en-US" sz="1400" b="1" i="1" dirty="0">
                <a:solidFill>
                  <a:srgbClr val="000000"/>
                </a:solidFill>
                <a:effectLst/>
                <a:latin typeface="Nunito" pitchFamily="2" charset="0"/>
              </a:rPr>
              <a:t>Series</a:t>
            </a:r>
            <a:r>
              <a:rPr lang="en-US" sz="1400" b="0" i="0" dirty="0">
                <a:solidFill>
                  <a:srgbClr val="000000"/>
                </a:solidFill>
                <a:effectLst/>
                <a:latin typeface="Nunito" pitchFamily="2" charset="0"/>
              </a:rPr>
              <a:t>. Target array may have both the values, continuous numerical values and discrete values.</a:t>
            </a:r>
          </a:p>
          <a:p>
            <a:pPr algn="l"/>
            <a:r>
              <a:rPr lang="en-US" sz="1400" b="1" i="0" dirty="0">
                <a:effectLst/>
                <a:latin typeface="Heebo" pitchFamily="2" charset="-79"/>
                <a:cs typeface="Heebo" pitchFamily="2" charset="-79"/>
              </a:rPr>
              <a:t>How target array differs from feature columns?</a:t>
            </a:r>
          </a:p>
          <a:p>
            <a:pPr algn="just"/>
            <a:r>
              <a:rPr lang="en-US" sz="1400" b="0" i="0" dirty="0">
                <a:solidFill>
                  <a:srgbClr val="000000"/>
                </a:solidFill>
                <a:effectLst/>
                <a:latin typeface="Nunito" pitchFamily="2" charset="0"/>
              </a:rPr>
              <a:t>We can distinguish both by one point that the target array is usually the quantity we want to predict from the data i.e. in statistical terms it is the dependent variable.</a:t>
            </a:r>
          </a:p>
          <a:p>
            <a:pPr algn="l"/>
            <a:r>
              <a:rPr lang="en-US" sz="1400" b="1" i="0" dirty="0">
                <a:effectLst/>
                <a:latin typeface="Heebo" pitchFamily="2" charset="-79"/>
                <a:cs typeface="Heebo" pitchFamily="2" charset="-79"/>
              </a:rPr>
              <a:t>Example</a:t>
            </a:r>
          </a:p>
          <a:p>
            <a:pPr algn="just"/>
            <a:r>
              <a:rPr lang="en-US" sz="1400" b="0" i="0" dirty="0">
                <a:solidFill>
                  <a:srgbClr val="000000"/>
                </a:solidFill>
                <a:effectLst/>
                <a:latin typeface="Nunito" pitchFamily="2" charset="0"/>
              </a:rPr>
              <a:t>In the example below, from iris dataset we predict the species of flower based on the other measurements. In this case, the Species column would be considered as the feature.</a:t>
            </a:r>
          </a:p>
          <a:p>
            <a:pPr algn="l"/>
            <a:endParaRPr lang="en-IN" sz="2000" dirty="0"/>
          </a:p>
        </p:txBody>
      </p:sp>
      <p:sp>
        <p:nvSpPr>
          <p:cNvPr id="4" name="Rectangle 1">
            <a:extLst>
              <a:ext uri="{FF2B5EF4-FFF2-40B4-BE49-F238E27FC236}">
                <a16:creationId xmlns:a16="http://schemas.microsoft.com/office/drawing/2014/main" id="{EAB2E4AB-B487-821F-0B93-E1DDA1389B2A}"/>
              </a:ext>
            </a:extLst>
          </p:cNvPr>
          <p:cNvSpPr>
            <a:spLocks noChangeArrowheads="1"/>
          </p:cNvSpPr>
          <p:nvPr/>
        </p:nvSpPr>
        <p:spPr bwMode="auto">
          <a:xfrm>
            <a:off x="609601" y="5096050"/>
            <a:ext cx="4124334" cy="17081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ar(--bs-font-monospace)"/>
              </a:rPr>
              <a:t>import</a:t>
            </a:r>
            <a:r>
              <a:rPr kumimoji="0" lang="en-US" altLang="en-US" b="0" i="0" u="none" strike="noStrike" cap="none" normalizeH="0" baseline="0" dirty="0">
                <a:ln>
                  <a:noFill/>
                </a:ln>
                <a:solidFill>
                  <a:srgbClr val="000000"/>
                </a:solidFill>
                <a:effectLst/>
                <a:latin typeface="var(--bs-font-monospace)"/>
              </a:rPr>
              <a:t> seaborn </a:t>
            </a:r>
            <a:r>
              <a:rPr kumimoji="0" lang="en-US" altLang="en-US" b="0" i="0" u="none" strike="noStrike" cap="none" normalizeH="0" baseline="0" dirty="0">
                <a:ln>
                  <a:noFill/>
                </a:ln>
                <a:solidFill>
                  <a:srgbClr val="000088"/>
                </a:solidFill>
                <a:effectLst/>
                <a:latin typeface="var(--bs-font-monospace)"/>
              </a:rPr>
              <a:t>as</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sns</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iris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sns</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load_dataset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'iris’</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matplotlib </a:t>
            </a:r>
            <a:r>
              <a:rPr kumimoji="0" lang="en-US" altLang="en-US" b="0" i="0" u="none" strike="noStrike" cap="none" normalizeH="0" baseline="0" dirty="0">
                <a:ln>
                  <a:noFill/>
                </a:ln>
                <a:solidFill>
                  <a:srgbClr val="000088"/>
                </a:solidFill>
                <a:effectLst/>
                <a:latin typeface="var(--bs-font-monospace)"/>
              </a:rPr>
              <a:t>inline</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ar(--bs-font-monospace)"/>
              </a:rPr>
              <a:t>import</a:t>
            </a:r>
            <a:r>
              <a:rPr kumimoji="0" lang="en-US" altLang="en-US" b="0" i="0" u="none" strike="noStrike" cap="none" normalizeH="0" baseline="0" dirty="0">
                <a:ln>
                  <a:noFill/>
                </a:ln>
                <a:solidFill>
                  <a:srgbClr val="000000"/>
                </a:solidFill>
                <a:effectLst/>
                <a:latin typeface="var(--bs-font-monospace)"/>
              </a:rPr>
              <a:t> seaborn </a:t>
            </a:r>
            <a:r>
              <a:rPr kumimoji="0" lang="en-US" altLang="en-US" b="0" i="0" u="none" strike="noStrike" cap="none" normalizeH="0" baseline="0" dirty="0">
                <a:ln>
                  <a:noFill/>
                </a:ln>
                <a:solidFill>
                  <a:srgbClr val="000088"/>
                </a:solidFill>
                <a:effectLst/>
                <a:latin typeface="var(--bs-font-monospace)"/>
              </a:rPr>
              <a:t>as</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sns</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sns</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88"/>
                </a:solidFill>
                <a:effectLst/>
                <a:latin typeface="var(--bs-font-monospace)"/>
              </a:rPr>
              <a:t>set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sns</a:t>
            </a:r>
            <a:r>
              <a:rPr kumimoji="0" lang="en-US" altLang="en-US" b="0" i="0" u="none" strike="noStrike" cap="none" normalizeH="0" baseline="0" dirty="0" err="1">
                <a:ln>
                  <a:noFill/>
                </a:ln>
                <a:solidFill>
                  <a:srgbClr val="6666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pairplot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iris</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hue</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'species'</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height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6666"/>
                </a:solidFill>
                <a:effectLst/>
                <a:latin typeface="var(--bs-font-monospace)"/>
              </a:rPr>
              <a:t>3</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09EDA68-03BB-6410-DB6B-9A64B0511580}"/>
              </a:ext>
            </a:extLst>
          </p:cNvPr>
          <p:cNvSpPr>
            <a:spLocks noChangeArrowheads="1"/>
          </p:cNvSpPr>
          <p:nvPr/>
        </p:nvSpPr>
        <p:spPr bwMode="auto">
          <a:xfrm>
            <a:off x="5360894" y="5311493"/>
            <a:ext cx="3722429" cy="127727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X_iris</a:t>
            </a:r>
            <a:r>
              <a:rPr kumimoji="0" lang="en-US" altLang="en-US" sz="2000" b="0" i="0" u="none" strike="noStrike" cap="none" normalizeH="0" baseline="0" dirty="0">
                <a:ln>
                  <a:noFill/>
                </a:ln>
                <a:solidFill>
                  <a:srgbClr val="000000"/>
                </a:solidFill>
                <a:effectLst/>
                <a:latin typeface="var(--bs-font-monospace)"/>
              </a:rPr>
              <a:t> = </a:t>
            </a:r>
            <a:r>
              <a:rPr kumimoji="0" lang="en-US" altLang="en-US" sz="2000" b="0" i="0" u="none" strike="noStrike" cap="none" normalizeH="0" baseline="0" dirty="0" err="1">
                <a:ln>
                  <a:noFill/>
                </a:ln>
                <a:solidFill>
                  <a:srgbClr val="000000"/>
                </a:solidFill>
                <a:effectLst/>
                <a:latin typeface="var(--bs-font-monospace)"/>
              </a:rPr>
              <a:t>iris.drop</a:t>
            </a:r>
            <a:r>
              <a:rPr kumimoji="0" lang="en-US" altLang="en-US" sz="2000" b="0" i="0" u="none" strike="noStrike" cap="none" normalizeH="0" baseline="0" dirty="0">
                <a:ln>
                  <a:noFill/>
                </a:ln>
                <a:solidFill>
                  <a:srgbClr val="000000"/>
                </a:solidFill>
                <a:effectLst/>
                <a:latin typeface="var(--bs-font-monospace)"/>
              </a:rPr>
              <a:t>('species', axis=1)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X_iris.shape</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y_iris</a:t>
            </a:r>
            <a:r>
              <a:rPr kumimoji="0" lang="en-US" altLang="en-US" sz="2000" b="0" i="0" u="none" strike="noStrike" cap="none" normalizeH="0" baseline="0" dirty="0">
                <a:ln>
                  <a:noFill/>
                </a:ln>
                <a:solidFill>
                  <a:srgbClr val="000000"/>
                </a:solidFill>
                <a:effectLst/>
                <a:latin typeface="var(--bs-font-monospace)"/>
              </a:rPr>
              <a:t> = iris['species’]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y_iris.shape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79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000" b="1" i="0" dirty="0">
                <a:solidFill>
                  <a:srgbClr val="000000"/>
                </a:solidFill>
                <a:effectLst/>
                <a:latin typeface="Heebo" pitchFamily="2" charset="-79"/>
                <a:cs typeface="Heebo" pitchFamily="2" charset="-79"/>
              </a:rPr>
              <a:t>What is Scikit-Learn (</a:t>
            </a:r>
            <a:r>
              <a:rPr lang="en-US" sz="2000" b="1" i="0" dirty="0" err="1">
                <a:solidFill>
                  <a:srgbClr val="000000"/>
                </a:solidFill>
                <a:effectLst/>
                <a:latin typeface="Heebo" pitchFamily="2" charset="-79"/>
                <a:cs typeface="Heebo" pitchFamily="2" charset="-79"/>
              </a:rPr>
              <a:t>Sklearn</a:t>
            </a:r>
            <a:r>
              <a:rPr lang="en-US" sz="2000" b="1" i="0" dirty="0">
                <a:solidFill>
                  <a:srgbClr val="000000"/>
                </a:solidFill>
                <a:effectLst/>
                <a:latin typeface="Heebo" pitchFamily="2" charset="-79"/>
                <a:cs typeface="Heebo" pitchFamily="2" charset="-79"/>
              </a:rPr>
              <a:t>)?</a:t>
            </a:r>
          </a:p>
          <a:p>
            <a:pPr algn="just"/>
            <a:r>
              <a:rPr lang="en-US" sz="2000" b="0" i="0" dirty="0">
                <a:solidFill>
                  <a:srgbClr val="000000"/>
                </a:solidFill>
                <a:effectLst/>
                <a:latin typeface="Nunito" pitchFamily="2" charset="0"/>
              </a:rPr>
              <a:t>Scikit-learn (</a:t>
            </a:r>
            <a:r>
              <a:rPr lang="en-US" sz="2000" b="0" i="0" dirty="0" err="1">
                <a:solidFill>
                  <a:srgbClr val="000000"/>
                </a:solidFill>
                <a:effectLst/>
                <a:latin typeface="Nunito" pitchFamily="2" charset="0"/>
              </a:rPr>
              <a:t>Sklearn</a:t>
            </a:r>
            <a:r>
              <a:rPr lang="en-US" sz="2000" b="0" i="0" dirty="0">
                <a:solidFill>
                  <a:srgbClr val="000000"/>
                </a:solidFill>
                <a:effectLst/>
                <a:latin typeface="Nunito" pitchFamily="2" charset="0"/>
              </a:rPr>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a:t>
            </a:r>
            <a:r>
              <a:rPr lang="en-US" sz="2000" b="1" i="0" dirty="0">
                <a:solidFill>
                  <a:srgbClr val="000000"/>
                </a:solidFill>
                <a:effectLst/>
                <a:latin typeface="Nunito" pitchFamily="2" charset="0"/>
              </a:rPr>
              <a:t>NumPy, SciPy</a:t>
            </a:r>
            <a:r>
              <a:rPr lang="en-US" sz="2000" b="0" i="0" dirty="0">
                <a:solidFill>
                  <a:srgbClr val="000000"/>
                </a:solidFill>
                <a:effectLst/>
                <a:latin typeface="Nunito" pitchFamily="2" charset="0"/>
              </a:rPr>
              <a:t> and </a:t>
            </a:r>
            <a:r>
              <a:rPr lang="en-US" sz="2000" b="1" i="0" dirty="0">
                <a:solidFill>
                  <a:srgbClr val="000000"/>
                </a:solidFill>
                <a:effectLst/>
                <a:latin typeface="Nunito" pitchFamily="2" charset="0"/>
              </a:rPr>
              <a:t>Matplotlib</a:t>
            </a:r>
            <a:r>
              <a:rPr lang="en-US" sz="2000" b="0" i="0" dirty="0">
                <a:solidFill>
                  <a:srgbClr val="000000"/>
                </a:solidFill>
                <a:effectLst/>
                <a:latin typeface="Nunito" pitchFamily="2" charset="0"/>
              </a:rPr>
              <a:t>.</a:t>
            </a:r>
          </a:p>
          <a:p>
            <a:pPr algn="l"/>
            <a:r>
              <a:rPr lang="en-US" sz="2000" b="0" i="0" dirty="0">
                <a:solidFill>
                  <a:srgbClr val="000000"/>
                </a:solidFill>
                <a:effectLst/>
                <a:latin typeface="Heebo" pitchFamily="2" charset="-79"/>
                <a:cs typeface="Heebo" pitchFamily="2" charset="-79"/>
              </a:rPr>
              <a:t>Origin of Scikit-Learn</a:t>
            </a:r>
          </a:p>
          <a:p>
            <a:pPr algn="just"/>
            <a:r>
              <a:rPr lang="en-US" sz="2000" b="0" i="0" dirty="0">
                <a:solidFill>
                  <a:srgbClr val="000000"/>
                </a:solidFill>
                <a:effectLst/>
                <a:latin typeface="Nunito" pitchFamily="2" charset="0"/>
              </a:rPr>
              <a:t>It was originally called </a:t>
            </a:r>
            <a:r>
              <a:rPr lang="en-US" sz="2000" b="1" i="1" dirty="0" err="1">
                <a:solidFill>
                  <a:srgbClr val="000000"/>
                </a:solidFill>
                <a:effectLst/>
                <a:latin typeface="Nunito" pitchFamily="2" charset="0"/>
              </a:rPr>
              <a:t>scikits.learn</a:t>
            </a:r>
            <a:r>
              <a:rPr lang="en-US" sz="2000" b="0" i="0" dirty="0">
                <a:solidFill>
                  <a:srgbClr val="000000"/>
                </a:solidFill>
                <a:effectLst/>
                <a:latin typeface="Nunito" pitchFamily="2" charset="0"/>
              </a:rPr>
              <a:t> and was initially developed by David </a:t>
            </a:r>
            <a:r>
              <a:rPr lang="en-US" sz="2000" b="0" i="0" dirty="0" err="1">
                <a:solidFill>
                  <a:srgbClr val="000000"/>
                </a:solidFill>
                <a:effectLst/>
                <a:latin typeface="Nunito" pitchFamily="2" charset="0"/>
              </a:rPr>
              <a:t>Cournapeau</a:t>
            </a:r>
            <a:r>
              <a:rPr lang="en-US" sz="2000" b="0" i="0" dirty="0">
                <a:solidFill>
                  <a:srgbClr val="000000"/>
                </a:solidFill>
                <a:effectLst/>
                <a:latin typeface="Nunito" pitchFamily="2" charset="0"/>
              </a:rPr>
              <a:t> as a Google summer of code project in 2007. Later, in 2010, Fabian </a:t>
            </a:r>
            <a:r>
              <a:rPr lang="en-US" sz="2000" b="0" i="0" dirty="0" err="1">
                <a:solidFill>
                  <a:srgbClr val="000000"/>
                </a:solidFill>
                <a:effectLst/>
                <a:latin typeface="Nunito" pitchFamily="2" charset="0"/>
              </a:rPr>
              <a:t>Pedregosa</a:t>
            </a:r>
            <a:r>
              <a:rPr lang="en-US" sz="2000" b="0" i="0" dirty="0">
                <a:solidFill>
                  <a:srgbClr val="000000"/>
                </a:solidFill>
                <a:effectLst/>
                <a:latin typeface="Nunito" pitchFamily="2" charset="0"/>
              </a:rPr>
              <a:t>, Gael </a:t>
            </a:r>
            <a:r>
              <a:rPr lang="en-US" sz="2000" b="0" i="0" dirty="0" err="1">
                <a:solidFill>
                  <a:srgbClr val="000000"/>
                </a:solidFill>
                <a:effectLst/>
                <a:latin typeface="Nunito" pitchFamily="2" charset="0"/>
              </a:rPr>
              <a:t>Varoquaux</a:t>
            </a:r>
            <a:r>
              <a:rPr lang="en-US" sz="2000" b="0" i="0" dirty="0">
                <a:solidFill>
                  <a:srgbClr val="000000"/>
                </a:solidFill>
                <a:effectLst/>
                <a:latin typeface="Nunito" pitchFamily="2" charset="0"/>
              </a:rPr>
              <a:t>, Alexandre </a:t>
            </a:r>
            <a:r>
              <a:rPr lang="en-US" sz="2000" b="0" i="0" dirty="0" err="1">
                <a:solidFill>
                  <a:srgbClr val="000000"/>
                </a:solidFill>
                <a:effectLst/>
                <a:latin typeface="Nunito" pitchFamily="2" charset="0"/>
              </a:rPr>
              <a:t>Gramfort</a:t>
            </a:r>
            <a:r>
              <a:rPr lang="en-US" sz="2000" b="0" i="0" dirty="0">
                <a:solidFill>
                  <a:srgbClr val="000000"/>
                </a:solidFill>
                <a:effectLst/>
                <a:latin typeface="Nunito" pitchFamily="2" charset="0"/>
              </a:rPr>
              <a:t>, and Vincent Michel, from FIRCA (French Institute for Research in Computer Science and Automation), took this project at another level and made the first public release (v0.1 beta) on 1st Feb. 2010.</a:t>
            </a:r>
          </a:p>
          <a:p>
            <a:r>
              <a:rPr lang="en-IN" sz="2000" b="1" i="0" dirty="0">
                <a:solidFill>
                  <a:srgbClr val="000000"/>
                </a:solidFill>
                <a:effectLst/>
                <a:latin typeface="Heebo" pitchFamily="2" charset="-79"/>
                <a:cs typeface="Heebo" pitchFamily="2" charset="-79"/>
              </a:rPr>
              <a:t>Installation</a:t>
            </a:r>
          </a:p>
          <a:p>
            <a:r>
              <a:rPr kumimoji="0" lang="en-US" altLang="en-US" sz="2000" b="1" i="0" u="none" strike="noStrike" cap="none" normalizeH="0" baseline="0" dirty="0">
                <a:ln>
                  <a:noFill/>
                </a:ln>
                <a:solidFill>
                  <a:srgbClr val="000000"/>
                </a:solidFill>
                <a:effectLst/>
                <a:latin typeface="var(--bs-font-monospace)"/>
              </a:rPr>
              <a:t>pip install -U scikit-learn</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a:p>
            <a:endParaRPr lang="en-IN" sz="2000" b="0" i="0" dirty="0">
              <a:solidFill>
                <a:srgbClr val="000000"/>
              </a:solidFill>
              <a:effectLst/>
              <a:latin typeface="Heebo" pitchFamily="2" charset="-79"/>
              <a:cs typeface="Heebo" pitchFamily="2" charset="-79"/>
            </a:endParaRPr>
          </a:p>
          <a:p>
            <a:endParaRPr lang="en-IN" sz="2000" dirty="0"/>
          </a:p>
        </p:txBody>
      </p:sp>
    </p:spTree>
    <p:extLst>
      <p:ext uri="{BB962C8B-B14F-4D97-AF65-F5344CB8AC3E}">
        <p14:creationId xmlns:p14="http://schemas.microsoft.com/office/powerpoint/2010/main" val="88445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000000"/>
                </a:solidFill>
                <a:effectLst/>
                <a:latin typeface="Heebo" pitchFamily="2" charset="-79"/>
                <a:cs typeface="Heebo" pitchFamily="2" charset="-79"/>
              </a:rPr>
              <a:t>Features</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70000" lnSpcReduction="20000"/>
          </a:bodyPr>
          <a:lstStyle/>
          <a:p>
            <a:pPr algn="just"/>
            <a:r>
              <a:rPr lang="en-US" b="0" i="0" dirty="0">
                <a:solidFill>
                  <a:srgbClr val="000000"/>
                </a:solidFill>
                <a:effectLst/>
                <a:latin typeface="Nunito" pitchFamily="2" charset="0"/>
              </a:rPr>
              <a:t>Rather than focusing on loading, manipulating and </a:t>
            </a:r>
            <a:r>
              <a:rPr lang="en-US" b="0" i="0" dirty="0" err="1">
                <a:solidFill>
                  <a:srgbClr val="000000"/>
                </a:solidFill>
                <a:effectLst/>
                <a:latin typeface="Nunito" pitchFamily="2" charset="0"/>
              </a:rPr>
              <a:t>summarising</a:t>
            </a:r>
            <a:r>
              <a:rPr lang="en-US" b="0" i="0" dirty="0">
                <a:solidFill>
                  <a:srgbClr val="000000"/>
                </a:solidFill>
                <a:effectLst/>
                <a:latin typeface="Nunito" pitchFamily="2" charset="0"/>
              </a:rPr>
              <a:t> data, Scikit-learn library is focused on modeling the data. Some of the most popular groups of models provided by </a:t>
            </a:r>
            <a:r>
              <a:rPr lang="en-US" b="0" i="0" dirty="0" err="1">
                <a:solidFill>
                  <a:srgbClr val="000000"/>
                </a:solidFill>
                <a:effectLst/>
                <a:latin typeface="Nunito" pitchFamily="2" charset="0"/>
              </a:rPr>
              <a:t>Sklearn</a:t>
            </a:r>
            <a:r>
              <a:rPr lang="en-US" b="0" i="0" dirty="0">
                <a:solidFill>
                  <a:srgbClr val="000000"/>
                </a:solidFill>
                <a:effectLst/>
                <a:latin typeface="Nunito" pitchFamily="2" charset="0"/>
              </a:rPr>
              <a:t> are as follows −</a:t>
            </a:r>
          </a:p>
          <a:p>
            <a:pPr algn="just"/>
            <a:r>
              <a:rPr lang="en-US" b="1" i="0" dirty="0">
                <a:solidFill>
                  <a:srgbClr val="000000"/>
                </a:solidFill>
                <a:effectLst/>
                <a:latin typeface="Nunito" pitchFamily="2" charset="0"/>
              </a:rPr>
              <a:t>Supervised Learning algorithms</a:t>
            </a:r>
            <a:r>
              <a:rPr lang="en-US" b="0" i="0" dirty="0">
                <a:solidFill>
                  <a:srgbClr val="000000"/>
                </a:solidFill>
                <a:effectLst/>
                <a:latin typeface="Nunito" pitchFamily="2" charset="0"/>
              </a:rPr>
              <a:t> − Almost all the popular supervised learning algorithms, like Linear Regression, Support Vector Machine (SVM), Decision Tree etc., are the part of scikit-learn.</a:t>
            </a:r>
          </a:p>
          <a:p>
            <a:pPr algn="just"/>
            <a:r>
              <a:rPr lang="en-US" b="1" i="0" dirty="0">
                <a:solidFill>
                  <a:srgbClr val="000000"/>
                </a:solidFill>
                <a:effectLst/>
                <a:latin typeface="Nunito" pitchFamily="2" charset="0"/>
              </a:rPr>
              <a:t>Unsupervised Learning algorithms</a:t>
            </a:r>
            <a:r>
              <a:rPr lang="en-US" b="0" i="0" dirty="0">
                <a:solidFill>
                  <a:srgbClr val="000000"/>
                </a:solidFill>
                <a:effectLst/>
                <a:latin typeface="Nunito" pitchFamily="2" charset="0"/>
              </a:rPr>
              <a:t> − On the other hand, it also has all the popular unsupervised learning algorithms from clustering, factor analysis, PCA (Principal Component Analysis) to unsupervised neural networks.</a:t>
            </a:r>
          </a:p>
          <a:p>
            <a:pPr algn="just"/>
            <a:r>
              <a:rPr lang="en-US" b="1" i="0" dirty="0">
                <a:solidFill>
                  <a:srgbClr val="000000"/>
                </a:solidFill>
                <a:effectLst/>
                <a:latin typeface="Nunito" pitchFamily="2" charset="0"/>
              </a:rPr>
              <a:t>Clustering</a:t>
            </a:r>
            <a:r>
              <a:rPr lang="en-US" b="0" i="0" dirty="0">
                <a:solidFill>
                  <a:srgbClr val="000000"/>
                </a:solidFill>
                <a:effectLst/>
                <a:latin typeface="Nunito" pitchFamily="2" charset="0"/>
              </a:rPr>
              <a:t> − This model is used for grouping unlabeled data.</a:t>
            </a:r>
          </a:p>
          <a:p>
            <a:pPr algn="just"/>
            <a:r>
              <a:rPr lang="en-US" b="1" i="0" dirty="0">
                <a:solidFill>
                  <a:srgbClr val="000000"/>
                </a:solidFill>
                <a:effectLst/>
                <a:latin typeface="Nunito" pitchFamily="2" charset="0"/>
              </a:rPr>
              <a:t>Cross Validation</a:t>
            </a:r>
            <a:r>
              <a:rPr lang="en-US" b="0" i="0" dirty="0">
                <a:solidFill>
                  <a:srgbClr val="000000"/>
                </a:solidFill>
                <a:effectLst/>
                <a:latin typeface="Nunito" pitchFamily="2" charset="0"/>
              </a:rPr>
              <a:t> − It is used to check the accuracy of supervised models on unseen data.</a:t>
            </a:r>
          </a:p>
          <a:p>
            <a:pPr algn="just"/>
            <a:r>
              <a:rPr lang="en-US" b="1" i="0" dirty="0">
                <a:solidFill>
                  <a:srgbClr val="000000"/>
                </a:solidFill>
                <a:effectLst/>
                <a:latin typeface="Nunito" pitchFamily="2" charset="0"/>
              </a:rPr>
              <a:t>Dimensionality Reduction</a:t>
            </a:r>
            <a:r>
              <a:rPr lang="en-US" b="0" i="0" dirty="0">
                <a:solidFill>
                  <a:srgbClr val="000000"/>
                </a:solidFill>
                <a:effectLst/>
                <a:latin typeface="Nunito" pitchFamily="2" charset="0"/>
              </a:rPr>
              <a:t> − It is used for reducing the number of attributes in data which can be further used for summarization, visualization and feature selection.</a:t>
            </a:r>
          </a:p>
          <a:p>
            <a:pPr algn="just"/>
            <a:r>
              <a:rPr lang="en-US" b="1" i="0" dirty="0">
                <a:solidFill>
                  <a:srgbClr val="000000"/>
                </a:solidFill>
                <a:effectLst/>
                <a:latin typeface="Nunito" pitchFamily="2" charset="0"/>
              </a:rPr>
              <a:t>Ensemble methods</a:t>
            </a:r>
            <a:r>
              <a:rPr lang="en-US" b="0" i="0" dirty="0">
                <a:solidFill>
                  <a:srgbClr val="000000"/>
                </a:solidFill>
                <a:effectLst/>
                <a:latin typeface="Nunito" pitchFamily="2" charset="0"/>
              </a:rPr>
              <a:t> − As name suggest, it is used for combining the predictions of multiple supervised models.</a:t>
            </a:r>
          </a:p>
          <a:p>
            <a:pPr algn="just"/>
            <a:r>
              <a:rPr lang="en-US" b="1" i="0" dirty="0">
                <a:solidFill>
                  <a:srgbClr val="000000"/>
                </a:solidFill>
                <a:effectLst/>
                <a:latin typeface="Nunito" pitchFamily="2" charset="0"/>
              </a:rPr>
              <a:t>Feature extraction</a:t>
            </a:r>
            <a:r>
              <a:rPr lang="en-US" b="0" i="0" dirty="0">
                <a:solidFill>
                  <a:srgbClr val="000000"/>
                </a:solidFill>
                <a:effectLst/>
                <a:latin typeface="Nunito" pitchFamily="2" charset="0"/>
              </a:rPr>
              <a:t> − It is used to extract the features from data to define the attributes in image and text data.</a:t>
            </a:r>
          </a:p>
          <a:p>
            <a:pPr algn="just"/>
            <a:r>
              <a:rPr lang="en-US" b="1" i="0" dirty="0">
                <a:solidFill>
                  <a:srgbClr val="000000"/>
                </a:solidFill>
                <a:effectLst/>
                <a:latin typeface="Nunito" pitchFamily="2" charset="0"/>
              </a:rPr>
              <a:t>Feature selection</a:t>
            </a:r>
            <a:r>
              <a:rPr lang="en-US" b="0" i="0" dirty="0">
                <a:solidFill>
                  <a:srgbClr val="000000"/>
                </a:solidFill>
                <a:effectLst/>
                <a:latin typeface="Nunito" pitchFamily="2" charset="0"/>
              </a:rPr>
              <a:t> − It is used to identify useful attributes to create supervised models.</a:t>
            </a:r>
          </a:p>
          <a:p>
            <a:pPr algn="just"/>
            <a:r>
              <a:rPr lang="en-US" b="1" i="0" dirty="0">
                <a:solidFill>
                  <a:srgbClr val="000000"/>
                </a:solidFill>
                <a:effectLst/>
                <a:latin typeface="Nunito" pitchFamily="2" charset="0"/>
              </a:rPr>
              <a:t>Open Source</a:t>
            </a:r>
            <a:r>
              <a:rPr lang="en-US" b="0" i="0" dirty="0">
                <a:solidFill>
                  <a:srgbClr val="000000"/>
                </a:solidFill>
                <a:effectLst/>
                <a:latin typeface="Nunito" pitchFamily="2" charset="0"/>
              </a:rPr>
              <a:t> − It is open source library and also commercially usable under BSD license.</a:t>
            </a:r>
          </a:p>
          <a:p>
            <a:endParaRPr lang="en-IN" dirty="0"/>
          </a:p>
        </p:txBody>
      </p:sp>
    </p:spTree>
    <p:extLst>
      <p:ext uri="{BB962C8B-B14F-4D97-AF65-F5344CB8AC3E}">
        <p14:creationId xmlns:p14="http://schemas.microsoft.com/office/powerpoint/2010/main" val="54532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10000"/>
          </a:bodyPr>
          <a:lstStyle/>
          <a:p>
            <a:pPr algn="l"/>
            <a:r>
              <a:rPr lang="en-US" b="1" i="0" dirty="0">
                <a:solidFill>
                  <a:srgbClr val="000000"/>
                </a:solidFill>
                <a:effectLst/>
                <a:latin typeface="Heebo" pitchFamily="2" charset="-79"/>
                <a:cs typeface="Heebo" pitchFamily="2" charset="-79"/>
              </a:rPr>
              <a:t>Dataset Loading</a:t>
            </a:r>
          </a:p>
          <a:p>
            <a:pPr algn="just"/>
            <a:r>
              <a:rPr lang="en-US" b="0" i="0" dirty="0">
                <a:solidFill>
                  <a:srgbClr val="000000"/>
                </a:solidFill>
                <a:effectLst/>
                <a:latin typeface="Nunito" pitchFamily="2" charset="0"/>
              </a:rPr>
              <a:t>A collection of data is called dataset. It is having the following two components −</a:t>
            </a:r>
          </a:p>
          <a:p>
            <a:pPr algn="just"/>
            <a:r>
              <a:rPr lang="en-US" b="1" i="0" dirty="0">
                <a:solidFill>
                  <a:srgbClr val="000000"/>
                </a:solidFill>
                <a:effectLst/>
                <a:latin typeface="Nunito" pitchFamily="2" charset="0"/>
              </a:rPr>
              <a:t>Features</a:t>
            </a:r>
            <a:r>
              <a:rPr lang="en-US" b="0" i="0" dirty="0">
                <a:solidFill>
                  <a:srgbClr val="000000"/>
                </a:solidFill>
                <a:effectLst/>
                <a:latin typeface="Nunito" pitchFamily="2" charset="0"/>
              </a:rPr>
              <a:t> − The variables of data are called its features. They are also known as predictors, inputs or attributes.</a:t>
            </a:r>
          </a:p>
          <a:p>
            <a:pPr algn="just">
              <a:buFont typeface="Arial" panose="020B0604020202020204" pitchFamily="34" charset="0"/>
              <a:buChar char="•"/>
            </a:pPr>
            <a:r>
              <a:rPr lang="en-US" b="1" i="0" dirty="0">
                <a:solidFill>
                  <a:srgbClr val="000000"/>
                </a:solidFill>
                <a:effectLst/>
                <a:latin typeface="Nunito" pitchFamily="2" charset="0"/>
              </a:rPr>
              <a:t>Feature matrix</a:t>
            </a:r>
            <a:r>
              <a:rPr lang="en-US" b="0" i="0" dirty="0">
                <a:solidFill>
                  <a:srgbClr val="000000"/>
                </a:solidFill>
                <a:effectLst/>
                <a:latin typeface="Nunito" pitchFamily="2" charset="0"/>
              </a:rPr>
              <a:t> − It is the collection of features, in case there are more than one.</a:t>
            </a:r>
          </a:p>
          <a:p>
            <a:pPr algn="just">
              <a:buFont typeface="Arial" panose="020B0604020202020204" pitchFamily="34" charset="0"/>
              <a:buChar char="•"/>
            </a:pPr>
            <a:r>
              <a:rPr lang="en-US" b="1" i="0" dirty="0">
                <a:solidFill>
                  <a:srgbClr val="000000"/>
                </a:solidFill>
                <a:effectLst/>
                <a:latin typeface="Nunito" pitchFamily="2" charset="0"/>
              </a:rPr>
              <a:t>Feature Names</a:t>
            </a:r>
            <a:r>
              <a:rPr lang="en-US" b="0" i="0" dirty="0">
                <a:solidFill>
                  <a:srgbClr val="000000"/>
                </a:solidFill>
                <a:effectLst/>
                <a:latin typeface="Nunito" pitchFamily="2" charset="0"/>
              </a:rPr>
              <a:t> − It is the list of all the names of the features.</a:t>
            </a:r>
          </a:p>
          <a:p>
            <a:pPr algn="just"/>
            <a:r>
              <a:rPr lang="en-US" b="1" i="0" dirty="0">
                <a:solidFill>
                  <a:srgbClr val="000000"/>
                </a:solidFill>
                <a:effectLst/>
                <a:latin typeface="Nunito" pitchFamily="2" charset="0"/>
              </a:rPr>
              <a:t>Response</a:t>
            </a:r>
            <a:r>
              <a:rPr lang="en-US" b="0" i="0" dirty="0">
                <a:solidFill>
                  <a:srgbClr val="000000"/>
                </a:solidFill>
                <a:effectLst/>
                <a:latin typeface="Nunito" pitchFamily="2" charset="0"/>
              </a:rPr>
              <a:t> − It is the output variable that basically depends upon the feature variables. They are also known as target, label or output.</a:t>
            </a:r>
          </a:p>
          <a:p>
            <a:pPr algn="just">
              <a:buFont typeface="Arial" panose="020B0604020202020204" pitchFamily="34" charset="0"/>
              <a:buChar char="•"/>
            </a:pPr>
            <a:r>
              <a:rPr lang="en-US" b="1" i="0" dirty="0">
                <a:solidFill>
                  <a:srgbClr val="000000"/>
                </a:solidFill>
                <a:effectLst/>
                <a:latin typeface="Nunito" pitchFamily="2" charset="0"/>
              </a:rPr>
              <a:t>Response Vector</a:t>
            </a:r>
            <a:r>
              <a:rPr lang="en-US" b="0" i="0" dirty="0">
                <a:solidFill>
                  <a:srgbClr val="000000"/>
                </a:solidFill>
                <a:effectLst/>
                <a:latin typeface="Nunito" pitchFamily="2" charset="0"/>
              </a:rPr>
              <a:t> − It is used to represent response column. Generally, we have just one response column.</a:t>
            </a:r>
          </a:p>
          <a:p>
            <a:pPr algn="just">
              <a:buFont typeface="Arial" panose="020B0604020202020204" pitchFamily="34" charset="0"/>
              <a:buChar char="•"/>
            </a:pPr>
            <a:r>
              <a:rPr lang="en-US" b="1" i="0" dirty="0">
                <a:solidFill>
                  <a:srgbClr val="000000"/>
                </a:solidFill>
                <a:effectLst/>
                <a:latin typeface="Nunito" pitchFamily="2" charset="0"/>
              </a:rPr>
              <a:t>Target Names</a:t>
            </a:r>
            <a:r>
              <a:rPr lang="en-US" b="0" i="0" dirty="0">
                <a:solidFill>
                  <a:srgbClr val="000000"/>
                </a:solidFill>
                <a:effectLst/>
                <a:latin typeface="Nunito" pitchFamily="2" charset="0"/>
              </a:rPr>
              <a:t> − It represent the possible values taken by a response vector.</a:t>
            </a:r>
          </a:p>
          <a:p>
            <a:pPr algn="just"/>
            <a:r>
              <a:rPr lang="en-US" b="0" i="0" dirty="0">
                <a:solidFill>
                  <a:srgbClr val="000000"/>
                </a:solidFill>
                <a:effectLst/>
                <a:latin typeface="Nunito" pitchFamily="2" charset="0"/>
              </a:rPr>
              <a:t>Scikit-learn have few example datasets like </a:t>
            </a:r>
            <a:r>
              <a:rPr lang="en-US" b="1" i="0" dirty="0">
                <a:solidFill>
                  <a:srgbClr val="000000"/>
                </a:solidFill>
                <a:effectLst/>
                <a:latin typeface="Nunito" pitchFamily="2" charset="0"/>
              </a:rPr>
              <a:t>iris</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digits</a:t>
            </a:r>
            <a:r>
              <a:rPr lang="en-US" b="0" i="0" dirty="0">
                <a:solidFill>
                  <a:srgbClr val="000000"/>
                </a:solidFill>
                <a:effectLst/>
                <a:latin typeface="Nunito" pitchFamily="2" charset="0"/>
              </a:rPr>
              <a:t> for classification and the </a:t>
            </a:r>
            <a:r>
              <a:rPr lang="en-US" b="1" i="0" dirty="0">
                <a:solidFill>
                  <a:srgbClr val="000000"/>
                </a:solidFill>
                <a:effectLst/>
                <a:latin typeface="Nunito" pitchFamily="2" charset="0"/>
              </a:rPr>
              <a:t>Boston house prices</a:t>
            </a:r>
            <a:r>
              <a:rPr lang="en-US" b="0" i="0" dirty="0">
                <a:solidFill>
                  <a:srgbClr val="000000"/>
                </a:solidFill>
                <a:effectLst/>
                <a:latin typeface="Nunito" pitchFamily="2" charset="0"/>
              </a:rPr>
              <a:t> for regression.</a:t>
            </a:r>
          </a:p>
          <a:p>
            <a:endParaRPr lang="en-IN" dirty="0"/>
          </a:p>
        </p:txBody>
      </p:sp>
    </p:spTree>
    <p:extLst>
      <p:ext uri="{BB962C8B-B14F-4D97-AF65-F5344CB8AC3E}">
        <p14:creationId xmlns:p14="http://schemas.microsoft.com/office/powerpoint/2010/main" val="351489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b="1" i="0" dirty="0">
                <a:effectLst/>
                <a:latin typeface="Heebo" pitchFamily="2" charset="-79"/>
                <a:cs typeface="Heebo" pitchFamily="2" charset="-79"/>
              </a:rPr>
              <a:t>Example</a:t>
            </a:r>
          </a:p>
          <a:p>
            <a:pPr algn="just"/>
            <a:r>
              <a:rPr lang="en-US" b="0" i="0" dirty="0">
                <a:solidFill>
                  <a:srgbClr val="000000"/>
                </a:solidFill>
                <a:effectLst/>
                <a:latin typeface="Nunito" pitchFamily="2" charset="0"/>
              </a:rPr>
              <a:t>Following is an example to load </a:t>
            </a:r>
            <a:r>
              <a:rPr lang="en-US" b="1" i="0" dirty="0">
                <a:solidFill>
                  <a:srgbClr val="000000"/>
                </a:solidFill>
                <a:effectLst/>
                <a:latin typeface="Nunito" pitchFamily="2" charset="0"/>
              </a:rPr>
              <a:t>iris</a:t>
            </a:r>
            <a:r>
              <a:rPr lang="en-US" b="0" i="0" dirty="0">
                <a:solidFill>
                  <a:srgbClr val="000000"/>
                </a:solidFill>
                <a:effectLst/>
                <a:latin typeface="Nunito" pitchFamily="2" charset="0"/>
              </a:rPr>
              <a:t> dataset −</a:t>
            </a:r>
          </a:p>
          <a:p>
            <a:pPr algn="just"/>
            <a:endParaRPr lang="en-US" b="0" i="0" dirty="0">
              <a:solidFill>
                <a:srgbClr val="000000"/>
              </a:solidFill>
              <a:effectLst/>
              <a:latin typeface="Nunito" pitchFamily="2" charset="0"/>
            </a:endParaRPr>
          </a:p>
          <a:p>
            <a:endParaRPr lang="en-IN" dirty="0"/>
          </a:p>
        </p:txBody>
      </p:sp>
      <p:sp>
        <p:nvSpPr>
          <p:cNvPr id="4" name="Rectangle 1">
            <a:extLst>
              <a:ext uri="{FF2B5EF4-FFF2-40B4-BE49-F238E27FC236}">
                <a16:creationId xmlns:a16="http://schemas.microsoft.com/office/drawing/2014/main" id="{B80F39DE-CB12-9C15-93CE-C88B1BC65AB0}"/>
              </a:ext>
            </a:extLst>
          </p:cNvPr>
          <p:cNvSpPr>
            <a:spLocks noChangeArrowheads="1"/>
          </p:cNvSpPr>
          <p:nvPr/>
        </p:nvSpPr>
        <p:spPr bwMode="auto">
          <a:xfrm>
            <a:off x="636494" y="2388478"/>
            <a:ext cx="4426148" cy="28161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from</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sklearn</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datasets</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000088"/>
                </a:solidFill>
                <a:effectLst/>
                <a:latin typeface="var(--bs-font-monospace)"/>
              </a:rPr>
              <a:t>import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load_iris</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iris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load_iris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X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iris</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data</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y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iris</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target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feature_names</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iris</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feature_names</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var(--bs-font-monospace)"/>
              </a:rPr>
              <a:t>target_names</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iris</a:t>
            </a:r>
            <a:r>
              <a:rPr kumimoji="0" lang="en-US" altLang="en-US" sz="2000" b="0" i="0" u="none" strike="noStrike" cap="none" normalizeH="0" baseline="0" dirty="0" err="1">
                <a:ln>
                  <a:noFill/>
                </a:ln>
                <a:solidFill>
                  <a:srgbClr val="666600"/>
                </a:solidFill>
                <a:effectLst/>
                <a:latin typeface="var(--bs-font-monospace)"/>
              </a:rPr>
              <a:t>.</a:t>
            </a:r>
            <a:r>
              <a:rPr kumimoji="0" lang="en-US" altLang="en-US" sz="2000" b="0" i="0" u="none" strike="noStrike" cap="none" normalizeH="0" baseline="0" dirty="0" err="1">
                <a:ln>
                  <a:noFill/>
                </a:ln>
                <a:solidFill>
                  <a:srgbClr val="000000"/>
                </a:solidFill>
                <a:effectLst/>
                <a:latin typeface="var(--bs-font-monospace)"/>
              </a:rPr>
              <a:t>target_names</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"Feature names:"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feature_names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"Target names:"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r>
              <a:rPr kumimoji="0" lang="en-US" altLang="en-US" sz="2000" b="0" i="0" u="none" strike="noStrike" cap="none" normalizeH="0" baseline="0" dirty="0" err="1">
                <a:ln>
                  <a:noFill/>
                </a:ln>
                <a:solidFill>
                  <a:srgbClr val="000000"/>
                </a:solidFill>
                <a:effectLst/>
                <a:latin typeface="var(--bs-font-monospace)"/>
              </a:rPr>
              <a:t>target_names</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var(--bs-font-monospace)"/>
              </a:rPr>
              <a:t>print</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8800"/>
                </a:solidFill>
                <a:effectLst/>
                <a:latin typeface="var(--bs-font-monospace)"/>
              </a:rPr>
              <a:t>"\</a:t>
            </a:r>
            <a:r>
              <a:rPr kumimoji="0" lang="en-US" altLang="en-US" sz="2000" b="0" i="0" u="none" strike="noStrike" cap="none" normalizeH="0" baseline="0" dirty="0" err="1">
                <a:ln>
                  <a:noFill/>
                </a:ln>
                <a:solidFill>
                  <a:srgbClr val="008800"/>
                </a:solidFill>
                <a:effectLst/>
                <a:latin typeface="var(--bs-font-monospace)"/>
              </a:rPr>
              <a:t>nFirst</a:t>
            </a:r>
            <a:r>
              <a:rPr kumimoji="0" lang="en-US" altLang="en-US" sz="2000" b="0" i="0" u="none" strike="noStrike" cap="none" normalizeH="0" baseline="0" dirty="0">
                <a:ln>
                  <a:noFill/>
                </a:ln>
                <a:solidFill>
                  <a:srgbClr val="008800"/>
                </a:solidFill>
                <a:effectLst/>
                <a:latin typeface="var(--bs-font-monospace)"/>
              </a:rPr>
              <a:t> 10 rows of X:\n"</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0000"/>
                </a:solidFill>
                <a:effectLst/>
                <a:latin typeface="var(--bs-font-monospace)"/>
              </a:rPr>
              <a:t> X</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rgbClr val="006666"/>
                </a:solidFill>
                <a:effectLst/>
                <a:latin typeface="var(--bs-font-monospace)"/>
              </a:rPr>
              <a:t>10</a:t>
            </a:r>
            <a:r>
              <a:rPr kumimoji="0" lang="en-US" altLang="en-US" sz="2000" b="0" i="0" u="none" strike="noStrike" cap="none" normalizeH="0" baseline="0" dirty="0">
                <a:ln>
                  <a:noFill/>
                </a:ln>
                <a:solidFill>
                  <a:srgbClr val="666600"/>
                </a:solidFill>
                <a:effectLst/>
                <a:latin typeface="var(--bs-font-monospace)"/>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13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1400" b="1" i="0" dirty="0">
                <a:solidFill>
                  <a:srgbClr val="000000"/>
                </a:solidFill>
                <a:effectLst/>
                <a:latin typeface="Heebo" pitchFamily="2" charset="-79"/>
                <a:cs typeface="Heebo" pitchFamily="2" charset="-79"/>
              </a:rPr>
              <a:t>Splitting the dataset</a:t>
            </a:r>
          </a:p>
          <a:p>
            <a:pPr algn="just"/>
            <a:r>
              <a:rPr lang="en-US" sz="1400" b="0" i="0" dirty="0">
                <a:solidFill>
                  <a:srgbClr val="000000"/>
                </a:solidFill>
                <a:effectLst/>
                <a:latin typeface="Nunito" pitchFamily="2" charset="0"/>
              </a:rPr>
              <a:t>To check the accuracy of our model, we can split the dataset into two pieces-</a:t>
            </a:r>
            <a:r>
              <a:rPr lang="en-US" sz="1400" b="1" i="0" dirty="0">
                <a:solidFill>
                  <a:srgbClr val="000000"/>
                </a:solidFill>
                <a:effectLst/>
                <a:latin typeface="Nunito" pitchFamily="2" charset="0"/>
              </a:rPr>
              <a:t>a training set</a:t>
            </a:r>
            <a:r>
              <a:rPr lang="en-US" sz="1400" b="0" i="0" dirty="0">
                <a:solidFill>
                  <a:srgbClr val="000000"/>
                </a:solidFill>
                <a:effectLst/>
                <a:latin typeface="Nunito" pitchFamily="2" charset="0"/>
              </a:rPr>
              <a:t> and </a:t>
            </a:r>
            <a:r>
              <a:rPr lang="en-US" sz="1400" b="1" i="0" dirty="0">
                <a:solidFill>
                  <a:srgbClr val="000000"/>
                </a:solidFill>
                <a:effectLst/>
                <a:latin typeface="Nunito" pitchFamily="2" charset="0"/>
              </a:rPr>
              <a:t>a testing set</a:t>
            </a:r>
            <a:r>
              <a:rPr lang="en-US" sz="1400" b="0" i="0" dirty="0">
                <a:solidFill>
                  <a:srgbClr val="000000"/>
                </a:solidFill>
                <a:effectLst/>
                <a:latin typeface="Nunito" pitchFamily="2" charset="0"/>
              </a:rPr>
              <a:t>. Use the training set to train the model and testing set to test the model. After that, we can evaluate how well our model did.</a:t>
            </a:r>
          </a:p>
          <a:p>
            <a:pPr algn="l"/>
            <a:r>
              <a:rPr lang="en-US" sz="1400" b="0" i="0" dirty="0">
                <a:effectLst/>
                <a:latin typeface="Heebo" pitchFamily="2" charset="-79"/>
                <a:cs typeface="Heebo" pitchFamily="2" charset="-79"/>
              </a:rPr>
              <a:t>Example</a:t>
            </a:r>
          </a:p>
          <a:p>
            <a:pPr algn="just"/>
            <a:r>
              <a:rPr lang="en-US" sz="1400" b="0" i="0" dirty="0">
                <a:solidFill>
                  <a:srgbClr val="000000"/>
                </a:solidFill>
                <a:effectLst/>
                <a:latin typeface="Nunito" pitchFamily="2" charset="0"/>
              </a:rPr>
              <a:t>The following example will split the data into 70:30 ratio, i.e. 70% data will be used as training data and 30% will be used as testing data. The dataset is iris dataset as in above example.</a:t>
            </a:r>
          </a:p>
          <a:p>
            <a:pPr algn="just"/>
            <a:endParaRPr lang="en-US" sz="1400" dirty="0">
              <a:solidFill>
                <a:srgbClr val="000000"/>
              </a:solidFill>
              <a:latin typeface="Nunito" pitchFamily="2" charset="0"/>
            </a:endParaRPr>
          </a:p>
          <a:p>
            <a:pPr algn="just"/>
            <a:endParaRPr lang="en-US" sz="1400" b="0" i="0" dirty="0">
              <a:solidFill>
                <a:srgbClr val="000000"/>
              </a:solidFill>
              <a:effectLst/>
              <a:latin typeface="Nunito" pitchFamily="2" charset="0"/>
            </a:endParaRPr>
          </a:p>
          <a:p>
            <a:pPr algn="just"/>
            <a:endParaRPr lang="en-US" sz="1400" dirty="0">
              <a:solidFill>
                <a:srgbClr val="000000"/>
              </a:solidFill>
              <a:latin typeface="Nunito" pitchFamily="2" charset="0"/>
            </a:endParaRPr>
          </a:p>
          <a:p>
            <a:pPr algn="just"/>
            <a:endParaRPr lang="en-US" sz="1400" b="0" i="0" dirty="0">
              <a:solidFill>
                <a:srgbClr val="000000"/>
              </a:solidFill>
              <a:effectLst/>
              <a:latin typeface="Nunito" pitchFamily="2" charset="0"/>
            </a:endParaRPr>
          </a:p>
          <a:p>
            <a:pPr algn="just"/>
            <a:endParaRPr lang="en-US" sz="1400" dirty="0">
              <a:solidFill>
                <a:srgbClr val="000000"/>
              </a:solidFill>
              <a:latin typeface="Nunito" pitchFamily="2" charset="0"/>
            </a:endParaRPr>
          </a:p>
          <a:p>
            <a:pPr algn="just"/>
            <a:endParaRPr lang="en-US" sz="1400" b="0" i="0" dirty="0">
              <a:solidFill>
                <a:srgbClr val="000000"/>
              </a:solidFill>
              <a:effectLst/>
              <a:latin typeface="Nunito" pitchFamily="2" charset="0"/>
            </a:endParaRPr>
          </a:p>
          <a:p>
            <a:pPr algn="just"/>
            <a:r>
              <a:rPr lang="en-US" sz="1400" b="0" i="0" dirty="0">
                <a:solidFill>
                  <a:srgbClr val="000000"/>
                </a:solidFill>
                <a:effectLst/>
                <a:latin typeface="Nunito" pitchFamily="2" charset="0"/>
              </a:rPr>
              <a:t>As seen in the example above, it uses </a:t>
            </a:r>
            <a:r>
              <a:rPr lang="en-US" sz="1400" b="1" i="0" dirty="0" err="1">
                <a:solidFill>
                  <a:srgbClr val="000000"/>
                </a:solidFill>
                <a:effectLst/>
                <a:latin typeface="Nunito" pitchFamily="2" charset="0"/>
              </a:rPr>
              <a:t>train_test_split</a:t>
            </a:r>
            <a:r>
              <a:rPr lang="en-US" sz="1400" b="1" i="0" dirty="0">
                <a:solidFill>
                  <a:srgbClr val="000000"/>
                </a:solidFill>
                <a:effectLst/>
                <a:latin typeface="Nunito" pitchFamily="2" charset="0"/>
              </a:rPr>
              <a:t>()</a:t>
            </a:r>
            <a:r>
              <a:rPr lang="en-US" sz="1400" b="0" i="0" dirty="0">
                <a:solidFill>
                  <a:srgbClr val="000000"/>
                </a:solidFill>
                <a:effectLst/>
                <a:latin typeface="Nunito" pitchFamily="2" charset="0"/>
              </a:rPr>
              <a:t> function of scikit-learn to split the dataset. This function has the following arguments −</a:t>
            </a:r>
          </a:p>
          <a:p>
            <a:pPr algn="just">
              <a:buFont typeface="Arial" panose="020B0604020202020204" pitchFamily="34" charset="0"/>
              <a:buChar char="•"/>
            </a:pPr>
            <a:r>
              <a:rPr lang="en-US" sz="1400" b="1" i="0" dirty="0">
                <a:solidFill>
                  <a:srgbClr val="000000"/>
                </a:solidFill>
                <a:effectLst/>
                <a:latin typeface="Nunito" pitchFamily="2" charset="0"/>
              </a:rPr>
              <a:t>X, y</a:t>
            </a:r>
            <a:r>
              <a:rPr lang="en-US" sz="1400" b="0" i="0" dirty="0">
                <a:solidFill>
                  <a:srgbClr val="000000"/>
                </a:solidFill>
                <a:effectLst/>
                <a:latin typeface="Nunito" pitchFamily="2" charset="0"/>
              </a:rPr>
              <a:t> − Here, </a:t>
            </a:r>
            <a:r>
              <a:rPr lang="en-US" sz="1400" b="1" i="0" dirty="0">
                <a:solidFill>
                  <a:srgbClr val="000000"/>
                </a:solidFill>
                <a:effectLst/>
                <a:latin typeface="Nunito" pitchFamily="2" charset="0"/>
              </a:rPr>
              <a:t>X</a:t>
            </a:r>
            <a:r>
              <a:rPr lang="en-US" sz="1400" b="0" i="0" dirty="0">
                <a:solidFill>
                  <a:srgbClr val="000000"/>
                </a:solidFill>
                <a:effectLst/>
                <a:latin typeface="Nunito" pitchFamily="2" charset="0"/>
              </a:rPr>
              <a:t> is the </a:t>
            </a:r>
            <a:r>
              <a:rPr lang="en-US" sz="1400" b="1" i="0" dirty="0">
                <a:solidFill>
                  <a:srgbClr val="000000"/>
                </a:solidFill>
                <a:effectLst/>
                <a:latin typeface="Nunito" pitchFamily="2" charset="0"/>
              </a:rPr>
              <a:t>feature matrix</a:t>
            </a:r>
            <a:r>
              <a:rPr lang="en-US" sz="1400" b="0" i="0" dirty="0">
                <a:solidFill>
                  <a:srgbClr val="000000"/>
                </a:solidFill>
                <a:effectLst/>
                <a:latin typeface="Nunito" pitchFamily="2" charset="0"/>
              </a:rPr>
              <a:t> and y is the </a:t>
            </a:r>
            <a:r>
              <a:rPr lang="en-US" sz="1400" b="1" i="0" dirty="0">
                <a:solidFill>
                  <a:srgbClr val="000000"/>
                </a:solidFill>
                <a:effectLst/>
                <a:latin typeface="Nunito" pitchFamily="2" charset="0"/>
              </a:rPr>
              <a:t>response vector</a:t>
            </a:r>
            <a:r>
              <a:rPr lang="en-US" sz="1400" b="0" i="0" dirty="0">
                <a:solidFill>
                  <a:srgbClr val="000000"/>
                </a:solidFill>
                <a:effectLst/>
                <a:latin typeface="Nunito" pitchFamily="2" charset="0"/>
              </a:rPr>
              <a:t>, which need to be split.</a:t>
            </a:r>
          </a:p>
          <a:p>
            <a:pPr algn="just">
              <a:buFont typeface="Arial" panose="020B0604020202020204" pitchFamily="34" charset="0"/>
              <a:buChar char="•"/>
            </a:pPr>
            <a:r>
              <a:rPr lang="en-US" sz="1400" b="1" i="0" dirty="0" err="1">
                <a:solidFill>
                  <a:srgbClr val="000000"/>
                </a:solidFill>
                <a:effectLst/>
                <a:latin typeface="Nunito" pitchFamily="2" charset="0"/>
              </a:rPr>
              <a:t>test_size</a:t>
            </a:r>
            <a:r>
              <a:rPr lang="en-US" sz="1400" b="0" i="0" dirty="0">
                <a:solidFill>
                  <a:srgbClr val="000000"/>
                </a:solidFill>
                <a:effectLst/>
                <a:latin typeface="Nunito" pitchFamily="2" charset="0"/>
              </a:rPr>
              <a:t> − This represents the ratio of test data to the total given data. As in the above example, we are setting </a:t>
            </a:r>
            <a:r>
              <a:rPr lang="en-US" sz="1400" b="1" i="0" dirty="0" err="1">
                <a:solidFill>
                  <a:srgbClr val="000000"/>
                </a:solidFill>
                <a:effectLst/>
                <a:latin typeface="Nunito" pitchFamily="2" charset="0"/>
              </a:rPr>
              <a:t>test_data</a:t>
            </a:r>
            <a:r>
              <a:rPr lang="en-US" sz="1400" b="1" i="0" dirty="0">
                <a:solidFill>
                  <a:srgbClr val="000000"/>
                </a:solidFill>
                <a:effectLst/>
                <a:latin typeface="Nunito" pitchFamily="2" charset="0"/>
              </a:rPr>
              <a:t> = 0.3</a:t>
            </a:r>
            <a:r>
              <a:rPr lang="en-US" sz="1400" b="0" i="0" dirty="0">
                <a:solidFill>
                  <a:srgbClr val="000000"/>
                </a:solidFill>
                <a:effectLst/>
                <a:latin typeface="Nunito" pitchFamily="2" charset="0"/>
              </a:rPr>
              <a:t> for 150 rows of X. It will produce test data of 150*0.3 = 45 rows.</a:t>
            </a:r>
          </a:p>
          <a:p>
            <a:pPr algn="just">
              <a:buFont typeface="Arial" panose="020B0604020202020204" pitchFamily="34" charset="0"/>
              <a:buChar char="•"/>
            </a:pPr>
            <a:r>
              <a:rPr lang="en-US" sz="1400" b="1" i="0" dirty="0" err="1">
                <a:solidFill>
                  <a:srgbClr val="000000"/>
                </a:solidFill>
                <a:effectLst/>
                <a:latin typeface="Nunito" pitchFamily="2" charset="0"/>
              </a:rPr>
              <a:t>random_size</a:t>
            </a:r>
            <a:r>
              <a:rPr lang="en-US" sz="1400" b="0" i="0" dirty="0">
                <a:solidFill>
                  <a:srgbClr val="000000"/>
                </a:solidFill>
                <a:effectLst/>
                <a:latin typeface="Nunito" pitchFamily="2" charset="0"/>
              </a:rPr>
              <a:t> − It is used to guarantee that the split will always be the same. This is useful in the situations where you want reproducible results.</a:t>
            </a:r>
          </a:p>
          <a:p>
            <a:pPr algn="just"/>
            <a:endParaRPr lang="en-US" sz="1400" b="0" i="0" dirty="0">
              <a:solidFill>
                <a:srgbClr val="000000"/>
              </a:solidFill>
              <a:effectLst/>
              <a:latin typeface="Nunito" pitchFamily="2" charset="0"/>
            </a:endParaRPr>
          </a:p>
          <a:p>
            <a:endParaRPr lang="en-IN" sz="1400" dirty="0"/>
          </a:p>
        </p:txBody>
      </p:sp>
      <p:sp>
        <p:nvSpPr>
          <p:cNvPr id="4" name="Rectangle 1">
            <a:extLst>
              <a:ext uri="{FF2B5EF4-FFF2-40B4-BE49-F238E27FC236}">
                <a16:creationId xmlns:a16="http://schemas.microsoft.com/office/drawing/2014/main" id="{2C6100ED-7BE2-0DAB-A250-B440622050BD}"/>
              </a:ext>
            </a:extLst>
          </p:cNvPr>
          <p:cNvSpPr>
            <a:spLocks noChangeArrowheads="1"/>
          </p:cNvSpPr>
          <p:nvPr/>
        </p:nvSpPr>
        <p:spPr bwMode="auto">
          <a:xfrm>
            <a:off x="2253674" y="2735438"/>
            <a:ext cx="5708072" cy="18928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var(--bs-font-monospace)"/>
              </a:rPr>
              <a:t>from</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sklearn</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datasets</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000088"/>
                </a:solidFill>
                <a:effectLst/>
                <a:latin typeface="var(--bs-font-monospace)"/>
              </a:rPr>
              <a:t>import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load_iris</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bs-font-monospace)"/>
              </a:rPr>
              <a:t>iris </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load_iris</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bs-font-monospace)"/>
              </a:rPr>
              <a:t>X </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iris</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data</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bs-font-monospace)"/>
              </a:rPr>
              <a:t>y </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iris</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target</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var(--bs-font-monospace)"/>
              </a:rPr>
              <a:t>from</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sklearn</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model_selection</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000088"/>
                </a:solidFill>
                <a:effectLst/>
                <a:latin typeface="var(--bs-font-monospace)"/>
              </a:rPr>
              <a:t>import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train_test_split</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var(--bs-font-monospace)"/>
              </a:rPr>
              <a:t>X_train</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X_test</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y_train</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y_test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train_test_split</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X</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y</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test_size</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006666"/>
                </a:solidFill>
                <a:effectLst/>
                <a:latin typeface="var(--bs-font-monospace)"/>
              </a:rPr>
              <a:t>0.3</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err="1">
                <a:ln>
                  <a:noFill/>
                </a:ln>
                <a:solidFill>
                  <a:srgbClr val="000000"/>
                </a:solidFill>
                <a:effectLst/>
                <a:latin typeface="var(--bs-font-monospace)"/>
              </a:rPr>
              <a:t>random_state</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006666"/>
                </a:solidFill>
                <a:effectLst/>
                <a:latin typeface="var(--bs-font-monospace)"/>
              </a:rPr>
              <a:t>1</a:t>
            </a:r>
            <a:r>
              <a:rPr kumimoji="0" lang="en-US" altLang="en-US" sz="1000" b="0" i="0" u="none" strike="noStrike" cap="none" normalizeH="0" baseline="0" dirty="0">
                <a:ln>
                  <a:noFill/>
                </a:ln>
                <a:solidFill>
                  <a:srgbClr val="000000"/>
                </a:solidFill>
                <a:effectLst/>
                <a:latin typeface="var(--bs-font-monospace)"/>
              </a:rPr>
              <a:t> </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var(--bs-font-monospace)"/>
              </a:rPr>
              <a:t>print</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X_train</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shape</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var(--bs-font-monospace)"/>
              </a:rPr>
              <a:t>print</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X_test</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shape</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var(--bs-font-monospace)"/>
              </a:rPr>
              <a:t>print</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y_train</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shape</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var(--bs-font-monospace)"/>
              </a:rPr>
              <a:t>print</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y_test</a:t>
            </a:r>
            <a:r>
              <a:rPr kumimoji="0" lang="en-US" altLang="en-US" sz="1000" b="0" i="0" u="none" strike="noStrike" cap="none" normalizeH="0" baseline="0" dirty="0" err="1">
                <a:ln>
                  <a:noFill/>
                </a:ln>
                <a:solidFill>
                  <a:srgbClr val="666600"/>
                </a:solidFill>
                <a:effectLst/>
                <a:latin typeface="var(--bs-font-monospace)"/>
              </a:rPr>
              <a:t>.</a:t>
            </a:r>
            <a:r>
              <a:rPr kumimoji="0" lang="en-US" altLang="en-US" sz="1000" b="0" i="0" u="none" strike="noStrike" cap="none" normalizeH="0" baseline="0" dirty="0" err="1">
                <a:ln>
                  <a:noFill/>
                </a:ln>
                <a:solidFill>
                  <a:srgbClr val="000000"/>
                </a:solidFill>
                <a:effectLst/>
                <a:latin typeface="var(--bs-font-monospace)"/>
              </a:rPr>
              <a:t>shape</a:t>
            </a:r>
            <a:r>
              <a:rPr kumimoji="0" lang="en-US" altLang="en-US" sz="1000" b="0" i="0" u="none" strike="noStrike" cap="none" normalizeH="0" baseline="0" dirty="0">
                <a:ln>
                  <a:noFill/>
                </a:ln>
                <a:solidFill>
                  <a:srgbClr val="666600"/>
                </a:solidFill>
                <a:effectLst/>
                <a:latin typeface="var(--bs-font-monospace)"/>
              </a:rPr>
              <a:t>)</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28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1800" b="1" i="0" dirty="0">
                <a:solidFill>
                  <a:srgbClr val="000000"/>
                </a:solidFill>
                <a:effectLst/>
                <a:latin typeface="Heebo" pitchFamily="2" charset="-79"/>
                <a:cs typeface="Heebo" pitchFamily="2" charset="-79"/>
              </a:rPr>
              <a:t>Train the Model</a:t>
            </a:r>
          </a:p>
          <a:p>
            <a:pPr algn="just"/>
            <a:r>
              <a:rPr lang="en-US" sz="1800" b="0" i="0" dirty="0">
                <a:solidFill>
                  <a:srgbClr val="000000"/>
                </a:solidFill>
                <a:effectLst/>
                <a:latin typeface="Nunito" pitchFamily="2" charset="0"/>
              </a:rPr>
              <a:t>Next, we can use our dataset to train some prediction-model. As discussed, scikit-learn has wide range of </a:t>
            </a:r>
            <a:r>
              <a:rPr lang="en-US" sz="1800" b="1" i="0" dirty="0">
                <a:solidFill>
                  <a:srgbClr val="000000"/>
                </a:solidFill>
                <a:effectLst/>
                <a:latin typeface="Nunito" pitchFamily="2" charset="0"/>
              </a:rPr>
              <a:t>Machine Learning (ML) algorithms</a:t>
            </a:r>
            <a:r>
              <a:rPr lang="en-US" sz="1800" b="0" i="0" dirty="0">
                <a:solidFill>
                  <a:srgbClr val="000000"/>
                </a:solidFill>
                <a:effectLst/>
                <a:latin typeface="Nunito" pitchFamily="2" charset="0"/>
              </a:rPr>
              <a:t> which have a consistent interface for fitting, predicting accuracy, recall etc.</a:t>
            </a:r>
          </a:p>
          <a:p>
            <a:pPr algn="l"/>
            <a:r>
              <a:rPr lang="en-US" sz="1800" b="0" i="0" dirty="0">
                <a:effectLst/>
                <a:latin typeface="Heebo" pitchFamily="2" charset="-79"/>
                <a:cs typeface="Heebo" pitchFamily="2" charset="-79"/>
              </a:rPr>
              <a:t>Example</a:t>
            </a:r>
          </a:p>
          <a:p>
            <a:pPr algn="just"/>
            <a:r>
              <a:rPr lang="en-US" sz="1800" b="0" i="0" dirty="0">
                <a:solidFill>
                  <a:srgbClr val="000000"/>
                </a:solidFill>
                <a:effectLst/>
                <a:latin typeface="Nunito" pitchFamily="2" charset="0"/>
              </a:rPr>
              <a:t>In the example below, we are going to use KNN (K nearest neighbors) classifier. Don’t go into the details of KNN algorithms, as there will be a separate chapter for that. This example is used to make you understand the implementation part only.</a:t>
            </a:r>
          </a:p>
          <a:p>
            <a:endParaRPr lang="en-IN" sz="1800" dirty="0"/>
          </a:p>
        </p:txBody>
      </p:sp>
      <p:sp>
        <p:nvSpPr>
          <p:cNvPr id="4" name="Rectangle 1">
            <a:extLst>
              <a:ext uri="{FF2B5EF4-FFF2-40B4-BE49-F238E27FC236}">
                <a16:creationId xmlns:a16="http://schemas.microsoft.com/office/drawing/2014/main" id="{29CBF451-5D5B-00A8-4344-E8CAD00D0912}"/>
              </a:ext>
            </a:extLst>
          </p:cNvPr>
          <p:cNvSpPr>
            <a:spLocks noChangeArrowheads="1"/>
          </p:cNvSpPr>
          <p:nvPr/>
        </p:nvSpPr>
        <p:spPr bwMode="auto">
          <a:xfrm>
            <a:off x="3899646" y="3429000"/>
            <a:ext cx="6058069" cy="30931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from</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sklearn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datasets</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import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load_iris</a:t>
            </a:r>
            <a:endParaRPr kumimoji="0" lang="en-US" altLang="en-US" sz="11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iris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load_iris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X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iris</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data</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y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iris</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target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from</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sklearn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model_selection</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import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train_test_split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var(--bs-font-monospace)"/>
              </a:rPr>
              <a:t>X_train</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X_test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y_train</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y_test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train_test_split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X</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y</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test_size</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0.4</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random_state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1</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from</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sklearn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neighbors</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import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660066"/>
                </a:solidFill>
                <a:effectLst/>
                <a:latin typeface="var(--bs-font-monospace)"/>
              </a:rPr>
              <a:t>KNeighborsClassifier</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from</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sklearn</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import</a:t>
            </a:r>
            <a:r>
              <a:rPr kumimoji="0" lang="en-US" altLang="en-US" sz="1100" b="0" i="0" u="none" strike="noStrike" cap="none" normalizeH="0" baseline="0" dirty="0">
                <a:ln>
                  <a:noFill/>
                </a:ln>
                <a:solidFill>
                  <a:srgbClr val="000000"/>
                </a:solidFill>
                <a:effectLst/>
                <a:latin typeface="var(--bs-font-monospace)"/>
              </a:rPr>
              <a:t> metrics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var(--bs-font-monospace)"/>
              </a:rPr>
              <a:t>classifier_knn</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660066"/>
                </a:solidFill>
                <a:effectLst/>
                <a:latin typeface="var(--bs-font-monospace)"/>
              </a:rPr>
              <a:t>KNeighborsClassifier</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n_neighbors</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var(--bs-font-monospace)"/>
              </a:rPr>
              <a:t>classifier_knn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fit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X_train</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y_train</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var(--bs-font-monospace)"/>
              </a:rPr>
              <a:t>y_pred</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classifier_knn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predict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X_test</a:t>
            </a:r>
            <a:r>
              <a:rPr kumimoji="0" lang="en-US" altLang="en-US" sz="11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Finding accuracy by comparing actual response values(</a:t>
            </a:r>
            <a:r>
              <a:rPr kumimoji="0" lang="en-US" altLang="en-US" sz="1100" b="0" i="0" u="none" strike="noStrike" cap="none" normalizeH="0" baseline="0" dirty="0" err="1">
                <a:ln>
                  <a:noFill/>
                </a:ln>
                <a:solidFill>
                  <a:srgbClr val="880000"/>
                </a:solidFill>
                <a:effectLst/>
                <a:latin typeface="var(--bs-font-monospace)"/>
              </a:rPr>
              <a:t>y_test</a:t>
            </a:r>
            <a:r>
              <a:rPr kumimoji="0" lang="en-US" altLang="en-US" sz="1100" b="0" i="0" u="none" strike="noStrike" cap="none" normalizeH="0" baseline="0" dirty="0">
                <a:ln>
                  <a:noFill/>
                </a:ln>
                <a:solidFill>
                  <a:srgbClr val="880000"/>
                </a:solidFill>
                <a:effectLst/>
                <a:latin typeface="var(--bs-font-monospace)"/>
              </a:rPr>
              <a:t>)with predicted response value(</a:t>
            </a:r>
            <a:r>
              <a:rPr kumimoji="0" lang="en-US" altLang="en-US" sz="1100" b="0" i="0" u="none" strike="noStrike" cap="none" normalizeH="0" baseline="0" dirty="0" err="1">
                <a:ln>
                  <a:noFill/>
                </a:ln>
                <a:solidFill>
                  <a:srgbClr val="880000"/>
                </a:solidFill>
                <a:effectLst/>
                <a:latin typeface="var(--bs-font-monospace)"/>
              </a:rPr>
              <a:t>y_pred</a:t>
            </a:r>
            <a:r>
              <a:rPr kumimoji="0" lang="en-US" altLang="en-US" sz="1100" b="0" i="0" u="none" strike="noStrike" cap="none" normalizeH="0" baseline="0" dirty="0">
                <a:ln>
                  <a:noFill/>
                </a:ln>
                <a:solidFill>
                  <a:srgbClr val="8800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"Accuracy:"</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metrics</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accuracy_score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y_test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y_pred</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80000"/>
                </a:solidFill>
                <a:effectLst/>
                <a:latin typeface="var(--bs-font-monospace)"/>
              </a:rPr>
              <a:t># Providing sample data and the model will make prediction out of that data</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sample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5</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5</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2</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6666"/>
                </a:solidFill>
                <a:effectLst/>
                <a:latin typeface="var(--bs-font-monospace)"/>
              </a:rPr>
              <a:t>2</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4</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3</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6666"/>
                </a:solidFill>
                <a:effectLst/>
                <a:latin typeface="var(--bs-font-monospace)"/>
              </a:rPr>
              <a:t>5</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preds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classifier_knn</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predict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sample</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var(--bs-font-monospace)"/>
              </a:rPr>
              <a:t>pred_species</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iris</a:t>
            </a:r>
            <a:r>
              <a:rPr kumimoji="0" lang="en-US" altLang="en-US" sz="1100" b="0" i="0" u="none" strike="noStrike" cap="none" normalizeH="0" baseline="0" dirty="0" err="1">
                <a:ln>
                  <a:noFill/>
                </a:ln>
                <a:solidFill>
                  <a:srgbClr val="666600"/>
                </a:solidFill>
                <a:effectLst/>
                <a:latin typeface="var(--bs-font-monospace)"/>
              </a:rPr>
              <a:t>.</a:t>
            </a:r>
            <a:r>
              <a:rPr kumimoji="0" lang="en-US" altLang="en-US" sz="1100" b="0" i="0" u="none" strike="noStrike" cap="none" normalizeH="0" baseline="0" dirty="0" err="1">
                <a:ln>
                  <a:noFill/>
                </a:ln>
                <a:solidFill>
                  <a:srgbClr val="000000"/>
                </a:solidFill>
                <a:effectLst/>
                <a:latin typeface="var(--bs-font-monospace)"/>
              </a:rPr>
              <a:t>target_names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p</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000088"/>
                </a:solidFill>
                <a:effectLst/>
                <a:latin typeface="var(--bs-font-monospace)"/>
              </a:rPr>
              <a:t>for</a:t>
            </a:r>
            <a:r>
              <a:rPr kumimoji="0" lang="en-US" altLang="en-US" sz="1100" b="0" i="0" u="none" strike="noStrike" cap="none" normalizeH="0" baseline="0" dirty="0">
                <a:ln>
                  <a:noFill/>
                </a:ln>
                <a:solidFill>
                  <a:srgbClr val="000000"/>
                </a:solidFill>
                <a:effectLst/>
                <a:latin typeface="var(--bs-font-monospace)"/>
              </a:rPr>
              <a:t> p </a:t>
            </a:r>
            <a:r>
              <a:rPr kumimoji="0" lang="en-US" altLang="en-US" sz="1100" b="0" i="0" u="none" strike="noStrike" cap="none" normalizeH="0" baseline="0" dirty="0">
                <a:ln>
                  <a:noFill/>
                </a:ln>
                <a:solidFill>
                  <a:srgbClr val="000088"/>
                </a:solidFill>
                <a:effectLst/>
                <a:latin typeface="var(--bs-font-monospace)"/>
              </a:rPr>
              <a:t>in</a:t>
            </a:r>
            <a:r>
              <a:rPr kumimoji="0" lang="en-US" altLang="en-US" sz="1100" b="0" i="0" u="none" strike="noStrike" cap="none" normalizeH="0" baseline="0" dirty="0">
                <a:ln>
                  <a:noFill/>
                </a:ln>
                <a:solidFill>
                  <a:srgbClr val="000000"/>
                </a:solidFill>
                <a:effectLst/>
                <a:latin typeface="var(--bs-font-monospace)"/>
              </a:rPr>
              <a:t> preds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print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8800"/>
                </a:solidFill>
                <a:effectLst/>
                <a:latin typeface="var(--bs-font-monospace)"/>
              </a:rPr>
              <a:t>"Predictions:"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err="1">
                <a:ln>
                  <a:noFill/>
                </a:ln>
                <a:solidFill>
                  <a:srgbClr val="000000"/>
                </a:solidFill>
                <a:effectLst/>
                <a:latin typeface="var(--bs-font-monospace)"/>
              </a:rPr>
              <a:t>pred_species</a:t>
            </a:r>
            <a:r>
              <a:rPr kumimoji="0" lang="en-US" altLang="en-US" sz="1100" b="0" i="0" u="none" strike="noStrike" cap="none" normalizeH="0" baseline="0" dirty="0">
                <a:ln>
                  <a:noFill/>
                </a:ln>
                <a:solidFill>
                  <a:srgbClr val="666600"/>
                </a:solidFill>
                <a:effectLst/>
                <a:latin typeface="var(--bs-font-monospace)"/>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307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400" b="1" i="0" dirty="0">
                <a:solidFill>
                  <a:srgbClr val="000000"/>
                </a:solidFill>
                <a:effectLst/>
                <a:latin typeface="Heebo" pitchFamily="2" charset="-79"/>
                <a:cs typeface="Heebo" pitchFamily="2" charset="-79"/>
              </a:rPr>
              <a:t>Model Persistence</a:t>
            </a:r>
          </a:p>
          <a:p>
            <a:pPr algn="just"/>
            <a:r>
              <a:rPr lang="en-US" sz="2400" b="0" i="0" dirty="0">
                <a:solidFill>
                  <a:srgbClr val="000000"/>
                </a:solidFill>
                <a:effectLst/>
                <a:latin typeface="Nunito" pitchFamily="2" charset="0"/>
              </a:rPr>
              <a:t>Once you train the model, it is desirable that the model should be persist for future use so that we do not need to retrain it again and again. It can be done with the help of </a:t>
            </a:r>
            <a:r>
              <a:rPr lang="en-US" sz="2400" b="1" i="0" dirty="0">
                <a:solidFill>
                  <a:srgbClr val="000000"/>
                </a:solidFill>
                <a:effectLst/>
                <a:latin typeface="Nunito" pitchFamily="2" charset="0"/>
              </a:rPr>
              <a:t>dump</a:t>
            </a:r>
            <a:r>
              <a:rPr lang="en-US" sz="2400" b="0" i="0" dirty="0">
                <a:solidFill>
                  <a:srgbClr val="000000"/>
                </a:solidFill>
                <a:effectLst/>
                <a:latin typeface="Nunito" pitchFamily="2" charset="0"/>
              </a:rPr>
              <a:t> and </a:t>
            </a:r>
            <a:r>
              <a:rPr lang="en-US" sz="2400" b="1" i="0" dirty="0">
                <a:solidFill>
                  <a:srgbClr val="000000"/>
                </a:solidFill>
                <a:effectLst/>
                <a:latin typeface="Nunito" pitchFamily="2" charset="0"/>
              </a:rPr>
              <a:t>load</a:t>
            </a:r>
            <a:r>
              <a:rPr lang="en-US" sz="2400" b="0" i="0" dirty="0">
                <a:solidFill>
                  <a:srgbClr val="000000"/>
                </a:solidFill>
                <a:effectLst/>
                <a:latin typeface="Nunito" pitchFamily="2" charset="0"/>
              </a:rPr>
              <a:t> features of </a:t>
            </a:r>
            <a:r>
              <a:rPr lang="en-US" sz="2400" b="1" i="1" dirty="0" err="1">
                <a:solidFill>
                  <a:srgbClr val="000000"/>
                </a:solidFill>
                <a:effectLst/>
                <a:latin typeface="Nunito" pitchFamily="2" charset="0"/>
              </a:rPr>
              <a:t>joblib</a:t>
            </a:r>
            <a:r>
              <a:rPr lang="en-US" sz="2400" b="0" i="0" dirty="0">
                <a:solidFill>
                  <a:srgbClr val="000000"/>
                </a:solidFill>
                <a:effectLst/>
                <a:latin typeface="Nunito" pitchFamily="2" charset="0"/>
              </a:rPr>
              <a:t> package.</a:t>
            </a:r>
          </a:p>
          <a:p>
            <a:pPr algn="just"/>
            <a:r>
              <a:rPr lang="en-US" sz="2400" b="0" i="0" dirty="0">
                <a:solidFill>
                  <a:srgbClr val="000000"/>
                </a:solidFill>
                <a:effectLst/>
                <a:latin typeface="Nunito" pitchFamily="2" charset="0"/>
              </a:rPr>
              <a:t>Consider the example below in which we will be saving the above trained model (</a:t>
            </a:r>
            <a:r>
              <a:rPr lang="en-US" sz="2400" b="0" i="0" dirty="0" err="1">
                <a:solidFill>
                  <a:srgbClr val="000000"/>
                </a:solidFill>
                <a:effectLst/>
                <a:latin typeface="Nunito" pitchFamily="2" charset="0"/>
              </a:rPr>
              <a:t>classifier_knn</a:t>
            </a:r>
            <a:r>
              <a:rPr lang="en-US" sz="2400" b="0" i="0" dirty="0">
                <a:solidFill>
                  <a:srgbClr val="000000"/>
                </a:solidFill>
                <a:effectLst/>
                <a:latin typeface="Nunito" pitchFamily="2" charset="0"/>
              </a:rPr>
              <a:t>) for future use −</a:t>
            </a:r>
          </a:p>
          <a:p>
            <a:endParaRPr lang="en-IN" sz="2400" dirty="0"/>
          </a:p>
          <a:p>
            <a:endParaRPr lang="en-IN" sz="2400" dirty="0"/>
          </a:p>
          <a:p>
            <a:r>
              <a:rPr lang="en-US" sz="2400" b="0" i="0" dirty="0">
                <a:solidFill>
                  <a:srgbClr val="000000"/>
                </a:solidFill>
                <a:effectLst/>
                <a:latin typeface="Nunito" pitchFamily="2" charset="0"/>
              </a:rPr>
              <a:t>The above code will save the model into file named </a:t>
            </a:r>
            <a:r>
              <a:rPr lang="en-US" sz="2400" b="0" i="0" dirty="0" err="1">
                <a:solidFill>
                  <a:srgbClr val="000000"/>
                </a:solidFill>
                <a:effectLst/>
                <a:latin typeface="Nunito" pitchFamily="2" charset="0"/>
              </a:rPr>
              <a:t>iris_classifier_knn.joblib</a:t>
            </a:r>
            <a:r>
              <a:rPr lang="en-US" sz="2400" b="0" i="0" dirty="0">
                <a:solidFill>
                  <a:srgbClr val="000000"/>
                </a:solidFill>
                <a:effectLst/>
                <a:latin typeface="Nunito" pitchFamily="2" charset="0"/>
              </a:rPr>
              <a:t>. Now, the object can be reloaded from the file with the help of following code −</a:t>
            </a:r>
            <a:endParaRPr lang="en-IN" sz="2400" dirty="0"/>
          </a:p>
        </p:txBody>
      </p:sp>
      <p:sp>
        <p:nvSpPr>
          <p:cNvPr id="4" name="Rectangle 1">
            <a:extLst>
              <a:ext uri="{FF2B5EF4-FFF2-40B4-BE49-F238E27FC236}">
                <a16:creationId xmlns:a16="http://schemas.microsoft.com/office/drawing/2014/main" id="{29605644-A240-7F76-F401-B685901A9616}"/>
              </a:ext>
            </a:extLst>
          </p:cNvPr>
          <p:cNvSpPr>
            <a:spLocks noChangeArrowheads="1"/>
          </p:cNvSpPr>
          <p:nvPr/>
        </p:nvSpPr>
        <p:spPr bwMode="auto">
          <a:xfrm>
            <a:off x="812863" y="3563706"/>
            <a:ext cx="5251759" cy="6001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from </a:t>
            </a:r>
            <a:r>
              <a:rPr kumimoji="0" lang="en-US" altLang="en-US" b="0" i="0" u="none" strike="noStrike" cap="none" normalizeH="0" baseline="0" dirty="0" err="1">
                <a:ln>
                  <a:noFill/>
                </a:ln>
                <a:solidFill>
                  <a:srgbClr val="000000"/>
                </a:solidFill>
                <a:effectLst/>
                <a:latin typeface="var(--bs-font-monospace)"/>
              </a:rPr>
              <a:t>sklearn.externals</a:t>
            </a:r>
            <a:r>
              <a:rPr kumimoji="0" lang="en-US" altLang="en-US" b="0" i="0" u="none" strike="noStrike" cap="none" normalizeH="0" baseline="0" dirty="0">
                <a:ln>
                  <a:noFill/>
                </a:ln>
                <a:solidFill>
                  <a:srgbClr val="000000"/>
                </a:solidFill>
                <a:effectLst/>
                <a:latin typeface="var(--bs-font-monospace)"/>
              </a:rPr>
              <a:t> import </a:t>
            </a:r>
            <a:r>
              <a:rPr kumimoji="0" lang="en-US" altLang="en-US" b="0" i="0" u="none" strike="noStrike" cap="none" normalizeH="0" baseline="0" dirty="0" err="1">
                <a:ln>
                  <a:noFill/>
                </a:ln>
                <a:solidFill>
                  <a:srgbClr val="000000"/>
                </a:solidFill>
                <a:effectLst/>
                <a:latin typeface="var(--bs-font-monospace)"/>
              </a:rPr>
              <a:t>joblib</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joblib.dump</a:t>
            </a:r>
            <a:r>
              <a:rPr kumimoji="0" lang="en-US" altLang="en-US" b="0" i="0" u="none" strike="noStrike" cap="none" normalizeH="0" baseline="0" dirty="0">
                <a:ln>
                  <a:noFill/>
                </a:ln>
                <a:solidFill>
                  <a:srgbClr val="0000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classifier_knn</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err="1">
                <a:ln>
                  <a:noFill/>
                </a:ln>
                <a:solidFill>
                  <a:srgbClr val="000000"/>
                </a:solidFill>
                <a:effectLst/>
                <a:latin typeface="var(--bs-font-monospace)"/>
              </a:rPr>
              <a:t>iris_classifier_knn.joblib</a:t>
            </a:r>
            <a:r>
              <a:rPr kumimoji="0" lang="en-US" altLang="en-US" b="0" i="0" u="none" strike="noStrike" cap="none" normalizeH="0" baseline="0" dirty="0">
                <a:ln>
                  <a:noFill/>
                </a:ln>
                <a:solidFill>
                  <a:srgbClr val="0000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9D3A337-CF50-1F4B-129E-BBDBE73DC6DD}"/>
              </a:ext>
            </a:extLst>
          </p:cNvPr>
          <p:cNvSpPr>
            <a:spLocks noChangeArrowheads="1"/>
          </p:cNvSpPr>
          <p:nvPr/>
        </p:nvSpPr>
        <p:spPr bwMode="auto">
          <a:xfrm>
            <a:off x="663388" y="5266026"/>
            <a:ext cx="3722494"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joblib.load</a:t>
            </a:r>
            <a:r>
              <a:rPr kumimoji="0" lang="en-US" altLang="en-US" b="0" i="0" u="none" strike="noStrike" cap="none" normalizeH="0" baseline="0" dirty="0">
                <a:ln>
                  <a:noFill/>
                </a:ln>
                <a:solidFill>
                  <a:srgbClr val="000000"/>
                </a:solidFill>
                <a:effectLst/>
                <a:latin typeface="var(--bs-font-monospace)"/>
              </a:rPr>
              <a:t>('</a:t>
            </a:r>
            <a:r>
              <a:rPr kumimoji="0" lang="en-US" altLang="en-US" b="0" i="0" u="none" strike="noStrike" cap="none" normalizeH="0" baseline="0" dirty="0" err="1">
                <a:ln>
                  <a:noFill/>
                </a:ln>
                <a:solidFill>
                  <a:srgbClr val="000000"/>
                </a:solidFill>
                <a:effectLst/>
                <a:latin typeface="var(--bs-font-monospace)"/>
              </a:rPr>
              <a:t>iris_classifier_knn.joblib</a:t>
            </a:r>
            <a:r>
              <a:rPr kumimoji="0" lang="en-US" altLang="en-US" b="0" i="0" u="none" strike="noStrike" cap="none" normalizeH="0" baseline="0" dirty="0">
                <a:ln>
                  <a:noFill/>
                </a:ln>
                <a:solidFill>
                  <a:srgbClr val="0000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081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Scikit Learn - Modelling Process</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2000" b="1" i="0" dirty="0">
                <a:solidFill>
                  <a:srgbClr val="000000"/>
                </a:solidFill>
                <a:effectLst/>
                <a:latin typeface="Heebo" pitchFamily="2" charset="-79"/>
                <a:cs typeface="Heebo" pitchFamily="2" charset="-79"/>
              </a:rPr>
              <a:t>Preprocessing the Data</a:t>
            </a:r>
          </a:p>
          <a:p>
            <a:pPr algn="just"/>
            <a:r>
              <a:rPr lang="en-US" sz="2000" b="0" i="0" dirty="0">
                <a:solidFill>
                  <a:srgbClr val="000000"/>
                </a:solidFill>
                <a:effectLst/>
                <a:latin typeface="Nunito" pitchFamily="2" charset="0"/>
              </a:rPr>
              <a:t>As we are dealing with lots of data and that data is in raw form, before inputting that data to machine learning algorithms, we need to convert it into meaningful data. This process is called preprocessing the data. Scikit-learn has package named </a:t>
            </a:r>
            <a:r>
              <a:rPr lang="en-US" sz="2000" b="1" i="0" dirty="0">
                <a:solidFill>
                  <a:srgbClr val="000000"/>
                </a:solidFill>
                <a:effectLst/>
                <a:latin typeface="Nunito" pitchFamily="2" charset="0"/>
              </a:rPr>
              <a:t>preprocessing</a:t>
            </a:r>
            <a:r>
              <a:rPr lang="en-US" sz="2000" b="0" i="0" dirty="0">
                <a:solidFill>
                  <a:srgbClr val="000000"/>
                </a:solidFill>
                <a:effectLst/>
                <a:latin typeface="Nunito" pitchFamily="2" charset="0"/>
              </a:rPr>
              <a:t> for this purpose. The </a:t>
            </a:r>
            <a:r>
              <a:rPr lang="en-US" sz="2000" b="1" i="0" dirty="0">
                <a:solidFill>
                  <a:srgbClr val="000000"/>
                </a:solidFill>
                <a:effectLst/>
                <a:latin typeface="Nunito" pitchFamily="2" charset="0"/>
              </a:rPr>
              <a:t>preprocessing</a:t>
            </a:r>
            <a:r>
              <a:rPr lang="en-US" sz="2000" b="0" i="0" dirty="0">
                <a:solidFill>
                  <a:srgbClr val="000000"/>
                </a:solidFill>
                <a:effectLst/>
                <a:latin typeface="Nunito" pitchFamily="2" charset="0"/>
              </a:rPr>
              <a:t> package has the following techniques −</a:t>
            </a:r>
          </a:p>
          <a:p>
            <a:pPr algn="l"/>
            <a:r>
              <a:rPr lang="en-US" sz="2000" b="0" i="0" dirty="0" err="1">
                <a:solidFill>
                  <a:srgbClr val="000000"/>
                </a:solidFill>
                <a:effectLst/>
                <a:latin typeface="Heebo" pitchFamily="2" charset="-79"/>
                <a:cs typeface="Heebo" pitchFamily="2" charset="-79"/>
              </a:rPr>
              <a:t>Binarisation</a:t>
            </a:r>
            <a:endParaRPr lang="en-US" sz="2000" b="0" i="0" dirty="0">
              <a:solidFill>
                <a:srgbClr val="000000"/>
              </a:solidFill>
              <a:effectLst/>
              <a:latin typeface="Heebo" pitchFamily="2" charset="-79"/>
              <a:cs typeface="Heebo" pitchFamily="2" charset="-79"/>
            </a:endParaRPr>
          </a:p>
          <a:p>
            <a:pPr algn="just"/>
            <a:r>
              <a:rPr lang="en-US" sz="2000" b="0" i="0" dirty="0">
                <a:solidFill>
                  <a:srgbClr val="000000"/>
                </a:solidFill>
                <a:effectLst/>
                <a:latin typeface="Nunito" pitchFamily="2" charset="0"/>
              </a:rPr>
              <a:t>This preprocessing technique is used when we need to convert our numerical values into Boolean values.</a:t>
            </a:r>
          </a:p>
          <a:p>
            <a:pPr algn="l"/>
            <a:r>
              <a:rPr lang="en-US" sz="2000" b="0" i="0" dirty="0">
                <a:effectLst/>
                <a:latin typeface="Heebo" pitchFamily="2" charset="-79"/>
                <a:cs typeface="Heebo" pitchFamily="2" charset="-79"/>
              </a:rPr>
              <a:t>Example</a:t>
            </a:r>
          </a:p>
          <a:p>
            <a:endParaRPr lang="en-IN" sz="2000" dirty="0"/>
          </a:p>
          <a:p>
            <a:endParaRPr lang="en-IN" sz="2000" dirty="0"/>
          </a:p>
          <a:p>
            <a:endParaRPr lang="en-IN" sz="2000" dirty="0"/>
          </a:p>
          <a:p>
            <a:endParaRPr lang="en-IN" sz="2000" dirty="0"/>
          </a:p>
          <a:p>
            <a:r>
              <a:rPr lang="en-US" sz="2000" b="0" i="0" dirty="0">
                <a:solidFill>
                  <a:srgbClr val="000000"/>
                </a:solidFill>
                <a:effectLst/>
                <a:latin typeface="Nunito" pitchFamily="2" charset="0"/>
              </a:rPr>
              <a:t>In the above example, we used </a:t>
            </a:r>
            <a:r>
              <a:rPr lang="en-US" sz="2000" b="1" i="0" dirty="0">
                <a:solidFill>
                  <a:srgbClr val="000000"/>
                </a:solidFill>
                <a:effectLst/>
                <a:latin typeface="Nunito" pitchFamily="2" charset="0"/>
              </a:rPr>
              <a:t>threshold value</a:t>
            </a:r>
            <a:r>
              <a:rPr lang="en-US" sz="2000" b="0" i="0" dirty="0">
                <a:solidFill>
                  <a:srgbClr val="000000"/>
                </a:solidFill>
                <a:effectLst/>
                <a:latin typeface="Nunito" pitchFamily="2" charset="0"/>
              </a:rPr>
              <a:t> = 0.5 and that is why, all the values above 0.5 would be converted to 1, and all the values below 0.5 would be converted to 0.</a:t>
            </a:r>
            <a:endParaRPr lang="en-IN" sz="2000" dirty="0"/>
          </a:p>
        </p:txBody>
      </p:sp>
      <p:sp>
        <p:nvSpPr>
          <p:cNvPr id="4" name="Rectangle 1">
            <a:extLst>
              <a:ext uri="{FF2B5EF4-FFF2-40B4-BE49-F238E27FC236}">
                <a16:creationId xmlns:a16="http://schemas.microsoft.com/office/drawing/2014/main" id="{5550C8BB-ACB7-4E29-3D7A-9C879A4868EB}"/>
              </a:ext>
            </a:extLst>
          </p:cNvPr>
          <p:cNvSpPr>
            <a:spLocks noChangeArrowheads="1"/>
          </p:cNvSpPr>
          <p:nvPr/>
        </p:nvSpPr>
        <p:spPr bwMode="auto">
          <a:xfrm>
            <a:off x="2318327" y="3863788"/>
            <a:ext cx="6029728" cy="17697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var(--bs-font-monospace)"/>
              </a:rPr>
              <a:t>import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numpy</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as</a:t>
            </a:r>
            <a:r>
              <a:rPr kumimoji="0" lang="en-US" altLang="en-US" sz="1400" b="0" i="0" u="none" strike="noStrike" cap="none" normalizeH="0" baseline="0" dirty="0">
                <a:ln>
                  <a:noFill/>
                </a:ln>
                <a:solidFill>
                  <a:srgbClr val="000000"/>
                </a:solidFill>
                <a:effectLst/>
                <a:latin typeface="var(--bs-font-monospace)"/>
              </a:rPr>
              <a:t> np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from</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sklearn</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0088"/>
                </a:solidFill>
                <a:effectLst/>
                <a:latin typeface="var(--bs-font-monospace)"/>
              </a:rPr>
              <a:t>import</a:t>
            </a:r>
            <a:r>
              <a:rPr kumimoji="0" lang="en-US" altLang="en-US" sz="1400" b="0" i="0" u="none" strike="noStrike" cap="none" normalizeH="0" baseline="0" dirty="0">
                <a:ln>
                  <a:noFill/>
                </a:ln>
                <a:solidFill>
                  <a:srgbClr val="000000"/>
                </a:solidFill>
                <a:effectLst/>
                <a:latin typeface="var(--bs-font-monospace)"/>
              </a:rPr>
              <a:t> preprocessing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660066"/>
                </a:solidFill>
                <a:effectLst/>
                <a:latin typeface="var(--bs-font-monospace)"/>
              </a:rPr>
              <a:t>Input_data</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np</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array</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2.1</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1.9</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5.5</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1.5</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2.4</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3.5</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0.5</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7.9</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5.6</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5.9</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006666"/>
                </a:solidFill>
                <a:effectLst/>
                <a:latin typeface="var(--bs-font-monospace)"/>
              </a:rPr>
              <a:t>2.3</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5.8</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data_binarized</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preprocessing</a:t>
            </a:r>
            <a:r>
              <a:rPr kumimoji="0" lang="en-US" altLang="en-US" sz="1400" b="0" i="0" u="none" strike="noStrike" cap="none" normalizeH="0" baseline="0" dirty="0" err="1">
                <a:ln>
                  <a:noFill/>
                </a:ln>
                <a:solidFill>
                  <a:srgbClr val="666600"/>
                </a:solidFill>
                <a:effectLst/>
                <a:latin typeface="var(--bs-font-monospace)"/>
              </a:rPr>
              <a:t>.</a:t>
            </a:r>
            <a:r>
              <a:rPr kumimoji="0" lang="en-US" altLang="en-US" sz="1400" b="0" i="0" u="none" strike="noStrike" cap="none" normalizeH="0" baseline="0" dirty="0" err="1">
                <a:ln>
                  <a:noFill/>
                </a:ln>
                <a:solidFill>
                  <a:srgbClr val="660066"/>
                </a:solidFill>
                <a:effectLst/>
                <a:latin typeface="var(--bs-font-monospace)"/>
              </a:rPr>
              <a:t>Binarizer</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threshold</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6666"/>
                </a:solidFill>
                <a:effectLst/>
                <a:latin typeface="var(--bs-font-monospace)"/>
              </a:rPr>
              <a:t>0.5</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transform</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err="1">
                <a:ln>
                  <a:noFill/>
                </a:ln>
                <a:solidFill>
                  <a:srgbClr val="000000"/>
                </a:solidFill>
                <a:effectLst/>
                <a:latin typeface="var(--bs-font-monospace)"/>
              </a:rPr>
              <a:t>input_data</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var(--bs-font-monospace)"/>
              </a:rPr>
              <a:t>print</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8800"/>
                </a:solidFill>
                <a:effectLst/>
                <a:latin typeface="var(--bs-font-monospace)"/>
              </a:rPr>
              <a:t>"\</a:t>
            </a:r>
            <a:r>
              <a:rPr kumimoji="0" lang="en-US" altLang="en-US" sz="1400" b="0" i="0" u="none" strike="noStrike" cap="none" normalizeH="0" baseline="0" dirty="0" err="1">
                <a:ln>
                  <a:noFill/>
                </a:ln>
                <a:solidFill>
                  <a:srgbClr val="008800"/>
                </a:solidFill>
                <a:effectLst/>
                <a:latin typeface="var(--bs-font-monospace)"/>
              </a:rPr>
              <a:t>nBinarized</a:t>
            </a:r>
            <a:r>
              <a:rPr kumimoji="0" lang="en-US" altLang="en-US" sz="1400" b="0" i="0" u="none" strike="noStrike" cap="none" normalizeH="0" baseline="0" dirty="0">
                <a:ln>
                  <a:noFill/>
                </a:ln>
                <a:solidFill>
                  <a:srgbClr val="008800"/>
                </a:solidFill>
                <a:effectLst/>
                <a:latin typeface="var(--bs-font-monospace)"/>
              </a:rPr>
              <a:t> data:\n"</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rgbClr val="000000"/>
                </a:solidFill>
                <a:effectLst/>
                <a:latin typeface="var(--bs-font-monospace)"/>
              </a:rPr>
              <a:t> </a:t>
            </a:r>
            <a:r>
              <a:rPr kumimoji="0" lang="en-US" altLang="en-US" sz="1400" b="0" i="0" u="none" strike="noStrike" cap="none" normalizeH="0" baseline="0" dirty="0" err="1">
                <a:ln>
                  <a:noFill/>
                </a:ln>
                <a:solidFill>
                  <a:srgbClr val="000000"/>
                </a:solidFill>
                <a:effectLst/>
                <a:latin typeface="var(--bs-font-monospace)"/>
              </a:rPr>
              <a:t>data_binarized</a:t>
            </a:r>
            <a:r>
              <a:rPr kumimoji="0" lang="en-US" altLang="en-US" sz="1400" b="0" i="0" u="none" strike="noStrike" cap="none" normalizeH="0" baseline="0" dirty="0">
                <a:ln>
                  <a:noFill/>
                </a:ln>
                <a:solidFill>
                  <a:srgbClr val="666600"/>
                </a:solidFill>
                <a:effectLst/>
                <a:latin typeface="var(--bs-font-monospace)"/>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745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2914</Words>
  <Application>Microsoft Office PowerPoint</Application>
  <PresentationFormat>Widescreen</PresentationFormat>
  <Paragraphs>213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Calibri Light</vt:lpstr>
      <vt:lpstr>Heebo</vt:lpstr>
      <vt:lpstr>Nunito</vt:lpstr>
      <vt:lpstr>var(--bs-font-monospace)</vt:lpstr>
      <vt:lpstr>Office Theme</vt:lpstr>
      <vt:lpstr>MACHINE LEARNING</vt:lpstr>
      <vt:lpstr>Scikit Learn</vt:lpstr>
      <vt:lpstr>Features</vt:lpstr>
      <vt:lpstr>Scikit Learn - Modelling Process</vt:lpstr>
      <vt:lpstr>Scikit Learn - Modelling Process</vt:lpstr>
      <vt:lpstr>Scikit Learn - Modelling Process</vt:lpstr>
      <vt:lpstr>Scikit Learn - Modelling Process</vt:lpstr>
      <vt:lpstr>Scikit Learn - Modelling Process</vt:lpstr>
      <vt:lpstr>Scikit Learn - Modelling Process</vt:lpstr>
      <vt:lpstr>Scikit Learn - Modelling Process</vt:lpstr>
      <vt:lpstr>Scikit Learn - Modelling Process</vt:lpstr>
      <vt:lpstr>Scikit Learn - Modelling Process</vt:lpstr>
      <vt:lpstr>Scikit Learn - Modelling Process</vt:lpstr>
      <vt:lpstr>Scikit Learn - Data Representation</vt:lpstr>
      <vt:lpstr>Scikit Learn - Data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1</cp:revision>
  <dcterms:created xsi:type="dcterms:W3CDTF">2022-05-29T19:51:20Z</dcterms:created>
  <dcterms:modified xsi:type="dcterms:W3CDTF">2022-05-29T19:51:58Z</dcterms:modified>
</cp:coreProperties>
</file>