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284" r:id="rId3"/>
    <p:sldId id="285" r:id="rId4"/>
    <p:sldId id="286" r:id="rId5"/>
    <p:sldId id="289" r:id="rId6"/>
    <p:sldId id="287" r:id="rId7"/>
    <p:sldId id="288" r:id="rId8"/>
    <p:sldId id="264" r:id="rId9"/>
    <p:sldId id="265" r:id="rId10"/>
    <p:sldId id="274" r:id="rId11"/>
    <p:sldId id="275" r:id="rId12"/>
    <p:sldId id="276" r:id="rId13"/>
    <p:sldId id="277" r:id="rId14"/>
    <p:sldId id="278"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5632-4A74-592C-6D21-B587FC116A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6019D0-AA70-AB9C-958A-B430D58CF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86F565-CBB3-47F6-C4F7-FF49A966D5C2}"/>
              </a:ext>
            </a:extLst>
          </p:cNvPr>
          <p:cNvSpPr>
            <a:spLocks noGrp="1"/>
          </p:cNvSpPr>
          <p:nvPr>
            <p:ph type="dt" sz="half" idx="10"/>
          </p:nvPr>
        </p:nvSpPr>
        <p:spPr/>
        <p:txBody>
          <a:bodyPr/>
          <a:lstStyle/>
          <a:p>
            <a:fld id="{F7CFF5E8-EDCA-4106-9805-FB5BBF68F8D1}" type="datetimeFigureOut">
              <a:rPr lang="en-IN" smtClean="0"/>
              <a:t>15-06-2022</a:t>
            </a:fld>
            <a:endParaRPr lang="en-IN"/>
          </a:p>
        </p:txBody>
      </p:sp>
      <p:sp>
        <p:nvSpPr>
          <p:cNvPr id="5" name="Footer Placeholder 4">
            <a:extLst>
              <a:ext uri="{FF2B5EF4-FFF2-40B4-BE49-F238E27FC236}">
                <a16:creationId xmlns:a16="http://schemas.microsoft.com/office/drawing/2014/main" id="{D03FB5D3-FD8B-EB8A-C546-CAB660832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12D83-5FD5-5633-D907-71396E19D8ED}"/>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183879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7AC1-4C7E-961D-9657-9C39D8EB7A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E005F-804A-9B27-87DC-FE8061B15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F9FDB-4803-CE1A-9E5A-583B50CEA386}"/>
              </a:ext>
            </a:extLst>
          </p:cNvPr>
          <p:cNvSpPr>
            <a:spLocks noGrp="1"/>
          </p:cNvSpPr>
          <p:nvPr>
            <p:ph type="dt" sz="half" idx="10"/>
          </p:nvPr>
        </p:nvSpPr>
        <p:spPr/>
        <p:txBody>
          <a:bodyPr/>
          <a:lstStyle/>
          <a:p>
            <a:fld id="{F7CFF5E8-EDCA-4106-9805-FB5BBF68F8D1}" type="datetimeFigureOut">
              <a:rPr lang="en-IN" smtClean="0"/>
              <a:t>15-06-2022</a:t>
            </a:fld>
            <a:endParaRPr lang="en-IN"/>
          </a:p>
        </p:txBody>
      </p:sp>
      <p:sp>
        <p:nvSpPr>
          <p:cNvPr id="5" name="Footer Placeholder 4">
            <a:extLst>
              <a:ext uri="{FF2B5EF4-FFF2-40B4-BE49-F238E27FC236}">
                <a16:creationId xmlns:a16="http://schemas.microsoft.com/office/drawing/2014/main" id="{59EB1D7C-2601-F9E7-95BC-C5FE4A154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E66BB-7653-2104-8E07-E40669B92611}"/>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39345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BEF3CD-996F-69FF-19BC-C79BA8C003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3083A5-D4DC-F965-448C-5F4ABABC2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5EEF2-0274-DB19-DAE5-D6D7580B2407}"/>
              </a:ext>
            </a:extLst>
          </p:cNvPr>
          <p:cNvSpPr>
            <a:spLocks noGrp="1"/>
          </p:cNvSpPr>
          <p:nvPr>
            <p:ph type="dt" sz="half" idx="10"/>
          </p:nvPr>
        </p:nvSpPr>
        <p:spPr/>
        <p:txBody>
          <a:bodyPr/>
          <a:lstStyle/>
          <a:p>
            <a:fld id="{F7CFF5E8-EDCA-4106-9805-FB5BBF68F8D1}" type="datetimeFigureOut">
              <a:rPr lang="en-IN" smtClean="0"/>
              <a:t>15-06-2022</a:t>
            </a:fld>
            <a:endParaRPr lang="en-IN"/>
          </a:p>
        </p:txBody>
      </p:sp>
      <p:sp>
        <p:nvSpPr>
          <p:cNvPr id="5" name="Footer Placeholder 4">
            <a:extLst>
              <a:ext uri="{FF2B5EF4-FFF2-40B4-BE49-F238E27FC236}">
                <a16:creationId xmlns:a16="http://schemas.microsoft.com/office/drawing/2014/main" id="{0A193832-4E55-D92C-E7C3-699977E427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2D31F-E827-B376-9BEB-C6CDD34B0DD3}"/>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212872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104D-4398-BCB3-5BB4-DE67B3B1E2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01D8F7-FB00-7AA6-386B-C3529A085B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5373D-125E-5F89-AB17-B8F6B1DC5412}"/>
              </a:ext>
            </a:extLst>
          </p:cNvPr>
          <p:cNvSpPr>
            <a:spLocks noGrp="1"/>
          </p:cNvSpPr>
          <p:nvPr>
            <p:ph type="dt" sz="half" idx="10"/>
          </p:nvPr>
        </p:nvSpPr>
        <p:spPr/>
        <p:txBody>
          <a:bodyPr/>
          <a:lstStyle/>
          <a:p>
            <a:fld id="{F7CFF5E8-EDCA-4106-9805-FB5BBF68F8D1}" type="datetimeFigureOut">
              <a:rPr lang="en-IN" smtClean="0"/>
              <a:t>15-06-2022</a:t>
            </a:fld>
            <a:endParaRPr lang="en-IN"/>
          </a:p>
        </p:txBody>
      </p:sp>
      <p:sp>
        <p:nvSpPr>
          <p:cNvPr id="5" name="Footer Placeholder 4">
            <a:extLst>
              <a:ext uri="{FF2B5EF4-FFF2-40B4-BE49-F238E27FC236}">
                <a16:creationId xmlns:a16="http://schemas.microsoft.com/office/drawing/2014/main" id="{D9963273-4646-F1B3-4375-216508BF40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4D205-41E6-FCE0-0991-2A569D93ADA1}"/>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306661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B370-FF4E-B6F9-18AA-9976087EF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CE445D-9DEE-4D1B-5012-669DF99E1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3AAB11-7442-E90B-120A-CD3DA65683FD}"/>
              </a:ext>
            </a:extLst>
          </p:cNvPr>
          <p:cNvSpPr>
            <a:spLocks noGrp="1"/>
          </p:cNvSpPr>
          <p:nvPr>
            <p:ph type="dt" sz="half" idx="10"/>
          </p:nvPr>
        </p:nvSpPr>
        <p:spPr/>
        <p:txBody>
          <a:bodyPr/>
          <a:lstStyle/>
          <a:p>
            <a:fld id="{F7CFF5E8-EDCA-4106-9805-FB5BBF68F8D1}" type="datetimeFigureOut">
              <a:rPr lang="en-IN" smtClean="0"/>
              <a:t>15-06-2022</a:t>
            </a:fld>
            <a:endParaRPr lang="en-IN"/>
          </a:p>
        </p:txBody>
      </p:sp>
      <p:sp>
        <p:nvSpPr>
          <p:cNvPr id="5" name="Footer Placeholder 4">
            <a:extLst>
              <a:ext uri="{FF2B5EF4-FFF2-40B4-BE49-F238E27FC236}">
                <a16:creationId xmlns:a16="http://schemas.microsoft.com/office/drawing/2014/main" id="{02D7099E-84A5-F6F4-EB02-536E9060B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642413-60FA-563F-0C66-315E4D393A8F}"/>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79756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AAE4-B096-63C4-F0B1-24F8BBFD1C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1CD19-6366-B124-17EE-D2C1F96BC6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588838-DA51-6F41-0929-D1C4B5D6EF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7D2164-BE55-0ABB-BF1A-9FA936366252}"/>
              </a:ext>
            </a:extLst>
          </p:cNvPr>
          <p:cNvSpPr>
            <a:spLocks noGrp="1"/>
          </p:cNvSpPr>
          <p:nvPr>
            <p:ph type="dt" sz="half" idx="10"/>
          </p:nvPr>
        </p:nvSpPr>
        <p:spPr/>
        <p:txBody>
          <a:bodyPr/>
          <a:lstStyle/>
          <a:p>
            <a:fld id="{F7CFF5E8-EDCA-4106-9805-FB5BBF68F8D1}" type="datetimeFigureOut">
              <a:rPr lang="en-IN" smtClean="0"/>
              <a:t>15-06-2022</a:t>
            </a:fld>
            <a:endParaRPr lang="en-IN"/>
          </a:p>
        </p:txBody>
      </p:sp>
      <p:sp>
        <p:nvSpPr>
          <p:cNvPr id="6" name="Footer Placeholder 5">
            <a:extLst>
              <a:ext uri="{FF2B5EF4-FFF2-40B4-BE49-F238E27FC236}">
                <a16:creationId xmlns:a16="http://schemas.microsoft.com/office/drawing/2014/main" id="{7A2622E1-08CB-222D-B02E-E02CCC7607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3E1BE-6CEC-950E-6461-49FA09BF1B11}"/>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110983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C267-B79D-9D7F-23A6-0E13D3159E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AFDE96-774D-DB07-1C24-2D4D141CE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CFCDB-735D-7F96-939E-2CB40B08A0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94E63B-086C-B836-E9A8-983E6B7978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F547B-F1D0-4683-3A83-9C58300E1C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34EF28-3896-CFEF-360D-E63DF8F0AD4C}"/>
              </a:ext>
            </a:extLst>
          </p:cNvPr>
          <p:cNvSpPr>
            <a:spLocks noGrp="1"/>
          </p:cNvSpPr>
          <p:nvPr>
            <p:ph type="dt" sz="half" idx="10"/>
          </p:nvPr>
        </p:nvSpPr>
        <p:spPr/>
        <p:txBody>
          <a:bodyPr/>
          <a:lstStyle/>
          <a:p>
            <a:fld id="{F7CFF5E8-EDCA-4106-9805-FB5BBF68F8D1}" type="datetimeFigureOut">
              <a:rPr lang="en-IN" smtClean="0"/>
              <a:t>15-06-2022</a:t>
            </a:fld>
            <a:endParaRPr lang="en-IN"/>
          </a:p>
        </p:txBody>
      </p:sp>
      <p:sp>
        <p:nvSpPr>
          <p:cNvPr id="8" name="Footer Placeholder 7">
            <a:extLst>
              <a:ext uri="{FF2B5EF4-FFF2-40B4-BE49-F238E27FC236}">
                <a16:creationId xmlns:a16="http://schemas.microsoft.com/office/drawing/2014/main" id="{912F79F6-B1E8-B55E-20EE-139B34A0E3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6C99B9-DDB4-7F55-9535-4B4F6624F69E}"/>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196803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DFC5-00EC-52CC-177B-F22E5BF3F8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91BCE1-8444-0C14-91F6-1C6C16E8EE3F}"/>
              </a:ext>
            </a:extLst>
          </p:cNvPr>
          <p:cNvSpPr>
            <a:spLocks noGrp="1"/>
          </p:cNvSpPr>
          <p:nvPr>
            <p:ph type="dt" sz="half" idx="10"/>
          </p:nvPr>
        </p:nvSpPr>
        <p:spPr/>
        <p:txBody>
          <a:bodyPr/>
          <a:lstStyle/>
          <a:p>
            <a:fld id="{F7CFF5E8-EDCA-4106-9805-FB5BBF68F8D1}" type="datetimeFigureOut">
              <a:rPr lang="en-IN" smtClean="0"/>
              <a:t>15-06-2022</a:t>
            </a:fld>
            <a:endParaRPr lang="en-IN"/>
          </a:p>
        </p:txBody>
      </p:sp>
      <p:sp>
        <p:nvSpPr>
          <p:cNvPr id="4" name="Footer Placeholder 3">
            <a:extLst>
              <a:ext uri="{FF2B5EF4-FFF2-40B4-BE49-F238E27FC236}">
                <a16:creationId xmlns:a16="http://schemas.microsoft.com/office/drawing/2014/main" id="{5A1D42A8-9752-8D99-6FC8-B012B36E96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967699-E863-49C2-3527-384DD81085FF}"/>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379307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35D88-CE98-0675-7A7E-86F6EB3FE771}"/>
              </a:ext>
            </a:extLst>
          </p:cNvPr>
          <p:cNvSpPr>
            <a:spLocks noGrp="1"/>
          </p:cNvSpPr>
          <p:nvPr>
            <p:ph type="dt" sz="half" idx="10"/>
          </p:nvPr>
        </p:nvSpPr>
        <p:spPr/>
        <p:txBody>
          <a:bodyPr/>
          <a:lstStyle/>
          <a:p>
            <a:fld id="{F7CFF5E8-EDCA-4106-9805-FB5BBF68F8D1}" type="datetimeFigureOut">
              <a:rPr lang="en-IN" smtClean="0"/>
              <a:t>15-06-2022</a:t>
            </a:fld>
            <a:endParaRPr lang="en-IN"/>
          </a:p>
        </p:txBody>
      </p:sp>
      <p:sp>
        <p:nvSpPr>
          <p:cNvPr id="3" name="Footer Placeholder 2">
            <a:extLst>
              <a:ext uri="{FF2B5EF4-FFF2-40B4-BE49-F238E27FC236}">
                <a16:creationId xmlns:a16="http://schemas.microsoft.com/office/drawing/2014/main" id="{4E0E851C-412A-791C-7460-2E444B1358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FA2E88-817B-5CCB-64F2-F8C9DF577E93}"/>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354267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59F3-22A6-1A21-BE6F-434BAFF305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475FE8-5957-0EC0-EF3A-3416707DD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55ACF5-0245-31D2-7A29-D6921ACEA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2F32C3-D2CE-0BEC-F057-C35D8C5A1BFD}"/>
              </a:ext>
            </a:extLst>
          </p:cNvPr>
          <p:cNvSpPr>
            <a:spLocks noGrp="1"/>
          </p:cNvSpPr>
          <p:nvPr>
            <p:ph type="dt" sz="half" idx="10"/>
          </p:nvPr>
        </p:nvSpPr>
        <p:spPr/>
        <p:txBody>
          <a:bodyPr/>
          <a:lstStyle/>
          <a:p>
            <a:fld id="{F7CFF5E8-EDCA-4106-9805-FB5BBF68F8D1}" type="datetimeFigureOut">
              <a:rPr lang="en-IN" smtClean="0"/>
              <a:t>15-06-2022</a:t>
            </a:fld>
            <a:endParaRPr lang="en-IN"/>
          </a:p>
        </p:txBody>
      </p:sp>
      <p:sp>
        <p:nvSpPr>
          <p:cNvPr id="6" name="Footer Placeholder 5">
            <a:extLst>
              <a:ext uri="{FF2B5EF4-FFF2-40B4-BE49-F238E27FC236}">
                <a16:creationId xmlns:a16="http://schemas.microsoft.com/office/drawing/2014/main" id="{94B243DC-0D74-C99D-B964-F5F2A64EE8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97E1A4-315B-E88D-2EC1-6BF7CD074F91}"/>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317861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83A2-B236-6829-2199-0DCE79DE2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DF1044-7B4E-1683-E251-DFB048EA0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538F0B-2EE5-E868-C26F-2AB2FA6D0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81101-619E-8EBC-968B-164D164BEEB2}"/>
              </a:ext>
            </a:extLst>
          </p:cNvPr>
          <p:cNvSpPr>
            <a:spLocks noGrp="1"/>
          </p:cNvSpPr>
          <p:nvPr>
            <p:ph type="dt" sz="half" idx="10"/>
          </p:nvPr>
        </p:nvSpPr>
        <p:spPr/>
        <p:txBody>
          <a:bodyPr/>
          <a:lstStyle/>
          <a:p>
            <a:fld id="{F7CFF5E8-EDCA-4106-9805-FB5BBF68F8D1}" type="datetimeFigureOut">
              <a:rPr lang="en-IN" smtClean="0"/>
              <a:t>15-06-2022</a:t>
            </a:fld>
            <a:endParaRPr lang="en-IN"/>
          </a:p>
        </p:txBody>
      </p:sp>
      <p:sp>
        <p:nvSpPr>
          <p:cNvPr id="6" name="Footer Placeholder 5">
            <a:extLst>
              <a:ext uri="{FF2B5EF4-FFF2-40B4-BE49-F238E27FC236}">
                <a16:creationId xmlns:a16="http://schemas.microsoft.com/office/drawing/2014/main" id="{3536DB76-18B4-6407-723C-40B6560FA8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88FE6A-1A02-3DC2-74F8-F31388FC1A9C}"/>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193984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BA27A-0B9C-ECCA-8D31-496476D009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477F96-93CD-63F1-9DE9-069879E91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920A3-7929-B529-E4B9-1708B2CF7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FF5E8-EDCA-4106-9805-FB5BBF68F8D1}" type="datetimeFigureOut">
              <a:rPr lang="en-IN" smtClean="0"/>
              <a:t>15-06-2022</a:t>
            </a:fld>
            <a:endParaRPr lang="en-IN"/>
          </a:p>
        </p:txBody>
      </p:sp>
      <p:sp>
        <p:nvSpPr>
          <p:cNvPr id="5" name="Footer Placeholder 4">
            <a:extLst>
              <a:ext uri="{FF2B5EF4-FFF2-40B4-BE49-F238E27FC236}">
                <a16:creationId xmlns:a16="http://schemas.microsoft.com/office/drawing/2014/main" id="{A60E3793-7F3B-435E-5F46-7A8F050F7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724BF4-EA33-4371-B8E3-6B909C45A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F5E0B-99FC-41BB-9CFD-9042CEC15DC7}" type="slidenum">
              <a:rPr lang="en-IN" smtClean="0"/>
              <a:t>‹#›</a:t>
            </a:fld>
            <a:endParaRPr lang="en-IN"/>
          </a:p>
        </p:txBody>
      </p:sp>
    </p:spTree>
    <p:extLst>
      <p:ext uri="{BB962C8B-B14F-4D97-AF65-F5344CB8AC3E}">
        <p14:creationId xmlns:p14="http://schemas.microsoft.com/office/powerpoint/2010/main" val="1634421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kumargh/pimaindiansdiabetescs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11</a:t>
            </a:r>
          </a:p>
          <a:p>
            <a:r>
              <a:rPr lang="en-IN" dirty="0"/>
              <a:t>Date </a:t>
            </a:r>
            <a:r>
              <a:rPr lang="en-IN"/>
              <a:t>– 13</a:t>
            </a:r>
            <a:r>
              <a:rPr lang="en-IN" baseline="30000"/>
              <a:t>th</a:t>
            </a:r>
            <a:r>
              <a:rPr lang="en-IN"/>
              <a:t>  </a:t>
            </a:r>
            <a:r>
              <a:rPr lang="en-IN" dirty="0"/>
              <a:t>June, 2022</a:t>
            </a:r>
          </a:p>
        </p:txBody>
      </p:sp>
    </p:spTree>
    <p:extLst>
      <p:ext uri="{BB962C8B-B14F-4D97-AF65-F5344CB8AC3E}">
        <p14:creationId xmlns:p14="http://schemas.microsoft.com/office/powerpoint/2010/main" val="273134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a:bodyPr>
          <a:lstStyle/>
          <a:p>
            <a:r>
              <a:rPr lang="en-US" sz="3200" b="1" i="0" dirty="0">
                <a:solidFill>
                  <a:srgbClr val="000000"/>
                </a:solidFill>
                <a:effectLst/>
                <a:latin typeface="Heebo" pitchFamily="2" charset="-79"/>
                <a:cs typeface="Heebo" pitchFamily="2" charset="-79"/>
              </a:rPr>
              <a:t>Univariate Plots: Understanding Attributes Independently</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just"/>
            <a:r>
              <a:rPr lang="en-IN" b="1" i="0" dirty="0">
                <a:effectLst/>
                <a:latin typeface="Heebo" pitchFamily="2" charset="-79"/>
                <a:cs typeface="Heebo" pitchFamily="2" charset="-79"/>
              </a:rPr>
              <a:t>Example</a:t>
            </a:r>
          </a:p>
          <a:p>
            <a:pPr algn="just"/>
            <a:r>
              <a:rPr lang="en-IN" dirty="0">
                <a:hlinkClick r:id="rId2"/>
              </a:rPr>
              <a:t>pima-indians-diabetes.csv | Kaggle</a:t>
            </a:r>
            <a:endParaRPr lang="en-IN" b="1" i="0" dirty="0">
              <a:effectLst/>
              <a:latin typeface="Heebo" pitchFamily="2" charset="-79"/>
              <a:cs typeface="Heebo" pitchFamily="2" charset="-79"/>
            </a:endParaRPr>
          </a:p>
          <a:p>
            <a:pPr algn="just"/>
            <a:r>
              <a:rPr lang="en-US" b="0" i="0" dirty="0">
                <a:solidFill>
                  <a:srgbClr val="000000"/>
                </a:solidFill>
                <a:effectLst/>
                <a:latin typeface="Nunito" pitchFamily="2" charset="0"/>
              </a:rPr>
              <a:t>The code shown below is an example of Python script creating the histogram of the attributes of Pima Indian Diabetes dataset. Here, we will be using hist() function on Pandas </a:t>
            </a:r>
            <a:r>
              <a:rPr lang="en-US" b="0" i="0" dirty="0" err="1">
                <a:solidFill>
                  <a:srgbClr val="000000"/>
                </a:solidFill>
                <a:effectLst/>
                <a:latin typeface="Nunito" pitchFamily="2" charset="0"/>
              </a:rPr>
              <a:t>DataFrame</a:t>
            </a:r>
            <a:r>
              <a:rPr lang="en-US" b="0" i="0" dirty="0">
                <a:solidFill>
                  <a:srgbClr val="000000"/>
                </a:solidFill>
                <a:effectLst/>
                <a:latin typeface="Nunito" pitchFamily="2" charset="0"/>
              </a:rPr>
              <a:t> to generate histograms and </a:t>
            </a:r>
            <a:r>
              <a:rPr lang="en-US" b="1" i="0" dirty="0">
                <a:solidFill>
                  <a:srgbClr val="000000"/>
                </a:solidFill>
                <a:effectLst/>
                <a:latin typeface="Nunito" pitchFamily="2" charset="0"/>
              </a:rPr>
              <a:t>matplotlib</a:t>
            </a:r>
            <a:r>
              <a:rPr lang="en-US" b="0" i="0" dirty="0">
                <a:solidFill>
                  <a:srgbClr val="000000"/>
                </a:solidFill>
                <a:effectLst/>
                <a:latin typeface="Nunito" pitchFamily="2" charset="0"/>
              </a:rPr>
              <a:t> for plotting them.</a:t>
            </a:r>
          </a:p>
          <a:p>
            <a:pPr lvl="1" algn="just"/>
            <a:r>
              <a:rPr lang="en-IN" i="0" dirty="0">
                <a:effectLst/>
                <a:latin typeface="Heebo" pitchFamily="2" charset="-79"/>
                <a:cs typeface="Heebo" pitchFamily="2" charset="-79"/>
              </a:rPr>
              <a:t>from matplotlib import </a:t>
            </a:r>
            <a:r>
              <a:rPr lang="en-IN" i="0" dirty="0" err="1">
                <a:effectLst/>
                <a:latin typeface="Heebo" pitchFamily="2" charset="-79"/>
                <a:cs typeface="Heebo" pitchFamily="2" charset="-79"/>
              </a:rPr>
              <a:t>pyplot</a:t>
            </a:r>
            <a:endParaRPr lang="en-IN" i="0" dirty="0">
              <a:effectLst/>
              <a:latin typeface="Heebo" pitchFamily="2" charset="-79"/>
              <a:cs typeface="Heebo" pitchFamily="2" charset="-79"/>
            </a:endParaRPr>
          </a:p>
          <a:p>
            <a:pPr lvl="1" algn="just"/>
            <a:r>
              <a:rPr lang="en-IN" i="0" dirty="0">
                <a:effectLst/>
                <a:latin typeface="Heebo" pitchFamily="2" charset="-79"/>
                <a:cs typeface="Heebo" pitchFamily="2" charset="-79"/>
              </a:rPr>
              <a:t>from pandas import </a:t>
            </a:r>
            <a:r>
              <a:rPr lang="en-IN" i="0" dirty="0" err="1">
                <a:effectLst/>
                <a:latin typeface="Heebo" pitchFamily="2" charset="-79"/>
                <a:cs typeface="Heebo" pitchFamily="2" charset="-79"/>
              </a:rPr>
              <a:t>read_csv</a:t>
            </a:r>
            <a:endParaRPr lang="en-IN" i="0" dirty="0">
              <a:effectLst/>
              <a:latin typeface="Heebo" pitchFamily="2" charset="-79"/>
              <a:cs typeface="Heebo" pitchFamily="2" charset="-79"/>
            </a:endParaRPr>
          </a:p>
          <a:p>
            <a:pPr lvl="1" algn="just"/>
            <a:r>
              <a:rPr lang="en-IN" i="0" dirty="0">
                <a:effectLst/>
                <a:latin typeface="Heebo" pitchFamily="2" charset="-79"/>
                <a:cs typeface="Heebo" pitchFamily="2" charset="-79"/>
              </a:rPr>
              <a:t>path = </a:t>
            </a:r>
            <a:r>
              <a:rPr lang="en-IN" i="0" dirty="0" err="1">
                <a:effectLst/>
                <a:latin typeface="Heebo" pitchFamily="2" charset="-79"/>
                <a:cs typeface="Heebo" pitchFamily="2" charset="-79"/>
              </a:rPr>
              <a:t>r"pima</a:t>
            </a:r>
            <a:r>
              <a:rPr lang="en-IN" i="0" dirty="0">
                <a:effectLst/>
                <a:latin typeface="Heebo" pitchFamily="2" charset="-79"/>
                <a:cs typeface="Heebo" pitchFamily="2" charset="-79"/>
              </a:rPr>
              <a:t>-indians-diabetes.csv"</a:t>
            </a:r>
          </a:p>
          <a:p>
            <a:pPr lvl="1"/>
            <a:r>
              <a:rPr lang="en-IN" sz="2000" dirty="0">
                <a:latin typeface="Heebo" pitchFamily="2" charset="-79"/>
                <a:cs typeface="Heebo" pitchFamily="2" charset="-79"/>
              </a:rPr>
              <a:t>names = ['Pregnancies', 'Glucose', 'Blood </a:t>
            </a:r>
            <a:r>
              <a:rPr lang="en-IN" sz="2000" dirty="0" err="1">
                <a:latin typeface="Heebo" pitchFamily="2" charset="-79"/>
                <a:cs typeface="Heebo" pitchFamily="2" charset="-79"/>
              </a:rPr>
              <a:t>Presure</a:t>
            </a:r>
            <a:r>
              <a:rPr lang="en-IN" sz="2000" dirty="0">
                <a:latin typeface="Heebo" pitchFamily="2" charset="-79"/>
                <a:cs typeface="Heebo" pitchFamily="2" charset="-79"/>
              </a:rPr>
              <a:t>', 'Skin Thickness', 'Insulin', 'BMI', '</a:t>
            </a:r>
            <a:r>
              <a:rPr lang="en-IN" sz="2000" dirty="0" err="1">
                <a:latin typeface="Heebo" pitchFamily="2" charset="-79"/>
                <a:cs typeface="Heebo" pitchFamily="2" charset="-79"/>
              </a:rPr>
              <a:t>DiabetesPedigreeFunction</a:t>
            </a:r>
            <a:r>
              <a:rPr lang="en-IN" sz="2000" dirty="0">
                <a:latin typeface="Heebo" pitchFamily="2" charset="-79"/>
                <a:cs typeface="Heebo" pitchFamily="2" charset="-79"/>
              </a:rPr>
              <a:t>', 'Age', 'Class']</a:t>
            </a:r>
          </a:p>
          <a:p>
            <a:pPr lvl="1" algn="just"/>
            <a:r>
              <a:rPr lang="en-IN" i="0" dirty="0">
                <a:effectLst/>
                <a:latin typeface="Heebo" pitchFamily="2" charset="-79"/>
                <a:cs typeface="Heebo" pitchFamily="2" charset="-79"/>
              </a:rPr>
              <a:t>data = </a:t>
            </a:r>
            <a:r>
              <a:rPr lang="en-IN" i="0" dirty="0" err="1">
                <a:effectLst/>
                <a:latin typeface="Heebo" pitchFamily="2" charset="-79"/>
                <a:cs typeface="Heebo" pitchFamily="2" charset="-79"/>
              </a:rPr>
              <a:t>read_csv</a:t>
            </a:r>
            <a:r>
              <a:rPr lang="en-IN" i="0" dirty="0">
                <a:effectLst/>
                <a:latin typeface="Heebo" pitchFamily="2" charset="-79"/>
                <a:cs typeface="Heebo" pitchFamily="2" charset="-79"/>
              </a:rPr>
              <a:t>(path, names=names)</a:t>
            </a:r>
          </a:p>
          <a:p>
            <a:pPr lvl="1" algn="just"/>
            <a:r>
              <a:rPr lang="en-IN" i="0" dirty="0" err="1">
                <a:effectLst/>
                <a:latin typeface="Heebo" pitchFamily="2" charset="-79"/>
                <a:cs typeface="Heebo" pitchFamily="2" charset="-79"/>
              </a:rPr>
              <a:t>data.hist</a:t>
            </a:r>
            <a:r>
              <a:rPr lang="en-IN" i="0" dirty="0">
                <a:effectLst/>
                <a:latin typeface="Heebo" pitchFamily="2" charset="-79"/>
                <a:cs typeface="Heebo" pitchFamily="2" charset="-79"/>
              </a:rPr>
              <a:t>()</a:t>
            </a:r>
          </a:p>
          <a:p>
            <a:pPr lvl="1" algn="just"/>
            <a:r>
              <a:rPr lang="en-IN" i="0" dirty="0" err="1">
                <a:effectLst/>
                <a:latin typeface="Heebo" pitchFamily="2" charset="-79"/>
                <a:cs typeface="Heebo" pitchFamily="2" charset="-79"/>
              </a:rPr>
              <a:t>pyplot.show</a:t>
            </a:r>
            <a:r>
              <a:rPr lang="en-IN" i="0" dirty="0">
                <a:effectLst/>
                <a:latin typeface="Heebo" pitchFamily="2" charset="-79"/>
                <a:cs typeface="Heebo" pitchFamily="2" charset="-79"/>
              </a:rPr>
              <a:t>()</a:t>
            </a:r>
          </a:p>
        </p:txBody>
      </p:sp>
    </p:spTree>
    <p:extLst>
      <p:ext uri="{BB962C8B-B14F-4D97-AF65-F5344CB8AC3E}">
        <p14:creationId xmlns:p14="http://schemas.microsoft.com/office/powerpoint/2010/main" val="233894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a:bodyPr>
          <a:lstStyle/>
          <a:p>
            <a:r>
              <a:rPr lang="en-US" sz="3200" b="1" i="0" dirty="0">
                <a:solidFill>
                  <a:srgbClr val="000000"/>
                </a:solidFill>
                <a:effectLst/>
                <a:latin typeface="Heebo" pitchFamily="2" charset="-79"/>
                <a:cs typeface="Heebo" pitchFamily="2" charset="-79"/>
              </a:rPr>
              <a:t>Univariate Plots: Understanding Attributes Independently</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lnSpcReduction="10000"/>
          </a:bodyPr>
          <a:lstStyle/>
          <a:p>
            <a:pPr algn="l"/>
            <a:r>
              <a:rPr lang="en-US" b="1" i="0" dirty="0">
                <a:solidFill>
                  <a:srgbClr val="000000"/>
                </a:solidFill>
                <a:effectLst/>
                <a:latin typeface="Heebo" pitchFamily="2" charset="-79"/>
                <a:cs typeface="Heebo" pitchFamily="2" charset="-79"/>
              </a:rPr>
              <a:t>Density Plots</a:t>
            </a:r>
          </a:p>
          <a:p>
            <a:pPr algn="just"/>
            <a:r>
              <a:rPr lang="en-US" b="0" i="0" dirty="0">
                <a:solidFill>
                  <a:srgbClr val="000000"/>
                </a:solidFill>
                <a:effectLst/>
                <a:latin typeface="Nunito" pitchFamily="2" charset="0"/>
              </a:rPr>
              <a:t>Another quick and easy technique for getting each attributes distribution is Density plots. It is also like histogram but having a smooth curve drawn through the top of each bin. We can call them as abstracted histograms.</a:t>
            </a:r>
          </a:p>
          <a:p>
            <a:pPr algn="just"/>
            <a:r>
              <a:rPr lang="en-US" b="1" dirty="0">
                <a:solidFill>
                  <a:srgbClr val="000000"/>
                </a:solidFill>
                <a:latin typeface="Nunito" pitchFamily="2" charset="0"/>
              </a:rPr>
              <a:t>Example</a:t>
            </a:r>
          </a:p>
          <a:p>
            <a:pPr lvl="1" algn="just"/>
            <a:r>
              <a:rPr lang="en-US" i="0" dirty="0">
                <a:solidFill>
                  <a:srgbClr val="000000"/>
                </a:solidFill>
                <a:effectLst/>
                <a:latin typeface="Nunito" pitchFamily="2" charset="0"/>
              </a:rPr>
              <a:t>from matplotlib import </a:t>
            </a:r>
            <a:r>
              <a:rPr lang="en-US" i="0" dirty="0" err="1">
                <a:solidFill>
                  <a:srgbClr val="000000"/>
                </a:solidFill>
                <a:effectLst/>
                <a:latin typeface="Nunito" pitchFamily="2" charset="0"/>
              </a:rPr>
              <a:t>pyplot</a:t>
            </a:r>
            <a:endParaRPr lang="en-US" i="0" dirty="0">
              <a:solidFill>
                <a:srgbClr val="000000"/>
              </a:solidFill>
              <a:effectLst/>
              <a:latin typeface="Nunito" pitchFamily="2" charset="0"/>
            </a:endParaRPr>
          </a:p>
          <a:p>
            <a:pPr lvl="1" algn="just"/>
            <a:r>
              <a:rPr lang="en-US" i="0" dirty="0">
                <a:solidFill>
                  <a:srgbClr val="000000"/>
                </a:solidFill>
                <a:effectLst/>
                <a:latin typeface="Nunito" pitchFamily="2" charset="0"/>
              </a:rPr>
              <a:t>from pandas import </a:t>
            </a:r>
            <a:r>
              <a:rPr lang="en-US" i="0" dirty="0" err="1">
                <a:solidFill>
                  <a:srgbClr val="000000"/>
                </a:solidFill>
                <a:effectLst/>
                <a:latin typeface="Nunito" pitchFamily="2" charset="0"/>
              </a:rPr>
              <a:t>read_csv</a:t>
            </a:r>
            <a:endParaRPr lang="en-US" i="0" dirty="0">
              <a:solidFill>
                <a:srgbClr val="000000"/>
              </a:solidFill>
              <a:effectLst/>
              <a:latin typeface="Nunito" pitchFamily="2" charset="0"/>
            </a:endParaRPr>
          </a:p>
          <a:p>
            <a:pPr lvl="1" algn="just"/>
            <a:r>
              <a:rPr lang="en-US" i="0" dirty="0">
                <a:solidFill>
                  <a:srgbClr val="000000"/>
                </a:solidFill>
                <a:effectLst/>
                <a:latin typeface="Nunito" pitchFamily="2" charset="0"/>
              </a:rPr>
              <a:t>path = </a:t>
            </a:r>
            <a:r>
              <a:rPr lang="en-US" i="0" dirty="0" err="1">
                <a:solidFill>
                  <a:srgbClr val="000000"/>
                </a:solidFill>
                <a:effectLst/>
                <a:latin typeface="Nunito" pitchFamily="2" charset="0"/>
              </a:rPr>
              <a:t>r"pima</a:t>
            </a:r>
            <a:r>
              <a:rPr lang="en-US" i="0" dirty="0">
                <a:solidFill>
                  <a:srgbClr val="000000"/>
                </a:solidFill>
                <a:effectLst/>
                <a:latin typeface="Nunito" pitchFamily="2" charset="0"/>
              </a:rPr>
              <a:t>-indians-diabetes.csv"</a:t>
            </a:r>
          </a:p>
          <a:p>
            <a:pPr lvl="1"/>
            <a:r>
              <a:rPr lang="en-IN" sz="2400" dirty="0">
                <a:latin typeface="Heebo" pitchFamily="2" charset="-79"/>
                <a:cs typeface="Heebo" pitchFamily="2" charset="-79"/>
              </a:rPr>
              <a:t>names = ['Pregnancies', 'Glucose', 'Blood </a:t>
            </a:r>
            <a:r>
              <a:rPr lang="en-IN" sz="2400" dirty="0" err="1">
                <a:latin typeface="Heebo" pitchFamily="2" charset="-79"/>
                <a:cs typeface="Heebo" pitchFamily="2" charset="-79"/>
              </a:rPr>
              <a:t>Presure</a:t>
            </a:r>
            <a:r>
              <a:rPr lang="en-IN" sz="2400" dirty="0">
                <a:latin typeface="Heebo" pitchFamily="2" charset="-79"/>
                <a:cs typeface="Heebo" pitchFamily="2" charset="-79"/>
              </a:rPr>
              <a:t>', 'Skin Thickness', 'Insulin', 'BMI', '</a:t>
            </a:r>
            <a:r>
              <a:rPr lang="en-IN" sz="2400" dirty="0" err="1">
                <a:latin typeface="Heebo" pitchFamily="2" charset="-79"/>
                <a:cs typeface="Heebo" pitchFamily="2" charset="-79"/>
              </a:rPr>
              <a:t>DiabetesPedigreeFunction</a:t>
            </a:r>
            <a:r>
              <a:rPr lang="en-IN" sz="2400" dirty="0">
                <a:latin typeface="Heebo" pitchFamily="2" charset="-79"/>
                <a:cs typeface="Heebo" pitchFamily="2" charset="-79"/>
              </a:rPr>
              <a:t>', 'Age', 'Class']</a:t>
            </a:r>
          </a:p>
          <a:p>
            <a:pPr lvl="1" algn="just"/>
            <a:r>
              <a:rPr lang="en-US" i="0" dirty="0">
                <a:solidFill>
                  <a:srgbClr val="000000"/>
                </a:solidFill>
                <a:effectLst/>
                <a:latin typeface="Nunito" pitchFamily="2" charset="0"/>
              </a:rPr>
              <a:t>data = </a:t>
            </a:r>
            <a:r>
              <a:rPr lang="en-US" i="0" dirty="0" err="1">
                <a:solidFill>
                  <a:srgbClr val="000000"/>
                </a:solidFill>
                <a:effectLst/>
                <a:latin typeface="Nunito" pitchFamily="2" charset="0"/>
              </a:rPr>
              <a:t>read_csv</a:t>
            </a:r>
            <a:r>
              <a:rPr lang="en-US" i="0" dirty="0">
                <a:solidFill>
                  <a:srgbClr val="000000"/>
                </a:solidFill>
                <a:effectLst/>
                <a:latin typeface="Nunito" pitchFamily="2" charset="0"/>
              </a:rPr>
              <a:t>(path, names=names)</a:t>
            </a:r>
          </a:p>
          <a:p>
            <a:pPr lvl="1" algn="just"/>
            <a:r>
              <a:rPr lang="en-US" i="0" dirty="0" err="1">
                <a:solidFill>
                  <a:srgbClr val="000000"/>
                </a:solidFill>
                <a:effectLst/>
                <a:latin typeface="Nunito" pitchFamily="2" charset="0"/>
              </a:rPr>
              <a:t>data.plot</a:t>
            </a:r>
            <a:r>
              <a:rPr lang="en-US" i="0" dirty="0">
                <a:solidFill>
                  <a:srgbClr val="000000"/>
                </a:solidFill>
                <a:effectLst/>
                <a:latin typeface="Nunito" pitchFamily="2" charset="0"/>
              </a:rPr>
              <a:t>(kind='density', subplots=True, layout=(3,3), </a:t>
            </a:r>
            <a:r>
              <a:rPr lang="en-US" i="0" dirty="0" err="1">
                <a:solidFill>
                  <a:srgbClr val="000000"/>
                </a:solidFill>
                <a:effectLst/>
                <a:latin typeface="Nunito" pitchFamily="2" charset="0"/>
              </a:rPr>
              <a:t>sharex</a:t>
            </a:r>
            <a:r>
              <a:rPr lang="en-US" i="0" dirty="0">
                <a:solidFill>
                  <a:srgbClr val="000000"/>
                </a:solidFill>
                <a:effectLst/>
                <a:latin typeface="Nunito" pitchFamily="2" charset="0"/>
              </a:rPr>
              <a:t>=False)</a:t>
            </a:r>
          </a:p>
          <a:p>
            <a:pPr lvl="1" algn="just"/>
            <a:r>
              <a:rPr lang="en-US" i="0" dirty="0" err="1">
                <a:solidFill>
                  <a:srgbClr val="000000"/>
                </a:solidFill>
                <a:effectLst/>
                <a:latin typeface="Nunito" pitchFamily="2" charset="0"/>
              </a:rPr>
              <a:t>pyplot.show</a:t>
            </a:r>
            <a:r>
              <a:rPr lang="en-US" i="0" dirty="0">
                <a:solidFill>
                  <a:srgbClr val="000000"/>
                </a:solidFill>
                <a:effectLst/>
                <a:latin typeface="Nunito" pitchFamily="2" charset="0"/>
              </a:rPr>
              <a:t>()</a:t>
            </a:r>
          </a:p>
        </p:txBody>
      </p:sp>
    </p:spTree>
    <p:extLst>
      <p:ext uri="{BB962C8B-B14F-4D97-AF65-F5344CB8AC3E}">
        <p14:creationId xmlns:p14="http://schemas.microsoft.com/office/powerpoint/2010/main" val="612493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a:bodyPr>
          <a:lstStyle/>
          <a:p>
            <a:r>
              <a:rPr lang="en-US" sz="3200" b="1" i="0" dirty="0">
                <a:solidFill>
                  <a:srgbClr val="000000"/>
                </a:solidFill>
                <a:effectLst/>
                <a:latin typeface="Heebo" pitchFamily="2" charset="-79"/>
                <a:cs typeface="Heebo" pitchFamily="2" charset="-79"/>
              </a:rPr>
              <a:t>Univariate Plots: Understanding Attributes Independently</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lnSpcReduction="10000"/>
          </a:bodyPr>
          <a:lstStyle/>
          <a:p>
            <a:pPr algn="l"/>
            <a:r>
              <a:rPr lang="en-US" b="1" i="0" dirty="0">
                <a:solidFill>
                  <a:srgbClr val="000000"/>
                </a:solidFill>
                <a:effectLst/>
                <a:latin typeface="Heebo" pitchFamily="2" charset="-79"/>
                <a:cs typeface="Heebo" pitchFamily="2" charset="-79"/>
              </a:rPr>
              <a:t>Box and Whisker Plots</a:t>
            </a:r>
          </a:p>
          <a:p>
            <a:pPr algn="just"/>
            <a:r>
              <a:rPr lang="en-US" b="0" i="0" dirty="0">
                <a:solidFill>
                  <a:srgbClr val="000000"/>
                </a:solidFill>
                <a:effectLst/>
                <a:latin typeface="Nunito" pitchFamily="2" charset="0"/>
              </a:rPr>
              <a:t>Box and Whisker plots, also called boxplots in short, is another useful technique to review the distribution of each attribute’s distribution. The following are the characteristics of this technique −</a:t>
            </a:r>
          </a:p>
          <a:p>
            <a:pPr algn="just">
              <a:buFont typeface="Arial" panose="020B0604020202020204" pitchFamily="34" charset="0"/>
              <a:buChar char="•"/>
            </a:pPr>
            <a:r>
              <a:rPr lang="en-US" b="0" i="0" dirty="0">
                <a:solidFill>
                  <a:srgbClr val="000000"/>
                </a:solidFill>
                <a:effectLst/>
                <a:latin typeface="Nunito" pitchFamily="2" charset="0"/>
              </a:rPr>
              <a:t>It is univariate in nature and summarizes the distribution of each attribute.</a:t>
            </a:r>
          </a:p>
          <a:p>
            <a:pPr algn="just">
              <a:buFont typeface="Arial" panose="020B0604020202020204" pitchFamily="34" charset="0"/>
              <a:buChar char="•"/>
            </a:pPr>
            <a:r>
              <a:rPr lang="en-US" b="0" i="0" dirty="0">
                <a:solidFill>
                  <a:srgbClr val="000000"/>
                </a:solidFill>
                <a:effectLst/>
                <a:latin typeface="Nunito" pitchFamily="2" charset="0"/>
              </a:rPr>
              <a:t>It draws a line for the middle value i.e. for median.</a:t>
            </a:r>
          </a:p>
          <a:p>
            <a:pPr algn="just">
              <a:buFont typeface="Arial" panose="020B0604020202020204" pitchFamily="34" charset="0"/>
              <a:buChar char="•"/>
            </a:pPr>
            <a:r>
              <a:rPr lang="en-US" b="0" i="0" dirty="0">
                <a:solidFill>
                  <a:srgbClr val="000000"/>
                </a:solidFill>
                <a:effectLst/>
                <a:latin typeface="Nunito" pitchFamily="2" charset="0"/>
              </a:rPr>
              <a:t>It draws a box around the 25% and 75%.</a:t>
            </a:r>
          </a:p>
          <a:p>
            <a:pPr algn="just">
              <a:buFont typeface="Arial" panose="020B0604020202020204" pitchFamily="34" charset="0"/>
              <a:buChar char="•"/>
            </a:pPr>
            <a:r>
              <a:rPr lang="en-US" b="0" i="0" dirty="0">
                <a:solidFill>
                  <a:srgbClr val="000000"/>
                </a:solidFill>
                <a:effectLst/>
                <a:latin typeface="Nunito" pitchFamily="2" charset="0"/>
              </a:rPr>
              <a:t>It also draws whiskers which will give us an idea about the spread of the data.</a:t>
            </a:r>
          </a:p>
          <a:p>
            <a:pPr algn="just">
              <a:buFont typeface="Arial" panose="020B0604020202020204" pitchFamily="34" charset="0"/>
              <a:buChar char="•"/>
            </a:pPr>
            <a:r>
              <a:rPr lang="en-US" b="0" i="0" dirty="0">
                <a:solidFill>
                  <a:srgbClr val="000000"/>
                </a:solidFill>
                <a:effectLst/>
                <a:latin typeface="Nunito" pitchFamily="2" charset="0"/>
              </a:rPr>
              <a:t>The dots outside the whiskers signifies the outlier values. Outlier values would be 1.5 times greater than the size of the spread of the middle data.</a:t>
            </a:r>
          </a:p>
        </p:txBody>
      </p:sp>
    </p:spTree>
    <p:extLst>
      <p:ext uri="{BB962C8B-B14F-4D97-AF65-F5344CB8AC3E}">
        <p14:creationId xmlns:p14="http://schemas.microsoft.com/office/powerpoint/2010/main" val="196839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a:bodyPr>
          <a:lstStyle/>
          <a:p>
            <a:r>
              <a:rPr lang="en-US" sz="3200" b="1" i="0" dirty="0">
                <a:solidFill>
                  <a:srgbClr val="000000"/>
                </a:solidFill>
                <a:effectLst/>
                <a:latin typeface="Heebo" pitchFamily="2" charset="-79"/>
                <a:cs typeface="Heebo" pitchFamily="2" charset="-79"/>
              </a:rPr>
              <a:t>Univariate Plots: Understanding Attributes Independently</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l"/>
            <a:r>
              <a:rPr lang="en-US" b="1" i="0" dirty="0">
                <a:effectLst/>
                <a:latin typeface="Heebo" pitchFamily="2" charset="-79"/>
                <a:cs typeface="Heebo" pitchFamily="2" charset="-79"/>
              </a:rPr>
              <a:t>Example</a:t>
            </a:r>
          </a:p>
          <a:p>
            <a:pPr lvl="1"/>
            <a:r>
              <a:rPr lang="en-US" i="0" dirty="0">
                <a:effectLst/>
                <a:latin typeface="Heebo" pitchFamily="2" charset="-79"/>
                <a:cs typeface="Heebo" pitchFamily="2" charset="-79"/>
              </a:rPr>
              <a:t>from matplotlib import </a:t>
            </a:r>
            <a:r>
              <a:rPr lang="en-US" i="0" dirty="0" err="1">
                <a:effectLst/>
                <a:latin typeface="Heebo" pitchFamily="2" charset="-79"/>
                <a:cs typeface="Heebo" pitchFamily="2" charset="-79"/>
              </a:rPr>
              <a:t>pyplot</a:t>
            </a:r>
            <a:endParaRPr lang="en-US" i="0" dirty="0">
              <a:effectLst/>
              <a:latin typeface="Heebo" pitchFamily="2" charset="-79"/>
              <a:cs typeface="Heebo" pitchFamily="2" charset="-79"/>
            </a:endParaRPr>
          </a:p>
          <a:p>
            <a:pPr lvl="1"/>
            <a:r>
              <a:rPr lang="en-US" i="0" dirty="0">
                <a:effectLst/>
                <a:latin typeface="Heebo" pitchFamily="2" charset="-79"/>
                <a:cs typeface="Heebo" pitchFamily="2" charset="-79"/>
              </a:rPr>
              <a:t>from pandas import </a:t>
            </a:r>
            <a:r>
              <a:rPr lang="en-US" i="0" dirty="0" err="1">
                <a:effectLst/>
                <a:latin typeface="Heebo" pitchFamily="2" charset="-79"/>
                <a:cs typeface="Heebo" pitchFamily="2" charset="-79"/>
              </a:rPr>
              <a:t>read_csv</a:t>
            </a:r>
            <a:endParaRPr lang="en-US" i="0" dirty="0">
              <a:effectLst/>
              <a:latin typeface="Heebo" pitchFamily="2" charset="-79"/>
              <a:cs typeface="Heebo" pitchFamily="2" charset="-79"/>
            </a:endParaRPr>
          </a:p>
          <a:p>
            <a:pPr lvl="1"/>
            <a:r>
              <a:rPr lang="en-US" i="0" dirty="0">
                <a:effectLst/>
                <a:latin typeface="Heebo" pitchFamily="2" charset="-79"/>
                <a:cs typeface="Heebo" pitchFamily="2" charset="-79"/>
              </a:rPr>
              <a:t>path = </a:t>
            </a:r>
            <a:r>
              <a:rPr lang="en-US" i="0" dirty="0" err="1">
                <a:effectLst/>
                <a:latin typeface="Heebo" pitchFamily="2" charset="-79"/>
                <a:cs typeface="Heebo" pitchFamily="2" charset="-79"/>
              </a:rPr>
              <a:t>r"pima</a:t>
            </a:r>
            <a:r>
              <a:rPr lang="en-US" i="0" dirty="0">
                <a:effectLst/>
                <a:latin typeface="Heebo" pitchFamily="2" charset="-79"/>
                <a:cs typeface="Heebo" pitchFamily="2" charset="-79"/>
              </a:rPr>
              <a:t>-indians-diabetes.csv"</a:t>
            </a:r>
          </a:p>
          <a:p>
            <a:pPr lvl="1"/>
            <a:r>
              <a:rPr lang="en-US" i="0" dirty="0">
                <a:effectLst/>
                <a:latin typeface="Heebo" pitchFamily="2" charset="-79"/>
                <a:cs typeface="Heebo" pitchFamily="2" charset="-79"/>
              </a:rPr>
              <a:t>names = ['</a:t>
            </a:r>
            <a:r>
              <a:rPr lang="en-US" i="0" dirty="0" err="1">
                <a:effectLst/>
                <a:latin typeface="Heebo" pitchFamily="2" charset="-79"/>
                <a:cs typeface="Heebo" pitchFamily="2" charset="-79"/>
              </a:rPr>
              <a:t>preg</a:t>
            </a:r>
            <a:r>
              <a:rPr lang="en-US" i="0" dirty="0">
                <a:effectLst/>
                <a:latin typeface="Heebo" pitchFamily="2" charset="-79"/>
                <a:cs typeface="Heebo" pitchFamily="2" charset="-79"/>
              </a:rPr>
              <a:t>', '</a:t>
            </a:r>
            <a:r>
              <a:rPr lang="en-US" i="0" dirty="0" err="1">
                <a:effectLst/>
                <a:latin typeface="Heebo" pitchFamily="2" charset="-79"/>
                <a:cs typeface="Heebo" pitchFamily="2" charset="-79"/>
              </a:rPr>
              <a:t>plas</a:t>
            </a:r>
            <a:r>
              <a:rPr lang="en-US" i="0" dirty="0">
                <a:effectLst/>
                <a:latin typeface="Heebo" pitchFamily="2" charset="-79"/>
                <a:cs typeface="Heebo" pitchFamily="2" charset="-79"/>
              </a:rPr>
              <a:t>', '</a:t>
            </a:r>
            <a:r>
              <a:rPr lang="en-US" i="0" dirty="0" err="1">
                <a:effectLst/>
                <a:latin typeface="Heebo" pitchFamily="2" charset="-79"/>
                <a:cs typeface="Heebo" pitchFamily="2" charset="-79"/>
              </a:rPr>
              <a:t>pres</a:t>
            </a:r>
            <a:r>
              <a:rPr lang="en-US" i="0" dirty="0">
                <a:effectLst/>
                <a:latin typeface="Heebo" pitchFamily="2" charset="-79"/>
                <a:cs typeface="Heebo" pitchFamily="2" charset="-79"/>
              </a:rPr>
              <a:t>', 'skin', 'test', 'mass', '</a:t>
            </a:r>
            <a:r>
              <a:rPr lang="en-US" i="0" dirty="0" err="1">
                <a:effectLst/>
                <a:latin typeface="Heebo" pitchFamily="2" charset="-79"/>
                <a:cs typeface="Heebo" pitchFamily="2" charset="-79"/>
              </a:rPr>
              <a:t>pedi</a:t>
            </a:r>
            <a:r>
              <a:rPr lang="en-US" i="0" dirty="0">
                <a:effectLst/>
                <a:latin typeface="Heebo" pitchFamily="2" charset="-79"/>
                <a:cs typeface="Heebo" pitchFamily="2" charset="-79"/>
              </a:rPr>
              <a:t>', 'age', 'class']</a:t>
            </a:r>
          </a:p>
          <a:p>
            <a:pPr lvl="1"/>
            <a:r>
              <a:rPr lang="en-US" i="0" dirty="0">
                <a:effectLst/>
                <a:latin typeface="Heebo" pitchFamily="2" charset="-79"/>
                <a:cs typeface="Heebo" pitchFamily="2" charset="-79"/>
              </a:rPr>
              <a:t>data = </a:t>
            </a:r>
            <a:r>
              <a:rPr lang="en-US" i="0" dirty="0" err="1">
                <a:effectLst/>
                <a:latin typeface="Heebo" pitchFamily="2" charset="-79"/>
                <a:cs typeface="Heebo" pitchFamily="2" charset="-79"/>
              </a:rPr>
              <a:t>read_csv</a:t>
            </a:r>
            <a:r>
              <a:rPr lang="en-US" i="0" dirty="0">
                <a:effectLst/>
                <a:latin typeface="Heebo" pitchFamily="2" charset="-79"/>
                <a:cs typeface="Heebo" pitchFamily="2" charset="-79"/>
              </a:rPr>
              <a:t>(path, names=names)</a:t>
            </a:r>
          </a:p>
          <a:p>
            <a:pPr lvl="1"/>
            <a:r>
              <a:rPr lang="en-US" i="0" dirty="0" err="1">
                <a:effectLst/>
                <a:latin typeface="Heebo" pitchFamily="2" charset="-79"/>
                <a:cs typeface="Heebo" pitchFamily="2" charset="-79"/>
              </a:rPr>
              <a:t>data.plot</a:t>
            </a:r>
            <a:r>
              <a:rPr lang="en-US" i="0" dirty="0">
                <a:effectLst/>
                <a:latin typeface="Heebo" pitchFamily="2" charset="-79"/>
                <a:cs typeface="Heebo" pitchFamily="2" charset="-79"/>
              </a:rPr>
              <a:t>(kind='box', subplots=True, layout=(3,3), </a:t>
            </a:r>
            <a:r>
              <a:rPr lang="en-US" i="0" dirty="0" err="1">
                <a:effectLst/>
                <a:latin typeface="Heebo" pitchFamily="2" charset="-79"/>
                <a:cs typeface="Heebo" pitchFamily="2" charset="-79"/>
              </a:rPr>
              <a:t>sharex</a:t>
            </a:r>
            <a:r>
              <a:rPr lang="en-US" i="0" dirty="0">
                <a:effectLst/>
                <a:latin typeface="Heebo" pitchFamily="2" charset="-79"/>
                <a:cs typeface="Heebo" pitchFamily="2" charset="-79"/>
              </a:rPr>
              <a:t>=</a:t>
            </a:r>
            <a:r>
              <a:rPr lang="en-US" i="0" dirty="0" err="1">
                <a:effectLst/>
                <a:latin typeface="Heebo" pitchFamily="2" charset="-79"/>
                <a:cs typeface="Heebo" pitchFamily="2" charset="-79"/>
              </a:rPr>
              <a:t>False,sharey</a:t>
            </a:r>
            <a:r>
              <a:rPr lang="en-US" i="0" dirty="0">
                <a:effectLst/>
                <a:latin typeface="Heebo" pitchFamily="2" charset="-79"/>
                <a:cs typeface="Heebo" pitchFamily="2" charset="-79"/>
              </a:rPr>
              <a:t>=False)</a:t>
            </a:r>
          </a:p>
          <a:p>
            <a:pPr lvl="1"/>
            <a:r>
              <a:rPr lang="en-US" i="0" dirty="0" err="1">
                <a:effectLst/>
                <a:latin typeface="Heebo" pitchFamily="2" charset="-79"/>
                <a:cs typeface="Heebo" pitchFamily="2" charset="-79"/>
              </a:rPr>
              <a:t>pyplot.show</a:t>
            </a:r>
            <a:r>
              <a:rPr lang="en-US" i="0" dirty="0">
                <a:effectLst/>
                <a:latin typeface="Heebo" pitchFamily="2" charset="-79"/>
                <a:cs typeface="Heebo" pitchFamily="2" charset="-79"/>
              </a:rPr>
              <a:t>()</a:t>
            </a:r>
          </a:p>
        </p:txBody>
      </p:sp>
    </p:spTree>
    <p:extLst>
      <p:ext uri="{BB962C8B-B14F-4D97-AF65-F5344CB8AC3E}">
        <p14:creationId xmlns:p14="http://schemas.microsoft.com/office/powerpoint/2010/main" val="254360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a:bodyPr>
          <a:lstStyle/>
          <a:p>
            <a:pPr algn="l"/>
            <a:r>
              <a:rPr lang="en-IN" sz="3600" b="1" i="0" dirty="0">
                <a:solidFill>
                  <a:srgbClr val="000000"/>
                </a:solidFill>
                <a:effectLst/>
                <a:latin typeface="Heebo" pitchFamily="2" charset="-79"/>
                <a:cs typeface="Heebo" pitchFamily="2" charset="-79"/>
              </a:rPr>
              <a:t>Multivariate Plots: Interaction Among Multiple Variables</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just"/>
            <a:r>
              <a:rPr lang="en-US" b="0" i="0" dirty="0">
                <a:solidFill>
                  <a:srgbClr val="000000"/>
                </a:solidFill>
                <a:effectLst/>
                <a:latin typeface="Nunito" pitchFamily="2" charset="0"/>
              </a:rPr>
              <a:t>Another type of visualization is multi-variable or “multivariate” visualization. With the help of multivariate visualization, we can understand interaction between multiple attributes of our dataset. The following are some techniques in Python to implement multivariate visualization −</a:t>
            </a:r>
            <a:endParaRPr lang="en-IN" i="0" dirty="0">
              <a:effectLst/>
              <a:latin typeface="Heebo" pitchFamily="2" charset="-79"/>
              <a:cs typeface="Heebo" pitchFamily="2" charset="-79"/>
            </a:endParaRPr>
          </a:p>
        </p:txBody>
      </p:sp>
    </p:spTree>
    <p:extLst>
      <p:ext uri="{BB962C8B-B14F-4D97-AF65-F5344CB8AC3E}">
        <p14:creationId xmlns:p14="http://schemas.microsoft.com/office/powerpoint/2010/main" val="296090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a:bodyPr>
          <a:lstStyle/>
          <a:p>
            <a:pPr algn="l"/>
            <a:r>
              <a:rPr lang="en-IN" sz="3600" b="1" i="0" dirty="0">
                <a:solidFill>
                  <a:srgbClr val="000000"/>
                </a:solidFill>
                <a:effectLst/>
                <a:latin typeface="Heebo" pitchFamily="2" charset="-79"/>
                <a:cs typeface="Heebo" pitchFamily="2" charset="-79"/>
              </a:rPr>
              <a:t>Multivariate Plots: Interaction Among Multiple Variables</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fontScale="62500" lnSpcReduction="20000"/>
          </a:bodyPr>
          <a:lstStyle/>
          <a:p>
            <a:pPr algn="l"/>
            <a:r>
              <a:rPr lang="en-US" b="1" i="0" dirty="0">
                <a:solidFill>
                  <a:srgbClr val="000000"/>
                </a:solidFill>
                <a:effectLst/>
                <a:latin typeface="Heebo" pitchFamily="2" charset="-79"/>
                <a:cs typeface="Heebo" pitchFamily="2" charset="-79"/>
              </a:rPr>
              <a:t>Correlation Matrix Plot</a:t>
            </a:r>
          </a:p>
          <a:p>
            <a:pPr algn="just"/>
            <a:r>
              <a:rPr lang="en-US" b="0" i="0" dirty="0">
                <a:solidFill>
                  <a:srgbClr val="000000"/>
                </a:solidFill>
                <a:effectLst/>
                <a:latin typeface="Nunito" pitchFamily="2" charset="0"/>
              </a:rPr>
              <a:t>Correlation is an indication about the changes between two variables. In our previous topic, we have discussed Correlation coefficients and the importance of Correlation too. We can plot correlation matrix to show which variable is having a high or low correlation in respect to another variable.</a:t>
            </a:r>
          </a:p>
          <a:p>
            <a:pPr algn="l"/>
            <a:r>
              <a:rPr lang="en-US" b="1" i="0" dirty="0">
                <a:effectLst/>
                <a:latin typeface="Heebo" pitchFamily="2" charset="-79"/>
                <a:cs typeface="Heebo" pitchFamily="2" charset="-79"/>
              </a:rPr>
              <a:t>Example</a:t>
            </a:r>
          </a:p>
          <a:p>
            <a:pPr algn="just"/>
            <a:r>
              <a:rPr lang="en-US" b="0" i="0" dirty="0">
                <a:solidFill>
                  <a:srgbClr val="000000"/>
                </a:solidFill>
                <a:effectLst/>
                <a:latin typeface="Nunito" pitchFamily="2" charset="0"/>
              </a:rPr>
              <a:t>In the following example, Python script will generate and plot correlation matrix for the Pima Indian Diabetes dataset. It can be generated with the help of </a:t>
            </a:r>
            <a:r>
              <a:rPr lang="en-US" b="0" i="0" dirty="0" err="1">
                <a:solidFill>
                  <a:srgbClr val="000000"/>
                </a:solidFill>
                <a:effectLst/>
                <a:latin typeface="Nunito" pitchFamily="2" charset="0"/>
              </a:rPr>
              <a:t>corr</a:t>
            </a:r>
            <a:r>
              <a:rPr lang="en-US" b="0" i="0" dirty="0">
                <a:solidFill>
                  <a:srgbClr val="000000"/>
                </a:solidFill>
                <a:effectLst/>
                <a:latin typeface="Nunito" pitchFamily="2" charset="0"/>
              </a:rPr>
              <a:t>() function on Pandas </a:t>
            </a:r>
            <a:r>
              <a:rPr lang="en-US" b="0" i="0" dirty="0" err="1">
                <a:solidFill>
                  <a:srgbClr val="000000"/>
                </a:solidFill>
                <a:effectLst/>
                <a:latin typeface="Nunito" pitchFamily="2" charset="0"/>
              </a:rPr>
              <a:t>DataFrame</a:t>
            </a:r>
            <a:r>
              <a:rPr lang="en-US" b="0" i="0" dirty="0">
                <a:solidFill>
                  <a:srgbClr val="000000"/>
                </a:solidFill>
                <a:effectLst/>
                <a:latin typeface="Nunito" pitchFamily="2" charset="0"/>
              </a:rPr>
              <a:t> and plotted with the help of </a:t>
            </a:r>
            <a:r>
              <a:rPr lang="en-US" b="0" i="0" dirty="0" err="1">
                <a:solidFill>
                  <a:srgbClr val="000000"/>
                </a:solidFill>
                <a:effectLst/>
                <a:latin typeface="Nunito" pitchFamily="2" charset="0"/>
              </a:rPr>
              <a:t>pyplot</a:t>
            </a:r>
            <a:r>
              <a:rPr lang="en-US" b="0" i="0" dirty="0">
                <a:solidFill>
                  <a:srgbClr val="000000"/>
                </a:solidFill>
                <a:effectLst/>
                <a:latin typeface="Nunito" pitchFamily="2" charset="0"/>
              </a:rPr>
              <a:t>.</a:t>
            </a:r>
          </a:p>
          <a:p>
            <a:pPr lvl="2" algn="just"/>
            <a:r>
              <a:rPr lang="en-US" b="0" i="0" dirty="0">
                <a:solidFill>
                  <a:srgbClr val="000000"/>
                </a:solidFill>
                <a:effectLst/>
                <a:latin typeface="Nunito" pitchFamily="2" charset="0"/>
              </a:rPr>
              <a:t>from matplotlib import </a:t>
            </a:r>
            <a:r>
              <a:rPr lang="en-US" b="0" i="0" dirty="0" err="1">
                <a:solidFill>
                  <a:srgbClr val="000000"/>
                </a:solidFill>
                <a:effectLst/>
                <a:latin typeface="Nunito" pitchFamily="2" charset="0"/>
              </a:rPr>
              <a:t>pyplot</a:t>
            </a:r>
            <a:endParaRPr lang="en-US" b="0" i="0" dirty="0">
              <a:solidFill>
                <a:srgbClr val="000000"/>
              </a:solidFill>
              <a:effectLst/>
              <a:latin typeface="Nunito" pitchFamily="2" charset="0"/>
            </a:endParaRPr>
          </a:p>
          <a:p>
            <a:pPr lvl="2" algn="just"/>
            <a:r>
              <a:rPr lang="en-US" b="0" i="0" dirty="0">
                <a:solidFill>
                  <a:srgbClr val="000000"/>
                </a:solidFill>
                <a:effectLst/>
                <a:latin typeface="Nunito" pitchFamily="2" charset="0"/>
              </a:rPr>
              <a:t>from pandas import </a:t>
            </a:r>
            <a:r>
              <a:rPr lang="en-US" b="0" i="0" dirty="0" err="1">
                <a:solidFill>
                  <a:srgbClr val="000000"/>
                </a:solidFill>
                <a:effectLst/>
                <a:latin typeface="Nunito" pitchFamily="2" charset="0"/>
              </a:rPr>
              <a:t>read_csv</a:t>
            </a:r>
            <a:endParaRPr lang="en-US" b="0" i="0" dirty="0">
              <a:solidFill>
                <a:srgbClr val="000000"/>
              </a:solidFill>
              <a:effectLst/>
              <a:latin typeface="Nunito" pitchFamily="2" charset="0"/>
            </a:endParaRPr>
          </a:p>
          <a:p>
            <a:pPr lvl="2" algn="just"/>
            <a:r>
              <a:rPr lang="en-US" b="0" i="0" dirty="0">
                <a:solidFill>
                  <a:srgbClr val="000000"/>
                </a:solidFill>
                <a:effectLst/>
                <a:latin typeface="Nunito" pitchFamily="2" charset="0"/>
              </a:rPr>
              <a:t>import </a:t>
            </a:r>
            <a:r>
              <a:rPr lang="en-US" b="0" i="0" dirty="0" err="1">
                <a:solidFill>
                  <a:srgbClr val="000000"/>
                </a:solidFill>
                <a:effectLst/>
                <a:latin typeface="Nunito" pitchFamily="2" charset="0"/>
              </a:rPr>
              <a:t>numpy</a:t>
            </a:r>
            <a:endParaRPr lang="en-US" b="0" i="0" dirty="0">
              <a:solidFill>
                <a:srgbClr val="000000"/>
              </a:solidFill>
              <a:effectLst/>
              <a:latin typeface="Nunito" pitchFamily="2" charset="0"/>
            </a:endParaRPr>
          </a:p>
          <a:p>
            <a:pPr lvl="2" algn="just"/>
            <a:r>
              <a:rPr lang="en-US" b="0" i="0" dirty="0">
                <a:solidFill>
                  <a:srgbClr val="000000"/>
                </a:solidFill>
                <a:effectLst/>
                <a:latin typeface="Nunito" pitchFamily="2" charset="0"/>
              </a:rPr>
              <a:t>Path = </a:t>
            </a:r>
            <a:r>
              <a:rPr lang="en-US" b="0" i="0" dirty="0" err="1">
                <a:solidFill>
                  <a:srgbClr val="000000"/>
                </a:solidFill>
                <a:effectLst/>
                <a:latin typeface="Nunito" pitchFamily="2" charset="0"/>
              </a:rPr>
              <a:t>r"C</a:t>
            </a:r>
            <a:r>
              <a:rPr lang="en-US" b="0" i="0" dirty="0">
                <a:solidFill>
                  <a:srgbClr val="000000"/>
                </a:solidFill>
                <a:effectLst/>
                <a:latin typeface="Nunito" pitchFamily="2" charset="0"/>
              </a:rPr>
              <a:t>:\pima-indians-diabetes.csv"</a:t>
            </a:r>
          </a:p>
          <a:p>
            <a:pPr lvl="2" algn="just"/>
            <a:r>
              <a:rPr lang="en-US" b="0" i="0" dirty="0">
                <a:solidFill>
                  <a:srgbClr val="000000"/>
                </a:solidFill>
                <a:effectLst/>
                <a:latin typeface="Nunito" pitchFamily="2" charset="0"/>
              </a:rPr>
              <a:t>names = ['</a:t>
            </a:r>
            <a:r>
              <a:rPr lang="en-US" b="0" i="0" dirty="0" err="1">
                <a:solidFill>
                  <a:srgbClr val="000000"/>
                </a:solidFill>
                <a:effectLst/>
                <a:latin typeface="Nunito" pitchFamily="2" charset="0"/>
              </a:rPr>
              <a:t>preg</a:t>
            </a:r>
            <a:r>
              <a:rPr lang="en-US" b="0" i="0" dirty="0">
                <a:solidFill>
                  <a:srgbClr val="000000"/>
                </a:solidFill>
                <a:effectLst/>
                <a:latin typeface="Nunito" pitchFamily="2" charset="0"/>
              </a:rPr>
              <a:t>', '</a:t>
            </a:r>
            <a:r>
              <a:rPr lang="en-US" b="0" i="0" dirty="0" err="1">
                <a:solidFill>
                  <a:srgbClr val="000000"/>
                </a:solidFill>
                <a:effectLst/>
                <a:latin typeface="Nunito" pitchFamily="2" charset="0"/>
              </a:rPr>
              <a:t>plas</a:t>
            </a:r>
            <a:r>
              <a:rPr lang="en-US" b="0" i="0" dirty="0">
                <a:solidFill>
                  <a:srgbClr val="000000"/>
                </a:solidFill>
                <a:effectLst/>
                <a:latin typeface="Nunito" pitchFamily="2" charset="0"/>
              </a:rPr>
              <a:t>', '</a:t>
            </a:r>
            <a:r>
              <a:rPr lang="en-US" b="0" i="0" dirty="0" err="1">
                <a:solidFill>
                  <a:srgbClr val="000000"/>
                </a:solidFill>
                <a:effectLst/>
                <a:latin typeface="Nunito" pitchFamily="2" charset="0"/>
              </a:rPr>
              <a:t>pres</a:t>
            </a:r>
            <a:r>
              <a:rPr lang="en-US" b="0" i="0" dirty="0">
                <a:solidFill>
                  <a:srgbClr val="000000"/>
                </a:solidFill>
                <a:effectLst/>
                <a:latin typeface="Nunito" pitchFamily="2" charset="0"/>
              </a:rPr>
              <a:t>', 'skin', 'test', 'mass', '</a:t>
            </a:r>
            <a:r>
              <a:rPr lang="en-US" b="0" i="0" dirty="0" err="1">
                <a:solidFill>
                  <a:srgbClr val="000000"/>
                </a:solidFill>
                <a:effectLst/>
                <a:latin typeface="Nunito" pitchFamily="2" charset="0"/>
              </a:rPr>
              <a:t>pedi</a:t>
            </a:r>
            <a:r>
              <a:rPr lang="en-US" b="0" i="0" dirty="0">
                <a:solidFill>
                  <a:srgbClr val="000000"/>
                </a:solidFill>
                <a:effectLst/>
                <a:latin typeface="Nunito" pitchFamily="2" charset="0"/>
              </a:rPr>
              <a:t>', 'age', 'class']</a:t>
            </a:r>
          </a:p>
          <a:p>
            <a:pPr lvl="2" algn="just"/>
            <a:r>
              <a:rPr lang="en-US" b="0" i="0" dirty="0">
                <a:solidFill>
                  <a:srgbClr val="000000"/>
                </a:solidFill>
                <a:effectLst/>
                <a:latin typeface="Nunito" pitchFamily="2" charset="0"/>
              </a:rPr>
              <a:t>data = </a:t>
            </a:r>
            <a:r>
              <a:rPr lang="en-US" b="0" i="0" dirty="0" err="1">
                <a:solidFill>
                  <a:srgbClr val="000000"/>
                </a:solidFill>
                <a:effectLst/>
                <a:latin typeface="Nunito" pitchFamily="2" charset="0"/>
              </a:rPr>
              <a:t>read_csv</a:t>
            </a:r>
            <a:r>
              <a:rPr lang="en-US" b="0" i="0" dirty="0">
                <a:solidFill>
                  <a:srgbClr val="000000"/>
                </a:solidFill>
                <a:effectLst/>
                <a:latin typeface="Nunito" pitchFamily="2" charset="0"/>
              </a:rPr>
              <a:t>(Path, names=names)</a:t>
            </a:r>
          </a:p>
          <a:p>
            <a:pPr lvl="2" algn="just"/>
            <a:r>
              <a:rPr lang="en-US" b="0" i="0" dirty="0">
                <a:solidFill>
                  <a:srgbClr val="000000"/>
                </a:solidFill>
                <a:effectLst/>
                <a:latin typeface="Nunito" pitchFamily="2" charset="0"/>
              </a:rPr>
              <a:t>correlations = </a:t>
            </a:r>
            <a:r>
              <a:rPr lang="en-US" b="0" i="0" dirty="0" err="1">
                <a:solidFill>
                  <a:srgbClr val="000000"/>
                </a:solidFill>
                <a:effectLst/>
                <a:latin typeface="Nunito" pitchFamily="2" charset="0"/>
              </a:rPr>
              <a:t>data.corr</a:t>
            </a:r>
            <a:r>
              <a:rPr lang="en-US" b="0" i="0" dirty="0">
                <a:solidFill>
                  <a:srgbClr val="000000"/>
                </a:solidFill>
                <a:effectLst/>
                <a:latin typeface="Nunito" pitchFamily="2" charset="0"/>
              </a:rPr>
              <a:t>()</a:t>
            </a:r>
          </a:p>
          <a:p>
            <a:pPr lvl="2" algn="just"/>
            <a:r>
              <a:rPr lang="en-US" b="0" i="0" dirty="0">
                <a:solidFill>
                  <a:srgbClr val="000000"/>
                </a:solidFill>
                <a:effectLst/>
                <a:latin typeface="Nunito" pitchFamily="2" charset="0"/>
              </a:rPr>
              <a:t>fig = </a:t>
            </a:r>
            <a:r>
              <a:rPr lang="en-US" b="0" i="0" dirty="0" err="1">
                <a:solidFill>
                  <a:srgbClr val="000000"/>
                </a:solidFill>
                <a:effectLst/>
                <a:latin typeface="Nunito" pitchFamily="2" charset="0"/>
              </a:rPr>
              <a:t>pyplot.figure</a:t>
            </a:r>
            <a:r>
              <a:rPr lang="en-US" b="0" i="0" dirty="0">
                <a:solidFill>
                  <a:srgbClr val="000000"/>
                </a:solidFill>
                <a:effectLst/>
                <a:latin typeface="Nunito" pitchFamily="2" charset="0"/>
              </a:rPr>
              <a:t>()</a:t>
            </a:r>
          </a:p>
          <a:p>
            <a:pPr lvl="2" algn="just"/>
            <a:r>
              <a:rPr lang="en-US" b="0" i="0" dirty="0">
                <a:solidFill>
                  <a:srgbClr val="000000"/>
                </a:solidFill>
                <a:effectLst/>
                <a:latin typeface="Nunito" pitchFamily="2" charset="0"/>
              </a:rPr>
              <a:t>ax = </a:t>
            </a:r>
            <a:r>
              <a:rPr lang="en-US" b="0" i="0" dirty="0" err="1">
                <a:solidFill>
                  <a:srgbClr val="000000"/>
                </a:solidFill>
                <a:effectLst/>
                <a:latin typeface="Nunito" pitchFamily="2" charset="0"/>
              </a:rPr>
              <a:t>fig.add_subplot</a:t>
            </a:r>
            <a:r>
              <a:rPr lang="en-US" b="0" i="0" dirty="0">
                <a:solidFill>
                  <a:srgbClr val="000000"/>
                </a:solidFill>
                <a:effectLst/>
                <a:latin typeface="Nunito" pitchFamily="2" charset="0"/>
              </a:rPr>
              <a:t>(111)</a:t>
            </a:r>
          </a:p>
          <a:p>
            <a:pPr lvl="2" algn="just"/>
            <a:r>
              <a:rPr lang="en-US" b="0" i="0" dirty="0" err="1">
                <a:solidFill>
                  <a:srgbClr val="000000"/>
                </a:solidFill>
                <a:effectLst/>
                <a:latin typeface="Nunito" pitchFamily="2" charset="0"/>
              </a:rPr>
              <a:t>cax</a:t>
            </a:r>
            <a:r>
              <a:rPr lang="en-US" b="0" i="0" dirty="0">
                <a:solidFill>
                  <a:srgbClr val="000000"/>
                </a:solidFill>
                <a:effectLst/>
                <a:latin typeface="Nunito" pitchFamily="2" charset="0"/>
              </a:rPr>
              <a:t> = </a:t>
            </a:r>
            <a:r>
              <a:rPr lang="en-US" b="0" i="0" dirty="0" err="1">
                <a:solidFill>
                  <a:srgbClr val="000000"/>
                </a:solidFill>
                <a:effectLst/>
                <a:latin typeface="Nunito" pitchFamily="2" charset="0"/>
              </a:rPr>
              <a:t>ax.matshow</a:t>
            </a:r>
            <a:r>
              <a:rPr lang="en-US" b="0" i="0" dirty="0">
                <a:solidFill>
                  <a:srgbClr val="000000"/>
                </a:solidFill>
                <a:effectLst/>
                <a:latin typeface="Nunito" pitchFamily="2" charset="0"/>
              </a:rPr>
              <a:t>(correlations, </a:t>
            </a:r>
            <a:r>
              <a:rPr lang="en-US" b="0" i="0" dirty="0" err="1">
                <a:solidFill>
                  <a:srgbClr val="000000"/>
                </a:solidFill>
                <a:effectLst/>
                <a:latin typeface="Nunito" pitchFamily="2" charset="0"/>
              </a:rPr>
              <a:t>vmin</a:t>
            </a:r>
            <a:r>
              <a:rPr lang="en-US" b="0" i="0" dirty="0">
                <a:solidFill>
                  <a:srgbClr val="000000"/>
                </a:solidFill>
                <a:effectLst/>
                <a:latin typeface="Nunito" pitchFamily="2" charset="0"/>
              </a:rPr>
              <a:t>=-1, </a:t>
            </a:r>
            <a:r>
              <a:rPr lang="en-US" b="0" i="0" dirty="0" err="1">
                <a:solidFill>
                  <a:srgbClr val="000000"/>
                </a:solidFill>
                <a:effectLst/>
                <a:latin typeface="Nunito" pitchFamily="2" charset="0"/>
              </a:rPr>
              <a:t>vmax</a:t>
            </a:r>
            <a:r>
              <a:rPr lang="en-US" b="0" i="0" dirty="0">
                <a:solidFill>
                  <a:srgbClr val="000000"/>
                </a:solidFill>
                <a:effectLst/>
                <a:latin typeface="Nunito" pitchFamily="2" charset="0"/>
              </a:rPr>
              <a:t>=1)</a:t>
            </a:r>
          </a:p>
          <a:p>
            <a:pPr lvl="2" algn="just"/>
            <a:r>
              <a:rPr lang="en-US" b="0" i="0" dirty="0" err="1">
                <a:solidFill>
                  <a:srgbClr val="000000"/>
                </a:solidFill>
                <a:effectLst/>
                <a:latin typeface="Nunito" pitchFamily="2" charset="0"/>
              </a:rPr>
              <a:t>fig.colorbar</a:t>
            </a:r>
            <a:r>
              <a:rPr lang="en-US" b="0" i="0" dirty="0">
                <a:solidFill>
                  <a:srgbClr val="000000"/>
                </a:solidFill>
                <a:effectLst/>
                <a:latin typeface="Nunito" pitchFamily="2" charset="0"/>
              </a:rPr>
              <a:t>(</a:t>
            </a:r>
            <a:r>
              <a:rPr lang="en-US" b="0" i="0" dirty="0" err="1">
                <a:solidFill>
                  <a:srgbClr val="000000"/>
                </a:solidFill>
                <a:effectLst/>
                <a:latin typeface="Nunito" pitchFamily="2" charset="0"/>
              </a:rPr>
              <a:t>cax</a:t>
            </a:r>
            <a:r>
              <a:rPr lang="en-US" b="0" i="0" dirty="0">
                <a:solidFill>
                  <a:srgbClr val="000000"/>
                </a:solidFill>
                <a:effectLst/>
                <a:latin typeface="Nunito" pitchFamily="2" charset="0"/>
              </a:rPr>
              <a:t>)</a:t>
            </a:r>
          </a:p>
          <a:p>
            <a:pPr lvl="2" algn="just"/>
            <a:r>
              <a:rPr lang="en-US" b="0" i="0" dirty="0">
                <a:solidFill>
                  <a:srgbClr val="000000"/>
                </a:solidFill>
                <a:effectLst/>
                <a:latin typeface="Nunito" pitchFamily="2" charset="0"/>
              </a:rPr>
              <a:t>ticks = </a:t>
            </a:r>
            <a:r>
              <a:rPr lang="en-US" b="0" i="0" dirty="0" err="1">
                <a:solidFill>
                  <a:srgbClr val="000000"/>
                </a:solidFill>
                <a:effectLst/>
                <a:latin typeface="Nunito" pitchFamily="2" charset="0"/>
              </a:rPr>
              <a:t>numpy.arange</a:t>
            </a:r>
            <a:r>
              <a:rPr lang="en-US" b="0" i="0" dirty="0">
                <a:solidFill>
                  <a:srgbClr val="000000"/>
                </a:solidFill>
                <a:effectLst/>
                <a:latin typeface="Nunito" pitchFamily="2" charset="0"/>
              </a:rPr>
              <a:t>(0,9,1)</a:t>
            </a:r>
          </a:p>
          <a:p>
            <a:pPr lvl="2" algn="just"/>
            <a:r>
              <a:rPr lang="en-US" b="0" i="0" dirty="0" err="1">
                <a:solidFill>
                  <a:srgbClr val="000000"/>
                </a:solidFill>
                <a:effectLst/>
                <a:latin typeface="Nunito" pitchFamily="2" charset="0"/>
              </a:rPr>
              <a:t>ax.set_xticks</a:t>
            </a:r>
            <a:r>
              <a:rPr lang="en-US" b="0" i="0" dirty="0">
                <a:solidFill>
                  <a:srgbClr val="000000"/>
                </a:solidFill>
                <a:effectLst/>
                <a:latin typeface="Nunito" pitchFamily="2" charset="0"/>
              </a:rPr>
              <a:t>(ticks)</a:t>
            </a:r>
          </a:p>
          <a:p>
            <a:pPr lvl="2" algn="just"/>
            <a:r>
              <a:rPr lang="en-US" b="0" i="0" dirty="0" err="1">
                <a:solidFill>
                  <a:srgbClr val="000000"/>
                </a:solidFill>
                <a:effectLst/>
                <a:latin typeface="Nunito" pitchFamily="2" charset="0"/>
              </a:rPr>
              <a:t>ax.set_yticks</a:t>
            </a:r>
            <a:r>
              <a:rPr lang="en-US" b="0" i="0" dirty="0">
                <a:solidFill>
                  <a:srgbClr val="000000"/>
                </a:solidFill>
                <a:effectLst/>
                <a:latin typeface="Nunito" pitchFamily="2" charset="0"/>
              </a:rPr>
              <a:t>(ticks)</a:t>
            </a:r>
          </a:p>
          <a:p>
            <a:pPr lvl="2" algn="just"/>
            <a:r>
              <a:rPr lang="en-US" b="0" i="0" dirty="0" err="1">
                <a:solidFill>
                  <a:srgbClr val="000000"/>
                </a:solidFill>
                <a:effectLst/>
                <a:latin typeface="Nunito" pitchFamily="2" charset="0"/>
              </a:rPr>
              <a:t>ax.set_xticklabels</a:t>
            </a:r>
            <a:r>
              <a:rPr lang="en-US" b="0" i="0" dirty="0">
                <a:solidFill>
                  <a:srgbClr val="000000"/>
                </a:solidFill>
                <a:effectLst/>
                <a:latin typeface="Nunito" pitchFamily="2" charset="0"/>
              </a:rPr>
              <a:t>(names)</a:t>
            </a:r>
          </a:p>
          <a:p>
            <a:pPr lvl="2" algn="just"/>
            <a:r>
              <a:rPr lang="en-US" b="0" i="0" dirty="0" err="1">
                <a:solidFill>
                  <a:srgbClr val="000000"/>
                </a:solidFill>
                <a:effectLst/>
                <a:latin typeface="Nunito" pitchFamily="2" charset="0"/>
              </a:rPr>
              <a:t>ax.set_yticklabels</a:t>
            </a:r>
            <a:r>
              <a:rPr lang="en-US" b="0" i="0" dirty="0">
                <a:solidFill>
                  <a:srgbClr val="000000"/>
                </a:solidFill>
                <a:effectLst/>
                <a:latin typeface="Nunito" pitchFamily="2" charset="0"/>
              </a:rPr>
              <a:t>(names)</a:t>
            </a:r>
          </a:p>
          <a:p>
            <a:pPr lvl="2" algn="just"/>
            <a:r>
              <a:rPr lang="en-US" b="0" i="0" dirty="0" err="1">
                <a:solidFill>
                  <a:srgbClr val="000000"/>
                </a:solidFill>
                <a:effectLst/>
                <a:latin typeface="Nunito" pitchFamily="2" charset="0"/>
              </a:rPr>
              <a:t>pyplot.show</a:t>
            </a:r>
            <a:r>
              <a:rPr lang="en-US" b="0" i="0" dirty="0">
                <a:solidFill>
                  <a:srgbClr val="000000"/>
                </a:solidFill>
                <a:effectLst/>
                <a:latin typeface="Nunito" pitchFamily="2" charset="0"/>
              </a:rPr>
              <a:t>()</a:t>
            </a:r>
          </a:p>
        </p:txBody>
      </p:sp>
    </p:spTree>
    <p:extLst>
      <p:ext uri="{BB962C8B-B14F-4D97-AF65-F5344CB8AC3E}">
        <p14:creationId xmlns:p14="http://schemas.microsoft.com/office/powerpoint/2010/main" val="187707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a:bodyPr>
          <a:lstStyle/>
          <a:p>
            <a:pPr algn="l"/>
            <a:r>
              <a:rPr lang="en-IN" sz="3600" b="1" i="0" dirty="0">
                <a:solidFill>
                  <a:srgbClr val="000000"/>
                </a:solidFill>
                <a:effectLst/>
                <a:latin typeface="Heebo" pitchFamily="2" charset="-79"/>
                <a:cs typeface="Heebo" pitchFamily="2" charset="-79"/>
              </a:rPr>
              <a:t>Multivariate Plots: Interaction Among Multiple Variables</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lnSpcReduction="10000"/>
          </a:bodyPr>
          <a:lstStyle/>
          <a:p>
            <a:pPr algn="l"/>
            <a:r>
              <a:rPr lang="en-US" b="1" i="0" dirty="0">
                <a:solidFill>
                  <a:srgbClr val="000000"/>
                </a:solidFill>
                <a:effectLst/>
                <a:latin typeface="Heebo" pitchFamily="2" charset="-79"/>
                <a:cs typeface="Heebo" pitchFamily="2" charset="-79"/>
              </a:rPr>
              <a:t>Scatter Matrix Plot</a:t>
            </a:r>
          </a:p>
          <a:p>
            <a:pPr algn="just"/>
            <a:r>
              <a:rPr lang="en-US" b="0" i="0" dirty="0">
                <a:solidFill>
                  <a:srgbClr val="000000"/>
                </a:solidFill>
                <a:effectLst/>
                <a:latin typeface="Nunito" pitchFamily="2" charset="0"/>
              </a:rPr>
              <a:t>Scatter plots shows how much one variable is affected by another or the relationship between them with the help of dots in two dimensions. Scatter plots are very much like line graphs in the concept that they use horizontal and vertical axes to plot data points.</a:t>
            </a:r>
          </a:p>
          <a:p>
            <a:pPr algn="l"/>
            <a:r>
              <a:rPr lang="en-US" b="1" i="0" dirty="0">
                <a:effectLst/>
                <a:latin typeface="Heebo" pitchFamily="2" charset="-79"/>
                <a:cs typeface="Heebo" pitchFamily="2" charset="-79"/>
              </a:rPr>
              <a:t>Example</a:t>
            </a:r>
          </a:p>
          <a:p>
            <a:pPr lvl="1"/>
            <a:r>
              <a:rPr lang="en-US" i="0" dirty="0">
                <a:effectLst/>
                <a:latin typeface="Heebo" pitchFamily="2" charset="-79"/>
                <a:cs typeface="Heebo" pitchFamily="2" charset="-79"/>
              </a:rPr>
              <a:t>from matplotlib import </a:t>
            </a:r>
            <a:r>
              <a:rPr lang="en-US" i="0" dirty="0" err="1">
                <a:effectLst/>
                <a:latin typeface="Heebo" pitchFamily="2" charset="-79"/>
                <a:cs typeface="Heebo" pitchFamily="2" charset="-79"/>
              </a:rPr>
              <a:t>pyplot</a:t>
            </a:r>
            <a:endParaRPr lang="en-US" i="0" dirty="0">
              <a:effectLst/>
              <a:latin typeface="Heebo" pitchFamily="2" charset="-79"/>
              <a:cs typeface="Heebo" pitchFamily="2" charset="-79"/>
            </a:endParaRPr>
          </a:p>
          <a:p>
            <a:pPr lvl="1"/>
            <a:r>
              <a:rPr lang="en-US" i="0" dirty="0">
                <a:effectLst/>
                <a:latin typeface="Heebo" pitchFamily="2" charset="-79"/>
                <a:cs typeface="Heebo" pitchFamily="2" charset="-79"/>
              </a:rPr>
              <a:t>from pandas import </a:t>
            </a:r>
            <a:r>
              <a:rPr lang="en-US" i="0" dirty="0" err="1">
                <a:effectLst/>
                <a:latin typeface="Heebo" pitchFamily="2" charset="-79"/>
                <a:cs typeface="Heebo" pitchFamily="2" charset="-79"/>
              </a:rPr>
              <a:t>read_csv</a:t>
            </a:r>
            <a:endParaRPr lang="en-US" i="0" dirty="0">
              <a:effectLst/>
              <a:latin typeface="Heebo" pitchFamily="2" charset="-79"/>
              <a:cs typeface="Heebo" pitchFamily="2" charset="-79"/>
            </a:endParaRPr>
          </a:p>
          <a:p>
            <a:pPr lvl="1"/>
            <a:r>
              <a:rPr lang="en-US" i="0" dirty="0">
                <a:effectLst/>
                <a:latin typeface="Heebo" pitchFamily="2" charset="-79"/>
                <a:cs typeface="Heebo" pitchFamily="2" charset="-79"/>
              </a:rPr>
              <a:t>from </a:t>
            </a:r>
            <a:r>
              <a:rPr lang="en-US" i="0" dirty="0" err="1">
                <a:effectLst/>
                <a:latin typeface="Heebo" pitchFamily="2" charset="-79"/>
                <a:cs typeface="Heebo" pitchFamily="2" charset="-79"/>
              </a:rPr>
              <a:t>pandas.tools.plotting</a:t>
            </a:r>
            <a:r>
              <a:rPr lang="en-US" i="0" dirty="0">
                <a:effectLst/>
                <a:latin typeface="Heebo" pitchFamily="2" charset="-79"/>
                <a:cs typeface="Heebo" pitchFamily="2" charset="-79"/>
              </a:rPr>
              <a:t> import </a:t>
            </a:r>
            <a:r>
              <a:rPr lang="en-US" i="0" dirty="0" err="1">
                <a:effectLst/>
                <a:latin typeface="Heebo" pitchFamily="2" charset="-79"/>
                <a:cs typeface="Heebo" pitchFamily="2" charset="-79"/>
              </a:rPr>
              <a:t>scatter_matrix</a:t>
            </a:r>
            <a:endParaRPr lang="en-US" i="0" dirty="0">
              <a:effectLst/>
              <a:latin typeface="Heebo" pitchFamily="2" charset="-79"/>
              <a:cs typeface="Heebo" pitchFamily="2" charset="-79"/>
            </a:endParaRPr>
          </a:p>
          <a:p>
            <a:pPr lvl="1"/>
            <a:r>
              <a:rPr lang="en-US" i="0" dirty="0">
                <a:effectLst/>
                <a:latin typeface="Heebo" pitchFamily="2" charset="-79"/>
                <a:cs typeface="Heebo" pitchFamily="2" charset="-79"/>
              </a:rPr>
              <a:t>path = </a:t>
            </a:r>
            <a:r>
              <a:rPr lang="en-US" i="0" dirty="0" err="1">
                <a:effectLst/>
                <a:latin typeface="Heebo" pitchFamily="2" charset="-79"/>
                <a:cs typeface="Heebo" pitchFamily="2" charset="-79"/>
              </a:rPr>
              <a:t>r"pima</a:t>
            </a:r>
            <a:r>
              <a:rPr lang="en-US" i="0" dirty="0">
                <a:effectLst/>
                <a:latin typeface="Heebo" pitchFamily="2" charset="-79"/>
                <a:cs typeface="Heebo" pitchFamily="2" charset="-79"/>
              </a:rPr>
              <a:t>-indians-diabetes.csv"</a:t>
            </a:r>
          </a:p>
          <a:p>
            <a:pPr lvl="1"/>
            <a:r>
              <a:rPr lang="en-US" i="0" dirty="0">
                <a:effectLst/>
                <a:latin typeface="Heebo" pitchFamily="2" charset="-79"/>
                <a:cs typeface="Heebo" pitchFamily="2" charset="-79"/>
              </a:rPr>
              <a:t>names = ['</a:t>
            </a:r>
            <a:r>
              <a:rPr lang="en-US" i="0" dirty="0" err="1">
                <a:effectLst/>
                <a:latin typeface="Heebo" pitchFamily="2" charset="-79"/>
                <a:cs typeface="Heebo" pitchFamily="2" charset="-79"/>
              </a:rPr>
              <a:t>preg</a:t>
            </a:r>
            <a:r>
              <a:rPr lang="en-US" i="0" dirty="0">
                <a:effectLst/>
                <a:latin typeface="Heebo" pitchFamily="2" charset="-79"/>
                <a:cs typeface="Heebo" pitchFamily="2" charset="-79"/>
              </a:rPr>
              <a:t>', '</a:t>
            </a:r>
            <a:r>
              <a:rPr lang="en-US" i="0" dirty="0" err="1">
                <a:effectLst/>
                <a:latin typeface="Heebo" pitchFamily="2" charset="-79"/>
                <a:cs typeface="Heebo" pitchFamily="2" charset="-79"/>
              </a:rPr>
              <a:t>plas</a:t>
            </a:r>
            <a:r>
              <a:rPr lang="en-US" i="0" dirty="0">
                <a:effectLst/>
                <a:latin typeface="Heebo" pitchFamily="2" charset="-79"/>
                <a:cs typeface="Heebo" pitchFamily="2" charset="-79"/>
              </a:rPr>
              <a:t>', '</a:t>
            </a:r>
            <a:r>
              <a:rPr lang="en-US" i="0" dirty="0" err="1">
                <a:effectLst/>
                <a:latin typeface="Heebo" pitchFamily="2" charset="-79"/>
                <a:cs typeface="Heebo" pitchFamily="2" charset="-79"/>
              </a:rPr>
              <a:t>pres</a:t>
            </a:r>
            <a:r>
              <a:rPr lang="en-US" i="0" dirty="0">
                <a:effectLst/>
                <a:latin typeface="Heebo" pitchFamily="2" charset="-79"/>
                <a:cs typeface="Heebo" pitchFamily="2" charset="-79"/>
              </a:rPr>
              <a:t>', 'skin', 'test', 'mass', '</a:t>
            </a:r>
            <a:r>
              <a:rPr lang="en-US" i="0" dirty="0" err="1">
                <a:effectLst/>
                <a:latin typeface="Heebo" pitchFamily="2" charset="-79"/>
                <a:cs typeface="Heebo" pitchFamily="2" charset="-79"/>
              </a:rPr>
              <a:t>pedi</a:t>
            </a:r>
            <a:r>
              <a:rPr lang="en-US" i="0" dirty="0">
                <a:effectLst/>
                <a:latin typeface="Heebo" pitchFamily="2" charset="-79"/>
                <a:cs typeface="Heebo" pitchFamily="2" charset="-79"/>
              </a:rPr>
              <a:t>', 'age', 'class']</a:t>
            </a:r>
          </a:p>
          <a:p>
            <a:pPr lvl="1"/>
            <a:r>
              <a:rPr lang="en-US" i="0" dirty="0">
                <a:effectLst/>
                <a:latin typeface="Heebo" pitchFamily="2" charset="-79"/>
                <a:cs typeface="Heebo" pitchFamily="2" charset="-79"/>
              </a:rPr>
              <a:t>data = </a:t>
            </a:r>
            <a:r>
              <a:rPr lang="en-US" i="0" dirty="0" err="1">
                <a:effectLst/>
                <a:latin typeface="Heebo" pitchFamily="2" charset="-79"/>
                <a:cs typeface="Heebo" pitchFamily="2" charset="-79"/>
              </a:rPr>
              <a:t>read_csv</a:t>
            </a:r>
            <a:r>
              <a:rPr lang="en-US" i="0" dirty="0">
                <a:effectLst/>
                <a:latin typeface="Heebo" pitchFamily="2" charset="-79"/>
                <a:cs typeface="Heebo" pitchFamily="2" charset="-79"/>
              </a:rPr>
              <a:t>(path, names=names)</a:t>
            </a:r>
          </a:p>
          <a:p>
            <a:pPr lvl="1"/>
            <a:r>
              <a:rPr lang="en-US" i="0" dirty="0" err="1">
                <a:effectLst/>
                <a:latin typeface="Heebo" pitchFamily="2" charset="-79"/>
                <a:cs typeface="Heebo" pitchFamily="2" charset="-79"/>
              </a:rPr>
              <a:t>scatter_matrix</a:t>
            </a:r>
            <a:r>
              <a:rPr lang="en-US" i="0" dirty="0">
                <a:effectLst/>
                <a:latin typeface="Heebo" pitchFamily="2" charset="-79"/>
                <a:cs typeface="Heebo" pitchFamily="2" charset="-79"/>
              </a:rPr>
              <a:t>(data)</a:t>
            </a:r>
          </a:p>
          <a:p>
            <a:pPr lvl="1"/>
            <a:r>
              <a:rPr lang="en-US" i="0" dirty="0" err="1">
                <a:effectLst/>
                <a:latin typeface="Heebo" pitchFamily="2" charset="-79"/>
                <a:cs typeface="Heebo" pitchFamily="2" charset="-79"/>
              </a:rPr>
              <a:t>pyplot.show</a:t>
            </a:r>
            <a:r>
              <a:rPr lang="en-US" i="0" dirty="0">
                <a:effectLst/>
                <a:latin typeface="Heebo" pitchFamily="2" charset="-79"/>
                <a:cs typeface="Heebo" pitchFamily="2" charset="-79"/>
              </a:rPr>
              <a:t>()</a:t>
            </a:r>
          </a:p>
        </p:txBody>
      </p:sp>
    </p:spTree>
    <p:extLst>
      <p:ext uri="{BB962C8B-B14F-4D97-AF65-F5344CB8AC3E}">
        <p14:creationId xmlns:p14="http://schemas.microsoft.com/office/powerpoint/2010/main" val="243143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292929"/>
                </a:solidFill>
                <a:effectLst/>
                <a:latin typeface="charter"/>
              </a:rPr>
              <a:t>Positive Correlation</a:t>
            </a:r>
            <a:endParaRPr lang="en-IN" dirty="0"/>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lstStyle/>
          <a:p>
            <a:r>
              <a:rPr lang="en-US" b="0" i="0" dirty="0">
                <a:effectLst/>
                <a:latin typeface="charter"/>
              </a:rPr>
              <a:t>Two features (variables) can be positively correlated with each other. It means that when the value of one variable increase then the value of the other variable(s) also increases.</a:t>
            </a:r>
          </a:p>
          <a:p>
            <a:r>
              <a:rPr lang="en-US" dirty="0">
                <a:latin typeface="charter"/>
              </a:rPr>
              <a:t>A positive correlation between two variables means both the variables move in the same direction. An increase in one variable leads to an increase in the other variable and vice versa.</a:t>
            </a:r>
          </a:p>
          <a:p>
            <a:r>
              <a:rPr lang="en-US" dirty="0">
                <a:latin typeface="charter"/>
              </a:rPr>
              <a:t>For example, spending more time on a treadmill burns more calories.</a:t>
            </a:r>
            <a:endParaRPr lang="en-IN" dirty="0">
              <a:latin typeface="charter"/>
            </a:endParaRPr>
          </a:p>
        </p:txBody>
      </p:sp>
      <p:pic>
        <p:nvPicPr>
          <p:cNvPr id="3074" name="Picture 2">
            <a:extLst>
              <a:ext uri="{FF2B5EF4-FFF2-40B4-BE49-F238E27FC236}">
                <a16:creationId xmlns:a16="http://schemas.microsoft.com/office/drawing/2014/main" id="{DA2300B9-13CB-B39A-117A-D78C98501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4115641"/>
            <a:ext cx="50673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97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292929"/>
                </a:solidFill>
                <a:effectLst/>
                <a:latin typeface="charter"/>
              </a:rPr>
              <a:t>Negative Correlation</a:t>
            </a:r>
            <a:endParaRPr lang="en-IN" dirty="0"/>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r>
              <a:rPr lang="en-US" sz="2400" b="0" i="0" dirty="0">
                <a:effectLst/>
                <a:latin typeface="charter"/>
              </a:rPr>
              <a:t>Two features (variables) can be negatively correlated with each other. It means that when the value of one variable increase then the value of the other variable(s) decreases.</a:t>
            </a:r>
          </a:p>
          <a:p>
            <a:r>
              <a:rPr lang="en-US" sz="2400" dirty="0">
                <a:latin typeface="charter"/>
              </a:rPr>
              <a:t>A negative correlation between two variables means that the variables move in opposite directions. An increase in one variable leads to a decrease in the other variable and vice versa.</a:t>
            </a:r>
          </a:p>
          <a:p>
            <a:r>
              <a:rPr lang="en-US" sz="2400" dirty="0">
                <a:latin typeface="charter"/>
              </a:rPr>
              <a:t>For example, increasing the speed of a vehicle decreases the time you take to reach your destination.</a:t>
            </a:r>
            <a:endParaRPr lang="en-IN" sz="2400" dirty="0">
              <a:latin typeface="charter"/>
            </a:endParaRPr>
          </a:p>
        </p:txBody>
      </p:sp>
      <p:pic>
        <p:nvPicPr>
          <p:cNvPr id="4098" name="Picture 2">
            <a:extLst>
              <a:ext uri="{FF2B5EF4-FFF2-40B4-BE49-F238E27FC236}">
                <a16:creationId xmlns:a16="http://schemas.microsoft.com/office/drawing/2014/main" id="{BB46F97D-000B-21FC-19B0-2AE513AE7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270" y="3693458"/>
            <a:ext cx="5486400" cy="242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44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292929"/>
                </a:solidFill>
                <a:effectLst/>
                <a:latin typeface="charter"/>
              </a:rPr>
              <a:t>No/Weak Correlation</a:t>
            </a:r>
            <a:endParaRPr lang="en-IN" dirty="0"/>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lstStyle/>
          <a:p>
            <a:r>
              <a:rPr lang="en-US" b="0" i="0" dirty="0">
                <a:solidFill>
                  <a:srgbClr val="292929"/>
                </a:solidFill>
                <a:effectLst/>
                <a:latin typeface="charter"/>
              </a:rPr>
              <a:t>Two features (variables) are not correlated with each other. It means that when the value of one variable increase or decrease then the value of the other variable(s) doesn’t increase or decreases.</a:t>
            </a:r>
          </a:p>
          <a:p>
            <a:r>
              <a:rPr lang="en-US" dirty="0">
                <a:solidFill>
                  <a:srgbClr val="292929"/>
                </a:solidFill>
                <a:latin typeface="charter"/>
              </a:rPr>
              <a:t>No correlation exists when one variable does not affect the other.</a:t>
            </a:r>
          </a:p>
          <a:p>
            <a:r>
              <a:rPr lang="en-US" dirty="0">
                <a:solidFill>
                  <a:srgbClr val="292929"/>
                </a:solidFill>
                <a:latin typeface="charter"/>
              </a:rPr>
              <a:t>For example, there is no correlation between the number of years of school a person has attended and the letters in his/her name.</a:t>
            </a:r>
            <a:endParaRPr lang="en-IN" dirty="0">
              <a:solidFill>
                <a:srgbClr val="292929"/>
              </a:solidFill>
              <a:latin typeface="charter"/>
            </a:endParaRPr>
          </a:p>
        </p:txBody>
      </p:sp>
      <p:pic>
        <p:nvPicPr>
          <p:cNvPr id="5122" name="Picture 2">
            <a:extLst>
              <a:ext uri="{FF2B5EF4-FFF2-40B4-BE49-F238E27FC236}">
                <a16:creationId xmlns:a16="http://schemas.microsoft.com/office/drawing/2014/main" id="{075F3791-1C8C-B5DD-34BF-AD7FE8CF1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671047"/>
            <a:ext cx="54864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42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orrelation analysis">
            <a:extLst>
              <a:ext uri="{FF2B5EF4-FFF2-40B4-BE49-F238E27FC236}">
                <a16:creationId xmlns:a16="http://schemas.microsoft.com/office/drawing/2014/main" id="{49778F5E-6320-7DC5-7E2F-430BE76B6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1247775"/>
            <a:ext cx="9401175"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57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effectLst/>
                <a:latin typeface="Fira Sans" panose="020B0503050000020004" pitchFamily="34" charset="0"/>
              </a:rPr>
              <a:t>Uses of correlation analysis</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lstStyle/>
          <a:p>
            <a:pPr algn="l"/>
            <a:r>
              <a:rPr lang="en-US" b="0" i="0" dirty="0">
                <a:effectLst/>
                <a:latin typeface="Fira Sans" panose="020B0503050000020004" pitchFamily="34" charset="0"/>
              </a:rPr>
              <a:t>Correlation analysis is used to study practical cases. Here, the researcher can't manipulate individual variables. For example, correlation analysis is used to measure the correlation between the patient's blood pressure and the medication used.</a:t>
            </a:r>
          </a:p>
          <a:p>
            <a:pPr algn="l"/>
            <a:r>
              <a:rPr lang="en-US" b="0" i="0" dirty="0">
                <a:effectLst/>
                <a:latin typeface="Fira Sans" panose="020B0503050000020004" pitchFamily="34" charset="0"/>
              </a:rPr>
              <a:t>Marketers use it to measure the effectiveness of advertising. Researchers measure the increase/decrease in sales due to a specific marketing campaign.</a:t>
            </a:r>
          </a:p>
        </p:txBody>
      </p:sp>
    </p:spTree>
    <p:extLst>
      <p:ext uri="{BB962C8B-B14F-4D97-AF65-F5344CB8AC3E}">
        <p14:creationId xmlns:p14="http://schemas.microsoft.com/office/powerpoint/2010/main" val="74508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effectLst/>
                <a:latin typeface="Fira Sans" panose="020B0503050000020004" pitchFamily="34" charset="0"/>
              </a:rPr>
              <a:t>Advantages of correlation analysis</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fontScale="92500"/>
          </a:bodyPr>
          <a:lstStyle/>
          <a:p>
            <a:pPr algn="l"/>
            <a:r>
              <a:rPr lang="en-US" b="0" i="0" dirty="0">
                <a:effectLst/>
                <a:latin typeface="Fira Sans" panose="020B0503050000020004" pitchFamily="34" charset="0"/>
              </a:rPr>
              <a:t>To perform reliable correlation analysis, it is essential to make in-depth observations of two variables, which gives us an advantage in obtaining results. Some of the most notorious benefits of correlation analysis are:</a:t>
            </a:r>
          </a:p>
          <a:p>
            <a:pPr algn="l">
              <a:buFont typeface="Arial" panose="020B0604020202020204" pitchFamily="34" charset="0"/>
              <a:buChar char="•"/>
            </a:pPr>
            <a:r>
              <a:rPr lang="en-US" b="0" i="0" dirty="0">
                <a:effectLst/>
                <a:latin typeface="Fira Sans" panose="020B0503050000020004" pitchFamily="34" charset="0"/>
              </a:rPr>
              <a:t>Awareness of the behavior between two variables: A correlation helps to identify the absence or presence of a relationship between two variables. It tends to be more relevant to everyday life.</a:t>
            </a:r>
          </a:p>
          <a:p>
            <a:pPr algn="l">
              <a:buFont typeface="Arial" panose="020B0604020202020204" pitchFamily="34" charset="0"/>
              <a:buChar char="•"/>
            </a:pPr>
            <a:r>
              <a:rPr lang="en-US" b="0" i="0" dirty="0">
                <a:effectLst/>
                <a:latin typeface="Fira Sans" panose="020B0503050000020004" pitchFamily="34" charset="0"/>
              </a:rPr>
              <a:t>A good starting point for research: It proves to be a good starting point when a researcher starts investigating relationships for the first time.</a:t>
            </a:r>
          </a:p>
          <a:p>
            <a:pPr algn="l">
              <a:buFont typeface="Arial" panose="020B0604020202020204" pitchFamily="34" charset="0"/>
              <a:buChar char="•"/>
            </a:pPr>
            <a:r>
              <a:rPr lang="en-US" b="0" i="0" dirty="0">
                <a:effectLst/>
                <a:latin typeface="Fira Sans" panose="020B0503050000020004" pitchFamily="34" charset="0"/>
              </a:rPr>
              <a:t>Uses for further studies: Researchers can identify the direction and strength of the relationship between two variables and later narrow the findings down in later studies.</a:t>
            </a:r>
          </a:p>
          <a:p>
            <a:pPr algn="l">
              <a:buFont typeface="Arial" panose="020B0604020202020204" pitchFamily="34" charset="0"/>
              <a:buChar char="•"/>
            </a:pPr>
            <a:r>
              <a:rPr lang="en-US" b="0" i="0" dirty="0">
                <a:effectLst/>
                <a:latin typeface="Fira Sans" panose="020B0503050000020004" pitchFamily="34" charset="0"/>
              </a:rPr>
              <a:t>Simple metrics: Research findings are simple to classify. The findings can range from -1.00 to 1.00. There can be only three potential broad outcomes of the analysis.</a:t>
            </a:r>
          </a:p>
        </p:txBody>
      </p:sp>
    </p:spTree>
    <p:extLst>
      <p:ext uri="{BB962C8B-B14F-4D97-AF65-F5344CB8AC3E}">
        <p14:creationId xmlns:p14="http://schemas.microsoft.com/office/powerpoint/2010/main" val="100421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fontScale="90000"/>
          </a:bodyPr>
          <a:lstStyle/>
          <a:p>
            <a:r>
              <a:rPr lang="en-IN" b="1" i="0" dirty="0">
                <a:solidFill>
                  <a:srgbClr val="303030"/>
                </a:solidFill>
                <a:effectLst/>
                <a:latin typeface="Heebo" pitchFamily="2" charset="-79"/>
                <a:cs typeface="Heebo" pitchFamily="2" charset="-79"/>
              </a:rPr>
              <a:t>Understanding Data with Visualization</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lstStyle/>
          <a:p>
            <a:pPr algn="just"/>
            <a:r>
              <a:rPr lang="en-US" b="0" i="0" dirty="0">
                <a:solidFill>
                  <a:srgbClr val="000000"/>
                </a:solidFill>
                <a:effectLst/>
                <a:latin typeface="Nunito" pitchFamily="2" charset="0"/>
              </a:rPr>
              <a:t>With the help of data visualization, we can see how the data looks like and what kind of correlation is held by the attributes of data. It is the fastest way to see if the features correspond to the output. With the help of following Python recipes, we can understand ML data with statistics.</a:t>
            </a:r>
          </a:p>
          <a:p>
            <a:br>
              <a:rPr lang="en-US" dirty="0"/>
            </a:br>
            <a:endParaRPr lang="en-IN" dirty="0"/>
          </a:p>
        </p:txBody>
      </p:sp>
      <p:pic>
        <p:nvPicPr>
          <p:cNvPr id="1026" name="Picture 2" descr="Data Visualization Techniques">
            <a:extLst>
              <a:ext uri="{FF2B5EF4-FFF2-40B4-BE49-F238E27FC236}">
                <a16:creationId xmlns:a16="http://schemas.microsoft.com/office/drawing/2014/main" id="{23A87325-236D-F52B-DF18-4ED06EBAE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943506"/>
            <a:ext cx="57150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54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rmAutofit/>
          </a:bodyPr>
          <a:lstStyle/>
          <a:p>
            <a:r>
              <a:rPr lang="en-US" sz="3200" b="1" i="0" dirty="0">
                <a:solidFill>
                  <a:srgbClr val="000000"/>
                </a:solidFill>
                <a:effectLst/>
                <a:latin typeface="Heebo" pitchFamily="2" charset="-79"/>
                <a:cs typeface="Heebo" pitchFamily="2" charset="-79"/>
              </a:rPr>
              <a:t>Univariate Plots: Understanding Attributes Independently</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fontScale="92500" lnSpcReduction="10000"/>
          </a:bodyPr>
          <a:lstStyle/>
          <a:p>
            <a:pPr algn="just"/>
            <a:r>
              <a:rPr lang="en-US" b="0" i="0" dirty="0">
                <a:solidFill>
                  <a:srgbClr val="000000"/>
                </a:solidFill>
                <a:effectLst/>
                <a:latin typeface="Nunito" pitchFamily="2" charset="0"/>
              </a:rPr>
              <a:t>The simplest type of visualization is single-variable or “univariate” visualization. With the help of univariate visualization, we can understand each attribute of our dataset independently. The following are some techniques in Python to implement univariate visualization −</a:t>
            </a:r>
          </a:p>
          <a:p>
            <a:pPr algn="l"/>
            <a:r>
              <a:rPr lang="en-US" b="1" i="0" dirty="0">
                <a:effectLst/>
                <a:latin typeface="Heebo" pitchFamily="2" charset="-79"/>
                <a:cs typeface="Heebo" pitchFamily="2" charset="-79"/>
              </a:rPr>
              <a:t>Histograms</a:t>
            </a:r>
          </a:p>
          <a:p>
            <a:pPr algn="just"/>
            <a:r>
              <a:rPr lang="en-US" b="0" i="0" dirty="0">
                <a:solidFill>
                  <a:srgbClr val="000000"/>
                </a:solidFill>
                <a:effectLst/>
                <a:latin typeface="Nunito" pitchFamily="2" charset="0"/>
              </a:rPr>
              <a:t>Histograms group the data in bins and is the fastest way to get idea about the distribution of each attribute in dataset. The following are some of the characteristics of histograms −</a:t>
            </a:r>
          </a:p>
          <a:p>
            <a:pPr algn="just">
              <a:buFont typeface="Arial" panose="020B0604020202020204" pitchFamily="34" charset="0"/>
              <a:buChar char="•"/>
            </a:pPr>
            <a:r>
              <a:rPr lang="en-US" b="0" i="0" dirty="0">
                <a:solidFill>
                  <a:srgbClr val="000000"/>
                </a:solidFill>
                <a:effectLst/>
                <a:latin typeface="Nunito" pitchFamily="2" charset="0"/>
              </a:rPr>
              <a:t>It provides us a count of the number of observations in each bin created for visualization.</a:t>
            </a:r>
          </a:p>
          <a:p>
            <a:pPr algn="just">
              <a:buFont typeface="Arial" panose="020B0604020202020204" pitchFamily="34" charset="0"/>
              <a:buChar char="•"/>
            </a:pPr>
            <a:r>
              <a:rPr lang="en-US" b="0" i="0" dirty="0">
                <a:solidFill>
                  <a:srgbClr val="000000"/>
                </a:solidFill>
                <a:effectLst/>
                <a:latin typeface="Nunito" pitchFamily="2" charset="0"/>
              </a:rPr>
              <a:t>From the shape of the bin, we can easily observe the distribution i.e. weather it is Gaussian, skewed or exponential.</a:t>
            </a:r>
          </a:p>
          <a:p>
            <a:pPr algn="just">
              <a:buFont typeface="Arial" panose="020B0604020202020204" pitchFamily="34" charset="0"/>
              <a:buChar char="•"/>
            </a:pPr>
            <a:r>
              <a:rPr lang="en-US" b="0" i="0" dirty="0">
                <a:solidFill>
                  <a:srgbClr val="000000"/>
                </a:solidFill>
                <a:effectLst/>
                <a:latin typeface="Nunito" pitchFamily="2" charset="0"/>
              </a:rPr>
              <a:t>Histograms also help us to see possible outliers.</a:t>
            </a:r>
          </a:p>
          <a:p>
            <a:pPr algn="just">
              <a:buFont typeface="Arial" panose="020B0604020202020204" pitchFamily="34" charset="0"/>
              <a:buChar char="•"/>
            </a:pPr>
            <a:r>
              <a:rPr lang="en-US" dirty="0">
                <a:solidFill>
                  <a:srgbClr val="000000"/>
                </a:solidFill>
                <a:latin typeface="Nunito" pitchFamily="2" charset="0"/>
              </a:rPr>
              <a:t>Outliers are data points that are far away from other data points and they can distort the statistical result.</a:t>
            </a:r>
            <a:endParaRPr lang="en-US" b="0" i="0" dirty="0">
              <a:solidFill>
                <a:srgbClr val="000000"/>
              </a:solidFill>
              <a:effectLst/>
              <a:latin typeface="Nunito" pitchFamily="2" charset="0"/>
            </a:endParaRPr>
          </a:p>
        </p:txBody>
      </p:sp>
    </p:spTree>
    <p:extLst>
      <p:ext uri="{BB962C8B-B14F-4D97-AF65-F5344CB8AC3E}">
        <p14:creationId xmlns:p14="http://schemas.microsoft.com/office/powerpoint/2010/main" val="777981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1592</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Calibri</vt:lpstr>
      <vt:lpstr>Calibri Light</vt:lpstr>
      <vt:lpstr>charter</vt:lpstr>
      <vt:lpstr>Fira Sans</vt:lpstr>
      <vt:lpstr>Heebo</vt:lpstr>
      <vt:lpstr>Nunito</vt:lpstr>
      <vt:lpstr>Office Theme</vt:lpstr>
      <vt:lpstr>MACHINE LEARNING</vt:lpstr>
      <vt:lpstr>Positive Correlation</vt:lpstr>
      <vt:lpstr>Negative Correlation</vt:lpstr>
      <vt:lpstr>No/Weak Correlation</vt:lpstr>
      <vt:lpstr>PowerPoint Presentation</vt:lpstr>
      <vt:lpstr>Uses of correlation analysis</vt:lpstr>
      <vt:lpstr>Advantages of correlation analysis</vt:lpstr>
      <vt:lpstr>Understanding Data with Visualization</vt:lpstr>
      <vt:lpstr>Univariate Plots: Understanding Attributes Independently</vt:lpstr>
      <vt:lpstr>Univariate Plots: Understanding Attributes Independently</vt:lpstr>
      <vt:lpstr>Univariate Plots: Understanding Attributes Independently</vt:lpstr>
      <vt:lpstr>Univariate Plots: Understanding Attributes Independently</vt:lpstr>
      <vt:lpstr>Univariate Plots: Understanding Attributes Independently</vt:lpstr>
      <vt:lpstr>Multivariate Plots: Interaction Among Multiple Variables</vt:lpstr>
      <vt:lpstr>Multivariate Plots: Interaction Among Multiple Variables</vt:lpstr>
      <vt:lpstr>Multivariate Plots: Interaction Among Multiple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42</cp:revision>
  <dcterms:created xsi:type="dcterms:W3CDTF">2022-06-13T05:27:43Z</dcterms:created>
  <dcterms:modified xsi:type="dcterms:W3CDTF">2022-06-15T17:36:41Z</dcterms:modified>
</cp:coreProperties>
</file>