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76" r:id="rId3"/>
    <p:sldId id="274" r:id="rId4"/>
    <p:sldId id="277" r:id="rId5"/>
    <p:sldId id="278" r:id="rId6"/>
    <p:sldId id="279" r:id="rId7"/>
    <p:sldId id="280" r:id="rId8"/>
    <p:sldId id="281" r:id="rId9"/>
    <p:sldId id="282" r:id="rId10"/>
    <p:sldId id="283" r:id="rId11"/>
    <p:sldId id="284" r:id="rId12"/>
    <p:sldId id="285" r:id="rId13"/>
    <p:sldId id="286" r:id="rId14"/>
    <p:sldId id="288" r:id="rId15"/>
    <p:sldId id="287"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8" r:id="rId29"/>
    <p:sldId id="302" r:id="rId30"/>
    <p:sldId id="303" r:id="rId31"/>
    <p:sldId id="304" r:id="rId32"/>
    <p:sldId id="305" r:id="rId33"/>
    <p:sldId id="306" r:id="rId34"/>
    <p:sldId id="309" r:id="rId35"/>
    <p:sldId id="31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4025-5B89-CC71-B2CB-52ABBB6E9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F13C14-7291-3E4D-164F-79194E73F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CD0B77-09D0-DFEC-4B80-8D7525885380}"/>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E2BDF636-99AB-8D2A-C864-5E4A659F1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C96CB-1F0A-A209-EBEC-A58D231A63F8}"/>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392631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47C4-5B6C-1049-B432-F900E3508D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D918E-AF31-101E-CA5A-315821813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28BD8-2779-4D04-DF9A-DCE58D018530}"/>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9B53380F-465C-0ABC-9D71-22E8156D4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B1E8B-4359-0263-6A6C-8BB1F0D3A12B}"/>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19869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76C51-9844-BD07-D497-D8D4088BF1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9BA2E8-FC8D-49D0-6117-D7210A96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0EF81-9CEE-1022-5B94-F3023118AED1}"/>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3154ADD2-4591-99BA-58DF-940E6E57B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74E8B-338E-687A-A3A0-2A3111FA9146}"/>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1537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B194-7797-103A-7F24-7270F9A4E5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D4AFE-223E-AA9B-514F-1D8817F05B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D26BD-18B6-450F-F8B6-BD27E3E4BAFA}"/>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AD18C85B-85B7-C6AC-0F82-E447ABE0A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F3F8C-0981-FF76-FD5D-12BF5EB892C9}"/>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21187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2D6A-4185-8674-C76E-C284A2F00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2334B5-A382-A151-F82D-9321ADF2A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DC472-813E-A72D-43DA-DDEA1CC5B99F}"/>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A10B2DDC-01B7-4BBC-E79C-26C0A97FE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44B1D-22A4-9B97-6FCC-109B97C2427F}"/>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368274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95CE-D179-DB09-CFBB-E55044AAC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826F2-6DC6-4BB3-F5CB-073303C732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38B463-04C4-9C9E-5922-3E2E3E5A0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84D01E-EC81-13DB-9105-4C1089C680AE}"/>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6" name="Footer Placeholder 5">
            <a:extLst>
              <a:ext uri="{FF2B5EF4-FFF2-40B4-BE49-F238E27FC236}">
                <a16:creationId xmlns:a16="http://schemas.microsoft.com/office/drawing/2014/main" id="{560D46C8-202B-C54B-51C7-ADA10E69D9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0F37A-5921-5960-6F57-BA8C0D64FA0F}"/>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266222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9BA-CEE2-686F-9DA6-405BBBB86B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595BF-95E2-B11F-65BD-3FE95F734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A5C6F-7351-F454-0266-8433E0660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F99F4D-B8C3-9596-3929-97DFDFF7B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0E921-3CB2-C015-A8DC-443D017B4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B898A5-7BF5-7FD5-4714-F1A44CAA0857}"/>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8" name="Footer Placeholder 7">
            <a:extLst>
              <a:ext uri="{FF2B5EF4-FFF2-40B4-BE49-F238E27FC236}">
                <a16:creationId xmlns:a16="http://schemas.microsoft.com/office/drawing/2014/main" id="{893BC584-0707-B32F-A69B-D04B2FCA5C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807082-55EB-9E1F-B824-B454D3E4C9EA}"/>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357786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A818-1BC2-8085-B11D-F58E2E3E78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2D691-AFE7-063A-1B1D-25279788BDD2}"/>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4" name="Footer Placeholder 3">
            <a:extLst>
              <a:ext uri="{FF2B5EF4-FFF2-40B4-BE49-F238E27FC236}">
                <a16:creationId xmlns:a16="http://schemas.microsoft.com/office/drawing/2014/main" id="{BB42EE8D-B2AD-4588-5F7A-E76685C1A1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E580D8-E102-7FC7-82CB-271737956AD1}"/>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209714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DC83E-C066-4466-6641-9B02DA398315}"/>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3" name="Footer Placeholder 2">
            <a:extLst>
              <a:ext uri="{FF2B5EF4-FFF2-40B4-BE49-F238E27FC236}">
                <a16:creationId xmlns:a16="http://schemas.microsoft.com/office/drawing/2014/main" id="{2588804B-49BE-6772-7226-564758193A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EF6F48-AEC7-99EF-8E89-DCFF26C5AD45}"/>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296004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054B-1354-B5B4-67EF-9532A80F4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F8752-A091-9FA7-DE7C-87E5E2F64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021523-1C8D-A1C2-597D-32F3F057F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9A042-2882-903C-A62F-70CDCBFC26DD}"/>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6" name="Footer Placeholder 5">
            <a:extLst>
              <a:ext uri="{FF2B5EF4-FFF2-40B4-BE49-F238E27FC236}">
                <a16:creationId xmlns:a16="http://schemas.microsoft.com/office/drawing/2014/main" id="{16A0C691-77D4-12C4-7F0C-BD5EC237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2B1DCF-5B18-0B77-754C-19F69B9E2189}"/>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198017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7E33-DDDD-7096-2D42-FB30BEB00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7104C9-0CBA-5D3C-1F33-DB680B399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181F76-9454-7FF4-336F-A8D33CB50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18DA3-0C69-200E-2979-9C2310D9654D}"/>
              </a:ext>
            </a:extLst>
          </p:cNvPr>
          <p:cNvSpPr>
            <a:spLocks noGrp="1"/>
          </p:cNvSpPr>
          <p:nvPr>
            <p:ph type="dt" sz="half" idx="10"/>
          </p:nvPr>
        </p:nvSpPr>
        <p:spPr/>
        <p:txBody>
          <a:bodyPr/>
          <a:lstStyle/>
          <a:p>
            <a:fld id="{5975CD53-7CF5-4BA2-9E00-B55802779E81}" type="datetimeFigureOut">
              <a:rPr lang="en-IN" smtClean="0"/>
              <a:t>05-06-2022</a:t>
            </a:fld>
            <a:endParaRPr lang="en-IN"/>
          </a:p>
        </p:txBody>
      </p:sp>
      <p:sp>
        <p:nvSpPr>
          <p:cNvPr id="6" name="Footer Placeholder 5">
            <a:extLst>
              <a:ext uri="{FF2B5EF4-FFF2-40B4-BE49-F238E27FC236}">
                <a16:creationId xmlns:a16="http://schemas.microsoft.com/office/drawing/2014/main" id="{DCC23AD9-5C20-3FC3-38CD-EBE087E5E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D36B9-D296-7033-AD76-F72BDA1477DD}"/>
              </a:ext>
            </a:extLst>
          </p:cNvPr>
          <p:cNvSpPr>
            <a:spLocks noGrp="1"/>
          </p:cNvSpPr>
          <p:nvPr>
            <p:ph type="sldNum" sz="quarter" idx="12"/>
          </p:nvPr>
        </p:nvSpPr>
        <p:spPr/>
        <p:txBody>
          <a:bodyPr/>
          <a:lstStyle/>
          <a:p>
            <a:fld id="{CE34A6B5-3A54-4175-A3E9-8C5B4EA465D2}" type="slidenum">
              <a:rPr lang="en-IN" smtClean="0"/>
              <a:t>‹#›</a:t>
            </a:fld>
            <a:endParaRPr lang="en-IN"/>
          </a:p>
        </p:txBody>
      </p:sp>
    </p:spTree>
    <p:extLst>
      <p:ext uri="{BB962C8B-B14F-4D97-AF65-F5344CB8AC3E}">
        <p14:creationId xmlns:p14="http://schemas.microsoft.com/office/powerpoint/2010/main" val="20054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0409E-9934-69B7-AD8D-65624C58E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8E375-EB68-88C0-F33A-BABDB54E6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26D4E-E2EF-0648-E453-1AEDEC8AF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5CD53-7CF5-4BA2-9E00-B55802779E81}" type="datetimeFigureOut">
              <a:rPr lang="en-IN" smtClean="0"/>
              <a:t>05-06-2022</a:t>
            </a:fld>
            <a:endParaRPr lang="en-IN"/>
          </a:p>
        </p:txBody>
      </p:sp>
      <p:sp>
        <p:nvSpPr>
          <p:cNvPr id="5" name="Footer Placeholder 4">
            <a:extLst>
              <a:ext uri="{FF2B5EF4-FFF2-40B4-BE49-F238E27FC236}">
                <a16:creationId xmlns:a16="http://schemas.microsoft.com/office/drawing/2014/main" id="{A6573763-E677-7CDB-916E-E364B14F6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EDA7D8-43E3-2EEB-E203-B37A3410B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4A6B5-3A54-4175-A3E9-8C5B4EA465D2}" type="slidenum">
              <a:rPr lang="en-IN" smtClean="0"/>
              <a:t>‹#›</a:t>
            </a:fld>
            <a:endParaRPr lang="en-IN"/>
          </a:p>
        </p:txBody>
      </p:sp>
    </p:spTree>
    <p:extLst>
      <p:ext uri="{BB962C8B-B14F-4D97-AF65-F5344CB8AC3E}">
        <p14:creationId xmlns:p14="http://schemas.microsoft.com/office/powerpoint/2010/main" val="248283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7</a:t>
            </a:r>
          </a:p>
          <a:p>
            <a:r>
              <a:rPr lang="en-IN" dirty="0"/>
              <a:t>Date – </a:t>
            </a:r>
            <a:r>
              <a:rPr lang="en-IN"/>
              <a:t>04</a:t>
            </a:r>
            <a:r>
              <a:rPr lang="en-IN" baseline="30000"/>
              <a:t>th</a:t>
            </a:r>
            <a:r>
              <a:rPr lang="en-IN"/>
              <a:t>  June, </a:t>
            </a:r>
            <a:r>
              <a:rPr lang="en-IN" dirty="0"/>
              <a:t>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Unsupervised learning is a learning method in which a machine learns without any supervision.</a:t>
            </a:r>
          </a:p>
          <a:p>
            <a:pPr algn="just"/>
            <a:r>
              <a:rPr lang="en-US" sz="2400" b="0" i="0" dirty="0">
                <a:solidFill>
                  <a:srgbClr val="333333"/>
                </a:solidFill>
                <a:effectLst/>
                <a:latin typeface="inter-regular"/>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pPr algn="just"/>
            <a:r>
              <a:rPr lang="en-US" sz="2400" b="0" i="0" dirty="0">
                <a:solidFill>
                  <a:srgbClr val="333333"/>
                </a:solidFill>
                <a:effectLst/>
                <a:latin typeface="inter-regular"/>
              </a:rPr>
              <a:t>In unsupervised learning, we don't have a predetermined result. The machine tries to find useful insights from the huge amount of data. It can be further classifieds into two categories of algorithms:</a:t>
            </a:r>
          </a:p>
          <a:p>
            <a:pPr algn="just">
              <a:buFont typeface="Arial" panose="020B0604020202020204" pitchFamily="34" charset="0"/>
              <a:buChar char="•"/>
            </a:pPr>
            <a:r>
              <a:rPr lang="en-US" sz="2400" b="1" i="0" dirty="0">
                <a:solidFill>
                  <a:srgbClr val="000000"/>
                </a:solidFill>
                <a:effectLst/>
                <a:latin typeface="inter-bold"/>
              </a:rPr>
              <a:t>Clustering</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Association</a:t>
            </a:r>
            <a:endParaRPr lang="en-US" sz="24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184571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Reinforcement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Reinforcement 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a:t>
            </a:r>
          </a:p>
          <a:p>
            <a:pPr algn="just"/>
            <a:r>
              <a:rPr lang="en-US" b="0" i="0" dirty="0">
                <a:solidFill>
                  <a:srgbClr val="333333"/>
                </a:solidFill>
                <a:effectLst/>
                <a:latin typeface="inter-regular"/>
              </a:rPr>
              <a:t>The robotic dog, which automatically learns the movement of his arms, is an example of Reinforcement learning.</a:t>
            </a:r>
          </a:p>
          <a:p>
            <a:pPr algn="l"/>
            <a:endParaRPr lang="en-IN" dirty="0"/>
          </a:p>
        </p:txBody>
      </p:sp>
    </p:spTree>
    <p:extLst>
      <p:ext uri="{BB962C8B-B14F-4D97-AF65-F5344CB8AC3E}">
        <p14:creationId xmlns:p14="http://schemas.microsoft.com/office/powerpoint/2010/main" val="54052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History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b="0" i="0" dirty="0">
                <a:solidFill>
                  <a:srgbClr val="333333"/>
                </a:solidFill>
                <a:effectLst/>
                <a:latin typeface="inter-regular"/>
              </a:rPr>
              <a:t>Before some years (about 40-50 years), machine learning was science fiction, but today it is the part of our daily life. Machine learning is making our day to day life easy from </a:t>
            </a:r>
            <a:r>
              <a:rPr lang="en-US" b="1" i="0" dirty="0">
                <a:solidFill>
                  <a:srgbClr val="333333"/>
                </a:solidFill>
                <a:effectLst/>
                <a:latin typeface="inter-bold"/>
              </a:rPr>
              <a:t>self-driving cars</a:t>
            </a:r>
            <a:r>
              <a:rPr lang="en-US" b="0" i="0" dirty="0">
                <a:solidFill>
                  <a:srgbClr val="333333"/>
                </a:solidFill>
                <a:effectLst/>
                <a:latin typeface="inter-regular"/>
              </a:rPr>
              <a:t> to </a:t>
            </a:r>
            <a:r>
              <a:rPr lang="en-US" b="1" i="0" dirty="0">
                <a:solidFill>
                  <a:srgbClr val="333333"/>
                </a:solidFill>
                <a:effectLst/>
                <a:latin typeface="inter-bold"/>
              </a:rPr>
              <a:t>Amazon virtual assistant "Alexa"</a:t>
            </a:r>
            <a:r>
              <a:rPr lang="en-US" b="0" i="0" dirty="0">
                <a:solidFill>
                  <a:srgbClr val="333333"/>
                </a:solidFill>
                <a:effectLst/>
                <a:latin typeface="inter-regular"/>
              </a:rPr>
              <a:t>. However, the idea behind machine learning is so old and has a long history. Below some milestones are given which have occurred in the history of machine learning:</a:t>
            </a:r>
            <a:endParaRPr lang="en-IN" dirty="0"/>
          </a:p>
        </p:txBody>
      </p:sp>
      <p:pic>
        <p:nvPicPr>
          <p:cNvPr id="23554" name="Picture 2" descr="History of Machine Learning">
            <a:extLst>
              <a:ext uri="{FF2B5EF4-FFF2-40B4-BE49-F238E27FC236}">
                <a16:creationId xmlns:a16="http://schemas.microsoft.com/office/drawing/2014/main" id="{3FF833D4-1C35-F76D-54DA-50C6FC95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65" y="3204321"/>
            <a:ext cx="4892488" cy="326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20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400" b="0" i="0" dirty="0">
                <a:solidFill>
                  <a:srgbClr val="333333"/>
                </a:solidFill>
                <a:effectLst/>
                <a:latin typeface="inter-regular"/>
              </a:rPr>
              <a:t>Machine learning is a buzzword for today's technology, and it is growing very rapidly day by day. We are using machine learning in our daily life even without knowing it such as Google Maps, Google assistant, Alexa, etc. Below are some most trending real-world applications of Machine Learning:</a:t>
            </a:r>
            <a:endParaRPr lang="en-IN" sz="2400" dirty="0"/>
          </a:p>
        </p:txBody>
      </p:sp>
      <p:pic>
        <p:nvPicPr>
          <p:cNvPr id="22530" name="Picture 2" descr="Applications of Machine learning">
            <a:extLst>
              <a:ext uri="{FF2B5EF4-FFF2-40B4-BE49-F238E27FC236}">
                <a16:creationId xmlns:a16="http://schemas.microsoft.com/office/drawing/2014/main" id="{2C1B9B4D-5036-650A-7890-A8BDA0ED5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47" y="2506101"/>
            <a:ext cx="4618625" cy="395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8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809252"/>
            <a:ext cx="11519646" cy="5977030"/>
          </a:xfrm>
        </p:spPr>
        <p:txBody>
          <a:bodyPr>
            <a:noAutofit/>
          </a:bodyPr>
          <a:lstStyle/>
          <a:p>
            <a:pPr algn="just"/>
            <a:r>
              <a:rPr lang="en-US" sz="1200" b="0" i="0" dirty="0">
                <a:solidFill>
                  <a:srgbClr val="610B4B"/>
                </a:solidFill>
                <a:effectLst/>
                <a:latin typeface="erdana"/>
              </a:rPr>
              <a:t>1. Image Recognition:</a:t>
            </a:r>
          </a:p>
          <a:p>
            <a:pPr algn="just"/>
            <a:r>
              <a:rPr lang="en-US" sz="1200" b="0" i="0" dirty="0">
                <a:solidFill>
                  <a:srgbClr val="333333"/>
                </a:solidFill>
                <a:effectLst/>
                <a:latin typeface="inter-regular"/>
              </a:rPr>
              <a:t>Image recognition is one of the most common applications of machine learning. It is used to identify objects, persons, places, digital images, etc. The popular use case of image recognition and face detection is, </a:t>
            </a:r>
            <a:r>
              <a:rPr lang="en-US" sz="1200" b="1" i="0" dirty="0">
                <a:solidFill>
                  <a:srgbClr val="333333"/>
                </a:solidFill>
                <a:effectLst/>
                <a:latin typeface="inter-bold"/>
              </a:rPr>
              <a:t>Automatic friend tagging suggestion</a:t>
            </a:r>
            <a:r>
              <a:rPr lang="en-US" sz="1200" b="0" i="0" dirty="0">
                <a:solidFill>
                  <a:srgbClr val="333333"/>
                </a:solidFill>
                <a:effectLst/>
                <a:latin typeface="inter-regular"/>
              </a:rPr>
              <a:t>:</a:t>
            </a:r>
          </a:p>
          <a:p>
            <a:pPr algn="just"/>
            <a:r>
              <a:rPr lang="en-US" sz="1200" b="0" i="0" dirty="0">
                <a:solidFill>
                  <a:srgbClr val="333333"/>
                </a:solidFill>
                <a:effectLst/>
                <a:latin typeface="inter-regular"/>
              </a:rPr>
              <a:t>Facebook provides us a feature of auto friend tagging suggestion. Whenever we upload a photo with our Facebook friends, then we automatically get a tagging suggestion with name, and the technology behind this is machine learning's </a:t>
            </a:r>
            <a:r>
              <a:rPr lang="en-US" sz="1200" b="1" i="0" dirty="0">
                <a:solidFill>
                  <a:srgbClr val="333333"/>
                </a:solidFill>
                <a:effectLst/>
                <a:latin typeface="inter-bold"/>
              </a:rPr>
              <a:t>face detection</a:t>
            </a:r>
            <a:r>
              <a:rPr lang="en-US" sz="1200" b="0" i="0" dirty="0">
                <a:solidFill>
                  <a:srgbClr val="333333"/>
                </a:solidFill>
                <a:effectLst/>
                <a:latin typeface="inter-regular"/>
              </a:rPr>
              <a:t> and </a:t>
            </a:r>
            <a:r>
              <a:rPr lang="en-US" sz="1200" b="1" i="0" dirty="0">
                <a:solidFill>
                  <a:srgbClr val="333333"/>
                </a:solidFill>
                <a:effectLst/>
                <a:latin typeface="inter-bold"/>
              </a:rPr>
              <a:t>recognition algorithm</a:t>
            </a:r>
            <a:r>
              <a:rPr lang="en-US" sz="1200" b="0" i="0" dirty="0">
                <a:solidFill>
                  <a:srgbClr val="333333"/>
                </a:solidFill>
                <a:effectLst/>
                <a:latin typeface="inter-regular"/>
              </a:rPr>
              <a:t>.</a:t>
            </a:r>
          </a:p>
          <a:p>
            <a:pPr algn="just"/>
            <a:r>
              <a:rPr lang="en-US" sz="1200" b="0" i="0" dirty="0">
                <a:solidFill>
                  <a:srgbClr val="333333"/>
                </a:solidFill>
                <a:effectLst/>
                <a:latin typeface="inter-regular"/>
              </a:rPr>
              <a:t>It is based on the Facebook project named "</a:t>
            </a:r>
            <a:r>
              <a:rPr lang="en-US" sz="1200" b="1" i="0" dirty="0">
                <a:solidFill>
                  <a:srgbClr val="333333"/>
                </a:solidFill>
                <a:effectLst/>
                <a:latin typeface="inter-bold"/>
              </a:rPr>
              <a:t>Deep Face</a:t>
            </a:r>
            <a:r>
              <a:rPr lang="en-US" sz="1200" b="0" i="0" dirty="0">
                <a:solidFill>
                  <a:srgbClr val="333333"/>
                </a:solidFill>
                <a:effectLst/>
                <a:latin typeface="inter-regular"/>
              </a:rPr>
              <a:t>," which is responsible for face recognition and person identification in the picture.</a:t>
            </a:r>
          </a:p>
          <a:p>
            <a:pPr algn="just"/>
            <a:r>
              <a:rPr lang="en-US" sz="1200" b="0" i="0" dirty="0">
                <a:solidFill>
                  <a:srgbClr val="610B4B"/>
                </a:solidFill>
                <a:effectLst/>
                <a:latin typeface="erdana"/>
              </a:rPr>
              <a:t>2. Speech Recognition</a:t>
            </a:r>
          </a:p>
          <a:p>
            <a:pPr algn="just"/>
            <a:r>
              <a:rPr lang="en-US" sz="1200" b="0" i="0" dirty="0">
                <a:solidFill>
                  <a:srgbClr val="333333"/>
                </a:solidFill>
                <a:effectLst/>
                <a:latin typeface="inter-regular"/>
              </a:rPr>
              <a:t>While using Google, we get an option of "</a:t>
            </a:r>
            <a:r>
              <a:rPr lang="en-US" sz="1200" b="1" i="0" dirty="0">
                <a:solidFill>
                  <a:srgbClr val="333333"/>
                </a:solidFill>
                <a:effectLst/>
                <a:latin typeface="inter-bold"/>
              </a:rPr>
              <a:t>Search by voice</a:t>
            </a:r>
            <a:r>
              <a:rPr lang="en-US" sz="1200" b="0" i="0" dirty="0">
                <a:solidFill>
                  <a:srgbClr val="333333"/>
                </a:solidFill>
                <a:effectLst/>
                <a:latin typeface="inter-regular"/>
              </a:rPr>
              <a:t>," it comes under speech recognition, and it's a popular application of machine learning.</a:t>
            </a:r>
          </a:p>
          <a:p>
            <a:pPr algn="just"/>
            <a:r>
              <a:rPr lang="en-US" sz="1200" b="0" i="0" dirty="0">
                <a:solidFill>
                  <a:srgbClr val="333333"/>
                </a:solidFill>
                <a:effectLst/>
                <a:latin typeface="inter-regular"/>
              </a:rPr>
              <a:t>Speech recognition is a process of converting voice instructions into text, and it is also known as "</a:t>
            </a:r>
            <a:r>
              <a:rPr lang="en-US" sz="1200" b="1" i="0" dirty="0">
                <a:solidFill>
                  <a:srgbClr val="333333"/>
                </a:solidFill>
                <a:effectLst/>
                <a:latin typeface="inter-bold"/>
              </a:rPr>
              <a:t>Speech to text</a:t>
            </a:r>
            <a:r>
              <a:rPr lang="en-US" sz="1200" b="0" i="0" dirty="0">
                <a:solidFill>
                  <a:srgbClr val="333333"/>
                </a:solidFill>
                <a:effectLst/>
                <a:latin typeface="inter-regular"/>
              </a:rPr>
              <a:t>", or "</a:t>
            </a:r>
            <a:r>
              <a:rPr lang="en-US" sz="1200" b="1" i="0" dirty="0">
                <a:solidFill>
                  <a:srgbClr val="333333"/>
                </a:solidFill>
                <a:effectLst/>
                <a:latin typeface="inter-bold"/>
              </a:rPr>
              <a:t>Computer speech recognition</a:t>
            </a:r>
            <a:r>
              <a:rPr lang="en-US" sz="1200" b="0" i="0" dirty="0">
                <a:solidFill>
                  <a:srgbClr val="333333"/>
                </a:solidFill>
                <a:effectLst/>
                <a:latin typeface="inter-regular"/>
              </a:rPr>
              <a:t>." At present, machine learning algorithms are widely used by various applications of speech recognition. </a:t>
            </a:r>
            <a:r>
              <a:rPr lang="en-US" sz="1200" b="1" i="0" dirty="0">
                <a:solidFill>
                  <a:srgbClr val="333333"/>
                </a:solidFill>
                <a:effectLst/>
                <a:latin typeface="inter-bold"/>
              </a:rPr>
              <a:t>Google assistant</a:t>
            </a:r>
            <a:r>
              <a:rPr lang="en-US" sz="1200" b="0" i="0" dirty="0">
                <a:solidFill>
                  <a:srgbClr val="333333"/>
                </a:solidFill>
                <a:effectLst/>
                <a:latin typeface="inter-regular"/>
              </a:rPr>
              <a:t>, </a:t>
            </a:r>
            <a:r>
              <a:rPr lang="en-US" sz="1200" b="1" i="0" dirty="0">
                <a:solidFill>
                  <a:srgbClr val="333333"/>
                </a:solidFill>
                <a:effectLst/>
                <a:latin typeface="inter-bold"/>
              </a:rPr>
              <a:t>Siri</a:t>
            </a:r>
            <a:r>
              <a:rPr lang="en-US" sz="1200" b="0" i="0" dirty="0">
                <a:solidFill>
                  <a:srgbClr val="333333"/>
                </a:solidFill>
                <a:effectLst/>
                <a:latin typeface="inter-regular"/>
              </a:rPr>
              <a:t>, </a:t>
            </a:r>
            <a:r>
              <a:rPr lang="en-US" sz="1200" b="1" i="0" dirty="0">
                <a:solidFill>
                  <a:srgbClr val="333333"/>
                </a:solidFill>
                <a:effectLst/>
                <a:latin typeface="inter-bold"/>
              </a:rPr>
              <a:t>Cortana</a:t>
            </a:r>
            <a:r>
              <a:rPr lang="en-US" sz="1200" b="0" i="0" dirty="0">
                <a:solidFill>
                  <a:srgbClr val="333333"/>
                </a:solidFill>
                <a:effectLst/>
                <a:latin typeface="inter-regular"/>
              </a:rPr>
              <a:t>, and </a:t>
            </a:r>
            <a:r>
              <a:rPr lang="en-US" sz="1200" b="1" i="0" dirty="0">
                <a:solidFill>
                  <a:srgbClr val="333333"/>
                </a:solidFill>
                <a:effectLst/>
                <a:latin typeface="inter-bold"/>
              </a:rPr>
              <a:t>Alexa</a:t>
            </a:r>
            <a:r>
              <a:rPr lang="en-US" sz="1200" b="0" i="0" dirty="0">
                <a:solidFill>
                  <a:srgbClr val="333333"/>
                </a:solidFill>
                <a:effectLst/>
                <a:latin typeface="inter-regular"/>
              </a:rPr>
              <a:t> are using speech recognition technology to follow the voice instructions.</a:t>
            </a:r>
          </a:p>
          <a:p>
            <a:pPr algn="just"/>
            <a:r>
              <a:rPr lang="en-US" sz="1200" b="0" i="0" dirty="0">
                <a:solidFill>
                  <a:srgbClr val="610B4B"/>
                </a:solidFill>
                <a:effectLst/>
                <a:latin typeface="erdana"/>
              </a:rPr>
              <a:t>3. Traffic prediction:</a:t>
            </a:r>
          </a:p>
          <a:p>
            <a:pPr algn="just"/>
            <a:r>
              <a:rPr lang="en-US" sz="1200" b="0" i="0" dirty="0">
                <a:solidFill>
                  <a:srgbClr val="333333"/>
                </a:solidFill>
                <a:effectLst/>
                <a:latin typeface="inter-regular"/>
              </a:rPr>
              <a:t>If we want to visit a new place, we take help of Google Maps, which shows us the correct path with the shortest route and predicts the traffic conditions.</a:t>
            </a:r>
          </a:p>
          <a:p>
            <a:pPr algn="just"/>
            <a:r>
              <a:rPr lang="en-US" sz="1200" b="0" i="0" dirty="0">
                <a:solidFill>
                  <a:srgbClr val="333333"/>
                </a:solidFill>
                <a:effectLst/>
                <a:latin typeface="inter-regular"/>
              </a:rPr>
              <a:t>It predicts the traffic conditions such as whether traffic is cleared, slow-moving, or heavily congested with the help of two ways:</a:t>
            </a:r>
          </a:p>
          <a:p>
            <a:pPr algn="just">
              <a:buFont typeface="Arial" panose="020B0604020202020204" pitchFamily="34" charset="0"/>
              <a:buChar char="•"/>
            </a:pPr>
            <a:r>
              <a:rPr lang="en-US" sz="1200" b="1" i="0" dirty="0">
                <a:solidFill>
                  <a:srgbClr val="000000"/>
                </a:solidFill>
                <a:effectLst/>
                <a:latin typeface="inter-bold"/>
              </a:rPr>
              <a:t>Real Time location</a:t>
            </a:r>
            <a:r>
              <a:rPr lang="en-US" sz="1200" b="0" i="0" dirty="0">
                <a:solidFill>
                  <a:srgbClr val="000000"/>
                </a:solidFill>
                <a:effectLst/>
                <a:latin typeface="inter-regular"/>
              </a:rPr>
              <a:t> of the vehicle form Google Map app and sensors</a:t>
            </a:r>
          </a:p>
          <a:p>
            <a:pPr algn="just">
              <a:buFont typeface="Arial" panose="020B0604020202020204" pitchFamily="34" charset="0"/>
              <a:buChar char="•"/>
            </a:pPr>
            <a:r>
              <a:rPr lang="en-US" sz="1200" b="1" i="0" dirty="0">
                <a:solidFill>
                  <a:srgbClr val="000000"/>
                </a:solidFill>
                <a:effectLst/>
                <a:latin typeface="inter-bold"/>
              </a:rPr>
              <a:t>Average time has taken</a:t>
            </a:r>
            <a:r>
              <a:rPr lang="en-US" sz="1200" b="0" i="0" dirty="0">
                <a:solidFill>
                  <a:srgbClr val="000000"/>
                </a:solidFill>
                <a:effectLst/>
                <a:latin typeface="inter-regular"/>
              </a:rPr>
              <a:t> on past days at the same time.</a:t>
            </a:r>
          </a:p>
          <a:p>
            <a:pPr algn="just"/>
            <a:r>
              <a:rPr lang="en-US" sz="1200" b="0" i="0" dirty="0">
                <a:solidFill>
                  <a:srgbClr val="333333"/>
                </a:solidFill>
                <a:effectLst/>
                <a:latin typeface="inter-regular"/>
              </a:rPr>
              <a:t>Everyone who is using Google Map is helping this app to make it better. It takes information from the user and sends back to its database to improve the performance.</a:t>
            </a:r>
          </a:p>
          <a:p>
            <a:pPr algn="just"/>
            <a:r>
              <a:rPr lang="en-US" sz="1200" b="0" i="0" dirty="0">
                <a:solidFill>
                  <a:srgbClr val="610B4B"/>
                </a:solidFill>
                <a:effectLst/>
                <a:latin typeface="erdana"/>
              </a:rPr>
              <a:t>4. Product recommendations:</a:t>
            </a:r>
          </a:p>
          <a:p>
            <a:pPr algn="just"/>
            <a:r>
              <a:rPr lang="en-US" sz="1200" b="0" i="0" dirty="0">
                <a:solidFill>
                  <a:srgbClr val="333333"/>
                </a:solidFill>
                <a:effectLst/>
                <a:latin typeface="inter-regular"/>
              </a:rPr>
              <a:t>Machine learning is widely used by various e-commerce and entertainment companies such as </a:t>
            </a:r>
            <a:r>
              <a:rPr lang="en-US" sz="1200" b="1" i="0" dirty="0">
                <a:solidFill>
                  <a:srgbClr val="333333"/>
                </a:solidFill>
                <a:effectLst/>
                <a:latin typeface="inter-bold"/>
              </a:rPr>
              <a:t>Amazon</a:t>
            </a:r>
            <a:r>
              <a:rPr lang="en-US" sz="1200" b="0" i="0" dirty="0">
                <a:solidFill>
                  <a:srgbClr val="333333"/>
                </a:solidFill>
                <a:effectLst/>
                <a:latin typeface="inter-regular"/>
              </a:rPr>
              <a:t>, </a:t>
            </a:r>
            <a:r>
              <a:rPr lang="en-US" sz="1200" b="1" i="0" dirty="0">
                <a:solidFill>
                  <a:srgbClr val="333333"/>
                </a:solidFill>
                <a:effectLst/>
                <a:latin typeface="inter-bold"/>
              </a:rPr>
              <a:t>Netflix</a:t>
            </a:r>
            <a:r>
              <a:rPr lang="en-US" sz="1200" b="0" i="0" dirty="0">
                <a:solidFill>
                  <a:srgbClr val="333333"/>
                </a:solidFill>
                <a:effectLst/>
                <a:latin typeface="inter-regular"/>
              </a:rPr>
              <a:t>, etc., for product recommendation to the user. Whenever we search for some product on Amazon, then we started getting an advertisement for the same product while internet surfing on the same browser and this is because of machine learning.</a:t>
            </a:r>
          </a:p>
          <a:p>
            <a:pPr algn="just"/>
            <a:r>
              <a:rPr lang="en-US" sz="1200" b="0" i="0" dirty="0">
                <a:solidFill>
                  <a:srgbClr val="333333"/>
                </a:solidFill>
                <a:effectLst/>
                <a:latin typeface="inter-regular"/>
              </a:rPr>
              <a:t>Google understands the user interest using various machine learning algorithms and suggests the product as per customer interest.</a:t>
            </a:r>
          </a:p>
          <a:p>
            <a:pPr algn="just"/>
            <a:r>
              <a:rPr lang="en-US" sz="1200" b="0" i="0" dirty="0">
                <a:solidFill>
                  <a:srgbClr val="333333"/>
                </a:solidFill>
                <a:effectLst/>
                <a:latin typeface="inter-regular"/>
              </a:rPr>
              <a:t>As similar, when we use Netflix, we find some recommendations for entertainment series, movies, etc., and this is also done with the help of machine learning.</a:t>
            </a:r>
          </a:p>
          <a:p>
            <a:endParaRPr lang="en-IN" sz="1200" dirty="0"/>
          </a:p>
        </p:txBody>
      </p:sp>
    </p:spTree>
    <p:extLst>
      <p:ext uri="{BB962C8B-B14F-4D97-AF65-F5344CB8AC3E}">
        <p14:creationId xmlns:p14="http://schemas.microsoft.com/office/powerpoint/2010/main" val="199753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737412"/>
          </a:xfrm>
        </p:spPr>
        <p:txBody>
          <a:bodyPr>
            <a:noAutofit/>
          </a:bodyPr>
          <a:lstStyle/>
          <a:p>
            <a:pPr algn="just"/>
            <a:r>
              <a:rPr lang="en-US" sz="1100" b="0" i="0" dirty="0">
                <a:solidFill>
                  <a:srgbClr val="610B4B"/>
                </a:solidFill>
                <a:effectLst/>
                <a:latin typeface="erdana"/>
              </a:rPr>
              <a:t>5. Self-driving cars:</a:t>
            </a:r>
          </a:p>
          <a:p>
            <a:pPr algn="just"/>
            <a:r>
              <a:rPr lang="en-US" sz="1100" b="0" i="0" dirty="0">
                <a:solidFill>
                  <a:srgbClr val="333333"/>
                </a:solidFill>
                <a:effectLst/>
                <a:latin typeface="inter-regular"/>
              </a:rPr>
              <a:t>One of the most exciting applications of machine learning is self-driving cars. Machine learning plays a significant role in self-driving cars. Tesla, the most popular car manufacturing company is working on self-driving car. It is using unsupervised learning method to train the car models to detect people and objects while driving.</a:t>
            </a:r>
          </a:p>
          <a:p>
            <a:pPr algn="just"/>
            <a:r>
              <a:rPr lang="en-US" sz="1100" b="0" i="0" dirty="0">
                <a:solidFill>
                  <a:srgbClr val="610B4B"/>
                </a:solidFill>
                <a:effectLst/>
                <a:latin typeface="erdana"/>
              </a:rPr>
              <a:t>6. Email Spam and Malware Filtering:</a:t>
            </a:r>
          </a:p>
          <a:p>
            <a:pPr algn="just"/>
            <a:r>
              <a:rPr lang="en-US" sz="1100" b="0" i="0" dirty="0">
                <a:solidFill>
                  <a:srgbClr val="333333"/>
                </a:solidFill>
                <a:effectLst/>
                <a:latin typeface="inter-regular"/>
              </a:rPr>
              <a:t>Whenever we receive a new email, it is filtered automatically as important, normal, and spam. We always receive an important mail in our inbox with the important symbol and spam emails in our spam box, and the technology behind this is Machine learning. Below are some spam filters used by Gmail:</a:t>
            </a:r>
          </a:p>
          <a:p>
            <a:pPr algn="just">
              <a:buFont typeface="Arial" panose="020B0604020202020204" pitchFamily="34" charset="0"/>
              <a:buChar char="•"/>
            </a:pPr>
            <a:r>
              <a:rPr lang="en-US" sz="1100" b="0" i="0" dirty="0">
                <a:solidFill>
                  <a:srgbClr val="000000"/>
                </a:solidFill>
                <a:effectLst/>
                <a:latin typeface="inter-regular"/>
              </a:rPr>
              <a:t>Content Filter</a:t>
            </a:r>
          </a:p>
          <a:p>
            <a:pPr algn="just">
              <a:buFont typeface="Arial" panose="020B0604020202020204" pitchFamily="34" charset="0"/>
              <a:buChar char="•"/>
            </a:pPr>
            <a:r>
              <a:rPr lang="en-US" sz="1100" b="0" i="0" dirty="0">
                <a:solidFill>
                  <a:srgbClr val="000000"/>
                </a:solidFill>
                <a:effectLst/>
                <a:latin typeface="inter-regular"/>
              </a:rPr>
              <a:t>Header filter</a:t>
            </a:r>
          </a:p>
          <a:p>
            <a:pPr algn="just">
              <a:buFont typeface="Arial" panose="020B0604020202020204" pitchFamily="34" charset="0"/>
              <a:buChar char="•"/>
            </a:pPr>
            <a:r>
              <a:rPr lang="en-US" sz="1100" b="0" i="0" dirty="0">
                <a:solidFill>
                  <a:srgbClr val="000000"/>
                </a:solidFill>
                <a:effectLst/>
                <a:latin typeface="inter-regular"/>
              </a:rPr>
              <a:t>General blacklists filter</a:t>
            </a:r>
          </a:p>
          <a:p>
            <a:pPr algn="just">
              <a:buFont typeface="Arial" panose="020B0604020202020204" pitchFamily="34" charset="0"/>
              <a:buChar char="•"/>
            </a:pPr>
            <a:r>
              <a:rPr lang="en-US" sz="1100" b="0" i="0" dirty="0">
                <a:solidFill>
                  <a:srgbClr val="000000"/>
                </a:solidFill>
                <a:effectLst/>
                <a:latin typeface="inter-regular"/>
              </a:rPr>
              <a:t>Rules-based filters</a:t>
            </a:r>
          </a:p>
          <a:p>
            <a:pPr algn="just">
              <a:buFont typeface="Arial" panose="020B0604020202020204" pitchFamily="34" charset="0"/>
              <a:buChar char="•"/>
            </a:pPr>
            <a:r>
              <a:rPr lang="en-US" sz="1100" b="0" i="0" dirty="0">
                <a:solidFill>
                  <a:srgbClr val="000000"/>
                </a:solidFill>
                <a:effectLst/>
                <a:latin typeface="inter-regular"/>
              </a:rPr>
              <a:t>Permission filters</a:t>
            </a:r>
          </a:p>
          <a:p>
            <a:pPr algn="just"/>
            <a:br>
              <a:rPr lang="en-US" sz="1100" b="0" i="0" cap="all" dirty="0">
                <a:solidFill>
                  <a:srgbClr val="80818F"/>
                </a:solidFill>
                <a:effectLst/>
                <a:latin typeface="Arial" panose="020B0604020202020204" pitchFamily="34" charset="0"/>
              </a:rPr>
            </a:br>
            <a:r>
              <a:rPr lang="en-US" sz="1100" b="0" i="0" dirty="0">
                <a:solidFill>
                  <a:srgbClr val="333333"/>
                </a:solidFill>
                <a:effectLst/>
                <a:latin typeface="inter-regular"/>
              </a:rPr>
              <a:t>Some machine learning algorithms such as </a:t>
            </a:r>
            <a:r>
              <a:rPr lang="en-US" sz="1100" b="1" i="0" dirty="0">
                <a:solidFill>
                  <a:srgbClr val="333333"/>
                </a:solidFill>
                <a:effectLst/>
                <a:latin typeface="inter-bold"/>
              </a:rPr>
              <a:t>Multi-Layer Perceptron</a:t>
            </a:r>
            <a:r>
              <a:rPr lang="en-US" sz="1100" b="0" i="0" dirty="0">
                <a:solidFill>
                  <a:srgbClr val="333333"/>
                </a:solidFill>
                <a:effectLst/>
                <a:latin typeface="inter-regular"/>
              </a:rPr>
              <a:t>, </a:t>
            </a:r>
            <a:r>
              <a:rPr lang="en-US" sz="1100" b="1" i="0" dirty="0">
                <a:solidFill>
                  <a:srgbClr val="333333"/>
                </a:solidFill>
                <a:effectLst/>
                <a:latin typeface="inter-bold"/>
              </a:rPr>
              <a:t>Decision tree</a:t>
            </a:r>
            <a:r>
              <a:rPr lang="en-US" sz="1100" b="0" i="0" dirty="0">
                <a:solidFill>
                  <a:srgbClr val="333333"/>
                </a:solidFill>
                <a:effectLst/>
                <a:latin typeface="inter-regular"/>
              </a:rPr>
              <a:t>, and </a:t>
            </a:r>
            <a:r>
              <a:rPr lang="en-US" sz="1100" b="1" i="0" dirty="0">
                <a:solidFill>
                  <a:srgbClr val="333333"/>
                </a:solidFill>
                <a:effectLst/>
                <a:latin typeface="inter-bold"/>
              </a:rPr>
              <a:t>Naïve Bayes classifier</a:t>
            </a:r>
            <a:r>
              <a:rPr lang="en-US" sz="1100" b="0" i="0" dirty="0">
                <a:solidFill>
                  <a:srgbClr val="333333"/>
                </a:solidFill>
                <a:effectLst/>
                <a:latin typeface="inter-regular"/>
              </a:rPr>
              <a:t> are used for email spam filtering and malware detection.</a:t>
            </a:r>
          </a:p>
          <a:p>
            <a:pPr algn="just"/>
            <a:r>
              <a:rPr lang="en-US" sz="1100" b="0" i="0" dirty="0">
                <a:solidFill>
                  <a:srgbClr val="610B4B"/>
                </a:solidFill>
                <a:effectLst/>
                <a:latin typeface="erdana"/>
              </a:rPr>
              <a:t>7. Virtual Personal Assistant:</a:t>
            </a:r>
          </a:p>
          <a:p>
            <a:pPr algn="just"/>
            <a:r>
              <a:rPr lang="en-US" sz="1100" b="0" i="0" dirty="0">
                <a:solidFill>
                  <a:srgbClr val="333333"/>
                </a:solidFill>
                <a:effectLst/>
                <a:latin typeface="inter-regular"/>
              </a:rPr>
              <a:t>We have various virtual personal assistants such as </a:t>
            </a:r>
            <a:r>
              <a:rPr lang="en-US" sz="1100" b="1" i="0" dirty="0">
                <a:solidFill>
                  <a:srgbClr val="333333"/>
                </a:solidFill>
                <a:effectLst/>
                <a:latin typeface="inter-bold"/>
              </a:rPr>
              <a:t>Google assistant</a:t>
            </a:r>
            <a:r>
              <a:rPr lang="en-US" sz="1100" b="0" i="0" dirty="0">
                <a:solidFill>
                  <a:srgbClr val="333333"/>
                </a:solidFill>
                <a:effectLst/>
                <a:latin typeface="inter-regular"/>
              </a:rPr>
              <a:t>, </a:t>
            </a:r>
            <a:r>
              <a:rPr lang="en-US" sz="1100" b="1" i="0" dirty="0">
                <a:solidFill>
                  <a:srgbClr val="333333"/>
                </a:solidFill>
                <a:effectLst/>
                <a:latin typeface="inter-bold"/>
              </a:rPr>
              <a:t>Alexa</a:t>
            </a:r>
            <a:r>
              <a:rPr lang="en-US" sz="1100" b="0" i="0" dirty="0">
                <a:solidFill>
                  <a:srgbClr val="333333"/>
                </a:solidFill>
                <a:effectLst/>
                <a:latin typeface="inter-regular"/>
              </a:rPr>
              <a:t>, </a:t>
            </a:r>
            <a:r>
              <a:rPr lang="en-US" sz="1100" b="1" i="0" dirty="0">
                <a:solidFill>
                  <a:srgbClr val="333333"/>
                </a:solidFill>
                <a:effectLst/>
                <a:latin typeface="inter-bold"/>
              </a:rPr>
              <a:t>Cortana</a:t>
            </a:r>
            <a:r>
              <a:rPr lang="en-US" sz="1100" b="0" i="0" dirty="0">
                <a:solidFill>
                  <a:srgbClr val="333333"/>
                </a:solidFill>
                <a:effectLst/>
                <a:latin typeface="inter-regular"/>
              </a:rPr>
              <a:t>, </a:t>
            </a:r>
            <a:r>
              <a:rPr lang="en-US" sz="1100" b="1" i="0" dirty="0">
                <a:solidFill>
                  <a:srgbClr val="333333"/>
                </a:solidFill>
                <a:effectLst/>
                <a:latin typeface="inter-bold"/>
              </a:rPr>
              <a:t>Siri</a:t>
            </a:r>
            <a:r>
              <a:rPr lang="en-US" sz="1100" b="0" i="0" dirty="0">
                <a:solidFill>
                  <a:srgbClr val="333333"/>
                </a:solidFill>
                <a:effectLst/>
                <a:latin typeface="inter-regular"/>
              </a:rPr>
              <a:t>. As the name suggests, they help us in finding the information using our voice instruction. These assistants can help us in various ways just by our voice instructions such as Play music, call someone, Open an email, Scheduling an appointment, etc.</a:t>
            </a:r>
          </a:p>
          <a:p>
            <a:pPr algn="just"/>
            <a:r>
              <a:rPr lang="en-US" sz="1100" b="0" i="0" dirty="0">
                <a:solidFill>
                  <a:srgbClr val="333333"/>
                </a:solidFill>
                <a:effectLst/>
                <a:latin typeface="inter-regular"/>
              </a:rPr>
              <a:t>These virtual assistants use machine learning algorithms as an important part.</a:t>
            </a:r>
          </a:p>
          <a:p>
            <a:pPr algn="just"/>
            <a:r>
              <a:rPr lang="en-US" sz="1100" b="0" i="0" dirty="0">
                <a:solidFill>
                  <a:srgbClr val="333333"/>
                </a:solidFill>
                <a:effectLst/>
                <a:latin typeface="inter-regular"/>
              </a:rPr>
              <a:t>These assistant record our voice instructions, send it over the server on a cloud, and decode it using ML algorithms and act accordingly.</a:t>
            </a:r>
          </a:p>
          <a:p>
            <a:pPr algn="just"/>
            <a:r>
              <a:rPr lang="en-US" sz="1100" b="0" i="0" dirty="0">
                <a:solidFill>
                  <a:srgbClr val="610B4B"/>
                </a:solidFill>
                <a:effectLst/>
                <a:latin typeface="erdana"/>
              </a:rPr>
              <a:t>8. Online Fraud Detection:</a:t>
            </a:r>
          </a:p>
          <a:p>
            <a:pPr algn="just"/>
            <a:r>
              <a:rPr lang="en-US" sz="1100" b="0" i="0" dirty="0">
                <a:solidFill>
                  <a:srgbClr val="333333"/>
                </a:solidFill>
                <a:effectLst/>
                <a:latin typeface="inter-regular"/>
              </a:rPr>
              <a:t>Machine learning is making our online transaction safe and secure by detecting fraud transaction. Whenever we perform some online transaction, there may be various ways that a fraudulent transaction can take place such as </a:t>
            </a:r>
            <a:r>
              <a:rPr lang="en-US" sz="1100" b="1" i="0" dirty="0">
                <a:solidFill>
                  <a:srgbClr val="333333"/>
                </a:solidFill>
                <a:effectLst/>
                <a:latin typeface="inter-bold"/>
              </a:rPr>
              <a:t>fake accounts</a:t>
            </a:r>
            <a:r>
              <a:rPr lang="en-US" sz="1100" b="0" i="0" dirty="0">
                <a:solidFill>
                  <a:srgbClr val="333333"/>
                </a:solidFill>
                <a:effectLst/>
                <a:latin typeface="inter-regular"/>
              </a:rPr>
              <a:t>, </a:t>
            </a:r>
            <a:r>
              <a:rPr lang="en-US" sz="1100" b="1" i="0" dirty="0">
                <a:solidFill>
                  <a:srgbClr val="333333"/>
                </a:solidFill>
                <a:effectLst/>
                <a:latin typeface="inter-bold"/>
              </a:rPr>
              <a:t>fake ids</a:t>
            </a:r>
            <a:r>
              <a:rPr lang="en-US" sz="1100" b="0" i="0" dirty="0">
                <a:solidFill>
                  <a:srgbClr val="333333"/>
                </a:solidFill>
                <a:effectLst/>
                <a:latin typeface="inter-regular"/>
              </a:rPr>
              <a:t>, and </a:t>
            </a:r>
            <a:r>
              <a:rPr lang="en-US" sz="1100" b="1" i="0" dirty="0">
                <a:solidFill>
                  <a:srgbClr val="333333"/>
                </a:solidFill>
                <a:effectLst/>
                <a:latin typeface="inter-bold"/>
              </a:rPr>
              <a:t>steal money</a:t>
            </a:r>
            <a:r>
              <a:rPr lang="en-US" sz="1100" b="0" i="0" dirty="0">
                <a:solidFill>
                  <a:srgbClr val="333333"/>
                </a:solidFill>
                <a:effectLst/>
                <a:latin typeface="inter-regular"/>
              </a:rPr>
              <a:t> in the middle of a transaction. So to detect this, </a:t>
            </a:r>
            <a:r>
              <a:rPr lang="en-US" sz="1100" b="1" i="0" dirty="0">
                <a:solidFill>
                  <a:srgbClr val="333333"/>
                </a:solidFill>
                <a:effectLst/>
                <a:latin typeface="inter-bold"/>
              </a:rPr>
              <a:t>Feed Forward Neural network</a:t>
            </a:r>
            <a:r>
              <a:rPr lang="en-US" sz="1100" b="0" i="0" dirty="0">
                <a:solidFill>
                  <a:srgbClr val="333333"/>
                </a:solidFill>
                <a:effectLst/>
                <a:latin typeface="inter-regular"/>
              </a:rPr>
              <a:t> helps us by checking whether it is a genuine transaction or a fraud transaction.</a:t>
            </a:r>
          </a:p>
          <a:p>
            <a:pPr algn="just"/>
            <a:r>
              <a:rPr lang="en-US" sz="1100" b="0" i="0" dirty="0">
                <a:solidFill>
                  <a:srgbClr val="333333"/>
                </a:solidFill>
                <a:effectLst/>
                <a:latin typeface="inter-regular"/>
              </a:rPr>
              <a:t>For each genuine transaction, the output is converted into some hash values, and these values become the input for the next round. For each genuine transaction, there is a specific pattern which gets change for the fraud transaction hence, it detects it and makes our online transactions more secure.</a:t>
            </a:r>
          </a:p>
        </p:txBody>
      </p:sp>
    </p:spTree>
    <p:extLst>
      <p:ext uri="{BB962C8B-B14F-4D97-AF65-F5344CB8AC3E}">
        <p14:creationId xmlns:p14="http://schemas.microsoft.com/office/powerpoint/2010/main" val="212337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20000"/>
          </a:bodyPr>
          <a:lstStyle/>
          <a:p>
            <a:pPr algn="just"/>
            <a:r>
              <a:rPr lang="en-US" sz="2400" b="0" i="0" dirty="0">
                <a:solidFill>
                  <a:srgbClr val="610B4B"/>
                </a:solidFill>
                <a:effectLst/>
                <a:latin typeface="erdana"/>
              </a:rPr>
              <a:t>9. Stock Market trading:</a:t>
            </a:r>
          </a:p>
          <a:p>
            <a:pPr algn="just"/>
            <a:r>
              <a:rPr lang="en-US" sz="2400" b="0" i="0" dirty="0">
                <a:solidFill>
                  <a:srgbClr val="333333"/>
                </a:solidFill>
                <a:effectLst/>
                <a:latin typeface="inter-regular"/>
              </a:rPr>
              <a:t>Machine learning is widely used in stock market trading. In the stock market, there is always a risk of up and downs in shares, so for this machine learning's </a:t>
            </a:r>
            <a:r>
              <a:rPr lang="en-US" sz="2400" b="1" i="0" dirty="0">
                <a:solidFill>
                  <a:srgbClr val="333333"/>
                </a:solidFill>
                <a:effectLst/>
                <a:latin typeface="inter-bold"/>
              </a:rPr>
              <a:t>long short term memory neural network</a:t>
            </a:r>
            <a:r>
              <a:rPr lang="en-US" sz="2400" b="0" i="0" dirty="0">
                <a:solidFill>
                  <a:srgbClr val="333333"/>
                </a:solidFill>
                <a:effectLst/>
                <a:latin typeface="inter-regular"/>
              </a:rPr>
              <a:t> is used for the prediction of stock market trends.</a:t>
            </a:r>
          </a:p>
          <a:p>
            <a:pPr algn="just"/>
            <a:r>
              <a:rPr lang="en-US" sz="2400" b="0" i="0" dirty="0">
                <a:solidFill>
                  <a:srgbClr val="610B4B"/>
                </a:solidFill>
                <a:effectLst/>
                <a:latin typeface="erdana"/>
              </a:rPr>
              <a:t>10. Medical Diagnosis:</a:t>
            </a:r>
          </a:p>
          <a:p>
            <a:pPr algn="just"/>
            <a:r>
              <a:rPr lang="en-US" sz="2400" b="0" i="0" dirty="0">
                <a:solidFill>
                  <a:srgbClr val="333333"/>
                </a:solidFill>
                <a:effectLst/>
                <a:latin typeface="inter-regular"/>
              </a:rPr>
              <a:t>In medical science, machine learning is used for diseases diagnoses. With this, medical technology is growing very fast and able to build 3D models that can predict the exact position of lesions in the brain.</a:t>
            </a:r>
          </a:p>
          <a:p>
            <a:pPr algn="just"/>
            <a:r>
              <a:rPr lang="en-US" sz="2400" b="0" i="0" dirty="0">
                <a:solidFill>
                  <a:srgbClr val="333333"/>
                </a:solidFill>
                <a:effectLst/>
                <a:latin typeface="inter-regular"/>
              </a:rPr>
              <a:t>It helps in finding brain tumors and other brain-related diseases easily.</a:t>
            </a:r>
          </a:p>
          <a:p>
            <a:pPr algn="just"/>
            <a:r>
              <a:rPr lang="en-US" sz="2400" b="0" i="0" dirty="0">
                <a:solidFill>
                  <a:srgbClr val="610B4B"/>
                </a:solidFill>
                <a:effectLst/>
                <a:latin typeface="erdana"/>
              </a:rPr>
              <a:t>11. Automatic Language Translation:</a:t>
            </a:r>
          </a:p>
          <a:p>
            <a:pPr algn="just"/>
            <a:r>
              <a:rPr lang="en-US" sz="2400" b="0" i="0" dirty="0">
                <a:solidFill>
                  <a:srgbClr val="333333"/>
                </a:solidFill>
                <a:effectLst/>
                <a:latin typeface="inter-regular"/>
              </a:rPr>
              <a:t>Nowadays, if we visit a new place and we are not aware of the language then it is not a problem at all, as for this also machine learning helps us by converting the text into our known languages. Google's GNMT (Google Neural Machine Translation) provide this feature, which is a Neural Machine Learning that translates the text into our familiar language, and it called as automatic translation.</a:t>
            </a:r>
          </a:p>
          <a:p>
            <a:pPr algn="just"/>
            <a:r>
              <a:rPr lang="en-US" sz="2400" b="0" i="0" dirty="0">
                <a:solidFill>
                  <a:srgbClr val="333333"/>
                </a:solidFill>
                <a:effectLst/>
                <a:latin typeface="inter-regular"/>
              </a:rPr>
              <a:t>The technology behind the automatic translation is a sequence to sequence learning algorithm, which is used with image recognition and translates the text from one language to another language.</a:t>
            </a:r>
          </a:p>
          <a:p>
            <a:pPr algn="l"/>
            <a:endParaRPr lang="en-IN" sz="2400" dirty="0"/>
          </a:p>
        </p:txBody>
      </p:sp>
    </p:spTree>
    <p:extLst>
      <p:ext uri="{BB962C8B-B14F-4D97-AF65-F5344CB8AC3E}">
        <p14:creationId xmlns:p14="http://schemas.microsoft.com/office/powerpoint/2010/main" val="376568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lnSpcReduction="10000"/>
          </a:bodyPr>
          <a:lstStyle/>
          <a:p>
            <a:pPr algn="just"/>
            <a:r>
              <a:rPr lang="en-US" sz="1600" b="0" i="0" dirty="0">
                <a:solidFill>
                  <a:srgbClr val="333333"/>
                </a:solidFill>
                <a:effectLst/>
                <a:latin typeface="inter-regular"/>
              </a:rPr>
              <a:t>Machine learning has given the computer systems the abilities to automatically learn without being explicitly programmed. But how does a machine learning system work? So, it can be described using the life cycle of machine learning. Machine learning life cycle is a cyclic process to build an efficient machine learning project. The main purpose of the life cycle is to find a solution to the problem or project.</a:t>
            </a:r>
          </a:p>
          <a:p>
            <a:pPr algn="just"/>
            <a:r>
              <a:rPr lang="en-US" sz="1600" b="0" i="0" dirty="0">
                <a:solidFill>
                  <a:srgbClr val="333333"/>
                </a:solidFill>
                <a:effectLst/>
                <a:latin typeface="inter-regular"/>
              </a:rPr>
              <a:t>Machine learning life cycle involves seven major steps, which are given below:</a:t>
            </a:r>
          </a:p>
          <a:p>
            <a:pPr algn="just">
              <a:buFont typeface="Arial" panose="020B0604020202020204" pitchFamily="34" charset="0"/>
              <a:buChar char="•"/>
            </a:pPr>
            <a:r>
              <a:rPr lang="en-US" sz="1600" b="1" i="0" dirty="0">
                <a:solidFill>
                  <a:srgbClr val="000000"/>
                </a:solidFill>
                <a:effectLst/>
                <a:latin typeface="inter-bold"/>
              </a:rPr>
              <a:t>Gathering Data</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Data preparation</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Data Wrangling</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err="1">
                <a:solidFill>
                  <a:srgbClr val="000000"/>
                </a:solidFill>
                <a:effectLst/>
                <a:latin typeface="inter-bold"/>
              </a:rPr>
              <a:t>Analyse</a:t>
            </a:r>
            <a:r>
              <a:rPr lang="en-US" sz="1600" b="1" i="0" dirty="0">
                <a:solidFill>
                  <a:srgbClr val="000000"/>
                </a:solidFill>
                <a:effectLst/>
                <a:latin typeface="inter-bold"/>
              </a:rPr>
              <a:t> Data</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Train the model</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Test the model</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Deployment</a:t>
            </a:r>
          </a:p>
          <a:p>
            <a:pPr marL="0" indent="0" algn="just">
              <a:buNone/>
            </a:pPr>
            <a:endParaRPr lang="en-US" sz="1600" b="1" i="0" dirty="0">
              <a:solidFill>
                <a:srgbClr val="000000"/>
              </a:solidFill>
              <a:effectLst/>
              <a:latin typeface="inter-bold"/>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l"/>
            <a:r>
              <a:rPr lang="en-US" sz="1600" b="0" i="0" dirty="0">
                <a:solidFill>
                  <a:srgbClr val="333333"/>
                </a:solidFill>
                <a:effectLst/>
                <a:latin typeface="inter-regular"/>
              </a:rPr>
              <a:t>The most important thing in the complete process is to understand the problem and to know the purpose of the problem. Therefore, before starting the life cycle, we need to understand the problem because the good result depends on the better understanding of the problem.</a:t>
            </a:r>
            <a:endParaRPr lang="en-IN" sz="2400" dirty="0"/>
          </a:p>
        </p:txBody>
      </p:sp>
      <p:pic>
        <p:nvPicPr>
          <p:cNvPr id="34818" name="Picture 2" descr="Machine learning Life cycle">
            <a:extLst>
              <a:ext uri="{FF2B5EF4-FFF2-40B4-BE49-F238E27FC236}">
                <a16:creationId xmlns:a16="http://schemas.microsoft.com/office/drawing/2014/main" id="{D6672571-B1D0-0C24-7E91-039F01D44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812" y="2223246"/>
            <a:ext cx="3701583" cy="300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6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2000" b="0" i="0" dirty="0">
                <a:solidFill>
                  <a:srgbClr val="610B38"/>
                </a:solidFill>
                <a:effectLst/>
                <a:latin typeface="erdana"/>
              </a:rPr>
              <a:t>1. Gathering Data:</a:t>
            </a:r>
          </a:p>
          <a:p>
            <a:pPr algn="just"/>
            <a:r>
              <a:rPr lang="en-US" sz="2000" b="0" i="0" dirty="0">
                <a:solidFill>
                  <a:srgbClr val="333333"/>
                </a:solidFill>
                <a:effectLst/>
                <a:latin typeface="inter-regular"/>
              </a:rPr>
              <a:t>Data Gathering is the first step of the machine learning life cycle. The goal of this step is to identify and obtain all data-related problems.</a:t>
            </a:r>
          </a:p>
          <a:p>
            <a:pPr algn="just"/>
            <a:r>
              <a:rPr lang="en-US" sz="2000" b="0" i="0" dirty="0">
                <a:solidFill>
                  <a:srgbClr val="333333"/>
                </a:solidFill>
                <a:effectLst/>
                <a:latin typeface="inter-regular"/>
              </a:rPr>
              <a:t>In this step, we need to identify the different data sources, as data can be collected from various sources such as </a:t>
            </a:r>
            <a:r>
              <a:rPr lang="en-US" sz="2000" b="1" i="0" dirty="0">
                <a:solidFill>
                  <a:srgbClr val="333333"/>
                </a:solidFill>
                <a:effectLst/>
                <a:latin typeface="inter-bold"/>
              </a:rPr>
              <a:t>files</a:t>
            </a:r>
            <a:r>
              <a:rPr lang="en-US" sz="2000" b="0" i="0" dirty="0">
                <a:solidFill>
                  <a:srgbClr val="333333"/>
                </a:solidFill>
                <a:effectLst/>
                <a:latin typeface="inter-regular"/>
              </a:rPr>
              <a:t>, </a:t>
            </a:r>
            <a:r>
              <a:rPr lang="en-US" sz="2000" b="1" i="0" dirty="0">
                <a:solidFill>
                  <a:srgbClr val="333333"/>
                </a:solidFill>
                <a:effectLst/>
                <a:latin typeface="inter-bold"/>
              </a:rPr>
              <a:t>database</a:t>
            </a:r>
            <a:r>
              <a:rPr lang="en-US" sz="2000" b="0" i="0" dirty="0">
                <a:solidFill>
                  <a:srgbClr val="333333"/>
                </a:solidFill>
                <a:effectLst/>
                <a:latin typeface="inter-regular"/>
              </a:rPr>
              <a:t>, </a:t>
            </a:r>
            <a:r>
              <a:rPr lang="en-US" sz="2000" b="1" i="0" dirty="0">
                <a:solidFill>
                  <a:srgbClr val="333333"/>
                </a:solidFill>
                <a:effectLst/>
                <a:latin typeface="inter-bold"/>
              </a:rPr>
              <a:t>internet</a:t>
            </a:r>
            <a:r>
              <a:rPr lang="en-US" sz="2000" b="0" i="0" dirty="0">
                <a:solidFill>
                  <a:srgbClr val="333333"/>
                </a:solidFill>
                <a:effectLst/>
                <a:latin typeface="inter-regular"/>
              </a:rPr>
              <a:t>, or </a:t>
            </a:r>
            <a:r>
              <a:rPr lang="en-US" sz="2000" b="1" i="0" dirty="0">
                <a:solidFill>
                  <a:srgbClr val="333333"/>
                </a:solidFill>
                <a:effectLst/>
                <a:latin typeface="inter-bold"/>
              </a:rPr>
              <a:t>mobile devices</a:t>
            </a:r>
            <a:r>
              <a:rPr lang="en-US" sz="2000" b="0" i="0" dirty="0">
                <a:solidFill>
                  <a:srgbClr val="333333"/>
                </a:solidFill>
                <a:effectLst/>
                <a:latin typeface="inter-regular"/>
              </a:rPr>
              <a:t>. It is one of the most important steps of the life cycle. The quantity and quality of the collected data will determine the efficiency of the output. The more will be the data, the more accurate will be the prediction.</a:t>
            </a:r>
          </a:p>
          <a:p>
            <a:pPr algn="just"/>
            <a:r>
              <a:rPr lang="en-US" sz="2000" b="0" i="0" dirty="0">
                <a:solidFill>
                  <a:srgbClr val="333333"/>
                </a:solidFill>
                <a:effectLst/>
                <a:latin typeface="inter-regular"/>
              </a:rPr>
              <a:t>This step includes the below tasks:</a:t>
            </a:r>
          </a:p>
          <a:p>
            <a:pPr algn="just">
              <a:buFont typeface="Arial" panose="020B0604020202020204" pitchFamily="34" charset="0"/>
              <a:buChar char="•"/>
            </a:pPr>
            <a:r>
              <a:rPr lang="en-US" sz="2000" b="1" i="0" dirty="0">
                <a:solidFill>
                  <a:srgbClr val="000000"/>
                </a:solidFill>
                <a:effectLst/>
                <a:latin typeface="inter-bold"/>
              </a:rPr>
              <a:t>Identify various data sources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Collect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Integrate the data obtained from different sources</a:t>
            </a:r>
            <a:endParaRPr lang="en-US" sz="2000" b="0" i="0" dirty="0">
              <a:solidFill>
                <a:srgbClr val="000000"/>
              </a:solidFill>
              <a:effectLst/>
              <a:latin typeface="inter-regular"/>
            </a:endParaRPr>
          </a:p>
          <a:p>
            <a:pPr algn="l"/>
            <a:r>
              <a:rPr lang="en-US" sz="2000" b="0" i="0" dirty="0">
                <a:solidFill>
                  <a:srgbClr val="333333"/>
                </a:solidFill>
                <a:effectLst/>
                <a:latin typeface="inter-regular"/>
              </a:rPr>
              <a:t>By performing the above task, we get a coherent set of data, also called as a </a:t>
            </a:r>
            <a:r>
              <a:rPr lang="en-US" sz="2000" b="1" i="0" dirty="0">
                <a:solidFill>
                  <a:srgbClr val="333333"/>
                </a:solidFill>
                <a:effectLst/>
                <a:latin typeface="inter-bold"/>
              </a:rPr>
              <a:t>dataset</a:t>
            </a:r>
            <a:r>
              <a:rPr lang="en-US" sz="2000" b="0" i="0" dirty="0">
                <a:solidFill>
                  <a:srgbClr val="333333"/>
                </a:solidFill>
                <a:effectLst/>
                <a:latin typeface="inter-regular"/>
              </a:rPr>
              <a:t>. It will be used in further steps.</a:t>
            </a:r>
            <a:endParaRPr lang="en-IN" sz="2000" dirty="0"/>
          </a:p>
        </p:txBody>
      </p:sp>
    </p:spTree>
    <p:extLst>
      <p:ext uri="{BB962C8B-B14F-4D97-AF65-F5344CB8AC3E}">
        <p14:creationId xmlns:p14="http://schemas.microsoft.com/office/powerpoint/2010/main" val="184251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r>
              <a:rPr lang="en-US" sz="2000" b="0" i="0" dirty="0">
                <a:solidFill>
                  <a:srgbClr val="610B38"/>
                </a:solidFill>
                <a:effectLst/>
                <a:latin typeface="erdana"/>
              </a:rPr>
              <a:t>2. Data preparation</a:t>
            </a:r>
          </a:p>
          <a:p>
            <a:r>
              <a:rPr lang="en-US" sz="2000" b="0" i="0" dirty="0">
                <a:solidFill>
                  <a:srgbClr val="333333"/>
                </a:solidFill>
                <a:effectLst/>
                <a:latin typeface="inter-regular"/>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inter-regular"/>
              </a:rPr>
              <a:t>In this step, first, we put all data together, and then randomize the ordering of data.</a:t>
            </a:r>
          </a:p>
          <a:p>
            <a:r>
              <a:rPr lang="en-US" sz="2000" b="0" i="0" dirty="0">
                <a:solidFill>
                  <a:srgbClr val="333333"/>
                </a:solidFill>
                <a:effectLst/>
                <a:latin typeface="inter-regular"/>
              </a:rPr>
              <a:t>This step can be further divided into two processes:</a:t>
            </a:r>
          </a:p>
          <a:p>
            <a:pPr>
              <a:buFont typeface="Arial" panose="020B0604020202020204" pitchFamily="34" charset="0"/>
              <a:buChar char="•"/>
            </a:pPr>
            <a:r>
              <a:rPr lang="en-US" sz="2000" b="1" i="0" dirty="0">
                <a:solidFill>
                  <a:srgbClr val="000000"/>
                </a:solidFill>
                <a:effectLst/>
                <a:latin typeface="inter-bold"/>
              </a:rPr>
              <a:t>Data exploration:</a:t>
            </a:r>
            <a:br>
              <a:rPr lang="en-US" sz="2000" b="0" i="0" dirty="0">
                <a:solidFill>
                  <a:srgbClr val="000000"/>
                </a:solidFill>
                <a:effectLst/>
                <a:latin typeface="inter-regular"/>
              </a:rPr>
            </a:br>
            <a:r>
              <a:rPr lang="en-US" sz="2000" b="0" i="0" dirty="0">
                <a:solidFill>
                  <a:srgbClr val="000000"/>
                </a:solidFill>
                <a:effectLst/>
                <a:latin typeface="inter-regular"/>
              </a:rPr>
              <a:t>It is used to understand the nature of data that we have to work with. We need to understand the characteristics, format, and quality of data.</a:t>
            </a:r>
            <a:br>
              <a:rPr lang="en-US" sz="2000" b="0" i="0" dirty="0">
                <a:solidFill>
                  <a:srgbClr val="000000"/>
                </a:solidFill>
                <a:effectLst/>
                <a:latin typeface="inter-regular"/>
              </a:rPr>
            </a:br>
            <a:r>
              <a:rPr lang="en-US" sz="2000" b="0" i="0" dirty="0">
                <a:solidFill>
                  <a:srgbClr val="000000"/>
                </a:solidFill>
                <a:effectLst/>
                <a:latin typeface="inter-regular"/>
              </a:rPr>
              <a:t>A better understanding of data leads to an effective outcome. In this, we find Correlations, general trends, and outliers.</a:t>
            </a:r>
          </a:p>
          <a:p>
            <a:pPr>
              <a:buFont typeface="Arial" panose="020B0604020202020204" pitchFamily="34" charset="0"/>
              <a:buChar char="•"/>
            </a:pPr>
            <a:r>
              <a:rPr lang="en-US" sz="2000" b="1" i="0" dirty="0">
                <a:solidFill>
                  <a:srgbClr val="000000"/>
                </a:solidFill>
                <a:effectLst/>
                <a:latin typeface="inter-bold"/>
              </a:rPr>
              <a:t>Data pre-processing:</a:t>
            </a:r>
            <a:br>
              <a:rPr lang="en-US" sz="2000" b="0" i="0" dirty="0">
                <a:solidFill>
                  <a:srgbClr val="000000"/>
                </a:solidFill>
                <a:effectLst/>
                <a:latin typeface="inter-regular"/>
              </a:rPr>
            </a:br>
            <a:r>
              <a:rPr lang="en-US" sz="2000" b="0" i="0" dirty="0">
                <a:solidFill>
                  <a:srgbClr val="000000"/>
                </a:solidFill>
                <a:effectLst/>
                <a:latin typeface="inter-regular"/>
              </a:rPr>
              <a:t>Now the next step is preprocessing of data for its analysis.</a:t>
            </a:r>
          </a:p>
          <a:p>
            <a:endParaRPr lang="en-IN" sz="2000" dirty="0"/>
          </a:p>
        </p:txBody>
      </p:sp>
    </p:spTree>
    <p:extLst>
      <p:ext uri="{BB962C8B-B14F-4D97-AF65-F5344CB8AC3E}">
        <p14:creationId xmlns:p14="http://schemas.microsoft.com/office/powerpoint/2010/main" val="423801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98E4-A802-2D7F-0F68-17729D1704AB}"/>
              </a:ext>
            </a:extLst>
          </p:cNvPr>
          <p:cNvSpPr>
            <a:spLocks noGrp="1"/>
          </p:cNvSpPr>
          <p:nvPr>
            <p:ph type="ctrTitle"/>
          </p:nvPr>
        </p:nvSpPr>
        <p:spPr>
          <a:xfrm>
            <a:off x="1524000" y="2874075"/>
            <a:ext cx="9144000" cy="1109849"/>
          </a:xfrm>
        </p:spPr>
        <p:txBody>
          <a:bodyPr/>
          <a:lstStyle/>
          <a:p>
            <a:r>
              <a:rPr lang="en-IN" b="1" dirty="0">
                <a:latin typeface="Arial Black" panose="020B0A04020102020204" pitchFamily="34" charset="0"/>
              </a:rPr>
              <a:t>MACHINE LEARNING</a:t>
            </a:r>
          </a:p>
        </p:txBody>
      </p:sp>
    </p:spTree>
    <p:extLst>
      <p:ext uri="{BB962C8B-B14F-4D97-AF65-F5344CB8AC3E}">
        <p14:creationId xmlns:p14="http://schemas.microsoft.com/office/powerpoint/2010/main" val="2853543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610B38"/>
                </a:solidFill>
                <a:effectLst/>
                <a:latin typeface="erdana"/>
              </a:rPr>
              <a:t>3. Data Wrangling</a:t>
            </a:r>
          </a:p>
          <a:p>
            <a:pPr algn="just"/>
            <a:r>
              <a:rPr lang="en-US" sz="2000" b="0" i="0" dirty="0">
                <a:solidFill>
                  <a:srgbClr val="333333"/>
                </a:solidFill>
                <a:effectLst/>
                <a:latin typeface="inter-regular"/>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pPr algn="just"/>
            <a:r>
              <a:rPr lang="en-US" sz="2000" b="0" i="0" dirty="0">
                <a:solidFill>
                  <a:srgbClr val="333333"/>
                </a:solidFill>
                <a:effectLst/>
                <a:latin typeface="inter-regular"/>
              </a:rPr>
              <a:t>It is not necessary that data we have collected is always of our use as some of the data may not be useful. In real-world applications, collected data may have various issues, including:</a:t>
            </a:r>
          </a:p>
          <a:p>
            <a:pPr algn="just">
              <a:buFont typeface="Arial" panose="020B0604020202020204" pitchFamily="34" charset="0"/>
              <a:buChar char="•"/>
            </a:pPr>
            <a:r>
              <a:rPr lang="en-US" sz="2000" b="1" i="0" dirty="0">
                <a:solidFill>
                  <a:srgbClr val="000000"/>
                </a:solidFill>
                <a:effectLst/>
                <a:latin typeface="inter-bold"/>
              </a:rPr>
              <a:t>Missing Values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Duplicate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Invalid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Noise</a:t>
            </a:r>
            <a:endParaRPr lang="en-US" sz="2000" b="0" i="0" dirty="0">
              <a:solidFill>
                <a:srgbClr val="000000"/>
              </a:solidFill>
              <a:effectLst/>
              <a:latin typeface="inter-regular"/>
            </a:endParaRPr>
          </a:p>
          <a:p>
            <a:pPr algn="just"/>
            <a:r>
              <a:rPr lang="en-US" sz="2000" b="0" i="0" dirty="0">
                <a:solidFill>
                  <a:srgbClr val="333333"/>
                </a:solidFill>
                <a:effectLst/>
                <a:latin typeface="inter-regular"/>
              </a:rPr>
              <a:t>So, we use various filtering techniques to clean the data.</a:t>
            </a:r>
          </a:p>
          <a:p>
            <a:pPr algn="just"/>
            <a:r>
              <a:rPr lang="en-US" sz="2000" b="0" i="0" dirty="0">
                <a:solidFill>
                  <a:srgbClr val="333333"/>
                </a:solidFill>
                <a:effectLst/>
                <a:latin typeface="inter-regular"/>
              </a:rPr>
              <a:t>It is mandatory to detect and remove the above issues because it can negatively affect the quality of the outcome.</a:t>
            </a:r>
          </a:p>
          <a:p>
            <a:pPr algn="l"/>
            <a:endParaRPr lang="en-IN" sz="2000" dirty="0"/>
          </a:p>
        </p:txBody>
      </p:sp>
    </p:spTree>
    <p:extLst>
      <p:ext uri="{BB962C8B-B14F-4D97-AF65-F5344CB8AC3E}">
        <p14:creationId xmlns:p14="http://schemas.microsoft.com/office/powerpoint/2010/main" val="9877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610B38"/>
                </a:solidFill>
                <a:effectLst/>
                <a:latin typeface="erdana"/>
              </a:rPr>
              <a:t>4. Data Analysis</a:t>
            </a:r>
          </a:p>
          <a:p>
            <a:pPr algn="just"/>
            <a:r>
              <a:rPr lang="en-US" sz="2000" b="0" i="0" dirty="0">
                <a:solidFill>
                  <a:srgbClr val="333333"/>
                </a:solidFill>
                <a:effectLst/>
                <a:latin typeface="inter-regular"/>
              </a:rPr>
              <a:t>Now the cleaned and prepared data is passed on to the analysis step. This step involves:</a:t>
            </a:r>
          </a:p>
          <a:p>
            <a:pPr algn="just">
              <a:buFont typeface="Arial" panose="020B0604020202020204" pitchFamily="34" charset="0"/>
              <a:buChar char="•"/>
            </a:pPr>
            <a:r>
              <a:rPr lang="en-US" sz="2000" b="1" i="0" dirty="0">
                <a:solidFill>
                  <a:srgbClr val="000000"/>
                </a:solidFill>
                <a:effectLst/>
                <a:latin typeface="inter-bold"/>
              </a:rPr>
              <a:t>Selection of analytical techniques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Building models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Review the result</a:t>
            </a:r>
            <a:endParaRPr lang="en-US" sz="2000" b="0" i="0" dirty="0">
              <a:solidFill>
                <a:srgbClr val="000000"/>
              </a:solidFill>
              <a:effectLst/>
              <a:latin typeface="inter-regular"/>
            </a:endParaRPr>
          </a:p>
          <a:p>
            <a:pPr algn="just"/>
            <a:r>
              <a:rPr lang="en-US" sz="2000" b="0" i="0" dirty="0">
                <a:solidFill>
                  <a:srgbClr val="333333"/>
                </a:solidFill>
                <a:effectLst/>
                <a:latin typeface="inter-regular"/>
              </a:rPr>
              <a:t>The aim of this step is to build a machine learning model to analyze the data using various analytical techniques and review the outcome. It starts with the determination of the type of the problems, where we select the machine learning techniques such as </a:t>
            </a:r>
            <a:r>
              <a:rPr lang="en-US" sz="2000" b="1" i="0" dirty="0">
                <a:solidFill>
                  <a:srgbClr val="333333"/>
                </a:solidFill>
                <a:effectLst/>
                <a:latin typeface="inter-bold"/>
              </a:rPr>
              <a:t>Classification</a:t>
            </a:r>
            <a:r>
              <a:rPr lang="en-US" sz="2000" b="0" i="0" dirty="0">
                <a:solidFill>
                  <a:srgbClr val="333333"/>
                </a:solidFill>
                <a:effectLst/>
                <a:latin typeface="inter-regular"/>
              </a:rPr>
              <a:t>, </a:t>
            </a:r>
            <a:r>
              <a:rPr lang="en-US" sz="2000" b="1" i="0" dirty="0">
                <a:solidFill>
                  <a:srgbClr val="333333"/>
                </a:solidFill>
                <a:effectLst/>
                <a:latin typeface="inter-bold"/>
              </a:rPr>
              <a:t>Regression</a:t>
            </a:r>
            <a:r>
              <a:rPr lang="en-US" sz="2000" b="0" i="0" dirty="0">
                <a:solidFill>
                  <a:srgbClr val="333333"/>
                </a:solidFill>
                <a:effectLst/>
                <a:latin typeface="inter-regular"/>
              </a:rPr>
              <a:t>, </a:t>
            </a:r>
            <a:r>
              <a:rPr lang="en-US" sz="2000" b="1" i="0" dirty="0">
                <a:solidFill>
                  <a:srgbClr val="333333"/>
                </a:solidFill>
                <a:effectLst/>
                <a:latin typeface="inter-bold"/>
              </a:rPr>
              <a:t>Cluster analysis</a:t>
            </a:r>
            <a:r>
              <a:rPr lang="en-US" sz="2000" b="0" i="0" dirty="0">
                <a:solidFill>
                  <a:srgbClr val="333333"/>
                </a:solidFill>
                <a:effectLst/>
                <a:latin typeface="inter-regular"/>
              </a:rPr>
              <a:t>, </a:t>
            </a:r>
            <a:r>
              <a:rPr lang="en-US" sz="2000" b="1" i="0" dirty="0">
                <a:solidFill>
                  <a:srgbClr val="333333"/>
                </a:solidFill>
                <a:effectLst/>
                <a:latin typeface="inter-bold"/>
              </a:rPr>
              <a:t>Association</a:t>
            </a:r>
            <a:r>
              <a:rPr lang="en-US" sz="2000" b="0" i="0" dirty="0">
                <a:solidFill>
                  <a:srgbClr val="333333"/>
                </a:solidFill>
                <a:effectLst/>
                <a:latin typeface="inter-regular"/>
              </a:rPr>
              <a:t>, etc. then build the model using prepared data, and evaluate the model.</a:t>
            </a:r>
          </a:p>
          <a:p>
            <a:pPr algn="just"/>
            <a:r>
              <a:rPr lang="en-US" sz="2000" b="0" i="0" dirty="0">
                <a:solidFill>
                  <a:srgbClr val="333333"/>
                </a:solidFill>
                <a:effectLst/>
                <a:latin typeface="inter-regular"/>
              </a:rPr>
              <a:t>Hence, in this step, we take the data and use machine learning algorithms to build the model.</a:t>
            </a:r>
          </a:p>
          <a:p>
            <a:pPr algn="l"/>
            <a:endParaRPr lang="en-IN" sz="2000" dirty="0"/>
          </a:p>
        </p:txBody>
      </p:sp>
    </p:spTree>
    <p:extLst>
      <p:ext uri="{BB962C8B-B14F-4D97-AF65-F5344CB8AC3E}">
        <p14:creationId xmlns:p14="http://schemas.microsoft.com/office/powerpoint/2010/main" val="335621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1800" b="0" i="0" dirty="0">
                <a:solidFill>
                  <a:srgbClr val="610B38"/>
                </a:solidFill>
                <a:effectLst/>
                <a:latin typeface="erdana"/>
              </a:rPr>
              <a:t>5. Train Model</a:t>
            </a:r>
          </a:p>
          <a:p>
            <a:pPr algn="just"/>
            <a:r>
              <a:rPr lang="en-US" sz="1800" b="0" i="0" dirty="0">
                <a:solidFill>
                  <a:srgbClr val="333333"/>
                </a:solidFill>
                <a:effectLst/>
                <a:latin typeface="inter-regular"/>
              </a:rPr>
              <a:t>Now the next step is to train the model, in this step we train our model to improve its performance for better outcome of the problem.</a:t>
            </a:r>
          </a:p>
          <a:p>
            <a:pPr algn="just"/>
            <a:r>
              <a:rPr lang="en-US" sz="1800" b="0" i="0" dirty="0">
                <a:solidFill>
                  <a:srgbClr val="333333"/>
                </a:solidFill>
                <a:effectLst/>
                <a:latin typeface="inter-regular"/>
              </a:rPr>
              <a:t>We use datasets to train the model using various machine learning algorithms. Training a model is required so that it can understand the various patterns, rules, and, features.</a:t>
            </a:r>
          </a:p>
          <a:p>
            <a:pPr algn="just"/>
            <a:r>
              <a:rPr lang="en-US" sz="1800" b="0" i="0" dirty="0">
                <a:solidFill>
                  <a:srgbClr val="610B38"/>
                </a:solidFill>
                <a:effectLst/>
                <a:latin typeface="erdana"/>
              </a:rPr>
              <a:t>6. Test Model</a:t>
            </a:r>
          </a:p>
          <a:p>
            <a:pPr algn="just"/>
            <a:r>
              <a:rPr lang="en-US" sz="1800" b="0" i="0" dirty="0">
                <a:solidFill>
                  <a:srgbClr val="333333"/>
                </a:solidFill>
                <a:effectLst/>
                <a:latin typeface="inter-regular"/>
              </a:rPr>
              <a:t>Once our machine learning model has been trained on a given dataset, then we test the model. In this step, we check for the accuracy of our model by providing a test dataset to it.</a:t>
            </a:r>
          </a:p>
          <a:p>
            <a:pPr algn="just"/>
            <a:r>
              <a:rPr lang="en-US" sz="1800" b="0" i="0" dirty="0">
                <a:solidFill>
                  <a:srgbClr val="333333"/>
                </a:solidFill>
                <a:effectLst/>
                <a:latin typeface="inter-regular"/>
              </a:rPr>
              <a:t>Testing the model determines the percentage accuracy of the model as per the requirement of project or problem.</a:t>
            </a:r>
          </a:p>
          <a:p>
            <a:pPr algn="just"/>
            <a:r>
              <a:rPr lang="en-US" sz="1800" b="0" i="0" dirty="0">
                <a:solidFill>
                  <a:srgbClr val="610B38"/>
                </a:solidFill>
                <a:effectLst/>
                <a:latin typeface="erdana"/>
              </a:rPr>
              <a:t>7. Deployment</a:t>
            </a:r>
          </a:p>
          <a:p>
            <a:pPr algn="just"/>
            <a:r>
              <a:rPr lang="en-US" sz="1800" b="0" i="0" dirty="0">
                <a:solidFill>
                  <a:srgbClr val="333333"/>
                </a:solidFill>
                <a:effectLst/>
                <a:latin typeface="inter-regular"/>
              </a:rPr>
              <a:t>The last step of machine learning life cycle is deployment, where we deploy the model in the real-world system.</a:t>
            </a:r>
          </a:p>
          <a:p>
            <a:pPr algn="just"/>
            <a:r>
              <a:rPr lang="en-US" sz="1800" b="0" i="0" dirty="0">
                <a:solidFill>
                  <a:srgbClr val="333333"/>
                </a:solidFill>
                <a:effectLst/>
                <a:latin typeface="inter-regular"/>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pPr algn="l"/>
            <a:endParaRPr lang="en-IN" sz="1800" dirty="0"/>
          </a:p>
        </p:txBody>
      </p:sp>
    </p:spTree>
    <p:extLst>
      <p:ext uri="{BB962C8B-B14F-4D97-AF65-F5344CB8AC3E}">
        <p14:creationId xmlns:p14="http://schemas.microsoft.com/office/powerpoint/2010/main" val="56703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152400" y="105150"/>
            <a:ext cx="11519647" cy="558240"/>
          </a:xfrm>
        </p:spPr>
        <p:txBody>
          <a:bodyPr>
            <a:normAutofit/>
          </a:bodyPr>
          <a:lstStyle/>
          <a:p>
            <a:pPr algn="just"/>
            <a:r>
              <a:rPr lang="en-US" sz="3200" b="1" i="0" dirty="0">
                <a:effectLst/>
                <a:latin typeface="erdana"/>
              </a:rPr>
              <a:t>Difference between Artificial intelligence and Machine learning</a:t>
            </a:r>
          </a:p>
        </p:txBody>
      </p:sp>
      <p:graphicFrame>
        <p:nvGraphicFramePr>
          <p:cNvPr id="4" name="Content Placeholder 3">
            <a:extLst>
              <a:ext uri="{FF2B5EF4-FFF2-40B4-BE49-F238E27FC236}">
                <a16:creationId xmlns:a16="http://schemas.microsoft.com/office/drawing/2014/main" id="{65B64A03-C23F-C29C-7F2E-4113A3EC878D}"/>
              </a:ext>
            </a:extLst>
          </p:cNvPr>
          <p:cNvGraphicFramePr>
            <a:graphicFrameLocks noGrp="1"/>
          </p:cNvGraphicFramePr>
          <p:nvPr>
            <p:ph idx="1"/>
            <p:extLst>
              <p:ext uri="{D42A27DB-BD31-4B8C-83A1-F6EECF244321}">
                <p14:modId xmlns:p14="http://schemas.microsoft.com/office/powerpoint/2010/main" val="3525777187"/>
              </p:ext>
            </p:extLst>
          </p:nvPr>
        </p:nvGraphicFramePr>
        <p:xfrm>
          <a:off x="932330" y="828451"/>
          <a:ext cx="9780494" cy="5924399"/>
        </p:xfrm>
        <a:graphic>
          <a:graphicData uri="http://schemas.openxmlformats.org/drawingml/2006/table">
            <a:tbl>
              <a:tblPr/>
              <a:tblGrid>
                <a:gridCol w="4890247">
                  <a:extLst>
                    <a:ext uri="{9D8B030D-6E8A-4147-A177-3AD203B41FA5}">
                      <a16:colId xmlns:a16="http://schemas.microsoft.com/office/drawing/2014/main" val="574157630"/>
                    </a:ext>
                  </a:extLst>
                </a:gridCol>
                <a:gridCol w="4890247">
                  <a:extLst>
                    <a:ext uri="{9D8B030D-6E8A-4147-A177-3AD203B41FA5}">
                      <a16:colId xmlns:a16="http://schemas.microsoft.com/office/drawing/2014/main" val="4025683422"/>
                    </a:ext>
                  </a:extLst>
                </a:gridCol>
              </a:tblGrid>
              <a:tr h="212223">
                <a:tc>
                  <a:txBody>
                    <a:bodyPr/>
                    <a:lstStyle/>
                    <a:p>
                      <a:pPr algn="l" fontAlgn="t"/>
                      <a:r>
                        <a:rPr lang="en-IN" sz="1400">
                          <a:solidFill>
                            <a:srgbClr val="000000"/>
                          </a:solidFill>
                          <a:effectLst/>
                          <a:latin typeface="times new roman" panose="02020603050405020304" pitchFamily="18" charset="0"/>
                        </a:rPr>
                        <a:t>Artificial Intelligence</a:t>
                      </a:r>
                    </a:p>
                  </a:txBody>
                  <a:tcPr marL="38456" marR="38456" marT="38456" marB="38456">
                    <a:lnL w="7620" cap="flat" cmpd="sng" algn="ctr">
                      <a:solidFill>
                        <a:srgbClr val="7007DA"/>
                      </a:solidFill>
                      <a:prstDash val="solid"/>
                      <a:round/>
                      <a:headEnd type="none" w="med" len="med"/>
                      <a:tailEnd type="none" w="med" len="med"/>
                    </a:lnL>
                    <a:lnR w="7620" cap="flat" cmpd="sng" algn="ctr">
                      <a:solidFill>
                        <a:srgbClr val="7007DA"/>
                      </a:solidFill>
                      <a:prstDash val="solid"/>
                      <a:round/>
                      <a:headEnd type="none" w="med" len="med"/>
                      <a:tailEnd type="none" w="med" len="med"/>
                    </a:lnR>
                    <a:lnT w="7620" cap="flat" cmpd="sng" algn="ctr">
                      <a:solidFill>
                        <a:srgbClr val="7007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Machine learning</a:t>
                      </a:r>
                    </a:p>
                  </a:txBody>
                  <a:tcPr marL="38456" marR="38456" marT="38456" marB="38456">
                    <a:lnL w="7620" cap="flat" cmpd="sng" algn="ctr">
                      <a:solidFill>
                        <a:srgbClr val="7007DA"/>
                      </a:solidFill>
                      <a:prstDash val="solid"/>
                      <a:round/>
                      <a:headEnd type="none" w="med" len="med"/>
                      <a:tailEnd type="none" w="med" len="med"/>
                    </a:lnL>
                    <a:lnR w="7620" cap="flat" cmpd="sng" algn="ctr">
                      <a:solidFill>
                        <a:srgbClr val="7007DA"/>
                      </a:solidFill>
                      <a:prstDash val="solid"/>
                      <a:round/>
                      <a:headEnd type="none" w="med" len="med"/>
                      <a:tailEnd type="none" w="med" len="med"/>
                    </a:lnR>
                    <a:lnT w="7620" cap="flat" cmpd="sng" algn="ctr">
                      <a:solidFill>
                        <a:srgbClr val="7007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46716153"/>
                  </a:ext>
                </a:extLst>
              </a:tr>
              <a:tr h="598504">
                <a:tc>
                  <a:txBody>
                    <a:bodyPr/>
                    <a:lstStyle/>
                    <a:p>
                      <a:pPr algn="just" fontAlgn="t"/>
                      <a:r>
                        <a:rPr lang="en-US" sz="1400" dirty="0">
                          <a:solidFill>
                            <a:srgbClr val="333333"/>
                          </a:solidFill>
                          <a:effectLst/>
                          <a:latin typeface="inter-regular"/>
                        </a:rPr>
                        <a:t>Artificial intelligence is a technology which enables a machine to simulate human behavior.</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is a subset of AI which allows a machine to automatically learn from past data without programming explicitly.</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3129308"/>
                  </a:ext>
                </a:extLst>
              </a:tr>
              <a:tr h="488575">
                <a:tc>
                  <a:txBody>
                    <a:bodyPr/>
                    <a:lstStyle/>
                    <a:p>
                      <a:pPr algn="just" fontAlgn="t"/>
                      <a:r>
                        <a:rPr lang="en-US" sz="1400">
                          <a:solidFill>
                            <a:srgbClr val="333333"/>
                          </a:solidFill>
                          <a:effectLst/>
                          <a:latin typeface="inter-regular"/>
                        </a:rPr>
                        <a:t>The goal of AI is to make a smart computer system like humans to solve complex problems.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goal of ML is to allow machines to learn from data so that they can give accurate output.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610529"/>
                  </a:ext>
                </a:extLst>
              </a:tr>
              <a:tr h="378645">
                <a:tc>
                  <a:txBody>
                    <a:bodyPr/>
                    <a:lstStyle/>
                    <a:p>
                      <a:pPr algn="just" fontAlgn="t"/>
                      <a:r>
                        <a:rPr lang="en-US" sz="1400" dirty="0">
                          <a:solidFill>
                            <a:srgbClr val="333333"/>
                          </a:solidFill>
                          <a:effectLst/>
                          <a:latin typeface="inter-regular"/>
                        </a:rPr>
                        <a:t>In AI, we make intelligent systems to perform any task like a human.</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In ML, we teach machines with data to perform a particular task and give an accurate result.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3937178"/>
                  </a:ext>
                </a:extLst>
              </a:tr>
              <a:tr h="378645">
                <a:tc>
                  <a:txBody>
                    <a:bodyPr/>
                    <a:lstStyle/>
                    <a:p>
                      <a:pPr algn="just" fontAlgn="t"/>
                      <a:r>
                        <a:rPr lang="en-US" sz="1400">
                          <a:solidFill>
                            <a:srgbClr val="333333"/>
                          </a:solidFill>
                          <a:effectLst/>
                          <a:latin typeface="inter-regular"/>
                        </a:rPr>
                        <a:t>Machine learning and deep learning are the two main subsets of AI.</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Deep learning is a main subset of machine learning.</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7000586"/>
                  </a:ext>
                </a:extLst>
              </a:tr>
              <a:tr h="268716">
                <a:tc>
                  <a:txBody>
                    <a:bodyPr/>
                    <a:lstStyle/>
                    <a:p>
                      <a:pPr algn="just" fontAlgn="t"/>
                      <a:r>
                        <a:rPr lang="en-US" sz="1400">
                          <a:solidFill>
                            <a:srgbClr val="333333"/>
                          </a:solidFill>
                          <a:effectLst/>
                          <a:latin typeface="inter-regular"/>
                        </a:rPr>
                        <a:t>AI has a very wide range of scope.</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has a limited scope.</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7030289"/>
                  </a:ext>
                </a:extLst>
              </a:tr>
              <a:tr h="488575">
                <a:tc>
                  <a:txBody>
                    <a:bodyPr/>
                    <a:lstStyle/>
                    <a:p>
                      <a:pPr algn="just" fontAlgn="t"/>
                      <a:r>
                        <a:rPr lang="en-US" sz="1400">
                          <a:solidFill>
                            <a:srgbClr val="333333"/>
                          </a:solidFill>
                          <a:effectLst/>
                          <a:latin typeface="inter-regular"/>
                        </a:rPr>
                        <a:t>AI is working to create an intelligent system which can perform various complex tasks.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Machine learning is working to create machines that can perform only those specific tasks for which they are trained.</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7647942"/>
                  </a:ext>
                </a:extLst>
              </a:tr>
              <a:tr h="378645">
                <a:tc>
                  <a:txBody>
                    <a:bodyPr/>
                    <a:lstStyle/>
                    <a:p>
                      <a:pPr algn="just" fontAlgn="t"/>
                      <a:r>
                        <a:rPr lang="en-US" sz="1400">
                          <a:solidFill>
                            <a:srgbClr val="333333"/>
                          </a:solidFill>
                          <a:effectLst/>
                          <a:latin typeface="inter-regular"/>
                        </a:rPr>
                        <a:t>AI system is concerned about maximizing the chances of success.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is mainly concerned about accuracy and patterns.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3628106"/>
                  </a:ext>
                </a:extLst>
              </a:tr>
              <a:tr h="708433">
                <a:tc>
                  <a:txBody>
                    <a:bodyPr/>
                    <a:lstStyle/>
                    <a:p>
                      <a:pPr algn="just" fontAlgn="t"/>
                      <a:r>
                        <a:rPr lang="en-US" sz="1400">
                          <a:solidFill>
                            <a:srgbClr val="333333"/>
                          </a:solidFill>
                          <a:effectLst/>
                          <a:latin typeface="inter-regular"/>
                        </a:rPr>
                        <a:t>The main applications of AI are </a:t>
                      </a:r>
                      <a:r>
                        <a:rPr lang="en-US" sz="1400" b="1">
                          <a:solidFill>
                            <a:srgbClr val="333333"/>
                          </a:solidFill>
                          <a:effectLst/>
                          <a:latin typeface="inter-bold"/>
                        </a:rPr>
                        <a:t>Siri, customer support using catboats</a:t>
                      </a:r>
                      <a:r>
                        <a:rPr lang="en-US" sz="1400">
                          <a:solidFill>
                            <a:srgbClr val="333333"/>
                          </a:solidFill>
                          <a:effectLst/>
                          <a:latin typeface="inter-regular"/>
                        </a:rPr>
                        <a:t>, Expert System, Online game playing, intelligent humanoid robot, etc.</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main applications of machine learning are </a:t>
                      </a:r>
                      <a:r>
                        <a:rPr lang="en-US" sz="1400" b="1">
                          <a:solidFill>
                            <a:srgbClr val="333333"/>
                          </a:solidFill>
                          <a:effectLst/>
                          <a:latin typeface="inter-bold"/>
                        </a:rPr>
                        <a:t>Online recommender system</a:t>
                      </a:r>
                      <a:r>
                        <a:rPr lang="en-US" sz="1400">
                          <a:solidFill>
                            <a:srgbClr val="333333"/>
                          </a:solidFill>
                          <a:effectLst/>
                          <a:latin typeface="inter-regular"/>
                        </a:rPr>
                        <a:t>, </a:t>
                      </a:r>
                      <a:r>
                        <a:rPr lang="en-US" sz="1400" b="1">
                          <a:solidFill>
                            <a:srgbClr val="333333"/>
                          </a:solidFill>
                          <a:effectLst/>
                          <a:latin typeface="inter-bold"/>
                        </a:rPr>
                        <a:t>Google search algorithms</a:t>
                      </a:r>
                      <a:r>
                        <a:rPr lang="en-US" sz="1400">
                          <a:solidFill>
                            <a:srgbClr val="333333"/>
                          </a:solidFill>
                          <a:effectLst/>
                          <a:latin typeface="inter-regular"/>
                        </a:rPr>
                        <a:t>, </a:t>
                      </a:r>
                      <a:r>
                        <a:rPr lang="en-US" sz="1400" b="1">
                          <a:solidFill>
                            <a:srgbClr val="333333"/>
                          </a:solidFill>
                          <a:effectLst/>
                          <a:latin typeface="inter-bold"/>
                        </a:rPr>
                        <a:t>Facebook auto friend tagging suggestions</a:t>
                      </a:r>
                      <a:r>
                        <a:rPr lang="en-US" sz="1400">
                          <a:solidFill>
                            <a:srgbClr val="333333"/>
                          </a:solidFill>
                          <a:effectLst/>
                          <a:latin typeface="inter-regular"/>
                        </a:rPr>
                        <a:t>, etc.</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8006015"/>
                  </a:ext>
                </a:extLst>
              </a:tr>
              <a:tr h="598504">
                <a:tc>
                  <a:txBody>
                    <a:bodyPr/>
                    <a:lstStyle/>
                    <a:p>
                      <a:pPr algn="just" fontAlgn="t"/>
                      <a:r>
                        <a:rPr lang="en-US" sz="1400">
                          <a:solidFill>
                            <a:srgbClr val="333333"/>
                          </a:solidFill>
                          <a:effectLst/>
                          <a:latin typeface="inter-regular"/>
                        </a:rPr>
                        <a:t>On the basis of capabilities, AI can be divided into three types, which are, </a:t>
                      </a:r>
                      <a:r>
                        <a:rPr lang="en-US" sz="1400" b="1">
                          <a:solidFill>
                            <a:srgbClr val="333333"/>
                          </a:solidFill>
                          <a:effectLst/>
                          <a:latin typeface="inter-bold"/>
                        </a:rPr>
                        <a:t>Weak AI</a:t>
                      </a:r>
                      <a:r>
                        <a:rPr lang="en-US" sz="1400">
                          <a:solidFill>
                            <a:srgbClr val="333333"/>
                          </a:solidFill>
                          <a:effectLst/>
                          <a:latin typeface="inter-regular"/>
                        </a:rPr>
                        <a:t>, </a:t>
                      </a:r>
                      <a:r>
                        <a:rPr lang="en-US" sz="1400" b="1">
                          <a:solidFill>
                            <a:srgbClr val="333333"/>
                          </a:solidFill>
                          <a:effectLst/>
                          <a:latin typeface="inter-bold"/>
                        </a:rPr>
                        <a:t>General AI</a:t>
                      </a:r>
                      <a:r>
                        <a:rPr lang="en-US" sz="1400">
                          <a:solidFill>
                            <a:srgbClr val="333333"/>
                          </a:solidFill>
                          <a:effectLst/>
                          <a:latin typeface="inter-regular"/>
                        </a:rPr>
                        <a:t>, and </a:t>
                      </a:r>
                      <a:r>
                        <a:rPr lang="en-US" sz="1400" b="1">
                          <a:solidFill>
                            <a:srgbClr val="333333"/>
                          </a:solidFill>
                          <a:effectLst/>
                          <a:latin typeface="inter-bold"/>
                        </a:rPr>
                        <a:t>Strong AI</a:t>
                      </a:r>
                      <a:r>
                        <a:rPr lang="en-US" sz="1400">
                          <a:solidFill>
                            <a:srgbClr val="333333"/>
                          </a:solidFill>
                          <a:effectLst/>
                          <a:latin typeface="inter-regular"/>
                        </a:rPr>
                        <a: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can also be divided into mainly three types that are </a:t>
                      </a:r>
                      <a:r>
                        <a:rPr lang="en-US" sz="1400" b="1">
                          <a:solidFill>
                            <a:srgbClr val="333333"/>
                          </a:solidFill>
                          <a:effectLst/>
                          <a:latin typeface="inter-bold"/>
                        </a:rPr>
                        <a:t>Supervised learning</a:t>
                      </a:r>
                      <a:r>
                        <a:rPr lang="en-US" sz="1400">
                          <a:solidFill>
                            <a:srgbClr val="333333"/>
                          </a:solidFill>
                          <a:effectLst/>
                          <a:latin typeface="inter-regular"/>
                        </a:rPr>
                        <a:t>, </a:t>
                      </a:r>
                      <a:r>
                        <a:rPr lang="en-US" sz="1400" b="1">
                          <a:solidFill>
                            <a:srgbClr val="333333"/>
                          </a:solidFill>
                          <a:effectLst/>
                          <a:latin typeface="inter-bold"/>
                        </a:rPr>
                        <a:t>Unsupervised learning</a:t>
                      </a:r>
                      <a:r>
                        <a:rPr lang="en-US" sz="1400">
                          <a:solidFill>
                            <a:srgbClr val="333333"/>
                          </a:solidFill>
                          <a:effectLst/>
                          <a:latin typeface="inter-regular"/>
                        </a:rPr>
                        <a:t>, and </a:t>
                      </a:r>
                      <a:r>
                        <a:rPr lang="en-US" sz="1400" b="1">
                          <a:solidFill>
                            <a:srgbClr val="333333"/>
                          </a:solidFill>
                          <a:effectLst/>
                          <a:latin typeface="inter-bold"/>
                        </a:rPr>
                        <a:t>Reinforcement learning</a:t>
                      </a:r>
                      <a:r>
                        <a:rPr lang="en-US" sz="1400">
                          <a:solidFill>
                            <a:srgbClr val="333333"/>
                          </a:solidFill>
                          <a:effectLst/>
                          <a:latin typeface="inter-regular"/>
                        </a:rPr>
                        <a: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6726587"/>
                  </a:ext>
                </a:extLst>
              </a:tr>
              <a:tr h="378645">
                <a:tc>
                  <a:txBody>
                    <a:bodyPr/>
                    <a:lstStyle/>
                    <a:p>
                      <a:pPr algn="just" fontAlgn="t"/>
                      <a:r>
                        <a:rPr lang="en-US" sz="1400">
                          <a:solidFill>
                            <a:srgbClr val="333333"/>
                          </a:solidFill>
                          <a:effectLst/>
                          <a:latin typeface="inter-regular"/>
                        </a:rPr>
                        <a:t>It includes learning, reasoning, and self-correction.</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includes learning and self-correction when introduced with new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03807301"/>
                  </a:ext>
                </a:extLst>
              </a:tr>
              <a:tr h="378645">
                <a:tc>
                  <a:txBody>
                    <a:bodyPr/>
                    <a:lstStyle/>
                    <a:p>
                      <a:pPr algn="just" fontAlgn="t"/>
                      <a:r>
                        <a:rPr lang="en-US" sz="1400">
                          <a:solidFill>
                            <a:srgbClr val="333333"/>
                          </a:solidFill>
                          <a:effectLst/>
                          <a:latin typeface="inter-regular"/>
                        </a:rPr>
                        <a:t>AI completely deals with Structured, semi-structured, and unstructured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Machine learning deals with Structured and semi-structured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25865026"/>
                  </a:ext>
                </a:extLst>
              </a:tr>
            </a:tbl>
          </a:graphicData>
        </a:graphic>
      </p:graphicFrame>
    </p:spTree>
    <p:extLst>
      <p:ext uri="{BB962C8B-B14F-4D97-AF65-F5344CB8AC3E}">
        <p14:creationId xmlns:p14="http://schemas.microsoft.com/office/powerpoint/2010/main" val="95452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Supervised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Supervised learning is the types of machine learning in which machines are trained using well "labelled" training data, and on basis of that data, machines predict the output. The labelled data means some input data is already tagged with the correct output.</a:t>
            </a:r>
          </a:p>
          <a:p>
            <a:pPr algn="just"/>
            <a:r>
              <a:rPr lang="en-US" sz="2400" b="0" i="0" dirty="0">
                <a:solidFill>
                  <a:srgbClr val="333333"/>
                </a:solidFill>
                <a:effectLst/>
                <a:latin typeface="inter-regular"/>
              </a:rPr>
              <a:t>In supervised learning, the training data provided to the machines work as the supervisor that teaches the machines to predict the output correctly. It applies the same concept as a student learns in the supervision of the teacher.</a:t>
            </a:r>
          </a:p>
          <a:p>
            <a:pPr algn="just"/>
            <a:r>
              <a:rPr lang="en-US" sz="2400" b="0" i="0" dirty="0">
                <a:solidFill>
                  <a:srgbClr val="333333"/>
                </a:solidFill>
                <a:effectLst/>
                <a:latin typeface="inter-regular"/>
              </a:rPr>
              <a:t>Supervised learning is a process of providing input data as well as correct output data to the machine learning model. The aim of a supervised learning algorithm is to </a:t>
            </a:r>
            <a:r>
              <a:rPr lang="en-US" sz="2400" b="1" i="0" dirty="0">
                <a:solidFill>
                  <a:srgbClr val="333333"/>
                </a:solidFill>
                <a:effectLst/>
                <a:latin typeface="inter-bold"/>
              </a:rPr>
              <a:t>find a mapping function to map the input variable(x) with the output variable(y)</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In the real-world, supervised learning can be used for </a:t>
            </a:r>
            <a:r>
              <a:rPr lang="en-US" sz="2400" b="1" i="0" dirty="0">
                <a:solidFill>
                  <a:srgbClr val="333333"/>
                </a:solidFill>
                <a:effectLst/>
                <a:latin typeface="inter-bold"/>
              </a:rPr>
              <a:t>Risk Assessment, Image classification, Fraud Detection, spam filtering</a:t>
            </a:r>
            <a:r>
              <a:rPr lang="en-US" sz="2400" b="0" i="0" dirty="0">
                <a:solidFill>
                  <a:srgbClr val="333333"/>
                </a:solidFill>
                <a:effectLst/>
                <a:latin typeface="inter-regular"/>
              </a:rPr>
              <a:t>, etc.</a:t>
            </a:r>
          </a:p>
          <a:p>
            <a:pPr algn="l"/>
            <a:endParaRPr lang="en-IN" sz="2400" dirty="0"/>
          </a:p>
        </p:txBody>
      </p:sp>
    </p:spTree>
    <p:extLst>
      <p:ext uri="{BB962C8B-B14F-4D97-AF65-F5344CB8AC3E}">
        <p14:creationId xmlns:p14="http://schemas.microsoft.com/office/powerpoint/2010/main" val="208036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How Supervised Learning Works?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600" b="0" i="0" dirty="0">
                <a:solidFill>
                  <a:srgbClr val="333333"/>
                </a:solidFill>
                <a:effectLst/>
                <a:latin typeface="inter-regular"/>
              </a:rPr>
              <a:t>In supervised learning, models are trained using labelled dataset, where the model learns about each type of data. Once the training process is completed, the model is tested on the basis of test data (a subset of the training set), and then it predicts the output.</a:t>
            </a:r>
          </a:p>
          <a:p>
            <a:pPr algn="just"/>
            <a:r>
              <a:rPr lang="en-US" sz="1600" b="0" i="0" dirty="0">
                <a:solidFill>
                  <a:srgbClr val="333333"/>
                </a:solidFill>
                <a:effectLst/>
                <a:latin typeface="inter-regular"/>
              </a:rPr>
              <a:t>The working of Supervised learning can be easily understood by the below example and diagram:</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Suppose we have a dataset of different types of shapes which includes square, rectangle, triangle, and Polygon. Now the first step is that we need to train the model for each shape.</a:t>
            </a:r>
          </a:p>
          <a:p>
            <a:pPr algn="just">
              <a:buFont typeface="Arial" panose="020B0604020202020204" pitchFamily="34" charset="0"/>
              <a:buChar char="•"/>
            </a:pPr>
            <a:r>
              <a:rPr lang="en-US" sz="1600" b="0" i="0" dirty="0">
                <a:solidFill>
                  <a:srgbClr val="000000"/>
                </a:solidFill>
                <a:effectLst/>
                <a:latin typeface="inter-regular"/>
              </a:rPr>
              <a:t>If the given shape has four sides, and all the sides are equal, then it will be labelled as a </a:t>
            </a:r>
            <a:r>
              <a:rPr lang="en-US" sz="1600" b="1" i="0" dirty="0">
                <a:solidFill>
                  <a:srgbClr val="000000"/>
                </a:solidFill>
                <a:effectLst/>
                <a:latin typeface="inter-bold"/>
              </a:rPr>
              <a:t>Square</a:t>
            </a:r>
            <a:r>
              <a:rPr lang="en-US" sz="1600" b="0" i="0" dirty="0">
                <a:solidFill>
                  <a:srgbClr val="000000"/>
                </a:solidFill>
                <a:effectLst/>
                <a:latin typeface="inter-regular"/>
              </a:rPr>
              <a:t>.</a:t>
            </a:r>
          </a:p>
          <a:p>
            <a:pPr algn="just">
              <a:buFont typeface="Arial" panose="020B0604020202020204" pitchFamily="34" charset="0"/>
              <a:buChar char="•"/>
            </a:pPr>
            <a:r>
              <a:rPr lang="en-US" sz="1600" b="0" i="0" dirty="0">
                <a:solidFill>
                  <a:srgbClr val="000000"/>
                </a:solidFill>
                <a:effectLst/>
                <a:latin typeface="inter-regular"/>
              </a:rPr>
              <a:t>If the given shape has three sides, then it will be labelled as a </a:t>
            </a:r>
            <a:r>
              <a:rPr lang="en-US" sz="1600" b="1" i="0" dirty="0">
                <a:solidFill>
                  <a:srgbClr val="000000"/>
                </a:solidFill>
                <a:effectLst/>
                <a:latin typeface="inter-bold"/>
              </a:rPr>
              <a:t>triangle</a:t>
            </a:r>
            <a:r>
              <a:rPr lang="en-US" sz="1600" b="0" i="0" dirty="0">
                <a:solidFill>
                  <a:srgbClr val="000000"/>
                </a:solidFill>
                <a:effectLst/>
                <a:latin typeface="inter-regular"/>
              </a:rPr>
              <a:t>.</a:t>
            </a:r>
          </a:p>
          <a:p>
            <a:pPr algn="just">
              <a:buFont typeface="Arial" panose="020B0604020202020204" pitchFamily="34" charset="0"/>
              <a:buChar char="•"/>
            </a:pPr>
            <a:r>
              <a:rPr lang="en-US" sz="1600" b="0" i="0" dirty="0">
                <a:solidFill>
                  <a:srgbClr val="000000"/>
                </a:solidFill>
                <a:effectLst/>
                <a:latin typeface="inter-regular"/>
              </a:rPr>
              <a:t>If the given shape has six equal sides then it will be labelled as </a:t>
            </a:r>
            <a:r>
              <a:rPr lang="en-US" sz="1600" b="1" i="0" dirty="0">
                <a:solidFill>
                  <a:srgbClr val="000000"/>
                </a:solidFill>
                <a:effectLst/>
                <a:latin typeface="inter-bold"/>
              </a:rPr>
              <a:t>hexagon</a:t>
            </a:r>
            <a:r>
              <a:rPr lang="en-US" sz="1600" b="0" i="0" dirty="0">
                <a:solidFill>
                  <a:srgbClr val="000000"/>
                </a:solidFill>
                <a:effectLst/>
                <a:latin typeface="inter-regular"/>
              </a:rPr>
              <a:t>.</a:t>
            </a:r>
          </a:p>
          <a:p>
            <a:pPr algn="just"/>
            <a:r>
              <a:rPr lang="en-US" sz="1600" b="0" i="0" dirty="0">
                <a:solidFill>
                  <a:srgbClr val="333333"/>
                </a:solidFill>
                <a:effectLst/>
                <a:latin typeface="inter-regular"/>
              </a:rPr>
              <a:t>Now, after training, we test our model using the test set, and the task of the model is to identify the shape.</a:t>
            </a:r>
          </a:p>
          <a:p>
            <a:pPr algn="just"/>
            <a:r>
              <a:rPr lang="en-US" sz="1600" b="0" i="0" dirty="0">
                <a:solidFill>
                  <a:srgbClr val="333333"/>
                </a:solidFill>
                <a:effectLst/>
                <a:latin typeface="inter-regular"/>
              </a:rPr>
              <a:t>The machine is already trained on all types of shapes, and when it finds a new shape, it classifies the shape on the bases of a number of sides, and predicts the output.</a:t>
            </a:r>
          </a:p>
          <a:p>
            <a:pPr algn="l"/>
            <a:endParaRPr lang="en-IN" sz="2400" dirty="0"/>
          </a:p>
        </p:txBody>
      </p:sp>
      <p:pic>
        <p:nvPicPr>
          <p:cNvPr id="38914" name="Picture 2" descr="Supervised Machine learning">
            <a:extLst>
              <a:ext uri="{FF2B5EF4-FFF2-40B4-BE49-F238E27FC236}">
                <a16:creationId xmlns:a16="http://schemas.microsoft.com/office/drawing/2014/main" id="{74878EBC-517E-9975-F88A-676188675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55" y="2036110"/>
            <a:ext cx="6048935" cy="193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8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Steps Involved in 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First Determine the type of training dataset</a:t>
            </a:r>
          </a:p>
          <a:p>
            <a:pPr algn="just">
              <a:buFont typeface="Arial" panose="020B0604020202020204" pitchFamily="34" charset="0"/>
              <a:buChar char="•"/>
            </a:pPr>
            <a:r>
              <a:rPr lang="en-US" sz="2400" b="0" i="0" dirty="0">
                <a:solidFill>
                  <a:srgbClr val="000000"/>
                </a:solidFill>
                <a:effectLst/>
                <a:latin typeface="inter-regular"/>
              </a:rPr>
              <a:t>Collect/Gather the labelled training data.</a:t>
            </a:r>
          </a:p>
          <a:p>
            <a:pPr algn="just">
              <a:buFont typeface="Arial" panose="020B0604020202020204" pitchFamily="34" charset="0"/>
              <a:buChar char="•"/>
            </a:pPr>
            <a:r>
              <a:rPr lang="en-US" sz="2400" b="0" i="0" dirty="0">
                <a:solidFill>
                  <a:srgbClr val="000000"/>
                </a:solidFill>
                <a:effectLst/>
                <a:latin typeface="inter-regular"/>
              </a:rPr>
              <a:t>Split the training dataset into </a:t>
            </a:r>
            <a:r>
              <a:rPr lang="en-US" sz="2400" b="1" dirty="0">
                <a:solidFill>
                  <a:srgbClr val="000000"/>
                </a:solidFill>
                <a:latin typeface="inter-bold"/>
              </a:rPr>
              <a:t>training</a:t>
            </a:r>
            <a:r>
              <a:rPr lang="en-US" sz="2400" b="0" i="0" dirty="0">
                <a:solidFill>
                  <a:srgbClr val="000000"/>
                </a:solidFill>
                <a:effectLst/>
                <a:latin typeface="inter-regular"/>
              </a:rPr>
              <a:t> </a:t>
            </a:r>
            <a:r>
              <a:rPr lang="en-US" sz="2400" b="1" i="0" dirty="0">
                <a:solidFill>
                  <a:srgbClr val="000000"/>
                </a:solidFill>
                <a:effectLst/>
                <a:latin typeface="inter-bold"/>
              </a:rPr>
              <a:t>dataset, test dataset, and validation dataset</a:t>
            </a:r>
            <a:r>
              <a:rPr lang="en-US" sz="2400" b="0" i="0" dirty="0">
                <a:solidFill>
                  <a:srgbClr val="000000"/>
                </a:solidFill>
                <a:effectLst/>
                <a:latin typeface="inter-regular"/>
              </a:rPr>
              <a:t>.</a:t>
            </a:r>
          </a:p>
          <a:p>
            <a:pPr algn="just">
              <a:buFont typeface="Arial" panose="020B0604020202020204" pitchFamily="34" charset="0"/>
              <a:buChar char="•"/>
            </a:pPr>
            <a:r>
              <a:rPr lang="en-US" sz="2400" b="0" i="0" dirty="0">
                <a:solidFill>
                  <a:srgbClr val="000000"/>
                </a:solidFill>
                <a:effectLst/>
                <a:latin typeface="inter-regular"/>
              </a:rPr>
              <a:t>Determine the input features of the training dataset, which should have enough knowledge so that the model can accurately predict the output.</a:t>
            </a:r>
          </a:p>
          <a:p>
            <a:pPr algn="just">
              <a:buFont typeface="Arial" panose="020B0604020202020204" pitchFamily="34" charset="0"/>
              <a:buChar char="•"/>
            </a:pPr>
            <a:r>
              <a:rPr lang="en-US" sz="2400" b="0" i="0" dirty="0">
                <a:solidFill>
                  <a:srgbClr val="000000"/>
                </a:solidFill>
                <a:effectLst/>
                <a:latin typeface="inter-regular"/>
              </a:rPr>
              <a:t>Determine the suitable algorithm for the model, such as support vector machine, decision tree, etc.</a:t>
            </a:r>
          </a:p>
          <a:p>
            <a:pPr algn="just">
              <a:buFont typeface="Arial" panose="020B0604020202020204" pitchFamily="34" charset="0"/>
              <a:buChar char="•"/>
            </a:pPr>
            <a:r>
              <a:rPr lang="en-US" sz="2400" b="0" i="0" dirty="0">
                <a:solidFill>
                  <a:srgbClr val="000000"/>
                </a:solidFill>
                <a:effectLst/>
                <a:latin typeface="inter-regular"/>
              </a:rPr>
              <a:t>Execute the algorithm on the training dataset. Sometimes we need validation sets as the control parameters, which are the subset of training datasets.</a:t>
            </a:r>
          </a:p>
          <a:p>
            <a:pPr algn="just">
              <a:buFont typeface="Arial" panose="020B0604020202020204" pitchFamily="34" charset="0"/>
              <a:buChar char="•"/>
            </a:pPr>
            <a:r>
              <a:rPr lang="en-US" sz="2400" b="0" i="0" dirty="0">
                <a:solidFill>
                  <a:srgbClr val="000000"/>
                </a:solidFill>
                <a:effectLst/>
                <a:latin typeface="inter-regular"/>
              </a:rPr>
              <a:t>Evaluate the accuracy of the model by providing the test set. If the model predicts the correct output, which means our model is accurate.</a:t>
            </a:r>
          </a:p>
          <a:p>
            <a:pPr algn="l"/>
            <a:endParaRPr lang="en-IN" sz="2400" dirty="0"/>
          </a:p>
        </p:txBody>
      </p:sp>
    </p:spTree>
    <p:extLst>
      <p:ext uri="{BB962C8B-B14F-4D97-AF65-F5344CB8AC3E}">
        <p14:creationId xmlns:p14="http://schemas.microsoft.com/office/powerpoint/2010/main" val="96939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Types of supervised Machine learning Algorithms: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1400" b="0" i="0" dirty="0">
                <a:solidFill>
                  <a:srgbClr val="333333"/>
                </a:solidFill>
                <a:effectLst/>
                <a:latin typeface="inter-regular"/>
              </a:rPr>
              <a:t>Supervised learning can be further divided into two types of problems:</a:t>
            </a:r>
          </a:p>
          <a:p>
            <a:pPr marL="0" indent="0" algn="just">
              <a:buNone/>
            </a:pPr>
            <a:r>
              <a:rPr lang="en-US" sz="1400" b="1" i="0" dirty="0">
                <a:solidFill>
                  <a:srgbClr val="333333"/>
                </a:solidFill>
                <a:effectLst/>
                <a:latin typeface="inter-bold"/>
              </a:rPr>
              <a:t>1. Regression</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lvl="1" algn="just"/>
            <a:r>
              <a:rPr lang="en-US" sz="1400" b="0" i="0" dirty="0">
                <a:solidFill>
                  <a:srgbClr val="000000"/>
                </a:solidFill>
                <a:effectLst/>
                <a:latin typeface="inter-regular"/>
              </a:rPr>
              <a:t>Linear Regression</a:t>
            </a:r>
          </a:p>
          <a:p>
            <a:pPr lvl="1" algn="just"/>
            <a:r>
              <a:rPr lang="en-US" sz="1400" b="0" i="0" dirty="0">
                <a:solidFill>
                  <a:srgbClr val="000000"/>
                </a:solidFill>
                <a:effectLst/>
                <a:latin typeface="inter-regular"/>
              </a:rPr>
              <a:t>Regression Trees</a:t>
            </a:r>
          </a:p>
          <a:p>
            <a:pPr lvl="1" algn="just"/>
            <a:r>
              <a:rPr lang="en-US" sz="1400" b="0" i="0" dirty="0">
                <a:solidFill>
                  <a:srgbClr val="000000"/>
                </a:solidFill>
                <a:effectLst/>
                <a:latin typeface="inter-regular"/>
              </a:rPr>
              <a:t>Non-Linear Regression</a:t>
            </a:r>
          </a:p>
          <a:p>
            <a:pPr lvl="1" algn="just"/>
            <a:r>
              <a:rPr lang="en-US" sz="1400" b="0" i="0" dirty="0">
                <a:solidFill>
                  <a:srgbClr val="000000"/>
                </a:solidFill>
                <a:effectLst/>
                <a:latin typeface="inter-regular"/>
              </a:rPr>
              <a:t>Bayesian Linear Regression</a:t>
            </a:r>
          </a:p>
          <a:p>
            <a:pPr lvl="1" algn="just"/>
            <a:r>
              <a:rPr lang="en-US" sz="1400" b="0" i="0" dirty="0">
                <a:solidFill>
                  <a:srgbClr val="000000"/>
                </a:solidFill>
                <a:effectLst/>
                <a:latin typeface="inter-regular"/>
              </a:rPr>
              <a:t>Polynomial Regression</a:t>
            </a:r>
          </a:p>
          <a:p>
            <a:pPr marL="0" indent="0" algn="just">
              <a:buNone/>
            </a:pPr>
            <a:r>
              <a:rPr lang="en-US" sz="1400" b="1" i="0" dirty="0">
                <a:solidFill>
                  <a:srgbClr val="333333"/>
                </a:solidFill>
                <a:effectLst/>
                <a:latin typeface="inter-bold"/>
              </a:rPr>
              <a:t>2. Classification</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Classification algorithms are used when the output variable is categorical, which means there are two classes such as Yes-No, Male-Female, True-false, etc.</a:t>
            </a:r>
          </a:p>
          <a:p>
            <a:pPr lvl="1" algn="just"/>
            <a:r>
              <a:rPr lang="en-US" sz="1400" b="0" i="0" dirty="0">
                <a:solidFill>
                  <a:srgbClr val="333333"/>
                </a:solidFill>
                <a:effectLst/>
                <a:latin typeface="inter-regular"/>
              </a:rPr>
              <a:t>Spam Filtering,</a:t>
            </a:r>
          </a:p>
          <a:p>
            <a:pPr lvl="1" algn="just"/>
            <a:r>
              <a:rPr lang="en-US" sz="1400" b="0" i="0" dirty="0">
                <a:solidFill>
                  <a:srgbClr val="000000"/>
                </a:solidFill>
                <a:effectLst/>
                <a:latin typeface="inter-regular"/>
              </a:rPr>
              <a:t>Random Forest</a:t>
            </a:r>
          </a:p>
          <a:p>
            <a:pPr lvl="1" algn="just"/>
            <a:r>
              <a:rPr lang="en-US" sz="1400" b="0" i="0" dirty="0">
                <a:solidFill>
                  <a:srgbClr val="000000"/>
                </a:solidFill>
                <a:effectLst/>
                <a:latin typeface="inter-regular"/>
              </a:rPr>
              <a:t>Decision Trees</a:t>
            </a:r>
          </a:p>
          <a:p>
            <a:pPr lvl="1" algn="just"/>
            <a:r>
              <a:rPr lang="en-US" sz="1400" b="0" i="0" dirty="0">
                <a:solidFill>
                  <a:srgbClr val="000000"/>
                </a:solidFill>
                <a:effectLst/>
                <a:latin typeface="inter-regular"/>
              </a:rPr>
              <a:t>Logistic Regression</a:t>
            </a:r>
          </a:p>
          <a:p>
            <a:pPr lvl="1" algn="just"/>
            <a:r>
              <a:rPr lang="en-US" sz="1400" b="0" i="0" dirty="0">
                <a:solidFill>
                  <a:srgbClr val="000000"/>
                </a:solidFill>
                <a:effectLst/>
                <a:latin typeface="inter-regular"/>
              </a:rPr>
              <a:t>Support vector Machines</a:t>
            </a:r>
          </a:p>
          <a:p>
            <a:pPr marL="0" indent="0">
              <a:buNone/>
            </a:pPr>
            <a:br>
              <a:rPr lang="en-US" sz="1400" dirty="0"/>
            </a:br>
            <a:endParaRPr lang="en-IN" sz="1400" dirty="0"/>
          </a:p>
        </p:txBody>
      </p:sp>
      <p:pic>
        <p:nvPicPr>
          <p:cNvPr id="50178" name="Picture 2" descr="Supervised Machine learning">
            <a:extLst>
              <a:ext uri="{FF2B5EF4-FFF2-40B4-BE49-F238E27FC236}">
                <a16:creationId xmlns:a16="http://schemas.microsoft.com/office/drawing/2014/main" id="{F25A4DD9-7C9E-FC49-2224-302CE0EAA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154" y="456098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375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0932F0-3B52-FDBC-835B-12D6CBBF4696}"/>
              </a:ext>
            </a:extLst>
          </p:cNvPr>
          <p:cNvSpPr>
            <a:spLocks noGrp="1"/>
          </p:cNvSpPr>
          <p:nvPr>
            <p:ph type="body" idx="1"/>
          </p:nvPr>
        </p:nvSpPr>
        <p:spPr>
          <a:xfrm>
            <a:off x="230188" y="256381"/>
            <a:ext cx="5502743" cy="823912"/>
          </a:xfrm>
        </p:spPr>
        <p:txBody>
          <a:bodyPr>
            <a:noAutofit/>
          </a:bodyPr>
          <a:lstStyle/>
          <a:p>
            <a:r>
              <a:rPr lang="en-IN" sz="2800" i="0" dirty="0">
                <a:effectLst/>
                <a:latin typeface="erdana"/>
              </a:rPr>
              <a:t>Advantages of Supervised learning:</a:t>
            </a:r>
          </a:p>
        </p:txBody>
      </p:sp>
      <p:sp>
        <p:nvSpPr>
          <p:cNvPr id="4" name="Content Placeholder 3">
            <a:extLst>
              <a:ext uri="{FF2B5EF4-FFF2-40B4-BE49-F238E27FC236}">
                <a16:creationId xmlns:a16="http://schemas.microsoft.com/office/drawing/2014/main" id="{891800D6-0A1B-3DA9-98D9-4D55CDB3F97F}"/>
              </a:ext>
            </a:extLst>
          </p:cNvPr>
          <p:cNvSpPr>
            <a:spLocks noGrp="1"/>
          </p:cNvSpPr>
          <p:nvPr>
            <p:ph sz="half" idx="2"/>
          </p:nvPr>
        </p:nvSpPr>
        <p:spPr>
          <a:xfrm>
            <a:off x="230188" y="1393450"/>
            <a:ext cx="5502743" cy="4881843"/>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With the help of supervised learning, the model can predict the output on the basis of prior experiences.</a:t>
            </a:r>
          </a:p>
          <a:p>
            <a:pPr algn="just">
              <a:buFont typeface="Arial" panose="020B0604020202020204" pitchFamily="34" charset="0"/>
              <a:buChar char="•"/>
            </a:pPr>
            <a:r>
              <a:rPr lang="en-US" sz="2400" b="0" i="0" dirty="0">
                <a:solidFill>
                  <a:srgbClr val="000000"/>
                </a:solidFill>
                <a:effectLst/>
                <a:latin typeface="inter-regular"/>
              </a:rPr>
              <a:t>In supervised learning, we can have an exact idea about the classes of objects.</a:t>
            </a:r>
          </a:p>
          <a:p>
            <a:pPr algn="just">
              <a:buFont typeface="Arial" panose="020B0604020202020204" pitchFamily="34" charset="0"/>
              <a:buChar char="•"/>
            </a:pPr>
            <a:r>
              <a:rPr lang="en-US" sz="2400" b="0" i="0" dirty="0">
                <a:solidFill>
                  <a:srgbClr val="000000"/>
                </a:solidFill>
                <a:effectLst/>
                <a:latin typeface="inter-regular"/>
              </a:rPr>
              <a:t>Supervised learning model helps us to solve various real-world problems such as </a:t>
            </a:r>
            <a:r>
              <a:rPr lang="en-US" sz="2400" b="1" i="0" dirty="0">
                <a:solidFill>
                  <a:srgbClr val="000000"/>
                </a:solidFill>
                <a:effectLst/>
                <a:latin typeface="inter-bold"/>
              </a:rPr>
              <a:t>fraud detection, spam filtering</a:t>
            </a:r>
            <a:r>
              <a:rPr lang="en-US" sz="2400" b="0" i="0" dirty="0">
                <a:solidFill>
                  <a:srgbClr val="000000"/>
                </a:solidFill>
                <a:effectLst/>
                <a:latin typeface="inter-regular"/>
              </a:rPr>
              <a:t>, etc.</a:t>
            </a:r>
          </a:p>
          <a:p>
            <a:endParaRPr lang="en-IN" sz="2400" dirty="0"/>
          </a:p>
        </p:txBody>
      </p:sp>
      <p:sp>
        <p:nvSpPr>
          <p:cNvPr id="5" name="Text Placeholder 4">
            <a:extLst>
              <a:ext uri="{FF2B5EF4-FFF2-40B4-BE49-F238E27FC236}">
                <a16:creationId xmlns:a16="http://schemas.microsoft.com/office/drawing/2014/main" id="{3D58BB10-94F3-ACEF-83DB-C83F28FD58CC}"/>
              </a:ext>
            </a:extLst>
          </p:cNvPr>
          <p:cNvSpPr>
            <a:spLocks noGrp="1"/>
          </p:cNvSpPr>
          <p:nvPr>
            <p:ph type="body" sz="quarter" idx="3"/>
          </p:nvPr>
        </p:nvSpPr>
        <p:spPr>
          <a:xfrm>
            <a:off x="6172201" y="256381"/>
            <a:ext cx="5885328" cy="823912"/>
          </a:xfrm>
        </p:spPr>
        <p:txBody>
          <a:bodyPr>
            <a:noAutofit/>
          </a:bodyPr>
          <a:lstStyle/>
          <a:p>
            <a:r>
              <a:rPr lang="en-IN" sz="2800" i="0" dirty="0">
                <a:effectLst/>
                <a:latin typeface="erdana"/>
              </a:rPr>
              <a:t>Disadvantages of supervised learning:</a:t>
            </a:r>
          </a:p>
        </p:txBody>
      </p:sp>
      <p:sp>
        <p:nvSpPr>
          <p:cNvPr id="6" name="Content Placeholder 5">
            <a:extLst>
              <a:ext uri="{FF2B5EF4-FFF2-40B4-BE49-F238E27FC236}">
                <a16:creationId xmlns:a16="http://schemas.microsoft.com/office/drawing/2014/main" id="{323A21ED-8E0A-CEBC-62A2-D5B374FC325F}"/>
              </a:ext>
            </a:extLst>
          </p:cNvPr>
          <p:cNvSpPr>
            <a:spLocks noGrp="1"/>
          </p:cNvSpPr>
          <p:nvPr>
            <p:ph sz="quarter" idx="4"/>
          </p:nvPr>
        </p:nvSpPr>
        <p:spPr>
          <a:xfrm>
            <a:off x="6279776" y="1393449"/>
            <a:ext cx="5183188" cy="4881843"/>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Supervised learning models are not suitable for handling the complex tasks.</a:t>
            </a:r>
          </a:p>
          <a:p>
            <a:pPr algn="just">
              <a:buFont typeface="Arial" panose="020B0604020202020204" pitchFamily="34" charset="0"/>
              <a:buChar char="•"/>
            </a:pPr>
            <a:r>
              <a:rPr lang="en-US" sz="2400" b="0" i="0" dirty="0">
                <a:solidFill>
                  <a:srgbClr val="000000"/>
                </a:solidFill>
                <a:effectLst/>
                <a:latin typeface="inter-regular"/>
              </a:rPr>
              <a:t>Supervised learning cannot predict the correct output if the test data is different from the training dataset.</a:t>
            </a:r>
          </a:p>
          <a:p>
            <a:pPr algn="just">
              <a:buFont typeface="Arial" panose="020B0604020202020204" pitchFamily="34" charset="0"/>
              <a:buChar char="•"/>
            </a:pPr>
            <a:r>
              <a:rPr lang="en-US" sz="2400" b="0" i="0" dirty="0">
                <a:solidFill>
                  <a:srgbClr val="000000"/>
                </a:solidFill>
                <a:effectLst/>
                <a:latin typeface="inter-regular"/>
              </a:rPr>
              <a:t>Training required lots of computation times.</a:t>
            </a:r>
          </a:p>
          <a:p>
            <a:pPr algn="just">
              <a:buFont typeface="Arial" panose="020B0604020202020204" pitchFamily="34" charset="0"/>
              <a:buChar char="•"/>
            </a:pPr>
            <a:r>
              <a:rPr lang="en-US" sz="2400" b="0" i="0" dirty="0">
                <a:solidFill>
                  <a:srgbClr val="000000"/>
                </a:solidFill>
                <a:effectLst/>
                <a:latin typeface="inter-regular"/>
              </a:rPr>
              <a:t>In supervised learning, we need enough knowledge about the classes of object.</a:t>
            </a:r>
          </a:p>
          <a:p>
            <a:endParaRPr lang="en-IN" sz="2400" dirty="0"/>
          </a:p>
        </p:txBody>
      </p:sp>
    </p:spTree>
    <p:extLst>
      <p:ext uri="{BB962C8B-B14F-4D97-AF65-F5344CB8AC3E}">
        <p14:creationId xmlns:p14="http://schemas.microsoft.com/office/powerpoint/2010/main" val="211812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Unsupervised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400" b="0" i="0" dirty="0">
                <a:solidFill>
                  <a:srgbClr val="333333"/>
                </a:solidFill>
                <a:effectLst/>
                <a:latin typeface="inter-regular"/>
              </a:rPr>
              <a:t>In the previous topic, we learned supervised machine learning in which models are trained using labeled data under the supervision of training data. But there may be many cases in which we do not have labeled data and need to find the hidden patterns from the given dataset. So, to solve such types of cases in machine learning, we need unsupervised learning techniques.</a:t>
            </a:r>
          </a:p>
          <a:p>
            <a:pPr algn="just"/>
            <a:r>
              <a:rPr lang="en-US" sz="1400" b="1" i="0" dirty="0">
                <a:effectLst/>
                <a:latin typeface="erdana"/>
              </a:rPr>
              <a:t>What is Unsupervised Learning?</a:t>
            </a:r>
          </a:p>
          <a:p>
            <a:pPr algn="just"/>
            <a:r>
              <a:rPr lang="en-US" sz="1400" b="0" i="0" dirty="0">
                <a:solidFill>
                  <a:srgbClr val="333333"/>
                </a:solidFill>
                <a:effectLst/>
                <a:latin typeface="inter-regular"/>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a:t>
            </a:r>
          </a:p>
          <a:p>
            <a:pPr algn="l"/>
            <a:r>
              <a:rPr lang="en-US" sz="1400" dirty="0">
                <a:solidFill>
                  <a:srgbClr val="333333"/>
                </a:solidFill>
                <a:latin typeface="inter-regular"/>
              </a:rPr>
              <a:t>Unsupervised learning is a type of machine learning in which models are trained using unlabeled dataset and are allowed to act on that data without any supervision.</a:t>
            </a:r>
          </a:p>
          <a:p>
            <a:pPr algn="just"/>
            <a:r>
              <a:rPr lang="en-US" sz="1400" b="0" i="0" dirty="0">
                <a:solidFill>
                  <a:srgbClr val="333333"/>
                </a:solidFill>
                <a:effectLst/>
                <a:latin typeface="inter-regular"/>
              </a:rPr>
              <a:t>Unsupervised learning cannot be directly applied to a regression or classification problem because unlike supervised learning, we have the input data but no corresponding output data. The goal of unsupervised learning is to </a:t>
            </a:r>
            <a:r>
              <a:rPr lang="en-US" sz="1400" b="1" i="0" dirty="0">
                <a:solidFill>
                  <a:srgbClr val="333333"/>
                </a:solidFill>
                <a:effectLst/>
                <a:latin typeface="inter-bold"/>
              </a:rPr>
              <a:t>find the underlying structure of dataset, group that data according to similarities, and represent that dataset in a compressed format</a:t>
            </a:r>
            <a:r>
              <a:rPr lang="en-US" sz="1400" b="0" i="0" dirty="0">
                <a:solidFill>
                  <a:srgbClr val="333333"/>
                </a:solidFill>
                <a:effectLst/>
                <a:latin typeface="inter-regular"/>
              </a:rPr>
              <a:t>.</a:t>
            </a:r>
          </a:p>
          <a:p>
            <a:pPr algn="just"/>
            <a:r>
              <a:rPr lang="en-US" sz="1400" b="1" i="0" dirty="0">
                <a:solidFill>
                  <a:srgbClr val="333333"/>
                </a:solidFill>
                <a:effectLst/>
                <a:latin typeface="inter-bold"/>
              </a:rPr>
              <a:t>Example:</a:t>
            </a:r>
            <a:r>
              <a:rPr lang="en-US" sz="1400" b="0" i="0" dirty="0">
                <a:solidFill>
                  <a:srgbClr val="333333"/>
                </a:solidFill>
                <a:effectLst/>
                <a:latin typeface="inter-regular"/>
              </a:rPr>
              <a:t> Suppose the unsupervised learning algorithm is given an input dataset containing images of different types of cats and dogs. The algorithm is never trained upon the given dataset, which means it does not have any idea about the features of the dataset. The task of the unsupervised learning algorithm is to identify the image features on their own. Unsupervised learning algorithm will perform this task by clustering the image dataset into the groups according to similarities between images.</a:t>
            </a:r>
          </a:p>
          <a:p>
            <a:pPr algn="l"/>
            <a:endParaRPr lang="en-IN" sz="1400" dirty="0"/>
          </a:p>
        </p:txBody>
      </p:sp>
      <p:pic>
        <p:nvPicPr>
          <p:cNvPr id="48130" name="Picture 2" descr="Supervised Machine learning">
            <a:extLst>
              <a:ext uri="{FF2B5EF4-FFF2-40B4-BE49-F238E27FC236}">
                <a16:creationId xmlns:a16="http://schemas.microsoft.com/office/drawing/2014/main" id="{0B59405C-25F7-0654-E5F6-66E52281E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894" y="4787153"/>
            <a:ext cx="5351929" cy="171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8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dirty="0">
                <a:solidFill>
                  <a:srgbClr val="303030"/>
                </a:solidFill>
                <a:latin typeface="Heebo" pitchFamily="2" charset="-79"/>
                <a:cs typeface="Heebo" pitchFamily="2" charset="-79"/>
              </a:rPr>
              <a:t>Overview</a:t>
            </a:r>
            <a:endParaRPr lang="en-IN" b="1" i="0" dirty="0">
              <a:solidFill>
                <a:srgbClr val="303030"/>
              </a:solidFill>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Machine Learning tutorial provides basic and advanced concepts of machine learning. </a:t>
            </a:r>
          </a:p>
          <a:p>
            <a:pPr algn="just"/>
            <a:r>
              <a:rPr lang="en-US" sz="2000" b="0" i="0" dirty="0">
                <a:solidFill>
                  <a:srgbClr val="333333"/>
                </a:solidFill>
                <a:effectLst/>
                <a:latin typeface="inter-regular"/>
              </a:rPr>
              <a:t>Machine learning is a growing technology which enables computers to learn automatically from past data. Machine learning uses various algorithms for </a:t>
            </a:r>
            <a:r>
              <a:rPr lang="en-US" sz="2000" b="1" i="0" dirty="0">
                <a:solidFill>
                  <a:srgbClr val="333333"/>
                </a:solidFill>
                <a:effectLst/>
                <a:latin typeface="inter-bold"/>
              </a:rPr>
              <a:t>building mathematical models and making predictions using historical data or information</a:t>
            </a:r>
            <a:r>
              <a:rPr lang="en-US" sz="2000" b="0" i="0" dirty="0">
                <a:solidFill>
                  <a:srgbClr val="333333"/>
                </a:solidFill>
                <a:effectLst/>
                <a:latin typeface="inter-regular"/>
              </a:rPr>
              <a:t>. Currently, it is being used for various tasks such as </a:t>
            </a:r>
            <a:r>
              <a:rPr lang="en-US" sz="2000" b="1" i="0" dirty="0">
                <a:solidFill>
                  <a:srgbClr val="333333"/>
                </a:solidFill>
                <a:effectLst/>
                <a:latin typeface="inter-bold"/>
              </a:rPr>
              <a:t>image recognition</a:t>
            </a:r>
            <a:r>
              <a:rPr lang="en-US" sz="2000" b="0" i="0" dirty="0">
                <a:solidFill>
                  <a:srgbClr val="333333"/>
                </a:solidFill>
                <a:effectLst/>
                <a:latin typeface="inter-regular"/>
              </a:rPr>
              <a:t>, </a:t>
            </a:r>
            <a:r>
              <a:rPr lang="en-US" sz="2000" b="1" i="0" dirty="0">
                <a:solidFill>
                  <a:srgbClr val="333333"/>
                </a:solidFill>
                <a:effectLst/>
                <a:latin typeface="inter-bold"/>
              </a:rPr>
              <a:t>speech recognition</a:t>
            </a:r>
            <a:r>
              <a:rPr lang="en-US" sz="2000" b="0" i="0" dirty="0">
                <a:solidFill>
                  <a:srgbClr val="333333"/>
                </a:solidFill>
                <a:effectLst/>
                <a:latin typeface="inter-regular"/>
              </a:rPr>
              <a:t>, </a:t>
            </a:r>
            <a:r>
              <a:rPr lang="en-US" sz="2000" b="1" i="0" dirty="0">
                <a:solidFill>
                  <a:srgbClr val="333333"/>
                </a:solidFill>
                <a:effectLst/>
                <a:latin typeface="inter-bold"/>
              </a:rPr>
              <a:t>email filtering</a:t>
            </a:r>
            <a:r>
              <a:rPr lang="en-US" sz="2000" b="0" i="0" dirty="0">
                <a:solidFill>
                  <a:srgbClr val="333333"/>
                </a:solidFill>
                <a:effectLst/>
                <a:latin typeface="inter-regular"/>
              </a:rPr>
              <a:t>, </a:t>
            </a:r>
            <a:r>
              <a:rPr lang="en-US" sz="2000" b="1" i="0" dirty="0">
                <a:solidFill>
                  <a:srgbClr val="333333"/>
                </a:solidFill>
                <a:effectLst/>
                <a:latin typeface="inter-bold"/>
              </a:rPr>
              <a:t>Facebook auto-tagging</a:t>
            </a:r>
            <a:r>
              <a:rPr lang="en-US" sz="2000" b="0" i="0" dirty="0">
                <a:solidFill>
                  <a:srgbClr val="333333"/>
                </a:solidFill>
                <a:effectLst/>
                <a:latin typeface="inter-regular"/>
              </a:rPr>
              <a:t>, </a:t>
            </a:r>
            <a:r>
              <a:rPr lang="en-US" sz="2000" b="1" i="0" dirty="0">
                <a:solidFill>
                  <a:srgbClr val="333333"/>
                </a:solidFill>
                <a:effectLst/>
                <a:latin typeface="inter-bold"/>
              </a:rPr>
              <a:t>recommender system</a:t>
            </a:r>
            <a:r>
              <a:rPr lang="en-US" sz="2000" b="0" i="0" dirty="0">
                <a:solidFill>
                  <a:srgbClr val="333333"/>
                </a:solidFill>
                <a:effectLst/>
                <a:latin typeface="inter-regular"/>
              </a:rPr>
              <a:t>, and many more.</a:t>
            </a:r>
          </a:p>
          <a:p>
            <a:pPr algn="just"/>
            <a:r>
              <a:rPr lang="en-US" sz="2000" b="0" i="0" dirty="0">
                <a:solidFill>
                  <a:srgbClr val="333333"/>
                </a:solidFill>
                <a:effectLst/>
                <a:latin typeface="inter-regular"/>
              </a:rPr>
              <a:t>This machine learning tutorial gives you an introduction to machine learning along with the wide range of machine learning techniques such as </a:t>
            </a:r>
            <a:r>
              <a:rPr lang="en-US" sz="2000" b="1" i="0" dirty="0">
                <a:solidFill>
                  <a:srgbClr val="333333"/>
                </a:solidFill>
                <a:effectLst/>
                <a:latin typeface="inter-bold"/>
              </a:rPr>
              <a:t>Supervised</a:t>
            </a:r>
            <a:r>
              <a:rPr lang="en-US" sz="2000" b="0" i="0" dirty="0">
                <a:solidFill>
                  <a:srgbClr val="333333"/>
                </a:solidFill>
                <a:effectLst/>
                <a:latin typeface="inter-regular"/>
              </a:rPr>
              <a:t>, </a:t>
            </a:r>
            <a:r>
              <a:rPr lang="en-US" sz="2000" b="1" i="0" dirty="0">
                <a:solidFill>
                  <a:srgbClr val="333333"/>
                </a:solidFill>
                <a:effectLst/>
                <a:latin typeface="inter-bold"/>
              </a:rPr>
              <a:t>Unsupervised</a:t>
            </a:r>
            <a:r>
              <a:rPr lang="en-US" sz="2000" b="0" i="0" dirty="0">
                <a:solidFill>
                  <a:srgbClr val="333333"/>
                </a:solidFill>
                <a:effectLst/>
                <a:latin typeface="inter-regular"/>
              </a:rPr>
              <a:t>, and </a:t>
            </a:r>
            <a:r>
              <a:rPr lang="en-US" sz="2000" b="1" i="0" dirty="0">
                <a:solidFill>
                  <a:srgbClr val="333333"/>
                </a:solidFill>
                <a:effectLst/>
                <a:latin typeface="inter-bold"/>
              </a:rPr>
              <a:t>Reinforcement</a:t>
            </a:r>
            <a:r>
              <a:rPr lang="en-US" sz="2000" b="0" i="0" dirty="0">
                <a:solidFill>
                  <a:srgbClr val="333333"/>
                </a:solidFill>
                <a:effectLst/>
                <a:latin typeface="inter-regular"/>
              </a:rPr>
              <a:t> learning. You will learn about regression and classification models, clustering methods, hidden Markov models, and various sequential models.</a:t>
            </a:r>
          </a:p>
          <a:p>
            <a:pPr algn="l"/>
            <a:endParaRPr lang="en-IN" sz="2000" dirty="0"/>
          </a:p>
        </p:txBody>
      </p:sp>
      <p:pic>
        <p:nvPicPr>
          <p:cNvPr id="13314" name="Picture 2" descr="Machine Learning Tutorial">
            <a:extLst>
              <a:ext uri="{FF2B5EF4-FFF2-40B4-BE49-F238E27FC236}">
                <a16:creationId xmlns:a16="http://schemas.microsoft.com/office/drawing/2014/main" id="{86C99AEE-B81E-2A85-458E-4A96DEC83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724" y="41730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73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Why use 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Below are some main reasons which describe the importance of Unsupervised Learning:</a:t>
            </a:r>
          </a:p>
          <a:p>
            <a:pPr algn="just">
              <a:buFont typeface="Arial" panose="020B0604020202020204" pitchFamily="34" charset="0"/>
              <a:buChar char="•"/>
            </a:pPr>
            <a:r>
              <a:rPr lang="en-US" sz="2400" b="0" i="0" dirty="0">
                <a:solidFill>
                  <a:srgbClr val="000000"/>
                </a:solidFill>
                <a:effectLst/>
                <a:latin typeface="inter-regular"/>
              </a:rPr>
              <a:t>Unsupervised learning is helpful for finding useful insights from the data.</a:t>
            </a:r>
          </a:p>
          <a:p>
            <a:pPr algn="just">
              <a:buFont typeface="Arial" panose="020B0604020202020204" pitchFamily="34" charset="0"/>
              <a:buChar char="•"/>
            </a:pPr>
            <a:r>
              <a:rPr lang="en-US" sz="2400" b="0" i="0" dirty="0">
                <a:solidFill>
                  <a:srgbClr val="000000"/>
                </a:solidFill>
                <a:effectLst/>
                <a:latin typeface="inter-regular"/>
              </a:rPr>
              <a:t>Unsupervised learning is much similar as a human learns to think by their own experiences, which makes it closer to the real AI.</a:t>
            </a:r>
          </a:p>
          <a:p>
            <a:pPr algn="just">
              <a:buFont typeface="Arial" panose="020B0604020202020204" pitchFamily="34" charset="0"/>
              <a:buChar char="•"/>
            </a:pPr>
            <a:r>
              <a:rPr lang="en-US" sz="2400" b="0" i="0" dirty="0">
                <a:solidFill>
                  <a:srgbClr val="000000"/>
                </a:solidFill>
                <a:effectLst/>
                <a:latin typeface="inter-regular"/>
              </a:rPr>
              <a:t>Unsupervised learning works on unlabeled and uncategorized data which make unsupervised learning more important.</a:t>
            </a:r>
          </a:p>
          <a:p>
            <a:pPr algn="just">
              <a:buFont typeface="Arial" panose="020B0604020202020204" pitchFamily="34" charset="0"/>
              <a:buChar char="•"/>
            </a:pPr>
            <a:r>
              <a:rPr lang="en-US" sz="2400" b="0" i="0" dirty="0">
                <a:solidFill>
                  <a:srgbClr val="000000"/>
                </a:solidFill>
                <a:effectLst/>
                <a:latin typeface="inter-regular"/>
              </a:rPr>
              <a:t>In real-world, we do not always have input data with the corresponding output so to solve such cases, we need unsupervised learning.</a:t>
            </a:r>
          </a:p>
          <a:p>
            <a:pPr algn="l"/>
            <a:r>
              <a:rPr lang="en-IN" sz="2400" b="1" dirty="0"/>
              <a:t>Example:</a:t>
            </a:r>
          </a:p>
          <a:p>
            <a:pPr lvl="1"/>
            <a:r>
              <a:rPr lang="en-IN" sz="2000" dirty="0"/>
              <a:t>10000 images of person wearing masks.</a:t>
            </a:r>
          </a:p>
          <a:p>
            <a:pPr lvl="1"/>
            <a:r>
              <a:rPr lang="en-IN" sz="2000" dirty="0"/>
              <a:t>10000 images of person not wearing masks.</a:t>
            </a:r>
          </a:p>
          <a:p>
            <a:pPr lvl="1"/>
            <a:r>
              <a:rPr lang="en-IN" sz="2000" dirty="0"/>
              <a:t>It will categorize the data in 0 and 1 format based on person wearing a mask or not</a:t>
            </a:r>
          </a:p>
        </p:txBody>
      </p:sp>
    </p:spTree>
    <p:extLst>
      <p:ext uri="{BB962C8B-B14F-4D97-AF65-F5344CB8AC3E}">
        <p14:creationId xmlns:p14="http://schemas.microsoft.com/office/powerpoint/2010/main" val="3681066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Working of 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Working of unsupervised learning can be understood by the below diagram:</a:t>
            </a:r>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r>
              <a:rPr lang="en-US" sz="2000" b="0" i="0" dirty="0">
                <a:solidFill>
                  <a:srgbClr val="333333"/>
                </a:solidFill>
                <a:effectLst/>
                <a:latin typeface="inter-regular"/>
              </a:rPr>
              <a:t>Here, we have taken an unlabeled input data, which means it is not categorized and corresponding outputs are also not given. Now, this unlabeled input data is fed to the machine learning model in order to train it. Firstly, it will interpret the raw data to find the hidden patterns from the data and then will apply suitable algorithms such as k-means clustering, Decision tree, etc.</a:t>
            </a:r>
          </a:p>
          <a:p>
            <a:pPr algn="just"/>
            <a:r>
              <a:rPr lang="en-US" sz="2000" b="0" i="0" dirty="0">
                <a:solidFill>
                  <a:srgbClr val="333333"/>
                </a:solidFill>
                <a:effectLst/>
                <a:latin typeface="inter-regular"/>
              </a:rPr>
              <a:t>Once it applies the suitable algorithm, the algorithm divides the data objects into groups according to the similarities and difference between the objects.</a:t>
            </a:r>
          </a:p>
          <a:p>
            <a:pPr marL="0" indent="0">
              <a:buNone/>
            </a:pPr>
            <a:br>
              <a:rPr lang="en-US" sz="2000" b="0" i="0" cap="all" dirty="0">
                <a:solidFill>
                  <a:srgbClr val="80818F"/>
                </a:solidFill>
                <a:effectLst/>
                <a:latin typeface="Arial" panose="020B0604020202020204" pitchFamily="34" charset="0"/>
              </a:rPr>
            </a:br>
            <a:endParaRPr lang="en-US" sz="2000" b="0" i="0" dirty="0">
              <a:solidFill>
                <a:srgbClr val="333333"/>
              </a:solidFill>
              <a:effectLst/>
              <a:latin typeface="inter-regular"/>
            </a:endParaRPr>
          </a:p>
        </p:txBody>
      </p:sp>
      <p:pic>
        <p:nvPicPr>
          <p:cNvPr id="46082" name="Picture 2" descr="Supervised Machine learning">
            <a:extLst>
              <a:ext uri="{FF2B5EF4-FFF2-40B4-BE49-F238E27FC236}">
                <a16:creationId xmlns:a16="http://schemas.microsoft.com/office/drawing/2014/main" id="{F56D760D-070E-1E3C-7E46-28A918FC4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606" y="1426508"/>
            <a:ext cx="4874559" cy="243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29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Types of Unsupervised Learning Algorithm:</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800" b="0" i="0" dirty="0">
                <a:solidFill>
                  <a:srgbClr val="333333"/>
                </a:solidFill>
                <a:effectLst/>
                <a:latin typeface="inter-regular"/>
              </a:rPr>
              <a:t>The unsupervised learning algorithm can be further categorized into two types of problems:</a:t>
            </a:r>
          </a:p>
          <a:p>
            <a:r>
              <a:rPr lang="en-US" sz="1800" b="1" i="0" dirty="0">
                <a:solidFill>
                  <a:srgbClr val="000000"/>
                </a:solidFill>
                <a:effectLst/>
                <a:latin typeface="inter-bold"/>
              </a:rPr>
              <a:t>Clustering</a:t>
            </a:r>
            <a:r>
              <a:rPr lang="en-US" sz="1800" b="0" i="0" dirty="0">
                <a:solidFill>
                  <a:srgbClr val="000000"/>
                </a:solidFill>
                <a:effectLst/>
                <a:latin typeface="inter-regular"/>
              </a:rPr>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algn="just">
              <a:buFont typeface="Arial" panose="020B0604020202020204" pitchFamily="34" charset="0"/>
              <a:buChar char="•"/>
            </a:pPr>
            <a:r>
              <a:rPr lang="en-US" sz="1800" b="1" i="0" dirty="0">
                <a:solidFill>
                  <a:srgbClr val="000000"/>
                </a:solidFill>
                <a:effectLst/>
                <a:latin typeface="inter-bold"/>
              </a:rPr>
              <a:t>Association</a:t>
            </a:r>
            <a:r>
              <a:rPr lang="en-US" sz="1800" b="0" i="0" dirty="0">
                <a:solidFill>
                  <a:srgbClr val="000000"/>
                </a:solidFill>
                <a:effectLst/>
                <a:latin typeface="inter-regular"/>
              </a:rPr>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a:p>
            <a:endParaRPr lang="en-IN" sz="1800" dirty="0"/>
          </a:p>
        </p:txBody>
      </p:sp>
      <p:pic>
        <p:nvPicPr>
          <p:cNvPr id="45058" name="Picture 2" descr="Supervised Machine learning">
            <a:extLst>
              <a:ext uri="{FF2B5EF4-FFF2-40B4-BE49-F238E27FC236}">
                <a16:creationId xmlns:a16="http://schemas.microsoft.com/office/drawing/2014/main" id="{BEEA6212-CAF3-DC11-3E49-01A0DF0B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88" y="4069976"/>
            <a:ext cx="5966012" cy="19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2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Unsupervised Learning algorithms: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IN" sz="2400" b="0" i="0" dirty="0">
                <a:solidFill>
                  <a:srgbClr val="333333"/>
                </a:solidFill>
                <a:effectLst/>
                <a:latin typeface="inter-regular"/>
              </a:rPr>
              <a:t>Below is the list of some popular unsupervised learning algorithms:</a:t>
            </a:r>
          </a:p>
          <a:p>
            <a:pPr algn="just">
              <a:buFont typeface="Arial" panose="020B0604020202020204" pitchFamily="34" charset="0"/>
              <a:buChar char="•"/>
            </a:pPr>
            <a:r>
              <a:rPr lang="en-IN" sz="2400" b="1" i="0" dirty="0">
                <a:solidFill>
                  <a:srgbClr val="000000"/>
                </a:solidFill>
                <a:effectLst/>
                <a:latin typeface="inter-bold"/>
              </a:rPr>
              <a:t>K-means clustering</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KNN (k-nearest </a:t>
            </a:r>
            <a:r>
              <a:rPr lang="en-IN" sz="2400" b="1" i="0" dirty="0" err="1">
                <a:solidFill>
                  <a:srgbClr val="000000"/>
                </a:solidFill>
                <a:effectLst/>
                <a:latin typeface="inter-bold"/>
              </a:rPr>
              <a:t>neighbors</a:t>
            </a:r>
            <a:r>
              <a:rPr lang="en-IN" sz="2400" b="1" i="0" dirty="0">
                <a:solidFill>
                  <a:srgbClr val="000000"/>
                </a:solidFill>
                <a:effectLst/>
                <a:latin typeface="inter-bold"/>
              </a:rPr>
              <a:t>)</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Hierarchal clustering</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Anomaly detection</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Neural Networks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Principle Component Analysis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Independent Component Analysis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err="1">
                <a:solidFill>
                  <a:srgbClr val="000000"/>
                </a:solidFill>
                <a:effectLst/>
                <a:latin typeface="inter-bold"/>
              </a:rPr>
              <a:t>Apriori</a:t>
            </a:r>
            <a:r>
              <a:rPr lang="en-IN" sz="2400" b="1" i="0" dirty="0">
                <a:solidFill>
                  <a:srgbClr val="000000"/>
                </a:solidFill>
                <a:effectLst/>
                <a:latin typeface="inter-bold"/>
              </a:rPr>
              <a:t> algorithm</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Singular value decomposition</a:t>
            </a:r>
            <a:endParaRPr lang="en-IN" sz="24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2033077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0932F0-3B52-FDBC-835B-12D6CBBF4696}"/>
              </a:ext>
            </a:extLst>
          </p:cNvPr>
          <p:cNvSpPr>
            <a:spLocks noGrp="1"/>
          </p:cNvSpPr>
          <p:nvPr>
            <p:ph type="body" idx="1"/>
          </p:nvPr>
        </p:nvSpPr>
        <p:spPr>
          <a:xfrm>
            <a:off x="230188" y="256381"/>
            <a:ext cx="5502743" cy="823912"/>
          </a:xfrm>
        </p:spPr>
        <p:txBody>
          <a:bodyPr>
            <a:noAutofit/>
          </a:bodyPr>
          <a:lstStyle/>
          <a:p>
            <a:r>
              <a:rPr lang="en-IN" sz="2600" i="0" dirty="0">
                <a:effectLst/>
                <a:latin typeface="erdana"/>
              </a:rPr>
              <a:t>Advantages of Unsupervised learning:</a:t>
            </a:r>
          </a:p>
        </p:txBody>
      </p:sp>
      <p:sp>
        <p:nvSpPr>
          <p:cNvPr id="4" name="Content Placeholder 3">
            <a:extLst>
              <a:ext uri="{FF2B5EF4-FFF2-40B4-BE49-F238E27FC236}">
                <a16:creationId xmlns:a16="http://schemas.microsoft.com/office/drawing/2014/main" id="{891800D6-0A1B-3DA9-98D9-4D55CDB3F97F}"/>
              </a:ext>
            </a:extLst>
          </p:cNvPr>
          <p:cNvSpPr>
            <a:spLocks noGrp="1"/>
          </p:cNvSpPr>
          <p:nvPr>
            <p:ph sz="half" idx="2"/>
          </p:nvPr>
        </p:nvSpPr>
        <p:spPr>
          <a:xfrm>
            <a:off x="230188" y="1393451"/>
            <a:ext cx="5502743" cy="2954432"/>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Unsupervised learning is used for more complex tasks as compared to supervised learning because, in unsupervised learning, we don't have labeled input data.</a:t>
            </a:r>
          </a:p>
          <a:p>
            <a:pPr algn="just">
              <a:buFont typeface="Arial" panose="020B0604020202020204" pitchFamily="34" charset="0"/>
              <a:buChar char="•"/>
            </a:pPr>
            <a:r>
              <a:rPr lang="en-US" sz="2400" b="0" i="0" dirty="0">
                <a:solidFill>
                  <a:srgbClr val="000000"/>
                </a:solidFill>
                <a:effectLst/>
                <a:latin typeface="inter-regular"/>
              </a:rPr>
              <a:t>Unsupervised learning is preferable as it is easy to get unlabeled data in comparison to labeled data.</a:t>
            </a:r>
          </a:p>
        </p:txBody>
      </p:sp>
      <p:sp>
        <p:nvSpPr>
          <p:cNvPr id="5" name="Text Placeholder 4">
            <a:extLst>
              <a:ext uri="{FF2B5EF4-FFF2-40B4-BE49-F238E27FC236}">
                <a16:creationId xmlns:a16="http://schemas.microsoft.com/office/drawing/2014/main" id="{3D58BB10-94F3-ACEF-83DB-C83F28FD58CC}"/>
              </a:ext>
            </a:extLst>
          </p:cNvPr>
          <p:cNvSpPr>
            <a:spLocks noGrp="1"/>
          </p:cNvSpPr>
          <p:nvPr>
            <p:ph type="body" sz="quarter" idx="3"/>
          </p:nvPr>
        </p:nvSpPr>
        <p:spPr>
          <a:xfrm>
            <a:off x="6172201" y="256381"/>
            <a:ext cx="5885328" cy="823912"/>
          </a:xfrm>
        </p:spPr>
        <p:txBody>
          <a:bodyPr>
            <a:noAutofit/>
          </a:bodyPr>
          <a:lstStyle/>
          <a:p>
            <a:r>
              <a:rPr lang="en-IN" sz="2600" i="0" dirty="0">
                <a:effectLst/>
                <a:latin typeface="erdana"/>
              </a:rPr>
              <a:t>Disadvantages of Unsupervised learning:</a:t>
            </a:r>
          </a:p>
        </p:txBody>
      </p:sp>
      <p:sp>
        <p:nvSpPr>
          <p:cNvPr id="6" name="Content Placeholder 5">
            <a:extLst>
              <a:ext uri="{FF2B5EF4-FFF2-40B4-BE49-F238E27FC236}">
                <a16:creationId xmlns:a16="http://schemas.microsoft.com/office/drawing/2014/main" id="{323A21ED-8E0A-CEBC-62A2-D5B374FC325F}"/>
              </a:ext>
            </a:extLst>
          </p:cNvPr>
          <p:cNvSpPr>
            <a:spLocks noGrp="1"/>
          </p:cNvSpPr>
          <p:nvPr>
            <p:ph sz="quarter" idx="4"/>
          </p:nvPr>
        </p:nvSpPr>
        <p:spPr>
          <a:xfrm>
            <a:off x="6279776" y="1393450"/>
            <a:ext cx="5183188" cy="3187516"/>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Unsupervised learning is intrinsically more difficult than supervised learning as it does not have corresponding output.</a:t>
            </a:r>
          </a:p>
          <a:p>
            <a:pPr algn="just">
              <a:buFont typeface="Arial" panose="020B0604020202020204" pitchFamily="34" charset="0"/>
              <a:buChar char="•"/>
            </a:pPr>
            <a:r>
              <a:rPr lang="en-US" sz="2400" b="0" i="0" dirty="0">
                <a:solidFill>
                  <a:srgbClr val="000000"/>
                </a:solidFill>
                <a:effectLst/>
                <a:latin typeface="inter-regular"/>
              </a:rPr>
              <a:t>The result of the unsupervised learning algorithm might be less accurate as input data is not labeled, and algorithms do not know the exact output in advance.</a:t>
            </a:r>
          </a:p>
        </p:txBody>
      </p:sp>
      <p:pic>
        <p:nvPicPr>
          <p:cNvPr id="52226" name="Picture 2" descr="Supervised Machine learning">
            <a:extLst>
              <a:ext uri="{FF2B5EF4-FFF2-40B4-BE49-F238E27FC236}">
                <a16:creationId xmlns:a16="http://schemas.microsoft.com/office/drawing/2014/main" id="{B5066FC9-8BC5-62EE-B253-D9E7A2F5C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53" y="4769224"/>
            <a:ext cx="10435476" cy="194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19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Autofit/>
          </a:bodyPr>
          <a:lstStyle/>
          <a:p>
            <a:pPr algn="just"/>
            <a:r>
              <a:rPr lang="en-US" sz="3600" b="1" i="0" dirty="0">
                <a:effectLst/>
                <a:latin typeface="erdana"/>
              </a:rPr>
              <a:t>Difference between Supervised and Unsupervised Learning</a:t>
            </a:r>
          </a:p>
        </p:txBody>
      </p:sp>
      <p:graphicFrame>
        <p:nvGraphicFramePr>
          <p:cNvPr id="4" name="Content Placeholder 3">
            <a:extLst>
              <a:ext uri="{FF2B5EF4-FFF2-40B4-BE49-F238E27FC236}">
                <a16:creationId xmlns:a16="http://schemas.microsoft.com/office/drawing/2014/main" id="{9A13C16C-ED0D-33C1-EAEB-10185CC15ADD}"/>
              </a:ext>
            </a:extLst>
          </p:cNvPr>
          <p:cNvGraphicFramePr>
            <a:graphicFrameLocks noGrp="1"/>
          </p:cNvGraphicFramePr>
          <p:nvPr>
            <p:ph idx="1"/>
            <p:extLst>
              <p:ext uri="{D42A27DB-BD31-4B8C-83A1-F6EECF244321}">
                <p14:modId xmlns:p14="http://schemas.microsoft.com/office/powerpoint/2010/main" val="4014361339"/>
              </p:ext>
            </p:extLst>
          </p:nvPr>
        </p:nvGraphicFramePr>
        <p:xfrm>
          <a:off x="519953" y="1156447"/>
          <a:ext cx="11152094" cy="5547200"/>
        </p:xfrm>
        <a:graphic>
          <a:graphicData uri="http://schemas.openxmlformats.org/drawingml/2006/table">
            <a:tbl>
              <a:tblPr/>
              <a:tblGrid>
                <a:gridCol w="5576047">
                  <a:extLst>
                    <a:ext uri="{9D8B030D-6E8A-4147-A177-3AD203B41FA5}">
                      <a16:colId xmlns:a16="http://schemas.microsoft.com/office/drawing/2014/main" val="2716881877"/>
                    </a:ext>
                  </a:extLst>
                </a:gridCol>
                <a:gridCol w="5576047">
                  <a:extLst>
                    <a:ext uri="{9D8B030D-6E8A-4147-A177-3AD203B41FA5}">
                      <a16:colId xmlns:a16="http://schemas.microsoft.com/office/drawing/2014/main" val="787574037"/>
                    </a:ext>
                  </a:extLst>
                </a:gridCol>
              </a:tblGrid>
              <a:tr h="180289">
                <a:tc>
                  <a:txBody>
                    <a:bodyPr/>
                    <a:lstStyle/>
                    <a:p>
                      <a:pPr algn="ctr" fontAlgn="t"/>
                      <a:r>
                        <a:rPr lang="en-IN" sz="1400" b="1">
                          <a:solidFill>
                            <a:srgbClr val="000000"/>
                          </a:solidFill>
                          <a:effectLst/>
                          <a:latin typeface="times new roman" panose="02020603050405020304" pitchFamily="18" charset="0"/>
                        </a:rPr>
                        <a:t>Supervised Learning</a:t>
                      </a:r>
                    </a:p>
                  </a:txBody>
                  <a:tcPr marL="39282" marR="39282" marT="39282" marB="39282">
                    <a:lnL w="7620" cap="flat" cmpd="sng" algn="ctr">
                      <a:solidFill>
                        <a:srgbClr val="40DDE1"/>
                      </a:solidFill>
                      <a:prstDash val="solid"/>
                      <a:round/>
                      <a:headEnd type="none" w="med" len="med"/>
                      <a:tailEnd type="none" w="med" len="med"/>
                    </a:lnL>
                    <a:lnR w="7620" cap="flat" cmpd="sng" algn="ctr">
                      <a:solidFill>
                        <a:srgbClr val="40DDE1"/>
                      </a:solidFill>
                      <a:prstDash val="solid"/>
                      <a:round/>
                      <a:headEnd type="none" w="med" len="med"/>
                      <a:tailEnd type="none" w="med" len="med"/>
                    </a:lnR>
                    <a:lnT w="7620" cap="flat" cmpd="sng" algn="ctr">
                      <a:solidFill>
                        <a:srgbClr val="40D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rPr>
                        <a:t>Unsupervised Learning</a:t>
                      </a:r>
                    </a:p>
                  </a:txBody>
                  <a:tcPr marL="39282" marR="39282" marT="39282" marB="39282">
                    <a:lnL w="7620" cap="flat" cmpd="sng" algn="ctr">
                      <a:solidFill>
                        <a:srgbClr val="40DDE1"/>
                      </a:solidFill>
                      <a:prstDash val="solid"/>
                      <a:round/>
                      <a:headEnd type="none" w="med" len="med"/>
                      <a:tailEnd type="none" w="med" len="med"/>
                    </a:lnL>
                    <a:lnR w="7620" cap="flat" cmpd="sng" algn="ctr">
                      <a:solidFill>
                        <a:srgbClr val="40DDE1"/>
                      </a:solidFill>
                      <a:prstDash val="solid"/>
                      <a:round/>
                      <a:headEnd type="none" w="med" len="med"/>
                      <a:tailEnd type="none" w="med" len="med"/>
                    </a:lnR>
                    <a:lnT w="7620" cap="flat" cmpd="sng" algn="ctr">
                      <a:solidFill>
                        <a:srgbClr val="40D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46932639"/>
                  </a:ext>
                </a:extLst>
              </a:tr>
              <a:tr h="365026">
                <a:tc>
                  <a:txBody>
                    <a:bodyPr/>
                    <a:lstStyle/>
                    <a:p>
                      <a:pPr algn="just" fontAlgn="t"/>
                      <a:r>
                        <a:rPr lang="en-US" sz="1400">
                          <a:solidFill>
                            <a:srgbClr val="333333"/>
                          </a:solidFill>
                          <a:effectLst/>
                          <a:latin typeface="inter-regular"/>
                        </a:rPr>
                        <a:t>Supervised learning algorithms are trained using labeled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Unsupervised learning algorithms are trained using unlabeled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8242105"/>
                  </a:ext>
                </a:extLst>
              </a:tr>
              <a:tr h="365026">
                <a:tc>
                  <a:txBody>
                    <a:bodyPr/>
                    <a:lstStyle/>
                    <a:p>
                      <a:pPr algn="just" fontAlgn="t"/>
                      <a:r>
                        <a:rPr lang="en-US" sz="1400">
                          <a:solidFill>
                            <a:srgbClr val="333333"/>
                          </a:solidFill>
                          <a:effectLst/>
                          <a:latin typeface="inter-regular"/>
                        </a:rPr>
                        <a:t>Supervised learning model takes direct feedback to check if it is predicting correct output or not.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model does not take any feedback.</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7437127"/>
                  </a:ext>
                </a:extLst>
              </a:tr>
              <a:tr h="259051">
                <a:tc>
                  <a:txBody>
                    <a:bodyPr/>
                    <a:lstStyle/>
                    <a:p>
                      <a:pPr algn="just" fontAlgn="t"/>
                      <a:r>
                        <a:rPr lang="en-US" sz="1400">
                          <a:solidFill>
                            <a:srgbClr val="333333"/>
                          </a:solidFill>
                          <a:effectLst/>
                          <a:latin typeface="inter-regular"/>
                        </a:rPr>
                        <a:t>Supervised learning model predicts the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Unsupervised learning model finds the hidden patterns in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5252428"/>
                  </a:ext>
                </a:extLst>
              </a:tr>
              <a:tr h="365026">
                <a:tc>
                  <a:txBody>
                    <a:bodyPr/>
                    <a:lstStyle/>
                    <a:p>
                      <a:pPr algn="just" fontAlgn="t"/>
                      <a:r>
                        <a:rPr lang="en-US" sz="1400">
                          <a:solidFill>
                            <a:srgbClr val="333333"/>
                          </a:solidFill>
                          <a:effectLst/>
                          <a:latin typeface="inter-regular"/>
                        </a:rPr>
                        <a:t>In supervised learning, input data is provided to the model along with the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In unsupervised learning, only input data is provided to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6142970"/>
                  </a:ext>
                </a:extLst>
              </a:tr>
              <a:tr h="471001">
                <a:tc>
                  <a:txBody>
                    <a:bodyPr/>
                    <a:lstStyle/>
                    <a:p>
                      <a:pPr algn="just" fontAlgn="t"/>
                      <a:r>
                        <a:rPr lang="en-US" sz="1400" dirty="0">
                          <a:solidFill>
                            <a:srgbClr val="333333"/>
                          </a:solidFill>
                          <a:effectLst/>
                          <a:latin typeface="inter-regular"/>
                        </a:rPr>
                        <a:t>The goal of supervised learning is to train the model so that it can predict the output when it is given new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goal of unsupervised learning is to find the hidden patterns and useful insights from the unknown dataset.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89902130"/>
                  </a:ext>
                </a:extLst>
              </a:tr>
              <a:tr h="365026">
                <a:tc>
                  <a:txBody>
                    <a:bodyPr/>
                    <a:lstStyle/>
                    <a:p>
                      <a:pPr algn="just" fontAlgn="t"/>
                      <a:r>
                        <a:rPr lang="en-US" sz="1400">
                          <a:solidFill>
                            <a:srgbClr val="333333"/>
                          </a:solidFill>
                          <a:effectLst/>
                          <a:latin typeface="inter-regular"/>
                        </a:rPr>
                        <a:t>Supervised learning needs supervision to train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does not need any supervision to train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0985810"/>
                  </a:ext>
                </a:extLst>
              </a:tr>
              <a:tr h="471001">
                <a:tc>
                  <a:txBody>
                    <a:bodyPr/>
                    <a:lstStyle/>
                    <a:p>
                      <a:pPr algn="just" fontAlgn="t"/>
                      <a:r>
                        <a:rPr lang="en-US" sz="1400">
                          <a:solidFill>
                            <a:srgbClr val="333333"/>
                          </a:solidFill>
                          <a:effectLst/>
                          <a:latin typeface="inter-regular"/>
                        </a:rPr>
                        <a:t>Supervised learning can be categorized in </a:t>
                      </a:r>
                      <a:r>
                        <a:rPr lang="en-US" sz="1400" b="1">
                          <a:solidFill>
                            <a:srgbClr val="333333"/>
                          </a:solidFill>
                          <a:effectLst/>
                          <a:latin typeface="inter-bold"/>
                        </a:rPr>
                        <a:t>Classification</a:t>
                      </a:r>
                      <a:r>
                        <a:rPr lang="en-US" sz="1400">
                          <a:solidFill>
                            <a:srgbClr val="333333"/>
                          </a:solidFill>
                          <a:effectLst/>
                          <a:latin typeface="inter-regular"/>
                        </a:rPr>
                        <a:t> and </a:t>
                      </a:r>
                      <a:r>
                        <a:rPr lang="en-US" sz="1400" b="1">
                          <a:solidFill>
                            <a:srgbClr val="333333"/>
                          </a:solidFill>
                          <a:effectLst/>
                          <a:latin typeface="inter-bold"/>
                        </a:rPr>
                        <a:t>Regression</a:t>
                      </a:r>
                      <a:r>
                        <a:rPr lang="en-US" sz="1400">
                          <a:solidFill>
                            <a:srgbClr val="333333"/>
                          </a:solidFill>
                          <a:effectLst/>
                          <a:latin typeface="inter-regular"/>
                        </a:rPr>
                        <a:t> problems.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Unsupervised Learning can be classified in </a:t>
                      </a:r>
                      <a:r>
                        <a:rPr lang="en-US" sz="1400" b="1" dirty="0">
                          <a:solidFill>
                            <a:srgbClr val="333333"/>
                          </a:solidFill>
                          <a:effectLst/>
                          <a:latin typeface="inter-bold"/>
                        </a:rPr>
                        <a:t>Clustering</a:t>
                      </a:r>
                      <a:r>
                        <a:rPr lang="en-US" sz="1400" dirty="0">
                          <a:solidFill>
                            <a:srgbClr val="333333"/>
                          </a:solidFill>
                          <a:effectLst/>
                          <a:latin typeface="inter-regular"/>
                        </a:rPr>
                        <a:t> and </a:t>
                      </a:r>
                      <a:r>
                        <a:rPr lang="en-US" sz="1400" b="1" dirty="0">
                          <a:solidFill>
                            <a:srgbClr val="333333"/>
                          </a:solidFill>
                          <a:effectLst/>
                          <a:latin typeface="inter-bold"/>
                        </a:rPr>
                        <a:t>Associations</a:t>
                      </a:r>
                      <a:r>
                        <a:rPr lang="en-US" sz="1400" dirty="0">
                          <a:solidFill>
                            <a:srgbClr val="333333"/>
                          </a:solidFill>
                          <a:effectLst/>
                          <a:latin typeface="inter-regular"/>
                        </a:rPr>
                        <a:t> problems.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20167680"/>
                  </a:ext>
                </a:extLst>
              </a:tr>
              <a:tr h="471001">
                <a:tc>
                  <a:txBody>
                    <a:bodyPr/>
                    <a:lstStyle/>
                    <a:p>
                      <a:pPr algn="just" fontAlgn="t"/>
                      <a:r>
                        <a:rPr lang="en-US" sz="1400">
                          <a:solidFill>
                            <a:srgbClr val="333333"/>
                          </a:solidFill>
                          <a:effectLst/>
                          <a:latin typeface="inter-regular"/>
                        </a:rPr>
                        <a:t>Supervised learning can be used for those cases where we know the input as well as corresponding outputs.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can be used for those cases where we have only input data and no corresponding output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3381691"/>
                  </a:ext>
                </a:extLst>
              </a:tr>
              <a:tr h="365026">
                <a:tc>
                  <a:txBody>
                    <a:bodyPr/>
                    <a:lstStyle/>
                    <a:p>
                      <a:pPr algn="just" fontAlgn="t"/>
                      <a:r>
                        <a:rPr lang="en-US" sz="1400">
                          <a:solidFill>
                            <a:srgbClr val="333333"/>
                          </a:solidFill>
                          <a:effectLst/>
                          <a:latin typeface="inter-regular"/>
                        </a:rPr>
                        <a:t>Supervised learning model produces an accurate result.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Unsupervised learning model may give less accurate result as compared to supervised learning.</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6919793"/>
                  </a:ext>
                </a:extLst>
              </a:tr>
              <a:tr h="576977">
                <a:tc>
                  <a:txBody>
                    <a:bodyPr/>
                    <a:lstStyle/>
                    <a:p>
                      <a:pPr algn="just" fontAlgn="t"/>
                      <a:r>
                        <a:rPr lang="en-US" sz="1400">
                          <a:solidFill>
                            <a:srgbClr val="333333"/>
                          </a:solidFill>
                          <a:effectLst/>
                          <a:latin typeface="inter-regular"/>
                        </a:rPr>
                        <a:t>Supervised learning is not close to true Artificial intelligence as in this, we first train the model for each data, and then only it can predict the correct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is more close to the true Artificial Intelligence as it learns similarly as a child learns daily routine things by his experiences.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0085"/>
                  </a:ext>
                </a:extLst>
              </a:tr>
              <a:tr h="682952">
                <a:tc>
                  <a:txBody>
                    <a:bodyPr/>
                    <a:lstStyle/>
                    <a:p>
                      <a:pPr algn="just" fontAlgn="t"/>
                      <a:r>
                        <a:rPr lang="en-US" sz="1400">
                          <a:solidFill>
                            <a:srgbClr val="333333"/>
                          </a:solidFill>
                          <a:effectLst/>
                          <a:latin typeface="inter-regular"/>
                        </a:rPr>
                        <a:t>It includes various algorithms such as Linear Regression, Logistic Regression, Support Vector Machine, Multi-class Classification, Decision tree, Bayesian Logic, etc.</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includes various algorithms such as Clustering, KNN, and </a:t>
                      </a:r>
                      <a:r>
                        <a:rPr lang="en-US" sz="1400" dirty="0" err="1">
                          <a:solidFill>
                            <a:srgbClr val="333333"/>
                          </a:solidFill>
                          <a:effectLst/>
                          <a:latin typeface="inter-regular"/>
                        </a:rPr>
                        <a:t>Apriori</a:t>
                      </a:r>
                      <a:r>
                        <a:rPr lang="en-US" sz="1400" dirty="0">
                          <a:solidFill>
                            <a:srgbClr val="333333"/>
                          </a:solidFill>
                          <a:effectLst/>
                          <a:latin typeface="inter-regular"/>
                        </a:rPr>
                        <a:t> algorithm.</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8239824"/>
                  </a:ext>
                </a:extLst>
              </a:tr>
            </a:tbl>
          </a:graphicData>
        </a:graphic>
      </p:graphicFrame>
    </p:spTree>
    <p:extLst>
      <p:ext uri="{BB962C8B-B14F-4D97-AF65-F5344CB8AC3E}">
        <p14:creationId xmlns:p14="http://schemas.microsoft.com/office/powerpoint/2010/main" val="364270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What is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800" b="0" i="0" dirty="0">
                <a:solidFill>
                  <a:srgbClr val="333333"/>
                </a:solidFill>
                <a:effectLst/>
                <a:latin typeface="inter-regular"/>
              </a:rPr>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sz="1800" b="1" i="0" dirty="0">
                <a:solidFill>
                  <a:srgbClr val="333333"/>
                </a:solidFill>
                <a:effectLst/>
                <a:latin typeface="inter-bold"/>
              </a:rPr>
              <a:t>Machine Learning</a:t>
            </a:r>
            <a:r>
              <a:rPr lang="en-US" sz="1800" b="0" i="0" dirty="0">
                <a:solidFill>
                  <a:srgbClr val="333333"/>
                </a:solidFill>
                <a:effectLst/>
                <a:latin typeface="inter-regular"/>
              </a:rPr>
              <a:t>.</a:t>
            </a:r>
          </a:p>
          <a:p>
            <a:pPr algn="l"/>
            <a:r>
              <a:rPr lang="en-US" sz="1800" b="0" i="0" dirty="0">
                <a:solidFill>
                  <a:srgbClr val="333333"/>
                </a:solidFill>
                <a:effectLst/>
                <a:latin typeface="inter-regular"/>
              </a:rPr>
              <a:t>Machine Learning is said as a subset of </a:t>
            </a:r>
            <a:r>
              <a:rPr lang="en-US" sz="1800" b="1" i="0" dirty="0">
                <a:solidFill>
                  <a:srgbClr val="333333"/>
                </a:solidFill>
                <a:effectLst/>
                <a:latin typeface="inter-bold"/>
              </a:rPr>
              <a:t>artificial intelligence</a:t>
            </a:r>
            <a:r>
              <a:rPr lang="en-US" sz="1800" b="0" i="0" dirty="0">
                <a:solidFill>
                  <a:srgbClr val="333333"/>
                </a:solidFill>
                <a:effectLst/>
                <a:latin typeface="inter-regular"/>
              </a:rPr>
              <a:t> that is mainly concerned with the development of algorithms which allow a computer to learn from the data and past experiences on their own. The term machine learning was first introduced by </a:t>
            </a:r>
            <a:r>
              <a:rPr lang="en-US" sz="1800" b="1" i="0" dirty="0">
                <a:solidFill>
                  <a:srgbClr val="333333"/>
                </a:solidFill>
                <a:effectLst/>
                <a:latin typeface="inter-bold"/>
              </a:rPr>
              <a:t>Arthur Samuel</a:t>
            </a:r>
            <a:r>
              <a:rPr lang="en-US" sz="1800" b="0" i="0" dirty="0">
                <a:solidFill>
                  <a:srgbClr val="333333"/>
                </a:solidFill>
                <a:effectLst/>
                <a:latin typeface="inter-regular"/>
              </a:rPr>
              <a:t> in </a:t>
            </a:r>
            <a:r>
              <a:rPr lang="en-US" sz="1800" b="1" i="0" dirty="0">
                <a:solidFill>
                  <a:srgbClr val="333333"/>
                </a:solidFill>
                <a:effectLst/>
                <a:latin typeface="inter-bold"/>
              </a:rPr>
              <a:t>1959</a:t>
            </a:r>
            <a:r>
              <a:rPr lang="en-US" sz="1800" b="0" i="0" dirty="0">
                <a:solidFill>
                  <a:srgbClr val="333333"/>
                </a:solidFill>
                <a:effectLst/>
                <a:latin typeface="inter-regular"/>
              </a:rPr>
              <a:t>.</a:t>
            </a:r>
          </a:p>
          <a:p>
            <a:pPr algn="just"/>
            <a:r>
              <a:rPr lang="en-US" sz="1800" b="0" i="0" dirty="0">
                <a:solidFill>
                  <a:srgbClr val="333333"/>
                </a:solidFill>
                <a:effectLst/>
                <a:latin typeface="inter-regular"/>
              </a:rPr>
              <a:t>With the help of sample historical data, which is known as </a:t>
            </a:r>
            <a:r>
              <a:rPr lang="en-US" sz="1800" b="1" i="0" dirty="0">
                <a:solidFill>
                  <a:srgbClr val="333333"/>
                </a:solidFill>
                <a:effectLst/>
                <a:latin typeface="inter-bold"/>
              </a:rPr>
              <a:t>training data</a:t>
            </a:r>
            <a:r>
              <a:rPr lang="en-US" sz="1800" b="0" i="0" dirty="0">
                <a:solidFill>
                  <a:srgbClr val="333333"/>
                </a:solidFill>
                <a:effectLst/>
                <a:latin typeface="inter-regular"/>
              </a:rPr>
              <a:t>, machine learning algorithms build a </a:t>
            </a:r>
            <a:r>
              <a:rPr lang="en-US" sz="1800" b="1" i="0" dirty="0">
                <a:solidFill>
                  <a:srgbClr val="333333"/>
                </a:solidFill>
                <a:effectLst/>
                <a:latin typeface="inter-bold"/>
              </a:rPr>
              <a:t>mathematical model</a:t>
            </a:r>
            <a:r>
              <a:rPr lang="en-US" sz="1800" b="0" i="0" dirty="0">
                <a:solidFill>
                  <a:srgbClr val="333333"/>
                </a:solidFill>
                <a:effectLst/>
                <a:latin typeface="inter-regular"/>
              </a:rPr>
              <a:t>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a:t>
            </a:r>
          </a:p>
          <a:p>
            <a:pPr algn="just"/>
            <a:r>
              <a:rPr lang="en-US" sz="1800" b="1" i="0" dirty="0">
                <a:solidFill>
                  <a:srgbClr val="333333"/>
                </a:solidFill>
                <a:effectLst/>
                <a:latin typeface="inter-bold"/>
              </a:rPr>
              <a:t>A machine has the ability to learn if it can improve its performance by gaining more data.</a:t>
            </a:r>
            <a:endParaRPr lang="en-US" sz="1800" b="0" i="0" dirty="0">
              <a:solidFill>
                <a:srgbClr val="333333"/>
              </a:solidFill>
              <a:effectLst/>
              <a:latin typeface="inter-regular"/>
            </a:endParaRPr>
          </a:p>
          <a:p>
            <a:pPr algn="l"/>
            <a:endParaRPr lang="en-IN" sz="1800" dirty="0"/>
          </a:p>
        </p:txBody>
      </p:sp>
      <p:pic>
        <p:nvPicPr>
          <p:cNvPr id="20482" name="Picture 2" descr="Introduction to Machine Learning">
            <a:extLst>
              <a:ext uri="{FF2B5EF4-FFF2-40B4-BE49-F238E27FC236}">
                <a16:creationId xmlns:a16="http://schemas.microsoft.com/office/drawing/2014/main" id="{D2E8EC84-6D85-3033-A140-A52257782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458" y="4527176"/>
            <a:ext cx="7910793" cy="20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74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US" b="1" i="0" dirty="0">
                <a:effectLst/>
                <a:latin typeface="erdana"/>
              </a:rPr>
              <a:t>How does Machine Learning works?</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A Machine Learning system </a:t>
            </a:r>
            <a:r>
              <a:rPr lang="en-US" sz="2400" b="1" i="0" dirty="0">
                <a:solidFill>
                  <a:srgbClr val="333333"/>
                </a:solidFill>
                <a:effectLst/>
                <a:latin typeface="inter-bold"/>
              </a:rPr>
              <a:t>learns from historical data, builds the prediction models, and whenever it receives new data, predicts the output for it</a:t>
            </a:r>
            <a:r>
              <a:rPr lang="en-US" sz="2400" b="0" i="0" dirty="0">
                <a:solidFill>
                  <a:srgbClr val="333333"/>
                </a:solidFill>
                <a:effectLst/>
                <a:latin typeface="inter-regular"/>
              </a:rPr>
              <a:t>. The accuracy of predicted output depends upon the amount of data, as the huge amount of data helps to build a better model which predicts the output more accurately.</a:t>
            </a:r>
          </a:p>
          <a:p>
            <a:pPr algn="just"/>
            <a:r>
              <a:rPr lang="en-US" sz="2400" b="0" i="0" dirty="0">
                <a:solidFill>
                  <a:srgbClr val="333333"/>
                </a:solidFill>
                <a:effectLst/>
                <a:latin typeface="inter-regular"/>
              </a:rPr>
              <a:t>Suppose we have a complex problem, where we need to perform some predictions, so instead of writing a code for it, we just need to feed the data to generic algorithms, and with the help of these algorithms, machine builds the logic as per the data and predict the output. Machine learning has changed our way of thinking about the problem. The below block diagram explains the working of Machine Learning algorithm:</a:t>
            </a:r>
          </a:p>
          <a:p>
            <a:pPr algn="l"/>
            <a:endParaRPr lang="en-IN" sz="2400" dirty="0"/>
          </a:p>
        </p:txBody>
      </p:sp>
      <p:pic>
        <p:nvPicPr>
          <p:cNvPr id="19460" name="Picture 4" descr="Introduction to Machine Learning">
            <a:extLst>
              <a:ext uri="{FF2B5EF4-FFF2-40B4-BE49-F238E27FC236}">
                <a16:creationId xmlns:a16="http://schemas.microsoft.com/office/drawing/2014/main" id="{D37AAD33-EA8A-DE27-73DD-B7FB8E9A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534970"/>
            <a:ext cx="59436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Features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buFont typeface="Arial" panose="020B0604020202020204" pitchFamily="34" charset="0"/>
              <a:buChar char="•"/>
            </a:pPr>
            <a:r>
              <a:rPr lang="en-US" sz="2400" b="0" i="0" dirty="0">
                <a:effectLst/>
                <a:latin typeface="inter-regular"/>
              </a:rPr>
              <a:t>Machine learning uses data to detect various patterns in a given dataset.</a:t>
            </a:r>
          </a:p>
          <a:p>
            <a:pPr algn="just">
              <a:buFont typeface="Arial" panose="020B0604020202020204" pitchFamily="34" charset="0"/>
              <a:buChar char="•"/>
            </a:pPr>
            <a:r>
              <a:rPr lang="en-US" sz="2400" b="0" i="0" dirty="0">
                <a:effectLst/>
                <a:latin typeface="inter-regular"/>
              </a:rPr>
              <a:t>It can learn from past data and improve automatically.</a:t>
            </a:r>
          </a:p>
          <a:p>
            <a:pPr algn="just">
              <a:buFont typeface="Arial" panose="020B0604020202020204" pitchFamily="34" charset="0"/>
              <a:buChar char="•"/>
            </a:pPr>
            <a:r>
              <a:rPr lang="en-US" sz="2400" b="0" i="0" dirty="0">
                <a:effectLst/>
                <a:latin typeface="inter-regular"/>
              </a:rPr>
              <a:t>It is a data-driven technology.</a:t>
            </a:r>
          </a:p>
          <a:p>
            <a:pPr algn="just">
              <a:buFont typeface="Arial" panose="020B0604020202020204" pitchFamily="34" charset="0"/>
              <a:buChar char="•"/>
            </a:pPr>
            <a:r>
              <a:rPr lang="en-US" sz="2400" b="0" i="0" dirty="0">
                <a:effectLst/>
                <a:latin typeface="inter-regular"/>
              </a:rPr>
              <a:t>Machine learning is much similar to data mining as it also deals with the huge amount of the data.</a:t>
            </a:r>
          </a:p>
          <a:p>
            <a:pPr algn="l"/>
            <a:endParaRPr lang="en-IN" sz="2400" dirty="0"/>
          </a:p>
        </p:txBody>
      </p:sp>
    </p:spTree>
    <p:extLst>
      <p:ext uri="{BB962C8B-B14F-4D97-AF65-F5344CB8AC3E}">
        <p14:creationId xmlns:p14="http://schemas.microsoft.com/office/powerpoint/2010/main" val="193821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Need for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7"/>
            <a:ext cx="11519646" cy="5602941"/>
          </a:xfrm>
        </p:spPr>
        <p:txBody>
          <a:bodyPr>
            <a:noAutofit/>
          </a:bodyPr>
          <a:lstStyle/>
          <a:p>
            <a:pPr algn="just"/>
            <a:r>
              <a:rPr lang="en-US" sz="2000" b="0" i="0" dirty="0">
                <a:solidFill>
                  <a:srgbClr val="333333"/>
                </a:solidFill>
                <a:effectLst/>
                <a:latin typeface="inter-regular"/>
              </a:rPr>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p>
          <a:p>
            <a:pPr algn="just"/>
            <a:r>
              <a:rPr lang="en-US" sz="2000" b="0" i="0" dirty="0">
                <a:solidFill>
                  <a:srgbClr val="333333"/>
                </a:solidFill>
                <a:effectLst/>
                <a:latin typeface="inter-regular"/>
              </a:rPr>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p>
          <a:p>
            <a:pPr algn="just"/>
            <a:r>
              <a:rPr lang="en-US" sz="2000" b="0" i="0" dirty="0">
                <a:solidFill>
                  <a:srgbClr val="333333"/>
                </a:solidFill>
                <a:effectLst/>
                <a:latin typeface="inter-regular"/>
              </a:rPr>
              <a:t>The importance of machine learning can be easily understood by its uses cases, Currently, machine learning is used in </a:t>
            </a:r>
            <a:r>
              <a:rPr lang="en-US" sz="2000" b="1" i="0" dirty="0">
                <a:solidFill>
                  <a:srgbClr val="333333"/>
                </a:solidFill>
                <a:effectLst/>
                <a:latin typeface="inter-bold"/>
              </a:rPr>
              <a:t>self-driving cars</a:t>
            </a:r>
            <a:r>
              <a:rPr lang="en-US" sz="2000" b="0" i="0" dirty="0">
                <a:solidFill>
                  <a:srgbClr val="333333"/>
                </a:solidFill>
                <a:effectLst/>
                <a:latin typeface="inter-regular"/>
              </a:rPr>
              <a:t>, </a:t>
            </a:r>
            <a:r>
              <a:rPr lang="en-US" sz="2000" b="1" i="0" dirty="0">
                <a:solidFill>
                  <a:srgbClr val="333333"/>
                </a:solidFill>
                <a:effectLst/>
                <a:latin typeface="inter-bold"/>
              </a:rPr>
              <a:t>cyber fraud detection</a:t>
            </a:r>
            <a:r>
              <a:rPr lang="en-US" sz="2000" b="0" i="0" dirty="0">
                <a:solidFill>
                  <a:srgbClr val="333333"/>
                </a:solidFill>
                <a:effectLst/>
                <a:latin typeface="inter-regular"/>
              </a:rPr>
              <a:t>, </a:t>
            </a:r>
            <a:r>
              <a:rPr lang="en-US" sz="2000" b="1" i="0" dirty="0">
                <a:solidFill>
                  <a:srgbClr val="333333"/>
                </a:solidFill>
                <a:effectLst/>
                <a:latin typeface="inter-bold"/>
              </a:rPr>
              <a:t>face recognition</a:t>
            </a:r>
            <a:r>
              <a:rPr lang="en-US" sz="2000" b="0" i="0" dirty="0">
                <a:solidFill>
                  <a:srgbClr val="333333"/>
                </a:solidFill>
                <a:effectLst/>
                <a:latin typeface="inter-regular"/>
              </a:rPr>
              <a:t>, and </a:t>
            </a:r>
            <a:r>
              <a:rPr lang="en-US" sz="2000" b="1" i="0" dirty="0">
                <a:solidFill>
                  <a:srgbClr val="333333"/>
                </a:solidFill>
                <a:effectLst/>
                <a:latin typeface="inter-bold"/>
              </a:rPr>
              <a:t>friend suggestion by Facebook</a:t>
            </a:r>
            <a:r>
              <a:rPr lang="en-US" sz="2000" b="0" i="0" dirty="0">
                <a:solidFill>
                  <a:srgbClr val="333333"/>
                </a:solidFill>
                <a:effectLst/>
                <a:latin typeface="inter-regular"/>
              </a:rPr>
              <a:t>, etc. Various top companies such as Netflix and Amazon have build machine learning models that are using a vast amount of data to analyze the user interest and recommend product accordingly.</a:t>
            </a:r>
          </a:p>
          <a:p>
            <a:pPr algn="just"/>
            <a:r>
              <a:rPr lang="en-US" sz="2000" b="1" i="0" dirty="0">
                <a:solidFill>
                  <a:srgbClr val="333333"/>
                </a:solidFill>
                <a:effectLst/>
                <a:latin typeface="inter-bold"/>
              </a:rPr>
              <a:t>Following are some key points which show the importance of Machine Learning:</a:t>
            </a:r>
            <a:endParaRPr lang="en-US" sz="2000" b="0" i="0" dirty="0">
              <a:solidFill>
                <a:srgbClr val="333333"/>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Rapid increment in the production of data</a:t>
            </a:r>
          </a:p>
          <a:p>
            <a:pPr algn="just">
              <a:buFont typeface="Arial" panose="020B0604020202020204" pitchFamily="34" charset="0"/>
              <a:buChar char="•"/>
            </a:pPr>
            <a:r>
              <a:rPr lang="en-US" sz="2000" b="0" i="0" dirty="0">
                <a:solidFill>
                  <a:srgbClr val="000000"/>
                </a:solidFill>
                <a:effectLst/>
                <a:latin typeface="inter-regular"/>
              </a:rPr>
              <a:t>Solving complex problems, which are difficult for a human</a:t>
            </a:r>
          </a:p>
          <a:p>
            <a:pPr algn="just">
              <a:buFont typeface="Arial" panose="020B0604020202020204" pitchFamily="34" charset="0"/>
              <a:buChar char="•"/>
            </a:pPr>
            <a:r>
              <a:rPr lang="en-US" sz="2000" b="0" i="0" dirty="0">
                <a:solidFill>
                  <a:srgbClr val="000000"/>
                </a:solidFill>
                <a:effectLst/>
                <a:latin typeface="inter-regular"/>
              </a:rPr>
              <a:t>Decision making in various sector including finance</a:t>
            </a:r>
          </a:p>
          <a:p>
            <a:pPr algn="just">
              <a:buFont typeface="Arial" panose="020B0604020202020204" pitchFamily="34" charset="0"/>
              <a:buChar char="•"/>
            </a:pPr>
            <a:r>
              <a:rPr lang="en-US" sz="2000" b="0" i="0" dirty="0">
                <a:solidFill>
                  <a:srgbClr val="000000"/>
                </a:solidFill>
                <a:effectLst/>
                <a:latin typeface="inter-regular"/>
              </a:rPr>
              <a:t>Finding hidden patterns and extracting useful information from data.</a:t>
            </a:r>
          </a:p>
          <a:p>
            <a:pPr algn="l"/>
            <a:endParaRPr lang="en-IN" sz="2000" dirty="0"/>
          </a:p>
        </p:txBody>
      </p:sp>
    </p:spTree>
    <p:extLst>
      <p:ext uri="{BB962C8B-B14F-4D97-AF65-F5344CB8AC3E}">
        <p14:creationId xmlns:p14="http://schemas.microsoft.com/office/powerpoint/2010/main" val="1518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Classification of Machine Learning</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400" b="0" i="0" dirty="0">
                <a:solidFill>
                  <a:srgbClr val="333333"/>
                </a:solidFill>
                <a:effectLst/>
                <a:latin typeface="inter-regular"/>
              </a:rPr>
              <a:t>At a broad level, machine learning can be classified into three types:</a:t>
            </a:r>
          </a:p>
          <a:p>
            <a:pPr algn="just">
              <a:buFont typeface="+mj-lt"/>
              <a:buAutoNum type="arabicPeriod"/>
            </a:pPr>
            <a:r>
              <a:rPr lang="en-US" sz="1400" b="1" i="0" dirty="0">
                <a:solidFill>
                  <a:srgbClr val="000000"/>
                </a:solidFill>
                <a:effectLst/>
                <a:latin typeface="inter-bold"/>
              </a:rPr>
              <a:t>Supervised learning</a:t>
            </a:r>
            <a:endParaRPr lang="en-US" sz="1400" b="0" i="0" dirty="0">
              <a:solidFill>
                <a:srgbClr val="000000"/>
              </a:solidFill>
              <a:effectLst/>
              <a:latin typeface="inter-regular"/>
            </a:endParaRPr>
          </a:p>
          <a:p>
            <a:pPr algn="just">
              <a:buFont typeface="+mj-lt"/>
              <a:buAutoNum type="arabicPeriod"/>
            </a:pPr>
            <a:r>
              <a:rPr lang="en-US" sz="1400" b="1" i="0" dirty="0">
                <a:solidFill>
                  <a:srgbClr val="000000"/>
                </a:solidFill>
                <a:effectLst/>
                <a:latin typeface="inter-bold"/>
              </a:rPr>
              <a:t>Unsupervised learning</a:t>
            </a:r>
            <a:endParaRPr lang="en-US" sz="1400" b="0" i="0" dirty="0">
              <a:solidFill>
                <a:srgbClr val="000000"/>
              </a:solidFill>
              <a:effectLst/>
              <a:latin typeface="inter-regular"/>
            </a:endParaRPr>
          </a:p>
          <a:p>
            <a:pPr algn="just">
              <a:buFont typeface="+mj-lt"/>
              <a:buAutoNum type="arabicPeriod"/>
            </a:pPr>
            <a:r>
              <a:rPr lang="en-US" sz="1400" b="1" i="0" dirty="0">
                <a:solidFill>
                  <a:srgbClr val="000000"/>
                </a:solidFill>
                <a:effectLst/>
                <a:latin typeface="inter-bold"/>
              </a:rPr>
              <a:t>Reinforcement learning</a:t>
            </a:r>
            <a:endParaRPr lang="en-US" sz="1400" b="0" i="0" dirty="0">
              <a:solidFill>
                <a:srgbClr val="000000"/>
              </a:solidFill>
              <a:effectLst/>
              <a:latin typeface="inter-regular"/>
            </a:endParaRPr>
          </a:p>
          <a:p>
            <a:pPr algn="l"/>
            <a:endParaRPr lang="en-IN" sz="2000" dirty="0"/>
          </a:p>
        </p:txBody>
      </p:sp>
      <p:pic>
        <p:nvPicPr>
          <p:cNvPr id="16386" name="Picture 2" descr="Introduction to Machine Learning">
            <a:extLst>
              <a:ext uri="{FF2B5EF4-FFF2-40B4-BE49-F238E27FC236}">
                <a16:creationId xmlns:a16="http://schemas.microsoft.com/office/drawing/2014/main" id="{F11CACB8-87C5-2204-2757-FBD835F66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446525"/>
            <a:ext cx="50292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69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Supervised Learning</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Supervised learning is a type of machine learning method in which we provide sample labeled data to the machine learning system in order to train it, and on that basis, it predicts the output.</a:t>
            </a:r>
          </a:p>
          <a:p>
            <a:pPr algn="just"/>
            <a:r>
              <a:rPr lang="en-US" sz="2400" b="0" i="0" dirty="0">
                <a:solidFill>
                  <a:srgbClr val="333333"/>
                </a:solidFill>
                <a:effectLst/>
                <a:latin typeface="inter-regular"/>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sz="2400" b="0" i="0" dirty="0">
                <a:solidFill>
                  <a:srgbClr val="333333"/>
                </a:solidFill>
                <a:effectLst/>
                <a:latin typeface="inter-regular"/>
              </a:rPr>
              <a:t>The goal of supervised learning is to map input data with the output data. The supervised learning is based on supervision, and it is the same as when a student learns things in the supervision of the teacher. The example of supervised learning is </a:t>
            </a:r>
            <a:r>
              <a:rPr lang="en-US" sz="2400" b="1" i="0" dirty="0">
                <a:solidFill>
                  <a:srgbClr val="333333"/>
                </a:solidFill>
                <a:effectLst/>
                <a:latin typeface="inter-bold"/>
              </a:rPr>
              <a:t>spam filtering</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Supervised learning can be grouped further in two categories of algorithms:</a:t>
            </a:r>
          </a:p>
          <a:p>
            <a:pPr lvl="1" algn="just"/>
            <a:r>
              <a:rPr lang="en-US" sz="2000" b="1" i="0" dirty="0">
                <a:solidFill>
                  <a:srgbClr val="000000"/>
                </a:solidFill>
                <a:effectLst/>
                <a:latin typeface="inter-bold"/>
              </a:rPr>
              <a:t>Classification</a:t>
            </a:r>
            <a:endParaRPr lang="en-US" sz="2000" b="0" i="0" dirty="0">
              <a:solidFill>
                <a:srgbClr val="000000"/>
              </a:solidFill>
              <a:effectLst/>
              <a:latin typeface="inter-regular"/>
            </a:endParaRPr>
          </a:p>
          <a:p>
            <a:pPr lvl="1" algn="just"/>
            <a:r>
              <a:rPr lang="en-US" sz="2000" b="1" i="0" dirty="0">
                <a:solidFill>
                  <a:srgbClr val="000000"/>
                </a:solidFill>
                <a:effectLst/>
                <a:latin typeface="inter-bold"/>
              </a:rPr>
              <a:t>Regression</a:t>
            </a:r>
            <a:endParaRPr lang="en-US" sz="20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3410449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5730</Words>
  <Application>Microsoft Office PowerPoint</Application>
  <PresentationFormat>Widescreen</PresentationFormat>
  <Paragraphs>311</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Algerian</vt:lpstr>
      <vt:lpstr>Arial</vt:lpstr>
      <vt:lpstr>Arial Black</vt:lpstr>
      <vt:lpstr>Calibri</vt:lpstr>
      <vt:lpstr>Calibri Light</vt:lpstr>
      <vt:lpstr>erdana</vt:lpstr>
      <vt:lpstr>Heebo</vt:lpstr>
      <vt:lpstr>inter-bold</vt:lpstr>
      <vt:lpstr>inter-regular</vt:lpstr>
      <vt:lpstr>times new roman</vt:lpstr>
      <vt:lpstr>Office Theme</vt:lpstr>
      <vt:lpstr>MACHINE LEARNING</vt:lpstr>
      <vt:lpstr>MACHINE LEARNING</vt:lpstr>
      <vt:lpstr>Overview</vt:lpstr>
      <vt:lpstr>What is Machine Learning?</vt:lpstr>
      <vt:lpstr>How does Machine Learning works?</vt:lpstr>
      <vt:lpstr>Features of Machine Learning:</vt:lpstr>
      <vt:lpstr>Need for Machine Learning</vt:lpstr>
      <vt:lpstr>Classification of Machine Learning</vt:lpstr>
      <vt:lpstr>Supervised Learning</vt:lpstr>
      <vt:lpstr>Unsupervised Learning</vt:lpstr>
      <vt:lpstr>Reinforcement Learning</vt:lpstr>
      <vt:lpstr>History of Machine Learning</vt:lpstr>
      <vt:lpstr>Applications of Machine learning</vt:lpstr>
      <vt:lpstr>Applications of Machine learning</vt:lpstr>
      <vt:lpstr>Applications of Machine learning</vt:lpstr>
      <vt:lpstr>Applications of Machine learning</vt:lpstr>
      <vt:lpstr>Machine learning Life cycle</vt:lpstr>
      <vt:lpstr>Machine learning Life cycle</vt:lpstr>
      <vt:lpstr>Machine learning Life cycle</vt:lpstr>
      <vt:lpstr>Machine learning Life cycle</vt:lpstr>
      <vt:lpstr>Machine learning Life cycle</vt:lpstr>
      <vt:lpstr>Machine learning Life cycle</vt:lpstr>
      <vt:lpstr>Difference between Artificial intelligence and Machine learning</vt:lpstr>
      <vt:lpstr>Supervised Machine Learning</vt:lpstr>
      <vt:lpstr>How Supervised Learning Works?</vt:lpstr>
      <vt:lpstr>Steps Involved in Supervised Learning:</vt:lpstr>
      <vt:lpstr>Types of supervised Machine learning Algorithms:</vt:lpstr>
      <vt:lpstr>PowerPoint Presentation</vt:lpstr>
      <vt:lpstr>Unsupervised Machine Learning</vt:lpstr>
      <vt:lpstr>Why use Unsupervised Learning?</vt:lpstr>
      <vt:lpstr>Working of Unsupervised Learning</vt:lpstr>
      <vt:lpstr>Types of Unsupervised Learning Algorithm:</vt:lpstr>
      <vt:lpstr>Unsupervised Learning algorithms:</vt:lpstr>
      <vt:lpstr>PowerPoint Presentation</vt:lpstr>
      <vt:lpstr>Difference between Supervised and Unsupervised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46</cp:revision>
  <dcterms:created xsi:type="dcterms:W3CDTF">2022-05-28T20:15:39Z</dcterms:created>
  <dcterms:modified xsi:type="dcterms:W3CDTF">2022-06-04T19:42:41Z</dcterms:modified>
</cp:coreProperties>
</file>