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76" r:id="rId3"/>
    <p:sldId id="355"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CE1-6E01-7924-C6FD-862E5CBFB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847388-02DB-3CA4-5F0D-55592975A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7F472-53D1-F0A3-E314-CE52EB6F16AE}"/>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EC2BBB66-CA4F-3F77-8287-3D1E485CF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9DC5F-C56D-9959-2AEE-36F9CCBAB17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66993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3C09-8ED4-6EDA-8C3C-4E946555D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BEDC1-B5A8-E877-DD38-2EA53FE59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4562C-6913-DD14-B7F3-4A51599BAFC2}"/>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A7245523-DBB5-0457-FC3A-CEB73106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D707A-9AC0-0A78-1963-8AB3AF007A10}"/>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25899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A72D0-EC8E-75F4-78AA-4AB5105D5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BC4BC-8AF6-E401-502E-E197115BC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25966-8962-3919-689C-DDB9822FFFEE}"/>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3995D7D6-196A-95B2-6AFA-38E68F3B7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CDA68-DEC2-45B4-C688-0F18CB64110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00122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29F-75C7-53FB-100B-57B9DDAA3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951E27-5B28-780B-CF92-912BEB92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E7E59-0C3B-A95D-E7E8-D78831400E3B}"/>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4D55E24F-FCBD-5805-1461-7203DBF6C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CDED4-CD4C-6024-7C74-796894F24F2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81713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A364-06D9-4767-DDFA-ABE021FBE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2A4366-27BD-7BED-5D72-50FFC1593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6D7E33-AA1E-CFA9-D093-3D69E535A2BB}"/>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D19AE6A0-4D1C-007D-BC89-8D806A9C7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6ED27-B635-A68C-CBA3-1C1C8FFF258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56900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9081-2AD8-175D-E2F3-64E531175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6341C-F451-AB1A-FDD7-7697A7EB2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98EE81-4A19-24DF-406A-FECCC06F6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CD016A-4141-5E7E-CD7D-E7E2A86F8656}"/>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6" name="Footer Placeholder 5">
            <a:extLst>
              <a:ext uri="{FF2B5EF4-FFF2-40B4-BE49-F238E27FC236}">
                <a16:creationId xmlns:a16="http://schemas.microsoft.com/office/drawing/2014/main" id="{C4C0AD51-0FF8-936D-53A2-206F474D6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E8E4A-521A-3D0E-D485-D7F1550E6656}"/>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51802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28A0-1723-3C2A-9E44-7B608E19F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78C3B-429B-500B-C5DD-BA086F3AD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50653-8257-0720-34EE-BE902DF3C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17B39-9083-98CA-CDD8-5805A6F4A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E7A51-E568-5DEF-BC43-E963064C4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11D812-26F3-E810-35E8-0D727D314B35}"/>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8" name="Footer Placeholder 7">
            <a:extLst>
              <a:ext uri="{FF2B5EF4-FFF2-40B4-BE49-F238E27FC236}">
                <a16:creationId xmlns:a16="http://schemas.microsoft.com/office/drawing/2014/main" id="{6FC93DFD-E187-503C-919C-A87462442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6C35B-F2EA-B409-D7E0-1292DA428616}"/>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0413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3960-82F6-B6BC-10E5-C53930CB9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08A8C8-4F20-AB47-7F57-9302D40DE9CF}"/>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4" name="Footer Placeholder 3">
            <a:extLst>
              <a:ext uri="{FF2B5EF4-FFF2-40B4-BE49-F238E27FC236}">
                <a16:creationId xmlns:a16="http://schemas.microsoft.com/office/drawing/2014/main" id="{F2FDE73C-B4A9-C6DE-60D7-D328348A0D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BDD0B-7B57-6A0C-D63E-44A7F603149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89395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E48F3-7546-980F-7C4B-64BB6B86DABD}"/>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3" name="Footer Placeholder 2">
            <a:extLst>
              <a:ext uri="{FF2B5EF4-FFF2-40B4-BE49-F238E27FC236}">
                <a16:creationId xmlns:a16="http://schemas.microsoft.com/office/drawing/2014/main" id="{0F9BBC58-8B2F-1DE9-7E5F-DDB742C9E8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62662-1B3F-782D-69FA-8476F3A6076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65441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4E53-4999-3D89-97FE-0F9056545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5C8F94-E70D-01B4-5681-754BE8468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04F1F-9064-9AE3-9E92-D25E79105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E2942-6B92-BE55-BFE5-06A1F49D1C01}"/>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6" name="Footer Placeholder 5">
            <a:extLst>
              <a:ext uri="{FF2B5EF4-FFF2-40B4-BE49-F238E27FC236}">
                <a16:creationId xmlns:a16="http://schemas.microsoft.com/office/drawing/2014/main" id="{9529D701-070F-20B6-FEF4-D3581365F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B9C39-3DB8-888E-C752-DB2FD2F0B55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24894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FAA2-0D92-1D81-6FB1-0BC36765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952679-0563-2334-A738-4ECE80D75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55535E-CCCB-8272-29D5-2DA953D87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FEE06-A1C9-0D34-5F82-B8197CC092C0}"/>
              </a:ext>
            </a:extLst>
          </p:cNvPr>
          <p:cNvSpPr>
            <a:spLocks noGrp="1"/>
          </p:cNvSpPr>
          <p:nvPr>
            <p:ph type="dt" sz="half" idx="10"/>
          </p:nvPr>
        </p:nvSpPr>
        <p:spPr/>
        <p:txBody>
          <a:bodyPr/>
          <a:lstStyle/>
          <a:p>
            <a:fld id="{A0ADFF71-2F42-438D-B38D-465BB404E909}" type="datetimeFigureOut">
              <a:rPr lang="en-IN" smtClean="0"/>
              <a:t>11-06-2022</a:t>
            </a:fld>
            <a:endParaRPr lang="en-IN"/>
          </a:p>
        </p:txBody>
      </p:sp>
      <p:sp>
        <p:nvSpPr>
          <p:cNvPr id="6" name="Footer Placeholder 5">
            <a:extLst>
              <a:ext uri="{FF2B5EF4-FFF2-40B4-BE49-F238E27FC236}">
                <a16:creationId xmlns:a16="http://schemas.microsoft.com/office/drawing/2014/main" id="{93DFC925-81F6-3824-5723-60049EC93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A818E-5D92-3FC9-491E-8203690FF614}"/>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84685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43EA5-A26E-20B9-1E17-D24540BAE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9D481-82B9-7149-34E6-0F1146A4F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B1B87-DE8F-7553-8D5F-2A6F2D8EB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DFF71-2F42-438D-B38D-465BB404E909}" type="datetimeFigureOut">
              <a:rPr lang="en-IN" smtClean="0"/>
              <a:t>11-06-2022</a:t>
            </a:fld>
            <a:endParaRPr lang="en-IN"/>
          </a:p>
        </p:txBody>
      </p:sp>
      <p:sp>
        <p:nvSpPr>
          <p:cNvPr id="5" name="Footer Placeholder 4">
            <a:extLst>
              <a:ext uri="{FF2B5EF4-FFF2-40B4-BE49-F238E27FC236}">
                <a16:creationId xmlns:a16="http://schemas.microsoft.com/office/drawing/2014/main" id="{B36D0A90-63A7-485A-6677-5B19D12EB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1F2A5-1F2E-C883-B9F7-E11860143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29BD8-F23C-4F62-89E7-055EC8B4A5D8}" type="slidenum">
              <a:rPr lang="en-IN" smtClean="0"/>
              <a:t>‹#›</a:t>
            </a:fld>
            <a:endParaRPr lang="en-IN"/>
          </a:p>
        </p:txBody>
      </p:sp>
    </p:spTree>
    <p:extLst>
      <p:ext uri="{BB962C8B-B14F-4D97-AF65-F5344CB8AC3E}">
        <p14:creationId xmlns:p14="http://schemas.microsoft.com/office/powerpoint/2010/main" val="92918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t.ly/2cLzox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10</a:t>
            </a:r>
          </a:p>
          <a:p>
            <a:r>
              <a:rPr lang="en-IN" dirty="0"/>
              <a:t>Date – 10</a:t>
            </a:r>
            <a:r>
              <a:rPr lang="en-IN" baseline="30000" dirty="0"/>
              <a:t>th</a:t>
            </a:r>
            <a:r>
              <a:rPr lang="en-IN" dirty="0"/>
              <a:t>  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effectLst/>
                <a:latin typeface="sofia-pro"/>
              </a:rPr>
              <a:t>Time Series Plot or Line plot with Panda</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10000"/>
          </a:bodyPr>
          <a:lstStyle/>
          <a:p>
            <a:pPr algn="l" fontAlgn="base"/>
            <a:r>
              <a:rPr lang="en-US" b="1" i="0" dirty="0">
                <a:effectLst/>
                <a:latin typeface="urw-din"/>
              </a:rPr>
              <a:t>Pandas </a:t>
            </a:r>
            <a:r>
              <a:rPr lang="en-US" b="0" i="0" dirty="0">
                <a:effectLst/>
                <a:latin typeface="urw-din"/>
              </a:rPr>
              <a:t>is an open-source library used for data manipulation and analysis in Python. It is a fast and powerful tool that offers data structures and operations to manipulate numerical tables and time series. Examples of these data manipulation operations include merging, reshaping, selecting, data cleaning, and data wrangling. This library allows importing data from various file formats like SQL, JSON, Microsoft Excel, and comma-separated values. This article explains how to use the pandas library to generate a time series plot, or a line plot, for a given set of data.</a:t>
            </a:r>
          </a:p>
          <a:p>
            <a:pPr algn="l" fontAlgn="base"/>
            <a:r>
              <a:rPr lang="en-US" b="0" i="0" dirty="0">
                <a:effectLst/>
                <a:latin typeface="urw-din"/>
              </a:rPr>
              <a:t>A </a:t>
            </a:r>
            <a:r>
              <a:rPr lang="en-US" b="1" i="0" dirty="0">
                <a:effectLst/>
                <a:latin typeface="urw-din"/>
              </a:rPr>
              <a:t>line plot</a:t>
            </a:r>
            <a:r>
              <a:rPr lang="en-US" b="0" i="0" dirty="0">
                <a:effectLst/>
                <a:latin typeface="urw-din"/>
              </a:rPr>
              <a:t> is a graphical display that visually represents the correlation between certain variables or changes in data over time using several points, usually ordered in their x-axis value, that are connected by straight line segments. The independent variable is represented in the x-axis while the y-axis represents the data that is changing depending on the x-axis variable, aka the dependent variable.</a:t>
            </a:r>
          </a:p>
          <a:p>
            <a:pPr algn="l" fontAlgn="base"/>
            <a:r>
              <a:rPr lang="en-US" b="0" i="0" dirty="0">
                <a:effectLst/>
                <a:latin typeface="urw-din"/>
              </a:rPr>
              <a:t>To generate a line plot with pandas, we typically create a </a:t>
            </a:r>
            <a:r>
              <a:rPr lang="en-US" b="0" i="0" dirty="0" err="1">
                <a:effectLst/>
                <a:latin typeface="urw-din"/>
              </a:rPr>
              <a:t>DataFrame</a:t>
            </a:r>
            <a:r>
              <a:rPr lang="en-US" b="0" i="0" dirty="0">
                <a:effectLst/>
                <a:latin typeface="urw-din"/>
              </a:rPr>
              <a:t>* with the dataset to be plotted. Then, the </a:t>
            </a:r>
            <a:r>
              <a:rPr lang="en-US" b="0" i="0" dirty="0" err="1">
                <a:effectLst/>
                <a:latin typeface="urw-din"/>
              </a:rPr>
              <a:t>plot.line</a:t>
            </a:r>
            <a:r>
              <a:rPr lang="en-US" b="0" i="0" dirty="0">
                <a:effectLst/>
                <a:latin typeface="urw-din"/>
              </a:rPr>
              <a:t>() method is called on the </a:t>
            </a:r>
            <a:r>
              <a:rPr lang="en-US" b="0" i="0" dirty="0" err="1">
                <a:effectLst/>
                <a:latin typeface="urw-din"/>
              </a:rPr>
              <a:t>DataFrame</a:t>
            </a:r>
            <a:r>
              <a:rPr lang="en-US" b="0" i="0" dirty="0">
                <a:effectLst/>
                <a:latin typeface="urw-din"/>
              </a:rPr>
              <a:t>. </a:t>
            </a:r>
          </a:p>
          <a:p>
            <a:pPr algn="l" fontAlgn="base"/>
            <a:r>
              <a:rPr lang="en-US" b="1" i="0" dirty="0">
                <a:effectLst/>
                <a:latin typeface="urw-din"/>
              </a:rPr>
              <a:t>Syntax:</a:t>
            </a:r>
          </a:p>
          <a:p>
            <a:pPr algn="l" fontAlgn="base"/>
            <a:r>
              <a:rPr lang="es-ES" b="0" i="1" dirty="0" err="1">
                <a:effectLst/>
                <a:latin typeface="urw-din"/>
              </a:rPr>
              <a:t>DataFrame.plot.line</a:t>
            </a:r>
            <a:r>
              <a:rPr lang="es-ES" b="0" i="1" dirty="0">
                <a:effectLst/>
                <a:latin typeface="urw-din"/>
              </a:rPr>
              <a:t>(x, y)</a:t>
            </a:r>
            <a:endParaRPr lang="en-US" b="0" i="0" dirty="0">
              <a:effectLst/>
              <a:latin typeface="urw-din"/>
            </a:endParaRPr>
          </a:p>
          <a:p>
            <a:endParaRPr lang="en-IN" dirty="0"/>
          </a:p>
        </p:txBody>
      </p:sp>
    </p:spTree>
    <p:extLst>
      <p:ext uri="{BB962C8B-B14F-4D97-AF65-F5344CB8AC3E}">
        <p14:creationId xmlns:p14="http://schemas.microsoft.com/office/powerpoint/2010/main" val="9091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Example 1:</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70000" lnSpcReduction="20000"/>
          </a:bodyPr>
          <a:lstStyle/>
          <a:p>
            <a:r>
              <a:rPr lang="en-US" dirty="0"/>
              <a:t>import pandas as pd</a:t>
            </a:r>
          </a:p>
          <a:p>
            <a:r>
              <a:rPr lang="en-US" dirty="0"/>
              <a:t># Create a list of data to be represented in x-axis</a:t>
            </a:r>
          </a:p>
          <a:p>
            <a:r>
              <a:rPr lang="en-US" dirty="0"/>
              <a:t>days = [ 'Saturday' , 'Sunday' , 'Monday' , 'Tuesday' ,</a:t>
            </a:r>
          </a:p>
          <a:p>
            <a:r>
              <a:rPr lang="en-US" dirty="0"/>
              <a:t>		'Wednesday' , 'Thursday' , 'Friday' ]</a:t>
            </a:r>
          </a:p>
          <a:p>
            <a:r>
              <a:rPr lang="en-US" dirty="0"/>
              <a:t># Create a list of data to be</a:t>
            </a:r>
          </a:p>
          <a:p>
            <a:r>
              <a:rPr lang="en-US" dirty="0"/>
              <a:t># represented in y-axis</a:t>
            </a:r>
          </a:p>
          <a:p>
            <a:r>
              <a:rPr lang="en-US" dirty="0"/>
              <a:t>calories = [ 1670 , 2011 , 1853 , 2557 ,</a:t>
            </a:r>
          </a:p>
          <a:p>
            <a:r>
              <a:rPr lang="en-US" dirty="0"/>
              <a:t>			1390 , 2118 , 2063 ]</a:t>
            </a:r>
          </a:p>
          <a:p>
            <a:r>
              <a:rPr lang="en-US" dirty="0"/>
              <a:t># Create a </a:t>
            </a:r>
            <a:r>
              <a:rPr lang="en-US" dirty="0" err="1"/>
              <a:t>dataframe</a:t>
            </a:r>
            <a:r>
              <a:rPr lang="en-US" dirty="0"/>
              <a:t> using the two lists</a:t>
            </a:r>
          </a:p>
          <a:p>
            <a:r>
              <a:rPr lang="en-US" dirty="0" err="1"/>
              <a:t>df_days_calories</a:t>
            </a:r>
            <a:r>
              <a:rPr lang="en-US" dirty="0"/>
              <a:t> = </a:t>
            </a:r>
            <a:r>
              <a:rPr lang="en-US" dirty="0" err="1"/>
              <a:t>pd.DataFrame</a:t>
            </a:r>
            <a:r>
              <a:rPr lang="en-US" dirty="0"/>
              <a:t>(</a:t>
            </a:r>
          </a:p>
          <a:p>
            <a:r>
              <a:rPr lang="en-US" dirty="0"/>
              <a:t>	{ 'day' : days , 'calories' : calories })</a:t>
            </a:r>
          </a:p>
          <a:p>
            <a:r>
              <a:rPr lang="en-US" dirty="0" err="1"/>
              <a:t>df_days_calories</a:t>
            </a:r>
            <a:endParaRPr lang="en-US" dirty="0"/>
          </a:p>
          <a:p>
            <a:r>
              <a:rPr lang="en-US" dirty="0"/>
              <a:t># use plot() method on the </a:t>
            </a:r>
            <a:r>
              <a:rPr lang="en-US" dirty="0" err="1"/>
              <a:t>dataframe</a:t>
            </a:r>
            <a:endParaRPr lang="en-US" dirty="0"/>
          </a:p>
          <a:p>
            <a:r>
              <a:rPr lang="en-US" dirty="0" err="1"/>
              <a:t>df_days_calories.plot</a:t>
            </a:r>
            <a:r>
              <a:rPr lang="en-US" dirty="0"/>
              <a:t>( 'day' , 'calories' )</a:t>
            </a:r>
          </a:p>
          <a:p>
            <a:r>
              <a:rPr lang="en-US" dirty="0"/>
              <a:t># Alternatively, you can use .</a:t>
            </a:r>
            <a:r>
              <a:rPr lang="en-US" dirty="0" err="1"/>
              <a:t>set_index</a:t>
            </a:r>
            <a:endParaRPr lang="en-US" dirty="0"/>
          </a:p>
          <a:p>
            <a:r>
              <a:rPr lang="en-US" dirty="0"/>
              <a:t># to set the data of each axis as follows:</a:t>
            </a:r>
          </a:p>
          <a:p>
            <a:r>
              <a:rPr lang="en-US" dirty="0"/>
              <a:t># </a:t>
            </a:r>
            <a:r>
              <a:rPr lang="en-US" dirty="0" err="1"/>
              <a:t>df_days_calories.set_index</a:t>
            </a:r>
            <a:r>
              <a:rPr lang="en-US" dirty="0"/>
              <a:t>('day')['calories'].plot();</a:t>
            </a:r>
          </a:p>
          <a:p>
            <a:endParaRPr lang="en-US" dirty="0"/>
          </a:p>
          <a:p>
            <a:endParaRPr lang="en-IN" dirty="0"/>
          </a:p>
        </p:txBody>
      </p:sp>
    </p:spTree>
    <p:extLst>
      <p:ext uri="{BB962C8B-B14F-4D97-AF65-F5344CB8AC3E}">
        <p14:creationId xmlns:p14="http://schemas.microsoft.com/office/powerpoint/2010/main" val="354983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Example 2:</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70000" lnSpcReduction="20000"/>
          </a:bodyPr>
          <a:lstStyle/>
          <a:p>
            <a:r>
              <a:rPr lang="en-US" b="0" i="0" dirty="0">
                <a:effectLst/>
                <a:latin typeface="urw-din"/>
              </a:rPr>
              <a:t>This example explains how to create a line plot with two variables in the y-axis.</a:t>
            </a:r>
            <a:br>
              <a:rPr lang="en-US" dirty="0"/>
            </a:br>
            <a:r>
              <a:rPr lang="en-US" b="0" i="0" dirty="0">
                <a:effectLst/>
                <a:latin typeface="urw-din"/>
              </a:rPr>
              <a:t>A student was asked to rate his stress level on midterms week for each school subject on a scale from 1-10 (10 being the highest). He was also asked about his grade on each midterm (out of 20). </a:t>
            </a:r>
          </a:p>
          <a:p>
            <a:pPr lvl="1"/>
            <a:r>
              <a:rPr lang="en-US" dirty="0"/>
              <a:t>import pandas as pd</a:t>
            </a:r>
          </a:p>
          <a:p>
            <a:pPr lvl="1"/>
            <a:endParaRPr lang="en-US" dirty="0"/>
          </a:p>
          <a:p>
            <a:pPr lvl="1"/>
            <a:r>
              <a:rPr lang="en-US" dirty="0"/>
              <a:t># Create a list of data to</a:t>
            </a:r>
          </a:p>
          <a:p>
            <a:pPr lvl="1"/>
            <a:r>
              <a:rPr lang="en-US" dirty="0"/>
              <a:t># be represented in x-axis</a:t>
            </a:r>
          </a:p>
          <a:p>
            <a:pPr lvl="1"/>
            <a:r>
              <a:rPr lang="en-US" dirty="0"/>
              <a:t>subjects = [ 'Math' , 'English' , 'History' ,</a:t>
            </a:r>
          </a:p>
          <a:p>
            <a:pPr lvl="1"/>
            <a:r>
              <a:rPr lang="en-US" dirty="0"/>
              <a:t>			'Chem' , 'Geo' , 'Physics' , 'Bio' , 'CS' ]</a:t>
            </a:r>
          </a:p>
          <a:p>
            <a:pPr lvl="1"/>
            <a:endParaRPr lang="en-US" dirty="0"/>
          </a:p>
          <a:p>
            <a:pPr lvl="1"/>
            <a:r>
              <a:rPr lang="en-US" dirty="0"/>
              <a:t># Create a list of data to be</a:t>
            </a:r>
          </a:p>
          <a:p>
            <a:pPr lvl="1"/>
            <a:r>
              <a:rPr lang="en-US" dirty="0"/>
              <a:t># represented in y-axis</a:t>
            </a:r>
          </a:p>
          <a:p>
            <a:pPr lvl="1"/>
            <a:r>
              <a:rPr lang="en-US" dirty="0"/>
              <a:t>stress = [ 9 , 3 , 5 , 1 , 8 , 5 , 10 , 2 ]</a:t>
            </a:r>
          </a:p>
          <a:p>
            <a:pPr lvl="1"/>
            <a:endParaRPr lang="en-US" dirty="0"/>
          </a:p>
          <a:p>
            <a:pPr lvl="1"/>
            <a:r>
              <a:rPr lang="en-US" dirty="0"/>
              <a:t># Create second list of data</a:t>
            </a:r>
          </a:p>
          <a:p>
            <a:pPr lvl="1"/>
            <a:r>
              <a:rPr lang="en-US" dirty="0"/>
              <a:t># to be represented in y-axis</a:t>
            </a:r>
          </a:p>
          <a:p>
            <a:pPr lvl="1"/>
            <a:r>
              <a:rPr lang="en-US" dirty="0"/>
              <a:t>grades = [ 15 , 10 , 7 , 8 , 11 , 8 , 17 , 20 ]</a:t>
            </a:r>
          </a:p>
          <a:p>
            <a:pPr lvl="1"/>
            <a:endParaRPr lang="en-US" dirty="0"/>
          </a:p>
          <a:p>
            <a:pPr lvl="1"/>
            <a:r>
              <a:rPr lang="en-US" dirty="0"/>
              <a:t># Create a </a:t>
            </a:r>
            <a:r>
              <a:rPr lang="en-US" dirty="0" err="1"/>
              <a:t>dataframe</a:t>
            </a:r>
            <a:r>
              <a:rPr lang="en-US" dirty="0"/>
              <a:t> using the three lists</a:t>
            </a:r>
          </a:p>
          <a:p>
            <a:pPr lvl="1"/>
            <a:r>
              <a:rPr lang="en-US" dirty="0" err="1"/>
              <a:t>df</a:t>
            </a:r>
            <a:r>
              <a:rPr lang="en-US" dirty="0"/>
              <a:t> = </a:t>
            </a:r>
            <a:r>
              <a:rPr lang="en-US" dirty="0" err="1"/>
              <a:t>pd.DataFrame</a:t>
            </a:r>
            <a:r>
              <a:rPr lang="en-US" dirty="0"/>
              <a:t>(list(zip( stress , grades )),</a:t>
            </a:r>
          </a:p>
          <a:p>
            <a:pPr lvl="1"/>
            <a:r>
              <a:rPr lang="en-US" dirty="0"/>
              <a:t>				index = subjects ,</a:t>
            </a:r>
          </a:p>
          <a:p>
            <a:pPr lvl="1"/>
            <a:r>
              <a:rPr lang="en-US" dirty="0"/>
              <a:t>				columns = [ 'Stress' , 'Grades' ])</a:t>
            </a:r>
          </a:p>
          <a:p>
            <a:pPr lvl="1"/>
            <a:r>
              <a:rPr lang="en-US" dirty="0" err="1"/>
              <a:t>df.plot</a:t>
            </a:r>
            <a:r>
              <a:rPr lang="en-US" dirty="0"/>
              <a:t>()</a:t>
            </a:r>
          </a:p>
          <a:p>
            <a:endParaRPr lang="en-IN" dirty="0"/>
          </a:p>
        </p:txBody>
      </p:sp>
    </p:spTree>
    <p:extLst>
      <p:ext uri="{BB962C8B-B14F-4D97-AF65-F5344CB8AC3E}">
        <p14:creationId xmlns:p14="http://schemas.microsoft.com/office/powerpoint/2010/main" val="131472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Example 3:</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dirty="0">
                <a:effectLst/>
                <a:latin typeface="Consolas" panose="020B0609020204030204" pitchFamily="49" charset="0"/>
              </a:rPr>
              <a:t>To Plot all the columns against Date</a:t>
            </a:r>
          </a:p>
          <a:p>
            <a:pPr lvl="1"/>
            <a:r>
              <a:rPr lang="en-US" b="0" dirty="0" err="1">
                <a:effectLst/>
                <a:latin typeface="Consolas" panose="020B0609020204030204" pitchFamily="49" charset="0"/>
              </a:rPr>
              <a:t>df</a:t>
            </a:r>
            <a:r>
              <a:rPr lang="en-US" b="0" dirty="0">
                <a:effectLst/>
                <a:latin typeface="Consolas" panose="020B0609020204030204" pitchFamily="49" charset="0"/>
              </a:rPr>
              <a:t> = </a:t>
            </a:r>
            <a:r>
              <a:rPr lang="en-US" b="0" dirty="0" err="1">
                <a:effectLst/>
                <a:latin typeface="Consolas" panose="020B0609020204030204" pitchFamily="49" charset="0"/>
              </a:rPr>
              <a:t>df.set_index</a:t>
            </a:r>
            <a:r>
              <a:rPr lang="en-US" b="0" dirty="0">
                <a:effectLst/>
                <a:latin typeface="Consolas" panose="020B0609020204030204" pitchFamily="49" charset="0"/>
              </a:rPr>
              <a:t>("Date")</a:t>
            </a:r>
          </a:p>
          <a:p>
            <a:pPr lvl="1"/>
            <a:r>
              <a:rPr lang="en-US" b="0" dirty="0" err="1">
                <a:effectLst/>
                <a:latin typeface="Consolas" panose="020B0609020204030204" pitchFamily="49" charset="0"/>
              </a:rPr>
              <a:t>df.head</a:t>
            </a:r>
            <a:r>
              <a:rPr lang="en-US" b="0" dirty="0">
                <a:effectLst/>
                <a:latin typeface="Consolas" panose="020B0609020204030204" pitchFamily="49" charset="0"/>
              </a:rPr>
              <a:t>(1)</a:t>
            </a:r>
          </a:p>
          <a:p>
            <a:pPr lvl="1"/>
            <a:r>
              <a:rPr lang="en-IN" b="0" dirty="0" err="1">
                <a:effectLst/>
                <a:latin typeface="Consolas" panose="020B0609020204030204" pitchFamily="49" charset="0"/>
              </a:rPr>
              <a:t>plt.style.use</a:t>
            </a:r>
            <a:r>
              <a:rPr lang="en-IN" b="0" dirty="0">
                <a:effectLst/>
                <a:latin typeface="Consolas" panose="020B0609020204030204" pitchFamily="49" charset="0"/>
              </a:rPr>
              <a:t>("</a:t>
            </a:r>
            <a:r>
              <a:rPr lang="en-IN" b="0" dirty="0" err="1">
                <a:effectLst/>
                <a:latin typeface="Consolas" panose="020B0609020204030204" pitchFamily="49" charset="0"/>
              </a:rPr>
              <a:t>fivethirtyeight</a:t>
            </a:r>
            <a:r>
              <a:rPr lang="en-IN" b="0" dirty="0">
                <a:effectLst/>
                <a:latin typeface="Consolas" panose="020B0609020204030204" pitchFamily="49" charset="0"/>
              </a:rPr>
              <a:t>")</a:t>
            </a:r>
          </a:p>
          <a:p>
            <a:pPr lvl="1"/>
            <a:r>
              <a:rPr lang="en-IN" b="0" dirty="0" err="1">
                <a:effectLst/>
                <a:latin typeface="Consolas" panose="020B0609020204030204" pitchFamily="49" charset="0"/>
              </a:rPr>
              <a:t>df.plot</a:t>
            </a:r>
            <a:r>
              <a:rPr lang="en-IN" b="0" dirty="0">
                <a:effectLst/>
                <a:latin typeface="Consolas" panose="020B0609020204030204" pitchFamily="49" charset="0"/>
              </a:rPr>
              <a:t>(subplots = True, </a:t>
            </a:r>
            <a:r>
              <a:rPr lang="en-IN" b="0" dirty="0" err="1">
                <a:effectLst/>
                <a:latin typeface="Consolas" panose="020B0609020204030204" pitchFamily="49" charset="0"/>
              </a:rPr>
              <a:t>figsize</a:t>
            </a:r>
            <a:r>
              <a:rPr lang="en-IN" b="0" dirty="0">
                <a:effectLst/>
                <a:latin typeface="Consolas" panose="020B0609020204030204" pitchFamily="49" charset="0"/>
              </a:rPr>
              <a:t> = (12, 15))</a:t>
            </a:r>
          </a:p>
          <a:p>
            <a:endParaRPr lang="en-IN" dirty="0"/>
          </a:p>
        </p:txBody>
      </p:sp>
    </p:spTree>
    <p:extLst>
      <p:ext uri="{BB962C8B-B14F-4D97-AF65-F5344CB8AC3E}">
        <p14:creationId xmlns:p14="http://schemas.microsoft.com/office/powerpoint/2010/main" val="373042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Example 4:</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IN" dirty="0"/>
              <a:t>To Plot only specific columns</a:t>
            </a:r>
          </a:p>
          <a:p>
            <a:pPr lvl="1"/>
            <a:r>
              <a:rPr lang="en-IN" b="0" dirty="0" err="1">
                <a:effectLst/>
                <a:latin typeface="Consolas" panose="020B0609020204030204" pitchFamily="49" charset="0"/>
              </a:rPr>
              <a:t>plt.style.use</a:t>
            </a:r>
            <a:r>
              <a:rPr lang="en-IN" b="0" dirty="0">
                <a:effectLst/>
                <a:latin typeface="Consolas" panose="020B0609020204030204" pitchFamily="49" charset="0"/>
              </a:rPr>
              <a:t>("</a:t>
            </a:r>
            <a:r>
              <a:rPr lang="en-IN" b="0" dirty="0" err="1">
                <a:effectLst/>
                <a:latin typeface="Consolas" panose="020B0609020204030204" pitchFamily="49" charset="0"/>
              </a:rPr>
              <a:t>fivethirtyeight</a:t>
            </a:r>
            <a:r>
              <a:rPr lang="en-IN" b="0" dirty="0">
                <a:effectLst/>
                <a:latin typeface="Consolas" panose="020B0609020204030204" pitchFamily="49" charset="0"/>
              </a:rPr>
              <a:t>")</a:t>
            </a:r>
          </a:p>
          <a:p>
            <a:pPr lvl="1"/>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(15, 10))</a:t>
            </a:r>
          </a:p>
          <a:p>
            <a:pPr lvl="1"/>
            <a:r>
              <a:rPr lang="en-IN" b="0" dirty="0" err="1">
                <a:effectLst/>
                <a:latin typeface="Consolas" panose="020B0609020204030204" pitchFamily="49" charset="0"/>
              </a:rPr>
              <a:t>plt.plot</a:t>
            </a:r>
            <a:r>
              <a:rPr lang="en-IN" b="0" dirty="0">
                <a:effectLst/>
                <a:latin typeface="Consolas" panose="020B0609020204030204" pitchFamily="49" charset="0"/>
              </a:rPr>
              <a:t>(</a:t>
            </a:r>
            <a:r>
              <a:rPr lang="en-IN" b="0" dirty="0" err="1">
                <a:effectLst/>
                <a:latin typeface="Consolas" panose="020B0609020204030204" pitchFamily="49" charset="0"/>
              </a:rPr>
              <a:t>df.index</a:t>
            </a:r>
            <a:r>
              <a:rPr lang="en-IN" b="0" dirty="0">
                <a:effectLst/>
                <a:latin typeface="Consolas" panose="020B0609020204030204" pitchFamily="49" charset="0"/>
              </a:rPr>
              <a:t>, </a:t>
            </a:r>
            <a:r>
              <a:rPr lang="en-IN" b="0" dirty="0" err="1">
                <a:effectLst/>
                <a:latin typeface="Consolas" panose="020B0609020204030204" pitchFamily="49" charset="0"/>
              </a:rPr>
              <a:t>df.Open</a:t>
            </a:r>
            <a:r>
              <a:rPr lang="en-IN" b="0" dirty="0">
                <a:effectLst/>
                <a:latin typeface="Consolas" panose="020B0609020204030204" pitchFamily="49" charset="0"/>
              </a:rPr>
              <a:t>)</a:t>
            </a:r>
          </a:p>
          <a:p>
            <a:pPr lvl="1"/>
            <a:r>
              <a:rPr lang="en-IN" b="0" dirty="0" err="1">
                <a:effectLst/>
                <a:latin typeface="Consolas" panose="020B0609020204030204" pitchFamily="49" charset="0"/>
              </a:rPr>
              <a:t>plt.plot</a:t>
            </a:r>
            <a:r>
              <a:rPr lang="en-IN" b="0" dirty="0">
                <a:effectLst/>
                <a:latin typeface="Consolas" panose="020B0609020204030204" pitchFamily="49" charset="0"/>
              </a:rPr>
              <a:t>(</a:t>
            </a:r>
            <a:r>
              <a:rPr lang="en-IN" b="0" dirty="0" err="1">
                <a:effectLst/>
                <a:latin typeface="Consolas" panose="020B0609020204030204" pitchFamily="49" charset="0"/>
              </a:rPr>
              <a:t>df.index</a:t>
            </a:r>
            <a:r>
              <a:rPr lang="en-IN" b="0" dirty="0">
                <a:effectLst/>
                <a:latin typeface="Consolas" panose="020B0609020204030204" pitchFamily="49" charset="0"/>
              </a:rPr>
              <a:t>, </a:t>
            </a:r>
            <a:r>
              <a:rPr lang="en-IN" b="0" dirty="0" err="1">
                <a:effectLst/>
                <a:latin typeface="Consolas" panose="020B0609020204030204" pitchFamily="49" charset="0"/>
              </a:rPr>
              <a:t>df.Close</a:t>
            </a:r>
            <a:r>
              <a:rPr lang="en-IN" b="0" dirty="0">
                <a:effectLst/>
                <a:latin typeface="Consolas" panose="020B0609020204030204" pitchFamily="49" charset="0"/>
              </a:rPr>
              <a:t>)</a:t>
            </a:r>
          </a:p>
          <a:p>
            <a:pPr lvl="1"/>
            <a:r>
              <a:rPr lang="en-IN" b="0" dirty="0" err="1">
                <a:effectLst/>
                <a:latin typeface="Consolas" panose="020B0609020204030204" pitchFamily="49" charset="0"/>
              </a:rPr>
              <a:t>plt.show</a:t>
            </a:r>
            <a:r>
              <a:rPr lang="en-IN" b="0" dirty="0">
                <a:effectLst/>
                <a:latin typeface="Consolas" panose="020B0609020204030204" pitchFamily="49" charset="0"/>
              </a:rPr>
              <a:t>()</a:t>
            </a:r>
          </a:p>
          <a:p>
            <a:pPr marL="457200" lvl="1" indent="0">
              <a:buNone/>
            </a:pPr>
            <a:endParaRPr lang="en-IN" b="0" dirty="0">
              <a:effectLst/>
              <a:latin typeface="Consolas" panose="020B0609020204030204" pitchFamily="49" charset="0"/>
            </a:endParaRPr>
          </a:p>
          <a:p>
            <a:r>
              <a:rPr lang="en-IN" dirty="0"/>
              <a:t>Scatter Chart:</a:t>
            </a:r>
          </a:p>
          <a:p>
            <a:pPr lvl="1"/>
            <a:r>
              <a:rPr lang="en-IN" b="0" dirty="0" err="1">
                <a:effectLst/>
                <a:latin typeface="Consolas" panose="020B0609020204030204" pitchFamily="49" charset="0"/>
              </a:rPr>
              <a:t>plt.style.use</a:t>
            </a:r>
            <a:r>
              <a:rPr lang="en-IN" b="0" dirty="0">
                <a:effectLst/>
                <a:latin typeface="Consolas" panose="020B0609020204030204" pitchFamily="49" charset="0"/>
              </a:rPr>
              <a:t>("</a:t>
            </a:r>
            <a:r>
              <a:rPr lang="en-IN" b="0" dirty="0" err="1">
                <a:effectLst/>
                <a:latin typeface="Consolas" panose="020B0609020204030204" pitchFamily="49" charset="0"/>
              </a:rPr>
              <a:t>fivethirtyeight</a:t>
            </a:r>
            <a:r>
              <a:rPr lang="en-IN" b="0" dirty="0">
                <a:effectLst/>
                <a:latin typeface="Consolas" panose="020B0609020204030204" pitchFamily="49" charset="0"/>
              </a:rPr>
              <a:t>")</a:t>
            </a:r>
          </a:p>
          <a:p>
            <a:pPr lvl="1"/>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(15, 10))</a:t>
            </a:r>
          </a:p>
          <a:p>
            <a:pPr lvl="1"/>
            <a:r>
              <a:rPr lang="en-IN" b="0" dirty="0" err="1">
                <a:effectLst/>
                <a:latin typeface="Consolas" panose="020B0609020204030204" pitchFamily="49" charset="0"/>
              </a:rPr>
              <a:t>plt.scatter</a:t>
            </a:r>
            <a:r>
              <a:rPr lang="en-IN" b="0" dirty="0">
                <a:effectLst/>
                <a:latin typeface="Consolas" panose="020B0609020204030204" pitchFamily="49" charset="0"/>
              </a:rPr>
              <a:t>(</a:t>
            </a:r>
            <a:r>
              <a:rPr lang="en-IN" b="0" dirty="0" err="1">
                <a:effectLst/>
                <a:latin typeface="Consolas" panose="020B0609020204030204" pitchFamily="49" charset="0"/>
              </a:rPr>
              <a:t>df.index</a:t>
            </a:r>
            <a:r>
              <a:rPr lang="en-IN" b="0" dirty="0">
                <a:effectLst/>
                <a:latin typeface="Consolas" panose="020B0609020204030204" pitchFamily="49" charset="0"/>
              </a:rPr>
              <a:t>, </a:t>
            </a:r>
            <a:r>
              <a:rPr lang="en-IN" b="0" dirty="0" err="1">
                <a:effectLst/>
                <a:latin typeface="Consolas" panose="020B0609020204030204" pitchFamily="49" charset="0"/>
              </a:rPr>
              <a:t>df.Open</a:t>
            </a:r>
            <a:r>
              <a:rPr lang="en-IN" b="0" dirty="0">
                <a:effectLst/>
                <a:latin typeface="Consolas" panose="020B0609020204030204" pitchFamily="49" charset="0"/>
              </a:rPr>
              <a:t>)</a:t>
            </a:r>
          </a:p>
          <a:p>
            <a:pPr lvl="1"/>
            <a:r>
              <a:rPr lang="en-IN" b="0" dirty="0" err="1">
                <a:effectLst/>
                <a:latin typeface="Consolas" panose="020B0609020204030204" pitchFamily="49" charset="0"/>
              </a:rPr>
              <a:t>plt.scatter</a:t>
            </a:r>
            <a:r>
              <a:rPr lang="en-IN" b="0" dirty="0">
                <a:effectLst/>
                <a:latin typeface="Consolas" panose="020B0609020204030204" pitchFamily="49" charset="0"/>
              </a:rPr>
              <a:t>(</a:t>
            </a:r>
            <a:r>
              <a:rPr lang="en-IN" b="0" dirty="0" err="1">
                <a:effectLst/>
                <a:latin typeface="Consolas" panose="020B0609020204030204" pitchFamily="49" charset="0"/>
              </a:rPr>
              <a:t>df.index</a:t>
            </a:r>
            <a:r>
              <a:rPr lang="en-IN" b="0" dirty="0">
                <a:effectLst/>
                <a:latin typeface="Consolas" panose="020B0609020204030204" pitchFamily="49" charset="0"/>
              </a:rPr>
              <a:t>, </a:t>
            </a:r>
            <a:r>
              <a:rPr lang="en-IN" b="0" dirty="0" err="1">
                <a:effectLst/>
                <a:latin typeface="Consolas" panose="020B0609020204030204" pitchFamily="49" charset="0"/>
              </a:rPr>
              <a:t>df.Close</a:t>
            </a:r>
            <a:r>
              <a:rPr lang="en-IN" b="0" dirty="0">
                <a:effectLst/>
                <a:latin typeface="Consolas" panose="020B0609020204030204" pitchFamily="49" charset="0"/>
              </a:rPr>
              <a:t>)</a:t>
            </a:r>
          </a:p>
          <a:p>
            <a:pPr lvl="1"/>
            <a:r>
              <a:rPr lang="en-IN" b="0" dirty="0" err="1">
                <a:effectLst/>
                <a:latin typeface="Consolas" panose="020B0609020204030204" pitchFamily="49" charset="0"/>
              </a:rPr>
              <a:t>plt.show</a:t>
            </a:r>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297872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dirty="0"/>
              <a:t>BOX PLOT</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IN" b="0" dirty="0">
                <a:effectLst/>
                <a:latin typeface="Consolas" panose="020B0609020204030204" pitchFamily="49" charset="0"/>
              </a:rPr>
              <a:t>#BOX PLOT</a:t>
            </a:r>
          </a:p>
          <a:p>
            <a:r>
              <a:rPr lang="en-IN" b="0" dirty="0">
                <a:effectLst/>
                <a:latin typeface="Consolas" panose="020B0609020204030204" pitchFamily="49" charset="0"/>
              </a:rPr>
              <a:t>import seaborn as </a:t>
            </a:r>
            <a:r>
              <a:rPr lang="en-IN" b="0" dirty="0" err="1">
                <a:effectLst/>
                <a:latin typeface="Consolas" panose="020B0609020204030204" pitchFamily="49" charset="0"/>
              </a:rPr>
              <a:t>sns</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a:t>
            </a:r>
            <a:r>
              <a:rPr lang="en-IN" b="0" dirty="0" err="1">
                <a:effectLst/>
                <a:latin typeface="Consolas" panose="020B0609020204030204" pitchFamily="49" charset="0"/>
              </a:rPr>
              <a:t>df.index</a:t>
            </a:r>
            <a:r>
              <a:rPr lang="en-IN" b="0" dirty="0">
                <a:effectLst/>
                <a:latin typeface="Consolas" panose="020B0609020204030204" pitchFamily="49" charset="0"/>
              </a:rPr>
              <a:t>, </a:t>
            </a:r>
            <a:r>
              <a:rPr lang="en-IN" b="0" dirty="0" err="1">
                <a:effectLst/>
                <a:latin typeface="Consolas" panose="020B0609020204030204" pitchFamily="49" charset="0"/>
              </a:rPr>
              <a:t>df.Open</a:t>
            </a:r>
            <a:r>
              <a:rPr lang="en-IN" b="0" dirty="0">
                <a:effectLst/>
                <a:latin typeface="Consolas" panose="020B0609020204030204" pitchFamily="49" charset="0"/>
              </a:rPr>
              <a:t>)</a:t>
            </a:r>
          </a:p>
          <a:p>
            <a:r>
              <a:rPr lang="en-IN" b="0" dirty="0" err="1">
                <a:effectLst/>
                <a:latin typeface="Consolas" panose="020B0609020204030204" pitchFamily="49" charset="0"/>
              </a:rPr>
              <a:t>plt.show</a:t>
            </a:r>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332244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222222"/>
                </a:solidFill>
                <a:effectLst/>
                <a:latin typeface="Roboto Slab"/>
              </a:rPr>
              <a:t>How To Make Heatmap with Seaborn in Python?</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10000"/>
          </a:bodyPr>
          <a:lstStyle/>
          <a:p>
            <a:r>
              <a:rPr lang="en-US" b="0" i="0" dirty="0">
                <a:effectLst/>
                <a:latin typeface="Droid Sans"/>
              </a:rPr>
              <a:t>Visualizing data with heatmaps is a great way to do exploratory data analysis, when you have a data set with multiple variables. Heatmaps can reveal general pattern in the dataset, instantly. And it is very easy to make beautiful heatmaps with Seaborn library in Python.</a:t>
            </a:r>
          </a:p>
          <a:p>
            <a:r>
              <a:rPr lang="en-US" b="1" dirty="0">
                <a:latin typeface="Droid Sans"/>
              </a:rPr>
              <a:t>Example:</a:t>
            </a:r>
          </a:p>
          <a:p>
            <a:pPr marL="0" algn="r" rtl="0" eaLnBrk="1" fontAlgn="base" latinLnBrk="0" hangingPunct="1">
              <a:spcBef>
                <a:spcPts val="0"/>
              </a:spcBef>
              <a:spcAft>
                <a:spcPts val="0"/>
              </a:spcAft>
            </a:pPr>
            <a:r>
              <a:rPr lang="en-IN" sz="1600" b="0" i="0" u="none" strike="noStrike" kern="1200" dirty="0">
                <a:effectLst/>
                <a:latin typeface="Monaco"/>
              </a:rPr>
              <a:t>1</a:t>
            </a:r>
            <a:endParaRPr lang="en-IN" sz="1600" b="0" i="0" u="none" strike="noStrike" dirty="0">
              <a:effectLst/>
              <a:latin typeface="Arial" panose="020B0604020202020204" pitchFamily="34" charset="0"/>
            </a:endParaRPr>
          </a:p>
          <a:p>
            <a:pPr marL="0" algn="r" rtl="0" eaLnBrk="1" fontAlgn="base" latinLnBrk="0" hangingPunct="1">
              <a:spcBef>
                <a:spcPts val="0"/>
              </a:spcBef>
              <a:spcAft>
                <a:spcPts val="0"/>
              </a:spcAft>
            </a:pPr>
            <a:r>
              <a:rPr lang="en-IN" sz="1600" b="0" i="0" u="none" strike="noStrike" kern="1200" dirty="0">
                <a:effectLst/>
                <a:latin typeface="Monaco"/>
              </a:rPr>
              <a:t>2</a:t>
            </a:r>
            <a:endParaRPr lang="en-IN" sz="1600" b="0" i="0" u="none" strike="noStrike" dirty="0">
              <a:effectLst/>
              <a:latin typeface="Arial" panose="020B0604020202020204" pitchFamily="34" charset="0"/>
            </a:endParaRPr>
          </a:p>
          <a:p>
            <a:pPr marL="0" algn="r" rtl="0" eaLnBrk="1" fontAlgn="base" latinLnBrk="0" hangingPunct="1">
              <a:spcBef>
                <a:spcPts val="0"/>
              </a:spcBef>
              <a:spcAft>
                <a:spcPts val="0"/>
              </a:spcAft>
            </a:pPr>
            <a:r>
              <a:rPr lang="en-IN" sz="1600" b="0" i="0" u="none" strike="noStrike" kern="1200" dirty="0">
                <a:effectLst/>
                <a:latin typeface="Monaco"/>
              </a:rPr>
              <a:t>3</a:t>
            </a:r>
            <a:endParaRPr lang="en-IN" sz="16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IN" sz="1700" b="0" i="0" u="none" strike="noStrike" kern="1200" dirty="0">
                <a:effectLst/>
                <a:latin typeface="Monaco"/>
              </a:rPr>
              <a:t>import pandas as pd</a:t>
            </a:r>
            <a:endParaRPr lang="en-IN" sz="17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IN" sz="1700" b="0" i="0" u="none" strike="noStrike" kern="1200" dirty="0">
                <a:effectLst/>
                <a:latin typeface="Monaco"/>
              </a:rPr>
              <a:t>import seaborn as </a:t>
            </a:r>
            <a:r>
              <a:rPr lang="en-IN" sz="1700" b="0" i="0" u="none" strike="noStrike" kern="1200" dirty="0" err="1">
                <a:effectLst/>
                <a:latin typeface="Monaco"/>
              </a:rPr>
              <a:t>sns</a:t>
            </a:r>
            <a:endParaRPr lang="en-IN" sz="17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IN" sz="1700" b="0" i="0" u="none" strike="noStrike" kern="1200" dirty="0">
                <a:effectLst/>
                <a:latin typeface="Monaco"/>
              </a:rPr>
              <a:t>import </a:t>
            </a:r>
            <a:r>
              <a:rPr lang="en-IN" sz="1700" b="0" i="0" u="none" strike="noStrike" kern="1200" dirty="0" err="1">
                <a:effectLst/>
                <a:latin typeface="Monaco"/>
              </a:rPr>
              <a:t>matplotlib.pyplot</a:t>
            </a:r>
            <a:r>
              <a:rPr lang="en-IN" sz="1700" b="0" i="0" u="none" strike="noStrike" kern="1200" dirty="0">
                <a:effectLst/>
                <a:latin typeface="Monaco"/>
              </a:rPr>
              <a:t> as </a:t>
            </a:r>
            <a:r>
              <a:rPr lang="en-IN" sz="1700" b="0" i="0" u="none" strike="noStrike" kern="1200" dirty="0" err="1">
                <a:effectLst/>
                <a:latin typeface="Monaco"/>
              </a:rPr>
              <a:t>plt</a:t>
            </a:r>
            <a:endParaRPr lang="en-IN" sz="1700" b="0" i="0" u="none" strike="noStrike" dirty="0">
              <a:effectLst/>
              <a:latin typeface="Arial" panose="020B0604020202020204" pitchFamily="34" charset="0"/>
            </a:endParaRPr>
          </a:p>
          <a:p>
            <a:pPr eaLnBrk="0" fontAlgn="base" hangingPunct="0">
              <a:lnSpc>
                <a:spcPct val="100000"/>
              </a:lnSpc>
              <a:spcBef>
                <a:spcPct val="0"/>
              </a:spcBef>
              <a:spcAft>
                <a:spcPct val="0"/>
              </a:spcAft>
            </a:pPr>
            <a:r>
              <a:rPr kumimoji="0" lang="en-US" altLang="en-US" sz="1700" b="0" i="0" u="none" strike="noStrike" cap="none" normalizeH="0" baseline="0" dirty="0" err="1">
                <a:ln>
                  <a:noFill/>
                </a:ln>
                <a:effectLst/>
                <a:latin typeface="Monaco"/>
              </a:rPr>
              <a:t>data_url</a:t>
            </a:r>
            <a:r>
              <a:rPr kumimoji="0" lang="en-US" altLang="en-US" sz="1700" b="0" i="0" u="none" strike="noStrike" cap="none" normalizeH="0" baseline="0" dirty="0">
                <a:ln>
                  <a:noFill/>
                </a:ln>
                <a:effectLst/>
                <a:latin typeface="Monaco"/>
              </a:rPr>
              <a:t> </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 '</a:t>
            </a:r>
            <a:r>
              <a:rPr kumimoji="0" lang="en-US" altLang="en-US" sz="1700" b="0" i="0" u="none" strike="noStrike" cap="none" normalizeH="0" baseline="0" dirty="0">
                <a:ln>
                  <a:noFill/>
                </a:ln>
                <a:effectLst/>
                <a:latin typeface="Monaco"/>
                <a:hlinkClick r:id="rId2">
                  <a:extLst>
                    <a:ext uri="{A12FA001-AC4F-418D-AE19-62706E023703}">
                      <ahyp:hlinkClr xmlns:ahyp="http://schemas.microsoft.com/office/drawing/2018/hyperlinkcolor" val="tx"/>
                    </a:ext>
                  </a:extLst>
                </a:hlinkClick>
              </a:rPr>
              <a:t>http://bit.ly/2cLzoxH</a:t>
            </a:r>
            <a:r>
              <a:rPr kumimoji="0" lang="en-US" altLang="en-US" sz="1700" b="0" i="0" u="none" strike="noStrike" cap="none" normalizeH="0" baseline="0" dirty="0">
                <a:ln>
                  <a:noFill/>
                </a:ln>
                <a:effectLst/>
                <a:latin typeface="Monaco"/>
              </a:rPr>
              <a:t>'</a:t>
            </a:r>
            <a:endParaRPr kumimoji="0" lang="en-US" altLang="en-US" sz="1700" b="0" i="0" u="none" strike="noStrike" cap="none" normalizeH="0" baseline="0" dirty="0">
              <a:ln>
                <a:noFill/>
              </a:ln>
              <a:effectLst/>
            </a:endParaRPr>
          </a:p>
          <a:p>
            <a:pPr eaLnBrk="0" fontAlgn="base" hangingPunct="0">
              <a:lnSpc>
                <a:spcPct val="100000"/>
              </a:lnSpc>
              <a:spcBef>
                <a:spcPct val="0"/>
              </a:spcBef>
              <a:spcAft>
                <a:spcPct val="0"/>
              </a:spcAft>
            </a:pPr>
            <a:r>
              <a:rPr kumimoji="0" lang="en-US" altLang="en-US" sz="1700" b="0" i="0" u="none" strike="noStrike" cap="none" normalizeH="0" baseline="0" dirty="0" err="1">
                <a:ln>
                  <a:noFill/>
                </a:ln>
                <a:effectLst/>
                <a:latin typeface="Monaco"/>
              </a:rPr>
              <a:t>gapminder</a:t>
            </a:r>
            <a:r>
              <a:rPr kumimoji="0" lang="en-US" altLang="en-US" sz="1700" b="0" i="0" u="none" strike="noStrike" cap="none" normalizeH="0" baseline="0" dirty="0">
                <a:ln>
                  <a:noFill/>
                </a:ln>
                <a:effectLst/>
                <a:latin typeface="Monaco"/>
              </a:rPr>
              <a:t> </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 </a:t>
            </a:r>
            <a:r>
              <a:rPr kumimoji="0" lang="en-US" altLang="en-US" sz="1700" b="0" i="0" u="none" strike="noStrike" cap="none" normalizeH="0" baseline="0" dirty="0" err="1">
                <a:ln>
                  <a:noFill/>
                </a:ln>
                <a:effectLst/>
                <a:latin typeface="Monaco"/>
              </a:rPr>
              <a:t>pd.read_csv</a:t>
            </a:r>
            <a:r>
              <a:rPr kumimoji="0" lang="en-US" altLang="en-US" sz="1700" b="0" i="0" u="none" strike="noStrike" cap="none" normalizeH="0" baseline="0" dirty="0">
                <a:ln>
                  <a:noFill/>
                </a:ln>
                <a:effectLst/>
                <a:latin typeface="Monaco"/>
              </a:rPr>
              <a:t>(</a:t>
            </a:r>
            <a:r>
              <a:rPr kumimoji="0" lang="en-US" altLang="en-US" sz="1700" b="0" i="0" u="none" strike="noStrike" cap="none" normalizeH="0" baseline="0" dirty="0" err="1">
                <a:ln>
                  <a:noFill/>
                </a:ln>
                <a:effectLst/>
                <a:latin typeface="Monaco"/>
              </a:rPr>
              <a:t>data_url</a:t>
            </a:r>
            <a:r>
              <a:rPr kumimoji="0" lang="en-US" altLang="en-US" sz="1700" b="0" i="0" u="none" strike="noStrike" cap="none" normalizeH="0" baseline="0" dirty="0">
                <a:ln>
                  <a:noFill/>
                </a:ln>
                <a:effectLst/>
                <a:latin typeface="Monaco"/>
              </a:rPr>
              <a:t>)</a:t>
            </a:r>
            <a:endParaRPr kumimoji="0" lang="en-US" altLang="en-US" sz="1700" b="0" i="0" u="none" strike="noStrike" cap="none" normalizeH="0" baseline="0" dirty="0">
              <a:ln>
                <a:noFill/>
              </a:ln>
              <a:effectLst/>
            </a:endParaRPr>
          </a:p>
          <a:p>
            <a:pPr eaLnBrk="0" fontAlgn="base" hangingPunct="0">
              <a:lnSpc>
                <a:spcPct val="100000"/>
              </a:lnSpc>
              <a:spcBef>
                <a:spcPct val="0"/>
              </a:spcBef>
              <a:spcAft>
                <a:spcPct val="0"/>
              </a:spcAft>
            </a:pPr>
            <a:r>
              <a:rPr kumimoji="0" lang="en-US" altLang="en-US" sz="1700" b="0" i="0" u="none" strike="noStrike" cap="none" normalizeH="0" baseline="0" dirty="0">
                <a:ln>
                  <a:noFill/>
                </a:ln>
                <a:effectLst/>
                <a:latin typeface="Monaco"/>
              </a:rPr>
              <a:t>print(</a:t>
            </a:r>
            <a:r>
              <a:rPr kumimoji="0" lang="en-US" altLang="en-US" sz="1700" b="0" i="0" u="none" strike="noStrike" cap="none" normalizeH="0" baseline="0" dirty="0" err="1">
                <a:ln>
                  <a:noFill/>
                </a:ln>
                <a:effectLst/>
                <a:latin typeface="Monaco"/>
              </a:rPr>
              <a:t>gapminder.head</a:t>
            </a:r>
            <a:r>
              <a:rPr kumimoji="0" lang="en-US" altLang="en-US" sz="1700" b="0" i="0" u="none" strike="noStrike" cap="none" normalizeH="0" baseline="0" dirty="0">
                <a:ln>
                  <a:noFill/>
                </a:ln>
                <a:effectLst/>
                <a:latin typeface="Monaco"/>
              </a:rPr>
              <a:t>(3))</a:t>
            </a:r>
            <a:endParaRPr kumimoji="0" lang="en-US" altLang="en-US" sz="17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pPr>
            <a:r>
              <a:rPr kumimoji="0" lang="en-US" altLang="en-US" sz="1700" b="0" i="0" u="none" strike="noStrike" cap="none" normalizeH="0" baseline="0" dirty="0">
                <a:ln>
                  <a:noFill/>
                </a:ln>
                <a:effectLst/>
                <a:latin typeface="Monaco"/>
              </a:rPr>
              <a:t>df1 </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 </a:t>
            </a:r>
            <a:r>
              <a:rPr kumimoji="0" lang="en-US" altLang="en-US" sz="1700" b="0" i="0" u="none" strike="noStrike" cap="none" normalizeH="0" baseline="0" dirty="0" err="1">
                <a:ln>
                  <a:noFill/>
                </a:ln>
                <a:effectLst/>
                <a:latin typeface="Monaco"/>
              </a:rPr>
              <a:t>gapminder</a:t>
            </a:r>
            <a:r>
              <a:rPr kumimoji="0" lang="en-US" altLang="en-US" sz="1700" b="0" i="0" u="none" strike="noStrike" cap="none" normalizeH="0" baseline="0" dirty="0">
                <a:ln>
                  <a:noFill/>
                </a:ln>
                <a:effectLst/>
                <a:latin typeface="Monaco"/>
              </a:rPr>
              <a:t>[['continent', 'year','</a:t>
            </a:r>
            <a:r>
              <a:rPr kumimoji="0" lang="en-US" altLang="en-US" sz="1700" b="0" i="0" u="none" strike="noStrike" cap="none" normalizeH="0" baseline="0" dirty="0" err="1">
                <a:ln>
                  <a:noFill/>
                </a:ln>
                <a:effectLst/>
                <a:latin typeface="Monaco"/>
              </a:rPr>
              <a:t>lifeExp</a:t>
            </a:r>
            <a:r>
              <a:rPr kumimoji="0" lang="en-US" altLang="en-US" sz="1700" b="0" i="0" u="none" strike="noStrike" cap="none" normalizeH="0" baseline="0" dirty="0">
                <a:ln>
                  <a:noFill/>
                </a:ln>
                <a:effectLst/>
                <a:latin typeface="Monaco"/>
              </a:rPr>
              <a:t>']]</a:t>
            </a:r>
            <a:endParaRPr kumimoji="0" lang="en-US" altLang="en-US" sz="1700" b="0" i="0" u="none" strike="noStrike" cap="none" normalizeH="0" baseline="0" dirty="0">
              <a:ln>
                <a:noFill/>
              </a:ln>
              <a:effectLst/>
            </a:endParaRPr>
          </a:p>
          <a:p>
            <a:pPr eaLnBrk="0" fontAlgn="base" hangingPunct="0">
              <a:lnSpc>
                <a:spcPct val="100000"/>
              </a:lnSpc>
              <a:spcBef>
                <a:spcPct val="0"/>
              </a:spcBef>
              <a:spcAft>
                <a:spcPct val="0"/>
              </a:spcAft>
            </a:pPr>
            <a:r>
              <a:rPr kumimoji="0" lang="en-US" altLang="en-US" sz="1700" b="0" i="0" u="none" strike="noStrike" cap="none" normalizeH="0" baseline="0" dirty="0">
                <a:ln>
                  <a:noFill/>
                </a:ln>
                <a:effectLst/>
                <a:latin typeface="Monaco"/>
              </a:rPr>
              <a:t>print(df1.head())</a:t>
            </a:r>
            <a:endParaRPr kumimoji="0" lang="en-US" altLang="en-US" sz="17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pPr>
            <a:r>
              <a:rPr lang="en-IN" sz="1700" dirty="0"/>
              <a:t>#</a:t>
            </a:r>
            <a:r>
              <a:rPr kumimoji="0" lang="en-US" altLang="en-US" sz="1700" b="0" i="0" u="none" strike="noStrike" cap="none" normalizeH="0" baseline="0" dirty="0">
                <a:ln>
                  <a:noFill/>
                </a:ln>
                <a:effectLst/>
                <a:latin typeface="Monaco"/>
              </a:rPr>
              <a:t>pandas pivot</a:t>
            </a:r>
            <a:endParaRPr kumimoji="0" lang="en-US" altLang="en-US" sz="1700" b="0" i="0" u="none" strike="noStrike" cap="none" normalizeH="0" baseline="0" dirty="0">
              <a:ln>
                <a:noFill/>
              </a:ln>
              <a:effectLst/>
            </a:endParaRPr>
          </a:p>
          <a:p>
            <a:pPr eaLnBrk="0" fontAlgn="base" hangingPunct="0">
              <a:lnSpc>
                <a:spcPct val="100000"/>
              </a:lnSpc>
              <a:spcBef>
                <a:spcPct val="0"/>
              </a:spcBef>
              <a:spcAft>
                <a:spcPct val="0"/>
              </a:spcAft>
            </a:pPr>
            <a:r>
              <a:rPr kumimoji="0" lang="en-US" altLang="en-US" sz="1700" b="0" i="0" u="none" strike="noStrike" cap="none" normalizeH="0" baseline="0" dirty="0">
                <a:ln>
                  <a:noFill/>
                </a:ln>
                <a:effectLst/>
                <a:latin typeface="Monaco"/>
              </a:rPr>
              <a:t>heatmap1_data </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 </a:t>
            </a:r>
            <a:r>
              <a:rPr kumimoji="0" lang="en-US" altLang="en-US" sz="1700" b="0" i="0" u="none" strike="noStrike" cap="none" normalizeH="0" baseline="0" dirty="0" err="1">
                <a:ln>
                  <a:noFill/>
                </a:ln>
                <a:effectLst/>
                <a:latin typeface="Monaco"/>
              </a:rPr>
              <a:t>pd.pivot_table</a:t>
            </a:r>
            <a:r>
              <a:rPr kumimoji="0" lang="en-US" altLang="en-US" sz="1700" b="0" i="0" u="none" strike="noStrike" cap="none" normalizeH="0" baseline="0" dirty="0">
                <a:ln>
                  <a:noFill/>
                </a:ln>
                <a:effectLst/>
                <a:latin typeface="Monaco"/>
              </a:rPr>
              <a:t>(df1, values</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a:t>
            </a:r>
            <a:r>
              <a:rPr kumimoji="0" lang="en-US" altLang="en-US" sz="1700" b="0" i="0" u="none" strike="noStrike" cap="none" normalizeH="0" baseline="0" dirty="0" err="1">
                <a:ln>
                  <a:noFill/>
                </a:ln>
                <a:effectLst/>
                <a:latin typeface="Monaco"/>
              </a:rPr>
              <a:t>lifeExp</a:t>
            </a:r>
            <a:r>
              <a:rPr kumimoji="0" lang="en-US" altLang="en-US" sz="1700" b="0" i="0" u="none" strike="noStrike" cap="none" normalizeH="0" baseline="0" dirty="0">
                <a:ln>
                  <a:noFill/>
                </a:ln>
                <a:effectLst/>
                <a:latin typeface="Monaco"/>
              </a:rPr>
              <a:t>', </a:t>
            </a:r>
            <a:endParaRPr kumimoji="0" lang="en-US" altLang="en-US" sz="17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effectLst/>
                <a:latin typeface="Monaco"/>
              </a:rPr>
              <a:t>                     index</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['continent'], </a:t>
            </a:r>
            <a:endParaRPr kumimoji="0" lang="en-US" altLang="en-US" sz="17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effectLst/>
                <a:latin typeface="Monaco"/>
              </a:rPr>
              <a:t>                     columns</a:t>
            </a:r>
            <a:r>
              <a:rPr kumimoji="0" lang="en-US" altLang="en-US" sz="1700" b="1" i="0" u="none" strike="noStrike" cap="none" normalizeH="0" baseline="0" dirty="0">
                <a:ln>
                  <a:noFill/>
                </a:ln>
                <a:effectLst/>
                <a:latin typeface="Monaco"/>
              </a:rPr>
              <a:t>=</a:t>
            </a:r>
            <a:r>
              <a:rPr kumimoji="0" lang="en-US" altLang="en-US" sz="1700" b="0" i="0" u="none" strike="noStrike" cap="none" normalizeH="0" baseline="0" dirty="0">
                <a:ln>
                  <a:noFill/>
                </a:ln>
                <a:effectLst/>
                <a:latin typeface="Monaco"/>
              </a:rPr>
              <a:t>'year')</a:t>
            </a:r>
            <a:endParaRPr kumimoji="0" lang="en-US" altLang="en-US" sz="1700" b="0" i="0" u="none" strike="noStrike" cap="none" normalizeH="0" baseline="0" dirty="0">
              <a:ln>
                <a:noFill/>
              </a:ln>
              <a:effectLst/>
              <a:latin typeface="Arial" panose="020B0604020202020204" pitchFamily="34" charset="0"/>
            </a:endParaRPr>
          </a:p>
          <a:p>
            <a:r>
              <a:rPr lang="en-IN" sz="1700" b="0" i="0" dirty="0" err="1">
                <a:effectLst/>
                <a:latin typeface="Monaco"/>
              </a:rPr>
              <a:t>sns.heatmap</a:t>
            </a:r>
            <a:r>
              <a:rPr lang="en-IN" sz="1700" b="0" i="0" dirty="0">
                <a:effectLst/>
                <a:latin typeface="Monaco"/>
              </a:rPr>
              <a:t>(heatmap1_data, </a:t>
            </a:r>
            <a:r>
              <a:rPr lang="en-IN" sz="1700" b="0" i="0" dirty="0" err="1">
                <a:effectLst/>
                <a:latin typeface="Monaco"/>
              </a:rPr>
              <a:t>cmap</a:t>
            </a:r>
            <a:r>
              <a:rPr lang="en-IN" sz="1700" b="0" i="0" dirty="0">
                <a:effectLst/>
                <a:latin typeface="Monaco"/>
              </a:rPr>
              <a:t>="</a:t>
            </a:r>
            <a:r>
              <a:rPr lang="en-IN" sz="1700" b="0" i="0" dirty="0" err="1">
                <a:effectLst/>
                <a:latin typeface="Monaco"/>
              </a:rPr>
              <a:t>YlGnBu</a:t>
            </a:r>
            <a:r>
              <a:rPr lang="en-IN" sz="1700" b="0" i="0" dirty="0">
                <a:effectLst/>
                <a:latin typeface="Monaco"/>
              </a:rPr>
              <a:t>")</a:t>
            </a:r>
          </a:p>
          <a:p>
            <a:endParaRPr lang="en-IN" dirty="0"/>
          </a:p>
        </p:txBody>
      </p:sp>
    </p:spTree>
    <p:extLst>
      <p:ext uri="{BB962C8B-B14F-4D97-AF65-F5344CB8AC3E}">
        <p14:creationId xmlns:p14="http://schemas.microsoft.com/office/powerpoint/2010/main" val="261673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sofia-pro"/>
              </a:rPr>
              <a:t>Line chart in Matplotlib</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i="0" dirty="0">
                <a:effectLst/>
                <a:latin typeface="urw-din"/>
              </a:rPr>
              <a:t>First import </a:t>
            </a:r>
            <a:r>
              <a:rPr lang="en-US" b="0" i="0" dirty="0" err="1">
                <a:effectLst/>
                <a:latin typeface="urw-din"/>
              </a:rPr>
              <a:t>Matplotlib.pyplot</a:t>
            </a:r>
            <a:r>
              <a:rPr lang="en-US" b="0" i="0" dirty="0">
                <a:effectLst/>
                <a:latin typeface="urw-din"/>
              </a:rPr>
              <a:t> library for plotting functions. Also, import the </a:t>
            </a:r>
            <a:r>
              <a:rPr lang="en-US" b="0" i="0" dirty="0" err="1">
                <a:effectLst/>
                <a:latin typeface="urw-din"/>
              </a:rPr>
              <a:t>Numpy</a:t>
            </a:r>
            <a:r>
              <a:rPr lang="en-US" b="0" i="0" dirty="0">
                <a:effectLst/>
                <a:latin typeface="urw-din"/>
              </a:rPr>
              <a:t> library as per requirement. Then define data values x and y. </a:t>
            </a:r>
          </a:p>
          <a:p>
            <a:pPr lvl="2"/>
            <a:r>
              <a:rPr lang="en-IN" dirty="0">
                <a:solidFill>
                  <a:srgbClr val="7030A0"/>
                </a:solidFill>
              </a:rPr>
              <a:t>import </a:t>
            </a:r>
            <a:r>
              <a:rPr lang="en-IN" dirty="0" err="1">
                <a:solidFill>
                  <a:srgbClr val="7030A0"/>
                </a:solidFill>
              </a:rPr>
              <a:t>matplotlib.pyplot</a:t>
            </a:r>
            <a:r>
              <a:rPr lang="en-IN" dirty="0">
                <a:solidFill>
                  <a:srgbClr val="7030A0"/>
                </a:solidFill>
              </a:rPr>
              <a:t> as </a:t>
            </a:r>
            <a:r>
              <a:rPr lang="en-IN" dirty="0" err="1">
                <a:solidFill>
                  <a:srgbClr val="7030A0"/>
                </a:solidFill>
              </a:rPr>
              <a:t>plt</a:t>
            </a:r>
            <a:endParaRPr lang="en-IN" dirty="0">
              <a:solidFill>
                <a:srgbClr val="7030A0"/>
              </a:solidFill>
            </a:endParaRPr>
          </a:p>
          <a:p>
            <a:pPr lvl="2"/>
            <a:r>
              <a:rPr lang="en-IN" dirty="0">
                <a:solidFill>
                  <a:srgbClr val="7030A0"/>
                </a:solidFill>
              </a:rPr>
              <a:t>import </a:t>
            </a:r>
            <a:r>
              <a:rPr lang="en-IN" dirty="0" err="1">
                <a:solidFill>
                  <a:srgbClr val="7030A0"/>
                </a:solidFill>
              </a:rPr>
              <a:t>numpy</a:t>
            </a:r>
            <a:r>
              <a:rPr lang="en-IN" dirty="0">
                <a:solidFill>
                  <a:srgbClr val="7030A0"/>
                </a:solidFill>
              </a:rPr>
              <a:t> as np</a:t>
            </a:r>
          </a:p>
          <a:p>
            <a:pPr lvl="2"/>
            <a:r>
              <a:rPr lang="en-IN" dirty="0">
                <a:solidFill>
                  <a:srgbClr val="7030A0"/>
                </a:solidFill>
              </a:rPr>
              <a:t># Define X and Y variable data</a:t>
            </a:r>
          </a:p>
          <a:p>
            <a:pPr lvl="2"/>
            <a:r>
              <a:rPr lang="en-IN" dirty="0">
                <a:solidFill>
                  <a:srgbClr val="7030A0"/>
                </a:solidFill>
              </a:rPr>
              <a:t>x = </a:t>
            </a:r>
            <a:r>
              <a:rPr lang="en-IN" dirty="0" err="1">
                <a:solidFill>
                  <a:srgbClr val="7030A0"/>
                </a:solidFill>
              </a:rPr>
              <a:t>np.array</a:t>
            </a:r>
            <a:r>
              <a:rPr lang="en-IN" dirty="0">
                <a:solidFill>
                  <a:srgbClr val="7030A0"/>
                </a:solidFill>
              </a:rPr>
              <a:t>([1, 2, 3, 4])</a:t>
            </a:r>
          </a:p>
          <a:p>
            <a:pPr lvl="2"/>
            <a:r>
              <a:rPr lang="en-IN" dirty="0">
                <a:solidFill>
                  <a:srgbClr val="7030A0"/>
                </a:solidFill>
              </a:rPr>
              <a:t>y = x*2</a:t>
            </a:r>
          </a:p>
          <a:p>
            <a:pPr lvl="2"/>
            <a:r>
              <a:rPr lang="en-IN" dirty="0" err="1">
                <a:solidFill>
                  <a:srgbClr val="7030A0"/>
                </a:solidFill>
              </a:rPr>
              <a:t>plt.plot</a:t>
            </a:r>
            <a:r>
              <a:rPr lang="en-IN" dirty="0">
                <a:solidFill>
                  <a:srgbClr val="7030A0"/>
                </a:solidFill>
              </a:rPr>
              <a:t>(x, y)</a:t>
            </a:r>
          </a:p>
          <a:p>
            <a:pPr lvl="2"/>
            <a:r>
              <a:rPr lang="en-IN" dirty="0" err="1">
                <a:solidFill>
                  <a:srgbClr val="7030A0"/>
                </a:solidFill>
              </a:rPr>
              <a:t>plt.xlabel</a:t>
            </a:r>
            <a:r>
              <a:rPr lang="en-IN" dirty="0">
                <a:solidFill>
                  <a:srgbClr val="7030A0"/>
                </a:solidFill>
              </a:rPr>
              <a:t>("X-axis") # add X-axis label</a:t>
            </a:r>
          </a:p>
          <a:p>
            <a:pPr lvl="2"/>
            <a:r>
              <a:rPr lang="en-IN" dirty="0" err="1">
                <a:solidFill>
                  <a:srgbClr val="7030A0"/>
                </a:solidFill>
              </a:rPr>
              <a:t>plt.ylabel</a:t>
            </a:r>
            <a:r>
              <a:rPr lang="en-IN" dirty="0">
                <a:solidFill>
                  <a:srgbClr val="7030A0"/>
                </a:solidFill>
              </a:rPr>
              <a:t>("Y-axis") # add Y-axis label</a:t>
            </a:r>
          </a:p>
          <a:p>
            <a:pPr lvl="2"/>
            <a:r>
              <a:rPr lang="en-IN" dirty="0" err="1">
                <a:solidFill>
                  <a:srgbClr val="7030A0"/>
                </a:solidFill>
              </a:rPr>
              <a:t>plt.title</a:t>
            </a:r>
            <a:r>
              <a:rPr lang="en-IN" dirty="0">
                <a:solidFill>
                  <a:srgbClr val="7030A0"/>
                </a:solidFill>
              </a:rPr>
              <a:t>("Any suitable title") # add title</a:t>
            </a:r>
          </a:p>
          <a:p>
            <a:pPr lvl="2"/>
            <a:r>
              <a:rPr lang="en-IN" dirty="0" err="1">
                <a:solidFill>
                  <a:srgbClr val="7030A0"/>
                </a:solidFill>
              </a:rPr>
              <a:t>plt.show</a:t>
            </a:r>
            <a:r>
              <a:rPr lang="en-IN" dirty="0">
                <a:solidFill>
                  <a:srgbClr val="7030A0"/>
                </a:solidFill>
              </a:rPr>
              <a:t>()</a:t>
            </a:r>
          </a:p>
          <a:p>
            <a:endParaRPr lang="en-IN" dirty="0"/>
          </a:p>
        </p:txBody>
      </p:sp>
    </p:spTree>
    <p:extLst>
      <p:ext uri="{BB962C8B-B14F-4D97-AF65-F5344CB8AC3E}">
        <p14:creationId xmlns:p14="http://schemas.microsoft.com/office/powerpoint/2010/main" val="184062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urw-din"/>
              </a:rPr>
              <a:t>Multiple charts </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85000" lnSpcReduction="20000"/>
          </a:bodyPr>
          <a:lstStyle/>
          <a:p>
            <a:r>
              <a:rPr lang="en-US" dirty="0"/>
              <a:t> We can display more than one chart in the same container by using </a:t>
            </a:r>
            <a:r>
              <a:rPr lang="en-US" dirty="0" err="1"/>
              <a:t>pyplot.figure</a:t>
            </a:r>
            <a:r>
              <a:rPr lang="en-US" dirty="0"/>
              <a:t>() function. This will help us in comparing the different charts and also control the look and feel of charts .</a:t>
            </a:r>
          </a:p>
          <a:p>
            <a:pPr lvl="1"/>
            <a:r>
              <a:rPr lang="en-US" dirty="0">
                <a:solidFill>
                  <a:srgbClr val="7030A0"/>
                </a:solidFill>
              </a:rPr>
              <a:t>import </a:t>
            </a:r>
            <a:r>
              <a:rPr lang="en-US" dirty="0" err="1">
                <a:solidFill>
                  <a:srgbClr val="7030A0"/>
                </a:solidFill>
              </a:rPr>
              <a:t>matplotlib.pyplot</a:t>
            </a:r>
            <a:r>
              <a:rPr lang="en-US" dirty="0">
                <a:solidFill>
                  <a:srgbClr val="7030A0"/>
                </a:solidFill>
              </a:rPr>
              <a:t> as </a:t>
            </a:r>
            <a:r>
              <a:rPr lang="en-US" dirty="0" err="1">
                <a:solidFill>
                  <a:srgbClr val="7030A0"/>
                </a:solidFill>
              </a:rPr>
              <a:t>plt</a:t>
            </a:r>
            <a:endParaRPr lang="en-US" dirty="0">
              <a:solidFill>
                <a:srgbClr val="7030A0"/>
              </a:solidFill>
            </a:endParaRPr>
          </a:p>
          <a:p>
            <a:pPr lvl="1"/>
            <a:r>
              <a:rPr lang="en-US" dirty="0">
                <a:solidFill>
                  <a:srgbClr val="7030A0"/>
                </a:solidFill>
              </a:rPr>
              <a:t>import </a:t>
            </a:r>
            <a:r>
              <a:rPr lang="en-US" dirty="0" err="1">
                <a:solidFill>
                  <a:srgbClr val="7030A0"/>
                </a:solidFill>
              </a:rPr>
              <a:t>numpy</a:t>
            </a:r>
            <a:r>
              <a:rPr lang="en-US" dirty="0">
                <a:solidFill>
                  <a:srgbClr val="7030A0"/>
                </a:solidFill>
              </a:rPr>
              <a:t> as np</a:t>
            </a:r>
          </a:p>
          <a:p>
            <a:pPr lvl="1"/>
            <a:r>
              <a:rPr lang="en-US" dirty="0">
                <a:solidFill>
                  <a:srgbClr val="7030A0"/>
                </a:solidFill>
              </a:rPr>
              <a:t>x = </a:t>
            </a:r>
            <a:r>
              <a:rPr lang="en-US" dirty="0" err="1">
                <a:solidFill>
                  <a:srgbClr val="7030A0"/>
                </a:solidFill>
              </a:rPr>
              <a:t>np.array</a:t>
            </a:r>
            <a:r>
              <a:rPr lang="en-US" dirty="0">
                <a:solidFill>
                  <a:srgbClr val="7030A0"/>
                </a:solidFill>
              </a:rPr>
              <a:t>([1, 2, 3, 4])</a:t>
            </a:r>
          </a:p>
          <a:p>
            <a:pPr lvl="1"/>
            <a:r>
              <a:rPr lang="en-US" dirty="0">
                <a:solidFill>
                  <a:srgbClr val="7030A0"/>
                </a:solidFill>
              </a:rPr>
              <a:t>y = x*2</a:t>
            </a:r>
          </a:p>
          <a:p>
            <a:pPr lvl="1"/>
            <a:r>
              <a:rPr lang="en-US" dirty="0" err="1">
                <a:solidFill>
                  <a:srgbClr val="7030A0"/>
                </a:solidFill>
              </a:rPr>
              <a:t>plt.plot</a:t>
            </a:r>
            <a:r>
              <a:rPr lang="en-US" dirty="0">
                <a:solidFill>
                  <a:srgbClr val="7030A0"/>
                </a:solidFill>
              </a:rPr>
              <a:t>(x, y)</a:t>
            </a:r>
          </a:p>
          <a:p>
            <a:pPr lvl="1"/>
            <a:r>
              <a:rPr lang="en-US" dirty="0" err="1">
                <a:solidFill>
                  <a:srgbClr val="7030A0"/>
                </a:solidFill>
              </a:rPr>
              <a:t>plt.xlabel</a:t>
            </a:r>
            <a:r>
              <a:rPr lang="en-US" dirty="0">
                <a:solidFill>
                  <a:srgbClr val="7030A0"/>
                </a:solidFill>
              </a:rPr>
              <a:t>("X-axis")</a:t>
            </a:r>
          </a:p>
          <a:p>
            <a:pPr lvl="1"/>
            <a:r>
              <a:rPr lang="en-US" dirty="0" err="1">
                <a:solidFill>
                  <a:srgbClr val="7030A0"/>
                </a:solidFill>
              </a:rPr>
              <a:t>plt.ylabel</a:t>
            </a:r>
            <a:r>
              <a:rPr lang="en-US" dirty="0">
                <a:solidFill>
                  <a:srgbClr val="7030A0"/>
                </a:solidFill>
              </a:rPr>
              <a:t>("Y-axis")</a:t>
            </a:r>
          </a:p>
          <a:p>
            <a:pPr lvl="1"/>
            <a:r>
              <a:rPr lang="en-US" dirty="0" err="1">
                <a:solidFill>
                  <a:srgbClr val="7030A0"/>
                </a:solidFill>
              </a:rPr>
              <a:t>plt.title</a:t>
            </a:r>
            <a:r>
              <a:rPr lang="en-US" dirty="0">
                <a:solidFill>
                  <a:srgbClr val="7030A0"/>
                </a:solidFill>
              </a:rPr>
              <a:t>("Any suitable title")</a:t>
            </a:r>
          </a:p>
          <a:p>
            <a:pPr lvl="1"/>
            <a:r>
              <a:rPr lang="en-US" dirty="0" err="1">
                <a:solidFill>
                  <a:srgbClr val="7030A0"/>
                </a:solidFill>
              </a:rPr>
              <a:t>plt.show</a:t>
            </a:r>
            <a:r>
              <a:rPr lang="en-US" dirty="0">
                <a:solidFill>
                  <a:srgbClr val="7030A0"/>
                </a:solidFill>
              </a:rPr>
              <a:t>() # show first chart</a:t>
            </a:r>
          </a:p>
          <a:p>
            <a:pPr lvl="1"/>
            <a:r>
              <a:rPr lang="en-US" dirty="0">
                <a:solidFill>
                  <a:srgbClr val="7030A0"/>
                </a:solidFill>
              </a:rPr>
              <a:t># The figure() function helps in creating a</a:t>
            </a:r>
          </a:p>
          <a:p>
            <a:pPr lvl="1"/>
            <a:r>
              <a:rPr lang="en-US" dirty="0">
                <a:solidFill>
                  <a:srgbClr val="7030A0"/>
                </a:solidFill>
              </a:rPr>
              <a:t># new figure that can hold a new chart in it.</a:t>
            </a:r>
          </a:p>
          <a:p>
            <a:pPr lvl="1"/>
            <a:r>
              <a:rPr lang="en-US" dirty="0" err="1">
                <a:solidFill>
                  <a:srgbClr val="7030A0"/>
                </a:solidFill>
              </a:rPr>
              <a:t>plt.figure</a:t>
            </a:r>
            <a:r>
              <a:rPr lang="en-US" dirty="0">
                <a:solidFill>
                  <a:srgbClr val="7030A0"/>
                </a:solidFill>
              </a:rPr>
              <a:t>()</a:t>
            </a:r>
          </a:p>
          <a:p>
            <a:pPr lvl="1"/>
            <a:r>
              <a:rPr lang="en-US" dirty="0">
                <a:solidFill>
                  <a:srgbClr val="7030A0"/>
                </a:solidFill>
              </a:rPr>
              <a:t>x1 = [2, 4, 6, 8]</a:t>
            </a:r>
          </a:p>
          <a:p>
            <a:pPr lvl="1"/>
            <a:r>
              <a:rPr lang="en-US" dirty="0">
                <a:solidFill>
                  <a:srgbClr val="7030A0"/>
                </a:solidFill>
              </a:rPr>
              <a:t>y1 = [3, 5, 7, 9]</a:t>
            </a:r>
          </a:p>
          <a:p>
            <a:pPr lvl="1"/>
            <a:r>
              <a:rPr lang="en-US" dirty="0" err="1">
                <a:solidFill>
                  <a:srgbClr val="7030A0"/>
                </a:solidFill>
              </a:rPr>
              <a:t>plt.plot</a:t>
            </a:r>
            <a:r>
              <a:rPr lang="en-US" dirty="0">
                <a:solidFill>
                  <a:srgbClr val="7030A0"/>
                </a:solidFill>
              </a:rPr>
              <a:t>(x1, y1, '-.')</a:t>
            </a:r>
          </a:p>
          <a:p>
            <a:pPr lvl="1"/>
            <a:r>
              <a:rPr lang="en-US" dirty="0">
                <a:solidFill>
                  <a:srgbClr val="7030A0"/>
                </a:solidFill>
              </a:rPr>
              <a:t># Show another chart with '-' dotted line</a:t>
            </a:r>
          </a:p>
          <a:p>
            <a:pPr lvl="1"/>
            <a:r>
              <a:rPr lang="en-US" dirty="0" err="1">
                <a:solidFill>
                  <a:srgbClr val="7030A0"/>
                </a:solidFill>
              </a:rPr>
              <a:t>plt.show</a:t>
            </a:r>
            <a:r>
              <a:rPr lang="en-US" dirty="0">
                <a:solidFill>
                  <a:srgbClr val="7030A0"/>
                </a:solidFill>
              </a:rPr>
              <a:t>()</a:t>
            </a:r>
          </a:p>
        </p:txBody>
      </p:sp>
    </p:spTree>
    <p:extLst>
      <p:ext uri="{BB962C8B-B14F-4D97-AF65-F5344CB8AC3E}">
        <p14:creationId xmlns:p14="http://schemas.microsoft.com/office/powerpoint/2010/main" val="182696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effectLst/>
                <a:latin typeface="urw-din"/>
              </a:rPr>
              <a:t>Multiple plots on the same axis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r>
              <a:rPr lang="en-US" b="0" i="0" dirty="0">
                <a:effectLst/>
                <a:latin typeface="urw-din"/>
              </a:rPr>
              <a:t>Here we will see how to add 2 plots within the same axis.</a:t>
            </a:r>
          </a:p>
          <a:p>
            <a:pPr lvl="1"/>
            <a:r>
              <a:rPr lang="en-IN" dirty="0">
                <a:solidFill>
                  <a:srgbClr val="7030A0"/>
                </a:solidFill>
              </a:rPr>
              <a:t>import </a:t>
            </a:r>
            <a:r>
              <a:rPr lang="en-IN" dirty="0" err="1">
                <a:solidFill>
                  <a:srgbClr val="7030A0"/>
                </a:solidFill>
              </a:rPr>
              <a:t>matplotlib.pyplot</a:t>
            </a:r>
            <a:r>
              <a:rPr lang="en-IN" dirty="0">
                <a:solidFill>
                  <a:srgbClr val="7030A0"/>
                </a:solidFill>
              </a:rPr>
              <a:t> as </a:t>
            </a:r>
            <a:r>
              <a:rPr lang="en-IN" dirty="0" err="1">
                <a:solidFill>
                  <a:srgbClr val="7030A0"/>
                </a:solidFill>
              </a:rPr>
              <a:t>plt</a:t>
            </a:r>
            <a:endParaRPr lang="en-IN" dirty="0">
              <a:solidFill>
                <a:srgbClr val="7030A0"/>
              </a:solidFill>
            </a:endParaRPr>
          </a:p>
          <a:p>
            <a:pPr lvl="1"/>
            <a:r>
              <a:rPr lang="en-IN" dirty="0">
                <a:solidFill>
                  <a:srgbClr val="7030A0"/>
                </a:solidFill>
              </a:rPr>
              <a:t>import </a:t>
            </a:r>
            <a:r>
              <a:rPr lang="en-IN" dirty="0" err="1">
                <a:solidFill>
                  <a:srgbClr val="7030A0"/>
                </a:solidFill>
              </a:rPr>
              <a:t>numpy</a:t>
            </a:r>
            <a:r>
              <a:rPr lang="en-IN" dirty="0">
                <a:solidFill>
                  <a:srgbClr val="7030A0"/>
                </a:solidFill>
              </a:rPr>
              <a:t> as np</a:t>
            </a:r>
          </a:p>
          <a:p>
            <a:pPr lvl="1"/>
            <a:r>
              <a:rPr lang="en-IN" dirty="0">
                <a:solidFill>
                  <a:srgbClr val="7030A0"/>
                </a:solidFill>
              </a:rPr>
              <a:t>x = </a:t>
            </a:r>
            <a:r>
              <a:rPr lang="en-IN" dirty="0" err="1">
                <a:solidFill>
                  <a:srgbClr val="7030A0"/>
                </a:solidFill>
              </a:rPr>
              <a:t>np.array</a:t>
            </a:r>
            <a:r>
              <a:rPr lang="en-IN" dirty="0">
                <a:solidFill>
                  <a:srgbClr val="7030A0"/>
                </a:solidFill>
              </a:rPr>
              <a:t>([1, 2, 3, 4])</a:t>
            </a:r>
          </a:p>
          <a:p>
            <a:pPr lvl="1"/>
            <a:r>
              <a:rPr lang="en-IN" dirty="0">
                <a:solidFill>
                  <a:srgbClr val="7030A0"/>
                </a:solidFill>
              </a:rPr>
              <a:t>y = x*2</a:t>
            </a:r>
          </a:p>
          <a:p>
            <a:pPr lvl="1"/>
            <a:r>
              <a:rPr lang="en-IN" dirty="0">
                <a:solidFill>
                  <a:srgbClr val="7030A0"/>
                </a:solidFill>
              </a:rPr>
              <a:t># first plot with X and Y data</a:t>
            </a:r>
          </a:p>
          <a:p>
            <a:pPr lvl="1"/>
            <a:r>
              <a:rPr lang="en-IN" dirty="0" err="1">
                <a:solidFill>
                  <a:srgbClr val="7030A0"/>
                </a:solidFill>
              </a:rPr>
              <a:t>plt.plot</a:t>
            </a:r>
            <a:r>
              <a:rPr lang="en-IN" dirty="0">
                <a:solidFill>
                  <a:srgbClr val="7030A0"/>
                </a:solidFill>
              </a:rPr>
              <a:t>(x, y)</a:t>
            </a:r>
          </a:p>
          <a:p>
            <a:pPr lvl="1"/>
            <a:r>
              <a:rPr lang="en-IN" dirty="0">
                <a:solidFill>
                  <a:srgbClr val="7030A0"/>
                </a:solidFill>
              </a:rPr>
              <a:t>x1 = [2, 4, 6, 8]</a:t>
            </a:r>
          </a:p>
          <a:p>
            <a:pPr lvl="1"/>
            <a:r>
              <a:rPr lang="en-IN" dirty="0">
                <a:solidFill>
                  <a:srgbClr val="7030A0"/>
                </a:solidFill>
              </a:rPr>
              <a:t>y1 = [3, 5, 7, 9]</a:t>
            </a:r>
          </a:p>
          <a:p>
            <a:pPr lvl="1"/>
            <a:r>
              <a:rPr lang="en-IN" dirty="0">
                <a:solidFill>
                  <a:srgbClr val="7030A0"/>
                </a:solidFill>
              </a:rPr>
              <a:t># second plot with x1 and y1 data</a:t>
            </a:r>
          </a:p>
          <a:p>
            <a:pPr lvl="1"/>
            <a:r>
              <a:rPr lang="en-IN" dirty="0" err="1">
                <a:solidFill>
                  <a:srgbClr val="7030A0"/>
                </a:solidFill>
              </a:rPr>
              <a:t>plt.plot</a:t>
            </a:r>
            <a:r>
              <a:rPr lang="en-IN" dirty="0">
                <a:solidFill>
                  <a:srgbClr val="7030A0"/>
                </a:solidFill>
              </a:rPr>
              <a:t>(x1, y1, '-.')</a:t>
            </a:r>
          </a:p>
          <a:p>
            <a:pPr lvl="1"/>
            <a:r>
              <a:rPr lang="en-IN" dirty="0" err="1">
                <a:solidFill>
                  <a:srgbClr val="7030A0"/>
                </a:solidFill>
              </a:rPr>
              <a:t>plt.xlabel</a:t>
            </a:r>
            <a:r>
              <a:rPr lang="en-IN" dirty="0">
                <a:solidFill>
                  <a:srgbClr val="7030A0"/>
                </a:solidFill>
              </a:rPr>
              <a:t>("X-axis data")</a:t>
            </a:r>
          </a:p>
          <a:p>
            <a:pPr lvl="1"/>
            <a:r>
              <a:rPr lang="en-IN" dirty="0" err="1">
                <a:solidFill>
                  <a:srgbClr val="7030A0"/>
                </a:solidFill>
              </a:rPr>
              <a:t>plt.ylabel</a:t>
            </a:r>
            <a:r>
              <a:rPr lang="en-IN" dirty="0">
                <a:solidFill>
                  <a:srgbClr val="7030A0"/>
                </a:solidFill>
              </a:rPr>
              <a:t>("Y-axis data")</a:t>
            </a:r>
          </a:p>
          <a:p>
            <a:pPr lvl="1"/>
            <a:r>
              <a:rPr lang="en-IN" dirty="0" err="1">
                <a:solidFill>
                  <a:srgbClr val="7030A0"/>
                </a:solidFill>
              </a:rPr>
              <a:t>plt.title</a:t>
            </a:r>
            <a:r>
              <a:rPr lang="en-IN" dirty="0">
                <a:solidFill>
                  <a:srgbClr val="7030A0"/>
                </a:solidFill>
              </a:rPr>
              <a:t>('multiple plots')</a:t>
            </a:r>
          </a:p>
          <a:p>
            <a:pPr lvl="1"/>
            <a:r>
              <a:rPr lang="en-IN" dirty="0" err="1">
                <a:solidFill>
                  <a:srgbClr val="7030A0"/>
                </a:solidFill>
              </a:rPr>
              <a:t>plt.show</a:t>
            </a:r>
            <a:r>
              <a:rPr lang="en-IN" dirty="0">
                <a:solidFill>
                  <a:srgbClr val="7030A0"/>
                </a:solidFill>
              </a:rPr>
              <a:t>()</a:t>
            </a:r>
          </a:p>
          <a:p>
            <a:endParaRPr lang="en-IN" dirty="0"/>
          </a:p>
        </p:txBody>
      </p:sp>
    </p:spTree>
    <p:extLst>
      <p:ext uri="{BB962C8B-B14F-4D97-AF65-F5344CB8AC3E}">
        <p14:creationId xmlns:p14="http://schemas.microsoft.com/office/powerpoint/2010/main" val="273564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effectLst/>
                <a:latin typeface="urw-din"/>
              </a:rPr>
              <a:t>Fill the area between two plots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10000"/>
          </a:bodyPr>
          <a:lstStyle/>
          <a:p>
            <a:r>
              <a:rPr lang="en-US" dirty="0"/>
              <a:t>Using the </a:t>
            </a:r>
            <a:r>
              <a:rPr lang="en-US" dirty="0" err="1"/>
              <a:t>pyplot.fill_between</a:t>
            </a:r>
            <a:r>
              <a:rPr lang="en-US" dirty="0"/>
              <a:t>() function we can fill in the region between two line plots in the same graph. This will help us in understanding the margin of data between two line plots based on certain conditions. </a:t>
            </a:r>
          </a:p>
          <a:p>
            <a:pPr lvl="1"/>
            <a:r>
              <a:rPr lang="en-IN" dirty="0">
                <a:solidFill>
                  <a:srgbClr val="7030A0"/>
                </a:solidFill>
              </a:rPr>
              <a:t>import </a:t>
            </a:r>
            <a:r>
              <a:rPr lang="en-IN" dirty="0" err="1">
                <a:solidFill>
                  <a:srgbClr val="7030A0"/>
                </a:solidFill>
              </a:rPr>
              <a:t>matplotlib.pyplot</a:t>
            </a:r>
            <a:r>
              <a:rPr lang="en-IN" dirty="0">
                <a:solidFill>
                  <a:srgbClr val="7030A0"/>
                </a:solidFill>
              </a:rPr>
              <a:t> as </a:t>
            </a:r>
            <a:r>
              <a:rPr lang="en-IN" dirty="0" err="1">
                <a:solidFill>
                  <a:srgbClr val="7030A0"/>
                </a:solidFill>
              </a:rPr>
              <a:t>plt</a:t>
            </a:r>
            <a:endParaRPr lang="en-IN" dirty="0">
              <a:solidFill>
                <a:srgbClr val="7030A0"/>
              </a:solidFill>
            </a:endParaRPr>
          </a:p>
          <a:p>
            <a:pPr lvl="1"/>
            <a:r>
              <a:rPr lang="en-IN" dirty="0">
                <a:solidFill>
                  <a:srgbClr val="7030A0"/>
                </a:solidFill>
              </a:rPr>
              <a:t>import </a:t>
            </a:r>
            <a:r>
              <a:rPr lang="en-IN" dirty="0" err="1">
                <a:solidFill>
                  <a:srgbClr val="7030A0"/>
                </a:solidFill>
              </a:rPr>
              <a:t>numpy</a:t>
            </a:r>
            <a:r>
              <a:rPr lang="en-IN" dirty="0">
                <a:solidFill>
                  <a:srgbClr val="7030A0"/>
                </a:solidFill>
              </a:rPr>
              <a:t> as np</a:t>
            </a:r>
          </a:p>
          <a:p>
            <a:pPr lvl="1"/>
            <a:r>
              <a:rPr lang="en-IN" dirty="0">
                <a:solidFill>
                  <a:srgbClr val="7030A0"/>
                </a:solidFill>
              </a:rPr>
              <a:t>x = </a:t>
            </a:r>
            <a:r>
              <a:rPr lang="en-IN" dirty="0" err="1">
                <a:solidFill>
                  <a:srgbClr val="7030A0"/>
                </a:solidFill>
              </a:rPr>
              <a:t>np.array</a:t>
            </a:r>
            <a:r>
              <a:rPr lang="en-IN" dirty="0">
                <a:solidFill>
                  <a:srgbClr val="7030A0"/>
                </a:solidFill>
              </a:rPr>
              <a:t>([1, 2, 3, 4])</a:t>
            </a:r>
          </a:p>
          <a:p>
            <a:pPr lvl="1"/>
            <a:r>
              <a:rPr lang="en-IN" dirty="0">
                <a:solidFill>
                  <a:srgbClr val="7030A0"/>
                </a:solidFill>
              </a:rPr>
              <a:t>y = x*2</a:t>
            </a:r>
          </a:p>
          <a:p>
            <a:pPr lvl="1"/>
            <a:r>
              <a:rPr lang="en-IN" dirty="0" err="1">
                <a:solidFill>
                  <a:srgbClr val="7030A0"/>
                </a:solidFill>
              </a:rPr>
              <a:t>plt.plot</a:t>
            </a:r>
            <a:r>
              <a:rPr lang="en-IN" dirty="0">
                <a:solidFill>
                  <a:srgbClr val="7030A0"/>
                </a:solidFill>
              </a:rPr>
              <a:t>(x, y)</a:t>
            </a:r>
          </a:p>
          <a:p>
            <a:pPr lvl="1"/>
            <a:r>
              <a:rPr lang="en-IN" dirty="0">
                <a:solidFill>
                  <a:srgbClr val="7030A0"/>
                </a:solidFill>
              </a:rPr>
              <a:t>x1 = [2, 4, 6, 8]</a:t>
            </a:r>
          </a:p>
          <a:p>
            <a:pPr lvl="1"/>
            <a:r>
              <a:rPr lang="en-IN" dirty="0">
                <a:solidFill>
                  <a:srgbClr val="7030A0"/>
                </a:solidFill>
              </a:rPr>
              <a:t>y1 = [3, 5, 7, 9]</a:t>
            </a:r>
          </a:p>
          <a:p>
            <a:pPr lvl="1"/>
            <a:r>
              <a:rPr lang="en-IN" dirty="0" err="1">
                <a:solidFill>
                  <a:srgbClr val="7030A0"/>
                </a:solidFill>
              </a:rPr>
              <a:t>plt.plot</a:t>
            </a:r>
            <a:r>
              <a:rPr lang="en-IN" dirty="0">
                <a:solidFill>
                  <a:srgbClr val="7030A0"/>
                </a:solidFill>
              </a:rPr>
              <a:t>(x, y1, '-.')</a:t>
            </a:r>
          </a:p>
          <a:p>
            <a:pPr lvl="1"/>
            <a:r>
              <a:rPr lang="en-IN" dirty="0" err="1">
                <a:solidFill>
                  <a:srgbClr val="7030A0"/>
                </a:solidFill>
              </a:rPr>
              <a:t>plt.xlabel</a:t>
            </a:r>
            <a:r>
              <a:rPr lang="en-IN" dirty="0">
                <a:solidFill>
                  <a:srgbClr val="7030A0"/>
                </a:solidFill>
              </a:rPr>
              <a:t>("X-axis data")</a:t>
            </a:r>
          </a:p>
          <a:p>
            <a:pPr lvl="1"/>
            <a:r>
              <a:rPr lang="en-IN" dirty="0" err="1">
                <a:solidFill>
                  <a:srgbClr val="7030A0"/>
                </a:solidFill>
              </a:rPr>
              <a:t>plt.ylabel</a:t>
            </a:r>
            <a:r>
              <a:rPr lang="en-IN" dirty="0">
                <a:solidFill>
                  <a:srgbClr val="7030A0"/>
                </a:solidFill>
              </a:rPr>
              <a:t>("Y-axis data")</a:t>
            </a:r>
          </a:p>
          <a:p>
            <a:pPr lvl="1"/>
            <a:r>
              <a:rPr lang="en-IN" dirty="0" err="1">
                <a:solidFill>
                  <a:srgbClr val="7030A0"/>
                </a:solidFill>
              </a:rPr>
              <a:t>plt.title</a:t>
            </a:r>
            <a:r>
              <a:rPr lang="en-IN" dirty="0">
                <a:solidFill>
                  <a:srgbClr val="7030A0"/>
                </a:solidFill>
              </a:rPr>
              <a:t>('multiple plots')</a:t>
            </a:r>
          </a:p>
          <a:p>
            <a:pPr lvl="1"/>
            <a:r>
              <a:rPr lang="en-IN" dirty="0" err="1">
                <a:solidFill>
                  <a:srgbClr val="7030A0"/>
                </a:solidFill>
              </a:rPr>
              <a:t>plt.fill_between</a:t>
            </a:r>
            <a:r>
              <a:rPr lang="en-IN" dirty="0">
                <a:solidFill>
                  <a:srgbClr val="7030A0"/>
                </a:solidFill>
              </a:rPr>
              <a:t>(x, y, y1, </a:t>
            </a:r>
            <a:r>
              <a:rPr lang="en-IN" dirty="0" err="1">
                <a:solidFill>
                  <a:srgbClr val="7030A0"/>
                </a:solidFill>
              </a:rPr>
              <a:t>color</a:t>
            </a:r>
            <a:r>
              <a:rPr lang="en-IN" dirty="0">
                <a:solidFill>
                  <a:srgbClr val="7030A0"/>
                </a:solidFill>
              </a:rPr>
              <a:t>='green', alpha=0.5)</a:t>
            </a:r>
          </a:p>
          <a:p>
            <a:pPr lvl="1"/>
            <a:r>
              <a:rPr lang="en-IN" dirty="0" err="1">
                <a:solidFill>
                  <a:srgbClr val="7030A0"/>
                </a:solidFill>
              </a:rPr>
              <a:t>plt.show</a:t>
            </a:r>
            <a:r>
              <a:rPr lang="en-IN" dirty="0">
                <a:solidFill>
                  <a:srgbClr val="7030A0"/>
                </a:solidFill>
              </a:rPr>
              <a:t>()</a:t>
            </a:r>
          </a:p>
          <a:p>
            <a:endParaRPr lang="en-IN" dirty="0"/>
          </a:p>
        </p:txBody>
      </p:sp>
    </p:spTree>
    <p:extLst>
      <p:ext uri="{BB962C8B-B14F-4D97-AF65-F5344CB8AC3E}">
        <p14:creationId xmlns:p14="http://schemas.microsoft.com/office/powerpoint/2010/main" val="336002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effectLst/>
                <a:latin typeface="sofia-pro"/>
              </a:rPr>
              <a:t>How to plot a </a:t>
            </a:r>
            <a:r>
              <a:rPr lang="en-US" b="1" i="0" dirty="0" err="1">
                <a:effectLst/>
                <a:latin typeface="sofia-pro"/>
              </a:rPr>
              <a:t>dataframe</a:t>
            </a:r>
            <a:r>
              <a:rPr lang="en-US" b="1" i="0" dirty="0">
                <a:effectLst/>
                <a:latin typeface="sofia-pro"/>
              </a:rPr>
              <a:t> using Pandas?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20000"/>
          </a:bodyPr>
          <a:lstStyle/>
          <a:p>
            <a:r>
              <a:rPr lang="en-US" dirty="0"/>
              <a:t>Pandas is one of the most popular Python packages used in data science. Pandas offer a powerful, and flexible data structure ( </a:t>
            </a:r>
            <a:r>
              <a:rPr lang="en-US" dirty="0" err="1"/>
              <a:t>Dataframe</a:t>
            </a:r>
            <a:r>
              <a:rPr lang="en-US" dirty="0"/>
              <a:t> &amp; Series ) to manipulate, and analyze the data. Visualization is the best way to interpret the data. </a:t>
            </a:r>
          </a:p>
          <a:p>
            <a:r>
              <a:rPr lang="en-US" dirty="0"/>
              <a:t>Python has many popular plotting libraries that make visualization easy. Some of them are matplotlib, seaborn, and </a:t>
            </a:r>
            <a:r>
              <a:rPr lang="en-US" dirty="0" err="1"/>
              <a:t>plotly</a:t>
            </a:r>
            <a:r>
              <a:rPr lang="en-US" dirty="0"/>
              <a:t>. It has great integration with matplotlib. We can plot a </a:t>
            </a:r>
            <a:r>
              <a:rPr lang="en-US" dirty="0" err="1"/>
              <a:t>dataframe</a:t>
            </a:r>
            <a:r>
              <a:rPr lang="en-US" dirty="0"/>
              <a:t> using the plot() method. But we need a </a:t>
            </a:r>
            <a:r>
              <a:rPr lang="en-US" dirty="0" err="1"/>
              <a:t>dataframe</a:t>
            </a:r>
            <a:r>
              <a:rPr lang="en-US" dirty="0"/>
              <a:t> to plot. We can create a </a:t>
            </a:r>
            <a:r>
              <a:rPr lang="en-US" dirty="0" err="1"/>
              <a:t>dataframe</a:t>
            </a:r>
            <a:r>
              <a:rPr lang="en-US" dirty="0"/>
              <a:t> by just passing a dictionary to the </a:t>
            </a:r>
            <a:r>
              <a:rPr lang="en-US" dirty="0" err="1"/>
              <a:t>DataFrame</a:t>
            </a:r>
            <a:r>
              <a:rPr lang="en-US" dirty="0"/>
              <a:t>() method of the pandas library. </a:t>
            </a:r>
          </a:p>
          <a:p>
            <a:r>
              <a:rPr lang="en-IN" b="0" i="0" dirty="0">
                <a:effectLst/>
                <a:latin typeface="urw-din"/>
              </a:rPr>
              <a:t>Let’s create a simple </a:t>
            </a:r>
            <a:r>
              <a:rPr lang="en-IN" b="0" i="0" dirty="0" err="1">
                <a:effectLst/>
                <a:latin typeface="urw-din"/>
              </a:rPr>
              <a:t>dataframe</a:t>
            </a:r>
            <a:r>
              <a:rPr lang="en-IN" b="0" i="0" dirty="0">
                <a:effectLst/>
                <a:latin typeface="urw-din"/>
              </a:rPr>
              <a:t>: </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7030A0"/>
                </a:solidFill>
                <a:effectLst/>
                <a:latin typeface="Consolas" panose="020B0609020204030204" pitchFamily="49" charset="0"/>
              </a:rPr>
              <a:t>import</a:t>
            </a:r>
            <a:r>
              <a:rPr kumimoji="0" lang="en-US" altLang="en-US" sz="1200"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pandas as pd</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7030A0"/>
                </a:solidFill>
                <a:effectLst/>
                <a:latin typeface="Consolas" panose="020B0609020204030204" pitchFamily="49" charset="0"/>
              </a:rPr>
              <a:t>import</a:t>
            </a:r>
            <a:r>
              <a:rPr kumimoji="0" lang="en-US" altLang="en-US" sz="1200"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err="1">
                <a:ln>
                  <a:noFill/>
                </a:ln>
                <a:solidFill>
                  <a:srgbClr val="7030A0"/>
                </a:solidFill>
                <a:effectLst/>
                <a:latin typeface="Consolas" panose="020B0609020204030204" pitchFamily="49" charset="0"/>
              </a:rPr>
              <a:t>matplotlib.pyplot</a:t>
            </a:r>
            <a:r>
              <a:rPr kumimoji="0" lang="en-US" altLang="en-US" b="0" i="0" u="none" strike="noStrike" cap="none" normalizeH="0" baseline="0" dirty="0">
                <a:ln>
                  <a:noFill/>
                </a:ln>
                <a:solidFill>
                  <a:srgbClr val="7030A0"/>
                </a:solidFill>
                <a:effectLst/>
                <a:latin typeface="Consolas" panose="020B0609020204030204" pitchFamily="49" charset="0"/>
              </a:rPr>
              <a:t> as </a:t>
            </a:r>
            <a:r>
              <a:rPr kumimoji="0" lang="en-US" altLang="en-US" b="0" i="0" u="none" strike="noStrike" cap="none" normalizeH="0" baseline="0" dirty="0" err="1">
                <a:ln>
                  <a:noFill/>
                </a:ln>
                <a:solidFill>
                  <a:srgbClr val="7030A0"/>
                </a:solidFill>
                <a:effectLst/>
                <a:latin typeface="Consolas" panose="020B0609020204030204" pitchFamily="49" charset="0"/>
              </a:rPr>
              <a:t>plt</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7030A0"/>
                </a:solidFill>
                <a:effectLst/>
                <a:latin typeface="Consolas" panose="020B0609020204030204" pitchFamily="49" charset="0"/>
              </a:rPr>
              <a:t>data_dict</a:t>
            </a:r>
            <a:r>
              <a:rPr kumimoji="0" lang="en-US" altLang="en-US" b="0" i="0" u="none" strike="noStrike" cap="none" normalizeH="0" baseline="0" dirty="0">
                <a:ln>
                  <a:noFill/>
                </a:ln>
                <a:solidFill>
                  <a:srgbClr val="7030A0"/>
                </a:solidFill>
                <a:effectLst/>
                <a:latin typeface="Consolas" panose="020B0609020204030204" pitchFamily="49" charset="0"/>
              </a:rPr>
              <a:t> </a:t>
            </a:r>
            <a:r>
              <a:rPr kumimoji="0" lang="en-US" altLang="en-US" b="1" i="0" u="none" strike="noStrike" cap="none" normalizeH="0" baseline="0" dirty="0">
                <a:ln>
                  <a:noFill/>
                </a:ln>
                <a:solidFill>
                  <a:srgbClr val="7030A0"/>
                </a:solidFill>
                <a:effectLst/>
                <a:latin typeface="Consolas" panose="020B0609020204030204" pitchFamily="49" charset="0"/>
              </a:rPr>
              <a:t>=</a:t>
            </a:r>
            <a:r>
              <a:rPr kumimoji="0" lang="en-US" altLang="en-US" sz="1200"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 'name':['p1','p2','p3','p4','p5','p6'],</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7030A0"/>
                </a:solidFill>
                <a:effectLst/>
                <a:latin typeface="Consolas" panose="020B0609020204030204" pitchFamily="49" charset="0"/>
              </a:rPr>
              <a:t>              'age':[20,20,21,20,21,20],</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err="1">
                <a:ln>
                  <a:noFill/>
                </a:ln>
                <a:solidFill>
                  <a:srgbClr val="7030A0"/>
                </a:solidFill>
                <a:effectLst/>
                <a:latin typeface="Consolas" panose="020B0609020204030204" pitchFamily="49" charset="0"/>
              </a:rPr>
              <a:t>math_marks</a:t>
            </a:r>
            <a:r>
              <a:rPr kumimoji="0" lang="en-US" altLang="en-US" b="0" i="0" u="none" strike="noStrike" cap="none" normalizeH="0" baseline="0" dirty="0">
                <a:ln>
                  <a:noFill/>
                </a:ln>
                <a:solidFill>
                  <a:srgbClr val="7030A0"/>
                </a:solidFill>
                <a:effectLst/>
                <a:latin typeface="Consolas" panose="020B0609020204030204" pitchFamily="49" charset="0"/>
              </a:rPr>
              <a:t>':[100,90,91,98,92,95],</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err="1">
                <a:ln>
                  <a:noFill/>
                </a:ln>
                <a:solidFill>
                  <a:srgbClr val="7030A0"/>
                </a:solidFill>
                <a:effectLst/>
                <a:latin typeface="Consolas" panose="020B0609020204030204" pitchFamily="49" charset="0"/>
              </a:rPr>
              <a:t>physics_marks</a:t>
            </a:r>
            <a:r>
              <a:rPr kumimoji="0" lang="en-US" altLang="en-US" b="0" i="0" u="none" strike="noStrike" cap="none" normalizeH="0" baseline="0" dirty="0">
                <a:ln>
                  <a:noFill/>
                </a:ln>
                <a:solidFill>
                  <a:srgbClr val="7030A0"/>
                </a:solidFill>
                <a:effectLst/>
                <a:latin typeface="Consolas" panose="020B0609020204030204" pitchFamily="49" charset="0"/>
              </a:rPr>
              <a:t>':[90,100,91,92,98,95],</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err="1">
                <a:ln>
                  <a:noFill/>
                </a:ln>
                <a:solidFill>
                  <a:srgbClr val="7030A0"/>
                </a:solidFill>
                <a:effectLst/>
                <a:latin typeface="Consolas" panose="020B0609020204030204" pitchFamily="49" charset="0"/>
              </a:rPr>
              <a:t>chem_marks</a:t>
            </a:r>
            <a:r>
              <a:rPr kumimoji="0" lang="en-US" altLang="en-US" b="0" i="0" u="none" strike="noStrike" cap="none" normalizeH="0" baseline="0" dirty="0">
                <a:ln>
                  <a:noFill/>
                </a:ln>
                <a:solidFill>
                  <a:srgbClr val="7030A0"/>
                </a:solidFill>
                <a:effectLst/>
                <a:latin typeface="Consolas" panose="020B0609020204030204" pitchFamily="49" charset="0"/>
              </a:rPr>
              <a:t>'</a:t>
            </a:r>
            <a:r>
              <a:rPr kumimoji="0" lang="en-US" altLang="en-US" sz="1200"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:[93,89,99,92,94,92]</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7030A0"/>
                </a:solidFill>
                <a:effectLst/>
                <a:latin typeface="Consolas" panose="020B0609020204030204" pitchFamily="49" charset="0"/>
              </a:rPr>
              <a:t>              }</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7030A0"/>
                </a:solidFill>
                <a:effectLst/>
                <a:latin typeface="Consolas" panose="020B0609020204030204" pitchFamily="49" charset="0"/>
              </a:rPr>
              <a:t>df</a:t>
            </a:r>
            <a:r>
              <a:rPr kumimoji="0" lang="en-US" altLang="en-US" b="0" i="0" u="none" strike="noStrike" cap="none" normalizeH="0" baseline="0" dirty="0">
                <a:ln>
                  <a:noFill/>
                </a:ln>
                <a:solidFill>
                  <a:srgbClr val="7030A0"/>
                </a:solidFill>
                <a:effectLst/>
                <a:latin typeface="Consolas" panose="020B0609020204030204" pitchFamily="49" charset="0"/>
              </a:rPr>
              <a:t> </a:t>
            </a:r>
            <a:r>
              <a:rPr kumimoji="0" lang="en-US" altLang="en-US" b="1" i="0" u="none" strike="noStrike" cap="none" normalizeH="0" baseline="0" dirty="0">
                <a:ln>
                  <a:noFill/>
                </a:ln>
                <a:solidFill>
                  <a:srgbClr val="7030A0"/>
                </a:solidFill>
                <a:effectLst/>
                <a:latin typeface="Consolas" panose="020B0609020204030204" pitchFamily="49" charset="0"/>
              </a:rPr>
              <a:t>=</a:t>
            </a:r>
            <a:r>
              <a:rPr kumimoji="0" lang="en-US" altLang="en-US" sz="1200" b="0" i="0" u="none" strike="noStrike" cap="none" normalizeH="0" baseline="0" dirty="0">
                <a:ln>
                  <a:noFill/>
                </a:ln>
                <a:solidFill>
                  <a:srgbClr val="7030A0"/>
                </a:solidFill>
                <a:effectLst/>
                <a:latin typeface="Consolas" panose="020B0609020204030204" pitchFamily="49" charset="0"/>
              </a:rPr>
              <a:t> </a:t>
            </a:r>
            <a:r>
              <a:rPr kumimoji="0" lang="en-US" altLang="en-US" b="0" i="0" u="none" strike="noStrike" cap="none" normalizeH="0" baseline="0" dirty="0" err="1">
                <a:ln>
                  <a:noFill/>
                </a:ln>
                <a:solidFill>
                  <a:srgbClr val="7030A0"/>
                </a:solidFill>
                <a:effectLst/>
                <a:latin typeface="Consolas" panose="020B0609020204030204" pitchFamily="49" charset="0"/>
              </a:rPr>
              <a:t>pd.DataFrame</a:t>
            </a:r>
            <a:r>
              <a:rPr kumimoji="0" lang="en-US" altLang="en-US" b="0" i="0" u="none" strike="noStrike" cap="none" normalizeH="0" baseline="0" dirty="0">
                <a:ln>
                  <a:noFill/>
                </a:ln>
                <a:solidFill>
                  <a:srgbClr val="7030A0"/>
                </a:solidFill>
                <a:effectLst/>
                <a:latin typeface="Consolas" panose="020B0609020204030204" pitchFamily="49" charset="0"/>
              </a:rPr>
              <a:t>(</a:t>
            </a:r>
            <a:r>
              <a:rPr kumimoji="0" lang="en-US" altLang="en-US" b="0" i="0" u="none" strike="noStrike" cap="none" normalizeH="0" baseline="0" dirty="0" err="1">
                <a:ln>
                  <a:noFill/>
                </a:ln>
                <a:solidFill>
                  <a:srgbClr val="7030A0"/>
                </a:solidFill>
                <a:effectLst/>
                <a:latin typeface="Consolas" panose="020B0609020204030204" pitchFamily="49" charset="0"/>
              </a:rPr>
              <a:t>data_dict</a:t>
            </a:r>
            <a:r>
              <a:rPr kumimoji="0" lang="en-US" altLang="en-US" b="0" i="0" u="none" strike="noStrike" cap="none" normalizeH="0" baseline="0" dirty="0">
                <a:ln>
                  <a:noFill/>
                </a:ln>
                <a:solidFill>
                  <a:srgbClr val="7030A0"/>
                </a:solidFill>
                <a:effectLst/>
                <a:latin typeface="Consolas" panose="020B0609020204030204" pitchFamily="49" charset="0"/>
              </a:rPr>
              <a:t>)</a:t>
            </a:r>
            <a:endParaRPr kumimoji="0" lang="en-US" altLang="en-US" sz="1200" b="0" i="0" u="none" strike="noStrike" cap="none" normalizeH="0" baseline="0" dirty="0">
              <a:ln>
                <a:noFill/>
              </a:ln>
              <a:solidFill>
                <a:srgbClr val="7030A0"/>
              </a:solidFill>
              <a:effectLst/>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7030A0"/>
                </a:solidFill>
                <a:effectLst/>
                <a:latin typeface="Consolas" panose="020B0609020204030204" pitchFamily="49" charset="0"/>
              </a:rPr>
              <a:t>df.head</a:t>
            </a:r>
            <a:r>
              <a:rPr kumimoji="0" lang="en-US" altLang="en-US" b="0" i="0" u="none" strike="noStrike" cap="none" normalizeH="0" baseline="0" dirty="0">
                <a:ln>
                  <a:noFill/>
                </a:ln>
                <a:solidFill>
                  <a:srgbClr val="7030A0"/>
                </a:solidFill>
                <a:effectLst/>
                <a:latin typeface="Consolas" panose="020B0609020204030204" pitchFamily="49" charset="0"/>
              </a:rPr>
              <a:t>()</a:t>
            </a:r>
            <a:endParaRPr kumimoji="0" lang="en-US" altLang="en-US" sz="4000" b="0" i="0" u="none" strike="noStrike" cap="none" normalizeH="0" baseline="0" dirty="0">
              <a:ln>
                <a:noFill/>
              </a:ln>
              <a:solidFill>
                <a:srgbClr val="7030A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81799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algn="l" fontAlgn="base"/>
            <a:r>
              <a:rPr lang="en-IN" b="1" i="0" dirty="0">
                <a:effectLst/>
                <a:latin typeface="urw-din"/>
              </a:rPr>
              <a:t>Scatter Plot:</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i="0" dirty="0">
                <a:effectLst/>
                <a:latin typeface="urw-din"/>
              </a:rPr>
              <a:t>To get the scatterplot of a </a:t>
            </a:r>
            <a:r>
              <a:rPr lang="en-US" b="0" i="0" dirty="0" err="1">
                <a:effectLst/>
                <a:latin typeface="urw-din"/>
              </a:rPr>
              <a:t>dataframe</a:t>
            </a:r>
            <a:r>
              <a:rPr lang="en-US" b="0" i="0" dirty="0">
                <a:effectLst/>
                <a:latin typeface="urw-din"/>
              </a:rPr>
              <a:t> all we have to do is to just call the </a:t>
            </a:r>
            <a:r>
              <a:rPr lang="en-US" b="1" i="0" dirty="0">
                <a:effectLst/>
                <a:latin typeface="urw-din"/>
              </a:rPr>
              <a:t>plot()</a:t>
            </a:r>
            <a:r>
              <a:rPr lang="en-US" b="0" i="0" dirty="0">
                <a:effectLst/>
                <a:latin typeface="urw-din"/>
              </a:rPr>
              <a:t> method by specifying some parameters.</a:t>
            </a:r>
          </a:p>
          <a:p>
            <a:r>
              <a:rPr kumimoji="0" lang="en-US" altLang="en-US" sz="2400" b="0" i="0" u="none" strike="noStrike" cap="none" normalizeH="0" baseline="0" dirty="0">
                <a:ln>
                  <a:noFill/>
                </a:ln>
                <a:effectLst/>
                <a:latin typeface="Consolas" panose="020B0609020204030204" pitchFamily="49" charset="0"/>
              </a:rPr>
              <a:t>kind='</a:t>
            </a:r>
            <a:r>
              <a:rPr kumimoji="0" lang="en-US" altLang="en-US" sz="2400" b="0" i="0" u="none" strike="noStrike" cap="none" normalizeH="0" baseline="0" dirty="0" err="1">
                <a:ln>
                  <a:noFill/>
                </a:ln>
                <a:effectLst/>
                <a:latin typeface="Consolas" panose="020B0609020204030204" pitchFamily="49" charset="0"/>
              </a:rPr>
              <a:t>scatter',x</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some_column',y</a:t>
            </a:r>
            <a:r>
              <a:rPr kumimoji="0" lang="en-US" altLang="en-US" sz="2400" b="0" i="0" u="none" strike="noStrike" cap="none" normalizeH="0" baseline="0" dirty="0">
                <a:ln>
                  <a:noFill/>
                </a:ln>
                <a:effectLst/>
                <a:latin typeface="Consolas" panose="020B0609020204030204" pitchFamily="49" charset="0"/>
              </a:rPr>
              <a:t>='some_</a:t>
            </a:r>
            <a:r>
              <a:rPr kumimoji="0" lang="en-US" altLang="en-US" sz="2400" b="0" i="0" u="none" strike="noStrike" cap="none" normalizeH="0" baseline="0" dirty="0" err="1">
                <a:ln>
                  <a:noFill/>
                </a:ln>
                <a:effectLst/>
                <a:latin typeface="Consolas" panose="020B0609020204030204" pitchFamily="49" charset="0"/>
              </a:rPr>
              <a:t>colum</a:t>
            </a:r>
            <a:r>
              <a:rPr kumimoji="0" lang="en-US" altLang="en-US" sz="2400" b="0" i="0" u="none" strike="noStrike" cap="none" normalizeH="0" baseline="0" dirty="0">
                <a:ln>
                  <a:noFill/>
                </a:ln>
                <a:effectLst/>
                <a:latin typeface="Consolas" panose="020B0609020204030204" pitchFamily="49" charset="0"/>
              </a:rPr>
              <a:t>',color='</a:t>
            </a:r>
            <a:r>
              <a:rPr kumimoji="0" lang="en-US" altLang="en-US" sz="2400" b="0" i="0" u="none" strike="noStrike" cap="none" normalizeH="0" baseline="0" dirty="0" err="1">
                <a:ln>
                  <a:noFill/>
                </a:ln>
                <a:effectLst/>
                <a:latin typeface="Consolas" panose="020B0609020204030204" pitchFamily="49" charset="0"/>
              </a:rPr>
              <a:t>somecolor</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lvl="1"/>
            <a:r>
              <a:rPr lang="en-IN" dirty="0">
                <a:solidFill>
                  <a:srgbClr val="7030A0"/>
                </a:solidFill>
              </a:rPr>
              <a:t># scatter plot</a:t>
            </a:r>
          </a:p>
          <a:p>
            <a:pPr lvl="1"/>
            <a:r>
              <a:rPr lang="en-IN" dirty="0" err="1">
                <a:solidFill>
                  <a:srgbClr val="7030A0"/>
                </a:solidFill>
              </a:rPr>
              <a:t>df.plot</a:t>
            </a:r>
            <a:r>
              <a:rPr lang="en-IN" dirty="0">
                <a:solidFill>
                  <a:srgbClr val="7030A0"/>
                </a:solidFill>
              </a:rPr>
              <a:t>(kind = 'scatter',</a:t>
            </a:r>
          </a:p>
          <a:p>
            <a:pPr lvl="1"/>
            <a:r>
              <a:rPr lang="en-IN" dirty="0">
                <a:solidFill>
                  <a:srgbClr val="7030A0"/>
                </a:solidFill>
              </a:rPr>
              <a:t>		x = '</a:t>
            </a:r>
            <a:r>
              <a:rPr lang="en-IN" dirty="0" err="1">
                <a:solidFill>
                  <a:srgbClr val="7030A0"/>
                </a:solidFill>
              </a:rPr>
              <a:t>math_marks</a:t>
            </a:r>
            <a:r>
              <a:rPr lang="en-IN" dirty="0">
                <a:solidFill>
                  <a:srgbClr val="7030A0"/>
                </a:solidFill>
              </a:rPr>
              <a:t>',</a:t>
            </a:r>
          </a:p>
          <a:p>
            <a:pPr lvl="1"/>
            <a:r>
              <a:rPr lang="en-IN" dirty="0">
                <a:solidFill>
                  <a:srgbClr val="7030A0"/>
                </a:solidFill>
              </a:rPr>
              <a:t>		y = '</a:t>
            </a:r>
            <a:r>
              <a:rPr lang="en-IN" dirty="0" err="1">
                <a:solidFill>
                  <a:srgbClr val="7030A0"/>
                </a:solidFill>
              </a:rPr>
              <a:t>physics_marks</a:t>
            </a:r>
            <a:r>
              <a:rPr lang="en-IN" dirty="0">
                <a:solidFill>
                  <a:srgbClr val="7030A0"/>
                </a:solidFill>
              </a:rPr>
              <a:t>',</a:t>
            </a:r>
          </a:p>
          <a:p>
            <a:pPr lvl="1"/>
            <a:r>
              <a:rPr lang="en-IN" dirty="0">
                <a:solidFill>
                  <a:srgbClr val="7030A0"/>
                </a:solidFill>
              </a:rPr>
              <a:t>		</a:t>
            </a:r>
            <a:r>
              <a:rPr lang="en-IN" dirty="0" err="1">
                <a:solidFill>
                  <a:srgbClr val="7030A0"/>
                </a:solidFill>
              </a:rPr>
              <a:t>color</a:t>
            </a:r>
            <a:r>
              <a:rPr lang="en-IN" dirty="0">
                <a:solidFill>
                  <a:srgbClr val="7030A0"/>
                </a:solidFill>
              </a:rPr>
              <a:t> = 'red')</a:t>
            </a:r>
          </a:p>
          <a:p>
            <a:pPr lvl="1"/>
            <a:r>
              <a:rPr lang="en-IN" dirty="0">
                <a:solidFill>
                  <a:srgbClr val="7030A0"/>
                </a:solidFill>
              </a:rPr>
              <a:t># set the title</a:t>
            </a:r>
          </a:p>
          <a:p>
            <a:pPr lvl="1"/>
            <a:r>
              <a:rPr lang="en-IN" dirty="0" err="1">
                <a:solidFill>
                  <a:srgbClr val="7030A0"/>
                </a:solidFill>
              </a:rPr>
              <a:t>plt.title</a:t>
            </a:r>
            <a:r>
              <a:rPr lang="en-IN" dirty="0">
                <a:solidFill>
                  <a:srgbClr val="7030A0"/>
                </a:solidFill>
              </a:rPr>
              <a:t>('</a:t>
            </a:r>
            <a:r>
              <a:rPr lang="en-IN" dirty="0" err="1">
                <a:solidFill>
                  <a:srgbClr val="7030A0"/>
                </a:solidFill>
              </a:rPr>
              <a:t>ScatterPlot</a:t>
            </a:r>
            <a:r>
              <a:rPr lang="en-IN" dirty="0">
                <a:solidFill>
                  <a:srgbClr val="7030A0"/>
                </a:solidFill>
              </a:rPr>
              <a:t>')</a:t>
            </a:r>
          </a:p>
          <a:p>
            <a:pPr lvl="1"/>
            <a:r>
              <a:rPr lang="en-IN" dirty="0">
                <a:solidFill>
                  <a:srgbClr val="7030A0"/>
                </a:solidFill>
              </a:rPr>
              <a:t># show the plot</a:t>
            </a:r>
          </a:p>
          <a:p>
            <a:pPr lvl="1"/>
            <a:r>
              <a:rPr lang="en-IN" dirty="0" err="1">
                <a:solidFill>
                  <a:srgbClr val="7030A0"/>
                </a:solidFill>
              </a:rPr>
              <a:t>plt.show</a:t>
            </a:r>
            <a:r>
              <a:rPr lang="en-IN" dirty="0">
                <a:solidFill>
                  <a:srgbClr val="7030A0"/>
                </a:solidFill>
              </a:rPr>
              <a:t>()</a:t>
            </a:r>
          </a:p>
          <a:p>
            <a:endParaRPr lang="en-IN" dirty="0"/>
          </a:p>
        </p:txBody>
      </p:sp>
    </p:spTree>
    <p:extLst>
      <p:ext uri="{BB962C8B-B14F-4D97-AF65-F5344CB8AC3E}">
        <p14:creationId xmlns:p14="http://schemas.microsoft.com/office/powerpoint/2010/main" val="13353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urw-din"/>
              </a:rPr>
              <a:t>Bar Plot: </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i="0" dirty="0">
                <a:effectLst/>
                <a:latin typeface="urw-din"/>
              </a:rPr>
              <a:t>Similarly, we have to specify some parameters for </a:t>
            </a:r>
            <a:r>
              <a:rPr lang="en-US" b="1" i="0" dirty="0">
                <a:effectLst/>
                <a:latin typeface="urw-din"/>
              </a:rPr>
              <a:t>plot()</a:t>
            </a:r>
            <a:r>
              <a:rPr lang="en-US" b="0" i="0" dirty="0">
                <a:effectLst/>
                <a:latin typeface="urw-din"/>
              </a:rPr>
              <a:t> method to get the bar plot. </a:t>
            </a:r>
          </a:p>
          <a:p>
            <a:r>
              <a:rPr kumimoji="0" lang="en-US" altLang="en-US" sz="2400" b="0" i="0" u="none" strike="noStrike" cap="none" normalizeH="0" baseline="0" dirty="0">
                <a:ln>
                  <a:noFill/>
                </a:ln>
                <a:effectLst/>
                <a:latin typeface="Consolas" panose="020B0609020204030204" pitchFamily="49" charset="0"/>
              </a:rPr>
              <a:t>kind='</a:t>
            </a:r>
            <a:r>
              <a:rPr kumimoji="0" lang="en-US" altLang="en-US" sz="2400" b="0" i="0" u="none" strike="noStrike" cap="none" normalizeH="0" baseline="0" dirty="0" err="1">
                <a:ln>
                  <a:noFill/>
                </a:ln>
                <a:effectLst/>
                <a:latin typeface="Consolas" panose="020B0609020204030204" pitchFamily="49" charset="0"/>
              </a:rPr>
              <a:t>bar',x</a:t>
            </a: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some_column',y</a:t>
            </a:r>
            <a:r>
              <a:rPr kumimoji="0" lang="en-US" altLang="en-US" sz="2400" b="0" i="0" u="none" strike="noStrike" cap="none" normalizeH="0" baseline="0" dirty="0">
                <a:ln>
                  <a:noFill/>
                </a:ln>
                <a:effectLst/>
                <a:latin typeface="Consolas" panose="020B0609020204030204" pitchFamily="49" charset="0"/>
              </a:rPr>
              <a:t>='some_</a:t>
            </a:r>
            <a:r>
              <a:rPr kumimoji="0" lang="en-US" altLang="en-US" sz="2400" b="0" i="0" u="none" strike="noStrike" cap="none" normalizeH="0" baseline="0" dirty="0" err="1">
                <a:ln>
                  <a:noFill/>
                </a:ln>
                <a:effectLst/>
                <a:latin typeface="Consolas" panose="020B0609020204030204" pitchFamily="49" charset="0"/>
              </a:rPr>
              <a:t>colum</a:t>
            </a:r>
            <a:r>
              <a:rPr kumimoji="0" lang="en-US" altLang="en-US" sz="2400" b="0" i="0" u="none" strike="noStrike" cap="none" normalizeH="0" baseline="0" dirty="0">
                <a:ln>
                  <a:noFill/>
                </a:ln>
                <a:effectLst/>
                <a:latin typeface="Consolas" panose="020B0609020204030204" pitchFamily="49" charset="0"/>
              </a:rPr>
              <a:t>',color='</a:t>
            </a:r>
            <a:r>
              <a:rPr kumimoji="0" lang="en-US" altLang="en-US" sz="2400" b="0" i="0" u="none" strike="noStrike" cap="none" normalizeH="0" baseline="0" dirty="0" err="1">
                <a:ln>
                  <a:noFill/>
                </a:ln>
                <a:effectLst/>
                <a:latin typeface="Consolas" panose="020B0609020204030204" pitchFamily="49" charset="0"/>
              </a:rPr>
              <a:t>somecolor</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lvl="1"/>
            <a:r>
              <a:rPr lang="en-US" dirty="0">
                <a:solidFill>
                  <a:srgbClr val="7030A0"/>
                </a:solidFill>
              </a:rPr>
              <a:t># bar plot</a:t>
            </a:r>
          </a:p>
          <a:p>
            <a:pPr lvl="1"/>
            <a:r>
              <a:rPr lang="en-US" dirty="0" err="1">
                <a:solidFill>
                  <a:srgbClr val="7030A0"/>
                </a:solidFill>
              </a:rPr>
              <a:t>df.plot</a:t>
            </a:r>
            <a:r>
              <a:rPr lang="en-US" dirty="0">
                <a:solidFill>
                  <a:srgbClr val="7030A0"/>
                </a:solidFill>
              </a:rPr>
              <a:t>(kind = 'bar',</a:t>
            </a:r>
          </a:p>
          <a:p>
            <a:pPr lvl="1"/>
            <a:r>
              <a:rPr lang="en-US" dirty="0">
                <a:solidFill>
                  <a:srgbClr val="7030A0"/>
                </a:solidFill>
              </a:rPr>
              <a:t>		x = 'name',</a:t>
            </a:r>
          </a:p>
          <a:p>
            <a:pPr lvl="1"/>
            <a:r>
              <a:rPr lang="en-US" dirty="0">
                <a:solidFill>
                  <a:srgbClr val="7030A0"/>
                </a:solidFill>
              </a:rPr>
              <a:t>		y = '</a:t>
            </a:r>
            <a:r>
              <a:rPr lang="en-US" dirty="0" err="1">
                <a:solidFill>
                  <a:srgbClr val="7030A0"/>
                </a:solidFill>
              </a:rPr>
              <a:t>physics_marks</a:t>
            </a:r>
            <a:r>
              <a:rPr lang="en-US" dirty="0">
                <a:solidFill>
                  <a:srgbClr val="7030A0"/>
                </a:solidFill>
              </a:rPr>
              <a:t>',</a:t>
            </a:r>
          </a:p>
          <a:p>
            <a:pPr lvl="1"/>
            <a:r>
              <a:rPr lang="en-US" dirty="0">
                <a:solidFill>
                  <a:srgbClr val="7030A0"/>
                </a:solidFill>
              </a:rPr>
              <a:t>		color = 'green')</a:t>
            </a:r>
          </a:p>
          <a:p>
            <a:pPr lvl="1"/>
            <a:r>
              <a:rPr lang="en-US" dirty="0">
                <a:solidFill>
                  <a:srgbClr val="7030A0"/>
                </a:solidFill>
              </a:rPr>
              <a:t># set the title</a:t>
            </a:r>
          </a:p>
          <a:p>
            <a:pPr lvl="1"/>
            <a:r>
              <a:rPr lang="en-US" dirty="0" err="1">
                <a:solidFill>
                  <a:srgbClr val="7030A0"/>
                </a:solidFill>
              </a:rPr>
              <a:t>plt.title</a:t>
            </a:r>
            <a:r>
              <a:rPr lang="en-US" dirty="0">
                <a:solidFill>
                  <a:srgbClr val="7030A0"/>
                </a:solidFill>
              </a:rPr>
              <a:t>('</a:t>
            </a:r>
            <a:r>
              <a:rPr lang="en-US" dirty="0" err="1">
                <a:solidFill>
                  <a:srgbClr val="7030A0"/>
                </a:solidFill>
              </a:rPr>
              <a:t>BarPlot</a:t>
            </a:r>
            <a:r>
              <a:rPr lang="en-US" dirty="0">
                <a:solidFill>
                  <a:srgbClr val="7030A0"/>
                </a:solidFill>
              </a:rPr>
              <a:t>')</a:t>
            </a:r>
          </a:p>
          <a:p>
            <a:pPr lvl="1"/>
            <a:r>
              <a:rPr lang="en-US" dirty="0">
                <a:solidFill>
                  <a:srgbClr val="7030A0"/>
                </a:solidFill>
              </a:rPr>
              <a:t># show the plot</a:t>
            </a:r>
          </a:p>
          <a:p>
            <a:pPr lvl="1"/>
            <a:r>
              <a:rPr lang="en-US" dirty="0" err="1">
                <a:solidFill>
                  <a:srgbClr val="7030A0"/>
                </a:solidFill>
              </a:rPr>
              <a:t>plt.show</a:t>
            </a:r>
            <a:r>
              <a:rPr lang="en-US" dirty="0">
                <a:solidFill>
                  <a:srgbClr val="7030A0"/>
                </a:solidFill>
              </a:rPr>
              <a:t>()</a:t>
            </a:r>
          </a:p>
          <a:p>
            <a:endParaRPr lang="en-IN" dirty="0"/>
          </a:p>
        </p:txBody>
      </p:sp>
    </p:spTree>
    <p:extLst>
      <p:ext uri="{BB962C8B-B14F-4D97-AF65-F5344CB8AC3E}">
        <p14:creationId xmlns:p14="http://schemas.microsoft.com/office/powerpoint/2010/main" val="386870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urw-din"/>
              </a:rPr>
              <a:t>Line Plot: </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85000" lnSpcReduction="20000"/>
          </a:bodyPr>
          <a:lstStyle/>
          <a:p>
            <a:r>
              <a:rPr lang="en-US" b="0" i="0" dirty="0">
                <a:effectLst/>
                <a:latin typeface="urw-din"/>
              </a:rPr>
              <a:t>The line plot of a single column is not always useful, to get more insights we have to plot multiple columns on the same graph. To do so we have to reuse the axes. </a:t>
            </a:r>
          </a:p>
          <a:p>
            <a:r>
              <a:rPr lang="en-US" dirty="0">
                <a:latin typeface="urw-din"/>
              </a:rPr>
              <a:t>kind=’</a:t>
            </a:r>
            <a:r>
              <a:rPr lang="en-US" dirty="0" err="1">
                <a:latin typeface="urw-din"/>
              </a:rPr>
              <a:t>line’,x</a:t>
            </a:r>
            <a:r>
              <a:rPr lang="en-US" dirty="0">
                <a:latin typeface="urw-din"/>
              </a:rPr>
              <a:t>= ‘</a:t>
            </a:r>
            <a:r>
              <a:rPr lang="en-US" dirty="0" err="1">
                <a:latin typeface="urw-din"/>
              </a:rPr>
              <a:t>some_column’,y</a:t>
            </a:r>
            <a:r>
              <a:rPr lang="en-US" dirty="0">
                <a:latin typeface="urw-din"/>
              </a:rPr>
              <a:t>=’some_</a:t>
            </a:r>
            <a:r>
              <a:rPr lang="en-US" dirty="0" err="1">
                <a:latin typeface="urw-din"/>
              </a:rPr>
              <a:t>colum</a:t>
            </a:r>
            <a:r>
              <a:rPr lang="en-US" dirty="0">
                <a:latin typeface="urw-din"/>
              </a:rPr>
              <a:t>’,color=’</a:t>
            </a:r>
            <a:r>
              <a:rPr lang="en-US" dirty="0" err="1">
                <a:latin typeface="urw-din"/>
              </a:rPr>
              <a:t>somecolor</a:t>
            </a:r>
            <a:r>
              <a:rPr lang="en-US" dirty="0">
                <a:latin typeface="urw-din"/>
              </a:rPr>
              <a:t>’,ax=’</a:t>
            </a:r>
            <a:r>
              <a:rPr lang="en-US" dirty="0" err="1">
                <a:latin typeface="urw-din"/>
              </a:rPr>
              <a:t>someaxes</a:t>
            </a:r>
            <a:r>
              <a:rPr lang="en-US" dirty="0">
                <a:latin typeface="urw-din"/>
              </a:rPr>
              <a:t>’</a:t>
            </a:r>
          </a:p>
          <a:p>
            <a:pPr lvl="2"/>
            <a:r>
              <a:rPr lang="en-IN" dirty="0">
                <a:solidFill>
                  <a:srgbClr val="7030A0"/>
                </a:solidFill>
                <a:latin typeface="urw-din"/>
              </a:rPr>
              <a:t>#Get current axis</a:t>
            </a:r>
          </a:p>
          <a:p>
            <a:pPr lvl="2"/>
            <a:r>
              <a:rPr lang="en-IN" dirty="0" err="1">
                <a:solidFill>
                  <a:srgbClr val="7030A0"/>
                </a:solidFill>
                <a:latin typeface="urw-din"/>
              </a:rPr>
              <a:t>ax</a:t>
            </a:r>
            <a:r>
              <a:rPr lang="en-IN" dirty="0">
                <a:solidFill>
                  <a:srgbClr val="7030A0"/>
                </a:solidFill>
                <a:latin typeface="urw-din"/>
              </a:rPr>
              <a:t> = </a:t>
            </a:r>
            <a:r>
              <a:rPr lang="en-IN" dirty="0" err="1">
                <a:solidFill>
                  <a:srgbClr val="7030A0"/>
                </a:solidFill>
                <a:latin typeface="urw-din"/>
              </a:rPr>
              <a:t>plt.gca</a:t>
            </a:r>
            <a:r>
              <a:rPr lang="en-IN" dirty="0">
                <a:solidFill>
                  <a:srgbClr val="7030A0"/>
                </a:solidFill>
                <a:latin typeface="urw-din"/>
              </a:rPr>
              <a:t>()</a:t>
            </a:r>
          </a:p>
          <a:p>
            <a:pPr lvl="2"/>
            <a:r>
              <a:rPr lang="en-IN" dirty="0">
                <a:solidFill>
                  <a:srgbClr val="7030A0"/>
                </a:solidFill>
                <a:latin typeface="urw-din"/>
              </a:rPr>
              <a:t># line plot for math marks</a:t>
            </a:r>
          </a:p>
          <a:p>
            <a:pPr lvl="2"/>
            <a:r>
              <a:rPr lang="en-IN" dirty="0" err="1">
                <a:solidFill>
                  <a:srgbClr val="7030A0"/>
                </a:solidFill>
                <a:latin typeface="urw-din"/>
              </a:rPr>
              <a:t>df.plot</a:t>
            </a:r>
            <a:r>
              <a:rPr lang="en-IN" dirty="0">
                <a:solidFill>
                  <a:srgbClr val="7030A0"/>
                </a:solidFill>
                <a:latin typeface="urw-din"/>
              </a:rPr>
              <a:t>(kind = 'line',</a:t>
            </a:r>
          </a:p>
          <a:p>
            <a:pPr lvl="2"/>
            <a:r>
              <a:rPr lang="en-IN" dirty="0">
                <a:solidFill>
                  <a:srgbClr val="7030A0"/>
                </a:solidFill>
                <a:latin typeface="urw-din"/>
              </a:rPr>
              <a:t>		x = 'name',</a:t>
            </a:r>
          </a:p>
          <a:p>
            <a:pPr lvl="2"/>
            <a:r>
              <a:rPr lang="en-IN" dirty="0">
                <a:solidFill>
                  <a:srgbClr val="7030A0"/>
                </a:solidFill>
                <a:latin typeface="urw-din"/>
              </a:rPr>
              <a:t>		y = '</a:t>
            </a:r>
            <a:r>
              <a:rPr lang="en-IN" dirty="0" err="1">
                <a:solidFill>
                  <a:srgbClr val="7030A0"/>
                </a:solidFill>
                <a:latin typeface="urw-din"/>
              </a:rPr>
              <a:t>math_marks</a:t>
            </a:r>
            <a:r>
              <a:rPr lang="en-IN" dirty="0">
                <a:solidFill>
                  <a:srgbClr val="7030A0"/>
                </a:solidFill>
                <a:latin typeface="urw-din"/>
              </a:rPr>
              <a:t>',</a:t>
            </a:r>
          </a:p>
          <a:p>
            <a:pPr lvl="2"/>
            <a:r>
              <a:rPr lang="en-IN" dirty="0">
                <a:solidFill>
                  <a:srgbClr val="7030A0"/>
                </a:solidFill>
                <a:latin typeface="urw-din"/>
              </a:rPr>
              <a:t>		</a:t>
            </a:r>
            <a:r>
              <a:rPr lang="en-IN" dirty="0" err="1">
                <a:solidFill>
                  <a:srgbClr val="7030A0"/>
                </a:solidFill>
                <a:latin typeface="urw-din"/>
              </a:rPr>
              <a:t>color</a:t>
            </a:r>
            <a:r>
              <a:rPr lang="en-IN" dirty="0">
                <a:solidFill>
                  <a:srgbClr val="7030A0"/>
                </a:solidFill>
                <a:latin typeface="urw-din"/>
              </a:rPr>
              <a:t> = 'green',</a:t>
            </a:r>
            <a:r>
              <a:rPr lang="en-IN" dirty="0" err="1">
                <a:solidFill>
                  <a:srgbClr val="7030A0"/>
                </a:solidFill>
                <a:latin typeface="urw-din"/>
              </a:rPr>
              <a:t>ax</a:t>
            </a:r>
            <a:r>
              <a:rPr lang="en-IN" dirty="0">
                <a:solidFill>
                  <a:srgbClr val="7030A0"/>
                </a:solidFill>
                <a:latin typeface="urw-din"/>
              </a:rPr>
              <a:t> = </a:t>
            </a:r>
            <a:r>
              <a:rPr lang="en-IN" dirty="0" err="1">
                <a:solidFill>
                  <a:srgbClr val="7030A0"/>
                </a:solidFill>
                <a:latin typeface="urw-din"/>
              </a:rPr>
              <a:t>ax</a:t>
            </a:r>
            <a:r>
              <a:rPr lang="en-IN" dirty="0">
                <a:solidFill>
                  <a:srgbClr val="7030A0"/>
                </a:solidFill>
                <a:latin typeface="urw-din"/>
              </a:rPr>
              <a:t>)</a:t>
            </a:r>
          </a:p>
          <a:p>
            <a:pPr lvl="2"/>
            <a:r>
              <a:rPr lang="en-IN" dirty="0">
                <a:solidFill>
                  <a:srgbClr val="7030A0"/>
                </a:solidFill>
                <a:latin typeface="urw-din"/>
              </a:rPr>
              <a:t># line plot for physics marks</a:t>
            </a:r>
          </a:p>
          <a:p>
            <a:pPr lvl="2"/>
            <a:r>
              <a:rPr lang="en-IN" dirty="0" err="1">
                <a:solidFill>
                  <a:srgbClr val="7030A0"/>
                </a:solidFill>
                <a:latin typeface="urw-din"/>
              </a:rPr>
              <a:t>df.plot</a:t>
            </a:r>
            <a:r>
              <a:rPr lang="en-IN" dirty="0">
                <a:solidFill>
                  <a:srgbClr val="7030A0"/>
                </a:solidFill>
                <a:latin typeface="urw-din"/>
              </a:rPr>
              <a:t>(kind = '</a:t>
            </a:r>
            <a:r>
              <a:rPr lang="en-IN" dirty="0" err="1">
                <a:solidFill>
                  <a:srgbClr val="7030A0"/>
                </a:solidFill>
                <a:latin typeface="urw-din"/>
              </a:rPr>
              <a:t>line',x</a:t>
            </a:r>
            <a:r>
              <a:rPr lang="en-IN" dirty="0">
                <a:solidFill>
                  <a:srgbClr val="7030A0"/>
                </a:solidFill>
                <a:latin typeface="urw-din"/>
              </a:rPr>
              <a:t> = 'name',</a:t>
            </a:r>
          </a:p>
          <a:p>
            <a:pPr lvl="2"/>
            <a:r>
              <a:rPr lang="en-IN" dirty="0">
                <a:solidFill>
                  <a:srgbClr val="7030A0"/>
                </a:solidFill>
                <a:latin typeface="urw-din"/>
              </a:rPr>
              <a:t>		y = '</a:t>
            </a:r>
            <a:r>
              <a:rPr lang="en-IN" dirty="0" err="1">
                <a:solidFill>
                  <a:srgbClr val="7030A0"/>
                </a:solidFill>
                <a:latin typeface="urw-din"/>
              </a:rPr>
              <a:t>physics_marks</a:t>
            </a:r>
            <a:r>
              <a:rPr lang="en-IN" dirty="0">
                <a:solidFill>
                  <a:srgbClr val="7030A0"/>
                </a:solidFill>
                <a:latin typeface="urw-din"/>
              </a:rPr>
              <a:t>',</a:t>
            </a:r>
          </a:p>
          <a:p>
            <a:pPr lvl="2"/>
            <a:r>
              <a:rPr lang="en-IN" dirty="0">
                <a:solidFill>
                  <a:srgbClr val="7030A0"/>
                </a:solidFill>
                <a:latin typeface="urw-din"/>
              </a:rPr>
              <a:t>		</a:t>
            </a:r>
            <a:r>
              <a:rPr lang="en-IN" dirty="0" err="1">
                <a:solidFill>
                  <a:srgbClr val="7030A0"/>
                </a:solidFill>
                <a:latin typeface="urw-din"/>
              </a:rPr>
              <a:t>color</a:t>
            </a:r>
            <a:r>
              <a:rPr lang="en-IN" dirty="0">
                <a:solidFill>
                  <a:srgbClr val="7030A0"/>
                </a:solidFill>
                <a:latin typeface="urw-din"/>
              </a:rPr>
              <a:t> = 'blue',</a:t>
            </a:r>
            <a:r>
              <a:rPr lang="en-IN" dirty="0" err="1">
                <a:solidFill>
                  <a:srgbClr val="7030A0"/>
                </a:solidFill>
                <a:latin typeface="urw-din"/>
              </a:rPr>
              <a:t>ax</a:t>
            </a:r>
            <a:r>
              <a:rPr lang="en-IN" dirty="0">
                <a:solidFill>
                  <a:srgbClr val="7030A0"/>
                </a:solidFill>
                <a:latin typeface="urw-din"/>
              </a:rPr>
              <a:t> = </a:t>
            </a:r>
            <a:r>
              <a:rPr lang="en-IN" dirty="0" err="1">
                <a:solidFill>
                  <a:srgbClr val="7030A0"/>
                </a:solidFill>
                <a:latin typeface="urw-din"/>
              </a:rPr>
              <a:t>ax</a:t>
            </a:r>
            <a:r>
              <a:rPr lang="en-IN" dirty="0">
                <a:solidFill>
                  <a:srgbClr val="7030A0"/>
                </a:solidFill>
                <a:latin typeface="urw-din"/>
              </a:rPr>
              <a:t>)</a:t>
            </a:r>
          </a:p>
          <a:p>
            <a:pPr lvl="2"/>
            <a:r>
              <a:rPr lang="en-IN" dirty="0">
                <a:solidFill>
                  <a:srgbClr val="7030A0"/>
                </a:solidFill>
                <a:latin typeface="urw-din"/>
              </a:rPr>
              <a:t># line plot for chemistry marks</a:t>
            </a:r>
          </a:p>
          <a:p>
            <a:pPr lvl="2"/>
            <a:r>
              <a:rPr lang="en-IN" dirty="0" err="1">
                <a:solidFill>
                  <a:srgbClr val="7030A0"/>
                </a:solidFill>
                <a:latin typeface="urw-din"/>
              </a:rPr>
              <a:t>df.plot</a:t>
            </a:r>
            <a:r>
              <a:rPr lang="en-IN" dirty="0">
                <a:solidFill>
                  <a:srgbClr val="7030A0"/>
                </a:solidFill>
                <a:latin typeface="urw-din"/>
              </a:rPr>
              <a:t>(kind = '</a:t>
            </a:r>
            <a:r>
              <a:rPr lang="en-IN" dirty="0" err="1">
                <a:solidFill>
                  <a:srgbClr val="7030A0"/>
                </a:solidFill>
                <a:latin typeface="urw-din"/>
              </a:rPr>
              <a:t>line',x</a:t>
            </a:r>
            <a:r>
              <a:rPr lang="en-IN" dirty="0">
                <a:solidFill>
                  <a:srgbClr val="7030A0"/>
                </a:solidFill>
                <a:latin typeface="urw-din"/>
              </a:rPr>
              <a:t> = 'name',</a:t>
            </a:r>
          </a:p>
          <a:p>
            <a:pPr lvl="2"/>
            <a:r>
              <a:rPr lang="en-IN" dirty="0">
                <a:solidFill>
                  <a:srgbClr val="7030A0"/>
                </a:solidFill>
                <a:latin typeface="urw-din"/>
              </a:rPr>
              <a:t>		y = '</a:t>
            </a:r>
            <a:r>
              <a:rPr lang="en-IN" dirty="0" err="1">
                <a:solidFill>
                  <a:srgbClr val="7030A0"/>
                </a:solidFill>
                <a:latin typeface="urw-din"/>
              </a:rPr>
              <a:t>chem_marks</a:t>
            </a:r>
            <a:r>
              <a:rPr lang="en-IN" dirty="0">
                <a:solidFill>
                  <a:srgbClr val="7030A0"/>
                </a:solidFill>
                <a:latin typeface="urw-din"/>
              </a:rPr>
              <a:t>',</a:t>
            </a:r>
          </a:p>
          <a:p>
            <a:pPr lvl="2"/>
            <a:r>
              <a:rPr lang="en-IN" dirty="0">
                <a:solidFill>
                  <a:srgbClr val="7030A0"/>
                </a:solidFill>
                <a:latin typeface="urw-din"/>
              </a:rPr>
              <a:t>		</a:t>
            </a:r>
            <a:r>
              <a:rPr lang="en-IN" dirty="0" err="1">
                <a:solidFill>
                  <a:srgbClr val="7030A0"/>
                </a:solidFill>
                <a:latin typeface="urw-din"/>
              </a:rPr>
              <a:t>color</a:t>
            </a:r>
            <a:r>
              <a:rPr lang="en-IN" dirty="0">
                <a:solidFill>
                  <a:srgbClr val="7030A0"/>
                </a:solidFill>
                <a:latin typeface="urw-din"/>
              </a:rPr>
              <a:t> = 'black',</a:t>
            </a:r>
            <a:r>
              <a:rPr lang="en-IN" dirty="0" err="1">
                <a:solidFill>
                  <a:srgbClr val="7030A0"/>
                </a:solidFill>
                <a:latin typeface="urw-din"/>
              </a:rPr>
              <a:t>ax</a:t>
            </a:r>
            <a:r>
              <a:rPr lang="en-IN" dirty="0">
                <a:solidFill>
                  <a:srgbClr val="7030A0"/>
                </a:solidFill>
                <a:latin typeface="urw-din"/>
              </a:rPr>
              <a:t> = </a:t>
            </a:r>
            <a:r>
              <a:rPr lang="en-IN" dirty="0" err="1">
                <a:solidFill>
                  <a:srgbClr val="7030A0"/>
                </a:solidFill>
                <a:latin typeface="urw-din"/>
              </a:rPr>
              <a:t>ax</a:t>
            </a:r>
            <a:r>
              <a:rPr lang="en-IN" dirty="0">
                <a:solidFill>
                  <a:srgbClr val="7030A0"/>
                </a:solidFill>
                <a:latin typeface="urw-din"/>
              </a:rPr>
              <a:t>)</a:t>
            </a:r>
          </a:p>
          <a:p>
            <a:pPr lvl="2"/>
            <a:r>
              <a:rPr lang="en-IN" dirty="0">
                <a:solidFill>
                  <a:srgbClr val="7030A0"/>
                </a:solidFill>
                <a:latin typeface="urw-din"/>
              </a:rPr>
              <a:t># set the title</a:t>
            </a:r>
          </a:p>
          <a:p>
            <a:pPr lvl="2"/>
            <a:r>
              <a:rPr lang="en-IN" dirty="0" err="1">
                <a:solidFill>
                  <a:srgbClr val="7030A0"/>
                </a:solidFill>
                <a:latin typeface="urw-din"/>
              </a:rPr>
              <a:t>plt.title</a:t>
            </a:r>
            <a:r>
              <a:rPr lang="en-IN" dirty="0">
                <a:solidFill>
                  <a:srgbClr val="7030A0"/>
                </a:solidFill>
                <a:latin typeface="urw-din"/>
              </a:rPr>
              <a:t>('</a:t>
            </a:r>
            <a:r>
              <a:rPr lang="en-IN" dirty="0" err="1">
                <a:solidFill>
                  <a:srgbClr val="7030A0"/>
                </a:solidFill>
                <a:latin typeface="urw-din"/>
              </a:rPr>
              <a:t>LinePlots</a:t>
            </a:r>
            <a:r>
              <a:rPr lang="en-IN" dirty="0">
                <a:solidFill>
                  <a:srgbClr val="7030A0"/>
                </a:solidFill>
                <a:latin typeface="urw-din"/>
              </a:rPr>
              <a:t>')</a:t>
            </a:r>
          </a:p>
          <a:p>
            <a:pPr lvl="2"/>
            <a:r>
              <a:rPr lang="en-IN" dirty="0">
                <a:solidFill>
                  <a:srgbClr val="7030A0"/>
                </a:solidFill>
                <a:latin typeface="urw-din"/>
              </a:rPr>
              <a:t># show the plot</a:t>
            </a:r>
          </a:p>
          <a:p>
            <a:pPr lvl="2"/>
            <a:r>
              <a:rPr lang="en-IN" dirty="0" err="1">
                <a:solidFill>
                  <a:srgbClr val="7030A0"/>
                </a:solidFill>
                <a:latin typeface="urw-din"/>
              </a:rPr>
              <a:t>plt.show</a:t>
            </a:r>
            <a:r>
              <a:rPr lang="en-IN" dirty="0">
                <a:solidFill>
                  <a:srgbClr val="7030A0"/>
                </a:solidFill>
                <a:latin typeface="urw-din"/>
              </a:rPr>
              <a:t>()</a:t>
            </a:r>
          </a:p>
          <a:p>
            <a:endParaRPr lang="en-IN" dirty="0">
              <a:latin typeface="urw-din"/>
            </a:endParaRPr>
          </a:p>
        </p:txBody>
      </p:sp>
    </p:spTree>
    <p:extLst>
      <p:ext uri="{BB962C8B-B14F-4D97-AF65-F5344CB8AC3E}">
        <p14:creationId xmlns:p14="http://schemas.microsoft.com/office/powerpoint/2010/main" val="115628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2140</Words>
  <Application>Microsoft Office PowerPoint</Application>
  <PresentationFormat>Widescreen</PresentationFormat>
  <Paragraphs>215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Calibri</vt:lpstr>
      <vt:lpstr>Calibri Light</vt:lpstr>
      <vt:lpstr>Consolas</vt:lpstr>
      <vt:lpstr>Droid Sans</vt:lpstr>
      <vt:lpstr>Monaco</vt:lpstr>
      <vt:lpstr>Roboto Slab</vt:lpstr>
      <vt:lpstr>sofia-pro</vt:lpstr>
      <vt:lpstr>urw-din</vt:lpstr>
      <vt:lpstr>Office Theme</vt:lpstr>
      <vt:lpstr>MACHINE LEARNING</vt:lpstr>
      <vt:lpstr>Line chart in Matplotlib</vt:lpstr>
      <vt:lpstr>Multiple charts </vt:lpstr>
      <vt:lpstr>Multiple plots on the same axis</vt:lpstr>
      <vt:lpstr>Fill the area between two plots</vt:lpstr>
      <vt:lpstr>How to plot a dataframe using Pandas?</vt:lpstr>
      <vt:lpstr>Scatter Plot:</vt:lpstr>
      <vt:lpstr>Bar Plot: </vt:lpstr>
      <vt:lpstr>Line Plot: </vt:lpstr>
      <vt:lpstr>Time Series Plot or Line plot with Panda</vt:lpstr>
      <vt:lpstr>Example 1:</vt:lpstr>
      <vt:lpstr>Example 2:</vt:lpstr>
      <vt:lpstr>Example 3:</vt:lpstr>
      <vt:lpstr>Example 4:</vt:lpstr>
      <vt:lpstr>BOX PLOT</vt:lpstr>
      <vt:lpstr>How To Make Heatmap with Seaborn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29</cp:revision>
  <dcterms:created xsi:type="dcterms:W3CDTF">2022-06-06T16:04:46Z</dcterms:created>
  <dcterms:modified xsi:type="dcterms:W3CDTF">2022-06-11T14:06:48Z</dcterms:modified>
</cp:coreProperties>
</file>