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1" r:id="rId2"/>
    <p:sldId id="277" r:id="rId3"/>
    <p:sldId id="278" r:id="rId4"/>
    <p:sldId id="279" r:id="rId5"/>
    <p:sldId id="280" r:id="rId6"/>
    <p:sldId id="281" r:id="rId7"/>
    <p:sldId id="282" r:id="rId8"/>
    <p:sldId id="283" r:id="rId9"/>
    <p:sldId id="284" r:id="rId10"/>
    <p:sldId id="285" r:id="rId11"/>
    <p:sldId id="286" r:id="rId12"/>
    <p:sldId id="326" r:id="rId13"/>
    <p:sldId id="327" r:id="rId14"/>
    <p:sldId id="328" r:id="rId15"/>
    <p:sldId id="329" r:id="rId16"/>
    <p:sldId id="330"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E454-5316-DF93-6FDC-68AFE6DE9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5A6889-DA5C-53D9-F001-7E49D0CCA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0BA30A-6E25-17C8-E958-EC93F057AACF}"/>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CAFCAB41-5155-8C16-5491-A66B2F1A0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F49A6-2884-5DB0-9299-13ECDB36CC62}"/>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15171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F920-B7E6-4431-ADE3-A06655416F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CB56E6-8F8F-CFE0-257C-A5AF2E56F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11CB5-CE99-763F-05A3-7CDBC4385B71}"/>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8FAFDCFA-E153-C9F9-60DC-D0086062F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CB045-FF0F-5441-C71E-646227B85290}"/>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17028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B3C3B-0327-9674-D1E4-6175AA4A8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B590A-BE0A-9105-F8B4-AE3C09A7F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AF61D-FA94-E182-164F-E53F87D64D1C}"/>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812A8001-8364-B006-4205-B9AE3C822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4BF4E-AF78-C527-AD85-EA9E37B22258}"/>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399848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796A-3FDC-A0D5-ADAE-63AEAC8A4A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73F92-6AA7-1D7B-BF81-0865B3DA2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A71BB-B13E-8AFD-37E8-A7B35B96DD46}"/>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017BE3B6-343B-1CEA-88BC-D68BF43C6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0D851-2300-142F-CDC9-C61ADC3633F7}"/>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31755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5C2A-C0EA-E5CA-B108-284B8A3A6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B08580-C5B0-CE50-0BA6-EC78C9CD7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2C779-A652-0E59-89FD-D8D8E508BC62}"/>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D1BF56A3-0C6A-6274-2CBC-BE2C46FD2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597DD-368C-F1C7-09A0-E1CB27E0D709}"/>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92140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3220-9101-C72F-FE9B-5A29771EF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321C96-5911-6D13-BC53-90DA0087B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CAF674-45FB-A6B1-126F-09622DEB30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A44531-5223-A2A6-B8C8-323315FE635D}"/>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6" name="Footer Placeholder 5">
            <a:extLst>
              <a:ext uri="{FF2B5EF4-FFF2-40B4-BE49-F238E27FC236}">
                <a16:creationId xmlns:a16="http://schemas.microsoft.com/office/drawing/2014/main" id="{0D936ED3-8156-42A2-614A-8BEFC5AC6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D5449-E391-C5E1-91EF-8ED8FF2AFDD0}"/>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190835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D987-857B-F64D-6E58-1C6CFDFFC2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A34AE-325A-F3BA-3FCC-087A6E85B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FE4AF5-EFC0-67E5-9400-CA8879399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EF9542-1401-801A-9FD3-9969B74B7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1C273-DCC5-1062-E01E-621AE5239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EF4F7D-8B3B-7635-1957-640B45B9CC9A}"/>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8" name="Footer Placeholder 7">
            <a:extLst>
              <a:ext uri="{FF2B5EF4-FFF2-40B4-BE49-F238E27FC236}">
                <a16:creationId xmlns:a16="http://schemas.microsoft.com/office/drawing/2014/main" id="{C11E08FD-FE1F-4F7B-0D16-112CA33CF4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7AA68-6916-EE93-00A9-B5FD7FFB4914}"/>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46080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D6DE-C0C3-B8D5-AB99-39B2206CF7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AC5484-9599-6883-9E24-AB9315D01168}"/>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4" name="Footer Placeholder 3">
            <a:extLst>
              <a:ext uri="{FF2B5EF4-FFF2-40B4-BE49-F238E27FC236}">
                <a16:creationId xmlns:a16="http://schemas.microsoft.com/office/drawing/2014/main" id="{D056671A-70F9-12F7-0C41-EE2DAF51C3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E95BA-C4FD-157E-E3B8-84E676183EBF}"/>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238536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53B76-4599-B8E8-7142-0C7AFF797778}"/>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3" name="Footer Placeholder 2">
            <a:extLst>
              <a:ext uri="{FF2B5EF4-FFF2-40B4-BE49-F238E27FC236}">
                <a16:creationId xmlns:a16="http://schemas.microsoft.com/office/drawing/2014/main" id="{E72598FE-6613-AAD3-11C0-153DB1440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6A7F55-5180-A6E5-A54C-74DF58C4F76A}"/>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40137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581D-3E1D-6910-B168-B455D4CEA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EDE520-D216-C177-AF23-DBB5EEDF3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34B996-78F9-5D78-C340-809AA0D11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35CB3-2EE2-6961-C7EC-002279E19681}"/>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6" name="Footer Placeholder 5">
            <a:extLst>
              <a:ext uri="{FF2B5EF4-FFF2-40B4-BE49-F238E27FC236}">
                <a16:creationId xmlns:a16="http://schemas.microsoft.com/office/drawing/2014/main" id="{4F88050D-7D14-B703-0633-31E29F6292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B0B810-89BA-BC4A-983E-CCD253F99C3B}"/>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261944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F55A-A960-90C0-45B8-82A9DD80A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FBF9E8-A33C-E869-04D4-E6AA4A0B5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B2F1AD-FDAA-AF2C-E9B2-294B4A89A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68F07-ADDD-8C33-C87F-6ADAC64124EF}"/>
              </a:ext>
            </a:extLst>
          </p:cNvPr>
          <p:cNvSpPr>
            <a:spLocks noGrp="1"/>
          </p:cNvSpPr>
          <p:nvPr>
            <p:ph type="dt" sz="half" idx="10"/>
          </p:nvPr>
        </p:nvSpPr>
        <p:spPr/>
        <p:txBody>
          <a:bodyPr/>
          <a:lstStyle/>
          <a:p>
            <a:fld id="{A44F6609-52E3-4936-82EC-F8F890E99AE2}" type="datetimeFigureOut">
              <a:rPr lang="en-IN" smtClean="0"/>
              <a:t>13-05-2022</a:t>
            </a:fld>
            <a:endParaRPr lang="en-IN"/>
          </a:p>
        </p:txBody>
      </p:sp>
      <p:sp>
        <p:nvSpPr>
          <p:cNvPr id="6" name="Footer Placeholder 5">
            <a:extLst>
              <a:ext uri="{FF2B5EF4-FFF2-40B4-BE49-F238E27FC236}">
                <a16:creationId xmlns:a16="http://schemas.microsoft.com/office/drawing/2014/main" id="{5D1610DF-1065-1257-347E-74EE9A39CD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988E6-2E57-6939-CDBC-3CC481370AA9}"/>
              </a:ext>
            </a:extLst>
          </p:cNvPr>
          <p:cNvSpPr>
            <a:spLocks noGrp="1"/>
          </p:cNvSpPr>
          <p:nvPr>
            <p:ph type="sldNum" sz="quarter" idx="12"/>
          </p:nvPr>
        </p:nvSpPr>
        <p:spPr/>
        <p:txBody>
          <a:bodyPr/>
          <a:lstStyle/>
          <a:p>
            <a:fld id="{D98B6457-FF43-4CF5-9CBC-46CF30E77456}" type="slidenum">
              <a:rPr lang="en-IN" smtClean="0"/>
              <a:t>‹#›</a:t>
            </a:fld>
            <a:endParaRPr lang="en-IN"/>
          </a:p>
        </p:txBody>
      </p:sp>
    </p:spTree>
    <p:extLst>
      <p:ext uri="{BB962C8B-B14F-4D97-AF65-F5344CB8AC3E}">
        <p14:creationId xmlns:p14="http://schemas.microsoft.com/office/powerpoint/2010/main" val="238196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EE210-65AE-167C-D8D5-8534E6B54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5F410-D3B0-8992-893D-45DF364A9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18BB5-1B2E-7BAB-3E49-4C6B34443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F6609-52E3-4936-82EC-F8F890E99AE2}" type="datetimeFigureOut">
              <a:rPr lang="en-IN" smtClean="0"/>
              <a:t>13-05-2022</a:t>
            </a:fld>
            <a:endParaRPr lang="en-IN"/>
          </a:p>
        </p:txBody>
      </p:sp>
      <p:sp>
        <p:nvSpPr>
          <p:cNvPr id="5" name="Footer Placeholder 4">
            <a:extLst>
              <a:ext uri="{FF2B5EF4-FFF2-40B4-BE49-F238E27FC236}">
                <a16:creationId xmlns:a16="http://schemas.microsoft.com/office/drawing/2014/main" id="{50EA164E-0421-C351-075D-ED1183BA9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E54E1-2180-2B5F-62C2-6B0F4B89B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B6457-FF43-4CF5-9CBC-46CF30E77456}" type="slidenum">
              <a:rPr lang="en-IN" smtClean="0"/>
              <a:t>‹#›</a:t>
            </a:fld>
            <a:endParaRPr lang="en-IN"/>
          </a:p>
        </p:txBody>
      </p:sp>
    </p:spTree>
    <p:extLst>
      <p:ext uri="{BB962C8B-B14F-4D97-AF65-F5344CB8AC3E}">
        <p14:creationId xmlns:p14="http://schemas.microsoft.com/office/powerpoint/2010/main" val="147857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2</a:t>
            </a:r>
          </a:p>
          <a:p>
            <a:r>
              <a:rPr lang="en-IN" dirty="0"/>
              <a:t>Date </a:t>
            </a:r>
            <a:r>
              <a:rPr lang="en-IN"/>
              <a:t>– 12</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32B-C15F-0881-A0BC-6D2FE9319713}"/>
              </a:ext>
            </a:extLst>
          </p:cNvPr>
          <p:cNvSpPr>
            <a:spLocks noGrp="1"/>
          </p:cNvSpPr>
          <p:nvPr>
            <p:ph type="title"/>
          </p:nvPr>
        </p:nvSpPr>
        <p:spPr>
          <a:xfrm>
            <a:off x="838200" y="365125"/>
            <a:ext cx="10515600" cy="925793"/>
          </a:xfrm>
        </p:spPr>
        <p:txBody>
          <a:bodyPr/>
          <a:lstStyle/>
          <a:p>
            <a:r>
              <a:rPr lang="en-IN" b="0" i="0" dirty="0">
                <a:solidFill>
                  <a:srgbClr val="222222"/>
                </a:solidFill>
                <a:effectLst/>
                <a:latin typeface="-apple-system"/>
              </a:rPr>
              <a:t>Python continue</a:t>
            </a:r>
            <a:endParaRPr lang="en-IN" dirty="0"/>
          </a:p>
        </p:txBody>
      </p:sp>
      <p:sp>
        <p:nvSpPr>
          <p:cNvPr id="3" name="Content Placeholder 2">
            <a:extLst>
              <a:ext uri="{FF2B5EF4-FFF2-40B4-BE49-F238E27FC236}">
                <a16:creationId xmlns:a16="http://schemas.microsoft.com/office/drawing/2014/main" id="{3A480057-207D-37EB-2998-35577A2BA9C0}"/>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continue statement is another one to control the flow of loops. Similar to Break statement, this Python continue statement is used inside For and While Loops. While executing these </a:t>
            </a:r>
            <a:r>
              <a:rPr lang="en-US" b="0" i="0" dirty="0" err="1">
                <a:solidFill>
                  <a:srgbClr val="222222"/>
                </a:solidFill>
                <a:effectLst/>
                <a:latin typeface="-apple-system"/>
              </a:rPr>
              <a:t>iterables</a:t>
            </a:r>
            <a:r>
              <a:rPr lang="en-US" b="0" i="0" dirty="0">
                <a:solidFill>
                  <a:srgbClr val="222222"/>
                </a:solidFill>
                <a:effectLst/>
                <a:latin typeface="-apple-system"/>
              </a:rPr>
              <a:t>, if compiler find this statement inside them, then compiler will stop the current iteration and starts the new iteration from the beginning.</a:t>
            </a:r>
          </a:p>
          <a:p>
            <a:pPr algn="l"/>
            <a:r>
              <a:rPr lang="en-US" b="0" i="0" dirty="0">
                <a:solidFill>
                  <a:srgbClr val="222222"/>
                </a:solidFill>
                <a:effectLst/>
                <a:latin typeface="-apple-system"/>
              </a:rPr>
              <a:t>For example, we have 10 statements inside the loop. And we want to skip executing the last 5 (statement6 — 10) when a certain condition is True or else it has to execute all the 10 statements inside a loop. In these situations, we place the condition after the 5</a:t>
            </a:r>
            <a:r>
              <a:rPr lang="en-US" b="0" i="0" baseline="30000" dirty="0">
                <a:solidFill>
                  <a:srgbClr val="222222"/>
                </a:solidFill>
                <a:effectLst/>
                <a:latin typeface="-apple-system"/>
              </a:rPr>
              <a:t>th</a:t>
            </a:r>
            <a:r>
              <a:rPr lang="en-US" b="0" i="0" dirty="0">
                <a:solidFill>
                  <a:srgbClr val="222222"/>
                </a:solidFill>
                <a:effectLst/>
                <a:latin typeface="-apple-system"/>
              </a:rPr>
              <a:t> followed by the Python continue statement. If the condition is True then it will stop executing statement6 to 10 otherwise, it will execute lines 1 to 10.</a:t>
            </a:r>
          </a:p>
          <a:p>
            <a:endParaRPr lang="en-IN" dirty="0"/>
          </a:p>
        </p:txBody>
      </p:sp>
    </p:spTree>
    <p:extLst>
      <p:ext uri="{BB962C8B-B14F-4D97-AF65-F5344CB8AC3E}">
        <p14:creationId xmlns:p14="http://schemas.microsoft.com/office/powerpoint/2010/main" val="23506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B52-4FDE-4AE5-0AE6-EBC91FB61478}"/>
              </a:ext>
            </a:extLst>
          </p:cNvPr>
          <p:cNvSpPr>
            <a:spLocks noGrp="1"/>
          </p:cNvSpPr>
          <p:nvPr>
            <p:ph type="title"/>
          </p:nvPr>
        </p:nvSpPr>
        <p:spPr/>
        <p:txBody>
          <a:bodyPr/>
          <a:lstStyle/>
          <a:p>
            <a:r>
              <a:rPr lang="en-IN" b="0" i="0" dirty="0">
                <a:solidFill>
                  <a:srgbClr val="222222"/>
                </a:solidFill>
                <a:effectLst/>
                <a:latin typeface="-apple-system"/>
              </a:rPr>
              <a:t>Python continue Syntax</a:t>
            </a:r>
            <a:endParaRPr lang="en-IN" dirty="0"/>
          </a:p>
        </p:txBody>
      </p:sp>
      <p:pic>
        <p:nvPicPr>
          <p:cNvPr id="5" name="Picture 4">
            <a:extLst>
              <a:ext uri="{FF2B5EF4-FFF2-40B4-BE49-F238E27FC236}">
                <a16:creationId xmlns:a16="http://schemas.microsoft.com/office/drawing/2014/main" id="{73DB6647-6C09-8636-35C9-E12369A6EB74}"/>
              </a:ext>
            </a:extLst>
          </p:cNvPr>
          <p:cNvPicPr>
            <a:picLocks noChangeAspect="1"/>
          </p:cNvPicPr>
          <p:nvPr/>
        </p:nvPicPr>
        <p:blipFill>
          <a:blip r:embed="rId2"/>
          <a:stretch>
            <a:fillRect/>
          </a:stretch>
        </p:blipFill>
        <p:spPr>
          <a:xfrm>
            <a:off x="688608" y="1519203"/>
            <a:ext cx="10515600" cy="2371802"/>
          </a:xfrm>
          <a:prstGeom prst="rect">
            <a:avLst/>
          </a:prstGeom>
        </p:spPr>
      </p:pic>
      <p:pic>
        <p:nvPicPr>
          <p:cNvPr id="7" name="Picture 6">
            <a:extLst>
              <a:ext uri="{FF2B5EF4-FFF2-40B4-BE49-F238E27FC236}">
                <a16:creationId xmlns:a16="http://schemas.microsoft.com/office/drawing/2014/main" id="{40B1D1CE-0C64-2DBF-A41D-B97C5DC0A1BA}"/>
              </a:ext>
            </a:extLst>
          </p:cNvPr>
          <p:cNvPicPr>
            <a:picLocks noChangeAspect="1"/>
          </p:cNvPicPr>
          <p:nvPr/>
        </p:nvPicPr>
        <p:blipFill>
          <a:blip r:embed="rId3"/>
          <a:stretch>
            <a:fillRect/>
          </a:stretch>
        </p:blipFill>
        <p:spPr>
          <a:xfrm>
            <a:off x="997896" y="3954002"/>
            <a:ext cx="10206311" cy="2446232"/>
          </a:xfrm>
          <a:prstGeom prst="rect">
            <a:avLst/>
          </a:prstGeom>
        </p:spPr>
      </p:pic>
    </p:spTree>
    <p:extLst>
      <p:ext uri="{BB962C8B-B14F-4D97-AF65-F5344CB8AC3E}">
        <p14:creationId xmlns:p14="http://schemas.microsoft.com/office/powerpoint/2010/main" val="18110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EE17-380E-1A02-B033-5E1418A9880F}"/>
              </a:ext>
            </a:extLst>
          </p:cNvPr>
          <p:cNvSpPr>
            <a:spLocks noGrp="1"/>
          </p:cNvSpPr>
          <p:nvPr>
            <p:ph type="title"/>
          </p:nvPr>
        </p:nvSpPr>
        <p:spPr/>
        <p:txBody>
          <a:bodyPr/>
          <a:lstStyle/>
          <a:p>
            <a:r>
              <a:rPr lang="en-IN" b="0" i="0" dirty="0">
                <a:solidFill>
                  <a:srgbClr val="222222"/>
                </a:solidFill>
                <a:effectLst/>
                <a:latin typeface="-apple-system"/>
              </a:rPr>
              <a:t>Python String</a:t>
            </a:r>
            <a:endParaRPr lang="en-IN" dirty="0"/>
          </a:p>
        </p:txBody>
      </p:sp>
      <p:sp>
        <p:nvSpPr>
          <p:cNvPr id="3" name="Content Placeholder 2">
            <a:extLst>
              <a:ext uri="{FF2B5EF4-FFF2-40B4-BE49-F238E27FC236}">
                <a16:creationId xmlns:a16="http://schemas.microsoft.com/office/drawing/2014/main" id="{39EE38C6-A5AB-9068-C229-6C6524CB9E22}"/>
              </a:ext>
            </a:extLst>
          </p:cNvPr>
          <p:cNvSpPr>
            <a:spLocks noGrp="1"/>
          </p:cNvSpPr>
          <p:nvPr>
            <p:ph idx="1"/>
          </p:nvPr>
        </p:nvSpPr>
        <p:spPr/>
        <p:txBody>
          <a:bodyPr/>
          <a:lstStyle/>
          <a:p>
            <a:r>
              <a:rPr lang="en-US" b="0" i="0" dirty="0">
                <a:solidFill>
                  <a:srgbClr val="222222"/>
                </a:solidFill>
                <a:effectLst/>
                <a:latin typeface="-apple-system"/>
              </a:rPr>
              <a:t>The Python String is nothing but a sequence of characters. In this section, we discuss how to create a String, accessing the individual characters (items), iterating the characters. Also, show you slicing String in Python programming language.</a:t>
            </a:r>
            <a:endParaRPr lang="en-IN" dirty="0"/>
          </a:p>
        </p:txBody>
      </p:sp>
      <p:pic>
        <p:nvPicPr>
          <p:cNvPr id="5" name="Picture 4">
            <a:extLst>
              <a:ext uri="{FF2B5EF4-FFF2-40B4-BE49-F238E27FC236}">
                <a16:creationId xmlns:a16="http://schemas.microsoft.com/office/drawing/2014/main" id="{AF9C91B2-032A-939D-882B-EE9D5B0CB7B2}"/>
              </a:ext>
            </a:extLst>
          </p:cNvPr>
          <p:cNvPicPr>
            <a:picLocks noChangeAspect="1"/>
          </p:cNvPicPr>
          <p:nvPr/>
        </p:nvPicPr>
        <p:blipFill>
          <a:blip r:embed="rId2"/>
          <a:stretch>
            <a:fillRect/>
          </a:stretch>
        </p:blipFill>
        <p:spPr>
          <a:xfrm>
            <a:off x="3927295" y="3600568"/>
            <a:ext cx="3261643" cy="2453853"/>
          </a:xfrm>
          <a:prstGeom prst="rect">
            <a:avLst/>
          </a:prstGeom>
        </p:spPr>
      </p:pic>
    </p:spTree>
    <p:extLst>
      <p:ext uri="{BB962C8B-B14F-4D97-AF65-F5344CB8AC3E}">
        <p14:creationId xmlns:p14="http://schemas.microsoft.com/office/powerpoint/2010/main" val="7145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CD73-3C6D-1E9C-F98D-BD974EEE3395}"/>
              </a:ext>
            </a:extLst>
          </p:cNvPr>
          <p:cNvSpPr>
            <a:spLocks noGrp="1"/>
          </p:cNvSpPr>
          <p:nvPr>
            <p:ph type="title"/>
          </p:nvPr>
        </p:nvSpPr>
        <p:spPr/>
        <p:txBody>
          <a:bodyPr/>
          <a:lstStyle/>
          <a:p>
            <a:r>
              <a:rPr lang="en-IN" b="0" i="0" dirty="0">
                <a:solidFill>
                  <a:srgbClr val="222222"/>
                </a:solidFill>
                <a:effectLst/>
                <a:latin typeface="-apple-system"/>
              </a:rPr>
              <a:t>Access Python String items</a:t>
            </a:r>
            <a:endParaRPr lang="en-IN" dirty="0"/>
          </a:p>
        </p:txBody>
      </p:sp>
      <p:sp>
        <p:nvSpPr>
          <p:cNvPr id="3" name="Content Placeholder 2">
            <a:extLst>
              <a:ext uri="{FF2B5EF4-FFF2-40B4-BE49-F238E27FC236}">
                <a16:creationId xmlns:a16="http://schemas.microsoft.com/office/drawing/2014/main" id="{4C7C2560-1FFC-7BF3-D4EC-F1AD15E15201}"/>
              </a:ext>
            </a:extLst>
          </p:cNvPr>
          <p:cNvSpPr>
            <a:spLocks noGrp="1"/>
          </p:cNvSpPr>
          <p:nvPr>
            <p:ph idx="1"/>
          </p:nvPr>
        </p:nvSpPr>
        <p:spPr/>
        <p:txBody>
          <a:bodyPr/>
          <a:lstStyle/>
          <a:p>
            <a:r>
              <a:rPr lang="en-US" b="0" i="0" dirty="0">
                <a:solidFill>
                  <a:srgbClr val="222222"/>
                </a:solidFill>
                <a:effectLst/>
                <a:latin typeface="-apple-system"/>
              </a:rPr>
              <a:t>We can access the elements in a Python String using indexes. Using an index, we can access each item separately. Index value starts at 0 and ends at n-1, where n is the length. For example, if the length is 5, the index starts at 0 and ends with 4. To access 1st value, use name[0] and to access the 5th value, then use name[4].</a:t>
            </a:r>
          </a:p>
          <a:p>
            <a:r>
              <a:rPr lang="en-US" b="0" i="0" dirty="0">
                <a:solidFill>
                  <a:srgbClr val="222222"/>
                </a:solidFill>
                <a:effectLst/>
                <a:latin typeface="-apple-system"/>
              </a:rPr>
              <a:t>If you are using the Negative index numbers, it starts looking for items from right to left</a:t>
            </a:r>
            <a:endParaRPr lang="en-IN" dirty="0"/>
          </a:p>
        </p:txBody>
      </p:sp>
    </p:spTree>
    <p:extLst>
      <p:ext uri="{BB962C8B-B14F-4D97-AF65-F5344CB8AC3E}">
        <p14:creationId xmlns:p14="http://schemas.microsoft.com/office/powerpoint/2010/main" val="71648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7FDE-20E9-91CE-0E4A-8C3CBA3D37FA}"/>
              </a:ext>
            </a:extLst>
          </p:cNvPr>
          <p:cNvSpPr>
            <a:spLocks noGrp="1"/>
          </p:cNvSpPr>
          <p:nvPr>
            <p:ph type="title"/>
          </p:nvPr>
        </p:nvSpPr>
        <p:spPr/>
        <p:txBody>
          <a:bodyPr/>
          <a:lstStyle/>
          <a:p>
            <a:r>
              <a:rPr lang="en-IN" b="0" i="0" dirty="0">
                <a:solidFill>
                  <a:srgbClr val="222222"/>
                </a:solidFill>
                <a:effectLst/>
                <a:latin typeface="-apple-system"/>
              </a:rPr>
              <a:t>Iterate String</a:t>
            </a:r>
            <a:endParaRPr lang="en-IN" dirty="0"/>
          </a:p>
        </p:txBody>
      </p:sp>
      <p:sp>
        <p:nvSpPr>
          <p:cNvPr id="3" name="Content Placeholder 2">
            <a:extLst>
              <a:ext uri="{FF2B5EF4-FFF2-40B4-BE49-F238E27FC236}">
                <a16:creationId xmlns:a16="http://schemas.microsoft.com/office/drawing/2014/main" id="{0C638DF7-F912-77B6-1335-C678140F4F50}"/>
              </a:ext>
            </a:extLst>
          </p:cNvPr>
          <p:cNvSpPr>
            <a:spLocks noGrp="1"/>
          </p:cNvSpPr>
          <p:nvPr>
            <p:ph idx="1"/>
          </p:nvPr>
        </p:nvSpPr>
        <p:spPr>
          <a:xfrm>
            <a:off x="838200" y="1825624"/>
            <a:ext cx="10515600" cy="4933763"/>
          </a:xfrm>
        </p:spPr>
        <p:txBody>
          <a:bodyPr>
            <a:normAutofit/>
          </a:bodyPr>
          <a:lstStyle/>
          <a:p>
            <a:r>
              <a:rPr lang="en-US" b="0" i="0" dirty="0">
                <a:solidFill>
                  <a:srgbClr val="222222"/>
                </a:solidFill>
                <a:effectLst/>
                <a:latin typeface="-apple-system"/>
              </a:rPr>
              <a:t>The Python For Loop is the most common way to traverse the characters or items in a string. This code helps us to iterate the str, and prints each character present in the str.</a:t>
            </a:r>
          </a:p>
          <a:p>
            <a:endParaRPr lang="en-IN" dirty="0"/>
          </a:p>
          <a:p>
            <a:pPr marL="0" indent="0">
              <a:buNone/>
            </a:pPr>
            <a:endParaRPr lang="en-IN" dirty="0"/>
          </a:p>
          <a:p>
            <a:r>
              <a:rPr lang="en-US" dirty="0"/>
              <a:t>The above-specified code works nicely to print the characters inside it. However, to change the individual item, we need the Python index position also. To fix this, we have to use the range function along with for loop</a:t>
            </a:r>
            <a:endParaRPr lang="en-IN" dirty="0"/>
          </a:p>
        </p:txBody>
      </p:sp>
      <p:pic>
        <p:nvPicPr>
          <p:cNvPr id="5" name="Picture 4">
            <a:extLst>
              <a:ext uri="{FF2B5EF4-FFF2-40B4-BE49-F238E27FC236}">
                <a16:creationId xmlns:a16="http://schemas.microsoft.com/office/drawing/2014/main" id="{7B600C71-08A6-8AEF-9BDD-306703985098}"/>
              </a:ext>
            </a:extLst>
          </p:cNvPr>
          <p:cNvPicPr>
            <a:picLocks noChangeAspect="1"/>
          </p:cNvPicPr>
          <p:nvPr/>
        </p:nvPicPr>
        <p:blipFill>
          <a:blip r:embed="rId2"/>
          <a:stretch>
            <a:fillRect/>
          </a:stretch>
        </p:blipFill>
        <p:spPr>
          <a:xfrm>
            <a:off x="4274050" y="3155531"/>
            <a:ext cx="2263336" cy="860657"/>
          </a:xfrm>
          <a:prstGeom prst="rect">
            <a:avLst/>
          </a:prstGeom>
        </p:spPr>
      </p:pic>
      <p:pic>
        <p:nvPicPr>
          <p:cNvPr id="7" name="Picture 6">
            <a:extLst>
              <a:ext uri="{FF2B5EF4-FFF2-40B4-BE49-F238E27FC236}">
                <a16:creationId xmlns:a16="http://schemas.microsoft.com/office/drawing/2014/main" id="{752D5A99-60EE-6CEB-E85A-F81B480CA6D9}"/>
              </a:ext>
            </a:extLst>
          </p:cNvPr>
          <p:cNvPicPr>
            <a:picLocks noChangeAspect="1"/>
          </p:cNvPicPr>
          <p:nvPr/>
        </p:nvPicPr>
        <p:blipFill>
          <a:blip r:embed="rId3"/>
          <a:stretch>
            <a:fillRect/>
          </a:stretch>
        </p:blipFill>
        <p:spPr>
          <a:xfrm>
            <a:off x="3409717" y="5708292"/>
            <a:ext cx="5372566" cy="937341"/>
          </a:xfrm>
          <a:prstGeom prst="rect">
            <a:avLst/>
          </a:prstGeom>
        </p:spPr>
      </p:pic>
    </p:spTree>
    <p:extLst>
      <p:ext uri="{BB962C8B-B14F-4D97-AF65-F5344CB8AC3E}">
        <p14:creationId xmlns:p14="http://schemas.microsoft.com/office/powerpoint/2010/main" val="282258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20EC-8318-E746-99B7-54192A6CEDB0}"/>
              </a:ext>
            </a:extLst>
          </p:cNvPr>
          <p:cNvSpPr>
            <a:spLocks noGrp="1"/>
          </p:cNvSpPr>
          <p:nvPr>
            <p:ph type="title"/>
          </p:nvPr>
        </p:nvSpPr>
        <p:spPr/>
        <p:txBody>
          <a:bodyPr/>
          <a:lstStyle/>
          <a:p>
            <a:r>
              <a:rPr lang="en-IN" b="0" i="0" dirty="0">
                <a:solidFill>
                  <a:srgbClr val="222222"/>
                </a:solidFill>
                <a:effectLst/>
                <a:latin typeface="-apple-system"/>
              </a:rPr>
              <a:t>string concatenation</a:t>
            </a:r>
            <a:endParaRPr lang="en-IN" dirty="0"/>
          </a:p>
        </p:txBody>
      </p:sp>
      <p:sp>
        <p:nvSpPr>
          <p:cNvPr id="3" name="Content Placeholder 2">
            <a:extLst>
              <a:ext uri="{FF2B5EF4-FFF2-40B4-BE49-F238E27FC236}">
                <a16:creationId xmlns:a16="http://schemas.microsoft.com/office/drawing/2014/main" id="{244A8168-3704-186F-3536-23DD765D863A}"/>
              </a:ext>
            </a:extLst>
          </p:cNvPr>
          <p:cNvSpPr>
            <a:spLocks noGrp="1"/>
          </p:cNvSpPr>
          <p:nvPr>
            <p:ph idx="1"/>
          </p:nvPr>
        </p:nvSpPr>
        <p:spPr/>
        <p:txBody>
          <a:bodyPr/>
          <a:lstStyle/>
          <a:p>
            <a:pPr algn="l"/>
            <a:r>
              <a:rPr lang="en-US" b="0" i="0" dirty="0">
                <a:solidFill>
                  <a:srgbClr val="222222"/>
                </a:solidFill>
                <a:effectLst/>
                <a:latin typeface="-apple-system"/>
              </a:rPr>
              <a:t>Joining or combining more than one is called as the Python string concatenation or </a:t>
            </a:r>
            <a:r>
              <a:rPr lang="en-US" b="0" i="0" dirty="0" err="1">
                <a:solidFill>
                  <a:srgbClr val="222222"/>
                </a:solidFill>
                <a:effectLst/>
                <a:latin typeface="-apple-system"/>
              </a:rPr>
              <a:t>concat</a:t>
            </a:r>
            <a:r>
              <a:rPr lang="en-US" b="0" i="0" dirty="0">
                <a:solidFill>
                  <a:srgbClr val="222222"/>
                </a:solidFill>
                <a:effectLst/>
                <a:latin typeface="-apple-system"/>
              </a:rPr>
              <a:t>. There are multiple ways to </a:t>
            </a:r>
            <a:r>
              <a:rPr lang="en-US" b="0" i="0" dirty="0" err="1">
                <a:solidFill>
                  <a:srgbClr val="222222"/>
                </a:solidFill>
                <a:effectLst/>
                <a:latin typeface="-apple-system"/>
              </a:rPr>
              <a:t>concat</a:t>
            </a:r>
            <a:r>
              <a:rPr lang="en-US" b="0" i="0" dirty="0">
                <a:solidFill>
                  <a:srgbClr val="222222"/>
                </a:solidFill>
                <a:effectLst/>
                <a:latin typeface="-apple-system"/>
              </a:rPr>
              <a:t>.</a:t>
            </a:r>
          </a:p>
          <a:p>
            <a:pPr algn="l">
              <a:buFont typeface="Arial" panose="020B0604020202020204" pitchFamily="34" charset="0"/>
              <a:buChar char="•"/>
            </a:pPr>
            <a:r>
              <a:rPr lang="en-US" b="0" i="0" dirty="0">
                <a:solidFill>
                  <a:srgbClr val="222222"/>
                </a:solidFill>
                <a:effectLst/>
                <a:latin typeface="-apple-system"/>
              </a:rPr>
              <a:t>We can use + operator to join more than one.</a:t>
            </a:r>
          </a:p>
          <a:p>
            <a:pPr algn="l">
              <a:buFont typeface="Arial" panose="020B0604020202020204" pitchFamily="34" charset="0"/>
              <a:buChar char="•"/>
            </a:pPr>
            <a:r>
              <a:rPr lang="en-US" b="0" i="0" dirty="0">
                <a:solidFill>
                  <a:srgbClr val="222222"/>
                </a:solidFill>
                <a:effectLst/>
                <a:latin typeface="-apple-system"/>
              </a:rPr>
              <a:t>By placing more than one literal, joins them automatically.</a:t>
            </a:r>
          </a:p>
          <a:p>
            <a:pPr algn="l">
              <a:buFont typeface="Arial" panose="020B0604020202020204" pitchFamily="34" charset="0"/>
              <a:buChar char="•"/>
            </a:pPr>
            <a:r>
              <a:rPr lang="en-US" b="0" i="0" dirty="0">
                <a:solidFill>
                  <a:srgbClr val="222222"/>
                </a:solidFill>
                <a:effectLst/>
                <a:latin typeface="-apple-system"/>
              </a:rPr>
              <a:t>Placing more than one inside the one and closed parentheses ()</a:t>
            </a:r>
          </a:p>
          <a:p>
            <a:pPr algn="l">
              <a:buFont typeface="Arial" panose="020B0604020202020204" pitchFamily="34" charset="0"/>
              <a:buChar char="•"/>
            </a:pPr>
            <a:r>
              <a:rPr lang="en-US" b="0" i="0" dirty="0">
                <a:solidFill>
                  <a:srgbClr val="222222"/>
                </a:solidFill>
                <a:effectLst/>
                <a:latin typeface="-apple-system"/>
              </a:rPr>
              <a:t>* operator is repeating the sentence for a given number of times. Here it is three times.</a:t>
            </a:r>
          </a:p>
          <a:p>
            <a:endParaRPr lang="en-IN" dirty="0"/>
          </a:p>
        </p:txBody>
      </p:sp>
    </p:spTree>
    <p:extLst>
      <p:ext uri="{BB962C8B-B14F-4D97-AF65-F5344CB8AC3E}">
        <p14:creationId xmlns:p14="http://schemas.microsoft.com/office/powerpoint/2010/main" val="136760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EFE4-914D-C642-68F4-13D88B702884}"/>
              </a:ext>
            </a:extLst>
          </p:cNvPr>
          <p:cNvSpPr>
            <a:spLocks noGrp="1"/>
          </p:cNvSpPr>
          <p:nvPr>
            <p:ph type="title"/>
          </p:nvPr>
        </p:nvSpPr>
        <p:spPr/>
        <p:txBody>
          <a:bodyPr/>
          <a:lstStyle/>
          <a:p>
            <a:r>
              <a:rPr lang="en-IN" b="0" i="0" dirty="0">
                <a:solidFill>
                  <a:srgbClr val="222222"/>
                </a:solidFill>
                <a:effectLst/>
                <a:latin typeface="-apple-system"/>
              </a:rPr>
              <a:t>Python String Slice</a:t>
            </a:r>
            <a:endParaRPr lang="en-IN" dirty="0"/>
          </a:p>
        </p:txBody>
      </p:sp>
      <p:sp>
        <p:nvSpPr>
          <p:cNvPr id="3" name="Content Placeholder 2">
            <a:extLst>
              <a:ext uri="{FF2B5EF4-FFF2-40B4-BE49-F238E27FC236}">
                <a16:creationId xmlns:a16="http://schemas.microsoft.com/office/drawing/2014/main" id="{2CCA603F-E015-BD99-4C3F-C4EE7CD1C5A7}"/>
              </a:ext>
            </a:extLst>
          </p:cNvPr>
          <p:cNvSpPr>
            <a:spLocks noGrp="1"/>
          </p:cNvSpPr>
          <p:nvPr>
            <p:ph idx="1"/>
          </p:nvPr>
        </p:nvSpPr>
        <p:spPr/>
        <p:txBody>
          <a:bodyPr/>
          <a:lstStyle/>
          <a:p>
            <a:r>
              <a:rPr lang="en-US" b="0" i="0" dirty="0">
                <a:solidFill>
                  <a:srgbClr val="222222"/>
                </a:solidFill>
                <a:effectLst/>
                <a:latin typeface="-apple-system"/>
              </a:rPr>
              <a:t>In python String Slice, the first integer value is the index position where the slicing start and the second is where the slicing end, but it does not include the content at this index position. For instance, if we define </a:t>
            </a:r>
            <a:r>
              <a:rPr lang="en-US" b="0" i="0" dirty="0" err="1">
                <a:solidFill>
                  <a:srgbClr val="222222"/>
                </a:solidFill>
                <a:effectLst/>
                <a:latin typeface="-apple-system"/>
              </a:rPr>
              <a:t>stritem</a:t>
            </a:r>
            <a:r>
              <a:rPr lang="en-US" b="0" i="0" dirty="0">
                <a:solidFill>
                  <a:srgbClr val="222222"/>
                </a:solidFill>
                <a:effectLst/>
                <a:latin typeface="-apple-system"/>
              </a:rPr>
              <a:t>[1:4], then string slicing starts at index position 1 and ends at index position 3 (not 4).</a:t>
            </a:r>
          </a:p>
          <a:p>
            <a:pPr algn="l">
              <a:buFont typeface="Arial" panose="020B0604020202020204" pitchFamily="34" charset="0"/>
              <a:buChar char="•"/>
            </a:pPr>
            <a:r>
              <a:rPr lang="en-US" b="0" i="0" dirty="0">
                <a:solidFill>
                  <a:srgbClr val="222222"/>
                </a:solidFill>
                <a:effectLst/>
                <a:latin typeface="-apple-system"/>
              </a:rPr>
              <a:t>If you omit the first index, the slicing starts from the beginning.</a:t>
            </a:r>
          </a:p>
          <a:p>
            <a:pPr algn="l">
              <a:buFont typeface="Arial" panose="020B0604020202020204" pitchFamily="34" charset="0"/>
              <a:buChar char="•"/>
            </a:pPr>
            <a:r>
              <a:rPr lang="en-US" b="0" i="0" dirty="0">
                <a:solidFill>
                  <a:srgbClr val="222222"/>
                </a:solidFill>
                <a:effectLst/>
                <a:latin typeface="-apple-system"/>
              </a:rPr>
              <a:t>If you omit the second argument, Slicing starts from the first position and continues to the last.</a:t>
            </a:r>
          </a:p>
          <a:p>
            <a:pPr algn="l">
              <a:buFont typeface="Arial" panose="020B0604020202020204" pitchFamily="34" charset="0"/>
              <a:buChar char="•"/>
            </a:pPr>
            <a:r>
              <a:rPr lang="en-US" b="0" i="0">
                <a:solidFill>
                  <a:srgbClr val="222222"/>
                </a:solidFill>
                <a:effectLst/>
                <a:latin typeface="-apple-system"/>
              </a:rPr>
              <a:t>And, If you are using the Negative numbers as an index, the slicing starts from right to left.</a:t>
            </a:r>
          </a:p>
          <a:p>
            <a:endParaRPr lang="en-IN" dirty="0"/>
          </a:p>
        </p:txBody>
      </p:sp>
    </p:spTree>
    <p:extLst>
      <p:ext uri="{BB962C8B-B14F-4D97-AF65-F5344CB8AC3E}">
        <p14:creationId xmlns:p14="http://schemas.microsoft.com/office/powerpoint/2010/main" val="47671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ABB9-3106-35EE-63A7-0C782E4B8EDB}"/>
              </a:ext>
            </a:extLst>
          </p:cNvPr>
          <p:cNvSpPr>
            <a:spLocks noGrp="1"/>
          </p:cNvSpPr>
          <p:nvPr>
            <p:ph type="title"/>
          </p:nvPr>
        </p:nvSpPr>
        <p:spPr/>
        <p:txBody>
          <a:bodyPr/>
          <a:lstStyle/>
          <a:p>
            <a:r>
              <a:rPr lang="en-IN" b="0" i="0" dirty="0">
                <a:solidFill>
                  <a:srgbClr val="222222"/>
                </a:solidFill>
                <a:effectLst/>
                <a:latin typeface="-apple-system"/>
              </a:rPr>
              <a:t>Python String Functions</a:t>
            </a:r>
            <a:endParaRPr lang="en-IN" dirty="0"/>
          </a:p>
        </p:txBody>
      </p:sp>
      <p:sp>
        <p:nvSpPr>
          <p:cNvPr id="3" name="Content Placeholder 2">
            <a:extLst>
              <a:ext uri="{FF2B5EF4-FFF2-40B4-BE49-F238E27FC236}">
                <a16:creationId xmlns:a16="http://schemas.microsoft.com/office/drawing/2014/main" id="{88C291E2-79EF-E5CD-527E-CEBBA0C037BD}"/>
              </a:ext>
            </a:extLst>
          </p:cNvPr>
          <p:cNvSpPr>
            <a:spLocks noGrp="1"/>
          </p:cNvSpPr>
          <p:nvPr>
            <p:ph idx="1"/>
          </p:nvPr>
        </p:nvSpPr>
        <p:spPr>
          <a:xfrm>
            <a:off x="838200" y="1825624"/>
            <a:ext cx="10515600" cy="4667251"/>
          </a:xfrm>
        </p:spPr>
        <p:txBody>
          <a:bodyPr>
            <a:normAutofit fontScale="25000" lnSpcReduction="20000"/>
          </a:bodyPr>
          <a:lstStyle/>
          <a:p>
            <a:r>
              <a:rPr lang="en-US" dirty="0"/>
              <a:t>Functions	Description</a:t>
            </a:r>
          </a:p>
          <a:p>
            <a:r>
              <a:rPr lang="en-US" dirty="0"/>
              <a:t>capitalize()	It converts the first character to Capitalize and following characters to Lowercase.</a:t>
            </a:r>
          </a:p>
          <a:p>
            <a:r>
              <a:rPr lang="en-US" dirty="0" err="1"/>
              <a:t>casefold</a:t>
            </a:r>
            <a:r>
              <a:rPr lang="en-US" dirty="0"/>
              <a:t>()	It returns the given sentence in Lowercase.</a:t>
            </a:r>
          </a:p>
          <a:p>
            <a:r>
              <a:rPr lang="en-US" dirty="0"/>
              <a:t>center()	This method is to Justify the line to Center and fill the remaining width with default white spaces</a:t>
            </a:r>
          </a:p>
          <a:p>
            <a:r>
              <a:rPr lang="en-US" dirty="0"/>
              <a:t>count()	It Counts how many times the substring occurs.</a:t>
            </a:r>
          </a:p>
          <a:p>
            <a:r>
              <a:rPr lang="en-US" dirty="0"/>
              <a:t>encode()	Prints the encoded version of a string object</a:t>
            </a:r>
          </a:p>
          <a:p>
            <a:r>
              <a:rPr lang="en-US" dirty="0" err="1"/>
              <a:t>endswith</a:t>
            </a:r>
            <a:r>
              <a:rPr lang="en-US" dirty="0"/>
              <a:t>()	This Python string </a:t>
            </a:r>
            <a:r>
              <a:rPr lang="en-US" dirty="0" err="1"/>
              <a:t>functiuon</a:t>
            </a:r>
            <a:r>
              <a:rPr lang="en-US" dirty="0"/>
              <a:t> displays TRUE if the string ends with the specified substring</a:t>
            </a:r>
          </a:p>
          <a:p>
            <a:r>
              <a:rPr lang="en-US" dirty="0" err="1"/>
              <a:t>expandtabs</a:t>
            </a:r>
            <a:r>
              <a:rPr lang="en-US" dirty="0"/>
              <a:t>()	It returns a copy of the given one, where all the tab characters replaced with one or more spaces.</a:t>
            </a:r>
          </a:p>
          <a:p>
            <a:r>
              <a:rPr lang="en-US" dirty="0"/>
              <a:t>find()	The index position of the first occurrence. Otherwise, it displays -1 if the specified one not found</a:t>
            </a:r>
          </a:p>
          <a:p>
            <a:r>
              <a:rPr lang="en-US" dirty="0"/>
              <a:t>format()	Useful for formatting</a:t>
            </a:r>
          </a:p>
          <a:p>
            <a:r>
              <a:rPr lang="en-US" dirty="0" err="1"/>
              <a:t>format_map</a:t>
            </a:r>
            <a:r>
              <a:rPr lang="en-US" dirty="0"/>
              <a:t>()	This Python function Format the string.</a:t>
            </a:r>
          </a:p>
          <a:p>
            <a:r>
              <a:rPr lang="en-US" dirty="0"/>
              <a:t>index()	It returns the index position of the first occurrence of a specified substring. It raises </a:t>
            </a:r>
            <a:r>
              <a:rPr lang="en-US" dirty="0" err="1"/>
              <a:t>ValueError</a:t>
            </a:r>
            <a:r>
              <a:rPr lang="en-US" dirty="0"/>
              <a:t> if the specified one not found.</a:t>
            </a:r>
          </a:p>
          <a:p>
            <a:r>
              <a:rPr lang="en-US" dirty="0" err="1"/>
              <a:t>isalnum</a:t>
            </a:r>
            <a:r>
              <a:rPr lang="en-US" dirty="0"/>
              <a:t>()	TRUE if it contains letters and numbers</a:t>
            </a:r>
          </a:p>
          <a:p>
            <a:r>
              <a:rPr lang="en-US" dirty="0" err="1"/>
              <a:t>isalpha</a:t>
            </a:r>
            <a:r>
              <a:rPr lang="en-US" dirty="0"/>
              <a:t>()	TRUE if it has at least one letter, and all the characters are Alphabetic</a:t>
            </a:r>
          </a:p>
          <a:p>
            <a:r>
              <a:rPr lang="en-US" dirty="0" err="1"/>
              <a:t>isdecimal</a:t>
            </a:r>
            <a:r>
              <a:rPr lang="en-US" dirty="0"/>
              <a:t>()	TRUE if it has at least one letter, and all the characters are Decimal</a:t>
            </a:r>
          </a:p>
          <a:p>
            <a:r>
              <a:rPr lang="en-US" dirty="0" err="1"/>
              <a:t>isdigit</a:t>
            </a:r>
            <a:r>
              <a:rPr lang="en-US" dirty="0"/>
              <a:t>()	This python string function display TRUE if the string has at least one letter, and all the letters are Digits</a:t>
            </a:r>
          </a:p>
          <a:p>
            <a:r>
              <a:rPr lang="en-US" dirty="0" err="1"/>
              <a:t>isidentifier</a:t>
            </a:r>
            <a:r>
              <a:rPr lang="en-US" dirty="0"/>
              <a:t>()	TRUE if it is a valid identifier. Otherwise, it returns false.</a:t>
            </a:r>
          </a:p>
          <a:p>
            <a:r>
              <a:rPr lang="en-US" dirty="0" err="1"/>
              <a:t>islower</a:t>
            </a:r>
            <a:r>
              <a:rPr lang="en-US" dirty="0"/>
              <a:t>()	TRUE if it has at least one letter, and all the characters are in Lowercase</a:t>
            </a:r>
          </a:p>
          <a:p>
            <a:r>
              <a:rPr lang="en-US" dirty="0" err="1"/>
              <a:t>isnumeric</a:t>
            </a:r>
            <a:r>
              <a:rPr lang="en-US" dirty="0"/>
              <a:t>()	It displays TRUE if it has at least one letter, and all the letters are Numeric</a:t>
            </a:r>
          </a:p>
          <a:p>
            <a:r>
              <a:rPr lang="en-US" dirty="0" err="1"/>
              <a:t>isprintable</a:t>
            </a:r>
            <a:r>
              <a:rPr lang="en-US" dirty="0"/>
              <a:t>()	This python string function returns TRUE if all the letters are Printable</a:t>
            </a:r>
          </a:p>
          <a:p>
            <a:r>
              <a:rPr lang="en-US" dirty="0" err="1"/>
              <a:t>isspace</a:t>
            </a:r>
            <a:r>
              <a:rPr lang="en-US" dirty="0"/>
              <a:t>()	It prints TRUE if the sentence contains only white spaces</a:t>
            </a:r>
          </a:p>
          <a:p>
            <a:r>
              <a:rPr lang="en-US" dirty="0" err="1"/>
              <a:t>istitle</a:t>
            </a:r>
            <a:r>
              <a:rPr lang="en-US" dirty="0"/>
              <a:t>()	Prints TRUE if it has at least one character, and it is a Title.</a:t>
            </a:r>
          </a:p>
          <a:p>
            <a:r>
              <a:rPr lang="en-US" dirty="0" err="1"/>
              <a:t>isupper</a:t>
            </a:r>
            <a:r>
              <a:rPr lang="en-US" dirty="0"/>
              <a:t>()	TRUE if the sentence has at least one letter, and all the characters are in Uppercase</a:t>
            </a:r>
          </a:p>
        </p:txBody>
      </p:sp>
    </p:spTree>
    <p:extLst>
      <p:ext uri="{BB962C8B-B14F-4D97-AF65-F5344CB8AC3E}">
        <p14:creationId xmlns:p14="http://schemas.microsoft.com/office/powerpoint/2010/main" val="177669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69C2-A22E-1ACF-7E1A-E1A31204636B}"/>
              </a:ext>
            </a:extLst>
          </p:cNvPr>
          <p:cNvSpPr>
            <a:spLocks noGrp="1"/>
          </p:cNvSpPr>
          <p:nvPr>
            <p:ph type="title"/>
          </p:nvPr>
        </p:nvSpPr>
        <p:spPr/>
        <p:txBody>
          <a:bodyPr/>
          <a:lstStyle/>
          <a:p>
            <a:r>
              <a:rPr lang="en-IN" b="0" i="0" dirty="0">
                <a:solidFill>
                  <a:srgbClr val="222222"/>
                </a:solidFill>
                <a:effectLst/>
                <a:latin typeface="-apple-system"/>
              </a:rPr>
              <a:t>Python String Functions</a:t>
            </a:r>
            <a:endParaRPr lang="en-IN" dirty="0"/>
          </a:p>
        </p:txBody>
      </p:sp>
      <p:sp>
        <p:nvSpPr>
          <p:cNvPr id="3" name="Content Placeholder 2">
            <a:extLst>
              <a:ext uri="{FF2B5EF4-FFF2-40B4-BE49-F238E27FC236}">
                <a16:creationId xmlns:a16="http://schemas.microsoft.com/office/drawing/2014/main" id="{56BCA838-5AAA-5092-BCB3-4C3F025CA444}"/>
              </a:ext>
            </a:extLst>
          </p:cNvPr>
          <p:cNvSpPr>
            <a:spLocks noGrp="1"/>
          </p:cNvSpPr>
          <p:nvPr>
            <p:ph idx="1"/>
          </p:nvPr>
        </p:nvSpPr>
        <p:spPr>
          <a:xfrm>
            <a:off x="838200" y="1825625"/>
            <a:ext cx="10515600" cy="4736540"/>
          </a:xfrm>
        </p:spPr>
        <p:txBody>
          <a:bodyPr>
            <a:normAutofit fontScale="25000" lnSpcReduction="20000"/>
          </a:bodyPr>
          <a:lstStyle/>
          <a:p>
            <a:r>
              <a:rPr lang="en-US" dirty="0"/>
              <a:t>Functions	Description</a:t>
            </a:r>
          </a:p>
          <a:p>
            <a:r>
              <a:rPr lang="en-US" dirty="0"/>
              <a:t>join()	Join (Concatenate) a list of substrings</a:t>
            </a:r>
          </a:p>
          <a:p>
            <a:r>
              <a:rPr lang="en-US" dirty="0" err="1"/>
              <a:t>ljust</a:t>
            </a:r>
            <a:r>
              <a:rPr lang="en-US" dirty="0"/>
              <a:t>()	Justify to the Left-hand side and fill the remaining width with default white spaces</a:t>
            </a:r>
          </a:p>
          <a:p>
            <a:r>
              <a:rPr lang="en-US" dirty="0"/>
              <a:t>lower()	It converts the given String into Lowercase characters and returns a new.</a:t>
            </a:r>
          </a:p>
          <a:p>
            <a:r>
              <a:rPr lang="en-US" dirty="0" err="1"/>
              <a:t>lstrip</a:t>
            </a:r>
            <a:r>
              <a:rPr lang="en-US" dirty="0"/>
              <a:t>()	This python string functions removes the white spaces from the Left-hand side.</a:t>
            </a:r>
          </a:p>
          <a:p>
            <a:r>
              <a:rPr lang="en-US" dirty="0" err="1"/>
              <a:t>maketrans</a:t>
            </a:r>
            <a:r>
              <a:rPr lang="en-US" dirty="0"/>
              <a:t>()	It returns the transaction table. We can further use this transaction in translate() method.</a:t>
            </a:r>
          </a:p>
          <a:p>
            <a:r>
              <a:rPr lang="en-US" dirty="0"/>
              <a:t>partition()	It partitions the given one at the first occurrence of the specified separator and returns a tuple with three arguments.</a:t>
            </a:r>
          </a:p>
          <a:p>
            <a:r>
              <a:rPr lang="en-US" dirty="0"/>
              <a:t>replace()	This python string function searches for a specified word and replaces it with a new value.</a:t>
            </a:r>
          </a:p>
          <a:p>
            <a:r>
              <a:rPr lang="en-US" dirty="0" err="1"/>
              <a:t>rfind</a:t>
            </a:r>
            <a:r>
              <a:rPr lang="en-US" dirty="0"/>
              <a:t>()	It display the index position of the Last occurrence. It returns -1 if the specified one not found</a:t>
            </a:r>
          </a:p>
          <a:p>
            <a:r>
              <a:rPr lang="en-US" dirty="0" err="1"/>
              <a:t>rindex</a:t>
            </a:r>
            <a:r>
              <a:rPr lang="en-US" dirty="0"/>
              <a:t>()	It returns the index position of the Last occurrence. It raises </a:t>
            </a:r>
            <a:r>
              <a:rPr lang="en-US" dirty="0" err="1"/>
              <a:t>ValueError</a:t>
            </a:r>
            <a:r>
              <a:rPr lang="en-US" dirty="0"/>
              <a:t> if the specified Python string not found</a:t>
            </a:r>
          </a:p>
          <a:p>
            <a:r>
              <a:rPr lang="en-US" dirty="0" err="1"/>
              <a:t>rjust</a:t>
            </a:r>
            <a:r>
              <a:rPr lang="en-US" dirty="0"/>
              <a:t>()	Justify to the Right-hand side and fill the remaining width with default white spaces</a:t>
            </a:r>
          </a:p>
          <a:p>
            <a:r>
              <a:rPr lang="en-US" dirty="0" err="1"/>
              <a:t>rpartition</a:t>
            </a:r>
            <a:r>
              <a:rPr lang="en-US" dirty="0"/>
              <a:t>()	This python string functions partitions the given sentence using the specified separator and returns a tuple with three arguments.</a:t>
            </a:r>
          </a:p>
          <a:p>
            <a:r>
              <a:rPr lang="en-US" dirty="0" err="1"/>
              <a:t>rsplit</a:t>
            </a:r>
            <a:r>
              <a:rPr lang="en-US" dirty="0"/>
              <a:t>()	Split into a list of sentences based on the specified delimiter. It happens from right to left</a:t>
            </a:r>
          </a:p>
          <a:p>
            <a:r>
              <a:rPr lang="en-US" dirty="0" err="1"/>
              <a:t>rstrip</a:t>
            </a:r>
            <a:r>
              <a:rPr lang="en-US" dirty="0"/>
              <a:t>()	It removes the white spaces from the Right-hand side.</a:t>
            </a:r>
          </a:p>
          <a:p>
            <a:r>
              <a:rPr lang="en-US" dirty="0"/>
              <a:t>split()	This python string functions is very useful to Split into a list of substrings based on the specified delimiter</a:t>
            </a:r>
          </a:p>
          <a:p>
            <a:r>
              <a:rPr lang="en-US" dirty="0" err="1"/>
              <a:t>splitlines</a:t>
            </a:r>
            <a:r>
              <a:rPr lang="en-US" dirty="0"/>
              <a:t>()	It prints a list of lines by breaking the given one at line boundaries.</a:t>
            </a:r>
          </a:p>
          <a:p>
            <a:r>
              <a:rPr lang="en-US" dirty="0" err="1"/>
              <a:t>startswith</a:t>
            </a:r>
            <a:r>
              <a:rPr lang="en-US" dirty="0"/>
              <a:t>()	TRUE if the sentence Starts with the specified substring</a:t>
            </a:r>
          </a:p>
          <a:p>
            <a:r>
              <a:rPr lang="en-US" dirty="0"/>
              <a:t>strip()	It removes the white spaces from both ends. Performs both </a:t>
            </a:r>
            <a:r>
              <a:rPr lang="en-US" dirty="0" err="1"/>
              <a:t>lstrip</a:t>
            </a:r>
            <a:r>
              <a:rPr lang="en-US" dirty="0"/>
              <a:t>() and </a:t>
            </a:r>
            <a:r>
              <a:rPr lang="en-US" dirty="0" err="1"/>
              <a:t>rstrip</a:t>
            </a:r>
            <a:r>
              <a:rPr lang="en-US" dirty="0"/>
              <a:t>()</a:t>
            </a:r>
          </a:p>
          <a:p>
            <a:r>
              <a:rPr lang="en-US" dirty="0" err="1"/>
              <a:t>swapcase</a:t>
            </a:r>
            <a:r>
              <a:rPr lang="en-US" dirty="0"/>
              <a:t>()	Converts the Lowercase letters into Uppercase. And Uppercase letters into Lowercase</a:t>
            </a:r>
          </a:p>
          <a:p>
            <a:r>
              <a:rPr lang="en-US" dirty="0"/>
              <a:t>title()	It converts the first character in each word to Uppercase and following characters to Lowercase</a:t>
            </a:r>
          </a:p>
          <a:p>
            <a:r>
              <a:rPr lang="en-US" dirty="0"/>
              <a:t>translate()	Prints a Copy of the given one in which each character mapped with the transaction table.</a:t>
            </a:r>
          </a:p>
          <a:p>
            <a:r>
              <a:rPr lang="en-US" dirty="0"/>
              <a:t>upper()	This Python string function converts into Uppercase letters and returns a new one.</a:t>
            </a:r>
          </a:p>
          <a:p>
            <a:r>
              <a:rPr lang="en-US" dirty="0" err="1"/>
              <a:t>zfill</a:t>
            </a:r>
            <a:r>
              <a:rPr lang="en-US" dirty="0"/>
              <a:t>()	Prints a copy filled with ASCII ‘0’ digits on the left-hand side of the sentence to make a length to the specified width.</a:t>
            </a:r>
            <a:endParaRPr lang="en-IN" dirty="0"/>
          </a:p>
        </p:txBody>
      </p:sp>
    </p:spTree>
    <p:extLst>
      <p:ext uri="{BB962C8B-B14F-4D97-AF65-F5344CB8AC3E}">
        <p14:creationId xmlns:p14="http://schemas.microsoft.com/office/powerpoint/2010/main" val="360869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49A5-4266-B622-0746-7DFA252E57E5}"/>
              </a:ext>
            </a:extLst>
          </p:cNvPr>
          <p:cNvSpPr>
            <a:spLocks noGrp="1"/>
          </p:cNvSpPr>
          <p:nvPr>
            <p:ph type="title"/>
          </p:nvPr>
        </p:nvSpPr>
        <p:spPr>
          <a:xfrm>
            <a:off x="838200" y="365125"/>
            <a:ext cx="10515600" cy="809251"/>
          </a:xfrm>
        </p:spPr>
        <p:txBody>
          <a:bodyPr/>
          <a:lstStyle/>
          <a:p>
            <a:r>
              <a:rPr lang="en-IN" b="0" i="0" dirty="0">
                <a:solidFill>
                  <a:srgbClr val="222222"/>
                </a:solidFill>
                <a:effectLst/>
                <a:latin typeface="-apple-system"/>
              </a:rPr>
              <a:t>Python while Loop</a:t>
            </a:r>
            <a:endParaRPr lang="en-IN" dirty="0"/>
          </a:p>
        </p:txBody>
      </p:sp>
      <p:sp>
        <p:nvSpPr>
          <p:cNvPr id="3" name="Content Placeholder 2">
            <a:extLst>
              <a:ext uri="{FF2B5EF4-FFF2-40B4-BE49-F238E27FC236}">
                <a16:creationId xmlns:a16="http://schemas.microsoft.com/office/drawing/2014/main" id="{FBBA08D4-D3EF-F7D7-ADA5-F75D3F074FA9}"/>
              </a:ext>
            </a:extLst>
          </p:cNvPr>
          <p:cNvSpPr>
            <a:spLocks noGrp="1"/>
          </p:cNvSpPr>
          <p:nvPr>
            <p:ph idx="1"/>
          </p:nvPr>
        </p:nvSpPr>
        <p:spPr>
          <a:xfrm>
            <a:off x="838200" y="1443318"/>
            <a:ext cx="10515600" cy="4733645"/>
          </a:xfrm>
        </p:spPr>
        <p:txBody>
          <a:bodyPr/>
          <a:lstStyle/>
          <a:p>
            <a:pPr algn="l"/>
            <a:r>
              <a:rPr lang="en-US" sz="2400" b="0" i="0" dirty="0">
                <a:solidFill>
                  <a:srgbClr val="222222"/>
                </a:solidFill>
                <a:effectLst/>
                <a:latin typeface="-apple-system"/>
              </a:rPr>
              <a:t>The Python while Loop is used to repeat a block of statements for given number of times, until the given condition is False. A while loop in Python start with the condition, if the condition is True then statements inside it will be executed. If the given condition is false, it won’t execute at least once, which means, it may execute zero or more time and the syntax of it is:</a:t>
            </a:r>
          </a:p>
          <a:p>
            <a:pPr algn="l"/>
            <a:r>
              <a:rPr lang="en-US" sz="2400" b="0" i="0" dirty="0">
                <a:solidFill>
                  <a:srgbClr val="222222"/>
                </a:solidFill>
                <a:effectLst/>
                <a:latin typeface="-apple-system"/>
              </a:rPr>
              <a:t>The Python While Loop Syntax is as follows:</a:t>
            </a:r>
          </a:p>
          <a:p>
            <a:endParaRPr lang="en-IN" dirty="0"/>
          </a:p>
        </p:txBody>
      </p:sp>
      <p:pic>
        <p:nvPicPr>
          <p:cNvPr id="5" name="Picture 4">
            <a:extLst>
              <a:ext uri="{FF2B5EF4-FFF2-40B4-BE49-F238E27FC236}">
                <a16:creationId xmlns:a16="http://schemas.microsoft.com/office/drawing/2014/main" id="{FC07F2B1-24EB-7869-E589-9FDA25A5EC22}"/>
              </a:ext>
            </a:extLst>
          </p:cNvPr>
          <p:cNvPicPr>
            <a:picLocks noChangeAspect="1"/>
          </p:cNvPicPr>
          <p:nvPr/>
        </p:nvPicPr>
        <p:blipFill>
          <a:blip r:embed="rId2"/>
          <a:stretch>
            <a:fillRect/>
          </a:stretch>
        </p:blipFill>
        <p:spPr>
          <a:xfrm>
            <a:off x="2028616" y="3859446"/>
            <a:ext cx="7399661" cy="1767993"/>
          </a:xfrm>
          <a:prstGeom prst="rect">
            <a:avLst/>
          </a:prstGeom>
        </p:spPr>
      </p:pic>
    </p:spTree>
    <p:extLst>
      <p:ext uri="{BB962C8B-B14F-4D97-AF65-F5344CB8AC3E}">
        <p14:creationId xmlns:p14="http://schemas.microsoft.com/office/powerpoint/2010/main" val="13311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3CE-A913-A7F6-7268-6B77CEE90D6E}"/>
              </a:ext>
            </a:extLst>
          </p:cNvPr>
          <p:cNvSpPr>
            <a:spLocks noGrp="1"/>
          </p:cNvSpPr>
          <p:nvPr>
            <p:ph type="title"/>
          </p:nvPr>
        </p:nvSpPr>
        <p:spPr/>
        <p:txBody>
          <a:bodyPr/>
          <a:lstStyle/>
          <a:p>
            <a:r>
              <a:rPr lang="en-US" b="0" i="0" dirty="0">
                <a:solidFill>
                  <a:srgbClr val="222222"/>
                </a:solidFill>
                <a:effectLst/>
                <a:latin typeface="-apple-system"/>
              </a:rPr>
              <a:t>Python while Loop Flow Chart</a:t>
            </a:r>
            <a:endParaRPr lang="en-IN" dirty="0"/>
          </a:p>
        </p:txBody>
      </p:sp>
      <p:sp>
        <p:nvSpPr>
          <p:cNvPr id="3" name="Content Placeholder 2">
            <a:extLst>
              <a:ext uri="{FF2B5EF4-FFF2-40B4-BE49-F238E27FC236}">
                <a16:creationId xmlns:a16="http://schemas.microsoft.com/office/drawing/2014/main" id="{9C4F651C-A054-9599-F147-BF9B2977D818}"/>
              </a:ext>
            </a:extLst>
          </p:cNvPr>
          <p:cNvSpPr>
            <a:spLocks noGrp="1"/>
          </p:cNvSpPr>
          <p:nvPr>
            <p:ph idx="1"/>
          </p:nvPr>
        </p:nvSpPr>
        <p:spPr/>
        <p:txBody>
          <a:bodyPr/>
          <a:lstStyle/>
          <a:p>
            <a:pPr algn="l"/>
            <a:r>
              <a:rPr lang="en-US" b="0" i="0" dirty="0">
                <a:solidFill>
                  <a:srgbClr val="222222"/>
                </a:solidFill>
                <a:effectLst/>
                <a:latin typeface="-apple-system"/>
              </a:rPr>
              <a:t>This flow chart will explain you Visually and perfectly</a:t>
            </a:r>
          </a:p>
          <a:p>
            <a:br>
              <a:rPr lang="en-US" dirty="0"/>
            </a:br>
            <a:endParaRPr lang="en-IN" dirty="0"/>
          </a:p>
        </p:txBody>
      </p:sp>
      <p:pic>
        <p:nvPicPr>
          <p:cNvPr id="5" name="Picture 4">
            <a:extLst>
              <a:ext uri="{FF2B5EF4-FFF2-40B4-BE49-F238E27FC236}">
                <a16:creationId xmlns:a16="http://schemas.microsoft.com/office/drawing/2014/main" id="{6F73FB44-6EF6-3AA3-B6C7-38F5DA11651B}"/>
              </a:ext>
            </a:extLst>
          </p:cNvPr>
          <p:cNvPicPr>
            <a:picLocks noChangeAspect="1"/>
          </p:cNvPicPr>
          <p:nvPr/>
        </p:nvPicPr>
        <p:blipFill>
          <a:blip r:embed="rId2"/>
          <a:stretch>
            <a:fillRect/>
          </a:stretch>
        </p:blipFill>
        <p:spPr>
          <a:xfrm>
            <a:off x="2496191" y="2596481"/>
            <a:ext cx="5890770" cy="3368332"/>
          </a:xfrm>
          <a:prstGeom prst="rect">
            <a:avLst/>
          </a:prstGeom>
        </p:spPr>
      </p:pic>
    </p:spTree>
    <p:extLst>
      <p:ext uri="{BB962C8B-B14F-4D97-AF65-F5344CB8AC3E}">
        <p14:creationId xmlns:p14="http://schemas.microsoft.com/office/powerpoint/2010/main" val="12510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D89-38D3-5A71-038F-C0F827172504}"/>
              </a:ext>
            </a:extLst>
          </p:cNvPr>
          <p:cNvSpPr>
            <a:spLocks noGrp="1"/>
          </p:cNvSpPr>
          <p:nvPr>
            <p:ph type="title"/>
          </p:nvPr>
        </p:nvSpPr>
        <p:spPr/>
        <p:txBody>
          <a:bodyPr/>
          <a:lstStyle/>
          <a:p>
            <a:r>
              <a:rPr lang="en-US" b="0" i="0" dirty="0">
                <a:solidFill>
                  <a:srgbClr val="222222"/>
                </a:solidFill>
                <a:effectLst/>
                <a:latin typeface="-apple-system"/>
              </a:rPr>
              <a:t>Python while Loop Flow Chart Contd.</a:t>
            </a:r>
            <a:endParaRPr lang="en-IN" dirty="0"/>
          </a:p>
        </p:txBody>
      </p:sp>
      <p:sp>
        <p:nvSpPr>
          <p:cNvPr id="3" name="Content Placeholder 2">
            <a:extLst>
              <a:ext uri="{FF2B5EF4-FFF2-40B4-BE49-F238E27FC236}">
                <a16:creationId xmlns:a16="http://schemas.microsoft.com/office/drawing/2014/main" id="{BFCAE757-2EBF-EDDB-0D11-14DB9D6C7F69}"/>
              </a:ext>
            </a:extLst>
          </p:cNvPr>
          <p:cNvSpPr>
            <a:spLocks noGrp="1"/>
          </p:cNvSpPr>
          <p:nvPr>
            <p:ph idx="1"/>
          </p:nvPr>
        </p:nvSpPr>
        <p:spPr/>
        <p:txBody>
          <a:bodyPr/>
          <a:lstStyle/>
          <a:p>
            <a:pPr algn="l"/>
            <a:r>
              <a:rPr lang="en-US" b="0" i="0" dirty="0">
                <a:solidFill>
                  <a:srgbClr val="222222"/>
                </a:solidFill>
                <a:effectLst/>
                <a:latin typeface="-apple-system"/>
              </a:rPr>
              <a:t>Python while loop will check for the condition at the beginning of it.</a:t>
            </a:r>
          </a:p>
          <a:p>
            <a:pPr algn="l">
              <a:buFont typeface="+mj-lt"/>
              <a:buAutoNum type="arabicPeriod"/>
            </a:pPr>
            <a:r>
              <a:rPr lang="en-US" b="0" i="0" dirty="0">
                <a:solidFill>
                  <a:srgbClr val="222222"/>
                </a:solidFill>
                <a:effectLst/>
                <a:latin typeface="-apple-system"/>
              </a:rPr>
              <a:t>If the condition evaluates to True then it will execute the code inside it.</a:t>
            </a:r>
          </a:p>
          <a:p>
            <a:pPr algn="l">
              <a:buFont typeface="+mj-lt"/>
              <a:buAutoNum type="arabicPeriod"/>
            </a:pPr>
            <a:r>
              <a:rPr lang="en-US" b="0" i="0" dirty="0">
                <a:solidFill>
                  <a:srgbClr val="222222"/>
                </a:solidFill>
                <a:effectLst/>
                <a:latin typeface="-apple-system"/>
              </a:rPr>
              <a:t>Next, we have to use Arithmetic Operator inside the Python while loop to increment and decrement the value.</a:t>
            </a:r>
          </a:p>
          <a:p>
            <a:pPr algn="l">
              <a:buFont typeface="+mj-lt"/>
              <a:buAutoNum type="arabicPeriod"/>
            </a:pPr>
            <a:r>
              <a:rPr lang="en-US" b="0" i="0" dirty="0">
                <a:solidFill>
                  <a:srgbClr val="222222"/>
                </a:solidFill>
                <a:effectLst/>
                <a:latin typeface="-apple-system"/>
              </a:rPr>
              <a:t>After the value increments, it will again check the expression. As long as the condition is met, the statements in it will be executed.</a:t>
            </a:r>
          </a:p>
          <a:p>
            <a:pPr algn="l">
              <a:buFont typeface="+mj-lt"/>
              <a:buAutoNum type="arabicPeriod"/>
            </a:pPr>
            <a:r>
              <a:rPr lang="en-US" b="0" i="0" dirty="0">
                <a:solidFill>
                  <a:srgbClr val="222222"/>
                </a:solidFill>
                <a:effectLst/>
                <a:latin typeface="-apple-system"/>
              </a:rPr>
              <a:t>If the expression becomes False then it will exit from it.</a:t>
            </a:r>
          </a:p>
          <a:p>
            <a:endParaRPr lang="en-IN" dirty="0"/>
          </a:p>
        </p:txBody>
      </p:sp>
    </p:spTree>
    <p:extLst>
      <p:ext uri="{BB962C8B-B14F-4D97-AF65-F5344CB8AC3E}">
        <p14:creationId xmlns:p14="http://schemas.microsoft.com/office/powerpoint/2010/main" val="16085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3B-8294-20F9-EEEC-A95B839DFA43}"/>
              </a:ext>
            </a:extLst>
          </p:cNvPr>
          <p:cNvSpPr>
            <a:spLocks noGrp="1"/>
          </p:cNvSpPr>
          <p:nvPr>
            <p:ph type="title"/>
          </p:nvPr>
        </p:nvSpPr>
        <p:spPr/>
        <p:txBody>
          <a:bodyPr/>
          <a:lstStyle/>
          <a:p>
            <a:r>
              <a:rPr lang="en-IN" b="0" i="0" dirty="0">
                <a:solidFill>
                  <a:srgbClr val="222222"/>
                </a:solidFill>
                <a:effectLst/>
                <a:latin typeface="-apple-system"/>
              </a:rPr>
              <a:t>Python For Loop</a:t>
            </a:r>
            <a:endParaRPr lang="en-IN" dirty="0"/>
          </a:p>
        </p:txBody>
      </p:sp>
      <p:sp>
        <p:nvSpPr>
          <p:cNvPr id="3" name="Content Placeholder 2">
            <a:extLst>
              <a:ext uri="{FF2B5EF4-FFF2-40B4-BE49-F238E27FC236}">
                <a16:creationId xmlns:a16="http://schemas.microsoft.com/office/drawing/2014/main" id="{B3BEBFF3-8C37-728E-018A-8BF1FE974DC8}"/>
              </a:ext>
            </a:extLst>
          </p:cNvPr>
          <p:cNvSpPr>
            <a:spLocks noGrp="1"/>
          </p:cNvSpPr>
          <p:nvPr>
            <p:ph idx="1"/>
          </p:nvPr>
        </p:nvSpPr>
        <p:spPr/>
        <p:txBody>
          <a:bodyPr>
            <a:normAutofit/>
          </a:bodyPr>
          <a:lstStyle/>
          <a:p>
            <a:pPr algn="l"/>
            <a:r>
              <a:rPr lang="en-US" sz="2400" b="0" i="0" dirty="0">
                <a:solidFill>
                  <a:srgbClr val="222222"/>
                </a:solidFill>
                <a:effectLst/>
                <a:latin typeface="-apple-system"/>
              </a:rPr>
              <a:t>The Python For Loop is used to repeat a block of statements until there are no items in the Object may be String, List, Tuple, or any other object. Let us see how to write the Python For Loop, range, and the else part with practical examples. Let us see the syntax of it, prior to getting into the details:</a:t>
            </a:r>
          </a:p>
          <a:p>
            <a:pPr algn="l"/>
            <a:r>
              <a:rPr lang="en-US" sz="2400" b="0" i="0" dirty="0">
                <a:solidFill>
                  <a:srgbClr val="222222"/>
                </a:solidFill>
                <a:effectLst/>
                <a:latin typeface="-apple-system"/>
              </a:rPr>
              <a:t>The syntax of the Python For Loop in is as follows:</a:t>
            </a:r>
          </a:p>
          <a:p>
            <a:endParaRPr lang="en-IN" sz="2400" dirty="0"/>
          </a:p>
        </p:txBody>
      </p:sp>
      <p:pic>
        <p:nvPicPr>
          <p:cNvPr id="5" name="Picture 4">
            <a:extLst>
              <a:ext uri="{FF2B5EF4-FFF2-40B4-BE49-F238E27FC236}">
                <a16:creationId xmlns:a16="http://schemas.microsoft.com/office/drawing/2014/main" id="{FA8F35E5-F23B-8508-6A51-55061C60F27C}"/>
              </a:ext>
            </a:extLst>
          </p:cNvPr>
          <p:cNvPicPr>
            <a:picLocks noChangeAspect="1"/>
          </p:cNvPicPr>
          <p:nvPr/>
        </p:nvPicPr>
        <p:blipFill>
          <a:blip r:embed="rId2"/>
          <a:stretch>
            <a:fillRect/>
          </a:stretch>
        </p:blipFill>
        <p:spPr>
          <a:xfrm>
            <a:off x="2294869" y="4001294"/>
            <a:ext cx="7369179" cy="1714649"/>
          </a:xfrm>
          <a:prstGeom prst="rect">
            <a:avLst/>
          </a:prstGeom>
        </p:spPr>
      </p:pic>
    </p:spTree>
    <p:extLst>
      <p:ext uri="{BB962C8B-B14F-4D97-AF65-F5344CB8AC3E}">
        <p14:creationId xmlns:p14="http://schemas.microsoft.com/office/powerpoint/2010/main" val="33043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AA-6678-9A96-5B2A-7C2780583289}"/>
              </a:ext>
            </a:extLst>
          </p:cNvPr>
          <p:cNvSpPr>
            <a:spLocks noGrp="1"/>
          </p:cNvSpPr>
          <p:nvPr>
            <p:ph type="title"/>
          </p:nvPr>
        </p:nvSpPr>
        <p:spPr/>
        <p:txBody>
          <a:bodyPr/>
          <a:lstStyle/>
          <a:p>
            <a:r>
              <a:rPr lang="en-US" b="0" i="0" dirty="0">
                <a:solidFill>
                  <a:srgbClr val="222222"/>
                </a:solidFill>
                <a:effectLst/>
                <a:latin typeface="-apple-system"/>
              </a:rPr>
              <a:t>Python For Loop Flow Chart</a:t>
            </a:r>
            <a:endParaRPr lang="en-IN" dirty="0"/>
          </a:p>
        </p:txBody>
      </p:sp>
      <p:pic>
        <p:nvPicPr>
          <p:cNvPr id="5" name="Picture 4">
            <a:extLst>
              <a:ext uri="{FF2B5EF4-FFF2-40B4-BE49-F238E27FC236}">
                <a16:creationId xmlns:a16="http://schemas.microsoft.com/office/drawing/2014/main" id="{E6DB60CF-8D71-414C-4FED-50A4E9764948}"/>
              </a:ext>
            </a:extLst>
          </p:cNvPr>
          <p:cNvPicPr>
            <a:picLocks noChangeAspect="1"/>
          </p:cNvPicPr>
          <p:nvPr/>
        </p:nvPicPr>
        <p:blipFill>
          <a:blip r:embed="rId2"/>
          <a:stretch>
            <a:fillRect/>
          </a:stretch>
        </p:blipFill>
        <p:spPr>
          <a:xfrm>
            <a:off x="2949345" y="1834468"/>
            <a:ext cx="6149873" cy="3673158"/>
          </a:xfrm>
          <a:prstGeom prst="rect">
            <a:avLst/>
          </a:prstGeom>
        </p:spPr>
      </p:pic>
    </p:spTree>
    <p:extLst>
      <p:ext uri="{BB962C8B-B14F-4D97-AF65-F5344CB8AC3E}">
        <p14:creationId xmlns:p14="http://schemas.microsoft.com/office/powerpoint/2010/main" val="121875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1844-0E11-C24C-DC7E-DAB120EBC198}"/>
              </a:ext>
            </a:extLst>
          </p:cNvPr>
          <p:cNvSpPr>
            <a:spLocks noGrp="1"/>
          </p:cNvSpPr>
          <p:nvPr>
            <p:ph type="title"/>
          </p:nvPr>
        </p:nvSpPr>
        <p:spPr/>
        <p:txBody>
          <a:bodyPr/>
          <a:lstStyle/>
          <a:p>
            <a:r>
              <a:rPr lang="en-US" b="0" i="0" dirty="0">
                <a:solidFill>
                  <a:srgbClr val="222222"/>
                </a:solidFill>
                <a:effectLst/>
                <a:latin typeface="-apple-system"/>
              </a:rPr>
              <a:t>Python For Loop Flow Chart Contd.</a:t>
            </a:r>
            <a:endParaRPr lang="en-IN" dirty="0"/>
          </a:p>
        </p:txBody>
      </p:sp>
      <p:sp>
        <p:nvSpPr>
          <p:cNvPr id="3" name="Content Placeholder 2">
            <a:extLst>
              <a:ext uri="{FF2B5EF4-FFF2-40B4-BE49-F238E27FC236}">
                <a16:creationId xmlns:a16="http://schemas.microsoft.com/office/drawing/2014/main" id="{7F218FDC-90F8-3636-22DD-747220665E53}"/>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execution process of the for loop in python is:</a:t>
            </a:r>
          </a:p>
          <a:p>
            <a:pPr algn="l">
              <a:buFont typeface="+mj-lt"/>
              <a:buAutoNum type="arabicPeriod"/>
            </a:pPr>
            <a:r>
              <a:rPr lang="en-US" b="0" i="0" dirty="0">
                <a:solidFill>
                  <a:srgbClr val="222222"/>
                </a:solidFill>
                <a:effectLst/>
                <a:latin typeface="-apple-system"/>
              </a:rPr>
              <a:t>Initialization: We initialize the variable(s) here. Example </a:t>
            </a:r>
            <a:r>
              <a:rPr lang="en-US" b="0" i="0" dirty="0" err="1">
                <a:solidFill>
                  <a:srgbClr val="222222"/>
                </a:solidFill>
                <a:effectLst/>
                <a:latin typeface="-apple-system"/>
              </a:rPr>
              <a:t>i</a:t>
            </a:r>
            <a:r>
              <a:rPr lang="en-US" b="0" i="0" dirty="0">
                <a:solidFill>
                  <a:srgbClr val="222222"/>
                </a:solidFill>
                <a:effectLst/>
                <a:latin typeface="-apple-system"/>
              </a:rPr>
              <a:t>=1.</a:t>
            </a:r>
          </a:p>
          <a:p>
            <a:pPr algn="l">
              <a:buFont typeface="+mj-lt"/>
              <a:buAutoNum type="arabicPeriod"/>
            </a:pPr>
            <a:r>
              <a:rPr lang="en-US" b="0" i="0" dirty="0">
                <a:solidFill>
                  <a:srgbClr val="222222"/>
                </a:solidFill>
                <a:effectLst/>
                <a:latin typeface="-apple-system"/>
              </a:rPr>
              <a:t>Items in Sequence / Object: Compiler will check the items in Objects. Example, individual letters in String word. If there are items in sequence ( True) then it will execute the statements within it or inside. If there is no item in sequence ( False) then it will exit.</a:t>
            </a:r>
          </a:p>
          <a:p>
            <a:pPr algn="l">
              <a:buFont typeface="+mj-lt"/>
              <a:buAutoNum type="arabicPeriod"/>
            </a:pPr>
            <a:r>
              <a:rPr lang="en-US" b="0" i="0" dirty="0">
                <a:solidFill>
                  <a:srgbClr val="222222"/>
                </a:solidFill>
                <a:effectLst/>
                <a:latin typeface="-apple-system"/>
              </a:rPr>
              <a:t>After completing the current iteration, compiler will traverse to next item.</a:t>
            </a:r>
          </a:p>
          <a:p>
            <a:pPr algn="l">
              <a:buFont typeface="+mj-lt"/>
              <a:buAutoNum type="arabicPeriod"/>
            </a:pPr>
            <a:r>
              <a:rPr lang="en-US" b="0" i="0" dirty="0">
                <a:solidFill>
                  <a:srgbClr val="222222"/>
                </a:solidFill>
                <a:effectLst/>
                <a:latin typeface="-apple-system"/>
              </a:rPr>
              <a:t>Again it will check the new items in sequence. As long as the items in sequence, the statements inside it will be executed.</a:t>
            </a:r>
          </a:p>
          <a:p>
            <a:endParaRPr lang="en-IN" dirty="0"/>
          </a:p>
        </p:txBody>
      </p:sp>
    </p:spTree>
    <p:extLst>
      <p:ext uri="{BB962C8B-B14F-4D97-AF65-F5344CB8AC3E}">
        <p14:creationId xmlns:p14="http://schemas.microsoft.com/office/powerpoint/2010/main" val="25851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3023-45E8-B9C2-BC87-78B2017E5D45}"/>
              </a:ext>
            </a:extLst>
          </p:cNvPr>
          <p:cNvSpPr>
            <a:spLocks noGrp="1"/>
          </p:cNvSpPr>
          <p:nvPr>
            <p:ph type="title"/>
          </p:nvPr>
        </p:nvSpPr>
        <p:spPr/>
        <p:txBody>
          <a:bodyPr/>
          <a:lstStyle/>
          <a:p>
            <a:r>
              <a:rPr lang="en-IN" b="0" i="0" dirty="0">
                <a:solidFill>
                  <a:srgbClr val="222222"/>
                </a:solidFill>
                <a:effectLst/>
                <a:latin typeface="-apple-system"/>
              </a:rPr>
              <a:t>Python break Statement</a:t>
            </a:r>
            <a:endParaRPr lang="en-IN" dirty="0"/>
          </a:p>
        </p:txBody>
      </p:sp>
      <p:sp>
        <p:nvSpPr>
          <p:cNvPr id="3" name="Content Placeholder 2">
            <a:extLst>
              <a:ext uri="{FF2B5EF4-FFF2-40B4-BE49-F238E27FC236}">
                <a16:creationId xmlns:a16="http://schemas.microsoft.com/office/drawing/2014/main" id="{AAE36D76-5069-C73B-C9FC-97C4ACE53D8E}"/>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break statement is very useful to exit from For, While and Nested Loops. While executing these code blocks, if the compiler finds this inside them, the compiler will stop executing the code inside it and exit immediately from the iteration.</a:t>
            </a:r>
          </a:p>
          <a:p>
            <a:pPr algn="l"/>
            <a:r>
              <a:rPr lang="en-US" b="0" i="0" dirty="0">
                <a:solidFill>
                  <a:srgbClr val="222222"/>
                </a:solidFill>
                <a:effectLst/>
                <a:latin typeface="-apple-system"/>
              </a:rPr>
              <a:t>For example, we have 5 lines of code inside the loop and we want to exit from it when certain condition is True otherwise, it has to execute them. In these situations we can place the Python Break statement inside the If condition.</a:t>
            </a:r>
          </a:p>
          <a:p>
            <a:pPr algn="l"/>
            <a:r>
              <a:rPr lang="en-US" b="0" i="0" dirty="0">
                <a:solidFill>
                  <a:srgbClr val="222222"/>
                </a:solidFill>
                <a:effectLst/>
                <a:latin typeface="-apple-system"/>
              </a:rPr>
              <a:t>If the condition is True then compiler will execute this statement. It means, the Python break Statement will exit the controller from the loop completely. Otherwise, it will execute all block of code.</a:t>
            </a:r>
          </a:p>
          <a:p>
            <a:endParaRPr lang="en-IN" dirty="0"/>
          </a:p>
        </p:txBody>
      </p:sp>
    </p:spTree>
    <p:extLst>
      <p:ext uri="{BB962C8B-B14F-4D97-AF65-F5344CB8AC3E}">
        <p14:creationId xmlns:p14="http://schemas.microsoft.com/office/powerpoint/2010/main" val="377577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50B-4867-A708-3FBC-E8A238F8B2ED}"/>
              </a:ext>
            </a:extLst>
          </p:cNvPr>
          <p:cNvSpPr>
            <a:spLocks noGrp="1"/>
          </p:cNvSpPr>
          <p:nvPr>
            <p:ph type="title"/>
          </p:nvPr>
        </p:nvSpPr>
        <p:spPr>
          <a:xfrm>
            <a:off x="838200" y="365126"/>
            <a:ext cx="10515600" cy="970616"/>
          </a:xfrm>
        </p:spPr>
        <p:txBody>
          <a:bodyPr>
            <a:normAutofit/>
          </a:bodyPr>
          <a:lstStyle/>
          <a:p>
            <a:r>
              <a:rPr lang="en-US" sz="4000" b="0" i="0" dirty="0">
                <a:solidFill>
                  <a:srgbClr val="222222"/>
                </a:solidFill>
                <a:effectLst/>
                <a:latin typeface="-apple-system"/>
              </a:rPr>
              <a:t>Python break Statement in For and While loop</a:t>
            </a:r>
            <a:endParaRPr lang="en-IN" sz="4000" dirty="0"/>
          </a:p>
        </p:txBody>
      </p:sp>
      <p:pic>
        <p:nvPicPr>
          <p:cNvPr id="5" name="Picture 4">
            <a:extLst>
              <a:ext uri="{FF2B5EF4-FFF2-40B4-BE49-F238E27FC236}">
                <a16:creationId xmlns:a16="http://schemas.microsoft.com/office/drawing/2014/main" id="{8986A37D-4796-8ACC-DFCA-7708F1DB4734}"/>
              </a:ext>
            </a:extLst>
          </p:cNvPr>
          <p:cNvPicPr>
            <a:picLocks noChangeAspect="1"/>
          </p:cNvPicPr>
          <p:nvPr/>
        </p:nvPicPr>
        <p:blipFill>
          <a:blip r:embed="rId2"/>
          <a:stretch>
            <a:fillRect/>
          </a:stretch>
        </p:blipFill>
        <p:spPr>
          <a:xfrm>
            <a:off x="838199" y="1563153"/>
            <a:ext cx="10376647" cy="2139271"/>
          </a:xfrm>
          <a:prstGeom prst="rect">
            <a:avLst/>
          </a:prstGeom>
        </p:spPr>
      </p:pic>
      <p:pic>
        <p:nvPicPr>
          <p:cNvPr id="7" name="Picture 6">
            <a:extLst>
              <a:ext uri="{FF2B5EF4-FFF2-40B4-BE49-F238E27FC236}">
                <a16:creationId xmlns:a16="http://schemas.microsoft.com/office/drawing/2014/main" id="{6644E602-D2B8-560B-8491-0BF4580F87F7}"/>
              </a:ext>
            </a:extLst>
          </p:cNvPr>
          <p:cNvPicPr>
            <a:picLocks noChangeAspect="1"/>
          </p:cNvPicPr>
          <p:nvPr/>
        </p:nvPicPr>
        <p:blipFill>
          <a:blip r:embed="rId3"/>
          <a:stretch>
            <a:fillRect/>
          </a:stretch>
        </p:blipFill>
        <p:spPr>
          <a:xfrm>
            <a:off x="950259" y="3771811"/>
            <a:ext cx="10264587" cy="2057578"/>
          </a:xfrm>
          <a:prstGeom prst="rect">
            <a:avLst/>
          </a:prstGeom>
        </p:spPr>
      </p:pic>
    </p:spTree>
    <p:extLst>
      <p:ext uri="{BB962C8B-B14F-4D97-AF65-F5344CB8AC3E}">
        <p14:creationId xmlns:p14="http://schemas.microsoft.com/office/powerpoint/2010/main" val="344217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1956</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-apple-system</vt:lpstr>
      <vt:lpstr>Arial</vt:lpstr>
      <vt:lpstr>Calibri</vt:lpstr>
      <vt:lpstr>Calibri Light</vt:lpstr>
      <vt:lpstr>Office Theme</vt:lpstr>
      <vt:lpstr>Python</vt:lpstr>
      <vt:lpstr>Python while Loop</vt:lpstr>
      <vt:lpstr>Python while Loop Flow Chart</vt:lpstr>
      <vt:lpstr>Python while Loop Flow Chart Contd.</vt:lpstr>
      <vt:lpstr>Python For Loop</vt:lpstr>
      <vt:lpstr>Python For Loop Flow Chart</vt:lpstr>
      <vt:lpstr>Python For Loop Flow Chart Contd.</vt:lpstr>
      <vt:lpstr>Python break Statement</vt:lpstr>
      <vt:lpstr>Python break Statement in For and While loop</vt:lpstr>
      <vt:lpstr>Python continue</vt:lpstr>
      <vt:lpstr>Python continue Syntax</vt:lpstr>
      <vt:lpstr>Python String</vt:lpstr>
      <vt:lpstr>Access Python String items</vt:lpstr>
      <vt:lpstr>Iterate String</vt:lpstr>
      <vt:lpstr>string concatenation</vt:lpstr>
      <vt:lpstr>Python String Slice</vt:lpstr>
      <vt:lpstr>Python String Functions</vt:lpstr>
      <vt:lpstr>Python String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Hitendra Dixit</dc:creator>
  <cp:lastModifiedBy>Hitendra Dixit</cp:lastModifiedBy>
  <cp:revision>1</cp:revision>
  <dcterms:created xsi:type="dcterms:W3CDTF">2022-05-13T10:21:39Z</dcterms:created>
  <dcterms:modified xsi:type="dcterms:W3CDTF">2022-05-13T10:22:39Z</dcterms:modified>
</cp:coreProperties>
</file>