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7" r:id="rId19"/>
    <p:sldId id="274" r:id="rId20"/>
    <p:sldId id="275" r:id="rId21"/>
    <p:sldId id="276" r:id="rId22"/>
    <p:sldId id="278"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2B04-F212-3CDB-ED10-A500A2DFB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9B17FD-9FBF-2A63-7533-04D474FB6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2C9583-BDF8-FC17-E9B0-E7D4D1370D95}"/>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6A3E4EE9-8D23-F5C2-7E71-D7CE24648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FB3DF6-F024-A029-528B-450E4E19AD8F}"/>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09962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4509-4571-174E-8E53-5C63644B7B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3F581F-B1A1-241B-B620-EC976CF9D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164ED-1EE7-9697-B7A5-7D0F636C8C68}"/>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8AF29405-9BCF-6ACE-9E44-704006A54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741F5-CB3F-ABE5-A301-BFCA1EA2C38E}"/>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04110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2C73B-2D2C-93FB-B726-B3EB93C4AC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454B2C-465E-338B-C5E0-86A78FD63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3B163-AB6E-D7D0-885B-9FF1F40579E3}"/>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27676D62-8217-CE29-5715-17C1ECDDE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A5E4D-86AC-5501-0E17-173DF951D369}"/>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392096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E8D3-2C2C-D82C-FF87-31A0091C70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659492-D90E-E8C4-6CDB-39D7C12AEA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5B344-3783-6901-B883-9203181B89BC}"/>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7DD64280-BE6E-DA45-94A5-7682A1F30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8AFCE-471E-339D-0D2B-273583A14720}"/>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329039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1E9C-EC78-9AAD-FA2F-3AE50174F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070F59-A66F-50E7-8DFE-794A86E042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64591-8350-5802-7B0E-FB1DCDE4D8F2}"/>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5CDA1B93-771B-6123-9E4F-F07C22C4B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5CE84-FA4D-D94D-C09E-0B367B1A9B9D}"/>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21286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AA78-C83F-61E7-B82A-D2EF3341B8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DD8FE-9F67-DC21-6BE0-4F8D3ABD22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F3EA99-5667-0DDF-3C04-09D9544841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B8FFCF-2FFC-F14A-1EC4-364F3E4FF65F}"/>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6" name="Footer Placeholder 5">
            <a:extLst>
              <a:ext uri="{FF2B5EF4-FFF2-40B4-BE49-F238E27FC236}">
                <a16:creationId xmlns:a16="http://schemas.microsoft.com/office/drawing/2014/main" id="{379926FA-B168-1502-0BDB-31ED03EDB6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72DBA3-2DE8-C820-A6DB-B44A05C05B4F}"/>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26820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824B-28CB-3BE3-2005-944E08933C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7CF9EC-A3DE-AE5E-F79C-89B6C4D9C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26D50-F333-F8D9-A89C-5C9E4DAC7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68218C-5423-43FB-F21F-AF8A4D64F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EE050-D6F0-2637-63D9-D83C518434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AD75E2-A016-23FB-5A53-98A3A9C926A8}"/>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8" name="Footer Placeholder 7">
            <a:extLst>
              <a:ext uri="{FF2B5EF4-FFF2-40B4-BE49-F238E27FC236}">
                <a16:creationId xmlns:a16="http://schemas.microsoft.com/office/drawing/2014/main" id="{EE91B6AA-12B9-9197-E4C3-3E1AE5F343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C10F1B-DEFB-E26F-B4CE-9D4F3C7EBE02}"/>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66365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E493-3DFF-6C7A-647C-27D15DE36A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C8C71D-FCD4-36F7-21C1-023B1ECBDF1D}"/>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4" name="Footer Placeholder 3">
            <a:extLst>
              <a:ext uri="{FF2B5EF4-FFF2-40B4-BE49-F238E27FC236}">
                <a16:creationId xmlns:a16="http://schemas.microsoft.com/office/drawing/2014/main" id="{FB6B5F25-17A1-EAA5-4629-832C1D3E11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CDD4FE-2983-F473-C32C-15DF225D1776}"/>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99350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C7953-B783-5B93-1725-5D86BEDADD76}"/>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3" name="Footer Placeholder 2">
            <a:extLst>
              <a:ext uri="{FF2B5EF4-FFF2-40B4-BE49-F238E27FC236}">
                <a16:creationId xmlns:a16="http://schemas.microsoft.com/office/drawing/2014/main" id="{BEB0E162-5325-8047-7215-9C556656EF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94C2D4-046C-B1A3-0FEA-8B8B0196E333}"/>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365123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157C-1B71-1AA5-01A8-5D79A624A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9B6D13-97B6-BBDF-3FE1-70D1A54CC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B99976-28AE-1FA7-9867-083E232D2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55B55-6C77-88A2-5C88-1EE6FD32BB02}"/>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6" name="Footer Placeholder 5">
            <a:extLst>
              <a:ext uri="{FF2B5EF4-FFF2-40B4-BE49-F238E27FC236}">
                <a16:creationId xmlns:a16="http://schemas.microsoft.com/office/drawing/2014/main" id="{2290FEA5-7808-596A-9401-5E50D88B8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9DF118-413E-9F53-93A2-3A60B990130F}"/>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13777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A323-B739-DCD9-B9B7-DFFF94F8A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84CB71-96AE-2D34-BA77-7A15B1157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3D0DD-78A3-0A3D-008E-BE5ED2B9C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89054-02B0-E026-1213-884BFC3F6957}"/>
              </a:ext>
            </a:extLst>
          </p:cNvPr>
          <p:cNvSpPr>
            <a:spLocks noGrp="1"/>
          </p:cNvSpPr>
          <p:nvPr>
            <p:ph type="dt" sz="half" idx="10"/>
          </p:nvPr>
        </p:nvSpPr>
        <p:spPr/>
        <p:txBody>
          <a:bodyPr/>
          <a:lstStyle/>
          <a:p>
            <a:fld id="{00BD718B-B0A5-43CD-9156-022BB0584543}" type="datetimeFigureOut">
              <a:rPr lang="en-IN" smtClean="0"/>
              <a:t>27-05-2022</a:t>
            </a:fld>
            <a:endParaRPr lang="en-IN"/>
          </a:p>
        </p:txBody>
      </p:sp>
      <p:sp>
        <p:nvSpPr>
          <p:cNvPr id="6" name="Footer Placeholder 5">
            <a:extLst>
              <a:ext uri="{FF2B5EF4-FFF2-40B4-BE49-F238E27FC236}">
                <a16:creationId xmlns:a16="http://schemas.microsoft.com/office/drawing/2014/main" id="{7B42EBAE-5635-59B8-96AE-A5046953A2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7885ED-9F50-DA1A-5C00-ABA94B58526B}"/>
              </a:ext>
            </a:extLst>
          </p:cNvPr>
          <p:cNvSpPr>
            <a:spLocks noGrp="1"/>
          </p:cNvSpPr>
          <p:nvPr>
            <p:ph type="sldNum" sz="quarter" idx="12"/>
          </p:nvPr>
        </p:nvSpPr>
        <p:spPr/>
        <p:txBody>
          <a:bodyPr/>
          <a:lstStyle/>
          <a:p>
            <a:fld id="{D7CEC19D-2FA6-4FD0-A537-A44E8903D777}" type="slidenum">
              <a:rPr lang="en-IN" smtClean="0"/>
              <a:t>‹#›</a:t>
            </a:fld>
            <a:endParaRPr lang="en-IN"/>
          </a:p>
        </p:txBody>
      </p:sp>
    </p:spTree>
    <p:extLst>
      <p:ext uri="{BB962C8B-B14F-4D97-AF65-F5344CB8AC3E}">
        <p14:creationId xmlns:p14="http://schemas.microsoft.com/office/powerpoint/2010/main" val="104644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41190-3C78-8E92-64F5-7E9A6A377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12F9A5-AADF-6F9C-703C-B104FF6C0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78AB1-7DE6-FA0C-9537-7013DF782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D718B-B0A5-43CD-9156-022BB0584543}" type="datetimeFigureOut">
              <a:rPr lang="en-IN" smtClean="0"/>
              <a:t>27-05-2022</a:t>
            </a:fld>
            <a:endParaRPr lang="en-IN"/>
          </a:p>
        </p:txBody>
      </p:sp>
      <p:sp>
        <p:nvSpPr>
          <p:cNvPr id="5" name="Footer Placeholder 4">
            <a:extLst>
              <a:ext uri="{FF2B5EF4-FFF2-40B4-BE49-F238E27FC236}">
                <a16:creationId xmlns:a16="http://schemas.microsoft.com/office/drawing/2014/main" id="{B6D988CE-E9E7-3AC1-0DA9-2D839E108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6CBCFB-9E1E-5596-36A5-642D3ADFD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EC19D-2FA6-4FD0-A537-A44E8903D777}" type="slidenum">
              <a:rPr lang="en-IN" smtClean="0"/>
              <a:t>‹#›</a:t>
            </a:fld>
            <a:endParaRPr lang="en-IN"/>
          </a:p>
        </p:txBody>
      </p:sp>
    </p:spTree>
    <p:extLst>
      <p:ext uri="{BB962C8B-B14F-4D97-AF65-F5344CB8AC3E}">
        <p14:creationId xmlns:p14="http://schemas.microsoft.com/office/powerpoint/2010/main" val="83826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Python</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7</a:t>
            </a:r>
          </a:p>
          <a:p>
            <a:r>
              <a:rPr lang="en-IN" dirty="0"/>
              <a:t>Date </a:t>
            </a:r>
            <a:r>
              <a:rPr lang="en-IN"/>
              <a:t>– 26</a:t>
            </a:r>
            <a:r>
              <a:rPr lang="en-IN" baseline="30000"/>
              <a:t>th</a:t>
            </a:r>
            <a:r>
              <a:rPr lang="en-IN"/>
              <a:t> </a:t>
            </a:r>
            <a:r>
              <a:rPr lang="en-IN" dirty="0"/>
              <a:t>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Declaring Multiple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a:bodyPr>
          <a:lstStyle/>
          <a:p>
            <a:r>
              <a:rPr lang="en-US" b="0" i="0" dirty="0">
                <a:solidFill>
                  <a:srgbClr val="333333"/>
                </a:solidFill>
                <a:effectLst/>
                <a:latin typeface="inter-regular"/>
              </a:rPr>
              <a:t>The Python allows us to declare the multiple exceptions with the except clause. Declaring multiple exceptions is useful in the cases where a try block throws multiple exceptions. The syntax is given below.</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(&lt;Exception 1&gt;,&lt;Exception 2&gt;,&lt;Exception 3&gt;,...&lt;Exception n&gt;)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32479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The try...finally block</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199" y="1281952"/>
            <a:ext cx="10681447" cy="5145741"/>
          </a:xfrm>
        </p:spPr>
        <p:txBody>
          <a:bodyPr>
            <a:normAutofit lnSpcReduction="10000"/>
          </a:bodyPr>
          <a:lstStyle/>
          <a:p>
            <a:pPr algn="just"/>
            <a:r>
              <a:rPr lang="en-US" b="0" i="0" dirty="0">
                <a:solidFill>
                  <a:srgbClr val="333333"/>
                </a:solidFill>
                <a:effectLst/>
                <a:latin typeface="inter-regular"/>
              </a:rPr>
              <a:t>Python provides the optional </a:t>
            </a:r>
            <a:r>
              <a:rPr lang="en-US" b="1" i="0" dirty="0">
                <a:solidFill>
                  <a:srgbClr val="333333"/>
                </a:solidFill>
                <a:effectLst/>
                <a:latin typeface="inter-bold"/>
              </a:rPr>
              <a:t>finally</a:t>
            </a:r>
            <a:r>
              <a:rPr lang="en-US" b="0" i="0" dirty="0">
                <a:solidFill>
                  <a:srgbClr val="333333"/>
                </a:solidFill>
                <a:effectLst/>
                <a:latin typeface="inter-regular"/>
              </a:rPr>
              <a:t> statement, which is used with the </a:t>
            </a:r>
            <a:r>
              <a:rPr lang="en-US" b="1" i="0" dirty="0">
                <a:solidFill>
                  <a:srgbClr val="333333"/>
                </a:solidFill>
                <a:effectLst/>
                <a:latin typeface="inter-bold"/>
              </a:rPr>
              <a:t>try</a:t>
            </a:r>
            <a:r>
              <a:rPr lang="en-US" b="0" i="0" dirty="0">
                <a:solidFill>
                  <a:srgbClr val="333333"/>
                </a:solidFill>
                <a:effectLst/>
                <a:latin typeface="inter-regular"/>
              </a:rPr>
              <a:t> statement. It is executed no matter what exception occurs and used to release the external resource. The finally block provides a guarantee of the execution.</a:t>
            </a:r>
          </a:p>
          <a:p>
            <a:pPr algn="just"/>
            <a:r>
              <a:rPr lang="en-US" b="0" i="0" dirty="0">
                <a:solidFill>
                  <a:srgbClr val="333333"/>
                </a:solidFill>
                <a:effectLst/>
                <a:latin typeface="inter-regular"/>
              </a:rPr>
              <a:t>We can use the finally block with the try block in which we can pace the necessary code, which must be executed before the try statement throws an exception.</a:t>
            </a:r>
          </a:p>
          <a:p>
            <a:pPr algn="just"/>
            <a:r>
              <a:rPr lang="en-US" b="0" i="0" dirty="0">
                <a:solidFill>
                  <a:srgbClr val="333333"/>
                </a:solidFill>
                <a:effectLst/>
                <a:latin typeface="inter-regular"/>
              </a:rPr>
              <a:t>The syntax to use the finally block is given below.</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block of code   </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this may throw an exception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finally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block of code  </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this will always be executed   </a:t>
            </a:r>
            <a:r>
              <a:rPr lang="en-US" b="0" i="0" dirty="0">
                <a:solidFill>
                  <a:srgbClr val="000000"/>
                </a:solidFill>
                <a:effectLst/>
                <a:latin typeface="inter-regular"/>
              </a:rPr>
              <a:t> </a:t>
            </a:r>
          </a:p>
          <a:p>
            <a:endParaRPr lang="en-IN" dirty="0"/>
          </a:p>
        </p:txBody>
      </p:sp>
      <p:pic>
        <p:nvPicPr>
          <p:cNvPr id="4098" name="Picture 2" descr="Python Exception handling">
            <a:extLst>
              <a:ext uri="{FF2B5EF4-FFF2-40B4-BE49-F238E27FC236}">
                <a16:creationId xmlns:a16="http://schemas.microsoft.com/office/drawing/2014/main" id="{A2E326D6-33E5-2CA9-74EF-67D4CF7B9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412" y="3590365"/>
            <a:ext cx="2338388"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12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331694" y="365126"/>
            <a:ext cx="11022106" cy="612028"/>
          </a:xfrm>
        </p:spPr>
        <p:txBody>
          <a:bodyPr>
            <a:normAutofit fontScale="90000"/>
          </a:bodyPr>
          <a:lstStyle/>
          <a:p>
            <a:r>
              <a:rPr lang="en-IN" b="1" i="0" dirty="0">
                <a:effectLst/>
                <a:latin typeface="erdana"/>
              </a:rPr>
              <a:t>Raising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430306" y="1281953"/>
            <a:ext cx="10923494" cy="4895010"/>
          </a:xfrm>
        </p:spPr>
        <p:txBody>
          <a:bodyPr>
            <a:normAutofit fontScale="85000" lnSpcReduction="20000"/>
          </a:bodyPr>
          <a:lstStyle/>
          <a:p>
            <a:pPr algn="just"/>
            <a:r>
              <a:rPr lang="en-US" b="0" i="0" dirty="0">
                <a:solidFill>
                  <a:srgbClr val="333333"/>
                </a:solidFill>
                <a:effectLst/>
                <a:latin typeface="inter-regular"/>
              </a:rPr>
              <a:t>An exception can be raised forcefully by using the </a:t>
            </a:r>
            <a:r>
              <a:rPr lang="en-US" b="1" i="0" dirty="0">
                <a:solidFill>
                  <a:srgbClr val="333333"/>
                </a:solidFill>
                <a:effectLst/>
                <a:latin typeface="inter-bold"/>
              </a:rPr>
              <a:t>raise</a:t>
            </a:r>
            <a:r>
              <a:rPr lang="en-US" b="0" i="0" dirty="0">
                <a:solidFill>
                  <a:srgbClr val="333333"/>
                </a:solidFill>
                <a:effectLst/>
                <a:latin typeface="inter-regular"/>
              </a:rPr>
              <a:t> clause in Python. It is useful in in that scenario where we need to raise an exception to stop the execution of the program.</a:t>
            </a:r>
          </a:p>
          <a:p>
            <a:pPr algn="just"/>
            <a:r>
              <a:rPr lang="en-US" b="0" i="0" dirty="0">
                <a:solidFill>
                  <a:srgbClr val="333333"/>
                </a:solidFill>
                <a:effectLst/>
                <a:latin typeface="inter-regular"/>
              </a:rPr>
              <a:t>For example, there is a program that requires 2GB memory for execution, and if the program tries to occupy 2GB of memory, then we can raise an exception to stop the execution of the program.</a:t>
            </a:r>
          </a:p>
          <a:p>
            <a:pPr algn="just"/>
            <a:r>
              <a:rPr lang="en-US" b="0" i="0" dirty="0">
                <a:solidFill>
                  <a:srgbClr val="333333"/>
                </a:solidFill>
                <a:effectLst/>
                <a:latin typeface="inter-regular"/>
              </a:rPr>
              <a:t>The syntax to use the raise statement is given below.</a:t>
            </a:r>
          </a:p>
          <a:p>
            <a:pPr lvl="2"/>
            <a:r>
              <a:rPr lang="en-IN" b="1" i="0" dirty="0">
                <a:solidFill>
                  <a:srgbClr val="006699"/>
                </a:solidFill>
                <a:effectLst/>
                <a:latin typeface="inter-regular"/>
              </a:rPr>
              <a:t>raise</a:t>
            </a:r>
            <a:r>
              <a:rPr lang="en-IN" b="0" i="0" dirty="0">
                <a:solidFill>
                  <a:srgbClr val="000000"/>
                </a:solidFill>
                <a:effectLst/>
                <a:latin typeface="inter-regular"/>
              </a:rPr>
              <a:t> </a:t>
            </a:r>
            <a:r>
              <a:rPr lang="en-IN" b="0" i="0" dirty="0" err="1">
                <a:solidFill>
                  <a:srgbClr val="000000"/>
                </a:solidFill>
                <a:effectLst/>
                <a:latin typeface="inter-regular"/>
              </a:rPr>
              <a:t>Exception_class</a:t>
            </a:r>
            <a:r>
              <a:rPr lang="en-IN" b="0" i="0" dirty="0">
                <a:solidFill>
                  <a:srgbClr val="000000"/>
                </a:solidFill>
                <a:effectLst/>
                <a:latin typeface="inter-regular"/>
              </a:rPr>
              <a:t>,&lt;value&gt;   </a:t>
            </a:r>
          </a:p>
          <a:p>
            <a:pPr algn="just"/>
            <a:r>
              <a:rPr lang="en-US" b="1" i="0" dirty="0">
                <a:solidFill>
                  <a:srgbClr val="333333"/>
                </a:solidFill>
                <a:effectLst/>
                <a:latin typeface="inter-bold"/>
              </a:rPr>
              <a:t>Points to remember</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To raise an exception, the raise statement is used. The exception class name follows it.</a:t>
            </a:r>
          </a:p>
          <a:p>
            <a:pPr algn="just">
              <a:buFont typeface="+mj-lt"/>
              <a:buAutoNum type="arabicPeriod"/>
            </a:pPr>
            <a:r>
              <a:rPr lang="en-US" b="0" i="0" dirty="0">
                <a:solidFill>
                  <a:srgbClr val="000000"/>
                </a:solidFill>
                <a:effectLst/>
                <a:latin typeface="inter-regular"/>
              </a:rPr>
              <a:t>An exception can be provided with a value that can be given in the parenthesis.</a:t>
            </a:r>
          </a:p>
          <a:p>
            <a:pPr algn="just">
              <a:buFont typeface="+mj-lt"/>
              <a:buAutoNum type="arabicPeriod"/>
            </a:pPr>
            <a:r>
              <a:rPr lang="en-US" b="0" i="0" dirty="0">
                <a:solidFill>
                  <a:srgbClr val="000000"/>
                </a:solidFill>
                <a:effectLst/>
                <a:latin typeface="inter-regular"/>
              </a:rPr>
              <a:t>To access the value "</a:t>
            </a:r>
            <a:r>
              <a:rPr lang="en-US" b="1" i="0" dirty="0">
                <a:solidFill>
                  <a:srgbClr val="000000"/>
                </a:solidFill>
                <a:effectLst/>
                <a:latin typeface="inter-bold"/>
              </a:rPr>
              <a:t>as</a:t>
            </a:r>
            <a:r>
              <a:rPr lang="en-US" b="0" i="0" dirty="0">
                <a:solidFill>
                  <a:srgbClr val="000000"/>
                </a:solidFill>
                <a:effectLst/>
                <a:latin typeface="inter-regular"/>
              </a:rPr>
              <a:t>" keyword is used. "</a:t>
            </a:r>
            <a:r>
              <a:rPr lang="en-US" b="1" i="0" dirty="0">
                <a:solidFill>
                  <a:srgbClr val="000000"/>
                </a:solidFill>
                <a:effectLst/>
                <a:latin typeface="inter-bold"/>
              </a:rPr>
              <a:t>e</a:t>
            </a:r>
            <a:r>
              <a:rPr lang="en-US" b="0" i="0" dirty="0">
                <a:solidFill>
                  <a:srgbClr val="000000"/>
                </a:solidFill>
                <a:effectLst/>
                <a:latin typeface="inter-regular"/>
              </a:rPr>
              <a:t>" is used as a reference variable which stores the value of the exception.</a:t>
            </a:r>
          </a:p>
          <a:p>
            <a:pPr algn="just">
              <a:buFont typeface="+mj-lt"/>
              <a:buAutoNum type="arabicPeriod"/>
            </a:pPr>
            <a:r>
              <a:rPr lang="en-US" b="0" i="0" dirty="0">
                <a:solidFill>
                  <a:srgbClr val="000000"/>
                </a:solidFill>
                <a:effectLst/>
                <a:latin typeface="inter-regular"/>
              </a:rPr>
              <a:t>We can pass the value to an exception to specify the exception type.</a:t>
            </a:r>
          </a:p>
          <a:p>
            <a:endParaRPr lang="en-IN" dirty="0"/>
          </a:p>
        </p:txBody>
      </p:sp>
    </p:spTree>
    <p:extLst>
      <p:ext uri="{BB962C8B-B14F-4D97-AF65-F5344CB8AC3E}">
        <p14:creationId xmlns:p14="http://schemas.microsoft.com/office/powerpoint/2010/main" val="38693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331694" y="365126"/>
            <a:ext cx="11022106" cy="612028"/>
          </a:xfrm>
        </p:spPr>
        <p:txBody>
          <a:bodyPr>
            <a:normAutofit fontScale="90000"/>
          </a:bodyPr>
          <a:lstStyle/>
          <a:p>
            <a:r>
              <a:rPr lang="en-IN" b="1" i="0" dirty="0">
                <a:effectLst/>
                <a:latin typeface="erdana"/>
              </a:rPr>
              <a:t>Raising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430306" y="1281953"/>
            <a:ext cx="10923494" cy="4895010"/>
          </a:xfrm>
        </p:spPr>
        <p:txBody>
          <a:bodyPr>
            <a:normAutofit/>
          </a:bodyPr>
          <a:lstStyle/>
          <a:p>
            <a:r>
              <a:rPr lang="en-IN" sz="2000" b="1" i="0" dirty="0">
                <a:solidFill>
                  <a:srgbClr val="333333"/>
                </a:solidFill>
                <a:effectLst/>
                <a:latin typeface="inter-bold"/>
              </a:rPr>
              <a:t>Example</a:t>
            </a:r>
            <a:endParaRPr lang="en-IN" sz="1400" b="1" i="0" dirty="0">
              <a:solidFill>
                <a:srgbClr val="333333"/>
              </a:solidFill>
              <a:effectLst/>
              <a:latin typeface="inter-bold"/>
            </a:endParaRPr>
          </a:p>
          <a:p>
            <a:pPr lvl="3" algn="just">
              <a:buFont typeface="+mj-lt"/>
              <a:buAutoNum type="arabicPeriod"/>
            </a:pPr>
            <a:r>
              <a:rPr lang="en-US" sz="1400" b="1" i="0" dirty="0">
                <a:solidFill>
                  <a:srgbClr val="006699"/>
                </a:solidFill>
                <a:effectLst/>
                <a:latin typeface="inter-regular"/>
              </a:rPr>
              <a:t>try</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age = int(input(</a:t>
            </a:r>
            <a:r>
              <a:rPr lang="en-US" sz="1400" b="0" i="0" dirty="0">
                <a:solidFill>
                  <a:srgbClr val="0000FF"/>
                </a:solidFill>
                <a:effectLst/>
                <a:latin typeface="inter-regular"/>
              </a:rPr>
              <a:t>"Enter the age:"</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if</a:t>
            </a:r>
            <a:r>
              <a:rPr lang="en-US" sz="1400" b="0" i="0" dirty="0">
                <a:solidFill>
                  <a:srgbClr val="000000"/>
                </a:solidFill>
                <a:effectLst/>
                <a:latin typeface="inter-regular"/>
              </a:rPr>
              <a:t>(age&lt;18):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raise</a:t>
            </a:r>
            <a:r>
              <a:rPr lang="en-US" sz="1400" b="0" i="0" dirty="0">
                <a:solidFill>
                  <a:srgbClr val="000000"/>
                </a:solidFill>
                <a:effectLst/>
                <a:latin typeface="inter-regular"/>
              </a:rPr>
              <a:t> </a:t>
            </a:r>
            <a:r>
              <a:rPr lang="en-US" sz="1400" b="0" i="0" dirty="0" err="1">
                <a:solidFill>
                  <a:srgbClr val="000000"/>
                </a:solidFill>
                <a:effectLst/>
                <a:latin typeface="inter-regular"/>
              </a:rPr>
              <a:t>ValueError</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else</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print</a:t>
            </a:r>
            <a:r>
              <a:rPr lang="en-US" sz="1400" b="0" i="0" dirty="0">
                <a:solidFill>
                  <a:srgbClr val="000000"/>
                </a:solidFill>
                <a:effectLst/>
                <a:latin typeface="inter-regular"/>
              </a:rPr>
              <a:t>(</a:t>
            </a:r>
            <a:r>
              <a:rPr lang="en-US" sz="1400" b="0" i="0" dirty="0">
                <a:solidFill>
                  <a:srgbClr val="0000FF"/>
                </a:solidFill>
                <a:effectLst/>
                <a:latin typeface="inter-regular"/>
              </a:rPr>
              <a:t>"the age is valid"</a:t>
            </a:r>
            <a:r>
              <a:rPr lang="en-US" sz="1400" b="0" i="0" dirty="0">
                <a:solidFill>
                  <a:srgbClr val="000000"/>
                </a:solidFill>
                <a:effectLst/>
                <a:latin typeface="inter-regular"/>
              </a:rPr>
              <a:t>)    </a:t>
            </a:r>
          </a:p>
          <a:p>
            <a:pPr lvl="3" algn="just">
              <a:buFont typeface="+mj-lt"/>
              <a:buAutoNum type="arabicPeriod"/>
            </a:pPr>
            <a:r>
              <a:rPr lang="en-US" sz="1400" b="1" i="0" dirty="0">
                <a:solidFill>
                  <a:srgbClr val="006699"/>
                </a:solidFill>
                <a:effectLst/>
                <a:latin typeface="inter-regular"/>
              </a:rPr>
              <a:t>except</a:t>
            </a:r>
            <a:r>
              <a:rPr lang="en-US" sz="1400" b="0" i="0" dirty="0">
                <a:solidFill>
                  <a:srgbClr val="000000"/>
                </a:solidFill>
                <a:effectLst/>
                <a:latin typeface="inter-regular"/>
              </a:rPr>
              <a:t> </a:t>
            </a:r>
            <a:r>
              <a:rPr lang="en-US" sz="1400" b="0" i="0" dirty="0" err="1">
                <a:solidFill>
                  <a:srgbClr val="000000"/>
                </a:solidFill>
                <a:effectLst/>
                <a:latin typeface="inter-regular"/>
              </a:rPr>
              <a:t>ValueError</a:t>
            </a:r>
            <a:r>
              <a:rPr lang="en-US" sz="1400" b="0" i="0" dirty="0">
                <a:solidFill>
                  <a:srgbClr val="000000"/>
                </a:solidFill>
                <a:effectLst/>
                <a:latin typeface="inter-regular"/>
              </a:rPr>
              <a:t>:    </a:t>
            </a:r>
          </a:p>
          <a:p>
            <a:pPr lvl="3"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print</a:t>
            </a:r>
            <a:r>
              <a:rPr lang="en-US" sz="1400" b="0" i="0" dirty="0">
                <a:solidFill>
                  <a:srgbClr val="000000"/>
                </a:solidFill>
                <a:effectLst/>
                <a:latin typeface="inter-regular"/>
              </a:rPr>
              <a:t>(</a:t>
            </a:r>
            <a:r>
              <a:rPr lang="en-US" sz="1400" b="0" i="0" dirty="0">
                <a:solidFill>
                  <a:srgbClr val="0000FF"/>
                </a:solidFill>
                <a:effectLst/>
                <a:latin typeface="inter-regular"/>
              </a:rPr>
              <a:t>"The age is not valid"</a:t>
            </a:r>
            <a:r>
              <a:rPr lang="en-US" sz="1400" b="0" i="0" dirty="0">
                <a:solidFill>
                  <a:srgbClr val="000000"/>
                </a:solidFill>
                <a:effectLst/>
                <a:latin typeface="inter-regular"/>
              </a:rPr>
              <a:t>)    </a:t>
            </a:r>
          </a:p>
          <a:p>
            <a:r>
              <a:rPr lang="en-US" sz="2000" b="1" dirty="0">
                <a:solidFill>
                  <a:srgbClr val="333333"/>
                </a:solidFill>
                <a:latin typeface="inter-bold"/>
              </a:rPr>
              <a:t>Example 2 Raise the exception with message</a:t>
            </a:r>
          </a:p>
          <a:p>
            <a:pPr lvl="2" algn="just">
              <a:buFont typeface="+mj-lt"/>
              <a:buAutoNum type="arabicPeriod"/>
            </a:pPr>
            <a:r>
              <a:rPr lang="en-US" sz="1400" b="1" i="0" dirty="0">
                <a:solidFill>
                  <a:srgbClr val="006699"/>
                </a:solidFill>
                <a:effectLst/>
                <a:latin typeface="inter-regular"/>
              </a:rPr>
              <a:t>try</a:t>
            </a:r>
            <a:r>
              <a:rPr lang="en-US" sz="1400" b="0" i="0" dirty="0">
                <a:solidFill>
                  <a:srgbClr val="000000"/>
                </a:solidFill>
                <a:effectLst/>
                <a:latin typeface="inter-regular"/>
              </a:rPr>
              <a:t>:  </a:t>
            </a:r>
          </a:p>
          <a:p>
            <a:pPr lvl="2" algn="just">
              <a:buFont typeface="+mj-lt"/>
              <a:buAutoNum type="arabicPeriod"/>
            </a:pPr>
            <a:r>
              <a:rPr lang="en-US" sz="1400" b="0" i="0" dirty="0">
                <a:solidFill>
                  <a:srgbClr val="000000"/>
                </a:solidFill>
                <a:effectLst/>
                <a:latin typeface="inter-regular"/>
              </a:rPr>
              <a:t>     num = int(input(</a:t>
            </a:r>
            <a:r>
              <a:rPr lang="en-US" sz="1400" b="0" i="0" dirty="0">
                <a:solidFill>
                  <a:srgbClr val="0000FF"/>
                </a:solidFill>
                <a:effectLst/>
                <a:latin typeface="inter-regular"/>
              </a:rPr>
              <a:t>"Enter a positive integer: "</a:t>
            </a:r>
            <a:r>
              <a:rPr lang="en-US" sz="1400" b="0" i="0" dirty="0">
                <a:solidFill>
                  <a:srgbClr val="000000"/>
                </a:solidFill>
                <a:effectLst/>
                <a:latin typeface="inter-regular"/>
              </a:rPr>
              <a:t>))  </a:t>
            </a:r>
          </a:p>
          <a:p>
            <a:pPr lvl="2"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if</a:t>
            </a:r>
            <a:r>
              <a:rPr lang="en-US" sz="1400" b="0" i="0" dirty="0">
                <a:solidFill>
                  <a:srgbClr val="000000"/>
                </a:solidFill>
                <a:effectLst/>
                <a:latin typeface="inter-regular"/>
              </a:rPr>
              <a:t>(num &lt;= 0):  </a:t>
            </a:r>
          </a:p>
          <a:p>
            <a:pPr lvl="2" algn="just">
              <a:buFont typeface="+mj-lt"/>
              <a:buAutoNum type="arabicPeriod"/>
            </a:pPr>
            <a:r>
              <a:rPr lang="en-US" sz="1400" b="0" i="0" dirty="0">
                <a:solidFill>
                  <a:srgbClr val="008200"/>
                </a:solidFill>
                <a:effectLst/>
                <a:latin typeface="inter-regular"/>
              </a:rPr>
              <a:t># we can pass the message in the raise statement</a:t>
            </a:r>
            <a:r>
              <a:rPr lang="en-US" sz="1400" b="0" i="0" dirty="0">
                <a:solidFill>
                  <a:srgbClr val="000000"/>
                </a:solidFill>
                <a:effectLst/>
                <a:latin typeface="inter-regular"/>
              </a:rPr>
              <a:t>  </a:t>
            </a:r>
          </a:p>
          <a:p>
            <a:pPr lvl="2"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raise</a:t>
            </a:r>
            <a:r>
              <a:rPr lang="en-US" sz="1400" b="0" i="0" dirty="0">
                <a:solidFill>
                  <a:srgbClr val="000000"/>
                </a:solidFill>
                <a:effectLst/>
                <a:latin typeface="inter-regular"/>
              </a:rPr>
              <a:t> </a:t>
            </a:r>
            <a:r>
              <a:rPr lang="en-US" sz="1400" b="0" i="0" dirty="0" err="1">
                <a:solidFill>
                  <a:srgbClr val="000000"/>
                </a:solidFill>
                <a:effectLst/>
                <a:latin typeface="inter-regular"/>
              </a:rPr>
              <a:t>ValueError</a:t>
            </a:r>
            <a:r>
              <a:rPr lang="en-US" sz="1400" b="0" i="0" dirty="0">
                <a:solidFill>
                  <a:srgbClr val="000000"/>
                </a:solidFill>
                <a:effectLst/>
                <a:latin typeface="inter-regular"/>
              </a:rPr>
              <a:t>(</a:t>
            </a:r>
            <a:r>
              <a:rPr lang="en-US" sz="1400" b="0" i="0" dirty="0">
                <a:solidFill>
                  <a:srgbClr val="0000FF"/>
                </a:solidFill>
                <a:effectLst/>
                <a:latin typeface="inter-regular"/>
              </a:rPr>
              <a:t>"That is  a negative number!"</a:t>
            </a:r>
            <a:r>
              <a:rPr lang="en-US" sz="1400" b="0" i="0" dirty="0">
                <a:solidFill>
                  <a:srgbClr val="000000"/>
                </a:solidFill>
                <a:effectLst/>
                <a:latin typeface="inter-regular"/>
              </a:rPr>
              <a:t>)  </a:t>
            </a:r>
          </a:p>
          <a:p>
            <a:pPr lvl="2" algn="just">
              <a:buFont typeface="+mj-lt"/>
              <a:buAutoNum type="arabicPeriod"/>
            </a:pPr>
            <a:r>
              <a:rPr lang="en-US" sz="1400" b="1" i="0" dirty="0">
                <a:solidFill>
                  <a:srgbClr val="006699"/>
                </a:solidFill>
                <a:effectLst/>
                <a:latin typeface="inter-regular"/>
              </a:rPr>
              <a:t>except</a:t>
            </a:r>
            <a:r>
              <a:rPr lang="en-US" sz="1400" b="0" i="0" dirty="0">
                <a:solidFill>
                  <a:srgbClr val="000000"/>
                </a:solidFill>
                <a:effectLst/>
                <a:latin typeface="inter-regular"/>
              </a:rPr>
              <a:t> </a:t>
            </a:r>
            <a:r>
              <a:rPr lang="en-US" sz="1400" b="0" i="0" dirty="0" err="1">
                <a:solidFill>
                  <a:srgbClr val="000000"/>
                </a:solidFill>
                <a:effectLst/>
                <a:latin typeface="inter-regular"/>
              </a:rPr>
              <a:t>ValueError</a:t>
            </a:r>
            <a:r>
              <a:rPr lang="en-US" sz="1400" b="0" i="0" dirty="0">
                <a:solidFill>
                  <a:srgbClr val="000000"/>
                </a:solidFill>
                <a:effectLst/>
                <a:latin typeface="inter-regular"/>
              </a:rPr>
              <a:t> as e:  </a:t>
            </a:r>
          </a:p>
          <a:p>
            <a:pPr lvl="2" algn="just">
              <a:buFont typeface="+mj-lt"/>
              <a:buAutoNum type="arabicPeriod"/>
            </a:pPr>
            <a:r>
              <a:rPr lang="en-US" sz="1400" b="0" i="0" dirty="0">
                <a:solidFill>
                  <a:srgbClr val="000000"/>
                </a:solidFill>
                <a:effectLst/>
                <a:latin typeface="inter-regular"/>
              </a:rPr>
              <a:t>     </a:t>
            </a:r>
            <a:r>
              <a:rPr lang="en-US" sz="1400" b="1" i="0" dirty="0">
                <a:solidFill>
                  <a:srgbClr val="006699"/>
                </a:solidFill>
                <a:effectLst/>
                <a:latin typeface="inter-regular"/>
              </a:rPr>
              <a:t>print</a:t>
            </a:r>
            <a:r>
              <a:rPr lang="en-US" sz="1400" b="0" i="0" dirty="0">
                <a:solidFill>
                  <a:srgbClr val="000000"/>
                </a:solidFill>
                <a:effectLst/>
                <a:latin typeface="inter-regular"/>
              </a:rPr>
              <a:t>(e)  </a:t>
            </a:r>
          </a:p>
          <a:p>
            <a:endParaRPr lang="en-IN" sz="2000" b="1" dirty="0">
              <a:solidFill>
                <a:srgbClr val="333333"/>
              </a:solidFill>
              <a:latin typeface="inter-bold"/>
            </a:endParaRPr>
          </a:p>
        </p:txBody>
      </p:sp>
    </p:spTree>
    <p:extLst>
      <p:ext uri="{BB962C8B-B14F-4D97-AF65-F5344CB8AC3E}">
        <p14:creationId xmlns:p14="http://schemas.microsoft.com/office/powerpoint/2010/main" val="299895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Custom Exception</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2"/>
            <a:ext cx="10515600" cy="5517997"/>
          </a:xfrm>
        </p:spPr>
        <p:txBody>
          <a:bodyPr>
            <a:normAutofit/>
          </a:bodyPr>
          <a:lstStyle/>
          <a:p>
            <a:pPr algn="just"/>
            <a:r>
              <a:rPr lang="en-US" b="0" i="0" dirty="0">
                <a:solidFill>
                  <a:srgbClr val="333333"/>
                </a:solidFill>
                <a:effectLst/>
                <a:latin typeface="inter-regular"/>
              </a:rPr>
              <a:t>The Python allows us to create our exceptions that can be raised from the program and caught using the except clause. However, we suggest you read this section after visiting the Python object and classes.</a:t>
            </a:r>
          </a:p>
          <a:p>
            <a:pPr algn="just"/>
            <a:r>
              <a:rPr lang="en-US" b="0" i="0" dirty="0">
                <a:solidFill>
                  <a:srgbClr val="333333"/>
                </a:solidFill>
                <a:effectLst/>
                <a:latin typeface="inter-regular"/>
              </a:rPr>
              <a:t>Consider the following example.</a:t>
            </a:r>
          </a:p>
          <a:p>
            <a:pPr lvl="2" algn="just">
              <a:buFont typeface="+mj-lt"/>
              <a:buAutoNum type="arabicPeriod"/>
            </a:pPr>
            <a:r>
              <a:rPr lang="en-IN" sz="1600" b="1" i="0" dirty="0">
                <a:solidFill>
                  <a:srgbClr val="006699"/>
                </a:solidFill>
                <a:effectLst/>
                <a:latin typeface="inter-regular"/>
              </a:rPr>
              <a:t>class</a:t>
            </a:r>
            <a:r>
              <a:rPr lang="en-IN" sz="1600" b="0" i="0" dirty="0">
                <a:solidFill>
                  <a:srgbClr val="000000"/>
                </a:solidFill>
                <a:effectLst/>
                <a:latin typeface="inter-regular"/>
              </a:rPr>
              <a:t> </a:t>
            </a:r>
            <a:r>
              <a:rPr lang="en-IN" sz="1600" b="0" i="0" dirty="0" err="1">
                <a:solidFill>
                  <a:srgbClr val="000000"/>
                </a:solidFill>
                <a:effectLst/>
                <a:latin typeface="inter-regular"/>
              </a:rPr>
              <a:t>ErrorInCode</a:t>
            </a:r>
            <a:r>
              <a:rPr lang="en-IN" sz="1600" b="0" i="0" dirty="0">
                <a:solidFill>
                  <a:srgbClr val="000000"/>
                </a:solidFill>
                <a:effectLst/>
                <a:latin typeface="inter-regular"/>
              </a:rPr>
              <a:t>(Exception):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def</a:t>
            </a:r>
            <a:r>
              <a:rPr lang="en-IN" sz="1600" b="0" i="0" dirty="0">
                <a:solidFill>
                  <a:srgbClr val="000000"/>
                </a:solidFill>
                <a:effectLst/>
                <a:latin typeface="inter-regular"/>
              </a:rPr>
              <a:t> __</a:t>
            </a:r>
            <a:r>
              <a:rPr lang="en-IN" sz="1600" b="0" i="0" dirty="0" err="1">
                <a:solidFill>
                  <a:srgbClr val="000000"/>
                </a:solidFill>
                <a:effectLst/>
                <a:latin typeface="inter-regular"/>
              </a:rPr>
              <a:t>init</a:t>
            </a:r>
            <a:r>
              <a:rPr lang="en-IN" sz="1600" b="0" i="0" dirty="0">
                <a:solidFill>
                  <a:srgbClr val="000000"/>
                </a:solidFill>
                <a:effectLst/>
                <a:latin typeface="inter-regular"/>
              </a:rPr>
              <a:t>__(self, data):      </a:t>
            </a:r>
          </a:p>
          <a:p>
            <a:pPr lvl="2" algn="just">
              <a:buFont typeface="+mj-lt"/>
              <a:buAutoNum type="arabicPeriod"/>
            </a:pPr>
            <a:r>
              <a:rPr lang="en-IN" sz="1600" b="0" i="0" dirty="0">
                <a:solidFill>
                  <a:srgbClr val="000000"/>
                </a:solidFill>
                <a:effectLst/>
                <a:latin typeface="inter-regular"/>
              </a:rPr>
              <a:t>        </a:t>
            </a:r>
            <a:r>
              <a:rPr lang="en-IN" sz="1600" b="0" i="0" dirty="0" err="1">
                <a:solidFill>
                  <a:srgbClr val="000000"/>
                </a:solidFill>
                <a:effectLst/>
                <a:latin typeface="inter-regular"/>
              </a:rPr>
              <a:t>self.data</a:t>
            </a:r>
            <a:r>
              <a:rPr lang="en-IN" sz="1600" b="0" i="0" dirty="0">
                <a:solidFill>
                  <a:srgbClr val="000000"/>
                </a:solidFill>
                <a:effectLst/>
                <a:latin typeface="inter-regular"/>
              </a:rPr>
              <a:t> = data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def</a:t>
            </a:r>
            <a:r>
              <a:rPr lang="en-IN" sz="1600" b="0" i="0" dirty="0">
                <a:solidFill>
                  <a:srgbClr val="000000"/>
                </a:solidFill>
                <a:effectLst/>
                <a:latin typeface="inter-regular"/>
              </a:rPr>
              <a:t> __str__(self):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return</a:t>
            </a:r>
            <a:r>
              <a:rPr lang="en-IN" sz="1600" b="0" i="0" dirty="0">
                <a:solidFill>
                  <a:srgbClr val="000000"/>
                </a:solidFill>
                <a:effectLst/>
                <a:latin typeface="inter-regular"/>
              </a:rPr>
              <a:t> </a:t>
            </a:r>
            <a:r>
              <a:rPr lang="en-IN" sz="1600" b="0" i="0" dirty="0" err="1">
                <a:solidFill>
                  <a:srgbClr val="000000"/>
                </a:solidFill>
                <a:effectLst/>
                <a:latin typeface="inter-regular"/>
              </a:rPr>
              <a:t>repr</a:t>
            </a:r>
            <a:r>
              <a:rPr lang="en-IN" sz="1600" b="0" i="0" dirty="0">
                <a:solidFill>
                  <a:srgbClr val="000000"/>
                </a:solidFill>
                <a:effectLst/>
                <a:latin typeface="inter-regular"/>
              </a:rPr>
              <a:t>(</a:t>
            </a:r>
            <a:r>
              <a:rPr lang="en-IN" sz="1600" b="0" i="0" dirty="0" err="1">
                <a:solidFill>
                  <a:srgbClr val="000000"/>
                </a:solidFill>
                <a:effectLst/>
                <a:latin typeface="inter-regular"/>
              </a:rPr>
              <a:t>self.data</a:t>
            </a:r>
            <a:r>
              <a:rPr lang="en-IN" sz="1600" b="0" i="0" dirty="0">
                <a:solidFill>
                  <a:srgbClr val="000000"/>
                </a:solidFill>
                <a:effectLst/>
                <a:latin typeface="inter-regular"/>
              </a:rPr>
              <a:t>)      </a:t>
            </a:r>
          </a:p>
          <a:p>
            <a:pPr lvl="2" algn="just">
              <a:buFont typeface="+mj-lt"/>
              <a:buAutoNum type="arabicPeriod"/>
            </a:pPr>
            <a:r>
              <a:rPr lang="en-IN" sz="1600" b="0" i="0" dirty="0">
                <a:solidFill>
                  <a:srgbClr val="000000"/>
                </a:solidFill>
                <a:effectLst/>
                <a:latin typeface="inter-regular"/>
              </a:rPr>
              <a:t>      </a:t>
            </a:r>
          </a:p>
          <a:p>
            <a:pPr lvl="2" algn="just">
              <a:buFont typeface="+mj-lt"/>
              <a:buAutoNum type="arabicPeriod"/>
            </a:pPr>
            <a:r>
              <a:rPr lang="en-IN" sz="1600" b="1" i="0" dirty="0">
                <a:solidFill>
                  <a:srgbClr val="006699"/>
                </a:solidFill>
                <a:effectLst/>
                <a:latin typeface="inter-regular"/>
              </a:rPr>
              <a:t>try</a:t>
            </a:r>
            <a:r>
              <a:rPr lang="en-IN" sz="1600" b="0" i="0" dirty="0">
                <a:solidFill>
                  <a:srgbClr val="000000"/>
                </a:solidFill>
                <a:effectLst/>
                <a:latin typeface="inter-regular"/>
              </a:rPr>
              <a:t>: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raise</a:t>
            </a:r>
            <a:r>
              <a:rPr lang="en-IN" sz="1600" b="0" i="0" dirty="0">
                <a:solidFill>
                  <a:srgbClr val="000000"/>
                </a:solidFill>
                <a:effectLst/>
                <a:latin typeface="inter-regular"/>
              </a:rPr>
              <a:t> </a:t>
            </a:r>
            <a:r>
              <a:rPr lang="en-IN" sz="1600" b="0" i="0" dirty="0" err="1">
                <a:solidFill>
                  <a:srgbClr val="000000"/>
                </a:solidFill>
                <a:effectLst/>
                <a:latin typeface="inter-regular"/>
              </a:rPr>
              <a:t>ErrorInCode</a:t>
            </a:r>
            <a:r>
              <a:rPr lang="en-IN" sz="1600" b="0" i="0" dirty="0">
                <a:solidFill>
                  <a:srgbClr val="000000"/>
                </a:solidFill>
                <a:effectLst/>
                <a:latin typeface="inter-regular"/>
              </a:rPr>
              <a:t>(2000)      </a:t>
            </a:r>
          </a:p>
          <a:p>
            <a:pPr lvl="2" algn="just">
              <a:buFont typeface="+mj-lt"/>
              <a:buAutoNum type="arabicPeriod"/>
            </a:pPr>
            <a:r>
              <a:rPr lang="en-IN" sz="1600" b="1" i="0" dirty="0">
                <a:solidFill>
                  <a:srgbClr val="006699"/>
                </a:solidFill>
                <a:effectLst/>
                <a:latin typeface="inter-regular"/>
              </a:rPr>
              <a:t>except</a:t>
            </a:r>
            <a:r>
              <a:rPr lang="en-IN" sz="1600" b="0" i="0" dirty="0">
                <a:solidFill>
                  <a:srgbClr val="000000"/>
                </a:solidFill>
                <a:effectLst/>
                <a:latin typeface="inter-regular"/>
              </a:rPr>
              <a:t> </a:t>
            </a:r>
            <a:r>
              <a:rPr lang="en-IN" sz="1600" b="0" i="0" dirty="0" err="1">
                <a:solidFill>
                  <a:srgbClr val="000000"/>
                </a:solidFill>
                <a:effectLst/>
                <a:latin typeface="inter-regular"/>
              </a:rPr>
              <a:t>ErrorInCode</a:t>
            </a:r>
            <a:r>
              <a:rPr lang="en-IN" sz="1600" b="0" i="0" dirty="0">
                <a:solidFill>
                  <a:srgbClr val="000000"/>
                </a:solidFill>
                <a:effectLst/>
                <a:latin typeface="inter-regular"/>
              </a:rPr>
              <a:t> as ae:      </a:t>
            </a:r>
          </a:p>
          <a:p>
            <a:pPr lvl="2"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print</a:t>
            </a:r>
            <a:r>
              <a:rPr lang="en-IN" sz="1600" b="0" i="0" dirty="0">
                <a:solidFill>
                  <a:srgbClr val="000000"/>
                </a:solidFill>
                <a:effectLst/>
                <a:latin typeface="inter-regular"/>
              </a:rPr>
              <a:t>(</a:t>
            </a:r>
            <a:r>
              <a:rPr lang="en-IN" sz="1600" b="0" i="0" dirty="0">
                <a:solidFill>
                  <a:srgbClr val="0000FF"/>
                </a:solidFill>
                <a:effectLst/>
                <a:latin typeface="inter-regular"/>
              </a:rPr>
              <a:t>"Received error:"</a:t>
            </a:r>
            <a:r>
              <a:rPr lang="en-IN" sz="1600" b="0" i="0" dirty="0">
                <a:solidFill>
                  <a:srgbClr val="000000"/>
                </a:solidFill>
                <a:effectLst/>
                <a:latin typeface="inter-regular"/>
              </a:rPr>
              <a:t>, </a:t>
            </a:r>
            <a:r>
              <a:rPr lang="en-IN" sz="1600" b="0" i="0" dirty="0" err="1">
                <a:solidFill>
                  <a:srgbClr val="000000"/>
                </a:solidFill>
                <a:effectLst/>
                <a:latin typeface="inter-regular"/>
              </a:rPr>
              <a:t>ae.data</a:t>
            </a:r>
            <a:r>
              <a:rPr lang="en-IN" sz="1600" b="0" i="0" dirty="0">
                <a:solidFill>
                  <a:srgbClr val="000000"/>
                </a:solidFill>
                <a:effectLst/>
                <a:latin typeface="inter-regular"/>
              </a:rPr>
              <a:t>)  </a:t>
            </a:r>
          </a:p>
          <a:p>
            <a:pPr marL="914400" lvl="2" indent="0" algn="just">
              <a:buNone/>
            </a:pPr>
            <a:r>
              <a:rPr lang="en-IN" b="1" i="0" dirty="0">
                <a:solidFill>
                  <a:srgbClr val="333333"/>
                </a:solidFill>
                <a:effectLst/>
                <a:latin typeface="inter-bold"/>
              </a:rPr>
              <a:t>Output:</a:t>
            </a:r>
          </a:p>
          <a:p>
            <a:pPr marL="914400" lvl="2" indent="0" algn="just">
              <a:buNone/>
            </a:pPr>
            <a:r>
              <a:rPr kumimoji="0" lang="en-US" altLang="en-US" sz="1600" b="0" i="0" u="none" strike="noStrike" cap="none" normalizeH="0" baseline="0" dirty="0">
                <a:ln>
                  <a:noFill/>
                </a:ln>
                <a:solidFill>
                  <a:srgbClr val="333333"/>
                </a:solidFill>
                <a:effectLst/>
                <a:latin typeface="Arial Unicode MS"/>
              </a:rPr>
              <a:t>	</a:t>
            </a:r>
            <a:r>
              <a:rPr kumimoji="0" lang="en-US" altLang="en-US" sz="1600" b="0" i="0" u="none" strike="noStrike" cap="none" normalizeH="0" baseline="0" dirty="0">
                <a:ln>
                  <a:noFill/>
                </a:ln>
                <a:solidFill>
                  <a:srgbClr val="00B0F0"/>
                </a:solidFill>
                <a:effectLst/>
                <a:latin typeface="Arial Unicode MS"/>
              </a:rPr>
              <a:t>Received error: 2000</a:t>
            </a:r>
            <a:r>
              <a:rPr kumimoji="0" lang="en-US" altLang="en-US" sz="1000" b="0" i="0" u="none" strike="noStrike" cap="none" normalizeH="0" baseline="0" dirty="0">
                <a:ln>
                  <a:noFill/>
                </a:ln>
                <a:solidFill>
                  <a:srgbClr val="00B0F0"/>
                </a:solidFill>
                <a:effectLst/>
              </a:rPr>
              <a:t> </a:t>
            </a:r>
            <a:endParaRPr kumimoji="0" lang="en-US" altLang="en-US" sz="2400" b="0" i="0" u="none" strike="noStrike" cap="none" normalizeH="0" baseline="0" dirty="0">
              <a:ln>
                <a:noFill/>
              </a:ln>
              <a:solidFill>
                <a:srgbClr val="00B0F0"/>
              </a:solidFill>
              <a:effectLst/>
              <a:latin typeface="Arial" panose="020B0604020202020204" pitchFamily="34" charset="0"/>
            </a:endParaRPr>
          </a:p>
          <a:p>
            <a:pPr marL="914400" lvl="2" indent="0" algn="just">
              <a:buNone/>
            </a:pPr>
            <a:endParaRPr lang="en-IN" sz="1600" dirty="0">
              <a:solidFill>
                <a:srgbClr val="000000"/>
              </a:solidFill>
              <a:latin typeface="inter-regular"/>
            </a:endParaRPr>
          </a:p>
          <a:p>
            <a:pPr marL="914400" lvl="2" indent="0" algn="just">
              <a:buNone/>
            </a:pPr>
            <a:endParaRPr lang="en-IN" sz="16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05132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Python Lambda Functions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5360894"/>
          </a:xfrm>
        </p:spPr>
        <p:txBody>
          <a:bodyPr>
            <a:noAutofit/>
          </a:bodyPr>
          <a:lstStyle/>
          <a:p>
            <a:pPr algn="just"/>
            <a:r>
              <a:rPr lang="en-US" sz="2000" b="0" i="0" dirty="0">
                <a:solidFill>
                  <a:srgbClr val="333333"/>
                </a:solidFill>
                <a:effectLst/>
                <a:latin typeface="inter-regular"/>
              </a:rPr>
              <a:t>Python Lambda function is known as the anonymous function that is defined without a name. Python allows us to not declare the function in the standard manner, i.e., by using the </a:t>
            </a:r>
            <a:r>
              <a:rPr lang="en-US" sz="2000" b="1" i="0" dirty="0">
                <a:solidFill>
                  <a:srgbClr val="333333"/>
                </a:solidFill>
                <a:effectLst/>
                <a:latin typeface="inter-bold"/>
              </a:rPr>
              <a:t>def</a:t>
            </a:r>
            <a:r>
              <a:rPr lang="en-US" sz="2000" b="0" i="0" dirty="0">
                <a:solidFill>
                  <a:srgbClr val="333333"/>
                </a:solidFill>
                <a:effectLst/>
                <a:latin typeface="inter-regular"/>
              </a:rPr>
              <a:t> keyword. Rather, the anonymous functions are declared by using the </a:t>
            </a:r>
            <a:r>
              <a:rPr lang="en-US" sz="2000" b="1" i="0" dirty="0">
                <a:solidFill>
                  <a:srgbClr val="333333"/>
                </a:solidFill>
                <a:effectLst/>
                <a:latin typeface="inter-bold"/>
              </a:rPr>
              <a:t>lambda</a:t>
            </a:r>
            <a:r>
              <a:rPr lang="en-US" sz="2000" b="0" i="0" dirty="0">
                <a:solidFill>
                  <a:srgbClr val="333333"/>
                </a:solidFill>
                <a:effectLst/>
                <a:latin typeface="inter-regular"/>
              </a:rPr>
              <a:t> keyword. However, Lambda functions can accept any number of arguments, but they can return only one value in the form of expression.</a:t>
            </a:r>
          </a:p>
          <a:p>
            <a:pPr algn="just"/>
            <a:r>
              <a:rPr lang="en-US" sz="2000" b="0" i="0" dirty="0">
                <a:solidFill>
                  <a:srgbClr val="333333"/>
                </a:solidFill>
                <a:effectLst/>
                <a:latin typeface="inter-regular"/>
              </a:rPr>
              <a:t>The anonymous function contains a small piece of code. It simulates inline functions of C and C++, but it is not exactly an inline function.</a:t>
            </a:r>
          </a:p>
          <a:p>
            <a:pPr algn="just"/>
            <a:r>
              <a:rPr lang="en-US" sz="2000" b="0" i="0" dirty="0">
                <a:solidFill>
                  <a:srgbClr val="333333"/>
                </a:solidFill>
                <a:effectLst/>
                <a:latin typeface="inter-regular"/>
              </a:rPr>
              <a:t>The syntax to define an anonymous function is given below.</a:t>
            </a:r>
          </a:p>
          <a:p>
            <a:pPr lvl="1" algn="just"/>
            <a:r>
              <a:rPr lang="en-IN" sz="2000" b="1" i="0" dirty="0">
                <a:solidFill>
                  <a:srgbClr val="006699"/>
                </a:solidFill>
                <a:effectLst/>
                <a:latin typeface="inter-regular"/>
              </a:rPr>
              <a:t>lambda</a:t>
            </a:r>
            <a:r>
              <a:rPr lang="en-IN" sz="2000" b="0" i="0" dirty="0">
                <a:solidFill>
                  <a:srgbClr val="000000"/>
                </a:solidFill>
                <a:effectLst/>
                <a:latin typeface="inter-regular"/>
              </a:rPr>
              <a:t> arguments: expression   </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can accept any number of arguments and has only one expression. It is useful when the function objects are required.</a:t>
            </a:r>
          </a:p>
          <a:p>
            <a:pPr lvl="2" algn="just">
              <a:buFont typeface="+mj-lt"/>
              <a:buAutoNum type="arabicPeriod"/>
            </a:pPr>
            <a:r>
              <a:rPr lang="en-US" b="0" i="0" dirty="0">
                <a:solidFill>
                  <a:srgbClr val="000000"/>
                </a:solidFill>
                <a:effectLst/>
                <a:latin typeface="inter-regular"/>
              </a:rPr>
              <a:t>x = </a:t>
            </a:r>
            <a:r>
              <a:rPr lang="en-US" b="1" i="0" dirty="0">
                <a:solidFill>
                  <a:srgbClr val="006699"/>
                </a:solidFill>
                <a:effectLst/>
                <a:latin typeface="inter-regular"/>
              </a:rPr>
              <a:t>lambda</a:t>
            </a:r>
            <a:r>
              <a:rPr lang="en-US" b="0" i="0" dirty="0">
                <a:solidFill>
                  <a:srgbClr val="000000"/>
                </a:solidFill>
                <a:effectLst/>
                <a:latin typeface="inter-regular"/>
              </a:rPr>
              <a:t> a:a+10   </a:t>
            </a:r>
          </a:p>
          <a:p>
            <a:pPr lvl="2" algn="just">
              <a:buFont typeface="+mj-lt"/>
              <a:buAutoNum type="arabicPeriod"/>
            </a:pPr>
            <a:r>
              <a:rPr lang="en-US" b="0" i="0" dirty="0">
                <a:solidFill>
                  <a:srgbClr val="008200"/>
                </a:solidFill>
                <a:effectLst/>
                <a:latin typeface="inter-regular"/>
              </a:rPr>
              <a:t># Here we are printing the function object</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(x)  </a:t>
            </a:r>
          </a:p>
          <a:p>
            <a:pPr lvl="2"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"sum = "</a:t>
            </a:r>
            <a:r>
              <a:rPr lang="en-US" b="0" i="0" dirty="0">
                <a:solidFill>
                  <a:srgbClr val="000000"/>
                </a:solidFill>
                <a:effectLst/>
                <a:latin typeface="inter-regular"/>
              </a:rPr>
              <a:t>,x(20))  </a:t>
            </a:r>
            <a:endParaRPr lang="en-IN" sz="2000" b="0" i="0" dirty="0">
              <a:solidFill>
                <a:srgbClr val="000000"/>
              </a:solidFill>
              <a:effectLst/>
              <a:latin typeface="inter-regular"/>
            </a:endParaRPr>
          </a:p>
          <a:p>
            <a:pPr lvl="1"/>
            <a:endParaRPr lang="en-IN" sz="2000" dirty="0">
              <a:solidFill>
                <a:srgbClr val="000000"/>
              </a:solidFill>
              <a:latin typeface="inter-regular"/>
            </a:endParaRPr>
          </a:p>
        </p:txBody>
      </p:sp>
    </p:spTree>
    <p:extLst>
      <p:ext uri="{BB962C8B-B14F-4D97-AF65-F5344CB8AC3E}">
        <p14:creationId xmlns:p14="http://schemas.microsoft.com/office/powerpoint/2010/main" val="427180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erdana"/>
              </a:rPr>
              <a:t>Use lambda function with filter()</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197224" y="1281952"/>
            <a:ext cx="11340352" cy="5145741"/>
          </a:xfrm>
        </p:spPr>
        <p:txBody>
          <a:bodyPr>
            <a:normAutofit/>
          </a:bodyPr>
          <a:lstStyle/>
          <a:p>
            <a:pPr algn="just"/>
            <a:r>
              <a:rPr lang="en-US" b="0" i="0" dirty="0">
                <a:solidFill>
                  <a:srgbClr val="333333"/>
                </a:solidFill>
                <a:effectLst/>
                <a:latin typeface="inter-regular"/>
              </a:rPr>
              <a:t>The Python built-in </a:t>
            </a:r>
            <a:r>
              <a:rPr lang="en-US" b="1" i="0" dirty="0">
                <a:solidFill>
                  <a:srgbClr val="333333"/>
                </a:solidFill>
                <a:effectLst/>
                <a:latin typeface="inter-bold"/>
              </a:rPr>
              <a:t>filter() function</a:t>
            </a:r>
            <a:r>
              <a:rPr lang="en-US" b="0" i="0" dirty="0">
                <a:solidFill>
                  <a:srgbClr val="333333"/>
                </a:solidFill>
                <a:effectLst/>
                <a:latin typeface="inter-regular"/>
              </a:rPr>
              <a:t> accepts a function and a list as an argument. It provides an effective way to filter out all elements of the sequence. It returns the new sequence in which the function evaluates to </a:t>
            </a:r>
            <a:r>
              <a:rPr lang="en-US" b="1" i="0" dirty="0">
                <a:solidFill>
                  <a:srgbClr val="333333"/>
                </a:solidFill>
                <a:effectLst/>
                <a:latin typeface="inter-bold"/>
              </a:rPr>
              <a:t>True</a:t>
            </a:r>
            <a:r>
              <a:rPr lang="en-US" b="0" i="0" dirty="0">
                <a:solidFill>
                  <a:srgbClr val="333333"/>
                </a:solidFill>
                <a:effectLst/>
                <a:latin typeface="inter-regular"/>
              </a:rPr>
              <a:t>.</a:t>
            </a:r>
          </a:p>
          <a:p>
            <a:pPr algn="just"/>
            <a:r>
              <a:rPr lang="en-US" b="0" i="0" dirty="0">
                <a:solidFill>
                  <a:srgbClr val="333333"/>
                </a:solidFill>
                <a:effectLst/>
                <a:latin typeface="inter-regular"/>
              </a:rPr>
              <a:t>Consider the following example where we filter out the only odd number from the given list.</a:t>
            </a:r>
          </a:p>
          <a:p>
            <a:pPr lvl="1" algn="just">
              <a:buFont typeface="+mj-lt"/>
              <a:buAutoNum type="arabicPeriod"/>
            </a:pPr>
            <a:r>
              <a:rPr lang="en-US" sz="2000" b="0" i="0" dirty="0">
                <a:solidFill>
                  <a:srgbClr val="008200"/>
                </a:solidFill>
                <a:effectLst/>
                <a:latin typeface="inter-regular"/>
              </a:rPr>
              <a:t>#program to filter out the tuple which contains odd numbers  </a:t>
            </a:r>
            <a:r>
              <a:rPr lang="en-US" sz="2000" b="0" i="0" dirty="0">
                <a:solidFill>
                  <a:srgbClr val="000000"/>
                </a:solidFill>
                <a:effectLst/>
                <a:latin typeface="inter-regular"/>
              </a:rPr>
              <a:t>  </a:t>
            </a:r>
          </a:p>
          <a:p>
            <a:pPr lvl="1" algn="just">
              <a:buFont typeface="+mj-lt"/>
              <a:buAutoNum type="arabicPeriod"/>
            </a:pPr>
            <a:r>
              <a:rPr lang="en-US" sz="2000" b="0" i="0" dirty="0" err="1">
                <a:solidFill>
                  <a:srgbClr val="000000"/>
                </a:solidFill>
                <a:effectLst/>
                <a:latin typeface="inter-regular"/>
              </a:rPr>
              <a:t>lst</a:t>
            </a:r>
            <a:r>
              <a:rPr lang="en-US" sz="2000" b="0" i="0" dirty="0">
                <a:solidFill>
                  <a:srgbClr val="000000"/>
                </a:solidFill>
                <a:effectLst/>
                <a:latin typeface="inter-regular"/>
              </a:rPr>
              <a:t> = (10,22,37,41,100,123,29)  </a:t>
            </a:r>
          </a:p>
          <a:p>
            <a:pPr lvl="1" algn="just">
              <a:buFont typeface="+mj-lt"/>
              <a:buAutoNum type="arabicPeriod"/>
            </a:pPr>
            <a:r>
              <a:rPr lang="en-US" sz="2000" b="0" i="0" dirty="0" err="1">
                <a:solidFill>
                  <a:srgbClr val="000000"/>
                </a:solidFill>
                <a:effectLst/>
                <a:latin typeface="inter-regular"/>
              </a:rPr>
              <a:t>oddlist</a:t>
            </a:r>
            <a:r>
              <a:rPr lang="en-US" sz="2000" b="0" i="0" dirty="0">
                <a:solidFill>
                  <a:srgbClr val="000000"/>
                </a:solidFill>
                <a:effectLst/>
                <a:latin typeface="inter-regular"/>
              </a:rPr>
              <a:t> = tuple(filter(</a:t>
            </a:r>
            <a:r>
              <a:rPr lang="en-US" sz="2000" b="1" i="0" dirty="0">
                <a:solidFill>
                  <a:srgbClr val="006699"/>
                </a:solidFill>
                <a:effectLst/>
                <a:latin typeface="inter-regular"/>
              </a:rPr>
              <a:t>lambda</a:t>
            </a:r>
            <a:r>
              <a:rPr lang="en-US" sz="2000" b="0" i="0" dirty="0">
                <a:solidFill>
                  <a:srgbClr val="000000"/>
                </a:solidFill>
                <a:effectLst/>
                <a:latin typeface="inter-regular"/>
              </a:rPr>
              <a:t> x:(x%2 </a:t>
            </a:r>
            <a:r>
              <a:rPr lang="en-US" sz="2000" dirty="0">
                <a:solidFill>
                  <a:srgbClr val="000000"/>
                </a:solidFill>
                <a:latin typeface="inter-regular"/>
              </a:rPr>
              <a:t>!</a:t>
            </a:r>
            <a:r>
              <a:rPr lang="en-US" sz="2000" b="0" i="0" dirty="0">
                <a:solidFill>
                  <a:srgbClr val="000000"/>
                </a:solidFill>
                <a:effectLst/>
                <a:latin typeface="inter-regular"/>
              </a:rPr>
              <a:t>= 0),</a:t>
            </a:r>
            <a:r>
              <a:rPr lang="en-US" sz="2000" b="0" i="0" dirty="0" err="1">
                <a:solidFill>
                  <a:srgbClr val="000000"/>
                </a:solidFill>
                <a:effectLst/>
                <a:latin typeface="inter-regular"/>
              </a:rPr>
              <a:t>lst</a:t>
            </a:r>
            <a:r>
              <a:rPr lang="en-US" sz="2000" b="0" i="0" dirty="0">
                <a:solidFill>
                  <a:srgbClr val="000000"/>
                </a:solidFill>
                <a:effectLst/>
                <a:latin typeface="inter-regular"/>
              </a:rPr>
              <a:t>)) </a:t>
            </a:r>
            <a:r>
              <a:rPr lang="en-US" sz="2000" b="0" i="0" dirty="0">
                <a:solidFill>
                  <a:srgbClr val="008200"/>
                </a:solidFill>
                <a:effectLst/>
                <a:latin typeface="inter-regular"/>
              </a:rPr>
              <a:t># the tuple contains all the items of the tuple for which the lambda function evaluates to true  </a:t>
            </a:r>
            <a:r>
              <a:rPr lang="en-US" sz="2000" b="0" i="0" dirty="0">
                <a:solidFill>
                  <a:srgbClr val="000000"/>
                </a:solidFill>
                <a:effectLst/>
                <a:latin typeface="inter-regular"/>
              </a:rPr>
              <a:t>  </a:t>
            </a:r>
          </a:p>
          <a:p>
            <a:pPr lvl="1" algn="just">
              <a:buFont typeface="+mj-lt"/>
              <a:buAutoNum type="arabicPeriod"/>
            </a:pPr>
            <a:r>
              <a:rPr lang="en-US" sz="2000" b="1" i="0" dirty="0">
                <a:solidFill>
                  <a:srgbClr val="006699"/>
                </a:solidFill>
                <a:effectLst/>
                <a:latin typeface="inter-regular"/>
              </a:rPr>
              <a:t>print</a:t>
            </a:r>
            <a:r>
              <a:rPr lang="en-US" sz="2000" b="0" i="0" dirty="0">
                <a:solidFill>
                  <a:srgbClr val="000000"/>
                </a:solidFill>
                <a:effectLst/>
                <a:latin typeface="inter-regular"/>
              </a:rPr>
              <a:t>(</a:t>
            </a:r>
            <a:r>
              <a:rPr lang="en-US" sz="2000" b="0" i="0" dirty="0" err="1">
                <a:solidFill>
                  <a:srgbClr val="000000"/>
                </a:solidFill>
                <a:effectLst/>
                <a:latin typeface="inter-regular"/>
              </a:rPr>
              <a:t>oddlist</a:t>
            </a:r>
            <a:r>
              <a:rPr lang="en-US" sz="2000" b="0" i="0" dirty="0">
                <a:solidFill>
                  <a:srgbClr val="000000"/>
                </a:solidFill>
                <a:effectLst/>
                <a:latin typeface="inter-regular"/>
              </a:rPr>
              <a:t>) </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096863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erdana"/>
              </a:rPr>
              <a:t>Using lambda function with map()</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map() function</a:t>
            </a:r>
            <a:r>
              <a:rPr lang="en-US" b="0" i="0" dirty="0">
                <a:solidFill>
                  <a:srgbClr val="333333"/>
                </a:solidFill>
                <a:effectLst/>
                <a:latin typeface="inter-regular"/>
              </a:rPr>
              <a:t> in Python accepts a function and a list. It gives a new list which contains all modified items returned by the function for each item.</a:t>
            </a:r>
          </a:p>
          <a:p>
            <a:pPr algn="just"/>
            <a:r>
              <a:rPr lang="en-US" b="0" i="0" dirty="0">
                <a:solidFill>
                  <a:srgbClr val="333333"/>
                </a:solidFill>
                <a:effectLst/>
                <a:latin typeface="inter-regular"/>
              </a:rPr>
              <a:t>Consider the following example of </a:t>
            </a:r>
            <a:r>
              <a:rPr lang="en-US" b="1" i="0" dirty="0">
                <a:solidFill>
                  <a:srgbClr val="333333"/>
                </a:solidFill>
                <a:effectLst/>
                <a:latin typeface="inter-bold"/>
              </a:rPr>
              <a:t>map()</a:t>
            </a:r>
            <a:r>
              <a:rPr lang="en-US" b="0" i="0" dirty="0">
                <a:solidFill>
                  <a:srgbClr val="333333"/>
                </a:solidFill>
                <a:effectLst/>
                <a:latin typeface="inter-regular"/>
              </a:rPr>
              <a:t> function.</a:t>
            </a:r>
          </a:p>
          <a:p>
            <a:pPr lvl="1" algn="just">
              <a:buFont typeface="+mj-lt"/>
              <a:buAutoNum type="arabicPeriod"/>
            </a:pPr>
            <a:r>
              <a:rPr lang="en-US" b="0" i="0" dirty="0" err="1">
                <a:solidFill>
                  <a:srgbClr val="000000"/>
                </a:solidFill>
                <a:effectLst/>
                <a:latin typeface="inter-regular"/>
              </a:rPr>
              <a:t>lst</a:t>
            </a:r>
            <a:r>
              <a:rPr lang="en-US" b="0" i="0" dirty="0">
                <a:solidFill>
                  <a:srgbClr val="000000"/>
                </a:solidFill>
                <a:effectLst/>
                <a:latin typeface="inter-regular"/>
              </a:rPr>
              <a:t> = (10,20,30,40,50,60)  </a:t>
            </a:r>
          </a:p>
          <a:p>
            <a:pPr lvl="1" algn="just">
              <a:buFont typeface="+mj-lt"/>
              <a:buAutoNum type="arabicPeriod"/>
            </a:pPr>
            <a:r>
              <a:rPr lang="en-US" b="0" i="0" dirty="0" err="1">
                <a:solidFill>
                  <a:srgbClr val="000000"/>
                </a:solidFill>
                <a:effectLst/>
                <a:latin typeface="inter-regular"/>
              </a:rPr>
              <a:t>square_list</a:t>
            </a:r>
            <a:r>
              <a:rPr lang="en-US" b="0" i="0" dirty="0">
                <a:solidFill>
                  <a:srgbClr val="000000"/>
                </a:solidFill>
                <a:effectLst/>
                <a:latin typeface="inter-regular"/>
              </a:rPr>
              <a:t> = list(map(</a:t>
            </a:r>
            <a:r>
              <a:rPr lang="en-US" b="1" i="0" dirty="0">
                <a:solidFill>
                  <a:srgbClr val="006699"/>
                </a:solidFill>
                <a:effectLst/>
                <a:latin typeface="inter-regular"/>
              </a:rPr>
              <a:t>lambda</a:t>
            </a:r>
            <a:r>
              <a:rPr lang="en-US" b="0" i="0" dirty="0">
                <a:solidFill>
                  <a:srgbClr val="000000"/>
                </a:solidFill>
                <a:effectLst/>
                <a:latin typeface="inter-regular"/>
              </a:rPr>
              <a:t> x:x**2,lst)) </a:t>
            </a:r>
            <a:r>
              <a:rPr lang="en-US" b="0" i="0" dirty="0">
                <a:solidFill>
                  <a:srgbClr val="008200"/>
                </a:solidFill>
                <a:effectLst/>
                <a:latin typeface="inter-regular"/>
              </a:rPr>
              <a:t># the tuple contains all the items of the list for which the lambda function evaluates to true  </a:t>
            </a:r>
            <a:r>
              <a:rPr lang="en-US" b="0" i="0" dirty="0">
                <a:solidFill>
                  <a:srgbClr val="000000"/>
                </a:solidFill>
                <a:effectLst/>
                <a:latin typeface="inter-regular"/>
              </a:rPr>
              <a:t>  </a:t>
            </a:r>
          </a:p>
          <a:p>
            <a:pPr lvl="1"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square_tuple</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354352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dirty="0">
                <a:solidFill>
                  <a:srgbClr val="272626"/>
                </a:solidFill>
                <a:latin typeface="Arial" panose="020B0604020202020204" pitchFamily="34" charset="0"/>
              </a:rPr>
              <a:t>S</a:t>
            </a:r>
            <a:r>
              <a:rPr lang="en-IN" b="1" i="0" dirty="0">
                <a:solidFill>
                  <a:srgbClr val="272626"/>
                </a:solidFill>
                <a:effectLst/>
                <a:latin typeface="Arial" panose="020B0604020202020204" pitchFamily="34" charset="0"/>
              </a:rPr>
              <a:t>ort lambda in Python</a:t>
            </a:r>
            <a:endParaRPr lang="en-IN" b="1" dirty="0"/>
          </a:p>
        </p:txBody>
      </p:sp>
      <p:pic>
        <p:nvPicPr>
          <p:cNvPr id="6" name="Content Placeholder 5">
            <a:extLst>
              <a:ext uri="{FF2B5EF4-FFF2-40B4-BE49-F238E27FC236}">
                <a16:creationId xmlns:a16="http://schemas.microsoft.com/office/drawing/2014/main" id="{CE3DEA27-8A85-1C34-A97F-19819D0292BA}"/>
              </a:ext>
            </a:extLst>
          </p:cNvPr>
          <p:cNvPicPr>
            <a:picLocks noGrp="1" noChangeAspect="1"/>
          </p:cNvPicPr>
          <p:nvPr>
            <p:ph idx="1"/>
          </p:nvPr>
        </p:nvPicPr>
        <p:blipFill>
          <a:blip r:embed="rId2"/>
          <a:stretch>
            <a:fillRect/>
          </a:stretch>
        </p:blipFill>
        <p:spPr>
          <a:xfrm>
            <a:off x="838200" y="1196107"/>
            <a:ext cx="7757832" cy="1714649"/>
          </a:xfrm>
        </p:spPr>
      </p:pic>
      <p:pic>
        <p:nvPicPr>
          <p:cNvPr id="8" name="Picture 7">
            <a:extLst>
              <a:ext uri="{FF2B5EF4-FFF2-40B4-BE49-F238E27FC236}">
                <a16:creationId xmlns:a16="http://schemas.microsoft.com/office/drawing/2014/main" id="{E4D9BC6D-4403-C78D-0F46-1672D50CC14A}"/>
              </a:ext>
            </a:extLst>
          </p:cNvPr>
          <p:cNvPicPr>
            <a:picLocks noChangeAspect="1"/>
          </p:cNvPicPr>
          <p:nvPr/>
        </p:nvPicPr>
        <p:blipFill>
          <a:blip r:embed="rId3"/>
          <a:stretch>
            <a:fillRect/>
          </a:stretch>
        </p:blipFill>
        <p:spPr>
          <a:xfrm>
            <a:off x="838200" y="2910756"/>
            <a:ext cx="7773074" cy="1996613"/>
          </a:xfrm>
          <a:prstGeom prst="rect">
            <a:avLst/>
          </a:prstGeom>
        </p:spPr>
      </p:pic>
      <p:pic>
        <p:nvPicPr>
          <p:cNvPr id="10" name="Picture 9">
            <a:extLst>
              <a:ext uri="{FF2B5EF4-FFF2-40B4-BE49-F238E27FC236}">
                <a16:creationId xmlns:a16="http://schemas.microsoft.com/office/drawing/2014/main" id="{1E76B8EB-432B-9FA6-3EAE-AFA6B1CB7EB3}"/>
              </a:ext>
            </a:extLst>
          </p:cNvPr>
          <p:cNvPicPr>
            <a:picLocks noChangeAspect="1"/>
          </p:cNvPicPr>
          <p:nvPr/>
        </p:nvPicPr>
        <p:blipFill>
          <a:blip r:embed="rId4"/>
          <a:stretch>
            <a:fillRect/>
          </a:stretch>
        </p:blipFill>
        <p:spPr>
          <a:xfrm>
            <a:off x="769614" y="4937594"/>
            <a:ext cx="7826418" cy="1920406"/>
          </a:xfrm>
          <a:prstGeom prst="rect">
            <a:avLst/>
          </a:prstGeom>
        </p:spPr>
      </p:pic>
    </p:spTree>
    <p:extLst>
      <p:ext uri="{BB962C8B-B14F-4D97-AF65-F5344CB8AC3E}">
        <p14:creationId xmlns:p14="http://schemas.microsoft.com/office/powerpoint/2010/main" val="419588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urw-din"/>
              </a:rPr>
              <a:t>Using lambda() Function with reduce()</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2"/>
            <a:ext cx="10515600" cy="5351929"/>
          </a:xfrm>
        </p:spPr>
        <p:txBody>
          <a:bodyPr>
            <a:noAutofit/>
          </a:bodyPr>
          <a:lstStyle/>
          <a:p>
            <a:r>
              <a:rPr kumimoji="0" lang="en-US" altLang="en-US" sz="2400" b="0" i="0" u="none" strike="noStrike" cap="none" normalizeH="0" baseline="0" dirty="0">
                <a:ln>
                  <a:noFill/>
                </a:ln>
                <a:effectLst/>
                <a:latin typeface="Roboto Mono"/>
              </a:rPr>
              <a:t>reduce()</a:t>
            </a:r>
            <a:r>
              <a:rPr kumimoji="0" lang="en-US" altLang="en-US" sz="2400" b="0" i="0" u="none" strike="noStrike" cap="none" normalizeH="0" baseline="0" dirty="0">
                <a:ln>
                  <a:noFill/>
                </a:ln>
                <a:effectLst/>
                <a:latin typeface="Roboto" panose="02000000000000000000" pitchFamily="2" charset="0"/>
              </a:rPr>
              <a:t> is another Python function. It applies a rolling calculation to all items in a list. You can use it to calculate the total sum or to multiply all the numbers together.</a:t>
            </a:r>
            <a:r>
              <a:rPr kumimoji="0" lang="en-US" altLang="en-US" sz="2400" b="0" i="0" u="none" strike="noStrike" cap="none" normalizeH="0" baseline="0" dirty="0">
                <a:ln>
                  <a:noFill/>
                </a:ln>
                <a:effectLst/>
              </a:rPr>
              <a:t> </a:t>
            </a:r>
            <a:endParaRPr lang="en-US" sz="2400" b="0" i="0" dirty="0">
              <a:effectLst/>
              <a:latin typeface="urw-din"/>
            </a:endParaRPr>
          </a:p>
          <a:p>
            <a:r>
              <a:rPr lang="en-US" sz="2400" b="0" i="0" dirty="0">
                <a:effectLst/>
                <a:latin typeface="urw-din"/>
              </a:rPr>
              <a:t>The reduce() function in Python takes in a function and a list as an argument. The function is called with a lambda function and an </a:t>
            </a:r>
            <a:r>
              <a:rPr lang="en-US" sz="2400" b="0" i="0" dirty="0" err="1">
                <a:effectLst/>
                <a:latin typeface="urw-din"/>
              </a:rPr>
              <a:t>iterable</a:t>
            </a:r>
            <a:r>
              <a:rPr lang="en-US" sz="2400" b="0" i="0" dirty="0">
                <a:effectLst/>
                <a:latin typeface="urw-din"/>
              </a:rPr>
              <a:t> and a new reduced result is returned. This performs a repetitive operation over the pairs of the </a:t>
            </a:r>
            <a:r>
              <a:rPr lang="en-US" sz="2400" b="0" i="0" dirty="0" err="1">
                <a:effectLst/>
                <a:latin typeface="urw-din"/>
              </a:rPr>
              <a:t>iterable</a:t>
            </a:r>
            <a:r>
              <a:rPr lang="en-US" sz="2400" b="0" i="0" dirty="0">
                <a:effectLst/>
                <a:latin typeface="urw-din"/>
              </a:rPr>
              <a:t>.</a:t>
            </a:r>
          </a:p>
          <a:p>
            <a:r>
              <a:rPr lang="en-US" sz="2400" b="0" i="0" dirty="0">
                <a:effectLst/>
                <a:latin typeface="urw-din"/>
              </a:rPr>
              <a:t> The reduce() function belongs to the  </a:t>
            </a:r>
            <a:r>
              <a:rPr lang="en-US" sz="2400" b="1" i="1" dirty="0" err="1">
                <a:effectLst/>
                <a:latin typeface="urw-din"/>
              </a:rPr>
              <a:t>functools</a:t>
            </a:r>
            <a:r>
              <a:rPr lang="en-US" sz="2400" b="1" i="1" dirty="0">
                <a:effectLst/>
                <a:latin typeface="urw-din"/>
              </a:rPr>
              <a:t> </a:t>
            </a:r>
            <a:r>
              <a:rPr lang="en-US" sz="2400" b="0" i="0" dirty="0">
                <a:effectLst/>
                <a:latin typeface="urw-din"/>
              </a:rPr>
              <a:t>module. </a:t>
            </a:r>
          </a:p>
          <a:p>
            <a:endParaRPr lang="en-US" sz="2400" dirty="0">
              <a:latin typeface="urw-din"/>
            </a:endParaRPr>
          </a:p>
          <a:p>
            <a:endParaRPr lang="en-US" sz="2400" b="0" i="0" dirty="0">
              <a:effectLst/>
              <a:latin typeface="urw-din"/>
            </a:endParaRPr>
          </a:p>
          <a:p>
            <a:endParaRPr lang="en-US" sz="2400" dirty="0">
              <a:latin typeface="urw-din"/>
            </a:endParaRPr>
          </a:p>
          <a:p>
            <a:r>
              <a:rPr lang="en-US" sz="2400" b="0" i="0" dirty="0">
                <a:effectLst/>
                <a:latin typeface="urw-din"/>
              </a:rPr>
              <a:t>Here the results of previous two elements are added to the next element and this goes on till the end of the list like (((((5+8)+10)+20)+50)+100).</a:t>
            </a:r>
          </a:p>
          <a:p>
            <a:endParaRPr lang="en-IN" sz="2400" dirty="0"/>
          </a:p>
        </p:txBody>
      </p:sp>
      <p:sp>
        <p:nvSpPr>
          <p:cNvPr id="4" name="Rectangle 1">
            <a:extLst>
              <a:ext uri="{FF2B5EF4-FFF2-40B4-BE49-F238E27FC236}">
                <a16:creationId xmlns:a16="http://schemas.microsoft.com/office/drawing/2014/main" id="{DB7EF3CC-B007-ABF8-A22D-440F2FD0AD7C}"/>
              </a:ext>
            </a:extLst>
          </p:cNvPr>
          <p:cNvSpPr>
            <a:spLocks noChangeArrowheads="1"/>
          </p:cNvSpPr>
          <p:nvPr/>
        </p:nvSpPr>
        <p:spPr bwMode="auto">
          <a:xfrm>
            <a:off x="2967317" y="4397806"/>
            <a:ext cx="4263988" cy="984885"/>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92672"/>
                </a:solidFill>
                <a:effectLst/>
                <a:latin typeface="Consolas" panose="020B0609020204030204" pitchFamily="49" charset="0"/>
              </a:rPr>
              <a:t>from</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err="1">
                <a:ln>
                  <a:noFill/>
                </a:ln>
                <a:solidFill>
                  <a:srgbClr val="F8F8F2"/>
                </a:solidFill>
                <a:effectLst/>
                <a:latin typeface="Consolas" panose="020B0609020204030204" pitchFamily="49" charset="0"/>
              </a:rPr>
              <a:t>functools</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1" i="0" u="none" strike="noStrike" cap="none" normalizeH="0" baseline="0" dirty="0">
                <a:ln>
                  <a:noFill/>
                </a:ln>
                <a:solidFill>
                  <a:srgbClr val="F92672"/>
                </a:solidFill>
                <a:effectLst/>
                <a:latin typeface="Consolas" panose="020B0609020204030204" pitchFamily="49" charset="0"/>
              </a:rPr>
              <a:t>import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66D9EF"/>
                </a:solidFill>
                <a:effectLst/>
                <a:latin typeface="Consolas" panose="020B0609020204030204" pitchFamily="49" charset="0"/>
              </a:rPr>
              <a:t>reduce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nsolas" panose="020B0609020204030204" pitchFamily="49" charset="0"/>
              </a:rPr>
              <a:t>li </a:t>
            </a:r>
            <a:r>
              <a:rPr kumimoji="0" lang="en-US" altLang="en-US" sz="1600" b="1" i="0" u="none" strike="noStrike" cap="none" normalizeH="0" baseline="0" dirty="0">
                <a:ln>
                  <a:noFill/>
                </a:ln>
                <a:solidFill>
                  <a:srgbClr val="F92672"/>
                </a:solidFill>
                <a:effectLst/>
                <a:latin typeface="Consolas" panose="020B0609020204030204" pitchFamily="49" charset="0"/>
              </a:rPr>
              <a: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a:t>
            </a:r>
            <a:r>
              <a:rPr kumimoji="0" lang="en-US" altLang="en-US" sz="1600" b="0" i="0" u="none" strike="noStrike" cap="none" normalizeH="0" baseline="0" dirty="0">
                <a:ln>
                  <a:noFill/>
                </a:ln>
                <a:solidFill>
                  <a:srgbClr val="AE81FF"/>
                </a:solidFill>
                <a:effectLst/>
                <a:latin typeface="Consolas" panose="020B0609020204030204" pitchFamily="49" charset="0"/>
              </a:rPr>
              <a:t>5</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8</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10</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20</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50</a:t>
            </a:r>
            <a:r>
              <a:rPr kumimoji="0" lang="en-US" altLang="en-US" sz="1600" b="0" i="0" u="none" strike="noStrike" cap="none" normalizeH="0" baseline="0" dirty="0">
                <a:ln>
                  <a:noFill/>
                </a:ln>
                <a:solidFill>
                  <a:srgbClr val="F8F8F2"/>
                </a:solidFill>
                <a:effectLst/>
                <a:latin typeface="Consolas" panose="020B0609020204030204" pitchFamily="49" charset="0"/>
              </a:rPr>
              <a:t>, </a:t>
            </a:r>
            <a:r>
              <a:rPr kumimoji="0" lang="en-US" altLang="en-US" sz="1600" b="0" i="0" u="none" strike="noStrike" cap="none" normalizeH="0" baseline="0" dirty="0">
                <a:ln>
                  <a:noFill/>
                </a:ln>
                <a:solidFill>
                  <a:srgbClr val="AE81FF"/>
                </a:solidFill>
                <a:effectLst/>
                <a:latin typeface="Consolas" panose="020B0609020204030204" pitchFamily="49" charset="0"/>
              </a:rPr>
              <a:t>100</a:t>
            </a:r>
            <a:r>
              <a:rPr kumimoji="0" lang="en-US" altLang="en-US" sz="1600" b="0" i="0" u="none" strike="noStrike" cap="none" normalizeH="0" baseline="0" dirty="0">
                <a:ln>
                  <a:noFill/>
                </a:ln>
                <a:solidFill>
                  <a:srgbClr val="F8F8F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D9EF"/>
                </a:solidFill>
                <a:effectLst/>
                <a:latin typeface="Consolas" panose="020B0609020204030204" pitchFamily="49" charset="0"/>
              </a:rPr>
              <a:t>sum</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1" i="0" u="none" strike="noStrike" cap="none" normalizeH="0" baseline="0" dirty="0">
                <a:ln>
                  <a:noFill/>
                </a:ln>
                <a:solidFill>
                  <a:srgbClr val="F92672"/>
                </a:solidFill>
                <a:effectLst/>
                <a:latin typeface="Consolas" panose="020B0609020204030204" pitchFamily="49" charset="0"/>
              </a:rPr>
              <a: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66D9EF"/>
                </a:solidFill>
                <a:effectLst/>
                <a:latin typeface="Consolas" panose="020B0609020204030204" pitchFamily="49" charset="0"/>
              </a:rPr>
              <a:t>reduce</a:t>
            </a:r>
            <a:r>
              <a:rPr kumimoji="0" lang="en-US" altLang="en-US" sz="1600" b="0" i="0" u="none" strike="noStrike" cap="none" normalizeH="0" baseline="0" dirty="0">
                <a:ln>
                  <a:noFill/>
                </a:ln>
                <a:solidFill>
                  <a:srgbClr val="F8F8F2"/>
                </a:solidFill>
                <a:effectLst/>
                <a:latin typeface="Consolas" panose="020B0609020204030204" pitchFamily="49" charset="0"/>
              </a:rPr>
              <a:t>((</a:t>
            </a:r>
            <a:r>
              <a:rPr kumimoji="0" lang="en-US" altLang="en-US" sz="1600" b="1" i="0" u="none" strike="noStrike" cap="none" normalizeH="0" baseline="0" dirty="0">
                <a:ln>
                  <a:noFill/>
                </a:ln>
                <a:solidFill>
                  <a:srgbClr val="F92672"/>
                </a:solidFill>
                <a:effectLst/>
                <a:latin typeface="Consolas" panose="020B0609020204030204" pitchFamily="49" charset="0"/>
              </a:rPr>
              <a:t>lambda</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x, y: x </a:t>
            </a:r>
            <a:r>
              <a:rPr kumimoji="0" lang="en-US" altLang="en-US" sz="1600" b="1" i="0" u="none" strike="noStrike" cap="none" normalizeH="0" baseline="0" dirty="0">
                <a:ln>
                  <a:noFill/>
                </a:ln>
                <a:solidFill>
                  <a:srgbClr val="F92672"/>
                </a:solidFill>
                <a:effectLst/>
                <a:latin typeface="Consolas" panose="020B0609020204030204" pitchFamily="49" charset="0"/>
              </a:rPr>
              <a: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y), li)</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92672"/>
                </a:solidFill>
                <a:effectLst/>
                <a:latin typeface="Consolas" panose="020B0609020204030204" pitchFamily="49" charset="0"/>
              </a:rPr>
              <a:t>print</a:t>
            </a:r>
            <a:r>
              <a:rPr kumimoji="0" lang="en-US" altLang="en-US" sz="1600" b="0" i="0" u="none" strike="noStrike" cap="none" normalizeH="0" baseline="0" dirty="0">
                <a:ln>
                  <a:noFill/>
                </a:ln>
                <a:solidFill>
                  <a:srgbClr val="FFFFFF"/>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a:t>
            </a:r>
            <a:r>
              <a:rPr kumimoji="0" lang="en-US" altLang="en-US" sz="1600" b="0" i="0" u="none" strike="noStrike" cap="none" normalizeH="0" baseline="0" dirty="0">
                <a:ln>
                  <a:noFill/>
                </a:ln>
                <a:solidFill>
                  <a:srgbClr val="66D9EF"/>
                </a:solidFill>
                <a:effectLst/>
                <a:latin typeface="Consolas" panose="020B0609020204030204" pitchFamily="49" charset="0"/>
              </a:rPr>
              <a:t>sum</a:t>
            </a:r>
            <a:r>
              <a:rPr kumimoji="0" lang="en-US" altLang="en-US" sz="1600" b="0" i="0" u="none" strike="noStrike" cap="none" normalizeH="0" baseline="0" dirty="0">
                <a:ln>
                  <a:noFill/>
                </a:ln>
                <a:solidFill>
                  <a:srgbClr val="F8F8F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591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Python Exception</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lnSpcReduction="10000"/>
          </a:bodyPr>
          <a:lstStyle/>
          <a:p>
            <a:pPr algn="just"/>
            <a:r>
              <a:rPr lang="en-US" b="0" i="0" dirty="0">
                <a:solidFill>
                  <a:srgbClr val="333333"/>
                </a:solidFill>
                <a:effectLst/>
                <a:latin typeface="inter-regular"/>
              </a:rPr>
              <a:t>An exception can be defined as an unusual condition in a program resulting in the interruption in the flow of the program.</a:t>
            </a:r>
          </a:p>
          <a:p>
            <a:pPr algn="just"/>
            <a:r>
              <a:rPr lang="en-US" b="0" i="0" dirty="0">
                <a:solidFill>
                  <a:srgbClr val="333333"/>
                </a:solidFill>
                <a:effectLst/>
                <a:latin typeface="inter-regular"/>
              </a:rPr>
              <a:t>Whenever an exception occurs, the program stops the execution, and thus the further code is not executed. Therefore, an exception is the run-time errors that are unable to handle to Python script. An exception is a Python object that represents an error</a:t>
            </a:r>
          </a:p>
          <a:p>
            <a:pPr algn="just"/>
            <a:r>
              <a:rPr lang="en-US" b="0" i="0" dirty="0">
                <a:solidFill>
                  <a:srgbClr val="333333"/>
                </a:solidFill>
                <a:effectLst/>
                <a:latin typeface="inter-regular"/>
              </a:rPr>
              <a:t>Python provides a way to handle the exception so that the code can be executed without any interruption. If we do not handle the exception, the interpreter doesn't execute all the code that exists after the exception.</a:t>
            </a:r>
          </a:p>
          <a:p>
            <a:pPr algn="just"/>
            <a:r>
              <a:rPr lang="en-US" b="0" i="0" dirty="0">
                <a:solidFill>
                  <a:srgbClr val="333333"/>
                </a:solidFill>
                <a:effectLst/>
                <a:latin typeface="inter-regular"/>
              </a:rPr>
              <a:t>Python has many </a:t>
            </a:r>
            <a:r>
              <a:rPr lang="en-US" b="1" i="0" dirty="0">
                <a:solidFill>
                  <a:srgbClr val="333333"/>
                </a:solidFill>
                <a:effectLst/>
                <a:latin typeface="inter-bold"/>
              </a:rPr>
              <a:t>built-in exceptions</a:t>
            </a:r>
            <a:r>
              <a:rPr lang="en-US" b="0" i="0" dirty="0">
                <a:solidFill>
                  <a:srgbClr val="333333"/>
                </a:solidFill>
                <a:effectLst/>
                <a:latin typeface="inter-regular"/>
              </a:rPr>
              <a:t> that enable our program to run without interruption and give the output.</a:t>
            </a:r>
          </a:p>
          <a:p>
            <a:endParaRPr lang="en-IN" dirty="0"/>
          </a:p>
        </p:txBody>
      </p:sp>
    </p:spTree>
    <p:extLst>
      <p:ext uri="{BB962C8B-B14F-4D97-AF65-F5344CB8AC3E}">
        <p14:creationId xmlns:p14="http://schemas.microsoft.com/office/powerpoint/2010/main" val="406484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dirty="0"/>
              <a:t>Applying aggregate functions in lambda</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lstStyle/>
          <a:p>
            <a:r>
              <a:rPr lang="en-IN" b="1" i="1" dirty="0">
                <a:solidFill>
                  <a:srgbClr val="232629"/>
                </a:solidFill>
                <a:effectLst/>
                <a:latin typeface="inherit"/>
              </a:rPr>
              <a:t>Test Data Creation</a:t>
            </a:r>
          </a:p>
          <a:p>
            <a:endParaRPr lang="en-IN" b="1" i="1" dirty="0">
              <a:solidFill>
                <a:srgbClr val="232629"/>
              </a:solidFill>
              <a:latin typeface="inherit"/>
            </a:endParaRPr>
          </a:p>
          <a:p>
            <a:endParaRPr lang="en-IN" b="1" i="1" dirty="0">
              <a:solidFill>
                <a:srgbClr val="232629"/>
              </a:solidFill>
              <a:latin typeface="inherit"/>
            </a:endParaRPr>
          </a:p>
          <a:p>
            <a:endParaRPr lang="en-IN" b="1" i="1" dirty="0">
              <a:solidFill>
                <a:srgbClr val="232629"/>
              </a:solidFill>
              <a:latin typeface="inherit"/>
            </a:endParaRPr>
          </a:p>
          <a:p>
            <a:endParaRPr lang="en-IN" b="1" i="1" dirty="0">
              <a:solidFill>
                <a:srgbClr val="232629"/>
              </a:solidFill>
              <a:latin typeface="inherit"/>
            </a:endParaRPr>
          </a:p>
          <a:p>
            <a:endParaRPr lang="en-IN" dirty="0"/>
          </a:p>
        </p:txBody>
      </p:sp>
      <p:sp>
        <p:nvSpPr>
          <p:cNvPr id="4" name="Rectangle 1">
            <a:extLst>
              <a:ext uri="{FF2B5EF4-FFF2-40B4-BE49-F238E27FC236}">
                <a16:creationId xmlns:a16="http://schemas.microsoft.com/office/drawing/2014/main" id="{A86B3D09-DAE3-78CD-8E2C-A5923FFF4CB2}"/>
              </a:ext>
            </a:extLst>
          </p:cNvPr>
          <p:cNvSpPr>
            <a:spLocks noChangeArrowheads="1"/>
          </p:cNvSpPr>
          <p:nvPr/>
        </p:nvSpPr>
        <p:spPr bwMode="auto">
          <a:xfrm>
            <a:off x="1021977" y="1705451"/>
            <a:ext cx="796065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data = {	'id': ['0100', '0200', '0100', '0200', '0300’],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a:t>
            </a:r>
            <a:r>
              <a:rPr kumimoji="0" lang="en-US" altLang="en-US" sz="1600" b="0" i="0" u="none" strike="noStrike" cap="none" normalizeH="0" baseline="0" dirty="0" err="1">
                <a:ln>
                  <a:noFill/>
                </a:ln>
                <a:solidFill>
                  <a:schemeClr val="tx1"/>
                </a:solidFill>
                <a:effectLst/>
                <a:latin typeface="inherit"/>
              </a:rPr>
              <a:t>client_name</a:t>
            </a:r>
            <a:r>
              <a:rPr kumimoji="0" lang="en-US" altLang="en-US" sz="1600" b="0" i="0" u="none" strike="noStrike" cap="none" normalizeH="0" baseline="0" dirty="0">
                <a:ln>
                  <a:noFill/>
                </a:ln>
                <a:solidFill>
                  <a:schemeClr val="tx1"/>
                </a:solidFill>
                <a:effectLst/>
                <a:latin typeface="inherit"/>
              </a:rPr>
              <a:t>': ['Ann', 'Bob', 'Ann', 'Bob', 'Charles’],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'product': ['pen', 'paper', 'folder', 'pencil', 'tray’],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'count': [12, 300, 5, 12, 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'price': [2.00, 5.00, 3.50, 2.30, 8.20],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inherit"/>
              </a:rPr>
              <a:t>	</a:t>
            </a:r>
            <a:r>
              <a:rPr kumimoji="0" lang="en-US" altLang="en-US" sz="1600" b="0" i="0" u="none" strike="noStrike" cap="none" normalizeH="0" baseline="0" dirty="0">
                <a:ln>
                  <a:noFill/>
                </a:ln>
                <a:solidFill>
                  <a:schemeClr val="tx1"/>
                </a:solidFill>
                <a:effectLst/>
                <a:latin typeface="inherit"/>
              </a:rPr>
              <a:t>'discount': [0.0, 0.1, 0.15, 0.1, 0.12]}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inherit"/>
              </a:rPr>
              <a:t>df</a:t>
            </a:r>
            <a:r>
              <a:rPr kumimoji="0" lang="en-US" altLang="en-US" sz="1600" b="0" i="0" u="none" strike="noStrike" cap="none" normalizeH="0" baseline="0" dirty="0">
                <a:ln>
                  <a:noFill/>
                </a:ln>
                <a:solidFill>
                  <a:schemeClr val="tx1"/>
                </a:solidFill>
                <a:effectLst/>
                <a:latin typeface="inherit"/>
              </a:rPr>
              <a:t> = </a:t>
            </a:r>
            <a:r>
              <a:rPr kumimoji="0" lang="en-US" altLang="en-US" sz="1600" b="0" i="0" u="none" strike="noStrike" cap="none" normalizeH="0" baseline="0" dirty="0" err="1">
                <a:ln>
                  <a:noFill/>
                </a:ln>
                <a:solidFill>
                  <a:schemeClr val="tx1"/>
                </a:solidFill>
                <a:effectLst/>
                <a:latin typeface="inherit"/>
              </a:rPr>
              <a:t>pd.DataFrame</a:t>
            </a:r>
            <a:r>
              <a:rPr kumimoji="0" lang="en-US" altLang="en-US" sz="1600" b="0" i="0" u="none" strike="noStrike" cap="none" normalizeH="0" baseline="0" dirty="0">
                <a:ln>
                  <a:noFill/>
                </a:ln>
                <a:solidFill>
                  <a:schemeClr val="tx1"/>
                </a:solidFill>
                <a:effectLst/>
                <a:latin typeface="inherit"/>
              </a:rPr>
              <a:t>(data) print(</a:t>
            </a:r>
            <a:r>
              <a:rPr kumimoji="0" lang="en-US" altLang="en-US" sz="1600" b="0" i="0" u="none" strike="noStrike" cap="none" normalizeH="0" baseline="0" dirty="0" err="1">
                <a:ln>
                  <a:noFill/>
                </a:ln>
                <a:solidFill>
                  <a:schemeClr val="tx1"/>
                </a:solidFill>
                <a:effectLst/>
                <a:latin typeface="inherit"/>
              </a:rPr>
              <a:t>df</a:t>
            </a:r>
            <a:r>
              <a:rPr kumimoji="0" lang="en-US" altLang="en-US" sz="1600" b="0" i="0" u="none" strike="noStrike" cap="none" normalizeH="0" baseline="0" dirty="0">
                <a:ln>
                  <a:noFill/>
                </a:ln>
                <a:solidFill>
                  <a:schemeClr val="tx1"/>
                </a:solidFill>
                <a:effectLst/>
                <a:latin typeface="inherit"/>
              </a:rPr>
              <a:t>) </a:t>
            </a:r>
          </a:p>
        </p:txBody>
      </p:sp>
      <p:sp>
        <p:nvSpPr>
          <p:cNvPr id="5" name="Rectangle 2">
            <a:extLst>
              <a:ext uri="{FF2B5EF4-FFF2-40B4-BE49-F238E27FC236}">
                <a16:creationId xmlns:a16="http://schemas.microsoft.com/office/drawing/2014/main" id="{00256998-D465-6B3C-D325-73D64CF3DF2D}"/>
              </a:ext>
            </a:extLst>
          </p:cNvPr>
          <p:cNvSpPr>
            <a:spLocks noChangeArrowheads="1"/>
          </p:cNvSpPr>
          <p:nvPr/>
        </p:nvSpPr>
        <p:spPr bwMode="auto">
          <a:xfrm>
            <a:off x="1021975" y="3798332"/>
            <a:ext cx="93412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 Use either one of the following 2 lines of codes: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summary = </a:t>
            </a:r>
            <a:r>
              <a:rPr kumimoji="0" lang="en-US" altLang="en-US" sz="1600" b="0" i="0" u="none" strike="noStrike" cap="none" normalizeH="0" baseline="0" dirty="0" err="1">
                <a:ln>
                  <a:noFill/>
                </a:ln>
                <a:solidFill>
                  <a:schemeClr val="tx1"/>
                </a:solidFill>
                <a:effectLst/>
                <a:latin typeface="inherit"/>
              </a:rPr>
              <a:t>df.groupby</a:t>
            </a:r>
            <a:r>
              <a:rPr kumimoji="0" lang="en-US" altLang="en-US" sz="1600" b="0" i="0" u="none" strike="noStrike" cap="none" normalizeH="0" baseline="0" dirty="0">
                <a:ln>
                  <a:noFill/>
                </a:ln>
                <a:solidFill>
                  <a:schemeClr val="tx1"/>
                </a:solidFill>
                <a:effectLst/>
                <a:latin typeface="inherit"/>
              </a:rPr>
              <a:t>('</a:t>
            </a:r>
            <a:r>
              <a:rPr kumimoji="0" lang="en-US" altLang="en-US" sz="1600" b="0" i="0" u="none" strike="noStrike" cap="none" normalizeH="0" baseline="0" dirty="0" err="1">
                <a:ln>
                  <a:noFill/>
                </a:ln>
                <a:solidFill>
                  <a:schemeClr val="tx1"/>
                </a:solidFill>
                <a:effectLst/>
                <a:latin typeface="inherit"/>
              </a:rPr>
              <a:t>client_name</a:t>
            </a:r>
            <a:r>
              <a:rPr kumimoji="0" lang="en-US" altLang="en-US" sz="1600" b="0" i="0" u="none" strike="noStrike" cap="none" normalizeH="0" baseline="0" dirty="0">
                <a:ln>
                  <a:noFill/>
                </a:ln>
                <a:solidFill>
                  <a:schemeClr val="tx1"/>
                </a:solidFill>
                <a:effectLst/>
                <a:latin typeface="inherit"/>
              </a:rPr>
              <a:t>').apply(f)  # Using the customized function f() defined above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 or using lambda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inherit"/>
              </a:rPr>
              <a:t>summary = </a:t>
            </a:r>
            <a:r>
              <a:rPr kumimoji="0" lang="en-US" altLang="en-US" sz="1600" b="0" i="0" u="none" strike="noStrike" cap="none" normalizeH="0" baseline="0" dirty="0" err="1">
                <a:ln>
                  <a:noFill/>
                </a:ln>
                <a:solidFill>
                  <a:schemeClr val="tx1"/>
                </a:solidFill>
                <a:effectLst/>
                <a:latin typeface="inherit"/>
              </a:rPr>
              <a:t>df.groupby</a:t>
            </a:r>
            <a:r>
              <a:rPr kumimoji="0" lang="en-US" altLang="en-US" sz="1600" b="0" i="0" u="none" strike="noStrike" cap="none" normalizeH="0" baseline="0" dirty="0">
                <a:ln>
                  <a:noFill/>
                </a:ln>
                <a:solidFill>
                  <a:schemeClr val="tx1"/>
                </a:solidFill>
                <a:effectLst/>
                <a:latin typeface="inherit"/>
              </a:rPr>
              <a:t>('</a:t>
            </a:r>
            <a:r>
              <a:rPr kumimoji="0" lang="en-US" altLang="en-US" sz="1600" b="0" i="0" u="none" strike="noStrike" cap="none" normalizeH="0" baseline="0" dirty="0" err="1">
                <a:ln>
                  <a:noFill/>
                </a:ln>
                <a:solidFill>
                  <a:schemeClr val="tx1"/>
                </a:solidFill>
                <a:effectLst/>
                <a:latin typeface="inherit"/>
              </a:rPr>
              <a:t>client_name</a:t>
            </a:r>
            <a:r>
              <a:rPr kumimoji="0" lang="en-US" altLang="en-US" sz="1600" b="0" i="0" u="none" strike="noStrike" cap="none" normalizeH="0" baseline="0" dirty="0">
                <a:ln>
                  <a:noFill/>
                </a:ln>
                <a:solidFill>
                  <a:schemeClr val="tx1"/>
                </a:solidFill>
                <a:effectLst/>
                <a:latin typeface="inherit"/>
              </a:rPr>
              <a:t>').apply(lambda x: </a:t>
            </a:r>
            <a:r>
              <a:rPr kumimoji="0" lang="en-US" altLang="en-US" sz="1600" b="0" i="0" u="none" strike="noStrike" cap="none" normalizeH="0" baseline="0" dirty="0" err="1">
                <a:ln>
                  <a:noFill/>
                </a:ln>
                <a:solidFill>
                  <a:schemeClr val="tx1"/>
                </a:solidFill>
                <a:effectLst/>
                <a:latin typeface="inherit"/>
              </a:rPr>
              <a:t>pd.Series</a:t>
            </a:r>
            <a:r>
              <a:rPr kumimoji="0" lang="en-US" altLang="en-US" sz="1600" b="0" i="0" u="none" strike="noStrike" cap="none" normalizeH="0" baseline="0" dirty="0">
                <a:ln>
                  <a:noFill/>
                </a:ln>
                <a:solidFill>
                  <a:schemeClr val="tx1"/>
                </a:solidFill>
                <a:effectLst/>
                <a:latin typeface="inherit"/>
              </a:rPr>
              <a:t>({'Total pre discount’: 			(x['price'] * x['count']).sum(), 'Discount applied': (x['price'] * x['count'] * x['discount']).sum()})) print(summary)</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849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pt-BR" b="1" dirty="0"/>
              <a:t>Conditional statements with lambda function</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lstStyle/>
          <a:p>
            <a:pPr algn="just"/>
            <a:r>
              <a:rPr lang="en-US" b="1" i="0" dirty="0">
                <a:solidFill>
                  <a:srgbClr val="333333"/>
                </a:solidFill>
                <a:effectLst/>
                <a:latin typeface="inter-regular"/>
              </a:rPr>
              <a:t>Example: </a:t>
            </a:r>
          </a:p>
          <a:p>
            <a:pPr algn="just"/>
            <a:endParaRPr lang="en-US" b="1" i="0" dirty="0">
              <a:solidFill>
                <a:srgbClr val="000000"/>
              </a:solidFill>
              <a:effectLst/>
              <a:latin typeface="inter-regular"/>
            </a:endParaRPr>
          </a:p>
          <a:p>
            <a:endParaRPr lang="en-IN" b="1" dirty="0"/>
          </a:p>
          <a:p>
            <a:endParaRPr lang="en-IN" b="1" dirty="0"/>
          </a:p>
          <a:p>
            <a:endParaRPr lang="en-IN" b="1" dirty="0"/>
          </a:p>
          <a:p>
            <a:r>
              <a:rPr lang="en-IN" b="1" dirty="0"/>
              <a:t>To Write same with lambda function</a:t>
            </a:r>
          </a:p>
          <a:p>
            <a:endParaRPr lang="en-IN" b="1" dirty="0"/>
          </a:p>
        </p:txBody>
      </p:sp>
      <p:sp>
        <p:nvSpPr>
          <p:cNvPr id="4" name="Rectangle 1">
            <a:extLst>
              <a:ext uri="{FF2B5EF4-FFF2-40B4-BE49-F238E27FC236}">
                <a16:creationId xmlns:a16="http://schemas.microsoft.com/office/drawing/2014/main" id="{1A042ACF-5016-E95E-870E-DBA7354DCF43}"/>
              </a:ext>
            </a:extLst>
          </p:cNvPr>
          <p:cNvSpPr>
            <a:spLocks noChangeArrowheads="1"/>
          </p:cNvSpPr>
          <p:nvPr/>
        </p:nvSpPr>
        <p:spPr bwMode="auto">
          <a:xfrm>
            <a:off x="1183342" y="1922966"/>
            <a:ext cx="2890343"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00FFFF"/>
                </a:highlight>
                <a:latin typeface="inherit"/>
              </a:rPr>
              <a:t>T = 250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00FFFF"/>
                </a:highlight>
                <a:latin typeface="inherit"/>
              </a:rPr>
              <a:t>if (T &gt; 200):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highlight>
                  <a:srgbClr val="00FFFF"/>
                </a:highlight>
                <a:latin typeface="inherit"/>
              </a:rPr>
              <a:t>	</a:t>
            </a:r>
            <a:r>
              <a:rPr kumimoji="0" lang="en-US" altLang="en-US" sz="2000" b="0" i="0" u="none" strike="noStrike" cap="none" normalizeH="0" baseline="0" dirty="0">
                <a:ln>
                  <a:noFill/>
                </a:ln>
                <a:solidFill>
                  <a:schemeClr val="tx1"/>
                </a:solidFill>
                <a:effectLst/>
                <a:highlight>
                  <a:srgbClr val="00FFFF"/>
                </a:highlight>
                <a:latin typeface="inherit"/>
              </a:rPr>
              <a:t>rate = 200*exp(-T)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00FFFF"/>
                </a:highlight>
                <a:latin typeface="inherit"/>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highlight>
                  <a:srgbClr val="00FFFF"/>
                </a:highlight>
                <a:latin typeface="inherit"/>
              </a:rPr>
              <a:t>	</a:t>
            </a:r>
            <a:r>
              <a:rPr kumimoji="0" lang="en-US" altLang="en-US" sz="2000" b="0" i="0" u="none" strike="noStrike" cap="none" normalizeH="0" baseline="0" dirty="0">
                <a:ln>
                  <a:noFill/>
                </a:ln>
                <a:solidFill>
                  <a:schemeClr val="tx1"/>
                </a:solidFill>
                <a:effectLst/>
                <a:highlight>
                  <a:srgbClr val="00FFFF"/>
                </a:highlight>
                <a:latin typeface="inherit"/>
              </a:rPr>
              <a:t>rate = 400*exp(-T)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00FFFF"/>
                </a:highlight>
                <a:latin typeface="inherit"/>
              </a:rPr>
              <a:t>return (rate)</a:t>
            </a:r>
            <a:r>
              <a:rPr kumimoji="0" lang="en-US" altLang="en-US" sz="2000" b="0" i="0" u="none" strike="noStrike" cap="none" normalizeH="0" baseline="0" dirty="0">
                <a:ln>
                  <a:noFill/>
                </a:ln>
                <a:solidFill>
                  <a:schemeClr val="tx1"/>
                </a:solidFill>
                <a:effectLst/>
                <a:highlight>
                  <a:srgbClr val="00FFFF"/>
                </a:highlight>
              </a:rPr>
              <a:t> </a:t>
            </a:r>
            <a:endParaRPr kumimoji="0" lang="en-US" altLang="en-US" sz="2000" b="0" i="0" u="none" strike="noStrike" cap="none" normalizeH="0" baseline="0" dirty="0">
              <a:ln>
                <a:noFill/>
              </a:ln>
              <a:solidFill>
                <a:schemeClr val="tx1"/>
              </a:solidFill>
              <a:effectLst/>
              <a:highlight>
                <a:srgbClr val="00FFFF"/>
              </a:highlight>
              <a:latin typeface="Arial" panose="020B0604020202020204" pitchFamily="34" charset="0"/>
            </a:endParaRPr>
          </a:p>
        </p:txBody>
      </p:sp>
      <p:sp>
        <p:nvSpPr>
          <p:cNvPr id="5" name="Rectangle 2">
            <a:extLst>
              <a:ext uri="{FF2B5EF4-FFF2-40B4-BE49-F238E27FC236}">
                <a16:creationId xmlns:a16="http://schemas.microsoft.com/office/drawing/2014/main" id="{A772D147-46BE-B97F-11D1-5C6BE265ED51}"/>
              </a:ext>
            </a:extLst>
          </p:cNvPr>
          <p:cNvSpPr>
            <a:spLocks noChangeArrowheads="1"/>
          </p:cNvSpPr>
          <p:nvPr/>
        </p:nvSpPr>
        <p:spPr bwMode="auto">
          <a:xfrm>
            <a:off x="1215402" y="4437193"/>
            <a:ext cx="8001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highlight>
                  <a:srgbClr val="00FFFF"/>
                </a:highlight>
                <a:latin typeface="inherit"/>
              </a:rPr>
              <a:t>rate = lambda T: 200*exp(-T) if T&gt;200 else 400*exp(-T)</a:t>
            </a:r>
            <a:r>
              <a:rPr kumimoji="0" lang="en-US" altLang="en-US" sz="2800" b="0" i="0" u="none" strike="noStrike" cap="none" normalizeH="0" baseline="0" dirty="0">
                <a:ln>
                  <a:noFill/>
                </a:ln>
                <a:solidFill>
                  <a:schemeClr val="tx1"/>
                </a:solidFill>
                <a:effectLst/>
                <a:highlight>
                  <a:srgbClr val="00FFFF"/>
                </a:highlight>
              </a:rPr>
              <a:t> </a:t>
            </a:r>
            <a:endParaRPr kumimoji="0" lang="en-US" altLang="en-US" sz="2800" b="0" i="0" u="none" strike="noStrike" cap="none" normalizeH="0" baseline="0" dirty="0">
              <a:ln>
                <a:noFill/>
              </a:ln>
              <a:solidFill>
                <a:schemeClr val="tx1"/>
              </a:solidFill>
              <a:effectLst/>
              <a:highlight>
                <a:srgbClr val="00FFFF"/>
              </a:highlight>
              <a:latin typeface="Arial" panose="020B0604020202020204" pitchFamily="34" charset="0"/>
            </a:endParaRPr>
          </a:p>
        </p:txBody>
      </p:sp>
    </p:spTree>
    <p:extLst>
      <p:ext uri="{BB962C8B-B14F-4D97-AF65-F5344CB8AC3E}">
        <p14:creationId xmlns:p14="http://schemas.microsoft.com/office/powerpoint/2010/main" val="596494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pt-BR" b="1" dirty="0"/>
              <a:t>Filtering Dictionary</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a:bodyPr>
          <a:lstStyle/>
          <a:p>
            <a:r>
              <a:rPr lang="en-IN" sz="2400" b="1" dirty="0">
                <a:effectLst/>
                <a:highlight>
                  <a:srgbClr val="00FFFF"/>
                </a:highlight>
                <a:latin typeface="Consolas" panose="020B0609020204030204" pitchFamily="49" charset="0"/>
              </a:rPr>
              <a:t>l = [{'</a:t>
            </a:r>
            <a:r>
              <a:rPr lang="en-IN" sz="2400" b="1" dirty="0" err="1">
                <a:effectLst/>
                <a:highlight>
                  <a:srgbClr val="00FFFF"/>
                </a:highlight>
                <a:latin typeface="Consolas" panose="020B0609020204030204" pitchFamily="49" charset="0"/>
              </a:rPr>
              <a:t>abc</a:t>
            </a:r>
            <a:r>
              <a:rPr lang="en-IN" sz="2400" b="1" dirty="0">
                <a:effectLst/>
                <a:highlight>
                  <a:srgbClr val="00FFFF"/>
                </a:highlight>
                <a:latin typeface="Consolas" panose="020B0609020204030204" pitchFamily="49" charset="0"/>
              </a:rPr>
              <a:t>': 'def'}, {'</a:t>
            </a:r>
            <a:r>
              <a:rPr lang="en-IN" sz="2400" b="1" dirty="0" err="1">
                <a:effectLst/>
                <a:highlight>
                  <a:srgbClr val="00FFFF"/>
                </a:highlight>
                <a:latin typeface="Consolas" panose="020B0609020204030204" pitchFamily="49" charset="0"/>
              </a:rPr>
              <a:t>ghi</a:t>
            </a:r>
            <a:r>
              <a:rPr lang="en-IN" sz="2400" b="1" dirty="0">
                <a:effectLst/>
                <a:highlight>
                  <a:srgbClr val="00FFFF"/>
                </a:highlight>
                <a:latin typeface="Consolas" panose="020B0609020204030204" pitchFamily="49" charset="0"/>
              </a:rPr>
              <a:t>': '</a:t>
            </a:r>
            <a:r>
              <a:rPr lang="en-IN" sz="2400" b="1" dirty="0" err="1">
                <a:effectLst/>
                <a:highlight>
                  <a:srgbClr val="00FFFF"/>
                </a:highlight>
                <a:latin typeface="Consolas" panose="020B0609020204030204" pitchFamily="49" charset="0"/>
              </a:rPr>
              <a:t>jul</a:t>
            </a:r>
            <a:r>
              <a:rPr lang="en-IN" sz="2400" b="1" dirty="0">
                <a:effectLst/>
                <a:highlight>
                  <a:srgbClr val="00FFFF"/>
                </a:highlight>
                <a:latin typeface="Consolas" panose="020B0609020204030204" pitchFamily="49" charset="0"/>
              </a:rPr>
              <a:t>'}, {'Name': 'my-name’}]</a:t>
            </a:r>
          </a:p>
          <a:p>
            <a:endParaRPr lang="en-IN" sz="2400" b="1" dirty="0">
              <a:effectLst/>
              <a:highlight>
                <a:srgbClr val="00FFFF"/>
              </a:highlight>
              <a:latin typeface="Consolas" panose="020B0609020204030204" pitchFamily="49" charset="0"/>
            </a:endParaRPr>
          </a:p>
          <a:p>
            <a:r>
              <a:rPr kumimoji="0" lang="en-US" altLang="en-US" sz="2400" b="0" i="0" u="none" strike="noStrike" cap="none" normalizeH="0" baseline="0" dirty="0">
                <a:ln>
                  <a:noFill/>
                </a:ln>
                <a:solidFill>
                  <a:srgbClr val="232629"/>
                </a:solidFill>
                <a:effectLst/>
                <a:latin typeface="-apple-system"/>
              </a:rPr>
              <a:t>The following produces a list of dictionaries that have the key </a:t>
            </a:r>
            <a:r>
              <a:rPr kumimoji="0" lang="en-US" altLang="en-US" sz="1800" b="0" i="0" u="none" strike="noStrike" cap="none" normalizeH="0" baseline="0" dirty="0">
                <a:ln>
                  <a:noFill/>
                </a:ln>
                <a:solidFill>
                  <a:srgbClr val="232629"/>
                </a:solidFill>
                <a:effectLst/>
                <a:latin typeface="var(--ff-mono)"/>
              </a:rPr>
              <a:t>'Name'</a:t>
            </a:r>
            <a:r>
              <a:rPr kumimoji="0" lang="en-US" altLang="en-US" sz="2400" b="0" i="0" u="none" strike="noStrike" cap="none" normalizeH="0" baseline="0" dirty="0">
                <a:ln>
                  <a:noFill/>
                </a:ln>
                <a:solidFill>
                  <a:srgbClr val="232629"/>
                </a:solidFill>
                <a:effectLst/>
                <a:latin typeface="-apple-system"/>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IN" sz="2400" b="1" dirty="0">
                <a:highlight>
                  <a:srgbClr val="00FFFF"/>
                </a:highlight>
                <a:latin typeface="Consolas" panose="020B0609020204030204" pitchFamily="49" charset="0"/>
              </a:rPr>
              <a:t>filtered = list(filter(lambda x: </a:t>
            </a:r>
            <a:r>
              <a:rPr lang="en-IN" sz="2400" b="1" dirty="0" err="1">
                <a:highlight>
                  <a:srgbClr val="00FFFF"/>
                </a:highlight>
                <a:latin typeface="Consolas" panose="020B0609020204030204" pitchFamily="49" charset="0"/>
              </a:rPr>
              <a:t>x.get</a:t>
            </a:r>
            <a:r>
              <a:rPr lang="en-IN" sz="2400" b="1" dirty="0">
                <a:highlight>
                  <a:srgbClr val="00FFFF"/>
                </a:highlight>
                <a:latin typeface="Consolas" panose="020B0609020204030204" pitchFamily="49" charset="0"/>
              </a:rPr>
              <a:t>('Name'), l))</a:t>
            </a:r>
          </a:p>
          <a:p>
            <a:endParaRPr lang="en-US" sz="2400" dirty="0">
              <a:solidFill>
                <a:srgbClr val="232629"/>
              </a:solidFill>
              <a:latin typeface="-apple-system"/>
            </a:endParaRPr>
          </a:p>
          <a:p>
            <a:r>
              <a:rPr lang="en-US" sz="2400" dirty="0">
                <a:solidFill>
                  <a:srgbClr val="232629"/>
                </a:solidFill>
                <a:latin typeface="-apple-system"/>
              </a:rPr>
              <a:t>From here, you can retrieve the name values for all items in the list:</a:t>
            </a:r>
          </a:p>
          <a:p>
            <a:r>
              <a:rPr lang="en-US" sz="2400" b="1" dirty="0">
                <a:highlight>
                  <a:srgbClr val="00FFFF"/>
                </a:highlight>
                <a:latin typeface="Consolas" panose="020B0609020204030204" pitchFamily="49" charset="0"/>
              </a:rPr>
              <a:t>values = [x['Name'] for x in filtered]</a:t>
            </a:r>
          </a:p>
          <a:p>
            <a:endParaRPr lang="en-IN" sz="2400" dirty="0">
              <a:solidFill>
                <a:srgbClr val="232629"/>
              </a:solidFill>
              <a:latin typeface="-apple-system"/>
            </a:endParaRPr>
          </a:p>
        </p:txBody>
      </p:sp>
    </p:spTree>
    <p:extLst>
      <p:ext uri="{BB962C8B-B14F-4D97-AF65-F5344CB8AC3E}">
        <p14:creationId xmlns:p14="http://schemas.microsoft.com/office/powerpoint/2010/main" val="184615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4517-D196-A24E-CDBC-4FDAC14ECC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F597F6-2F80-125F-0AC3-67A087C1B55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051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Common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lnSpcReduction="10000"/>
          </a:bodyPr>
          <a:lstStyle/>
          <a:p>
            <a:pPr algn="just"/>
            <a:r>
              <a:rPr lang="en-US" b="0" i="0" dirty="0">
                <a:solidFill>
                  <a:srgbClr val="333333"/>
                </a:solidFill>
                <a:effectLst/>
                <a:latin typeface="inter-regular"/>
              </a:rPr>
              <a:t>Python provides the number of built-in exceptions, but here we are describing the common standard exceptions. A list of common exceptions that can be thrown from a standard Python program is given below.</a:t>
            </a:r>
          </a:p>
          <a:p>
            <a:pPr algn="just">
              <a:buFont typeface="+mj-lt"/>
              <a:buAutoNum type="arabicPeriod"/>
            </a:pPr>
            <a:r>
              <a:rPr lang="en-US" b="1" i="0" dirty="0" err="1">
                <a:solidFill>
                  <a:srgbClr val="000000"/>
                </a:solidFill>
                <a:effectLst/>
                <a:latin typeface="inter-bold"/>
              </a:rPr>
              <a:t>ZeroDivisionError</a:t>
            </a:r>
            <a:r>
              <a:rPr lang="en-US" b="1" i="0" dirty="0">
                <a:solidFill>
                  <a:srgbClr val="000000"/>
                </a:solidFill>
                <a:effectLst/>
                <a:latin typeface="inter-bold"/>
              </a:rPr>
              <a:t>:</a:t>
            </a:r>
            <a:r>
              <a:rPr lang="en-US" b="0" i="0" dirty="0">
                <a:solidFill>
                  <a:srgbClr val="000000"/>
                </a:solidFill>
                <a:effectLst/>
                <a:latin typeface="inter-regular"/>
              </a:rPr>
              <a:t> Occurs when a number is divided by zero.</a:t>
            </a:r>
          </a:p>
          <a:p>
            <a:pPr algn="just">
              <a:buFont typeface="+mj-lt"/>
              <a:buAutoNum type="arabicPeriod"/>
            </a:pPr>
            <a:r>
              <a:rPr lang="en-US" b="1" i="0" dirty="0" err="1">
                <a:solidFill>
                  <a:srgbClr val="000000"/>
                </a:solidFill>
                <a:effectLst/>
                <a:latin typeface="inter-bold"/>
              </a:rPr>
              <a:t>NameError</a:t>
            </a:r>
            <a:r>
              <a:rPr lang="en-US" b="1" i="0" dirty="0">
                <a:solidFill>
                  <a:srgbClr val="000000"/>
                </a:solidFill>
                <a:effectLst/>
                <a:latin typeface="inter-bold"/>
              </a:rPr>
              <a:t>:</a:t>
            </a:r>
            <a:r>
              <a:rPr lang="en-US" b="0" i="0" dirty="0">
                <a:solidFill>
                  <a:srgbClr val="000000"/>
                </a:solidFill>
                <a:effectLst/>
                <a:latin typeface="inter-regular"/>
              </a:rPr>
              <a:t> It occurs when a name is not found. It may be local or global.</a:t>
            </a:r>
          </a:p>
          <a:p>
            <a:pPr algn="just">
              <a:buFont typeface="+mj-lt"/>
              <a:buAutoNum type="arabicPeriod"/>
            </a:pPr>
            <a:r>
              <a:rPr lang="en-US" b="1" i="0" dirty="0" err="1">
                <a:solidFill>
                  <a:srgbClr val="000000"/>
                </a:solidFill>
                <a:effectLst/>
                <a:latin typeface="inter-bold"/>
              </a:rPr>
              <a:t>IndentationError</a:t>
            </a:r>
            <a:r>
              <a:rPr lang="en-US" b="1" i="0" dirty="0">
                <a:solidFill>
                  <a:srgbClr val="000000"/>
                </a:solidFill>
                <a:effectLst/>
                <a:latin typeface="inter-bold"/>
              </a:rPr>
              <a:t>:</a:t>
            </a:r>
            <a:r>
              <a:rPr lang="en-US" b="0" i="0" dirty="0">
                <a:solidFill>
                  <a:srgbClr val="000000"/>
                </a:solidFill>
                <a:effectLst/>
                <a:latin typeface="inter-regular"/>
              </a:rPr>
              <a:t> If incorrect indentation is given.</a:t>
            </a:r>
          </a:p>
          <a:p>
            <a:pPr algn="just">
              <a:buFont typeface="+mj-lt"/>
              <a:buAutoNum type="arabicPeriod"/>
            </a:pPr>
            <a:r>
              <a:rPr lang="en-US" b="1" i="0" dirty="0" err="1">
                <a:solidFill>
                  <a:srgbClr val="000000"/>
                </a:solidFill>
                <a:effectLst/>
                <a:latin typeface="inter-bold"/>
              </a:rPr>
              <a:t>IOError</a:t>
            </a:r>
            <a:r>
              <a:rPr lang="en-US" b="1" i="0" dirty="0">
                <a:solidFill>
                  <a:srgbClr val="000000"/>
                </a:solidFill>
                <a:effectLst/>
                <a:latin typeface="inter-bold"/>
              </a:rPr>
              <a:t>:</a:t>
            </a:r>
            <a:r>
              <a:rPr lang="en-US" b="0" i="0" dirty="0">
                <a:solidFill>
                  <a:srgbClr val="000000"/>
                </a:solidFill>
                <a:effectLst/>
                <a:latin typeface="inter-regular"/>
              </a:rPr>
              <a:t> It occurs when Input Output operation fails.</a:t>
            </a:r>
          </a:p>
          <a:p>
            <a:pPr algn="just">
              <a:buFont typeface="+mj-lt"/>
              <a:buAutoNum type="arabicPeriod"/>
            </a:pPr>
            <a:r>
              <a:rPr lang="en-US" b="1" i="0" dirty="0" err="1">
                <a:solidFill>
                  <a:srgbClr val="000000"/>
                </a:solidFill>
                <a:effectLst/>
                <a:latin typeface="inter-bold"/>
              </a:rPr>
              <a:t>EOFError</a:t>
            </a:r>
            <a:r>
              <a:rPr lang="en-US" b="1" i="0" dirty="0">
                <a:solidFill>
                  <a:srgbClr val="000000"/>
                </a:solidFill>
                <a:effectLst/>
                <a:latin typeface="inter-bold"/>
              </a:rPr>
              <a:t>:</a:t>
            </a:r>
            <a:r>
              <a:rPr lang="en-US" b="0" i="0" dirty="0">
                <a:solidFill>
                  <a:srgbClr val="000000"/>
                </a:solidFill>
                <a:effectLst/>
                <a:latin typeface="inter-regular"/>
              </a:rPr>
              <a:t> It occurs when the end of the file is reached, and yet operations are being performed.</a:t>
            </a:r>
          </a:p>
          <a:p>
            <a:endParaRPr lang="en-IN" dirty="0"/>
          </a:p>
        </p:txBody>
      </p:sp>
    </p:spTree>
    <p:extLst>
      <p:ext uri="{BB962C8B-B14F-4D97-AF65-F5344CB8AC3E}">
        <p14:creationId xmlns:p14="http://schemas.microsoft.com/office/powerpoint/2010/main" val="284196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Common Exceptions</a:t>
            </a:r>
            <a:endParaRPr lang="en-IN"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fontScale="55000" lnSpcReduction="20000"/>
          </a:bodyPr>
          <a:lstStyle/>
          <a:p>
            <a:r>
              <a:rPr lang="en-IN" b="0" dirty="0">
                <a:solidFill>
                  <a:srgbClr val="6A9955"/>
                </a:solidFill>
                <a:effectLst/>
                <a:latin typeface="Consolas" panose="020B0609020204030204" pitchFamily="49" charset="0"/>
              </a:rPr>
              <a:t>#Zero Division Error</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#print(10 / 0)</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#NameError</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#print(var) since var is not defined anywhere in the code </a:t>
            </a:r>
            <a:r>
              <a:rPr lang="en-IN" b="0" dirty="0" err="1">
                <a:solidFill>
                  <a:srgbClr val="6A9955"/>
                </a:solidFill>
                <a:effectLst/>
                <a:latin typeface="Consolas" panose="020B0609020204030204" pitchFamily="49" charset="0"/>
              </a:rPr>
              <a:t>interpretor</a:t>
            </a:r>
            <a:r>
              <a:rPr lang="en-IN" b="0" dirty="0">
                <a:solidFill>
                  <a:srgbClr val="6A9955"/>
                </a:solidFill>
                <a:effectLst/>
                <a:latin typeface="Consolas" panose="020B0609020204030204" pitchFamily="49" charset="0"/>
              </a:rPr>
              <a:t> is not able to find it</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#IndentationError</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   print("Hello")</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#IOError</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#f = open("file.txt", "r")</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6A9955"/>
                </a:solidFill>
                <a:effectLst/>
                <a:latin typeface="Consolas" panose="020B0609020204030204" pitchFamily="49" charset="0"/>
              </a:rPr>
              <a:t>#EOFErros</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#num1  = int(input("Enter Value 1: "))</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#num2  = int(input("Enter Value 2: ")) #if you hit enter this will throw an </a:t>
            </a:r>
            <a:r>
              <a:rPr lang="en-IN" b="0" dirty="0" err="1">
                <a:solidFill>
                  <a:srgbClr val="6A9955"/>
                </a:solidFill>
                <a:effectLst/>
                <a:latin typeface="Consolas" panose="020B0609020204030204" pitchFamily="49" charset="0"/>
              </a:rPr>
              <a:t>EOFErrors</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#sum = num1 + num2</a:t>
            </a:r>
            <a:endParaRPr lang="en-IN" b="0" dirty="0">
              <a:solidFill>
                <a:srgbClr val="D4D4D4"/>
              </a:solidFill>
              <a:effectLst/>
              <a:latin typeface="Consolas" panose="020B0609020204030204" pitchFamily="49" charset="0"/>
            </a:endParaRPr>
          </a:p>
          <a:p>
            <a:r>
              <a:rPr lang="en-IN" b="0" dirty="0">
                <a:solidFill>
                  <a:srgbClr val="6A9955"/>
                </a:solidFill>
                <a:effectLst/>
                <a:latin typeface="Consolas" panose="020B0609020204030204" pitchFamily="49" charset="0"/>
              </a:rPr>
              <a:t>#print(sum)</a:t>
            </a: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6786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erdana"/>
              </a:rPr>
              <a:t>The problem without handling exceptions</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fontScale="70000" lnSpcReduction="20000"/>
          </a:bodyPr>
          <a:lstStyle/>
          <a:p>
            <a:pPr algn="just"/>
            <a:r>
              <a:rPr lang="en-US" b="0" i="0" dirty="0">
                <a:solidFill>
                  <a:srgbClr val="333333"/>
                </a:solidFill>
                <a:effectLst/>
                <a:latin typeface="inter-regular"/>
              </a:rPr>
              <a:t>As we have already discussed, the exception is an abnormal condition that halts the execution of the program.</a:t>
            </a:r>
          </a:p>
          <a:p>
            <a:pPr algn="just"/>
            <a:r>
              <a:rPr lang="en-US" b="0" i="0" dirty="0">
                <a:solidFill>
                  <a:srgbClr val="333333"/>
                </a:solidFill>
                <a:effectLst/>
                <a:latin typeface="inter-regular"/>
              </a:rPr>
              <a:t>Suppose we have two variables </a:t>
            </a:r>
            <a:r>
              <a:rPr lang="en-US" b="1" i="0" dirty="0">
                <a:solidFill>
                  <a:srgbClr val="333333"/>
                </a:solidFill>
                <a:effectLst/>
                <a:latin typeface="inter-bold"/>
              </a:rPr>
              <a:t>a</a:t>
            </a:r>
            <a:r>
              <a:rPr lang="en-US" b="0" i="0" dirty="0">
                <a:solidFill>
                  <a:srgbClr val="333333"/>
                </a:solidFill>
                <a:effectLst/>
                <a:latin typeface="inter-regular"/>
              </a:rPr>
              <a:t> and </a:t>
            </a:r>
            <a:r>
              <a:rPr lang="en-US" b="1" i="0" dirty="0">
                <a:solidFill>
                  <a:srgbClr val="333333"/>
                </a:solidFill>
                <a:effectLst/>
                <a:latin typeface="inter-bold"/>
              </a:rPr>
              <a:t>b</a:t>
            </a:r>
            <a:r>
              <a:rPr lang="en-US" b="0" i="0" dirty="0">
                <a:solidFill>
                  <a:srgbClr val="333333"/>
                </a:solidFill>
                <a:effectLst/>
                <a:latin typeface="inter-regular"/>
              </a:rPr>
              <a:t>, which take the input from the user and perform the division of these values. What if the user entered the zero as the denominator? It will interrupt the program execution and through a </a:t>
            </a:r>
            <a:r>
              <a:rPr lang="en-US" b="1" i="0" dirty="0" err="1">
                <a:solidFill>
                  <a:srgbClr val="333333"/>
                </a:solidFill>
                <a:effectLst/>
                <a:latin typeface="inter-bold"/>
              </a:rPr>
              <a:t>ZeroDivision</a:t>
            </a:r>
            <a:r>
              <a:rPr lang="en-US" b="0" i="0" dirty="0">
                <a:solidFill>
                  <a:srgbClr val="333333"/>
                </a:solidFill>
                <a:effectLst/>
                <a:latin typeface="inter-regular"/>
              </a:rPr>
              <a:t> exception.</a:t>
            </a:r>
          </a:p>
          <a:p>
            <a:pPr algn="just"/>
            <a:r>
              <a:rPr lang="en-US" b="1" i="0" dirty="0">
                <a:effectLst/>
                <a:latin typeface="erdana"/>
              </a:rPr>
              <a:t>Example</a:t>
            </a:r>
          </a:p>
          <a:p>
            <a:pPr algn="just"/>
            <a:endParaRPr lang="en-US" b="1" i="0" dirty="0">
              <a:effectLst/>
              <a:latin typeface="erdana"/>
            </a:endParaRPr>
          </a:p>
          <a:p>
            <a:pPr lvl="1" algn="just">
              <a:buFont typeface="+mj-lt"/>
              <a:buAutoNum type="arabicPeriod"/>
            </a:pPr>
            <a:r>
              <a:rPr lang="en-US" b="0" i="0" dirty="0">
                <a:solidFill>
                  <a:srgbClr val="000000"/>
                </a:solidFill>
                <a:effectLst/>
                <a:latin typeface="inter-regular"/>
              </a:rPr>
              <a:t>a = int(input(</a:t>
            </a:r>
            <a:r>
              <a:rPr lang="en-US" b="0" i="0" dirty="0">
                <a:solidFill>
                  <a:srgbClr val="0000FF"/>
                </a:solidFill>
                <a:effectLst/>
                <a:latin typeface="inter-regular"/>
              </a:rPr>
              <a:t>"Enter a:"</a:t>
            </a:r>
            <a:r>
              <a:rPr lang="en-US" b="0" i="0" dirty="0">
                <a:solidFill>
                  <a:srgbClr val="000000"/>
                </a:solidFill>
                <a:effectLst/>
                <a:latin typeface="inter-regular"/>
              </a:rPr>
              <a:t>))    </a:t>
            </a:r>
          </a:p>
          <a:p>
            <a:pPr lvl="1" algn="just">
              <a:buFont typeface="+mj-lt"/>
              <a:buAutoNum type="arabicPeriod"/>
            </a:pPr>
            <a:r>
              <a:rPr lang="en-US" b="0" i="0" dirty="0">
                <a:solidFill>
                  <a:srgbClr val="000000"/>
                </a:solidFill>
                <a:effectLst/>
                <a:latin typeface="inter-regular"/>
              </a:rPr>
              <a:t>b = int(input(</a:t>
            </a:r>
            <a:r>
              <a:rPr lang="en-US" b="0" i="0" dirty="0">
                <a:solidFill>
                  <a:srgbClr val="0000FF"/>
                </a:solidFill>
                <a:effectLst/>
                <a:latin typeface="inter-regular"/>
              </a:rPr>
              <a:t>"Enter b:"</a:t>
            </a:r>
            <a:r>
              <a:rPr lang="en-US" b="0" i="0" dirty="0">
                <a:solidFill>
                  <a:srgbClr val="000000"/>
                </a:solidFill>
                <a:effectLst/>
                <a:latin typeface="inter-regular"/>
              </a:rPr>
              <a:t>))    </a:t>
            </a:r>
          </a:p>
          <a:p>
            <a:pPr lvl="1" algn="just">
              <a:buFont typeface="+mj-lt"/>
              <a:buAutoNum type="arabicPeriod"/>
            </a:pPr>
            <a:r>
              <a:rPr lang="en-US" b="0" i="0" dirty="0">
                <a:solidFill>
                  <a:srgbClr val="000000"/>
                </a:solidFill>
                <a:effectLst/>
                <a:latin typeface="inter-regular"/>
              </a:rPr>
              <a:t>c = a/b  </a:t>
            </a:r>
          </a:p>
          <a:p>
            <a:pPr lvl="1"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"a/b = %d"</a:t>
            </a:r>
            <a:r>
              <a:rPr lang="en-US" b="0" i="0" dirty="0">
                <a:solidFill>
                  <a:srgbClr val="000000"/>
                </a:solidFill>
                <a:effectLst/>
                <a:latin typeface="inter-regular"/>
              </a:rPr>
              <a:t> %c)    </a:t>
            </a:r>
          </a:p>
          <a:p>
            <a:pPr lvl="1" algn="just">
              <a:buFont typeface="+mj-lt"/>
              <a:buAutoNum type="arabicPeriod"/>
            </a:pPr>
            <a:r>
              <a:rPr lang="en-US" b="0" i="0" dirty="0">
                <a:solidFill>
                  <a:srgbClr val="000000"/>
                </a:solidFill>
                <a:effectLst/>
                <a:latin typeface="inter-regular"/>
              </a:rPr>
              <a:t>    </a:t>
            </a:r>
          </a:p>
          <a:p>
            <a:pPr lvl="1" algn="just">
              <a:buFont typeface="+mj-lt"/>
              <a:buAutoNum type="arabicPeriod"/>
            </a:pPr>
            <a:r>
              <a:rPr lang="en-US" b="0" i="0" dirty="0">
                <a:solidFill>
                  <a:srgbClr val="008200"/>
                </a:solidFill>
                <a:effectLst/>
                <a:latin typeface="inter-regular"/>
              </a:rPr>
              <a:t>#other code:  </a:t>
            </a:r>
            <a:r>
              <a:rPr lang="en-US" b="0" i="0" dirty="0">
                <a:solidFill>
                  <a:srgbClr val="000000"/>
                </a:solidFill>
                <a:effectLst/>
                <a:latin typeface="inter-regular"/>
              </a:rPr>
              <a:t>  </a:t>
            </a:r>
          </a:p>
          <a:p>
            <a:pPr lvl="1" algn="just">
              <a:buFont typeface="+mj-lt"/>
              <a:buAutoNum type="arabicPeriod"/>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"Hi I am other part of the program"</a:t>
            </a:r>
            <a:r>
              <a:rPr lang="en-US" b="0" i="0" dirty="0">
                <a:solidFill>
                  <a:srgbClr val="000000"/>
                </a:solidFill>
                <a:effectLst/>
                <a:latin typeface="inter-regular"/>
              </a:rPr>
              <a:t>)  </a:t>
            </a:r>
          </a:p>
          <a:p>
            <a:r>
              <a:rPr lang="en-US" b="0" i="0" dirty="0">
                <a:solidFill>
                  <a:srgbClr val="333333"/>
                </a:solidFill>
                <a:effectLst/>
                <a:latin typeface="inter-regular"/>
              </a:rPr>
              <a:t>The above program is syntactically correct, but it through the error because of unusual input. That kind of programming may not be suitable or recommended for the projects because these projects are required uninterrupted execution. That's why an exception-handling plays an essential role in handling these unexpected exceptions. </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91471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The try-expect statement</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a:bodyPr>
          <a:lstStyle/>
          <a:p>
            <a:r>
              <a:rPr lang="en-US" b="0" i="0" dirty="0">
                <a:solidFill>
                  <a:srgbClr val="333333"/>
                </a:solidFill>
                <a:effectLst/>
                <a:latin typeface="inter-regular"/>
              </a:rPr>
              <a:t>If the Python program contains suspicious code that may throw the exception, we must place that code in the </a:t>
            </a:r>
            <a:r>
              <a:rPr lang="en-US" b="1" i="0" dirty="0">
                <a:solidFill>
                  <a:srgbClr val="333333"/>
                </a:solidFill>
                <a:effectLst/>
                <a:latin typeface="inter-bold"/>
              </a:rPr>
              <a:t>try</a:t>
            </a:r>
            <a:r>
              <a:rPr lang="en-US" b="0" i="0" dirty="0">
                <a:solidFill>
                  <a:srgbClr val="333333"/>
                </a:solidFill>
                <a:effectLst/>
                <a:latin typeface="inter-regular"/>
              </a:rPr>
              <a:t> block. The </a:t>
            </a:r>
            <a:r>
              <a:rPr lang="en-US" b="1" i="0" dirty="0">
                <a:solidFill>
                  <a:srgbClr val="333333"/>
                </a:solidFill>
                <a:effectLst/>
                <a:latin typeface="inter-bold"/>
              </a:rPr>
              <a:t>try</a:t>
            </a:r>
            <a:r>
              <a:rPr lang="en-US" b="0" i="0" dirty="0">
                <a:solidFill>
                  <a:srgbClr val="333333"/>
                </a:solidFill>
                <a:effectLst/>
                <a:latin typeface="inter-regular"/>
              </a:rPr>
              <a:t> block must be followed with the </a:t>
            </a:r>
            <a:r>
              <a:rPr lang="en-US" b="1" i="0" dirty="0">
                <a:solidFill>
                  <a:srgbClr val="333333"/>
                </a:solidFill>
                <a:effectLst/>
                <a:latin typeface="inter-bold"/>
              </a:rPr>
              <a:t>except</a:t>
            </a:r>
            <a:r>
              <a:rPr lang="en-US" b="0" i="0" dirty="0">
                <a:solidFill>
                  <a:srgbClr val="333333"/>
                </a:solidFill>
                <a:effectLst/>
                <a:latin typeface="inter-regular"/>
              </a:rPr>
              <a:t> statement, which contains a block of code that will be executed if there is some exception in the try block.</a:t>
            </a:r>
          </a:p>
          <a:p>
            <a:r>
              <a:rPr lang="en-IN" b="1" i="0" dirty="0">
                <a:solidFill>
                  <a:srgbClr val="333333"/>
                </a:solidFill>
                <a:effectLst/>
                <a:latin typeface="inter-bold"/>
              </a:rPr>
              <a:t>Syntax</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Exception1: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Exception2: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0" i="0" dirty="0">
                <a:solidFill>
                  <a:srgbClr val="008200"/>
                </a:solidFill>
                <a:effectLst/>
                <a:latin typeface="inter-regular"/>
              </a:rPr>
              <a:t>#other code  </a:t>
            </a:r>
            <a:r>
              <a:rPr lang="en-US" b="0" i="0" dirty="0">
                <a:solidFill>
                  <a:srgbClr val="000000"/>
                </a:solidFill>
                <a:effectLst/>
                <a:latin typeface="inter-regular"/>
              </a:rPr>
              <a:t>  </a:t>
            </a:r>
          </a:p>
          <a:p>
            <a:endParaRPr lang="en-IN" dirty="0"/>
          </a:p>
        </p:txBody>
      </p:sp>
      <p:pic>
        <p:nvPicPr>
          <p:cNvPr id="1026" name="Picture 2" descr="Python Exception handling">
            <a:extLst>
              <a:ext uri="{FF2B5EF4-FFF2-40B4-BE49-F238E27FC236}">
                <a16:creationId xmlns:a16="http://schemas.microsoft.com/office/drawing/2014/main" id="{73DC2A3C-7A32-6895-07A7-20274AE38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825" y="3204323"/>
            <a:ext cx="46767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55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IN" b="1" i="0" dirty="0">
                <a:effectLst/>
                <a:latin typeface="erdana"/>
              </a:rPr>
              <a:t>The try-expect else	 statement</a:t>
            </a:r>
            <a:endParaRPr lang="en-IN"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199" y="1281952"/>
            <a:ext cx="11031071" cy="5210921"/>
          </a:xfrm>
        </p:spPr>
        <p:txBody>
          <a:bodyPr>
            <a:normAutofit/>
          </a:bodyPr>
          <a:lstStyle/>
          <a:p>
            <a:pPr algn="just"/>
            <a:r>
              <a:rPr lang="en-US" b="0" i="0" dirty="0">
                <a:solidFill>
                  <a:srgbClr val="333333"/>
                </a:solidFill>
                <a:effectLst/>
                <a:latin typeface="inter-regular"/>
              </a:rPr>
              <a:t>We can also use the else statement with the try-except statement in which, we can place the code which will be executed in the scenario if no exception occurs in the try block.</a:t>
            </a:r>
          </a:p>
          <a:p>
            <a:pPr algn="just"/>
            <a:r>
              <a:rPr lang="en-US" b="0" i="0" dirty="0">
                <a:solidFill>
                  <a:srgbClr val="333333"/>
                </a:solidFill>
                <a:effectLst/>
                <a:latin typeface="inter-regular"/>
              </a:rPr>
              <a:t>The syntax to use the else statement with the try-except statement is given below.</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Exception1: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#block of code   </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#this code executes if no except block is executed  </a:t>
            </a:r>
            <a:r>
              <a:rPr lang="en-US" b="0" i="0" dirty="0">
                <a:solidFill>
                  <a:srgbClr val="000000"/>
                </a:solidFill>
                <a:effectLst/>
                <a:latin typeface="inter-regular"/>
              </a:rPr>
              <a:t>  </a:t>
            </a:r>
          </a:p>
          <a:p>
            <a:endParaRPr lang="en-IN" dirty="0"/>
          </a:p>
        </p:txBody>
      </p:sp>
      <p:pic>
        <p:nvPicPr>
          <p:cNvPr id="2050" name="Picture 2" descr="Python Exception handling">
            <a:extLst>
              <a:ext uri="{FF2B5EF4-FFF2-40B4-BE49-F238E27FC236}">
                <a16:creationId xmlns:a16="http://schemas.microsoft.com/office/drawing/2014/main" id="{7680CB9F-6E5E-C4D4-7765-FF6835241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225" y="3245222"/>
            <a:ext cx="4045532" cy="305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2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838200" y="365126"/>
            <a:ext cx="10515600" cy="612028"/>
          </a:xfrm>
        </p:spPr>
        <p:txBody>
          <a:bodyPr>
            <a:normAutofit fontScale="90000"/>
          </a:bodyPr>
          <a:lstStyle/>
          <a:p>
            <a:r>
              <a:rPr lang="en-US" b="1" i="0" dirty="0">
                <a:effectLst/>
                <a:latin typeface="erdana"/>
              </a:rPr>
              <a:t>The except statement with no exception</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838200" y="1281953"/>
            <a:ext cx="10515600" cy="4895010"/>
          </a:xfrm>
        </p:spPr>
        <p:txBody>
          <a:bodyPr>
            <a:normAutofit/>
          </a:bodyPr>
          <a:lstStyle/>
          <a:p>
            <a:pPr algn="just"/>
            <a:r>
              <a:rPr lang="en-US" b="0" i="0" dirty="0">
                <a:solidFill>
                  <a:srgbClr val="333333"/>
                </a:solidFill>
                <a:effectLst/>
                <a:latin typeface="inter-regular"/>
              </a:rPr>
              <a:t>Python provides the flexibility not to specify the name of exception with the exception statement.</a:t>
            </a:r>
          </a:p>
          <a:p>
            <a:pPr algn="just"/>
            <a:r>
              <a:rPr lang="en-US" b="0" i="0" dirty="0">
                <a:solidFill>
                  <a:srgbClr val="333333"/>
                </a:solidFill>
                <a:effectLst/>
                <a:latin typeface="inter-regular"/>
              </a:rPr>
              <a:t>Consider the following example.</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 = int(input(</a:t>
            </a:r>
            <a:r>
              <a:rPr lang="en-US" b="0" i="0" dirty="0">
                <a:solidFill>
                  <a:srgbClr val="0000FF"/>
                </a:solidFill>
                <a:effectLst/>
                <a:latin typeface="inter-regular"/>
              </a:rPr>
              <a:t>"Enter a:"</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b = int(input(</a:t>
            </a:r>
            <a:r>
              <a:rPr lang="en-US" b="0" i="0" dirty="0">
                <a:solidFill>
                  <a:srgbClr val="0000FF"/>
                </a:solidFill>
                <a:effectLst/>
                <a:latin typeface="inter-regular"/>
              </a:rPr>
              <a:t>"Enter b:"</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c = a/b;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"a/b = %</a:t>
            </a:r>
            <a:r>
              <a:rPr lang="en-US" b="0" i="0" dirty="0" err="1">
                <a:solidFill>
                  <a:srgbClr val="0000FF"/>
                </a:solidFill>
                <a:effectLst/>
                <a:latin typeface="inter-regular"/>
              </a:rPr>
              <a:t>d"</a:t>
            </a:r>
            <a:r>
              <a:rPr lang="en-US" b="0" i="0" dirty="0" err="1">
                <a:solidFill>
                  <a:srgbClr val="000000"/>
                </a:solidFill>
                <a:effectLst/>
                <a:latin typeface="inter-regular"/>
              </a:rPr>
              <a:t>%c</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"can't divide by zero"</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"Hi I am else block"</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68316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4EAB-CF20-B4F8-615A-E70B08803CD6}"/>
              </a:ext>
            </a:extLst>
          </p:cNvPr>
          <p:cNvSpPr>
            <a:spLocks noGrp="1"/>
          </p:cNvSpPr>
          <p:nvPr>
            <p:ph type="title"/>
          </p:nvPr>
        </p:nvSpPr>
        <p:spPr>
          <a:xfrm>
            <a:off x="349623" y="375023"/>
            <a:ext cx="11501717" cy="612028"/>
          </a:xfrm>
        </p:spPr>
        <p:txBody>
          <a:bodyPr>
            <a:normAutofit fontScale="90000"/>
          </a:bodyPr>
          <a:lstStyle/>
          <a:p>
            <a:r>
              <a:rPr lang="en-US" b="1" i="0" dirty="0">
                <a:effectLst/>
                <a:latin typeface="erdana"/>
              </a:rPr>
              <a:t>The except statement using with exception variable</a:t>
            </a:r>
            <a:endParaRPr lang="en-IN" b="1" dirty="0"/>
          </a:p>
        </p:txBody>
      </p:sp>
      <p:sp>
        <p:nvSpPr>
          <p:cNvPr id="3" name="Content Placeholder 2">
            <a:extLst>
              <a:ext uri="{FF2B5EF4-FFF2-40B4-BE49-F238E27FC236}">
                <a16:creationId xmlns:a16="http://schemas.microsoft.com/office/drawing/2014/main" id="{8F86A38A-1E38-02F5-2AEB-AE5E40C7C841}"/>
              </a:ext>
            </a:extLst>
          </p:cNvPr>
          <p:cNvSpPr>
            <a:spLocks noGrp="1"/>
          </p:cNvSpPr>
          <p:nvPr>
            <p:ph idx="1"/>
          </p:nvPr>
        </p:nvSpPr>
        <p:spPr>
          <a:xfrm>
            <a:off x="448235" y="1281953"/>
            <a:ext cx="11403105" cy="4895010"/>
          </a:xfrm>
        </p:spPr>
        <p:txBody>
          <a:bodyPr>
            <a:normAutofit lnSpcReduction="10000"/>
          </a:bodyPr>
          <a:lstStyle/>
          <a:p>
            <a:r>
              <a:rPr lang="en-US" b="0" i="0" dirty="0">
                <a:solidFill>
                  <a:srgbClr val="333333"/>
                </a:solidFill>
                <a:effectLst/>
                <a:latin typeface="inter-regular"/>
              </a:rPr>
              <a:t>We can use the exception variable with the </a:t>
            </a:r>
            <a:r>
              <a:rPr lang="en-US" b="1" i="0" dirty="0">
                <a:solidFill>
                  <a:srgbClr val="333333"/>
                </a:solidFill>
                <a:effectLst/>
                <a:latin typeface="inter-bold"/>
              </a:rPr>
              <a:t>except</a:t>
            </a:r>
            <a:r>
              <a:rPr lang="en-US" b="0" i="0" dirty="0">
                <a:solidFill>
                  <a:srgbClr val="333333"/>
                </a:solidFill>
                <a:effectLst/>
                <a:latin typeface="inter-regular"/>
              </a:rPr>
              <a:t> statement. It is used by using the </a:t>
            </a:r>
            <a:r>
              <a:rPr lang="en-US" b="1" i="0" dirty="0">
                <a:solidFill>
                  <a:srgbClr val="333333"/>
                </a:solidFill>
                <a:effectLst/>
                <a:latin typeface="inter-bold"/>
              </a:rPr>
              <a:t>as</a:t>
            </a:r>
            <a:r>
              <a:rPr lang="en-US" b="0" i="0" dirty="0">
                <a:solidFill>
                  <a:srgbClr val="333333"/>
                </a:solidFill>
                <a:effectLst/>
                <a:latin typeface="inter-regular"/>
              </a:rPr>
              <a:t> keyword. this object will return the cause of the exception. Consider the following example:</a:t>
            </a:r>
          </a:p>
          <a:p>
            <a:pPr lvl="2" algn="just">
              <a:buFont typeface="+mj-lt"/>
              <a:buAutoNum type="arabicPeriod"/>
            </a:pPr>
            <a:r>
              <a:rPr lang="en-US" b="1" i="0" dirty="0">
                <a:solidFill>
                  <a:srgbClr val="006699"/>
                </a:solidFill>
                <a:effectLst/>
                <a:latin typeface="inter-regular"/>
              </a:rPr>
              <a:t>try</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 = int(input(</a:t>
            </a:r>
            <a:r>
              <a:rPr lang="en-US" b="0" i="0" dirty="0">
                <a:solidFill>
                  <a:srgbClr val="0000FF"/>
                </a:solidFill>
                <a:effectLst/>
                <a:latin typeface="inter-regular"/>
              </a:rPr>
              <a:t>"Enter a:"</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b = int(input(</a:t>
            </a:r>
            <a:r>
              <a:rPr lang="en-US" b="0" i="0" dirty="0">
                <a:solidFill>
                  <a:srgbClr val="0000FF"/>
                </a:solidFill>
                <a:effectLst/>
                <a:latin typeface="inter-regular"/>
              </a:rPr>
              <a:t>"Enter b:"</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c = a/b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"a/b = %</a:t>
            </a:r>
            <a:r>
              <a:rPr lang="en-US" b="0" i="0" dirty="0" err="1">
                <a:solidFill>
                  <a:srgbClr val="0000FF"/>
                </a:solidFill>
                <a:effectLst/>
                <a:latin typeface="inter-regular"/>
              </a:rPr>
              <a:t>d"</a:t>
            </a:r>
            <a:r>
              <a:rPr lang="en-US" b="0" i="0" dirty="0" err="1">
                <a:solidFill>
                  <a:srgbClr val="000000"/>
                </a:solidFill>
                <a:effectLst/>
                <a:latin typeface="inter-regular"/>
              </a:rPr>
              <a:t>%c</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Using exception object with the except statement</a:t>
            </a:r>
            <a:r>
              <a:rPr lang="en-US" b="0" i="0" dirty="0">
                <a:solidFill>
                  <a:srgbClr val="000000"/>
                </a:solidFill>
                <a:effectLst/>
                <a:latin typeface="inter-regular"/>
              </a:rPr>
              <a:t>  </a:t>
            </a:r>
          </a:p>
          <a:p>
            <a:pPr lvl="2" algn="just">
              <a:buFont typeface="+mj-lt"/>
              <a:buAutoNum type="arabicPeriod"/>
            </a:pPr>
            <a:r>
              <a:rPr lang="en-US" b="1" i="0" dirty="0">
                <a:solidFill>
                  <a:srgbClr val="006699"/>
                </a:solidFill>
                <a:effectLst/>
                <a:latin typeface="inter-regular"/>
              </a:rPr>
              <a:t>except</a:t>
            </a:r>
            <a:r>
              <a:rPr lang="en-US" b="0" i="0" dirty="0">
                <a:solidFill>
                  <a:srgbClr val="000000"/>
                </a:solidFill>
                <a:effectLst/>
                <a:latin typeface="inter-regular"/>
              </a:rPr>
              <a:t> Exception as e: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"can't divide by zero"</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(e)  </a:t>
            </a:r>
          </a:p>
          <a:p>
            <a:pPr lvl="2"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lvl="2"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"Hi I am else block"</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708352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2411</Words>
  <Application>Microsoft Office PowerPoint</Application>
  <PresentationFormat>Widescreen</PresentationFormat>
  <Paragraphs>224</Paragraphs>
  <Slides>23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Algerian</vt:lpstr>
      <vt:lpstr>-apple-system</vt:lpstr>
      <vt:lpstr>Arial</vt:lpstr>
      <vt:lpstr>Arial Unicode MS</vt:lpstr>
      <vt:lpstr>Calibri</vt:lpstr>
      <vt:lpstr>Calibri Light</vt:lpstr>
      <vt:lpstr>Consolas</vt:lpstr>
      <vt:lpstr>erdana</vt:lpstr>
      <vt:lpstr>inherit</vt:lpstr>
      <vt:lpstr>inter-bold</vt:lpstr>
      <vt:lpstr>inter-regular</vt:lpstr>
      <vt:lpstr>Roboto</vt:lpstr>
      <vt:lpstr>Roboto Mono</vt:lpstr>
      <vt:lpstr>urw-din</vt:lpstr>
      <vt:lpstr>var(--ff-mono)</vt:lpstr>
      <vt:lpstr>Office Theme</vt:lpstr>
      <vt:lpstr>Python</vt:lpstr>
      <vt:lpstr>Python Exception</vt:lpstr>
      <vt:lpstr>Common Exceptions</vt:lpstr>
      <vt:lpstr>Common Exceptions</vt:lpstr>
      <vt:lpstr>The problem without handling exceptions</vt:lpstr>
      <vt:lpstr>The try-expect statement</vt:lpstr>
      <vt:lpstr>The try-expect else  statement</vt:lpstr>
      <vt:lpstr>The except statement with no exception</vt:lpstr>
      <vt:lpstr>The except statement using with exception variable</vt:lpstr>
      <vt:lpstr>Declaring Multiple Exceptions</vt:lpstr>
      <vt:lpstr>The try...finally block</vt:lpstr>
      <vt:lpstr>Raising exceptions</vt:lpstr>
      <vt:lpstr>Raising exceptions</vt:lpstr>
      <vt:lpstr>Custom Exception</vt:lpstr>
      <vt:lpstr>Python Lambda Functions</vt:lpstr>
      <vt:lpstr>Use lambda function with filter()</vt:lpstr>
      <vt:lpstr>Using lambda function with map()</vt:lpstr>
      <vt:lpstr>Sort lambda in Python</vt:lpstr>
      <vt:lpstr>Using lambda() Function with reduce()</vt:lpstr>
      <vt:lpstr>Applying aggregate functions in lambda</vt:lpstr>
      <vt:lpstr>Conditional statements with lambda function</vt:lpstr>
      <vt:lpstr>Filtering Dictionary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16</cp:revision>
  <dcterms:created xsi:type="dcterms:W3CDTF">2022-05-26T16:39:36Z</dcterms:created>
  <dcterms:modified xsi:type="dcterms:W3CDTF">2022-05-27T10:03:37Z</dcterms:modified>
</cp:coreProperties>
</file>