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304" r:id="rId3"/>
    <p:sldId id="305" r:id="rId4"/>
    <p:sldId id="306" r:id="rId5"/>
    <p:sldId id="307" r:id="rId6"/>
    <p:sldId id="308" r:id="rId7"/>
    <p:sldId id="309" r:id="rId8"/>
    <p:sldId id="310" r:id="rId9"/>
    <p:sldId id="311" r:id="rId10"/>
    <p:sldId id="312" r:id="rId11"/>
    <p:sldId id="313" r:id="rId12"/>
    <p:sldId id="327" r:id="rId13"/>
    <p:sldId id="328" r:id="rId14"/>
    <p:sldId id="329" r:id="rId15"/>
    <p:sldId id="330" r:id="rId16"/>
    <p:sldId id="331" r:id="rId17"/>
    <p:sldId id="332" r:id="rId18"/>
    <p:sldId id="333" r:id="rId19"/>
    <p:sldId id="334"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3159-E3FF-93DC-043F-77199B72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53A925-D578-5320-54B9-9A727F351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A3E138-F48C-1B44-583C-8713F9613ACC}"/>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4A79ACE8-B234-7D24-A841-40A4DF648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DEC50-A19D-FDEF-11AC-70AAF06B2815}"/>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124718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5093-C022-9C51-C9B1-8C5BF2D039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0630E-50D3-8E19-490B-EED4AB21A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4B260-1677-4CFD-E4D7-B73FB1E9CA31}"/>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0B3C859B-C35B-8090-EA7D-690286675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53BEB-7323-9546-F7A8-B5146BE9DFFC}"/>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17332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6036F-7B9E-03A4-1A4F-7F24E5C0A3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239CD-96B6-EC0C-481B-B59CB3DE0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A2C6BD-3E75-0049-D900-6A7499A5B5AA}"/>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AE3FF882-F1AF-5859-ECE9-F8C7FEB36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29EF0-78F4-DEA8-4F1F-95FF2B4DE276}"/>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74682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D61-3510-67A5-1BAF-B8BE512410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1ABDC3-D208-DF5E-6C9D-BA8763D73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81280-B2B8-866A-793B-26296F091FCF}"/>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3579759D-B14D-1CF3-C20E-C54B8ABF6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9AAA3-27DE-6F8A-7E30-90575AA32BD3}"/>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81765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0432-42B5-89F0-3A18-FC52FA157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AF7832-189A-84DD-61C1-366C4E089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1386A-1CF7-8838-BD44-3BCBFEE42710}"/>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96F44734-DCD7-25CA-820C-41F3DEE8C5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E5AB3-933E-634B-3963-E8C7ECC32BA1}"/>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58171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A66F-0B84-BB07-C580-30701F3FB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3F31C-7CDE-622F-9D44-D5995649F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D705F3-B03A-0593-7197-310895FB5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DD734F-549C-8D46-7CA9-EC4F0ED95B45}"/>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6" name="Footer Placeholder 5">
            <a:extLst>
              <a:ext uri="{FF2B5EF4-FFF2-40B4-BE49-F238E27FC236}">
                <a16:creationId xmlns:a16="http://schemas.microsoft.com/office/drawing/2014/main" id="{BF86A1CF-C4B3-033C-8DDC-3BB79E3CC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77E91-4DCF-373C-1388-5FEC6273282B}"/>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92304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A39E-BD38-5C82-09A0-3DCE9F061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814239-17EF-0C0E-2F78-9FFB7A05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BCCF0-EA13-2BD0-498E-A1FA0788C4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5F3E4F-AC5E-A171-D755-6172FE8A3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B1079-138D-6D44-C91E-CEE568ECA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890E9E-53D3-9AD1-EBF7-95D035659AF7}"/>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8" name="Footer Placeholder 7">
            <a:extLst>
              <a:ext uri="{FF2B5EF4-FFF2-40B4-BE49-F238E27FC236}">
                <a16:creationId xmlns:a16="http://schemas.microsoft.com/office/drawing/2014/main" id="{5AF61A3E-9295-A096-0916-D2D79D036D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AA79E2-464F-0571-8CF0-C5E108F1C7CE}"/>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46487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9AE4-5177-8686-A6CA-85893B1EE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338888-9229-37E4-CAD1-1CB511B3FC7A}"/>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4" name="Footer Placeholder 3">
            <a:extLst>
              <a:ext uri="{FF2B5EF4-FFF2-40B4-BE49-F238E27FC236}">
                <a16:creationId xmlns:a16="http://schemas.microsoft.com/office/drawing/2014/main" id="{DB2FEFCA-8399-76F0-09F1-21CA48DDF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CC8E99-7C7F-766D-D13B-5C883BABB4E0}"/>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423592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D035A-55BF-3EB7-C86D-65C7E96FBE1C}"/>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3" name="Footer Placeholder 2">
            <a:extLst>
              <a:ext uri="{FF2B5EF4-FFF2-40B4-BE49-F238E27FC236}">
                <a16:creationId xmlns:a16="http://schemas.microsoft.com/office/drawing/2014/main" id="{B529BB46-380D-85A8-2B1F-2CC7AC78EC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10E47B-BC1B-8F66-71FA-C733D2D88A29}"/>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282641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29BA-20BB-C39F-4935-E11949497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BB1144-3764-A65A-D67F-6F705DFFA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7F8D12-BD89-7A54-1730-9C2090842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4241B-8DBC-DE14-B325-005A65C31386}"/>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6" name="Footer Placeholder 5">
            <a:extLst>
              <a:ext uri="{FF2B5EF4-FFF2-40B4-BE49-F238E27FC236}">
                <a16:creationId xmlns:a16="http://schemas.microsoft.com/office/drawing/2014/main" id="{CC1FF7D0-CF2D-868A-71A6-38C345E38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A0603-9FDF-D482-1FC0-24FD2BC4904D}"/>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73721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BAC5-49BB-5EB5-32DB-E83BDB48F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22DBB0-036D-A26A-1B11-A6F05B61C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FC266C-908C-89C9-80B6-41D8068F0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7663E-FA3B-3D55-6223-E0DA0C54D212}"/>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6" name="Footer Placeholder 5">
            <a:extLst>
              <a:ext uri="{FF2B5EF4-FFF2-40B4-BE49-F238E27FC236}">
                <a16:creationId xmlns:a16="http://schemas.microsoft.com/office/drawing/2014/main" id="{E788D596-C4E3-1A11-4941-42EDCAA41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1047-B7E3-342C-27C6-735B581BD5BF}"/>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192218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D07F2-4D80-346E-DFF3-587B0C871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6F456-BFDB-5D3D-9CE0-6D425F707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F010B-DCE2-9164-6F70-0D89CA745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0F21CA2B-E867-E5EB-6D35-0AAA3BA41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600660-0503-B7B1-F170-02592AED1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48ECA-D609-42D9-A61B-A0A1DA4124D5}" type="slidenum">
              <a:rPr lang="en-IN" smtClean="0"/>
              <a:t>‹#›</a:t>
            </a:fld>
            <a:endParaRPr lang="en-IN"/>
          </a:p>
        </p:txBody>
      </p:sp>
    </p:spTree>
    <p:extLst>
      <p:ext uri="{BB962C8B-B14F-4D97-AF65-F5344CB8AC3E}">
        <p14:creationId xmlns:p14="http://schemas.microsoft.com/office/powerpoint/2010/main" val="8166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5</a:t>
            </a:r>
          </a:p>
          <a:p>
            <a:r>
              <a:rPr lang="en-IN" dirty="0"/>
              <a:t>Date – 19</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026B-78F7-9109-2ACD-60DC85737A91}"/>
              </a:ext>
            </a:extLst>
          </p:cNvPr>
          <p:cNvSpPr>
            <a:spLocks noGrp="1"/>
          </p:cNvSpPr>
          <p:nvPr>
            <p:ph type="title"/>
          </p:nvPr>
        </p:nvSpPr>
        <p:spPr/>
        <p:txBody>
          <a:bodyPr/>
          <a:lstStyle/>
          <a:p>
            <a:r>
              <a:rPr lang="en-IN" b="0" i="0" dirty="0">
                <a:solidFill>
                  <a:srgbClr val="222222"/>
                </a:solidFill>
                <a:effectLst/>
                <a:latin typeface="-apple-system"/>
              </a:rPr>
              <a:t>Python List Iterator example</a:t>
            </a:r>
            <a:endParaRPr lang="en-IN" dirty="0"/>
          </a:p>
        </p:txBody>
      </p:sp>
      <p:pic>
        <p:nvPicPr>
          <p:cNvPr id="5" name="Picture 4">
            <a:extLst>
              <a:ext uri="{FF2B5EF4-FFF2-40B4-BE49-F238E27FC236}">
                <a16:creationId xmlns:a16="http://schemas.microsoft.com/office/drawing/2014/main" id="{56DC0C58-1929-ACE3-408F-40A55DDF093F}"/>
              </a:ext>
            </a:extLst>
          </p:cNvPr>
          <p:cNvPicPr>
            <a:picLocks noChangeAspect="1"/>
          </p:cNvPicPr>
          <p:nvPr/>
        </p:nvPicPr>
        <p:blipFill>
          <a:blip r:embed="rId2"/>
          <a:stretch>
            <a:fillRect/>
          </a:stretch>
        </p:blipFill>
        <p:spPr>
          <a:xfrm>
            <a:off x="2559334" y="1690688"/>
            <a:ext cx="7216765" cy="4313294"/>
          </a:xfrm>
          <a:prstGeom prst="rect">
            <a:avLst/>
          </a:prstGeom>
        </p:spPr>
      </p:pic>
    </p:spTree>
    <p:extLst>
      <p:ext uri="{BB962C8B-B14F-4D97-AF65-F5344CB8AC3E}">
        <p14:creationId xmlns:p14="http://schemas.microsoft.com/office/powerpoint/2010/main" val="348480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DE31-AFF4-C364-90CC-D344C630E66C}"/>
              </a:ext>
            </a:extLst>
          </p:cNvPr>
          <p:cNvSpPr>
            <a:spLocks noGrp="1"/>
          </p:cNvSpPr>
          <p:nvPr>
            <p:ph type="title"/>
          </p:nvPr>
        </p:nvSpPr>
        <p:spPr/>
        <p:txBody>
          <a:bodyPr/>
          <a:lstStyle/>
          <a:p>
            <a:r>
              <a:rPr lang="en-US" b="0" i="0" dirty="0">
                <a:solidFill>
                  <a:srgbClr val="222222"/>
                </a:solidFill>
                <a:effectLst/>
                <a:latin typeface="-apple-system"/>
              </a:rPr>
              <a:t>Create Own Iterator in Python</a:t>
            </a:r>
            <a:endParaRPr lang="en-IN" dirty="0"/>
          </a:p>
        </p:txBody>
      </p:sp>
      <p:pic>
        <p:nvPicPr>
          <p:cNvPr id="7" name="Picture 6">
            <a:extLst>
              <a:ext uri="{FF2B5EF4-FFF2-40B4-BE49-F238E27FC236}">
                <a16:creationId xmlns:a16="http://schemas.microsoft.com/office/drawing/2014/main" id="{A0EBC8B3-D220-270F-604D-A75C5FEFFCD3}"/>
              </a:ext>
            </a:extLst>
          </p:cNvPr>
          <p:cNvPicPr>
            <a:picLocks noChangeAspect="1"/>
          </p:cNvPicPr>
          <p:nvPr/>
        </p:nvPicPr>
        <p:blipFill>
          <a:blip r:embed="rId2"/>
          <a:stretch>
            <a:fillRect/>
          </a:stretch>
        </p:blipFill>
        <p:spPr>
          <a:xfrm>
            <a:off x="2342825" y="1690688"/>
            <a:ext cx="7506350" cy="4641783"/>
          </a:xfrm>
          <a:prstGeom prst="rect">
            <a:avLst/>
          </a:prstGeom>
        </p:spPr>
      </p:pic>
    </p:spTree>
    <p:extLst>
      <p:ext uri="{BB962C8B-B14F-4D97-AF65-F5344CB8AC3E}">
        <p14:creationId xmlns:p14="http://schemas.microsoft.com/office/powerpoint/2010/main" val="90961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68ED-F50F-CB2A-DC6B-72A1CF350220}"/>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len</a:t>
            </a:r>
            <a:r>
              <a:rPr lang="en-IN" b="0" i="0" dirty="0">
                <a:solidFill>
                  <a:srgbClr val="222222"/>
                </a:solidFill>
                <a:effectLst/>
                <a:latin typeface="-apple-system"/>
              </a:rPr>
              <a:t> Function</a:t>
            </a:r>
            <a:endParaRPr lang="en-IN" dirty="0"/>
          </a:p>
        </p:txBody>
      </p:sp>
      <p:sp>
        <p:nvSpPr>
          <p:cNvPr id="3" name="Content Placeholder 2">
            <a:extLst>
              <a:ext uri="{FF2B5EF4-FFF2-40B4-BE49-F238E27FC236}">
                <a16:creationId xmlns:a16="http://schemas.microsoft.com/office/drawing/2014/main" id="{F61868E8-7C37-0629-5287-0752A7E9ACC5}"/>
              </a:ext>
            </a:extLst>
          </p:cNvPr>
          <p:cNvSpPr>
            <a:spLocks noGrp="1"/>
          </p:cNvSpPr>
          <p:nvPr>
            <p:ph idx="1"/>
          </p:nvPr>
        </p:nvSpPr>
        <p:spPr/>
        <p:txBody>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len</a:t>
            </a:r>
            <a:r>
              <a:rPr lang="en-US" b="0" i="0" dirty="0">
                <a:solidFill>
                  <a:srgbClr val="222222"/>
                </a:solidFill>
                <a:effectLst/>
                <a:latin typeface="-apple-system"/>
              </a:rPr>
              <a:t> function finds the length of an object. Or, say, it returns the number of items in a object. If you are finding the string length, then this Python </a:t>
            </a:r>
            <a:r>
              <a:rPr lang="en-US" b="0" i="0" dirty="0" err="1">
                <a:solidFill>
                  <a:srgbClr val="222222"/>
                </a:solidFill>
                <a:effectLst/>
                <a:latin typeface="-apple-system"/>
              </a:rPr>
              <a:t>len</a:t>
            </a:r>
            <a:r>
              <a:rPr lang="en-US" b="0" i="0" dirty="0">
                <a:solidFill>
                  <a:srgbClr val="222222"/>
                </a:solidFill>
                <a:effectLst/>
                <a:latin typeface="-apple-system"/>
              </a:rPr>
              <a:t> function returns the total number of characters.</a:t>
            </a:r>
          </a:p>
          <a:p>
            <a:pPr algn="l"/>
            <a:r>
              <a:rPr lang="en-US" b="0" i="0" dirty="0">
                <a:solidFill>
                  <a:srgbClr val="222222"/>
                </a:solidFill>
                <a:effectLst/>
                <a:latin typeface="-apple-system"/>
              </a:rPr>
              <a:t>In this section, we discuss how to use this Python </a:t>
            </a:r>
            <a:r>
              <a:rPr lang="en-US" b="0" i="0" dirty="0" err="1">
                <a:solidFill>
                  <a:srgbClr val="222222"/>
                </a:solidFill>
                <a:effectLst/>
                <a:latin typeface="-apple-system"/>
              </a:rPr>
              <a:t>len</a:t>
            </a:r>
            <a:r>
              <a:rPr lang="en-US" b="0" i="0" dirty="0">
                <a:solidFill>
                  <a:srgbClr val="222222"/>
                </a:solidFill>
                <a:effectLst/>
                <a:latin typeface="-apple-system"/>
              </a:rPr>
              <a:t> function on String, Tuple, List, Dictionary, Sets, Bytes, and range. The syntax of this function is</a:t>
            </a:r>
          </a:p>
          <a:p>
            <a:endParaRPr lang="en-IN" dirty="0"/>
          </a:p>
        </p:txBody>
      </p:sp>
      <p:pic>
        <p:nvPicPr>
          <p:cNvPr id="5" name="Picture 4">
            <a:extLst>
              <a:ext uri="{FF2B5EF4-FFF2-40B4-BE49-F238E27FC236}">
                <a16:creationId xmlns:a16="http://schemas.microsoft.com/office/drawing/2014/main" id="{E168818E-2C98-EA74-4C22-526AEBEFDF06}"/>
              </a:ext>
            </a:extLst>
          </p:cNvPr>
          <p:cNvPicPr>
            <a:picLocks noChangeAspect="1"/>
          </p:cNvPicPr>
          <p:nvPr/>
        </p:nvPicPr>
        <p:blipFill>
          <a:blip r:embed="rId2"/>
          <a:stretch>
            <a:fillRect/>
          </a:stretch>
        </p:blipFill>
        <p:spPr>
          <a:xfrm>
            <a:off x="2354256" y="4922256"/>
            <a:ext cx="7483488" cy="922100"/>
          </a:xfrm>
          <a:prstGeom prst="rect">
            <a:avLst/>
          </a:prstGeom>
        </p:spPr>
      </p:pic>
    </p:spTree>
    <p:extLst>
      <p:ext uri="{BB962C8B-B14F-4D97-AF65-F5344CB8AC3E}">
        <p14:creationId xmlns:p14="http://schemas.microsoft.com/office/powerpoint/2010/main" val="308260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497C-23A3-1338-7199-579F94974B98}"/>
              </a:ext>
            </a:extLst>
          </p:cNvPr>
          <p:cNvSpPr>
            <a:spLocks noGrp="1"/>
          </p:cNvSpPr>
          <p:nvPr>
            <p:ph type="title"/>
          </p:nvPr>
        </p:nvSpPr>
        <p:spPr>
          <a:xfrm>
            <a:off x="838200" y="365125"/>
            <a:ext cx="10515600" cy="898899"/>
          </a:xfrm>
        </p:spPr>
        <p:txBody>
          <a:bodyPr/>
          <a:lstStyle/>
          <a:p>
            <a:r>
              <a:rPr lang="en-IN" b="0" i="0" dirty="0">
                <a:solidFill>
                  <a:srgbClr val="222222"/>
                </a:solidFill>
                <a:effectLst/>
                <a:latin typeface="-apple-system"/>
              </a:rPr>
              <a:t>Python max Function</a:t>
            </a:r>
            <a:endParaRPr lang="en-IN" dirty="0"/>
          </a:p>
        </p:txBody>
      </p:sp>
      <p:sp>
        <p:nvSpPr>
          <p:cNvPr id="3" name="Content Placeholder 2">
            <a:extLst>
              <a:ext uri="{FF2B5EF4-FFF2-40B4-BE49-F238E27FC236}">
                <a16:creationId xmlns:a16="http://schemas.microsoft.com/office/drawing/2014/main" id="{BDBBA2CC-18D8-4A05-AB28-F4BDABC55F34}"/>
              </a:ext>
            </a:extLst>
          </p:cNvPr>
          <p:cNvSpPr>
            <a:spLocks noGrp="1"/>
          </p:cNvSpPr>
          <p:nvPr>
            <p:ph idx="1"/>
          </p:nvPr>
        </p:nvSpPr>
        <p:spPr>
          <a:xfrm>
            <a:off x="838200" y="1371600"/>
            <a:ext cx="10515600" cy="5235387"/>
          </a:xfrm>
        </p:spPr>
        <p:txBody>
          <a:bodyPr/>
          <a:lstStyle/>
          <a:p>
            <a:pPr algn="l"/>
            <a:r>
              <a:rPr lang="en-US" b="0" i="0" dirty="0">
                <a:solidFill>
                  <a:srgbClr val="222222"/>
                </a:solidFill>
                <a:effectLst/>
                <a:latin typeface="-apple-system"/>
              </a:rPr>
              <a:t>The Python max function is used to find the maximum item of a given object. Or, say, Python max function returns the highest, largest, or biggest items in a given object.</a:t>
            </a:r>
          </a:p>
          <a:p>
            <a:pPr algn="l"/>
            <a:r>
              <a:rPr lang="en-US" b="0" i="0" dirty="0">
                <a:solidFill>
                  <a:srgbClr val="222222"/>
                </a:solidFill>
                <a:effectLst/>
                <a:latin typeface="-apple-system"/>
              </a:rPr>
              <a:t>In this section, we discuss how to use this Python max function on Tuple, List, Dictionary, and Sets with practical examples. The syntax of this function is:</a:t>
            </a:r>
          </a:p>
          <a:p>
            <a:endParaRPr lang="en-IN" dirty="0"/>
          </a:p>
        </p:txBody>
      </p:sp>
      <p:pic>
        <p:nvPicPr>
          <p:cNvPr id="5" name="Picture 4">
            <a:extLst>
              <a:ext uri="{FF2B5EF4-FFF2-40B4-BE49-F238E27FC236}">
                <a16:creationId xmlns:a16="http://schemas.microsoft.com/office/drawing/2014/main" id="{3A8A1348-F98D-9DA5-3DE6-C42543B61ABE}"/>
              </a:ext>
            </a:extLst>
          </p:cNvPr>
          <p:cNvPicPr>
            <a:picLocks noChangeAspect="1"/>
          </p:cNvPicPr>
          <p:nvPr/>
        </p:nvPicPr>
        <p:blipFill>
          <a:blip r:embed="rId2"/>
          <a:stretch>
            <a:fillRect/>
          </a:stretch>
        </p:blipFill>
        <p:spPr>
          <a:xfrm>
            <a:off x="2396169" y="3944471"/>
            <a:ext cx="7399661" cy="2548404"/>
          </a:xfrm>
          <a:prstGeom prst="rect">
            <a:avLst/>
          </a:prstGeom>
        </p:spPr>
      </p:pic>
    </p:spTree>
    <p:extLst>
      <p:ext uri="{BB962C8B-B14F-4D97-AF65-F5344CB8AC3E}">
        <p14:creationId xmlns:p14="http://schemas.microsoft.com/office/powerpoint/2010/main" val="24152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1D3C-D5EC-B0AB-BFEC-350A74EB2BA1}"/>
              </a:ext>
            </a:extLst>
          </p:cNvPr>
          <p:cNvSpPr>
            <a:spLocks noGrp="1"/>
          </p:cNvSpPr>
          <p:nvPr>
            <p:ph type="title"/>
          </p:nvPr>
        </p:nvSpPr>
        <p:spPr/>
        <p:txBody>
          <a:bodyPr/>
          <a:lstStyle/>
          <a:p>
            <a:r>
              <a:rPr lang="en-IN" b="0" i="0" dirty="0">
                <a:solidFill>
                  <a:srgbClr val="222222"/>
                </a:solidFill>
                <a:effectLst/>
                <a:latin typeface="-apple-system"/>
              </a:rPr>
              <a:t>Python map Function</a:t>
            </a:r>
            <a:endParaRPr lang="en-IN" dirty="0"/>
          </a:p>
        </p:txBody>
      </p:sp>
      <p:sp>
        <p:nvSpPr>
          <p:cNvPr id="3" name="Content Placeholder 2">
            <a:extLst>
              <a:ext uri="{FF2B5EF4-FFF2-40B4-BE49-F238E27FC236}">
                <a16:creationId xmlns:a16="http://schemas.microsoft.com/office/drawing/2014/main" id="{06D4E53B-AC8C-EAFE-89CD-4BF1A98DCE81}"/>
              </a:ext>
            </a:extLst>
          </p:cNvPr>
          <p:cNvSpPr>
            <a:spLocks noGrp="1"/>
          </p:cNvSpPr>
          <p:nvPr>
            <p:ph idx="1"/>
          </p:nvPr>
        </p:nvSpPr>
        <p:spPr/>
        <p:txBody>
          <a:bodyPr/>
          <a:lstStyle/>
          <a:p>
            <a:r>
              <a:rPr lang="en-US" b="0" i="0" dirty="0">
                <a:solidFill>
                  <a:srgbClr val="222222"/>
                </a:solidFill>
                <a:effectLst/>
                <a:latin typeface="-apple-system"/>
              </a:rPr>
              <a:t>The Python map function applies the user given function to each item in an </a:t>
            </a:r>
            <a:r>
              <a:rPr lang="en-US" b="0" i="0" dirty="0" err="1">
                <a:solidFill>
                  <a:srgbClr val="222222"/>
                </a:solidFill>
                <a:effectLst/>
                <a:latin typeface="-apple-system"/>
              </a:rPr>
              <a:t>iterable</a:t>
            </a:r>
            <a:r>
              <a:rPr lang="en-US" b="0" i="0" dirty="0">
                <a:solidFill>
                  <a:srgbClr val="222222"/>
                </a:solidFill>
                <a:effectLst/>
                <a:latin typeface="-apple-system"/>
              </a:rPr>
              <a:t> such as list, tuple, etc. Next, this function returns a list of the result values. In this section, we discuss how to use this along with example and the basic syntax of the Python map function is</a:t>
            </a:r>
            <a:endParaRPr lang="en-IN" dirty="0"/>
          </a:p>
        </p:txBody>
      </p:sp>
      <p:pic>
        <p:nvPicPr>
          <p:cNvPr id="9" name="Picture 8">
            <a:extLst>
              <a:ext uri="{FF2B5EF4-FFF2-40B4-BE49-F238E27FC236}">
                <a16:creationId xmlns:a16="http://schemas.microsoft.com/office/drawing/2014/main" id="{84659E8D-77CE-EEC6-C93D-E39C7E68729F}"/>
              </a:ext>
            </a:extLst>
          </p:cNvPr>
          <p:cNvPicPr>
            <a:picLocks noChangeAspect="1"/>
          </p:cNvPicPr>
          <p:nvPr/>
        </p:nvPicPr>
        <p:blipFill>
          <a:blip r:embed="rId2"/>
          <a:stretch>
            <a:fillRect/>
          </a:stretch>
        </p:blipFill>
        <p:spPr>
          <a:xfrm>
            <a:off x="2430462" y="4217632"/>
            <a:ext cx="7331075" cy="861135"/>
          </a:xfrm>
          <a:prstGeom prst="rect">
            <a:avLst/>
          </a:prstGeom>
        </p:spPr>
      </p:pic>
    </p:spTree>
    <p:extLst>
      <p:ext uri="{BB962C8B-B14F-4D97-AF65-F5344CB8AC3E}">
        <p14:creationId xmlns:p14="http://schemas.microsoft.com/office/powerpoint/2010/main" val="52741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678-B634-6692-99DE-E9BFF94858B4}"/>
              </a:ext>
            </a:extLst>
          </p:cNvPr>
          <p:cNvSpPr>
            <a:spLocks noGrp="1"/>
          </p:cNvSpPr>
          <p:nvPr>
            <p:ph type="title"/>
          </p:nvPr>
        </p:nvSpPr>
        <p:spPr/>
        <p:txBody>
          <a:bodyPr/>
          <a:lstStyle/>
          <a:p>
            <a:r>
              <a:rPr lang="en-IN" b="0" i="0" dirty="0">
                <a:solidFill>
                  <a:srgbClr val="222222"/>
                </a:solidFill>
                <a:effectLst/>
                <a:latin typeface="-apple-system"/>
              </a:rPr>
              <a:t>Python map Values Example</a:t>
            </a:r>
            <a:endParaRPr lang="en-IN" dirty="0"/>
          </a:p>
        </p:txBody>
      </p:sp>
      <p:pic>
        <p:nvPicPr>
          <p:cNvPr id="5" name="Content Placeholder 4">
            <a:extLst>
              <a:ext uri="{FF2B5EF4-FFF2-40B4-BE49-F238E27FC236}">
                <a16:creationId xmlns:a16="http://schemas.microsoft.com/office/drawing/2014/main" id="{FA6307C8-CCCD-3570-8D12-93716553BE31}"/>
              </a:ext>
            </a:extLst>
          </p:cNvPr>
          <p:cNvPicPr>
            <a:picLocks noGrp="1" noChangeAspect="1"/>
          </p:cNvPicPr>
          <p:nvPr>
            <p:ph idx="1"/>
          </p:nvPr>
        </p:nvPicPr>
        <p:blipFill>
          <a:blip r:embed="rId2"/>
          <a:stretch>
            <a:fillRect/>
          </a:stretch>
        </p:blipFill>
        <p:spPr>
          <a:xfrm>
            <a:off x="2354256" y="2465731"/>
            <a:ext cx="7483488" cy="3071126"/>
          </a:xfrm>
        </p:spPr>
      </p:pic>
    </p:spTree>
    <p:extLst>
      <p:ext uri="{BB962C8B-B14F-4D97-AF65-F5344CB8AC3E}">
        <p14:creationId xmlns:p14="http://schemas.microsoft.com/office/powerpoint/2010/main" val="47238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10A7-D945-566D-CA7F-C1EDEDF223DC}"/>
              </a:ext>
            </a:extLst>
          </p:cNvPr>
          <p:cNvSpPr>
            <a:spLocks noGrp="1"/>
          </p:cNvSpPr>
          <p:nvPr>
            <p:ph type="title"/>
          </p:nvPr>
        </p:nvSpPr>
        <p:spPr/>
        <p:txBody>
          <a:bodyPr/>
          <a:lstStyle/>
          <a:p>
            <a:r>
              <a:rPr lang="en-IN" b="0" i="0" dirty="0">
                <a:solidFill>
                  <a:srgbClr val="222222"/>
                </a:solidFill>
                <a:effectLst/>
                <a:latin typeface="-apple-system"/>
              </a:rPr>
              <a:t>Built-in functions Example</a:t>
            </a:r>
            <a:endParaRPr lang="en-IN" dirty="0"/>
          </a:p>
        </p:txBody>
      </p:sp>
      <p:pic>
        <p:nvPicPr>
          <p:cNvPr id="5" name="Content Placeholder 4">
            <a:extLst>
              <a:ext uri="{FF2B5EF4-FFF2-40B4-BE49-F238E27FC236}">
                <a16:creationId xmlns:a16="http://schemas.microsoft.com/office/drawing/2014/main" id="{8814D3F0-FD69-BA5D-B1B6-9151986CC9BC}"/>
              </a:ext>
            </a:extLst>
          </p:cNvPr>
          <p:cNvPicPr>
            <a:picLocks noGrp="1" noChangeAspect="1"/>
          </p:cNvPicPr>
          <p:nvPr>
            <p:ph idx="1"/>
          </p:nvPr>
        </p:nvPicPr>
        <p:blipFill>
          <a:blip r:embed="rId2"/>
          <a:stretch>
            <a:fillRect/>
          </a:stretch>
        </p:blipFill>
        <p:spPr>
          <a:xfrm>
            <a:off x="3035313" y="1825625"/>
            <a:ext cx="6121373" cy="4351338"/>
          </a:xfrm>
        </p:spPr>
      </p:pic>
    </p:spTree>
    <p:extLst>
      <p:ext uri="{BB962C8B-B14F-4D97-AF65-F5344CB8AC3E}">
        <p14:creationId xmlns:p14="http://schemas.microsoft.com/office/powerpoint/2010/main" val="323716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ED27-5DD3-1522-AE98-7949E731409E}"/>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print Function</a:t>
            </a:r>
            <a:endParaRPr lang="en-IN" dirty="0"/>
          </a:p>
        </p:txBody>
      </p:sp>
      <p:sp>
        <p:nvSpPr>
          <p:cNvPr id="3" name="Content Placeholder 2">
            <a:extLst>
              <a:ext uri="{FF2B5EF4-FFF2-40B4-BE49-F238E27FC236}">
                <a16:creationId xmlns:a16="http://schemas.microsoft.com/office/drawing/2014/main" id="{405FA5FE-82E4-ADFB-4C43-6550A2D4950E}"/>
              </a:ext>
            </a:extLst>
          </p:cNvPr>
          <p:cNvSpPr>
            <a:spLocks noGrp="1"/>
          </p:cNvSpPr>
          <p:nvPr>
            <p:ph idx="1"/>
          </p:nvPr>
        </p:nvSpPr>
        <p:spPr>
          <a:xfrm>
            <a:off x="838200" y="1138518"/>
            <a:ext cx="10515600" cy="5468470"/>
          </a:xfrm>
        </p:spPr>
        <p:txBody>
          <a:bodyPr>
            <a:normAutofit lnSpcReduction="10000"/>
          </a:bodyPr>
          <a:lstStyle/>
          <a:p>
            <a:r>
              <a:rPr lang="en-US" sz="2200" b="0" i="0" dirty="0">
                <a:solidFill>
                  <a:srgbClr val="222222"/>
                </a:solidFill>
                <a:effectLst/>
                <a:latin typeface="-apple-system"/>
              </a:rPr>
              <a:t>The python print is one of the built-in functions used to display the given value as an output. If you want something to be written o the screen or output device, then you have to use this Python print function.</a:t>
            </a:r>
          </a:p>
          <a:p>
            <a:endParaRPr lang="en-US" sz="2200" b="0" i="0" dirty="0">
              <a:solidFill>
                <a:srgbClr val="222222"/>
              </a:solidFill>
              <a:effectLst/>
              <a:latin typeface="-apple-system"/>
            </a:endParaRPr>
          </a:p>
          <a:p>
            <a:endParaRPr lang="en-US" sz="2200" b="0" i="0" dirty="0">
              <a:solidFill>
                <a:srgbClr val="222222"/>
              </a:solidFill>
              <a:effectLst/>
              <a:latin typeface="-apple-system"/>
            </a:endParaRPr>
          </a:p>
          <a:p>
            <a:pPr algn="l"/>
            <a:r>
              <a:rPr lang="en-US" sz="2200" b="0" i="0" dirty="0">
                <a:solidFill>
                  <a:srgbClr val="222222"/>
                </a:solidFill>
                <a:effectLst/>
                <a:latin typeface="-apple-system"/>
              </a:rPr>
              <a:t>Let me see the detailed information behind this Python print function arguments:</a:t>
            </a:r>
          </a:p>
          <a:p>
            <a:pPr algn="l">
              <a:buFont typeface="Arial" panose="020B0604020202020204" pitchFamily="34" charset="0"/>
              <a:buChar char="•"/>
            </a:pPr>
            <a:r>
              <a:rPr lang="en-US" sz="2200" b="0" i="0" dirty="0">
                <a:solidFill>
                  <a:srgbClr val="222222"/>
                </a:solidFill>
                <a:effectLst/>
                <a:latin typeface="-apple-system"/>
              </a:rPr>
              <a:t>Value: This Python print function display this value to output or writes it to a file using file argument.</a:t>
            </a:r>
          </a:p>
          <a:p>
            <a:pPr algn="l">
              <a:buFont typeface="Arial" panose="020B0604020202020204" pitchFamily="34" charset="0"/>
              <a:buChar char="•"/>
            </a:pPr>
            <a:r>
              <a:rPr lang="en-US" sz="2200" b="0" i="0" dirty="0" err="1">
                <a:solidFill>
                  <a:srgbClr val="222222"/>
                </a:solidFill>
                <a:effectLst/>
                <a:latin typeface="-apple-system"/>
              </a:rPr>
              <a:t>sep</a:t>
            </a:r>
            <a:r>
              <a:rPr lang="en-US" sz="2200" b="0" i="0" dirty="0">
                <a:solidFill>
                  <a:srgbClr val="222222"/>
                </a:solidFill>
                <a:effectLst/>
                <a:latin typeface="-apple-system"/>
              </a:rPr>
              <a:t>: It’s an optional argument. If you specify any string then that string value inserted between values. By default, this value is space.</a:t>
            </a:r>
          </a:p>
          <a:p>
            <a:pPr algn="l">
              <a:buFont typeface="Arial" panose="020B0604020202020204" pitchFamily="34" charset="0"/>
              <a:buChar char="•"/>
            </a:pPr>
            <a:r>
              <a:rPr lang="en-US" sz="2200" b="0" i="0" dirty="0">
                <a:solidFill>
                  <a:srgbClr val="222222"/>
                </a:solidFill>
                <a:effectLst/>
                <a:latin typeface="-apple-system"/>
              </a:rPr>
              <a:t>end: It’s an optional argument. If you have given any string, then that string is appended after the last value. The default value is a newline (\n).</a:t>
            </a:r>
          </a:p>
          <a:p>
            <a:pPr algn="l">
              <a:buFont typeface="Arial" panose="020B0604020202020204" pitchFamily="34" charset="0"/>
              <a:buChar char="•"/>
            </a:pPr>
            <a:r>
              <a:rPr lang="en-US" sz="2200" b="0" i="0" dirty="0">
                <a:solidFill>
                  <a:srgbClr val="222222"/>
                </a:solidFill>
                <a:effectLst/>
                <a:latin typeface="-apple-system"/>
              </a:rPr>
              <a:t>file: This is an optional argument. You can use this to display the output in a text file or something like that. By default, it uses </a:t>
            </a:r>
            <a:r>
              <a:rPr lang="en-US" sz="2200" b="0" i="0" dirty="0" err="1">
                <a:solidFill>
                  <a:srgbClr val="222222"/>
                </a:solidFill>
                <a:effectLst/>
                <a:latin typeface="-apple-system"/>
              </a:rPr>
              <a:t>sys.stdout</a:t>
            </a:r>
            <a:r>
              <a:rPr lang="en-US" sz="2200" b="0" i="0" dirty="0">
                <a:solidFill>
                  <a:srgbClr val="222222"/>
                </a:solidFill>
                <a:effectLst/>
                <a:latin typeface="-apple-system"/>
              </a:rPr>
              <a:t> (standard output)</a:t>
            </a:r>
          </a:p>
          <a:p>
            <a:pPr algn="l">
              <a:buFont typeface="Arial" panose="020B0604020202020204" pitchFamily="34" charset="0"/>
              <a:buChar char="•"/>
            </a:pPr>
            <a:r>
              <a:rPr lang="en-US" sz="2200" b="0" i="0" dirty="0">
                <a:solidFill>
                  <a:srgbClr val="222222"/>
                </a:solidFill>
                <a:effectLst/>
                <a:latin typeface="-apple-system"/>
              </a:rPr>
              <a:t>Flush: Change it to true if you want to flush the stream forcibly.</a:t>
            </a:r>
          </a:p>
          <a:p>
            <a:endParaRPr lang="en-IN" dirty="0"/>
          </a:p>
        </p:txBody>
      </p:sp>
      <p:pic>
        <p:nvPicPr>
          <p:cNvPr id="5" name="Picture 4">
            <a:extLst>
              <a:ext uri="{FF2B5EF4-FFF2-40B4-BE49-F238E27FC236}">
                <a16:creationId xmlns:a16="http://schemas.microsoft.com/office/drawing/2014/main" id="{BC326B81-7425-A470-E0FE-D0B1617D41B2}"/>
              </a:ext>
            </a:extLst>
          </p:cNvPr>
          <p:cNvPicPr>
            <a:picLocks noChangeAspect="1"/>
          </p:cNvPicPr>
          <p:nvPr/>
        </p:nvPicPr>
        <p:blipFill>
          <a:blip r:embed="rId2"/>
          <a:stretch>
            <a:fillRect/>
          </a:stretch>
        </p:blipFill>
        <p:spPr>
          <a:xfrm>
            <a:off x="2665789" y="2088776"/>
            <a:ext cx="7254869" cy="614083"/>
          </a:xfrm>
          <a:prstGeom prst="rect">
            <a:avLst/>
          </a:prstGeom>
        </p:spPr>
      </p:pic>
    </p:spTree>
    <p:extLst>
      <p:ext uri="{BB962C8B-B14F-4D97-AF65-F5344CB8AC3E}">
        <p14:creationId xmlns:p14="http://schemas.microsoft.com/office/powerpoint/2010/main" val="208267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55D9-4EB0-83E4-990F-CABF93E0B4C1}"/>
              </a:ext>
            </a:extLst>
          </p:cNvPr>
          <p:cNvSpPr>
            <a:spLocks noGrp="1"/>
          </p:cNvSpPr>
          <p:nvPr>
            <p:ph type="title"/>
          </p:nvPr>
        </p:nvSpPr>
        <p:spPr/>
        <p:txBody>
          <a:bodyPr/>
          <a:lstStyle/>
          <a:p>
            <a:r>
              <a:rPr lang="en-IN" b="0" i="0" dirty="0">
                <a:solidFill>
                  <a:srgbClr val="222222"/>
                </a:solidFill>
                <a:effectLst/>
                <a:latin typeface="-apple-system"/>
              </a:rPr>
              <a:t>Python zip Function</a:t>
            </a:r>
            <a:endParaRPr lang="en-IN" dirty="0"/>
          </a:p>
        </p:txBody>
      </p:sp>
      <p:sp>
        <p:nvSpPr>
          <p:cNvPr id="3" name="Content Placeholder 2">
            <a:extLst>
              <a:ext uri="{FF2B5EF4-FFF2-40B4-BE49-F238E27FC236}">
                <a16:creationId xmlns:a16="http://schemas.microsoft.com/office/drawing/2014/main" id="{0E71749E-2FCC-5DD1-B6BF-97B85FFF7F39}"/>
              </a:ext>
            </a:extLst>
          </p:cNvPr>
          <p:cNvSpPr>
            <a:spLocks noGrp="1"/>
          </p:cNvSpPr>
          <p:nvPr>
            <p:ph idx="1"/>
          </p:nvPr>
        </p:nvSpPr>
        <p:spPr/>
        <p:txBody>
          <a:bodyPr/>
          <a:lstStyle/>
          <a:p>
            <a:r>
              <a:rPr lang="en-US" b="0" i="0" dirty="0">
                <a:solidFill>
                  <a:srgbClr val="222222"/>
                </a:solidFill>
                <a:effectLst/>
                <a:latin typeface="-apple-system"/>
              </a:rPr>
              <a:t>The Python zip function accepts zero or more </a:t>
            </a:r>
            <a:r>
              <a:rPr lang="en-US" b="0" i="0" dirty="0" err="1">
                <a:solidFill>
                  <a:srgbClr val="222222"/>
                </a:solidFill>
                <a:effectLst/>
                <a:latin typeface="-apple-system"/>
              </a:rPr>
              <a:t>iterables</a:t>
            </a:r>
            <a:r>
              <a:rPr lang="en-US" b="0" i="0" dirty="0">
                <a:solidFill>
                  <a:srgbClr val="222222"/>
                </a:solidFill>
                <a:effectLst/>
                <a:latin typeface="-apple-system"/>
              </a:rPr>
              <a:t> and returns an iterator tuple. In this section, we discuss how to use this function to combine </a:t>
            </a:r>
            <a:r>
              <a:rPr lang="en-US" b="0" i="0" dirty="0" err="1">
                <a:solidFill>
                  <a:srgbClr val="222222"/>
                </a:solidFill>
                <a:effectLst/>
                <a:latin typeface="-apple-system"/>
              </a:rPr>
              <a:t>iterable</a:t>
            </a:r>
            <a:r>
              <a:rPr lang="en-US" b="0" i="0" dirty="0">
                <a:solidFill>
                  <a:srgbClr val="222222"/>
                </a:solidFill>
                <a:effectLst/>
                <a:latin typeface="-apple-system"/>
              </a:rPr>
              <a:t> items with example. In this function, the iterator object can be list, tuple, string, etc., or you can also use the user-defined iterator. The syntax of the Python zip function is</a:t>
            </a:r>
          </a:p>
          <a:p>
            <a:endParaRPr lang="en-IN" dirty="0"/>
          </a:p>
        </p:txBody>
      </p:sp>
      <p:pic>
        <p:nvPicPr>
          <p:cNvPr id="5" name="Picture 4">
            <a:extLst>
              <a:ext uri="{FF2B5EF4-FFF2-40B4-BE49-F238E27FC236}">
                <a16:creationId xmlns:a16="http://schemas.microsoft.com/office/drawing/2014/main" id="{34DED74E-7594-E068-787A-75A3DECE1280}"/>
              </a:ext>
            </a:extLst>
          </p:cNvPr>
          <p:cNvPicPr>
            <a:picLocks noChangeAspect="1"/>
          </p:cNvPicPr>
          <p:nvPr/>
        </p:nvPicPr>
        <p:blipFill>
          <a:blip r:embed="rId2"/>
          <a:stretch>
            <a:fillRect/>
          </a:stretch>
        </p:blipFill>
        <p:spPr>
          <a:xfrm>
            <a:off x="2411410" y="4151292"/>
            <a:ext cx="7369179" cy="922100"/>
          </a:xfrm>
          <a:prstGeom prst="rect">
            <a:avLst/>
          </a:prstGeom>
        </p:spPr>
      </p:pic>
    </p:spTree>
    <p:extLst>
      <p:ext uri="{BB962C8B-B14F-4D97-AF65-F5344CB8AC3E}">
        <p14:creationId xmlns:p14="http://schemas.microsoft.com/office/powerpoint/2010/main" val="31391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4EF3-B483-D694-5949-6E7E0D83AAF3}"/>
              </a:ext>
            </a:extLst>
          </p:cNvPr>
          <p:cNvSpPr>
            <a:spLocks noGrp="1"/>
          </p:cNvSpPr>
          <p:nvPr>
            <p:ph type="title"/>
          </p:nvPr>
        </p:nvSpPr>
        <p:spPr/>
        <p:txBody>
          <a:bodyPr/>
          <a:lstStyle/>
          <a:p>
            <a:r>
              <a:rPr lang="en-US" b="0" i="0" dirty="0">
                <a:solidFill>
                  <a:srgbClr val="222222"/>
                </a:solidFill>
                <a:effectLst/>
                <a:latin typeface="-apple-system"/>
              </a:rPr>
              <a:t>Simple Python zip two lists Example</a:t>
            </a:r>
            <a:endParaRPr lang="en-IN" dirty="0"/>
          </a:p>
        </p:txBody>
      </p:sp>
      <p:pic>
        <p:nvPicPr>
          <p:cNvPr id="9" name="Picture 8">
            <a:extLst>
              <a:ext uri="{FF2B5EF4-FFF2-40B4-BE49-F238E27FC236}">
                <a16:creationId xmlns:a16="http://schemas.microsoft.com/office/drawing/2014/main" id="{A4751A5F-C65B-419E-12CF-0E139102E4CB}"/>
              </a:ext>
            </a:extLst>
          </p:cNvPr>
          <p:cNvPicPr>
            <a:picLocks noChangeAspect="1"/>
          </p:cNvPicPr>
          <p:nvPr/>
        </p:nvPicPr>
        <p:blipFill>
          <a:blip r:embed="rId2"/>
          <a:stretch>
            <a:fillRect/>
          </a:stretch>
        </p:blipFill>
        <p:spPr>
          <a:xfrm>
            <a:off x="2380928" y="2354487"/>
            <a:ext cx="7430144" cy="2149026"/>
          </a:xfrm>
          <a:prstGeom prst="rect">
            <a:avLst/>
          </a:prstGeom>
        </p:spPr>
      </p:pic>
    </p:spTree>
    <p:extLst>
      <p:ext uri="{BB962C8B-B14F-4D97-AF65-F5344CB8AC3E}">
        <p14:creationId xmlns:p14="http://schemas.microsoft.com/office/powerpoint/2010/main" val="273794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78DD-9215-AE4F-1320-B277283A93E1}"/>
              </a:ext>
            </a:extLst>
          </p:cNvPr>
          <p:cNvSpPr>
            <a:spLocks noGrp="1"/>
          </p:cNvSpPr>
          <p:nvPr>
            <p:ph type="title"/>
          </p:nvPr>
        </p:nvSpPr>
        <p:spPr/>
        <p:txBody>
          <a:bodyPr/>
          <a:lstStyle/>
          <a:p>
            <a:r>
              <a:rPr lang="en-IN" b="0" i="0" dirty="0">
                <a:solidFill>
                  <a:srgbClr val="222222"/>
                </a:solidFill>
                <a:effectLst/>
                <a:latin typeface="-apple-system"/>
              </a:rPr>
              <a:t>Functions in Python</a:t>
            </a:r>
            <a:endParaRPr lang="en-IN" dirty="0"/>
          </a:p>
        </p:txBody>
      </p:sp>
      <p:sp>
        <p:nvSpPr>
          <p:cNvPr id="3" name="Content Placeholder 2">
            <a:extLst>
              <a:ext uri="{FF2B5EF4-FFF2-40B4-BE49-F238E27FC236}">
                <a16:creationId xmlns:a16="http://schemas.microsoft.com/office/drawing/2014/main" id="{21B836F6-EA41-8B11-47AB-3A61D45C693A}"/>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Python Function is a piece of code or any logic that performs the specific operation. We already saw some methods until now, and you may not notice them. For instance, print(), factorial(), round(), etc., are few of the built-in functions in Python programming language.</a:t>
            </a:r>
          </a:p>
          <a:p>
            <a:pPr algn="l">
              <a:buFont typeface="Arial" panose="020B0604020202020204" pitchFamily="34" charset="0"/>
              <a:buChar char="•"/>
            </a:pPr>
            <a:r>
              <a:rPr lang="en-US" b="0" i="0" dirty="0">
                <a:solidFill>
                  <a:srgbClr val="222222"/>
                </a:solidFill>
                <a:effectLst/>
                <a:latin typeface="-apple-system"/>
              </a:rPr>
              <a:t>We don’t have to bother about the logic inside the Library or built in functions in Python Programming Language. In our previous articles, We used many library methods such as print(), factorial(), round() etc.</a:t>
            </a:r>
          </a:p>
          <a:p>
            <a:pPr algn="l">
              <a:buFont typeface="Arial" panose="020B0604020202020204" pitchFamily="34" charset="0"/>
              <a:buChar char="•"/>
            </a:pPr>
            <a:r>
              <a:rPr lang="en-US" b="0" i="0" dirty="0">
                <a:solidFill>
                  <a:srgbClr val="222222"/>
                </a:solidFill>
                <a:effectLst/>
                <a:latin typeface="-apple-system"/>
              </a:rPr>
              <a:t>User Defined: Instead of relying on built-in, Python programming language allows us to create our own called as user defined functions. For example, if we want to implement some mathematical calculations, then put them in separate methods with the correct name. Then we can call that method multiple times.</a:t>
            </a:r>
          </a:p>
          <a:p>
            <a:endParaRPr lang="en-IN" dirty="0"/>
          </a:p>
        </p:txBody>
      </p:sp>
    </p:spTree>
    <p:extLst>
      <p:ext uri="{BB962C8B-B14F-4D97-AF65-F5344CB8AC3E}">
        <p14:creationId xmlns:p14="http://schemas.microsoft.com/office/powerpoint/2010/main" val="3684733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C876-1C49-7716-2AB2-C66081796290}"/>
              </a:ext>
            </a:extLst>
          </p:cNvPr>
          <p:cNvSpPr>
            <a:spLocks noGrp="1"/>
          </p:cNvSpPr>
          <p:nvPr>
            <p:ph type="title"/>
          </p:nvPr>
        </p:nvSpPr>
        <p:spPr/>
        <p:txBody>
          <a:bodyPr/>
          <a:lstStyle/>
          <a:p>
            <a:r>
              <a:rPr lang="en-IN" b="0" i="0" dirty="0">
                <a:solidFill>
                  <a:srgbClr val="222222"/>
                </a:solidFill>
                <a:effectLst/>
                <a:latin typeface="-apple-system"/>
              </a:rPr>
              <a:t>Python File Handling</a:t>
            </a:r>
            <a:endParaRPr lang="en-IN" dirty="0"/>
          </a:p>
        </p:txBody>
      </p:sp>
      <p:sp>
        <p:nvSpPr>
          <p:cNvPr id="3" name="Content Placeholder 2">
            <a:extLst>
              <a:ext uri="{FF2B5EF4-FFF2-40B4-BE49-F238E27FC236}">
                <a16:creationId xmlns:a16="http://schemas.microsoft.com/office/drawing/2014/main" id="{E4B7F3B9-0996-43B5-FE85-632B5F5FF98D}"/>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Python does support File handing. I mean, Python provides various functions that allow us to create a file, open, read the data, and write data to a file. Unlike other languages, Python handles files differently. Python treats Files as text or binary based on the data, and each line has to terminate with an End Of Line characters like newline, comma, etc.</a:t>
            </a:r>
          </a:p>
          <a:p>
            <a:pPr algn="l"/>
            <a:r>
              <a:rPr lang="en-US" b="0" i="0" dirty="0">
                <a:solidFill>
                  <a:srgbClr val="222222"/>
                </a:solidFill>
                <a:effectLst/>
                <a:latin typeface="-apple-system"/>
              </a:rPr>
              <a:t>Python provides an important function called open to work with files. The File open function in Python accepts two parameters, and they are </a:t>
            </a:r>
            <a:r>
              <a:rPr lang="en-US" b="0" i="0" dirty="0" err="1">
                <a:solidFill>
                  <a:srgbClr val="222222"/>
                </a:solidFill>
                <a:effectLst/>
                <a:latin typeface="-apple-system"/>
              </a:rPr>
              <a:t>file_name</a:t>
            </a:r>
            <a:r>
              <a:rPr lang="en-US" b="0" i="0" dirty="0">
                <a:solidFill>
                  <a:srgbClr val="222222"/>
                </a:solidFill>
                <a:effectLst/>
                <a:latin typeface="-apple-system"/>
              </a:rPr>
              <a:t> and mode.</a:t>
            </a:r>
          </a:p>
          <a:p>
            <a:r>
              <a:rPr lang="en-US" b="0" i="0" dirty="0">
                <a:solidFill>
                  <a:srgbClr val="222222"/>
                </a:solidFill>
                <a:effectLst/>
                <a:latin typeface="-apple-system"/>
              </a:rPr>
              <a:t>The syntax of this Python file open function is -&gt; </a:t>
            </a:r>
            <a:r>
              <a:rPr lang="en-US" b="0" i="0" dirty="0" err="1">
                <a:solidFill>
                  <a:srgbClr val="222222"/>
                </a:solidFill>
                <a:effectLst/>
                <a:latin typeface="-apple-system"/>
              </a:rPr>
              <a:t>f_open</a:t>
            </a:r>
            <a:r>
              <a:rPr lang="en-US" b="0" i="0" dirty="0">
                <a:solidFill>
                  <a:srgbClr val="222222"/>
                </a:solidFill>
                <a:effectLst/>
                <a:latin typeface="-apple-system"/>
              </a:rPr>
              <a:t> = open(“File Name”, “mode”)</a:t>
            </a:r>
            <a:endParaRPr lang="en-IN" dirty="0"/>
          </a:p>
        </p:txBody>
      </p:sp>
    </p:spTree>
    <p:extLst>
      <p:ext uri="{BB962C8B-B14F-4D97-AF65-F5344CB8AC3E}">
        <p14:creationId xmlns:p14="http://schemas.microsoft.com/office/powerpoint/2010/main" val="25613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309B-CF38-2D83-1C17-CEF9D5630C78}"/>
              </a:ext>
            </a:extLst>
          </p:cNvPr>
          <p:cNvSpPr>
            <a:spLocks noGrp="1"/>
          </p:cNvSpPr>
          <p:nvPr>
            <p:ph type="title"/>
          </p:nvPr>
        </p:nvSpPr>
        <p:spPr/>
        <p:txBody>
          <a:bodyPr/>
          <a:lstStyle/>
          <a:p>
            <a:r>
              <a:rPr lang="en-IN" dirty="0"/>
              <a:t>Python File handling contd.</a:t>
            </a:r>
          </a:p>
        </p:txBody>
      </p:sp>
      <p:sp>
        <p:nvSpPr>
          <p:cNvPr id="3" name="Content Placeholder 2">
            <a:extLst>
              <a:ext uri="{FF2B5EF4-FFF2-40B4-BE49-F238E27FC236}">
                <a16:creationId xmlns:a16="http://schemas.microsoft.com/office/drawing/2014/main" id="{7843FCA7-9FEB-0EE5-458B-5BDC70D50560}"/>
              </a:ext>
            </a:extLst>
          </p:cNvPr>
          <p:cNvSpPr>
            <a:spLocks noGrp="1"/>
          </p:cNvSpPr>
          <p:nvPr>
            <p:ph idx="1"/>
          </p:nvPr>
        </p:nvSpPr>
        <p:spPr/>
        <p:txBody>
          <a:bodyPr>
            <a:normAutofit fontScale="70000" lnSpcReduction="20000"/>
          </a:bodyPr>
          <a:lstStyle/>
          <a:p>
            <a:pPr algn="l"/>
            <a:r>
              <a:rPr lang="en-US" b="0" i="0" dirty="0">
                <a:solidFill>
                  <a:srgbClr val="222222"/>
                </a:solidFill>
                <a:effectLst/>
                <a:latin typeface="-apple-system"/>
              </a:rPr>
              <a:t>In the above Python file handling syntax, mode is an optional argument. There are four different modes in Python for opening a file.</a:t>
            </a:r>
          </a:p>
          <a:p>
            <a:pPr algn="l">
              <a:buFont typeface="Arial" panose="020B0604020202020204" pitchFamily="34" charset="0"/>
              <a:buChar char="•"/>
            </a:pPr>
            <a:r>
              <a:rPr lang="en-US" b="0" i="0" dirty="0">
                <a:solidFill>
                  <a:srgbClr val="222222"/>
                </a:solidFill>
                <a:effectLst/>
                <a:latin typeface="-apple-system"/>
              </a:rPr>
              <a:t>r – It means, Read Mode, and this is the Python default mode of the file open. It opens an existing one for reading if there is no such document, then it throws an error.</a:t>
            </a:r>
          </a:p>
          <a:p>
            <a:pPr algn="l">
              <a:buFont typeface="Arial" panose="020B0604020202020204" pitchFamily="34" charset="0"/>
              <a:buChar char="•"/>
            </a:pPr>
            <a:r>
              <a:rPr lang="en-US" b="0" i="0" dirty="0">
                <a:solidFill>
                  <a:srgbClr val="222222"/>
                </a:solidFill>
                <a:effectLst/>
                <a:latin typeface="-apple-system"/>
              </a:rPr>
              <a:t>r+ – This is for both reading and writing mode.</a:t>
            </a:r>
          </a:p>
          <a:p>
            <a:pPr algn="l">
              <a:buFont typeface="Arial" panose="020B0604020202020204" pitchFamily="34" charset="0"/>
              <a:buChar char="•"/>
            </a:pPr>
            <a:r>
              <a:rPr lang="en-US" b="0" i="0" dirty="0">
                <a:solidFill>
                  <a:srgbClr val="222222"/>
                </a:solidFill>
                <a:effectLst/>
                <a:latin typeface="-apple-system"/>
              </a:rPr>
              <a:t>a – Means Append. If it exists, then this opens that one and appends the data to the existing content. If there is none, it creates a new one with the name we specified.</a:t>
            </a:r>
          </a:p>
          <a:p>
            <a:pPr algn="l">
              <a:buFont typeface="Arial" panose="020B0604020202020204" pitchFamily="34" charset="0"/>
              <a:buChar char="•"/>
            </a:pPr>
            <a:r>
              <a:rPr lang="en-US" b="0" i="0" dirty="0">
                <a:solidFill>
                  <a:srgbClr val="222222"/>
                </a:solidFill>
                <a:effectLst/>
                <a:latin typeface="-apple-system"/>
              </a:rPr>
              <a:t>w – Means Write mode. It opens a file in Python write mode and overrides the existing content with new content. It creates a new if it doesn’t exist.</a:t>
            </a:r>
          </a:p>
          <a:p>
            <a:pPr algn="l">
              <a:buFont typeface="Arial" panose="020B0604020202020204" pitchFamily="34" charset="0"/>
              <a:buChar char="•"/>
            </a:pPr>
            <a:r>
              <a:rPr lang="en-US" b="0" i="0" dirty="0">
                <a:solidFill>
                  <a:srgbClr val="222222"/>
                </a:solidFill>
                <a:effectLst/>
                <a:latin typeface="-apple-system"/>
              </a:rPr>
              <a:t>x – Use this to create a new one. It throws an error if it already exists.</a:t>
            </a:r>
          </a:p>
          <a:p>
            <a:pPr algn="l">
              <a:buFont typeface="Arial" panose="020B0604020202020204" pitchFamily="34" charset="0"/>
              <a:buChar char="•"/>
            </a:pPr>
            <a:r>
              <a:rPr lang="en-US" b="0" i="0" dirty="0">
                <a:solidFill>
                  <a:srgbClr val="222222"/>
                </a:solidFill>
                <a:effectLst/>
                <a:latin typeface="-apple-system"/>
              </a:rPr>
              <a:t>Apart from these modes, you can also specify the type of data that the file has to handle. I mean binary data or text mode</a:t>
            </a:r>
          </a:p>
          <a:p>
            <a:pPr algn="l">
              <a:buFont typeface="Arial" panose="020B0604020202020204" pitchFamily="34" charset="0"/>
              <a:buChar char="•"/>
            </a:pPr>
            <a:r>
              <a:rPr lang="en-US" b="0" i="0" dirty="0">
                <a:solidFill>
                  <a:srgbClr val="222222"/>
                </a:solidFill>
                <a:effectLst/>
                <a:latin typeface="-apple-system"/>
              </a:rPr>
              <a:t>t – Text Mode, and this is the default mode.</a:t>
            </a:r>
          </a:p>
          <a:p>
            <a:pPr algn="l">
              <a:buFont typeface="Arial" panose="020B0604020202020204" pitchFamily="34" charset="0"/>
              <a:buChar char="•"/>
            </a:pPr>
            <a:r>
              <a:rPr lang="en-US" b="0" i="0" dirty="0">
                <a:solidFill>
                  <a:srgbClr val="222222"/>
                </a:solidFill>
                <a:effectLst/>
                <a:latin typeface="-apple-system"/>
              </a:rPr>
              <a:t>b – Binary mode.</a:t>
            </a:r>
          </a:p>
          <a:p>
            <a:endParaRPr lang="en-IN" dirty="0"/>
          </a:p>
        </p:txBody>
      </p:sp>
    </p:spTree>
    <p:extLst>
      <p:ext uri="{BB962C8B-B14F-4D97-AF65-F5344CB8AC3E}">
        <p14:creationId xmlns:p14="http://schemas.microsoft.com/office/powerpoint/2010/main" val="58308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0113-35D9-BD6D-BC14-FC511C2F7910}"/>
              </a:ext>
            </a:extLst>
          </p:cNvPr>
          <p:cNvSpPr>
            <a:spLocks noGrp="1"/>
          </p:cNvSpPr>
          <p:nvPr>
            <p:ph type="title"/>
          </p:nvPr>
        </p:nvSpPr>
        <p:spPr/>
        <p:txBody>
          <a:bodyPr/>
          <a:lstStyle/>
          <a:p>
            <a:r>
              <a:rPr lang="en-IN" b="0" i="0" dirty="0">
                <a:solidFill>
                  <a:srgbClr val="222222"/>
                </a:solidFill>
                <a:effectLst/>
                <a:latin typeface="-apple-system"/>
              </a:rPr>
              <a:t>Python Open File</a:t>
            </a:r>
            <a:endParaRPr lang="en-IN" dirty="0"/>
          </a:p>
        </p:txBody>
      </p:sp>
      <p:sp>
        <p:nvSpPr>
          <p:cNvPr id="3" name="Content Placeholder 2">
            <a:extLst>
              <a:ext uri="{FF2B5EF4-FFF2-40B4-BE49-F238E27FC236}">
                <a16:creationId xmlns:a16="http://schemas.microsoft.com/office/drawing/2014/main" id="{C9A71BD7-5D03-2079-7581-ECC604AEC2FE}"/>
              </a:ext>
            </a:extLst>
          </p:cNvPr>
          <p:cNvSpPr>
            <a:spLocks noGrp="1"/>
          </p:cNvSpPr>
          <p:nvPr>
            <p:ph idx="1"/>
          </p:nvPr>
        </p:nvSpPr>
        <p:spPr/>
        <p:txBody>
          <a:bodyPr/>
          <a:lstStyle/>
          <a:p>
            <a:r>
              <a:rPr lang="en-US" b="0" i="0" dirty="0">
                <a:solidFill>
                  <a:srgbClr val="222222"/>
                </a:solidFill>
                <a:effectLst/>
                <a:latin typeface="-apple-system"/>
              </a:rPr>
              <a:t>In Python, you can open a file, either specifying the name or the full path. The full name opens it in the current working directory. However, using the full path, you can access documents at any directory. Before we start, let me use the </a:t>
            </a:r>
            <a:r>
              <a:rPr lang="en-US" b="0" i="0" dirty="0" err="1">
                <a:solidFill>
                  <a:srgbClr val="222222"/>
                </a:solidFill>
                <a:effectLst/>
                <a:latin typeface="-apple-system"/>
              </a:rPr>
              <a:t>listdir</a:t>
            </a:r>
            <a:r>
              <a:rPr lang="en-US" b="0" i="0" dirty="0">
                <a:solidFill>
                  <a:srgbClr val="222222"/>
                </a:solidFill>
                <a:effectLst/>
                <a:latin typeface="-apple-system"/>
              </a:rPr>
              <a:t> function to get the list in the current directory.</a:t>
            </a:r>
          </a:p>
          <a:p>
            <a:endParaRPr lang="en-US" dirty="0">
              <a:solidFill>
                <a:srgbClr val="222222"/>
              </a:solidFill>
              <a:latin typeface="-apple-system"/>
            </a:endParaRPr>
          </a:p>
          <a:p>
            <a:endParaRPr lang="en-US" dirty="0">
              <a:solidFill>
                <a:srgbClr val="222222"/>
              </a:solidFill>
              <a:latin typeface="-apple-system"/>
            </a:endParaRPr>
          </a:p>
          <a:p>
            <a:endParaRPr lang="en-US" dirty="0">
              <a:solidFill>
                <a:srgbClr val="222222"/>
              </a:solidFill>
              <a:latin typeface="-apple-system"/>
            </a:endParaRPr>
          </a:p>
          <a:p>
            <a:r>
              <a:rPr lang="en-US" dirty="0" err="1">
                <a:solidFill>
                  <a:srgbClr val="222222"/>
                </a:solidFill>
                <a:latin typeface="-apple-system"/>
              </a:rPr>
              <a:t>F_open</a:t>
            </a:r>
            <a:r>
              <a:rPr lang="en-US" dirty="0">
                <a:solidFill>
                  <a:srgbClr val="222222"/>
                </a:solidFill>
                <a:latin typeface="-apple-system"/>
              </a:rPr>
              <a:t> = open(“path/filename.txt”)</a:t>
            </a:r>
            <a:endParaRPr lang="en-IN" dirty="0"/>
          </a:p>
        </p:txBody>
      </p:sp>
      <p:pic>
        <p:nvPicPr>
          <p:cNvPr id="7" name="Picture 6">
            <a:extLst>
              <a:ext uri="{FF2B5EF4-FFF2-40B4-BE49-F238E27FC236}">
                <a16:creationId xmlns:a16="http://schemas.microsoft.com/office/drawing/2014/main" id="{7EA8DCD7-2A68-F012-E69B-AFC5219B3EFE}"/>
              </a:ext>
            </a:extLst>
          </p:cNvPr>
          <p:cNvPicPr>
            <a:picLocks noChangeAspect="1"/>
          </p:cNvPicPr>
          <p:nvPr/>
        </p:nvPicPr>
        <p:blipFill>
          <a:blip r:embed="rId2"/>
          <a:stretch>
            <a:fillRect/>
          </a:stretch>
        </p:blipFill>
        <p:spPr>
          <a:xfrm>
            <a:off x="1278521" y="3816217"/>
            <a:ext cx="1638442" cy="1341236"/>
          </a:xfrm>
          <a:prstGeom prst="rect">
            <a:avLst/>
          </a:prstGeom>
        </p:spPr>
      </p:pic>
    </p:spTree>
    <p:extLst>
      <p:ext uri="{BB962C8B-B14F-4D97-AF65-F5344CB8AC3E}">
        <p14:creationId xmlns:p14="http://schemas.microsoft.com/office/powerpoint/2010/main" val="304849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2884-1038-1483-F17E-920172D14599}"/>
              </a:ext>
            </a:extLst>
          </p:cNvPr>
          <p:cNvSpPr>
            <a:spLocks noGrp="1"/>
          </p:cNvSpPr>
          <p:nvPr>
            <p:ph type="title"/>
          </p:nvPr>
        </p:nvSpPr>
        <p:spPr/>
        <p:txBody>
          <a:bodyPr/>
          <a:lstStyle/>
          <a:p>
            <a:r>
              <a:rPr lang="en-IN" b="0" i="0" dirty="0">
                <a:solidFill>
                  <a:srgbClr val="222222"/>
                </a:solidFill>
                <a:effectLst/>
                <a:latin typeface="-apple-system"/>
              </a:rPr>
              <a:t>Python read file</a:t>
            </a:r>
            <a:endParaRPr lang="en-IN" dirty="0"/>
          </a:p>
        </p:txBody>
      </p:sp>
      <p:pic>
        <p:nvPicPr>
          <p:cNvPr id="5" name="Picture 4">
            <a:extLst>
              <a:ext uri="{FF2B5EF4-FFF2-40B4-BE49-F238E27FC236}">
                <a16:creationId xmlns:a16="http://schemas.microsoft.com/office/drawing/2014/main" id="{61B0537B-B93B-88A0-4142-83079227FFBC}"/>
              </a:ext>
            </a:extLst>
          </p:cNvPr>
          <p:cNvPicPr>
            <a:picLocks noChangeAspect="1"/>
          </p:cNvPicPr>
          <p:nvPr/>
        </p:nvPicPr>
        <p:blipFill>
          <a:blip r:embed="rId2"/>
          <a:stretch>
            <a:fillRect/>
          </a:stretch>
        </p:blipFill>
        <p:spPr>
          <a:xfrm>
            <a:off x="838200" y="1690688"/>
            <a:ext cx="4764741" cy="1104996"/>
          </a:xfrm>
          <a:prstGeom prst="rect">
            <a:avLst/>
          </a:prstGeom>
        </p:spPr>
      </p:pic>
      <p:pic>
        <p:nvPicPr>
          <p:cNvPr id="7" name="Picture 6">
            <a:extLst>
              <a:ext uri="{FF2B5EF4-FFF2-40B4-BE49-F238E27FC236}">
                <a16:creationId xmlns:a16="http://schemas.microsoft.com/office/drawing/2014/main" id="{94C182CF-2F60-5A19-AA74-9C37E18161F3}"/>
              </a:ext>
            </a:extLst>
          </p:cNvPr>
          <p:cNvPicPr>
            <a:picLocks noChangeAspect="1"/>
          </p:cNvPicPr>
          <p:nvPr/>
        </p:nvPicPr>
        <p:blipFill>
          <a:blip r:embed="rId3"/>
          <a:stretch>
            <a:fillRect/>
          </a:stretch>
        </p:blipFill>
        <p:spPr>
          <a:xfrm>
            <a:off x="838200" y="2751563"/>
            <a:ext cx="4764741" cy="1310754"/>
          </a:xfrm>
          <a:prstGeom prst="rect">
            <a:avLst/>
          </a:prstGeom>
        </p:spPr>
      </p:pic>
      <p:pic>
        <p:nvPicPr>
          <p:cNvPr id="9" name="Picture 8">
            <a:extLst>
              <a:ext uri="{FF2B5EF4-FFF2-40B4-BE49-F238E27FC236}">
                <a16:creationId xmlns:a16="http://schemas.microsoft.com/office/drawing/2014/main" id="{F760939E-4598-7617-11CD-D645F039C03E}"/>
              </a:ext>
            </a:extLst>
          </p:cNvPr>
          <p:cNvPicPr>
            <a:picLocks noChangeAspect="1"/>
          </p:cNvPicPr>
          <p:nvPr/>
        </p:nvPicPr>
        <p:blipFill>
          <a:blip r:embed="rId4"/>
          <a:stretch>
            <a:fillRect/>
          </a:stretch>
        </p:blipFill>
        <p:spPr>
          <a:xfrm>
            <a:off x="838200" y="4121247"/>
            <a:ext cx="4764741" cy="1341236"/>
          </a:xfrm>
          <a:prstGeom prst="rect">
            <a:avLst/>
          </a:prstGeom>
        </p:spPr>
      </p:pic>
      <p:pic>
        <p:nvPicPr>
          <p:cNvPr id="11" name="Picture 10">
            <a:extLst>
              <a:ext uri="{FF2B5EF4-FFF2-40B4-BE49-F238E27FC236}">
                <a16:creationId xmlns:a16="http://schemas.microsoft.com/office/drawing/2014/main" id="{4EF6DCAC-AF92-B07E-06E2-84BEAE261BAF}"/>
              </a:ext>
            </a:extLst>
          </p:cNvPr>
          <p:cNvPicPr>
            <a:picLocks noChangeAspect="1"/>
          </p:cNvPicPr>
          <p:nvPr/>
        </p:nvPicPr>
        <p:blipFill>
          <a:blip r:embed="rId5"/>
          <a:stretch>
            <a:fillRect/>
          </a:stretch>
        </p:blipFill>
        <p:spPr>
          <a:xfrm>
            <a:off x="5733889" y="1652585"/>
            <a:ext cx="5488962" cy="1181202"/>
          </a:xfrm>
          <a:prstGeom prst="rect">
            <a:avLst/>
          </a:prstGeom>
        </p:spPr>
      </p:pic>
    </p:spTree>
    <p:extLst>
      <p:ext uri="{BB962C8B-B14F-4D97-AF65-F5344CB8AC3E}">
        <p14:creationId xmlns:p14="http://schemas.microsoft.com/office/powerpoint/2010/main" val="141484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D3C7-BC70-22E2-516F-78D63C9B007D}"/>
              </a:ext>
            </a:extLst>
          </p:cNvPr>
          <p:cNvSpPr>
            <a:spLocks noGrp="1"/>
          </p:cNvSpPr>
          <p:nvPr>
            <p:ph type="title"/>
          </p:nvPr>
        </p:nvSpPr>
        <p:spPr/>
        <p:txBody>
          <a:bodyPr/>
          <a:lstStyle/>
          <a:p>
            <a:r>
              <a:rPr lang="en-IN" b="0" i="0" dirty="0">
                <a:solidFill>
                  <a:srgbClr val="222222"/>
                </a:solidFill>
                <a:effectLst/>
                <a:latin typeface="-apple-system"/>
              </a:rPr>
              <a:t>Python close file function</a:t>
            </a:r>
            <a:endParaRPr lang="en-IN" dirty="0"/>
          </a:p>
        </p:txBody>
      </p:sp>
      <p:pic>
        <p:nvPicPr>
          <p:cNvPr id="5" name="Picture 4">
            <a:extLst>
              <a:ext uri="{FF2B5EF4-FFF2-40B4-BE49-F238E27FC236}">
                <a16:creationId xmlns:a16="http://schemas.microsoft.com/office/drawing/2014/main" id="{CDD375A3-FABB-3DA4-B4D7-0BD8AE7E5B8D}"/>
              </a:ext>
            </a:extLst>
          </p:cNvPr>
          <p:cNvPicPr>
            <a:picLocks noChangeAspect="1"/>
          </p:cNvPicPr>
          <p:nvPr/>
        </p:nvPicPr>
        <p:blipFill>
          <a:blip r:embed="rId2"/>
          <a:stretch>
            <a:fillRect/>
          </a:stretch>
        </p:blipFill>
        <p:spPr>
          <a:xfrm>
            <a:off x="838200" y="1739994"/>
            <a:ext cx="7392041" cy="1386960"/>
          </a:xfrm>
          <a:prstGeom prst="rect">
            <a:avLst/>
          </a:prstGeom>
        </p:spPr>
      </p:pic>
      <p:pic>
        <p:nvPicPr>
          <p:cNvPr id="7" name="Picture 6">
            <a:extLst>
              <a:ext uri="{FF2B5EF4-FFF2-40B4-BE49-F238E27FC236}">
                <a16:creationId xmlns:a16="http://schemas.microsoft.com/office/drawing/2014/main" id="{739F457C-F87A-66A7-A046-2C4D5B18014B}"/>
              </a:ext>
            </a:extLst>
          </p:cNvPr>
          <p:cNvPicPr>
            <a:picLocks noChangeAspect="1"/>
          </p:cNvPicPr>
          <p:nvPr/>
        </p:nvPicPr>
        <p:blipFill>
          <a:blip r:embed="rId3"/>
          <a:stretch>
            <a:fillRect/>
          </a:stretch>
        </p:blipFill>
        <p:spPr>
          <a:xfrm>
            <a:off x="838200" y="3176260"/>
            <a:ext cx="7392041" cy="1729890"/>
          </a:xfrm>
          <a:prstGeom prst="rect">
            <a:avLst/>
          </a:prstGeom>
        </p:spPr>
      </p:pic>
    </p:spTree>
    <p:extLst>
      <p:ext uri="{BB962C8B-B14F-4D97-AF65-F5344CB8AC3E}">
        <p14:creationId xmlns:p14="http://schemas.microsoft.com/office/powerpoint/2010/main" val="2442800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0253-3C90-19BC-4F94-4C90522B294E}"/>
              </a:ext>
            </a:extLst>
          </p:cNvPr>
          <p:cNvSpPr>
            <a:spLocks noGrp="1"/>
          </p:cNvSpPr>
          <p:nvPr>
            <p:ph type="title"/>
          </p:nvPr>
        </p:nvSpPr>
        <p:spPr/>
        <p:txBody>
          <a:bodyPr/>
          <a:lstStyle/>
          <a:p>
            <a:r>
              <a:rPr lang="en-IN" b="0" i="0">
                <a:solidFill>
                  <a:srgbClr val="222222"/>
                </a:solidFill>
                <a:effectLst/>
                <a:latin typeface="-apple-system"/>
              </a:rPr>
              <a:t>Python Write File</a:t>
            </a:r>
          </a:p>
        </p:txBody>
      </p:sp>
      <p:sp>
        <p:nvSpPr>
          <p:cNvPr id="3" name="Content Placeholder 2">
            <a:extLst>
              <a:ext uri="{FF2B5EF4-FFF2-40B4-BE49-F238E27FC236}">
                <a16:creationId xmlns:a16="http://schemas.microsoft.com/office/drawing/2014/main" id="{0053845F-9917-CEA2-C8EE-BB4CEAE2E990}"/>
              </a:ext>
            </a:extLst>
          </p:cNvPr>
          <p:cNvSpPr>
            <a:spLocks noGrp="1"/>
          </p:cNvSpPr>
          <p:nvPr>
            <p:ph idx="1"/>
          </p:nvPr>
        </p:nvSpPr>
        <p:spPr/>
        <p:txBody>
          <a:bodyPr/>
          <a:lstStyle/>
          <a:p>
            <a:r>
              <a:rPr lang="en-US" b="0" i="0" dirty="0">
                <a:solidFill>
                  <a:srgbClr val="222222"/>
                </a:solidFill>
                <a:effectLst/>
                <a:latin typeface="-apple-system"/>
              </a:rPr>
              <a:t>Python provides the write method to write content or data to a file. Before we get into the write function example, I assume you remember what I said earlier. You have to use either a mode for append or w for write mode.</a:t>
            </a:r>
            <a:endParaRPr lang="en-IN" dirty="0"/>
          </a:p>
        </p:txBody>
      </p:sp>
    </p:spTree>
    <p:extLst>
      <p:ext uri="{BB962C8B-B14F-4D97-AF65-F5344CB8AC3E}">
        <p14:creationId xmlns:p14="http://schemas.microsoft.com/office/powerpoint/2010/main" val="222183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13B8-9FCA-5810-0919-5DD4BCC088D7}"/>
              </a:ext>
            </a:extLst>
          </p:cNvPr>
          <p:cNvSpPr>
            <a:spLocks noGrp="1"/>
          </p:cNvSpPr>
          <p:nvPr>
            <p:ph type="title"/>
          </p:nvPr>
        </p:nvSpPr>
        <p:spPr/>
        <p:txBody>
          <a:bodyPr/>
          <a:lstStyle/>
          <a:p>
            <a:r>
              <a:rPr lang="en-IN" b="0" i="0" dirty="0">
                <a:solidFill>
                  <a:srgbClr val="222222"/>
                </a:solidFill>
                <a:effectLst/>
                <a:latin typeface="-apple-system"/>
              </a:rPr>
              <a:t>Python Directory</a:t>
            </a:r>
            <a:endParaRPr lang="en-IN" dirty="0"/>
          </a:p>
        </p:txBody>
      </p:sp>
      <p:sp>
        <p:nvSpPr>
          <p:cNvPr id="3" name="Content Placeholder 2">
            <a:extLst>
              <a:ext uri="{FF2B5EF4-FFF2-40B4-BE49-F238E27FC236}">
                <a16:creationId xmlns:a16="http://schemas.microsoft.com/office/drawing/2014/main" id="{199CFAFF-C321-B143-1F6D-1415EB224D80}"/>
              </a:ext>
            </a:extLst>
          </p:cNvPr>
          <p:cNvSpPr>
            <a:spLocks noGrp="1"/>
          </p:cNvSpPr>
          <p:nvPr>
            <p:ph idx="1"/>
          </p:nvPr>
        </p:nvSpPr>
        <p:spPr/>
        <p:txBody>
          <a:bodyPr/>
          <a:lstStyle/>
          <a:p>
            <a:pPr algn="l"/>
            <a:r>
              <a:rPr lang="en-US" b="0" i="0" dirty="0">
                <a:solidFill>
                  <a:srgbClr val="222222"/>
                </a:solidFill>
                <a:effectLst/>
                <a:latin typeface="-apple-system"/>
              </a:rPr>
              <a:t>While working with files, you should know which Python directory you are using, where your files are storing so on. If you know them, you can easily change the working directories or even create subfolders to organize your files.</a:t>
            </a:r>
          </a:p>
          <a:p>
            <a:pPr algn="l"/>
            <a:r>
              <a:rPr lang="en-US" b="0" i="0" dirty="0">
                <a:solidFill>
                  <a:srgbClr val="222222"/>
                </a:solidFill>
                <a:effectLst/>
                <a:latin typeface="-apple-system"/>
              </a:rPr>
              <a:t>In Python, we have an </a:t>
            </a:r>
            <a:r>
              <a:rPr lang="en-US" b="0" i="0" dirty="0" err="1">
                <a:solidFill>
                  <a:srgbClr val="222222"/>
                </a:solidFill>
                <a:effectLst/>
                <a:latin typeface="-apple-system"/>
              </a:rPr>
              <a:t>os</a:t>
            </a:r>
            <a:r>
              <a:rPr lang="en-US" b="0" i="0" dirty="0">
                <a:solidFill>
                  <a:srgbClr val="222222"/>
                </a:solidFill>
                <a:effectLst/>
                <a:latin typeface="-apple-system"/>
              </a:rPr>
              <a:t> module, which contains all the necessary functions to work with file directories. So, to work with the methods, you have to import this </a:t>
            </a:r>
            <a:r>
              <a:rPr lang="en-US" b="0" i="0" dirty="0" err="1">
                <a:solidFill>
                  <a:srgbClr val="222222"/>
                </a:solidFill>
                <a:effectLst/>
                <a:latin typeface="-apple-system"/>
              </a:rPr>
              <a:t>os</a:t>
            </a:r>
            <a:r>
              <a:rPr lang="en-US" b="0" i="0" dirty="0">
                <a:solidFill>
                  <a:srgbClr val="222222"/>
                </a:solidFill>
                <a:effectLst/>
                <a:latin typeface="-apple-system"/>
              </a:rPr>
              <a:t> module.</a:t>
            </a:r>
          </a:p>
          <a:p>
            <a:endParaRPr lang="en-IN" dirty="0"/>
          </a:p>
        </p:txBody>
      </p:sp>
    </p:spTree>
    <p:extLst>
      <p:ext uri="{BB962C8B-B14F-4D97-AF65-F5344CB8AC3E}">
        <p14:creationId xmlns:p14="http://schemas.microsoft.com/office/powerpoint/2010/main" val="110074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9373-1D9D-FC56-4F3B-81C2AE7CA0E4}"/>
              </a:ext>
            </a:extLst>
          </p:cNvPr>
          <p:cNvSpPr>
            <a:spLocks noGrp="1"/>
          </p:cNvSpPr>
          <p:nvPr>
            <p:ph type="title"/>
          </p:nvPr>
        </p:nvSpPr>
        <p:spPr/>
        <p:txBody>
          <a:bodyPr/>
          <a:lstStyle/>
          <a:p>
            <a:r>
              <a:rPr lang="en-US" b="0" i="0" dirty="0">
                <a:solidFill>
                  <a:srgbClr val="222222"/>
                </a:solidFill>
                <a:effectLst/>
                <a:latin typeface="-apple-system"/>
              </a:rPr>
              <a:t>How to Get a Current Directory?</a:t>
            </a:r>
            <a:endParaRPr lang="en-IN" dirty="0"/>
          </a:p>
        </p:txBody>
      </p:sp>
      <p:sp>
        <p:nvSpPr>
          <p:cNvPr id="3" name="Content Placeholder 2">
            <a:extLst>
              <a:ext uri="{FF2B5EF4-FFF2-40B4-BE49-F238E27FC236}">
                <a16:creationId xmlns:a16="http://schemas.microsoft.com/office/drawing/2014/main" id="{DAEFB94C-A114-4AAD-C89E-F9B23D27C3DF}"/>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getcwd</a:t>
            </a:r>
            <a:r>
              <a:rPr lang="en-US" b="0" i="0" dirty="0">
                <a:solidFill>
                  <a:srgbClr val="222222"/>
                </a:solidFill>
                <a:effectLst/>
                <a:latin typeface="-apple-system"/>
              </a:rPr>
              <a:t> method returns the current working directory. This </a:t>
            </a:r>
            <a:r>
              <a:rPr lang="en-US" b="0" i="0" dirty="0" err="1">
                <a:solidFill>
                  <a:srgbClr val="222222"/>
                </a:solidFill>
                <a:effectLst/>
                <a:latin typeface="-apple-system"/>
              </a:rPr>
              <a:t>getcwd</a:t>
            </a:r>
            <a:r>
              <a:rPr lang="en-US" b="0" i="0" dirty="0">
                <a:solidFill>
                  <a:srgbClr val="222222"/>
                </a:solidFill>
                <a:effectLst/>
                <a:latin typeface="-apple-system"/>
              </a:rPr>
              <a:t> function example shows you the same.</a:t>
            </a:r>
          </a:p>
          <a:p>
            <a:endParaRPr lang="en-IN" dirty="0"/>
          </a:p>
        </p:txBody>
      </p:sp>
      <p:pic>
        <p:nvPicPr>
          <p:cNvPr id="5" name="Picture 4">
            <a:extLst>
              <a:ext uri="{FF2B5EF4-FFF2-40B4-BE49-F238E27FC236}">
                <a16:creationId xmlns:a16="http://schemas.microsoft.com/office/drawing/2014/main" id="{11962454-74A0-B633-70CC-14A02E2974D9}"/>
              </a:ext>
            </a:extLst>
          </p:cNvPr>
          <p:cNvPicPr>
            <a:picLocks noChangeAspect="1"/>
          </p:cNvPicPr>
          <p:nvPr/>
        </p:nvPicPr>
        <p:blipFill>
          <a:blip r:embed="rId2"/>
          <a:stretch>
            <a:fillRect/>
          </a:stretch>
        </p:blipFill>
        <p:spPr>
          <a:xfrm>
            <a:off x="838200" y="2914605"/>
            <a:ext cx="7300593" cy="1028789"/>
          </a:xfrm>
          <a:prstGeom prst="rect">
            <a:avLst/>
          </a:prstGeom>
        </p:spPr>
      </p:pic>
    </p:spTree>
    <p:extLst>
      <p:ext uri="{BB962C8B-B14F-4D97-AF65-F5344CB8AC3E}">
        <p14:creationId xmlns:p14="http://schemas.microsoft.com/office/powerpoint/2010/main" val="172916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D9D6-C719-B53D-37E0-1BA7A67DF087}"/>
              </a:ext>
            </a:extLst>
          </p:cNvPr>
          <p:cNvSpPr>
            <a:spLocks noGrp="1"/>
          </p:cNvSpPr>
          <p:nvPr>
            <p:ph type="title"/>
          </p:nvPr>
        </p:nvSpPr>
        <p:spPr/>
        <p:txBody>
          <a:bodyPr/>
          <a:lstStyle/>
          <a:p>
            <a:r>
              <a:rPr lang="en-US" b="0" i="0" dirty="0">
                <a:solidFill>
                  <a:srgbClr val="222222"/>
                </a:solidFill>
                <a:effectLst/>
                <a:latin typeface="-apple-system"/>
              </a:rPr>
              <a:t>Python Directory and Files list</a:t>
            </a:r>
            <a:endParaRPr lang="en-IN" dirty="0"/>
          </a:p>
        </p:txBody>
      </p:sp>
      <p:sp>
        <p:nvSpPr>
          <p:cNvPr id="3" name="Content Placeholder 2">
            <a:extLst>
              <a:ext uri="{FF2B5EF4-FFF2-40B4-BE49-F238E27FC236}">
                <a16:creationId xmlns:a16="http://schemas.microsoft.com/office/drawing/2014/main" id="{51C63DB0-02AE-209E-EFAB-71D030C14001}"/>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listdir</a:t>
            </a:r>
            <a:r>
              <a:rPr lang="en-US" b="0" i="0" dirty="0">
                <a:solidFill>
                  <a:srgbClr val="222222"/>
                </a:solidFill>
                <a:effectLst/>
                <a:latin typeface="-apple-system"/>
              </a:rPr>
              <a:t> method returns all the files and the subfolders available inside that folder.</a:t>
            </a:r>
          </a:p>
          <a:p>
            <a:endParaRPr lang="en-IN" dirty="0"/>
          </a:p>
        </p:txBody>
      </p:sp>
      <p:pic>
        <p:nvPicPr>
          <p:cNvPr id="5" name="Picture 4">
            <a:extLst>
              <a:ext uri="{FF2B5EF4-FFF2-40B4-BE49-F238E27FC236}">
                <a16:creationId xmlns:a16="http://schemas.microsoft.com/office/drawing/2014/main" id="{31A00C81-50C3-807F-C6E5-BF74E46165E9}"/>
              </a:ext>
            </a:extLst>
          </p:cNvPr>
          <p:cNvPicPr>
            <a:picLocks noChangeAspect="1"/>
          </p:cNvPicPr>
          <p:nvPr/>
        </p:nvPicPr>
        <p:blipFill>
          <a:blip r:embed="rId2"/>
          <a:stretch>
            <a:fillRect/>
          </a:stretch>
        </p:blipFill>
        <p:spPr>
          <a:xfrm>
            <a:off x="1099210" y="2821578"/>
            <a:ext cx="7178662" cy="1447925"/>
          </a:xfrm>
          <a:prstGeom prst="rect">
            <a:avLst/>
          </a:prstGeom>
        </p:spPr>
      </p:pic>
    </p:spTree>
    <p:extLst>
      <p:ext uri="{BB962C8B-B14F-4D97-AF65-F5344CB8AC3E}">
        <p14:creationId xmlns:p14="http://schemas.microsoft.com/office/powerpoint/2010/main" val="226346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0C0B-E70A-B0D2-5316-31129C4F3519}"/>
              </a:ext>
            </a:extLst>
          </p:cNvPr>
          <p:cNvSpPr>
            <a:spLocks noGrp="1"/>
          </p:cNvSpPr>
          <p:nvPr>
            <p:ph type="title"/>
          </p:nvPr>
        </p:nvSpPr>
        <p:spPr/>
        <p:txBody>
          <a:bodyPr/>
          <a:lstStyle/>
          <a:p>
            <a:r>
              <a:rPr lang="en-US" b="0" i="0" dirty="0">
                <a:solidFill>
                  <a:srgbClr val="222222"/>
                </a:solidFill>
                <a:effectLst/>
                <a:latin typeface="-apple-system"/>
              </a:rPr>
              <a:t>Create a New Directory in Python</a:t>
            </a:r>
            <a:endParaRPr lang="en-IN" dirty="0"/>
          </a:p>
        </p:txBody>
      </p:sp>
      <p:sp>
        <p:nvSpPr>
          <p:cNvPr id="3" name="Content Placeholder 2">
            <a:extLst>
              <a:ext uri="{FF2B5EF4-FFF2-40B4-BE49-F238E27FC236}">
                <a16:creationId xmlns:a16="http://schemas.microsoft.com/office/drawing/2014/main" id="{12B91BE0-AF39-24A3-1369-AE86C6EF265F}"/>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mkdir</a:t>
            </a:r>
            <a:r>
              <a:rPr lang="en-US" b="0" i="0" dirty="0">
                <a:solidFill>
                  <a:srgbClr val="222222"/>
                </a:solidFill>
                <a:effectLst/>
                <a:latin typeface="-apple-system"/>
              </a:rPr>
              <a:t> method creates a new folder. If you want this </a:t>
            </a:r>
            <a:r>
              <a:rPr lang="en-US" b="0" i="0" dirty="0" err="1">
                <a:solidFill>
                  <a:srgbClr val="222222"/>
                </a:solidFill>
                <a:effectLst/>
                <a:latin typeface="-apple-system"/>
              </a:rPr>
              <a:t>dir</a:t>
            </a:r>
            <a:r>
              <a:rPr lang="en-US" b="0" i="0" dirty="0">
                <a:solidFill>
                  <a:srgbClr val="222222"/>
                </a:solidFill>
                <a:effectLst/>
                <a:latin typeface="-apple-system"/>
              </a:rPr>
              <a:t> inside the current working folder, then simply specify the folder name; otherwise, specify the full path.</a:t>
            </a:r>
          </a:p>
          <a:p>
            <a:endParaRPr lang="en-IN" dirty="0"/>
          </a:p>
        </p:txBody>
      </p:sp>
      <p:pic>
        <p:nvPicPr>
          <p:cNvPr id="5" name="Picture 4">
            <a:extLst>
              <a:ext uri="{FF2B5EF4-FFF2-40B4-BE49-F238E27FC236}">
                <a16:creationId xmlns:a16="http://schemas.microsoft.com/office/drawing/2014/main" id="{D68A3D9A-0F7E-73AB-4625-A850DD275240}"/>
              </a:ext>
            </a:extLst>
          </p:cNvPr>
          <p:cNvPicPr>
            <a:picLocks noChangeAspect="1"/>
          </p:cNvPicPr>
          <p:nvPr/>
        </p:nvPicPr>
        <p:blipFill>
          <a:blip r:embed="rId2"/>
          <a:stretch>
            <a:fillRect/>
          </a:stretch>
        </p:blipFill>
        <p:spPr>
          <a:xfrm>
            <a:off x="838200" y="3236186"/>
            <a:ext cx="7300593" cy="1676545"/>
          </a:xfrm>
          <a:prstGeom prst="rect">
            <a:avLst/>
          </a:prstGeom>
        </p:spPr>
      </p:pic>
    </p:spTree>
    <p:extLst>
      <p:ext uri="{BB962C8B-B14F-4D97-AF65-F5344CB8AC3E}">
        <p14:creationId xmlns:p14="http://schemas.microsoft.com/office/powerpoint/2010/main" val="90947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DDE-A34E-A0EA-3AE4-F5B1952C5FF9}"/>
              </a:ext>
            </a:extLst>
          </p:cNvPr>
          <p:cNvSpPr>
            <a:spLocks noGrp="1"/>
          </p:cNvSpPr>
          <p:nvPr>
            <p:ph type="title"/>
          </p:nvPr>
        </p:nvSpPr>
        <p:spPr/>
        <p:txBody>
          <a:bodyPr/>
          <a:lstStyle/>
          <a:p>
            <a:r>
              <a:rPr lang="en-US" b="0" i="0" dirty="0">
                <a:solidFill>
                  <a:srgbClr val="222222"/>
                </a:solidFill>
                <a:effectLst/>
                <a:latin typeface="-apple-system"/>
              </a:rPr>
              <a:t>Advantages of functions in Python</a:t>
            </a:r>
            <a:endParaRPr lang="en-IN" dirty="0"/>
          </a:p>
        </p:txBody>
      </p:sp>
      <p:sp>
        <p:nvSpPr>
          <p:cNvPr id="3" name="Content Placeholder 2">
            <a:extLst>
              <a:ext uri="{FF2B5EF4-FFF2-40B4-BE49-F238E27FC236}">
                <a16:creationId xmlns:a16="http://schemas.microsoft.com/office/drawing/2014/main" id="{06ECC7F6-5219-AB69-9862-2F6D19DC1309}"/>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apple-system"/>
              </a:rPr>
              <a:t>It helps to divide the large programs into small groups so that we can read the code, and debug the program faster and better.</a:t>
            </a:r>
          </a:p>
          <a:p>
            <a:pPr algn="l">
              <a:buFont typeface="+mj-lt"/>
              <a:buAutoNum type="arabicPeriod"/>
            </a:pPr>
            <a:r>
              <a:rPr lang="en-US" b="0" i="0" dirty="0">
                <a:solidFill>
                  <a:srgbClr val="222222"/>
                </a:solidFill>
                <a:effectLst/>
                <a:latin typeface="-apple-system"/>
              </a:rPr>
              <a:t>Python Functions stop us from writing the same logic various times. We can bind the logic in one def and then call the same over and over.</a:t>
            </a:r>
          </a:p>
          <a:p>
            <a:pPr algn="l">
              <a:buFont typeface="+mj-lt"/>
              <a:buAutoNum type="arabicPeriod"/>
            </a:pPr>
            <a:r>
              <a:rPr lang="en-US" b="0" i="0" dirty="0">
                <a:solidFill>
                  <a:srgbClr val="222222"/>
                </a:solidFill>
                <a:effectLst/>
                <a:latin typeface="-apple-system"/>
              </a:rPr>
              <a:t>Many persons can work on the same program by assigning different methods to each of them.</a:t>
            </a:r>
          </a:p>
          <a:p>
            <a:pPr algn="l">
              <a:buFont typeface="+mj-lt"/>
              <a:buAutoNum type="arabicPeriod"/>
            </a:pPr>
            <a:r>
              <a:rPr lang="en-US" b="0" i="0" dirty="0">
                <a:solidFill>
                  <a:srgbClr val="222222"/>
                </a:solidFill>
                <a:effectLst/>
                <a:latin typeface="-apple-system"/>
              </a:rPr>
              <a:t>It encourages us to call the same method with different inputs over multiple times.</a:t>
            </a:r>
          </a:p>
          <a:p>
            <a:endParaRPr lang="en-IN" dirty="0"/>
          </a:p>
        </p:txBody>
      </p:sp>
    </p:spTree>
    <p:extLst>
      <p:ext uri="{BB962C8B-B14F-4D97-AF65-F5344CB8AC3E}">
        <p14:creationId xmlns:p14="http://schemas.microsoft.com/office/powerpoint/2010/main" val="3124646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8E0-8B06-E65A-4B15-2CFE3AF409B5}"/>
              </a:ext>
            </a:extLst>
          </p:cNvPr>
          <p:cNvSpPr>
            <a:spLocks noGrp="1"/>
          </p:cNvSpPr>
          <p:nvPr>
            <p:ph type="title"/>
          </p:nvPr>
        </p:nvSpPr>
        <p:spPr/>
        <p:txBody>
          <a:bodyPr/>
          <a:lstStyle/>
          <a:p>
            <a:r>
              <a:rPr lang="en-IN" b="0" i="0" dirty="0">
                <a:solidFill>
                  <a:srgbClr val="222222"/>
                </a:solidFill>
                <a:effectLst/>
                <a:latin typeface="-apple-system"/>
              </a:rPr>
              <a:t>Rename a Directory</a:t>
            </a:r>
            <a:endParaRPr lang="en-IN" dirty="0"/>
          </a:p>
        </p:txBody>
      </p:sp>
      <p:sp>
        <p:nvSpPr>
          <p:cNvPr id="3" name="Content Placeholder 2">
            <a:extLst>
              <a:ext uri="{FF2B5EF4-FFF2-40B4-BE49-F238E27FC236}">
                <a16:creationId xmlns:a16="http://schemas.microsoft.com/office/drawing/2014/main" id="{6F692074-9D58-E845-75A8-4E5DEF18CA46}"/>
              </a:ext>
            </a:extLst>
          </p:cNvPr>
          <p:cNvSpPr>
            <a:spLocks noGrp="1"/>
          </p:cNvSpPr>
          <p:nvPr>
            <p:ph idx="1"/>
          </p:nvPr>
        </p:nvSpPr>
        <p:spPr/>
        <p:txBody>
          <a:bodyPr/>
          <a:lstStyle/>
          <a:p>
            <a:r>
              <a:rPr lang="en-US" b="0" i="0" dirty="0">
                <a:solidFill>
                  <a:srgbClr val="222222"/>
                </a:solidFill>
                <a:effectLst/>
                <a:latin typeface="-apple-system"/>
              </a:rPr>
              <a:t>The rename function present in the </a:t>
            </a:r>
            <a:r>
              <a:rPr lang="en-US" b="0" i="0" dirty="0" err="1">
                <a:solidFill>
                  <a:srgbClr val="222222"/>
                </a:solidFill>
                <a:effectLst/>
                <a:latin typeface="-apple-system"/>
              </a:rPr>
              <a:t>os</a:t>
            </a:r>
            <a:r>
              <a:rPr lang="en-US" b="0" i="0" dirty="0">
                <a:solidFill>
                  <a:srgbClr val="222222"/>
                </a:solidFill>
                <a:effectLst/>
                <a:latin typeface="-apple-system"/>
              </a:rPr>
              <a:t> module helps us to rename existing files or even renaming folders. Here, we use this rename file function to rename </a:t>
            </a:r>
            <a:r>
              <a:rPr lang="en-US" b="0" i="0" dirty="0" err="1">
                <a:solidFill>
                  <a:srgbClr val="222222"/>
                </a:solidFill>
                <a:effectLst/>
                <a:latin typeface="-apple-system"/>
              </a:rPr>
              <a:t>PythonSampleCopy</a:t>
            </a:r>
            <a:r>
              <a:rPr lang="en-US" b="0" i="0" dirty="0">
                <a:solidFill>
                  <a:srgbClr val="222222"/>
                </a:solidFill>
                <a:effectLst/>
                <a:latin typeface="-apple-system"/>
              </a:rPr>
              <a:t> to the Sample1 text.</a:t>
            </a:r>
          </a:p>
          <a:p>
            <a:endParaRPr lang="en-IN" dirty="0"/>
          </a:p>
        </p:txBody>
      </p:sp>
      <p:pic>
        <p:nvPicPr>
          <p:cNvPr id="7" name="Picture 6">
            <a:extLst>
              <a:ext uri="{FF2B5EF4-FFF2-40B4-BE49-F238E27FC236}">
                <a16:creationId xmlns:a16="http://schemas.microsoft.com/office/drawing/2014/main" id="{9271D28F-4806-6F1D-1F1D-C8B876475979}"/>
              </a:ext>
            </a:extLst>
          </p:cNvPr>
          <p:cNvPicPr>
            <a:picLocks noChangeAspect="1"/>
          </p:cNvPicPr>
          <p:nvPr/>
        </p:nvPicPr>
        <p:blipFill>
          <a:blip r:embed="rId2"/>
          <a:stretch>
            <a:fillRect/>
          </a:stretch>
        </p:blipFill>
        <p:spPr>
          <a:xfrm>
            <a:off x="838200" y="3121641"/>
            <a:ext cx="7338696" cy="2156647"/>
          </a:xfrm>
          <a:prstGeom prst="rect">
            <a:avLst/>
          </a:prstGeom>
        </p:spPr>
      </p:pic>
    </p:spTree>
    <p:extLst>
      <p:ext uri="{BB962C8B-B14F-4D97-AF65-F5344CB8AC3E}">
        <p14:creationId xmlns:p14="http://schemas.microsoft.com/office/powerpoint/2010/main" val="4275421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7ECD-8B95-FC9D-5FAA-773DA9D24C21}"/>
              </a:ext>
            </a:extLst>
          </p:cNvPr>
          <p:cNvSpPr>
            <a:spLocks noGrp="1"/>
          </p:cNvSpPr>
          <p:nvPr>
            <p:ph type="title"/>
          </p:nvPr>
        </p:nvSpPr>
        <p:spPr/>
        <p:txBody>
          <a:bodyPr/>
          <a:lstStyle/>
          <a:p>
            <a:r>
              <a:rPr lang="en-IN" b="0" i="0" dirty="0">
                <a:solidFill>
                  <a:srgbClr val="222222"/>
                </a:solidFill>
                <a:effectLst/>
                <a:latin typeface="-apple-system"/>
              </a:rPr>
              <a:t>Delete a File</a:t>
            </a:r>
            <a:endParaRPr lang="en-IN" dirty="0"/>
          </a:p>
        </p:txBody>
      </p:sp>
      <p:sp>
        <p:nvSpPr>
          <p:cNvPr id="3" name="Content Placeholder 2">
            <a:extLst>
              <a:ext uri="{FF2B5EF4-FFF2-40B4-BE49-F238E27FC236}">
                <a16:creationId xmlns:a16="http://schemas.microsoft.com/office/drawing/2014/main" id="{96085CEE-FFF7-FAEC-AD84-0C68B78A3889}"/>
              </a:ext>
            </a:extLst>
          </p:cNvPr>
          <p:cNvSpPr>
            <a:spLocks noGrp="1"/>
          </p:cNvSpPr>
          <p:nvPr>
            <p:ph idx="1"/>
          </p:nvPr>
        </p:nvSpPr>
        <p:spPr/>
        <p:txBody>
          <a:bodyPr/>
          <a:lstStyle/>
          <a:p>
            <a:pPr algn="l"/>
            <a:r>
              <a:rPr lang="en-US" b="0" i="0" dirty="0">
                <a:solidFill>
                  <a:srgbClr val="222222"/>
                </a:solidFill>
                <a:effectLst/>
                <a:latin typeface="-apple-system"/>
              </a:rPr>
              <a:t>A remove function is to remove files from a folder. This example uses a sample inside the remove function to delete the CopyFile.txt.</a:t>
            </a:r>
          </a:p>
          <a:p>
            <a:pPr algn="l"/>
            <a:r>
              <a:rPr lang="en-US" b="0" i="0" dirty="0">
                <a:solidFill>
                  <a:srgbClr val="222222"/>
                </a:solidFill>
                <a:effectLst/>
                <a:latin typeface="-apple-system"/>
              </a:rPr>
              <a:t>First, we are listing out the files in the current working folder. Next, we removed that particular one, and then printing the files.</a:t>
            </a:r>
          </a:p>
          <a:p>
            <a:endParaRPr lang="en-IN" dirty="0"/>
          </a:p>
        </p:txBody>
      </p:sp>
      <p:pic>
        <p:nvPicPr>
          <p:cNvPr id="5" name="Picture 4">
            <a:extLst>
              <a:ext uri="{FF2B5EF4-FFF2-40B4-BE49-F238E27FC236}">
                <a16:creationId xmlns:a16="http://schemas.microsoft.com/office/drawing/2014/main" id="{57A56E07-74C7-EC17-3708-B54608EB532F}"/>
              </a:ext>
            </a:extLst>
          </p:cNvPr>
          <p:cNvPicPr>
            <a:picLocks noChangeAspect="1"/>
          </p:cNvPicPr>
          <p:nvPr/>
        </p:nvPicPr>
        <p:blipFill>
          <a:blip r:embed="rId2"/>
          <a:stretch>
            <a:fillRect/>
          </a:stretch>
        </p:blipFill>
        <p:spPr>
          <a:xfrm>
            <a:off x="1214629" y="3661768"/>
            <a:ext cx="7216765" cy="2080440"/>
          </a:xfrm>
          <a:prstGeom prst="rect">
            <a:avLst/>
          </a:prstGeom>
        </p:spPr>
      </p:pic>
    </p:spTree>
    <p:extLst>
      <p:ext uri="{BB962C8B-B14F-4D97-AF65-F5344CB8AC3E}">
        <p14:creationId xmlns:p14="http://schemas.microsoft.com/office/powerpoint/2010/main" val="153037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EE50-FD58-438B-78C3-E7A65735B8C4}"/>
              </a:ext>
            </a:extLst>
          </p:cNvPr>
          <p:cNvSpPr>
            <a:spLocks noGrp="1"/>
          </p:cNvSpPr>
          <p:nvPr>
            <p:ph type="title"/>
          </p:nvPr>
        </p:nvSpPr>
        <p:spPr/>
        <p:txBody>
          <a:bodyPr/>
          <a:lstStyle/>
          <a:p>
            <a:r>
              <a:rPr lang="en-IN" b="0" i="0" dirty="0">
                <a:solidFill>
                  <a:srgbClr val="222222"/>
                </a:solidFill>
                <a:effectLst/>
                <a:latin typeface="-apple-system"/>
              </a:rPr>
              <a:t>Python Define Functions Syntax</a:t>
            </a:r>
            <a:endParaRPr lang="en-IN" dirty="0"/>
          </a:p>
        </p:txBody>
      </p:sp>
      <p:pic>
        <p:nvPicPr>
          <p:cNvPr id="5" name="Content Placeholder 4">
            <a:extLst>
              <a:ext uri="{FF2B5EF4-FFF2-40B4-BE49-F238E27FC236}">
                <a16:creationId xmlns:a16="http://schemas.microsoft.com/office/drawing/2014/main" id="{DBF13335-C51A-E2E8-CFD6-69B5506A0A70}"/>
              </a:ext>
            </a:extLst>
          </p:cNvPr>
          <p:cNvPicPr>
            <a:picLocks noGrp="1" noChangeAspect="1"/>
          </p:cNvPicPr>
          <p:nvPr>
            <p:ph idx="1"/>
          </p:nvPr>
        </p:nvPicPr>
        <p:blipFill>
          <a:blip r:embed="rId2"/>
          <a:stretch>
            <a:fillRect/>
          </a:stretch>
        </p:blipFill>
        <p:spPr>
          <a:xfrm>
            <a:off x="2430920" y="2468797"/>
            <a:ext cx="7132938" cy="1920406"/>
          </a:xfrm>
        </p:spPr>
      </p:pic>
    </p:spTree>
    <p:extLst>
      <p:ext uri="{BB962C8B-B14F-4D97-AF65-F5344CB8AC3E}">
        <p14:creationId xmlns:p14="http://schemas.microsoft.com/office/powerpoint/2010/main" val="262119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7CB3-57D8-C5A7-23A1-F959EA36107D}"/>
              </a:ext>
            </a:extLst>
          </p:cNvPr>
          <p:cNvSpPr>
            <a:spLocks noGrp="1"/>
          </p:cNvSpPr>
          <p:nvPr>
            <p:ph type="title"/>
          </p:nvPr>
        </p:nvSpPr>
        <p:spPr/>
        <p:txBody>
          <a:bodyPr/>
          <a:lstStyle/>
          <a:p>
            <a:r>
              <a:rPr lang="en-IN" b="0" i="0" dirty="0">
                <a:solidFill>
                  <a:srgbClr val="222222"/>
                </a:solidFill>
                <a:effectLst/>
                <a:latin typeface="-apple-system"/>
              </a:rPr>
              <a:t>Python Define Functions Syntax Contd.</a:t>
            </a:r>
            <a:endParaRPr lang="en-IN" dirty="0"/>
          </a:p>
        </p:txBody>
      </p:sp>
      <p:sp>
        <p:nvSpPr>
          <p:cNvPr id="3" name="Content Placeholder 2">
            <a:extLst>
              <a:ext uri="{FF2B5EF4-FFF2-40B4-BE49-F238E27FC236}">
                <a16:creationId xmlns:a16="http://schemas.microsoft.com/office/drawing/2014/main" id="{97F8C008-055F-26C4-AE5F-6FD3DED13126}"/>
              </a:ext>
            </a:extLst>
          </p:cNvPr>
          <p:cNvSpPr>
            <a:spLocks noGrp="1"/>
          </p:cNvSpPr>
          <p:nvPr>
            <p:ph idx="1"/>
          </p:nvPr>
        </p:nvSpPr>
        <p:spPr/>
        <p:txBody>
          <a:bodyPr>
            <a:normAutofit fontScale="77500" lnSpcReduction="20000"/>
          </a:bodyPr>
          <a:lstStyle/>
          <a:p>
            <a:r>
              <a:rPr lang="en-US" dirty="0"/>
              <a:t>def: Keyword def is the introduction to the definition. Remember, the Python def keyword must immediately follow by the Name to define it.</a:t>
            </a:r>
          </a:p>
          <a:p>
            <a:r>
              <a:rPr lang="en-US" dirty="0"/>
              <a:t>FName: It can be any name you wish to give other than the system reserved keywords.</a:t>
            </a:r>
          </a:p>
          <a:p>
            <a:r>
              <a:rPr lang="en-US" dirty="0"/>
              <a:t>Parameters: Every python function accepts 0 or more parameters. It completely depends upon the user requirements.</a:t>
            </a:r>
          </a:p>
          <a:p>
            <a:r>
              <a:rPr lang="en-US" dirty="0"/>
              <a:t>Local Variable Declaration: Sometimes, we may need some temporary variable only for that particular method, then we can declare the local scope variables inside it. It is not compulsory, entirely depends upon user requirements. Remember, these variables are available to this particular method only, and we can’t access them outside.</a:t>
            </a:r>
          </a:p>
          <a:p>
            <a:r>
              <a:rPr lang="en-US" dirty="0"/>
              <a:t>Logic: Any mathematical or any code or calculations you need to implement in this particular </a:t>
            </a:r>
            <a:r>
              <a:rPr lang="en-US" dirty="0" err="1"/>
              <a:t>func</a:t>
            </a:r>
            <a:r>
              <a:rPr lang="en-US" dirty="0"/>
              <a:t>.</a:t>
            </a:r>
          </a:p>
          <a:p>
            <a:r>
              <a:rPr lang="en-US" dirty="0"/>
              <a:t>Executable Statement: Any print statements to print some data from this particular def.</a:t>
            </a:r>
          </a:p>
          <a:p>
            <a:r>
              <a:rPr lang="en-US" dirty="0"/>
              <a:t>return: This keyword is required to return something from the method. For example, returning the sum of two integers, etc.</a:t>
            </a:r>
            <a:endParaRPr lang="en-IN" dirty="0"/>
          </a:p>
        </p:txBody>
      </p:sp>
    </p:spTree>
    <p:extLst>
      <p:ext uri="{BB962C8B-B14F-4D97-AF65-F5344CB8AC3E}">
        <p14:creationId xmlns:p14="http://schemas.microsoft.com/office/powerpoint/2010/main" val="90643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A61A-B5C2-95AF-00C3-1AF5210E4945}"/>
              </a:ext>
            </a:extLst>
          </p:cNvPr>
          <p:cNvSpPr>
            <a:spLocks noGrp="1"/>
          </p:cNvSpPr>
          <p:nvPr>
            <p:ph type="title"/>
          </p:nvPr>
        </p:nvSpPr>
        <p:spPr/>
        <p:txBody>
          <a:bodyPr/>
          <a:lstStyle/>
          <a:p>
            <a:r>
              <a:rPr lang="en-IN" dirty="0"/>
              <a:t>Example function</a:t>
            </a:r>
          </a:p>
        </p:txBody>
      </p:sp>
      <p:pic>
        <p:nvPicPr>
          <p:cNvPr id="5" name="Picture 4">
            <a:extLst>
              <a:ext uri="{FF2B5EF4-FFF2-40B4-BE49-F238E27FC236}">
                <a16:creationId xmlns:a16="http://schemas.microsoft.com/office/drawing/2014/main" id="{73A72E08-C05C-542E-462A-EDBBF3158239}"/>
              </a:ext>
            </a:extLst>
          </p:cNvPr>
          <p:cNvPicPr>
            <a:picLocks noChangeAspect="1"/>
          </p:cNvPicPr>
          <p:nvPr/>
        </p:nvPicPr>
        <p:blipFill>
          <a:blip r:embed="rId2"/>
          <a:stretch>
            <a:fillRect/>
          </a:stretch>
        </p:blipFill>
        <p:spPr>
          <a:xfrm>
            <a:off x="2388548" y="1936890"/>
            <a:ext cx="7414903" cy="3665538"/>
          </a:xfrm>
          <a:prstGeom prst="rect">
            <a:avLst/>
          </a:prstGeom>
        </p:spPr>
      </p:pic>
    </p:spTree>
    <p:extLst>
      <p:ext uri="{BB962C8B-B14F-4D97-AF65-F5344CB8AC3E}">
        <p14:creationId xmlns:p14="http://schemas.microsoft.com/office/powerpoint/2010/main" val="107164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D3B5-701F-FDD0-C7D5-1D7F8CC57AD8}"/>
              </a:ext>
            </a:extLst>
          </p:cNvPr>
          <p:cNvSpPr>
            <a:spLocks noGrp="1"/>
          </p:cNvSpPr>
          <p:nvPr>
            <p:ph type="title"/>
          </p:nvPr>
        </p:nvSpPr>
        <p:spPr/>
        <p:txBody>
          <a:bodyPr/>
          <a:lstStyle/>
          <a:p>
            <a:r>
              <a:rPr lang="en-US" b="0" i="0" dirty="0">
                <a:solidFill>
                  <a:srgbClr val="222222"/>
                </a:solidFill>
                <a:effectLst/>
                <a:latin typeface="-apple-system"/>
              </a:rPr>
              <a:t>Types of Functions in Python</a:t>
            </a:r>
            <a:endParaRPr lang="en-IN" dirty="0"/>
          </a:p>
        </p:txBody>
      </p:sp>
      <p:sp>
        <p:nvSpPr>
          <p:cNvPr id="3" name="Content Placeholder 2">
            <a:extLst>
              <a:ext uri="{FF2B5EF4-FFF2-40B4-BE49-F238E27FC236}">
                <a16:creationId xmlns:a16="http://schemas.microsoft.com/office/drawing/2014/main" id="{E812081A-DE25-BF36-FE5D-70955313F0B4}"/>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In real-time, a Python function may define with or without parameters, and a function may or may not return a value. It entirely depends upon the user requirement. In this article, we explain to you the types of functions in Python Programming language with examples.</a:t>
            </a:r>
          </a:p>
          <a:p>
            <a:pPr algn="l"/>
            <a:r>
              <a:rPr lang="en-US" b="0" i="0" dirty="0">
                <a:solidFill>
                  <a:srgbClr val="222222"/>
                </a:solidFill>
                <a:effectLst/>
                <a:latin typeface="-apple-system"/>
              </a:rPr>
              <a:t>In Python programming, as per our requirement, We can define the User defined functions in multiple ways. The following are the list of available types of functions in Python.</a:t>
            </a:r>
          </a:p>
          <a:p>
            <a:pPr algn="l">
              <a:buFont typeface="+mj-lt"/>
              <a:buAutoNum type="arabicPeriod"/>
            </a:pPr>
            <a:r>
              <a:rPr lang="en-US" b="0" i="0" dirty="0">
                <a:solidFill>
                  <a:srgbClr val="222222"/>
                </a:solidFill>
                <a:effectLst/>
                <a:latin typeface="-apple-system"/>
              </a:rPr>
              <a:t>Python Function with no argument and no return value.</a:t>
            </a:r>
          </a:p>
          <a:p>
            <a:pPr algn="l">
              <a:buFont typeface="+mj-lt"/>
              <a:buAutoNum type="arabicPeriod"/>
            </a:pPr>
            <a:r>
              <a:rPr lang="en-US" b="0" i="0" dirty="0">
                <a:solidFill>
                  <a:srgbClr val="222222"/>
                </a:solidFill>
                <a:effectLst/>
                <a:latin typeface="-apple-system"/>
              </a:rPr>
              <a:t>Function with no argument and with a Return value.</a:t>
            </a:r>
          </a:p>
          <a:p>
            <a:pPr algn="l">
              <a:buFont typeface="+mj-lt"/>
              <a:buAutoNum type="arabicPeriod"/>
            </a:pPr>
            <a:r>
              <a:rPr lang="en-US" b="0" i="0" dirty="0">
                <a:solidFill>
                  <a:srgbClr val="222222"/>
                </a:solidFill>
                <a:effectLst/>
                <a:latin typeface="-apple-system"/>
              </a:rPr>
              <a:t>Python Function with argument and No Return value.</a:t>
            </a:r>
          </a:p>
          <a:p>
            <a:pPr algn="l">
              <a:buFont typeface="+mj-lt"/>
              <a:buAutoNum type="arabicPeriod"/>
            </a:pPr>
            <a:r>
              <a:rPr lang="en-US" b="0" i="0" dirty="0">
                <a:solidFill>
                  <a:srgbClr val="222222"/>
                </a:solidFill>
                <a:effectLst/>
                <a:latin typeface="-apple-system"/>
              </a:rPr>
              <a:t>Function with argument and return value.</a:t>
            </a:r>
          </a:p>
          <a:p>
            <a:endParaRPr lang="en-IN" dirty="0"/>
          </a:p>
        </p:txBody>
      </p:sp>
    </p:spTree>
    <p:extLst>
      <p:ext uri="{BB962C8B-B14F-4D97-AF65-F5344CB8AC3E}">
        <p14:creationId xmlns:p14="http://schemas.microsoft.com/office/powerpoint/2010/main" val="221654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E215-0BFD-AAB0-5255-3434CBF06B13}"/>
              </a:ext>
            </a:extLst>
          </p:cNvPr>
          <p:cNvSpPr>
            <a:spLocks noGrp="1"/>
          </p:cNvSpPr>
          <p:nvPr>
            <p:ph type="title"/>
          </p:nvPr>
        </p:nvSpPr>
        <p:spPr/>
        <p:txBody>
          <a:bodyPr/>
          <a:lstStyle/>
          <a:p>
            <a:r>
              <a:rPr lang="en-IN" b="0" i="0" dirty="0">
                <a:solidFill>
                  <a:srgbClr val="222222"/>
                </a:solidFill>
                <a:effectLst/>
                <a:latin typeface="-apple-system"/>
              </a:rPr>
              <a:t>Python Iterator</a:t>
            </a:r>
            <a:endParaRPr lang="en-IN" dirty="0"/>
          </a:p>
        </p:txBody>
      </p:sp>
      <p:sp>
        <p:nvSpPr>
          <p:cNvPr id="3" name="Content Placeholder 2">
            <a:extLst>
              <a:ext uri="{FF2B5EF4-FFF2-40B4-BE49-F238E27FC236}">
                <a16:creationId xmlns:a16="http://schemas.microsoft.com/office/drawing/2014/main" id="{33083626-4921-8B10-6D67-0F27DED7A8EE}"/>
              </a:ext>
            </a:extLst>
          </p:cNvPr>
          <p:cNvSpPr>
            <a:spLocks noGrp="1"/>
          </p:cNvSpPr>
          <p:nvPr>
            <p:ph idx="1"/>
          </p:nvPr>
        </p:nvSpPr>
        <p:spPr/>
        <p:txBody>
          <a:bodyPr/>
          <a:lstStyle/>
          <a:p>
            <a:r>
              <a:rPr lang="en-US" b="0" i="0" dirty="0">
                <a:solidFill>
                  <a:srgbClr val="222222"/>
                </a:solidFill>
                <a:effectLst/>
                <a:latin typeface="-apple-system"/>
              </a:rPr>
              <a:t>An Iterator in Python is an Object which contains a countable number of values or elements. You can use this one to Traverse all those elements. The Python iterator uses the special methods called __</a:t>
            </a:r>
            <a:r>
              <a:rPr lang="en-US" b="0" i="0" dirty="0" err="1">
                <a:solidFill>
                  <a:srgbClr val="222222"/>
                </a:solidFill>
                <a:effectLst/>
                <a:latin typeface="-apple-system"/>
              </a:rPr>
              <a:t>iter</a:t>
            </a:r>
            <a:r>
              <a:rPr lang="en-US" b="0" i="0" dirty="0">
                <a:solidFill>
                  <a:srgbClr val="222222"/>
                </a:solidFill>
                <a:effectLst/>
                <a:latin typeface="-apple-system"/>
              </a:rPr>
              <a:t>__() and __next__() methods to traverse the object elements.</a:t>
            </a:r>
            <a:endParaRPr lang="en-IN" dirty="0"/>
          </a:p>
        </p:txBody>
      </p:sp>
    </p:spTree>
    <p:extLst>
      <p:ext uri="{BB962C8B-B14F-4D97-AF65-F5344CB8AC3E}">
        <p14:creationId xmlns:p14="http://schemas.microsoft.com/office/powerpoint/2010/main" val="360082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64F-5905-6016-E480-6EA4EF43D276}"/>
              </a:ext>
            </a:extLst>
          </p:cNvPr>
          <p:cNvSpPr>
            <a:spLocks noGrp="1"/>
          </p:cNvSpPr>
          <p:nvPr>
            <p:ph type="title"/>
          </p:nvPr>
        </p:nvSpPr>
        <p:spPr/>
        <p:txBody>
          <a:bodyPr/>
          <a:lstStyle/>
          <a:p>
            <a:r>
              <a:rPr lang="en-IN" b="0" i="0" dirty="0">
                <a:solidFill>
                  <a:srgbClr val="222222"/>
                </a:solidFill>
                <a:effectLst/>
                <a:latin typeface="-apple-system"/>
              </a:rPr>
              <a:t>Python Iterator Vs </a:t>
            </a:r>
            <a:r>
              <a:rPr lang="en-IN" b="0" i="0" dirty="0" err="1">
                <a:solidFill>
                  <a:srgbClr val="222222"/>
                </a:solidFill>
                <a:effectLst/>
                <a:latin typeface="-apple-system"/>
              </a:rPr>
              <a:t>Iterables</a:t>
            </a:r>
            <a:endParaRPr lang="en-IN" dirty="0"/>
          </a:p>
        </p:txBody>
      </p:sp>
      <p:sp>
        <p:nvSpPr>
          <p:cNvPr id="3" name="Content Placeholder 2">
            <a:extLst>
              <a:ext uri="{FF2B5EF4-FFF2-40B4-BE49-F238E27FC236}">
                <a16:creationId xmlns:a16="http://schemas.microsoft.com/office/drawing/2014/main" id="{8DE289C2-9218-8669-9EF9-9018F4F7F85A}"/>
              </a:ext>
            </a:extLst>
          </p:cNvPr>
          <p:cNvSpPr>
            <a:spLocks noGrp="1"/>
          </p:cNvSpPr>
          <p:nvPr>
            <p:ph idx="1"/>
          </p:nvPr>
        </p:nvSpPr>
        <p:spPr/>
        <p:txBody>
          <a:bodyPr/>
          <a:lstStyle/>
          <a:p>
            <a:r>
              <a:rPr lang="en-US" b="0" i="0" dirty="0">
                <a:solidFill>
                  <a:srgbClr val="222222"/>
                </a:solidFill>
                <a:effectLst/>
                <a:latin typeface="-apple-system"/>
              </a:rPr>
              <a:t>If we can get the Python iterators from it, then we call that object as </a:t>
            </a:r>
            <a:r>
              <a:rPr lang="en-US" b="0" i="0" dirty="0" err="1">
                <a:solidFill>
                  <a:srgbClr val="222222"/>
                </a:solidFill>
                <a:effectLst/>
                <a:latin typeface="-apple-system"/>
              </a:rPr>
              <a:t>iterable</a:t>
            </a:r>
            <a:r>
              <a:rPr lang="en-US" b="0" i="0" dirty="0">
                <a:solidFill>
                  <a:srgbClr val="222222"/>
                </a:solidFill>
                <a:effectLst/>
                <a:latin typeface="-apple-system"/>
              </a:rPr>
              <a:t>. So far, we have seen the objects called Lists, Tuples, Sets, and Dictionaries. From these objects, you can call </a:t>
            </a:r>
            <a:r>
              <a:rPr lang="en-US" b="0" i="0" dirty="0" err="1">
                <a:solidFill>
                  <a:srgbClr val="222222"/>
                </a:solidFill>
                <a:effectLst/>
                <a:latin typeface="-apple-system"/>
              </a:rPr>
              <a:t>Iter</a:t>
            </a:r>
            <a:r>
              <a:rPr lang="en-US" b="0" i="0" dirty="0">
                <a:solidFill>
                  <a:srgbClr val="222222"/>
                </a:solidFill>
                <a:effectLst/>
                <a:latin typeface="-apple-system"/>
              </a:rPr>
              <a:t>. This section explains how to use this Python class and create our own and infinity iterators with practical examples.</a:t>
            </a:r>
            <a:endParaRPr lang="en-IN" dirty="0"/>
          </a:p>
        </p:txBody>
      </p:sp>
    </p:spTree>
    <p:extLst>
      <p:ext uri="{BB962C8B-B14F-4D97-AF65-F5344CB8AC3E}">
        <p14:creationId xmlns:p14="http://schemas.microsoft.com/office/powerpoint/2010/main" val="118980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1940</Words>
  <Application>Microsoft Office PowerPoint</Application>
  <PresentationFormat>Widescreen</PresentationFormat>
  <Paragraphs>96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-apple-system</vt:lpstr>
      <vt:lpstr>Arial</vt:lpstr>
      <vt:lpstr>Calibri</vt:lpstr>
      <vt:lpstr>Calibri Light</vt:lpstr>
      <vt:lpstr>Office Theme</vt:lpstr>
      <vt:lpstr>Python</vt:lpstr>
      <vt:lpstr>Functions in Python</vt:lpstr>
      <vt:lpstr>Advantages of functions in Python</vt:lpstr>
      <vt:lpstr>Python Define Functions Syntax</vt:lpstr>
      <vt:lpstr>Python Define Functions Syntax Contd.</vt:lpstr>
      <vt:lpstr>Example function</vt:lpstr>
      <vt:lpstr>Types of Functions in Python</vt:lpstr>
      <vt:lpstr>Python Iterator</vt:lpstr>
      <vt:lpstr>Python Iterator Vs Iterables</vt:lpstr>
      <vt:lpstr>Python List Iterator example</vt:lpstr>
      <vt:lpstr>Create Own Iterator in Python</vt:lpstr>
      <vt:lpstr>Python len Function</vt:lpstr>
      <vt:lpstr>Python max Function</vt:lpstr>
      <vt:lpstr>Python map Function</vt:lpstr>
      <vt:lpstr>Python map Values Example</vt:lpstr>
      <vt:lpstr>Built-in functions Example</vt:lpstr>
      <vt:lpstr>Python print Function</vt:lpstr>
      <vt:lpstr>Python zip Function</vt:lpstr>
      <vt:lpstr>Simple Python zip two lists Example</vt:lpstr>
      <vt:lpstr>Python File Handling</vt:lpstr>
      <vt:lpstr>Python File handling contd.</vt:lpstr>
      <vt:lpstr>Python Open File</vt:lpstr>
      <vt:lpstr>Python read file</vt:lpstr>
      <vt:lpstr>Python close file function</vt:lpstr>
      <vt:lpstr>Python Write File</vt:lpstr>
      <vt:lpstr>Python Directory</vt:lpstr>
      <vt:lpstr>How to Get a Current Directory?</vt:lpstr>
      <vt:lpstr>Python Directory and Files list</vt:lpstr>
      <vt:lpstr>Create a New Directory in Python</vt:lpstr>
      <vt:lpstr>Rename a Directory</vt:lpstr>
      <vt:lpstr>Delete a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Hitendra Dixit</dc:creator>
  <cp:lastModifiedBy>Hitendra Dixit</cp:lastModifiedBy>
  <cp:revision>11</cp:revision>
  <dcterms:created xsi:type="dcterms:W3CDTF">2022-05-19T11:36:45Z</dcterms:created>
  <dcterms:modified xsi:type="dcterms:W3CDTF">2022-05-19T11:55:54Z</dcterms:modified>
</cp:coreProperties>
</file>