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327" r:id="rId19"/>
    <p:sldId id="328" r:id="rId20"/>
    <p:sldId id="329" r:id="rId21"/>
    <p:sldId id="330" r:id="rId22"/>
    <p:sldId id="331" r:id="rId23"/>
    <p:sldId id="332" r:id="rId24"/>
    <p:sldId id="333" r:id="rId25"/>
    <p:sldId id="334" r:id="rId26"/>
    <p:sldId id="337" r:id="rId27"/>
    <p:sldId id="335" r:id="rId28"/>
    <p:sldId id="336" r:id="rId29"/>
    <p:sldId id="33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703D-2BD0-2A16-4C41-DC8FF761B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D22108-19C8-6687-C909-A49855758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3CA6F4-48F5-9C1B-0E0B-1E25C0F3C26D}"/>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276117F5-E1F7-A698-7B76-838755767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0DDDF-DC8C-AAF2-163B-E4E86A31B025}"/>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82398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DAC9-57C6-66A5-80EE-7289CE437B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037-9F51-C966-436D-A89A2B985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5B6F5-6E13-E4AF-E1F1-D4B3EF43B747}"/>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AA76E930-7B04-9D38-7CB0-D64277C2D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F41B5-7F92-DAA2-AE96-962494F827A0}"/>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59201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8ED1F-839A-97DD-D6F2-B3A2FFA13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354664-F31D-AC33-6D3A-194FCCB6A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490DE-24BB-DCA2-DF8D-974071609AEE}"/>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E7747049-E92F-132D-C406-D6FF2ABBE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5425B-686F-0CE4-F9EA-EA763E6B59CA}"/>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271818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C1EC-9191-9581-669B-2859EC2E7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2B361-1898-21F3-8814-7A7219045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1124FC-D8C0-B60A-171E-ECBB79F36087}"/>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7D4165A7-3D55-5BF6-CA1A-5D6982AFE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00B4A-8A7F-01F2-87A6-4898A11BDC00}"/>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259254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84BC-AA5F-7689-1AFB-0AC3D759B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399AB-6121-A2A9-5B2D-691B629F9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F1E49-99D9-607B-2A1C-FCD191BD442A}"/>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C23D5B46-9154-DD4F-0F0B-E7B483C23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BF743-A780-17C0-B2D3-541E4934DD32}"/>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152328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CB43-9E3B-8821-4A7C-B0A897462C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01E6-58AF-487B-7D41-C691C91EB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945DA5-FE59-EF77-A8FF-1171D4DF3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63F76-C766-DE1D-CCC1-AE8A4A3A0FAF}"/>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6" name="Footer Placeholder 5">
            <a:extLst>
              <a:ext uri="{FF2B5EF4-FFF2-40B4-BE49-F238E27FC236}">
                <a16:creationId xmlns:a16="http://schemas.microsoft.com/office/drawing/2014/main" id="{F39CC0C7-BF7F-EE0A-A4FF-87347F039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C02B1-27D0-F4D0-553B-FFFBB51C446A}"/>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239874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99C1-3B67-48C4-7011-056F9F1237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3C8C1-71E3-784D-3986-7A2C44AFC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FEB8C-DDC0-4ED4-3DA4-45F38E146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84DF61-3167-3F5C-C896-661A21631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57872-0EA3-9969-5D4D-A01DD13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37F9FD-1B2F-F5DC-6D96-DC4654F78E5B}"/>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8" name="Footer Placeholder 7">
            <a:extLst>
              <a:ext uri="{FF2B5EF4-FFF2-40B4-BE49-F238E27FC236}">
                <a16:creationId xmlns:a16="http://schemas.microsoft.com/office/drawing/2014/main" id="{5E0A6E47-D5EF-8FD1-0A5B-C90D8A0A76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8EF08D-CD48-BE59-03AB-761B9236E9AC}"/>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172095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AD2-E4D0-0A27-ECF3-944196907A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34D34-F7BB-C5BD-5197-76FE1E942A10}"/>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4" name="Footer Placeholder 3">
            <a:extLst>
              <a:ext uri="{FF2B5EF4-FFF2-40B4-BE49-F238E27FC236}">
                <a16:creationId xmlns:a16="http://schemas.microsoft.com/office/drawing/2014/main" id="{D3F2BB97-07A4-2A8A-1564-2365E4501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A8165B-6B11-15BE-EC69-14D2F7707B90}"/>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3826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CB78A-8F1D-9140-7832-5C543B5C7733}"/>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3" name="Footer Placeholder 2">
            <a:extLst>
              <a:ext uri="{FF2B5EF4-FFF2-40B4-BE49-F238E27FC236}">
                <a16:creationId xmlns:a16="http://schemas.microsoft.com/office/drawing/2014/main" id="{D5575C2E-64C6-38DE-9AC0-6BD72573A2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E8957-79FD-0CB4-D2FE-28E361C02A5C}"/>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233049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C4FA-5DD7-AE35-3CD6-682555FAB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47D9C4-CF25-0B59-C778-9507318F45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361E37-1245-67C9-62E8-85A967E53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1936F-8320-389F-BD0E-3403039DA245}"/>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6" name="Footer Placeholder 5">
            <a:extLst>
              <a:ext uri="{FF2B5EF4-FFF2-40B4-BE49-F238E27FC236}">
                <a16:creationId xmlns:a16="http://schemas.microsoft.com/office/drawing/2014/main" id="{B641472F-833D-55EC-9FEB-66B6D3BFC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8AFD6-90C4-DCF8-3019-9FBD4CCF5381}"/>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81104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4F8B-AF5F-A709-B850-B02DB8A3B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F06F96-8849-1732-B1AF-B740343F3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19796-6C31-BFB3-3544-6EA0B46B5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2F400-0338-A8D2-03C7-1C268C6FF61B}"/>
              </a:ext>
            </a:extLst>
          </p:cNvPr>
          <p:cNvSpPr>
            <a:spLocks noGrp="1"/>
          </p:cNvSpPr>
          <p:nvPr>
            <p:ph type="dt" sz="half" idx="10"/>
          </p:nvPr>
        </p:nvSpPr>
        <p:spPr/>
        <p:txBody>
          <a:bodyPr/>
          <a:lstStyle/>
          <a:p>
            <a:fld id="{25BC40C2-9D08-450D-9569-5C367A9960E9}" type="datetimeFigureOut">
              <a:rPr lang="en-IN" smtClean="0"/>
              <a:t>25-05-2022</a:t>
            </a:fld>
            <a:endParaRPr lang="en-IN"/>
          </a:p>
        </p:txBody>
      </p:sp>
      <p:sp>
        <p:nvSpPr>
          <p:cNvPr id="6" name="Footer Placeholder 5">
            <a:extLst>
              <a:ext uri="{FF2B5EF4-FFF2-40B4-BE49-F238E27FC236}">
                <a16:creationId xmlns:a16="http://schemas.microsoft.com/office/drawing/2014/main" id="{D2B1F9EB-0123-2DA9-6634-4324E9617B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DE419-AEE8-110B-A371-F8AED8186606}"/>
              </a:ext>
            </a:extLst>
          </p:cNvPr>
          <p:cNvSpPr>
            <a:spLocks noGrp="1"/>
          </p:cNvSpPr>
          <p:nvPr>
            <p:ph type="sldNum" sz="quarter" idx="12"/>
          </p:nvPr>
        </p:nvSpPr>
        <p:spPr/>
        <p:txBody>
          <a:bodyPr/>
          <a:lstStyle/>
          <a:p>
            <a:fld id="{8EF531B0-5C92-44D3-B114-15772E4CA284}" type="slidenum">
              <a:rPr lang="en-IN" smtClean="0"/>
              <a:t>‹#›</a:t>
            </a:fld>
            <a:endParaRPr lang="en-IN"/>
          </a:p>
        </p:txBody>
      </p:sp>
    </p:spTree>
    <p:extLst>
      <p:ext uri="{BB962C8B-B14F-4D97-AF65-F5344CB8AC3E}">
        <p14:creationId xmlns:p14="http://schemas.microsoft.com/office/powerpoint/2010/main" val="213305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0E209-F738-2468-A9B2-70228CEC4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EDE63-78B1-8B8C-484E-9434697F6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505AF-B42B-4F33-E1B0-03C1B5DAC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C40C2-9D08-450D-9569-5C367A9960E9}" type="datetimeFigureOut">
              <a:rPr lang="en-IN" smtClean="0"/>
              <a:t>25-05-2022</a:t>
            </a:fld>
            <a:endParaRPr lang="en-IN"/>
          </a:p>
        </p:txBody>
      </p:sp>
      <p:sp>
        <p:nvSpPr>
          <p:cNvPr id="5" name="Footer Placeholder 4">
            <a:extLst>
              <a:ext uri="{FF2B5EF4-FFF2-40B4-BE49-F238E27FC236}">
                <a16:creationId xmlns:a16="http://schemas.microsoft.com/office/drawing/2014/main" id="{230009F7-2832-A5B4-2E88-284661636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32EFC0-093E-8D6C-2AB2-533F93004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531B0-5C92-44D3-B114-15772E4CA284}" type="slidenum">
              <a:rPr lang="en-IN" smtClean="0"/>
              <a:t>‹#›</a:t>
            </a:fld>
            <a:endParaRPr lang="en-IN"/>
          </a:p>
        </p:txBody>
      </p:sp>
    </p:spTree>
    <p:extLst>
      <p:ext uri="{BB962C8B-B14F-4D97-AF65-F5344CB8AC3E}">
        <p14:creationId xmlns:p14="http://schemas.microsoft.com/office/powerpoint/2010/main" val="87075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6</a:t>
            </a:r>
          </a:p>
          <a:p>
            <a:r>
              <a:rPr lang="en-IN"/>
              <a:t>Date – 25</a:t>
            </a:r>
            <a:r>
              <a:rPr lang="en-IN" baseline="30000"/>
              <a:t>th</a:t>
            </a:r>
            <a:r>
              <a:rPr lang="en-IN"/>
              <a:t> </a:t>
            </a:r>
            <a:r>
              <a:rPr lang="en-IN" dirty="0"/>
              <a:t>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8EF5-25D2-5E75-F269-E32A37F74153}"/>
              </a:ext>
            </a:extLst>
          </p:cNvPr>
          <p:cNvSpPr>
            <a:spLocks noGrp="1"/>
          </p:cNvSpPr>
          <p:nvPr>
            <p:ph type="title"/>
          </p:nvPr>
        </p:nvSpPr>
        <p:spPr>
          <a:xfrm>
            <a:off x="838200" y="365125"/>
            <a:ext cx="10515600" cy="782357"/>
          </a:xfrm>
        </p:spPr>
        <p:txBody>
          <a:bodyPr/>
          <a:lstStyle/>
          <a:p>
            <a:r>
              <a:rPr lang="en-US" b="1" i="0" dirty="0">
                <a:effectLst/>
                <a:latin typeface="urw-din"/>
              </a:rPr>
              <a:t>Deleting Directory or Files using Python</a:t>
            </a:r>
            <a:endParaRPr lang="en-IN" dirty="0"/>
          </a:p>
        </p:txBody>
      </p:sp>
      <p:sp>
        <p:nvSpPr>
          <p:cNvPr id="3" name="Content Placeholder 2">
            <a:extLst>
              <a:ext uri="{FF2B5EF4-FFF2-40B4-BE49-F238E27FC236}">
                <a16:creationId xmlns:a16="http://schemas.microsoft.com/office/drawing/2014/main" id="{B2305652-A024-8ACF-A2B7-6B3F98E9FF7A}"/>
              </a:ext>
            </a:extLst>
          </p:cNvPr>
          <p:cNvSpPr>
            <a:spLocks noGrp="1"/>
          </p:cNvSpPr>
          <p:nvPr>
            <p:ph idx="1"/>
          </p:nvPr>
        </p:nvSpPr>
        <p:spPr>
          <a:xfrm>
            <a:off x="838200" y="1398494"/>
            <a:ext cx="10515600" cy="4778469"/>
          </a:xfrm>
        </p:spPr>
        <p:txBody>
          <a:bodyPr>
            <a:normAutofit/>
          </a:bodyPr>
          <a:lstStyle/>
          <a:p>
            <a:pPr algn="l" fontAlgn="base"/>
            <a:r>
              <a:rPr lang="en-US" sz="2400" b="1" i="0" dirty="0">
                <a:effectLst/>
                <a:latin typeface="urw-din"/>
              </a:rPr>
              <a:t>Using </a:t>
            </a:r>
            <a:r>
              <a:rPr lang="en-US" sz="2400" b="1" i="0" dirty="0" err="1">
                <a:effectLst/>
                <a:latin typeface="urw-din"/>
              </a:rPr>
              <a:t>os.rmdir</a:t>
            </a:r>
            <a:r>
              <a:rPr lang="en-US" sz="2400" b="1" i="0" dirty="0">
                <a:effectLst/>
                <a:latin typeface="urw-din"/>
              </a:rPr>
              <a:t>()</a:t>
            </a:r>
          </a:p>
          <a:p>
            <a:pPr algn="l" fontAlgn="base"/>
            <a:r>
              <a:rPr lang="en-US" sz="2400" b="0" i="0" dirty="0" err="1">
                <a:effectLst/>
                <a:latin typeface="urw-din"/>
              </a:rPr>
              <a:t>os.rmdir</a:t>
            </a:r>
            <a:r>
              <a:rPr lang="en-US" sz="2400" b="0" i="0" dirty="0">
                <a:effectLst/>
                <a:latin typeface="urw-din"/>
              </a:rPr>
              <a:t>() method in Python is used to remove or delete an empty directory. </a:t>
            </a:r>
            <a:r>
              <a:rPr lang="en-US" sz="2400" b="0" i="0" dirty="0" err="1">
                <a:effectLst/>
                <a:latin typeface="urw-din"/>
              </a:rPr>
              <a:t>OSError</a:t>
            </a:r>
            <a:r>
              <a:rPr lang="en-US" sz="2400" b="0" i="0" dirty="0">
                <a:effectLst/>
                <a:latin typeface="urw-din"/>
              </a:rPr>
              <a:t> will be raised if the specified path is not an empty directory.</a:t>
            </a:r>
          </a:p>
          <a:p>
            <a:endParaRPr lang="en-IN" sz="2400" dirty="0"/>
          </a:p>
        </p:txBody>
      </p:sp>
      <p:graphicFrame>
        <p:nvGraphicFramePr>
          <p:cNvPr id="6" name="Table 5">
            <a:extLst>
              <a:ext uri="{FF2B5EF4-FFF2-40B4-BE49-F238E27FC236}">
                <a16:creationId xmlns:a16="http://schemas.microsoft.com/office/drawing/2014/main" id="{BE726D59-F3A6-D2FB-2578-5EAF31EADF9B}"/>
              </a:ext>
            </a:extLst>
          </p:cNvPr>
          <p:cNvGraphicFramePr>
            <a:graphicFrameLocks noGrp="1"/>
          </p:cNvGraphicFramePr>
          <p:nvPr>
            <p:extLst>
              <p:ext uri="{D42A27DB-BD31-4B8C-83A1-F6EECF244321}">
                <p14:modId xmlns:p14="http://schemas.microsoft.com/office/powerpoint/2010/main" val="418604264"/>
              </p:ext>
            </p:extLst>
          </p:nvPr>
        </p:nvGraphicFramePr>
        <p:xfrm>
          <a:off x="3522154" y="2725103"/>
          <a:ext cx="5147691" cy="3451860"/>
        </p:xfrm>
        <a:graphic>
          <a:graphicData uri="http://schemas.openxmlformats.org/drawingml/2006/table">
            <a:tbl>
              <a:tblPr/>
              <a:tblGrid>
                <a:gridCol w="5147691">
                  <a:extLst>
                    <a:ext uri="{9D8B030D-6E8A-4147-A177-3AD203B41FA5}">
                      <a16:colId xmlns:a16="http://schemas.microsoft.com/office/drawing/2014/main" val="4190771065"/>
                    </a:ext>
                  </a:extLst>
                </a:gridCol>
              </a:tblGrid>
              <a:tr h="0">
                <a:tc>
                  <a:txBody>
                    <a:bodyPr/>
                    <a:lstStyle/>
                    <a:p>
                      <a:pPr algn="l" rtl="0" fontAlgn="base"/>
                      <a:r>
                        <a:rPr lang="en-IN" sz="1250" b="0" i="0" dirty="0">
                          <a:effectLst/>
                          <a:latin typeface="Consolas" panose="020B0609020204030204" pitchFamily="49" charset="0"/>
                        </a:rPr>
                        <a:t># Python program to explain </a:t>
                      </a:r>
                      <a:r>
                        <a:rPr lang="en-IN" sz="1250" b="0" i="0" dirty="0" err="1">
                          <a:effectLst/>
                          <a:latin typeface="Consolas" panose="020B0609020204030204" pitchFamily="49" charset="0"/>
                        </a:rPr>
                        <a:t>os.rmdir</a:t>
                      </a:r>
                      <a:r>
                        <a:rPr lang="en-IN" sz="1250" b="0" i="0" dirty="0">
                          <a:effectLst/>
                          <a:latin typeface="Consolas" panose="020B0609020204030204" pitchFamily="49" charset="0"/>
                        </a:rPr>
                        <a:t>() method</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importing </a:t>
                      </a:r>
                      <a:r>
                        <a:rPr lang="en-IN" sz="1250" b="0" i="0" dirty="0" err="1">
                          <a:effectLst/>
                          <a:latin typeface="Consolas" panose="020B0609020204030204" pitchFamily="49" charset="0"/>
                        </a:rPr>
                        <a:t>os</a:t>
                      </a:r>
                      <a:r>
                        <a:rPr lang="en-IN" sz="1250" b="0" i="0" dirty="0">
                          <a:effectLst/>
                          <a:latin typeface="Consolas" panose="020B0609020204030204" pitchFamily="49" charset="0"/>
                        </a:rPr>
                        <a:t> module</a:t>
                      </a:r>
                    </a:p>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endParaRPr lang="en-IN" sz="1250" b="0" i="0" dirty="0">
                        <a:effectLst/>
                        <a:latin typeface="Consolas" panose="020B0609020204030204" pitchFamily="49" charset="0"/>
                      </a:endParaRP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Directory name</a:t>
                      </a:r>
                    </a:p>
                    <a:p>
                      <a:pPr algn="l" rtl="0" fontAlgn="base"/>
                      <a:r>
                        <a:rPr lang="en-IN" sz="1250" b="0" i="0" dirty="0">
                          <a:effectLst/>
                          <a:latin typeface="Consolas" panose="020B0609020204030204" pitchFamily="49" charset="0"/>
                        </a:rPr>
                        <a:t>directory = “File"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Parent Directory</a:t>
                      </a:r>
                    </a:p>
                    <a:p>
                      <a:pPr algn="l" rtl="0" fontAlgn="base"/>
                      <a:r>
                        <a:rPr lang="en-IN" sz="1250" b="0" i="0" dirty="0">
                          <a:effectLst/>
                          <a:latin typeface="Consolas" panose="020B0609020204030204" pitchFamily="49" charset="0"/>
                        </a:rPr>
                        <a:t>parent = “Path”</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Path</a:t>
                      </a:r>
                    </a:p>
                    <a:p>
                      <a:pPr algn="l" rtl="0" fontAlgn="base"/>
                      <a:r>
                        <a:rPr lang="en-IN" sz="1250" b="0" i="0" dirty="0">
                          <a:effectLst/>
                          <a:latin typeface="Consolas" panose="020B0609020204030204" pitchFamily="49" charset="0"/>
                        </a:rPr>
                        <a:t>path = </a:t>
                      </a:r>
                      <a:r>
                        <a:rPr lang="en-IN" sz="1250" b="0" i="0" dirty="0" err="1">
                          <a:effectLst/>
                          <a:latin typeface="Consolas" panose="020B0609020204030204" pitchFamily="49" charset="0"/>
                        </a:rPr>
                        <a:t>os.path.join</a:t>
                      </a:r>
                      <a:r>
                        <a:rPr lang="en-IN" sz="1250" b="0" i="0" dirty="0">
                          <a:effectLst/>
                          <a:latin typeface="Consolas" panose="020B0609020204030204" pitchFamily="49" charset="0"/>
                        </a:rPr>
                        <a:t>(parent, directory)</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Remove the Directory</a:t>
                      </a:r>
                    </a:p>
                    <a:p>
                      <a:pPr algn="l" rtl="0" fontAlgn="base"/>
                      <a:r>
                        <a:rPr lang="en-IN" sz="1250" b="0" i="0" dirty="0">
                          <a:effectLst/>
                          <a:latin typeface="Consolas" panose="020B0609020204030204" pitchFamily="49" charset="0"/>
                        </a:rPr>
                        <a:t># “File"</a:t>
                      </a:r>
                    </a:p>
                    <a:p>
                      <a:pPr algn="l" rtl="0" fontAlgn="base"/>
                      <a:r>
                        <a:rPr lang="en-IN" sz="1250" b="0" i="0" dirty="0" err="1">
                          <a:effectLst/>
                          <a:latin typeface="Consolas" panose="020B0609020204030204" pitchFamily="49" charset="0"/>
                        </a:rPr>
                        <a:t>os.rmdir</a:t>
                      </a:r>
                      <a:r>
                        <a:rPr lang="en-IN" sz="1250" b="0" i="0" dirty="0">
                          <a:effectLst/>
                          <a:latin typeface="Consolas" panose="020B0609020204030204" pitchFamily="49" charset="0"/>
                        </a:rPr>
                        <a:t>(path)</a:t>
                      </a:r>
                    </a:p>
                  </a:txBody>
                  <a:tcPr marL="76200" marR="76200" marT="106680" marB="106680" anchor="ctr">
                    <a:lnL>
                      <a:noFill/>
                    </a:lnL>
                    <a:lnR>
                      <a:noFill/>
                    </a:lnR>
                    <a:lnT>
                      <a:noFill/>
                    </a:lnT>
                    <a:lnB>
                      <a:noFill/>
                    </a:lnB>
                  </a:tcPr>
                </a:tc>
                <a:extLst>
                  <a:ext uri="{0D108BD9-81ED-4DB2-BD59-A6C34878D82A}">
                    <a16:rowId xmlns:a16="http://schemas.microsoft.com/office/drawing/2014/main" val="4117285243"/>
                  </a:ext>
                </a:extLst>
              </a:tr>
            </a:tbl>
          </a:graphicData>
        </a:graphic>
      </p:graphicFrame>
    </p:spTree>
    <p:extLst>
      <p:ext uri="{BB962C8B-B14F-4D97-AF65-F5344CB8AC3E}">
        <p14:creationId xmlns:p14="http://schemas.microsoft.com/office/powerpoint/2010/main" val="82918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514350" indent="-514350">
              <a:buAutoNum type="arabicPeriod"/>
            </a:pPr>
            <a:r>
              <a:rPr lang="en-US" sz="1600" b="1" i="0" dirty="0">
                <a:effectLst/>
                <a:latin typeface="urw-din"/>
              </a:rPr>
              <a:t>os.name:</a:t>
            </a:r>
            <a:r>
              <a:rPr lang="en-US" sz="1600" b="0" i="0" dirty="0">
                <a:effectLst/>
                <a:latin typeface="urw-din"/>
              </a:rPr>
              <a:t> This function gives the name of the operating system dependent module imported. The following names have currently been registered: ‘</a:t>
            </a:r>
            <a:r>
              <a:rPr lang="en-US" sz="1600" b="0" i="0" dirty="0" err="1">
                <a:effectLst/>
                <a:latin typeface="urw-din"/>
              </a:rPr>
              <a:t>posix</a:t>
            </a:r>
            <a:r>
              <a:rPr lang="en-US" sz="1600" b="0" i="0" dirty="0">
                <a:effectLst/>
                <a:latin typeface="urw-din"/>
              </a:rPr>
              <a:t>’, ‘</a:t>
            </a:r>
            <a:r>
              <a:rPr lang="en-US" sz="1600" b="0" i="0" dirty="0" err="1">
                <a:effectLst/>
                <a:latin typeface="urw-din"/>
              </a:rPr>
              <a:t>nt</a:t>
            </a:r>
            <a:r>
              <a:rPr lang="en-US" sz="1600" b="0" i="0" dirty="0">
                <a:effectLst/>
                <a:latin typeface="urw-din"/>
              </a:rPr>
              <a:t>’, ‘os2’, ‘</a:t>
            </a:r>
            <a:r>
              <a:rPr lang="en-US" sz="1600" b="0" i="0" dirty="0" err="1">
                <a:effectLst/>
                <a:latin typeface="urw-din"/>
              </a:rPr>
              <a:t>ce</a:t>
            </a:r>
            <a:r>
              <a:rPr lang="en-US" sz="1600" b="0" i="0" dirty="0">
                <a:effectLst/>
                <a:latin typeface="urw-din"/>
              </a:rPr>
              <a:t>’, ‘java’ and ‘</a:t>
            </a:r>
            <a:r>
              <a:rPr lang="en-US" sz="1600" b="0" i="0" dirty="0" err="1">
                <a:effectLst/>
                <a:latin typeface="urw-din"/>
              </a:rPr>
              <a:t>riscos</a:t>
            </a:r>
            <a:r>
              <a:rPr lang="en-US" sz="1600" b="0" i="0" dirty="0">
                <a:effectLst/>
                <a:latin typeface="urw-din"/>
              </a:rPr>
              <a:t>’.</a:t>
            </a:r>
          </a:p>
          <a:p>
            <a:pPr marL="514350" indent="-514350">
              <a:buAutoNum type="arabicPeriod"/>
            </a:pPr>
            <a:endParaRPr lang="en-US" sz="1600" b="0" i="0" dirty="0">
              <a:effectLst/>
              <a:latin typeface="urw-din"/>
            </a:endParaRPr>
          </a:p>
          <a:p>
            <a:pPr marL="514350" indent="-514350">
              <a:buAutoNum type="arabicPeriod"/>
            </a:pPr>
            <a:endParaRPr lang="en-US" sz="1600" b="1" i="0" dirty="0">
              <a:effectLst/>
              <a:latin typeface="urw-din"/>
            </a:endParaRPr>
          </a:p>
          <a:p>
            <a:pPr marL="514350" indent="-514350">
              <a:buAutoNum type="arabicPeriod"/>
            </a:pPr>
            <a:r>
              <a:rPr lang="en-US" sz="1600" b="1" i="0" dirty="0" err="1">
                <a:effectLst/>
                <a:latin typeface="urw-din"/>
              </a:rPr>
              <a:t>os.error</a:t>
            </a:r>
            <a:r>
              <a:rPr lang="en-US" sz="1600" b="1" i="0" dirty="0">
                <a:effectLst/>
                <a:latin typeface="urw-din"/>
              </a:rPr>
              <a:t>:</a:t>
            </a:r>
            <a:r>
              <a:rPr lang="en-US" sz="1600" b="0" i="0" dirty="0">
                <a:effectLst/>
                <a:latin typeface="urw-din"/>
              </a:rPr>
              <a:t> All functions in this module raise </a:t>
            </a:r>
            <a:r>
              <a:rPr lang="en-US" sz="1600" b="0" i="0" dirty="0" err="1">
                <a:effectLst/>
                <a:latin typeface="urw-din"/>
              </a:rPr>
              <a:t>OSError</a:t>
            </a:r>
            <a:r>
              <a:rPr lang="en-US" sz="1600" b="0" i="0" dirty="0">
                <a:effectLst/>
                <a:latin typeface="urw-din"/>
              </a:rPr>
              <a:t> in the case of invalid or inaccessible file names and paths, or other arguments that have the correct type, but are not accepted by the operating system. </a:t>
            </a:r>
            <a:r>
              <a:rPr lang="en-US" sz="1600" b="0" i="0" dirty="0" err="1">
                <a:effectLst/>
                <a:latin typeface="urw-din"/>
              </a:rPr>
              <a:t>os.error</a:t>
            </a:r>
            <a:r>
              <a:rPr lang="en-US" sz="1600" b="0" i="0" dirty="0">
                <a:effectLst/>
                <a:latin typeface="urw-din"/>
              </a:rPr>
              <a:t> is an alias for built-in </a:t>
            </a:r>
            <a:r>
              <a:rPr lang="en-US" sz="1600" b="0" i="0" dirty="0" err="1">
                <a:effectLst/>
                <a:latin typeface="urw-din"/>
              </a:rPr>
              <a:t>OSError</a:t>
            </a:r>
            <a:r>
              <a:rPr lang="en-US" sz="1600" b="0" i="0" dirty="0">
                <a:effectLst/>
                <a:latin typeface="urw-din"/>
              </a:rPr>
              <a:t> exception. </a:t>
            </a:r>
            <a:endParaRPr lang="en-IN" sz="1600" dirty="0"/>
          </a:p>
        </p:txBody>
      </p:sp>
      <p:graphicFrame>
        <p:nvGraphicFramePr>
          <p:cNvPr id="4" name="Table 3">
            <a:extLst>
              <a:ext uri="{FF2B5EF4-FFF2-40B4-BE49-F238E27FC236}">
                <a16:creationId xmlns:a16="http://schemas.microsoft.com/office/drawing/2014/main" id="{DE31F434-27B3-4827-4628-B82D99FC3147}"/>
              </a:ext>
            </a:extLst>
          </p:cNvPr>
          <p:cNvGraphicFramePr>
            <a:graphicFrameLocks noGrp="1"/>
          </p:cNvGraphicFramePr>
          <p:nvPr>
            <p:extLst>
              <p:ext uri="{D42A27DB-BD31-4B8C-83A1-F6EECF244321}">
                <p14:modId xmlns:p14="http://schemas.microsoft.com/office/powerpoint/2010/main" val="261976965"/>
              </p:ext>
            </p:extLst>
          </p:nvPr>
        </p:nvGraphicFramePr>
        <p:xfrm>
          <a:off x="3674554" y="1842817"/>
          <a:ext cx="5147691" cy="604548"/>
        </p:xfrm>
        <a:graphic>
          <a:graphicData uri="http://schemas.openxmlformats.org/drawingml/2006/table">
            <a:tbl>
              <a:tblPr/>
              <a:tblGrid>
                <a:gridCol w="5147691">
                  <a:extLst>
                    <a:ext uri="{9D8B030D-6E8A-4147-A177-3AD203B41FA5}">
                      <a16:colId xmlns:a16="http://schemas.microsoft.com/office/drawing/2014/main" val="476335002"/>
                    </a:ext>
                  </a:extLst>
                </a:gridCol>
              </a:tblGrid>
              <a:tr h="604548">
                <a:tc>
                  <a:txBody>
                    <a:bodyPr/>
                    <a:lstStyle/>
                    <a:p>
                      <a:pPr algn="l" rtl="0" fontAlgn="base"/>
                      <a:r>
                        <a:rPr lang="pt-BR" sz="1250" b="0" i="0" dirty="0">
                          <a:effectLst/>
                          <a:latin typeface="Consolas" panose="020B0609020204030204" pitchFamily="49" charset="0"/>
                        </a:rPr>
                        <a:t>import os</a:t>
                      </a:r>
                    </a:p>
                    <a:p>
                      <a:pPr algn="l" rtl="0" fontAlgn="base"/>
                      <a:r>
                        <a:rPr lang="pt-BR" sz="1250" b="0" i="0" dirty="0">
                          <a:effectLst/>
                          <a:latin typeface="Consolas" panose="020B0609020204030204" pitchFamily="49" charset="0"/>
                        </a:rPr>
                        <a:t>print(os.name)</a:t>
                      </a:r>
                    </a:p>
                  </a:txBody>
                  <a:tcPr marL="76200" marR="76200" marT="106680" marB="106680" anchor="ctr">
                    <a:lnL>
                      <a:noFill/>
                    </a:lnL>
                    <a:lnR>
                      <a:noFill/>
                    </a:lnR>
                    <a:lnT>
                      <a:noFill/>
                    </a:lnT>
                    <a:lnB>
                      <a:noFill/>
                    </a:lnB>
                  </a:tcPr>
                </a:tc>
                <a:extLst>
                  <a:ext uri="{0D108BD9-81ED-4DB2-BD59-A6C34878D82A}">
                    <a16:rowId xmlns:a16="http://schemas.microsoft.com/office/drawing/2014/main" val="3581224534"/>
                  </a:ext>
                </a:extLst>
              </a:tr>
            </a:tbl>
          </a:graphicData>
        </a:graphic>
      </p:graphicFrame>
      <p:sp>
        <p:nvSpPr>
          <p:cNvPr id="6" name="Rectangle 2">
            <a:extLst>
              <a:ext uri="{FF2B5EF4-FFF2-40B4-BE49-F238E27FC236}">
                <a16:creationId xmlns:a16="http://schemas.microsoft.com/office/drawing/2014/main" id="{F7D98C43-4805-6F6D-DA92-4CE8E442EE70}"/>
              </a:ext>
            </a:extLst>
          </p:cNvPr>
          <p:cNvSpPr>
            <a:spLocks noChangeArrowheads="1"/>
          </p:cNvSpPr>
          <p:nvPr/>
        </p:nvSpPr>
        <p:spPr bwMode="auto">
          <a:xfrm>
            <a:off x="3492048" y="3198388"/>
            <a:ext cx="5330197"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If the file does not exist,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then it would throw an </a:t>
            </a:r>
            <a:r>
              <a:rPr kumimoji="0" lang="en-US" altLang="en-US" sz="1100" b="0" i="0" u="none" strike="noStrike" cap="none" normalizeH="0" baseline="0" dirty="0" err="1">
                <a:ln>
                  <a:noFill/>
                </a:ln>
                <a:solidFill>
                  <a:srgbClr val="008200"/>
                </a:solidFill>
                <a:effectLst/>
                <a:latin typeface="Consolas" panose="020B0609020204030204" pitchFamily="49" charset="0"/>
              </a:rPr>
              <a:t>IOError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filename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‘file.txt'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open</a:t>
            </a:r>
            <a:r>
              <a:rPr kumimoji="0" lang="en-US" altLang="en-US" sz="1100" b="0" i="0" u="none" strike="noStrike" cap="none" normalizeH="0" baseline="0" dirty="0">
                <a:ln>
                  <a:noFill/>
                </a:ln>
                <a:solidFill>
                  <a:srgbClr val="000000"/>
                </a:solidFill>
                <a:effectLst/>
                <a:latin typeface="Consolas" panose="020B0609020204030204" pitchFamily="49" charset="0"/>
              </a:rPr>
              <a:t>(filename, </a:t>
            </a:r>
            <a:r>
              <a:rPr kumimoji="0" lang="en-US" altLang="en-US" sz="1100" b="0" i="0" u="none" strike="noStrike" cap="none" normalizeH="0" baseline="0" dirty="0">
                <a:ln>
                  <a:noFill/>
                </a:ln>
                <a:solidFill>
                  <a:srgbClr val="0000FF"/>
                </a:solidFill>
                <a:effectLst/>
                <a:latin typeface="Consolas" panose="020B0609020204030204" pitchFamily="49" charset="0"/>
              </a:rPr>
              <a:t>'</a:t>
            </a:r>
            <a:r>
              <a:rPr kumimoji="0" lang="en-US" altLang="en-US" sz="1100" b="0" i="0" u="none" strike="noStrike" cap="none" normalizeH="0" baseline="0" dirty="0" err="1">
                <a:ln>
                  <a:noFill/>
                </a:ln>
                <a:solidFill>
                  <a:srgbClr val="0000FF"/>
                </a:solidFill>
                <a:effectLst/>
                <a:latin typeface="Consolas" panose="020B0609020204030204" pitchFamily="49" charset="0"/>
              </a:rPr>
              <a:t>rU</a:t>
            </a:r>
            <a:r>
              <a:rPr kumimoji="0" lang="en-US" altLang="en-US" sz="1100" b="0" i="0" u="none" strike="noStrike" cap="none" normalizeH="0" baseline="0" dirty="0">
                <a:ln>
                  <a:noFill/>
                </a:ln>
                <a:solidFill>
                  <a:srgbClr val="0000FF"/>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text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f.read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f.close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Control jumps directly to here if</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any of the above lines throws </a:t>
            </a:r>
            <a:r>
              <a:rPr kumimoji="0" lang="en-US" altLang="en-US" sz="1100" b="0" i="0" u="none" strike="noStrike" cap="none" normalizeH="0" baseline="0" dirty="0" err="1">
                <a:ln>
                  <a:noFill/>
                </a:ln>
                <a:solidFill>
                  <a:srgbClr val="008200"/>
                </a:solidFill>
                <a:effectLst/>
                <a:latin typeface="Consolas" panose="020B0609020204030204" pitchFamily="49" charset="0"/>
              </a:rPr>
              <a:t>IOError</a:t>
            </a:r>
            <a:r>
              <a:rPr kumimoji="0" lang="en-US" altLang="en-US" sz="1100" b="0" i="0" u="none" strike="noStrike" cap="none" normalizeH="0" baseline="0" dirty="0">
                <a:ln>
                  <a:noFill/>
                </a:ln>
                <a:solidFill>
                  <a:srgbClr val="0082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except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IOError</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print(</a:t>
            </a:r>
            <a:r>
              <a:rPr kumimoji="0" lang="en-US" altLang="en-US" sz="1100" b="0" i="0" u="none" strike="noStrike" cap="none" normalizeH="0" baseline="0" dirty="0" err="1">
                <a:ln>
                  <a:noFill/>
                </a:ln>
                <a:solidFill>
                  <a:srgbClr val="008200"/>
                </a:solidFill>
                <a:effectLst/>
                <a:latin typeface="Consolas" panose="020B0609020204030204" pitchFamily="49" charset="0"/>
              </a:rPr>
              <a:t>os.error</a:t>
            </a:r>
            <a:r>
              <a:rPr kumimoji="0" lang="en-US" altLang="en-US" sz="1100" b="0" i="0" u="none" strike="noStrike" cap="none" normalizeH="0" baseline="0" dirty="0">
                <a:ln>
                  <a:noFill/>
                </a:ln>
                <a:solidFill>
                  <a:srgbClr val="008200"/>
                </a:solidFill>
                <a:effectLst/>
                <a:latin typeface="Consolas" panose="020B0609020204030204" pitchFamily="49" charset="0"/>
              </a:rPr>
              <a:t>) will &lt;class '</a:t>
            </a:r>
            <a:r>
              <a:rPr kumimoji="0" lang="en-US" altLang="en-US" sz="1100" b="0" i="0" u="none" strike="noStrike" cap="none" normalizeH="0" baseline="0" dirty="0" err="1">
                <a:ln>
                  <a:noFill/>
                </a:ln>
                <a:solidFill>
                  <a:srgbClr val="008200"/>
                </a:solidFill>
                <a:effectLst/>
                <a:latin typeface="Consolas" panose="020B0609020204030204" pitchFamily="49" charset="0"/>
              </a:rPr>
              <a:t>OSError</a:t>
            </a:r>
            <a:r>
              <a:rPr kumimoji="0" lang="en-US" altLang="en-US" sz="1100" b="0" i="0" u="none" strike="noStrike" cap="none" normalizeH="0" baseline="0" dirty="0">
                <a:ln>
                  <a:noFill/>
                </a:ln>
                <a:solidFill>
                  <a:srgbClr val="008200"/>
                </a:solidFill>
                <a:effectLst/>
                <a:latin typeface="Consolas" panose="020B0609020204030204" pitchFamily="49" charset="0"/>
              </a:rPr>
              <a:t>'&gt;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'Problem reading: '</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filename)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In any case, the code then continues with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the line after the try/except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2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buNone/>
            </a:pPr>
            <a:r>
              <a:rPr lang="en-US" sz="1600" b="1" i="0" dirty="0">
                <a:effectLst/>
                <a:latin typeface="urw-din"/>
              </a:rPr>
              <a:t>3. </a:t>
            </a:r>
            <a:r>
              <a:rPr lang="en-US" sz="1600" b="1" i="0" dirty="0" err="1">
                <a:effectLst/>
                <a:latin typeface="urw-din"/>
              </a:rPr>
              <a:t>os.popen</a:t>
            </a:r>
            <a:r>
              <a:rPr lang="en-US" sz="1600" b="1" i="0" dirty="0">
                <a:effectLst/>
                <a:latin typeface="urw-din"/>
              </a:rPr>
              <a:t>(): </a:t>
            </a:r>
            <a:r>
              <a:rPr lang="en-US" sz="1600" b="0" i="0" dirty="0">
                <a:effectLst/>
                <a:latin typeface="urw-din"/>
              </a:rPr>
              <a:t>This method opens a pipe to or from command. The return value can be read or written depending on whether the mode is ‘r’ or ‘w’. </a:t>
            </a:r>
          </a:p>
          <a:p>
            <a:pPr marL="0" indent="0">
              <a:buNone/>
            </a:pPr>
            <a:endParaRPr lang="en-US" sz="1600" dirty="0">
              <a:latin typeface="urw-din"/>
            </a:endParaRPr>
          </a:p>
          <a:p>
            <a:pPr marL="0" indent="0">
              <a:buNone/>
            </a:pPr>
            <a:r>
              <a:rPr lang="en-US" sz="1600" b="1" dirty="0">
                <a:latin typeface="urw-din"/>
              </a:rPr>
              <a:t>Note </a:t>
            </a:r>
            <a:r>
              <a:rPr lang="en-US" sz="1600" dirty="0">
                <a:latin typeface="urw-din"/>
              </a:rPr>
              <a:t>- </a:t>
            </a:r>
            <a:r>
              <a:rPr lang="en-US" sz="1600" b="0" i="0" dirty="0">
                <a:effectLst/>
                <a:latin typeface="urw-din"/>
              </a:rPr>
              <a:t>Parameters mode &amp; </a:t>
            </a:r>
            <a:r>
              <a:rPr lang="en-US" sz="1600" b="0" i="0" dirty="0" err="1">
                <a:effectLst/>
                <a:latin typeface="urw-din"/>
              </a:rPr>
              <a:t>bufsize</a:t>
            </a:r>
            <a:r>
              <a:rPr lang="en-US" sz="1600" b="0" i="0" dirty="0">
                <a:effectLst/>
                <a:latin typeface="urw-din"/>
              </a:rPr>
              <a:t> are not necessary parameters, if not provided, default ‘r’ is taken for mode. </a:t>
            </a: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endParaRPr lang="en-US" sz="1600" dirty="0">
              <a:latin typeface="urw-din"/>
            </a:endParaRPr>
          </a:p>
          <a:p>
            <a:pPr marL="0" indent="0">
              <a:buNone/>
            </a:pPr>
            <a:r>
              <a:rPr lang="en-US" sz="1600" b="1" i="0" dirty="0">
                <a:effectLst/>
                <a:latin typeface="urw-din"/>
              </a:rPr>
              <a:t>Note: </a:t>
            </a:r>
            <a:r>
              <a:rPr lang="en-US" sz="1600" b="0" i="0" dirty="0">
                <a:effectLst/>
                <a:latin typeface="urw-din"/>
              </a:rPr>
              <a:t>Output for </a:t>
            </a:r>
            <a:r>
              <a:rPr lang="en-US" sz="1600" b="0" i="0" dirty="0" err="1">
                <a:effectLst/>
                <a:latin typeface="urw-din"/>
              </a:rPr>
              <a:t>popen</a:t>
            </a:r>
            <a:r>
              <a:rPr lang="en-US" sz="1600" b="0" i="0" dirty="0">
                <a:effectLst/>
                <a:latin typeface="urw-din"/>
              </a:rPr>
              <a:t>() will not be shown, there would be direct changes into the file.</a:t>
            </a:r>
            <a:endParaRPr lang="en-IN" sz="1600" dirty="0"/>
          </a:p>
        </p:txBody>
      </p:sp>
      <p:sp>
        <p:nvSpPr>
          <p:cNvPr id="5" name="Rectangle 1">
            <a:extLst>
              <a:ext uri="{FF2B5EF4-FFF2-40B4-BE49-F238E27FC236}">
                <a16:creationId xmlns:a16="http://schemas.microsoft.com/office/drawing/2014/main" id="{CEC796BC-DBFF-4918-2786-CDC9C4E7004E}"/>
              </a:ext>
            </a:extLst>
          </p:cNvPr>
          <p:cNvSpPr>
            <a:spLocks noChangeArrowheads="1"/>
          </p:cNvSpPr>
          <p:nvPr/>
        </p:nvSpPr>
        <p:spPr bwMode="auto">
          <a:xfrm>
            <a:off x="3630705" y="1697250"/>
            <a:ext cx="3720354" cy="433432"/>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urw-din"/>
              </a:rPr>
              <a:t>Syntax:</a:t>
            </a:r>
            <a:r>
              <a:rPr kumimoji="0" lang="en-US" altLang="en-US" sz="1200" b="0" i="0" u="none" strike="noStrike" cap="none" normalizeH="0" baseline="0" dirty="0">
                <a:ln>
                  <a:noFill/>
                </a:ln>
                <a:solidFill>
                  <a:srgbClr val="FFFFFF"/>
                </a:solidFill>
                <a:effectLst/>
                <a:latin typeface="urw-din"/>
              </a:rPr>
              <a:t> </a:t>
            </a:r>
            <a:endParaRPr kumimoji="0" lang="en-US" altLang="en-US" sz="1200"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FFFFF"/>
                </a:solidFill>
                <a:effectLst/>
                <a:latin typeface="Consolas" panose="020B0609020204030204" pitchFamily="49" charset="0"/>
              </a:rPr>
              <a:t>os.popen</a:t>
            </a:r>
            <a:r>
              <a:rPr kumimoji="0" lang="en-US" altLang="en-US" sz="1200" b="0" i="0" u="none" strike="noStrike" cap="none" normalizeH="0" baseline="0" dirty="0">
                <a:ln>
                  <a:noFill/>
                </a:ln>
                <a:solidFill>
                  <a:srgbClr val="FFFFFF"/>
                </a:solidFill>
                <a:effectLst/>
                <a:latin typeface="Consolas" panose="020B0609020204030204" pitchFamily="49" charset="0"/>
              </a:rPr>
              <a:t>(command[, mode[, </a:t>
            </a:r>
            <a:r>
              <a:rPr kumimoji="0" lang="en-US" altLang="en-US" sz="1200" b="0" i="0" u="none" strike="noStrike" cap="none" normalizeH="0" baseline="0" dirty="0" err="1">
                <a:ln>
                  <a:noFill/>
                </a:ln>
                <a:solidFill>
                  <a:srgbClr val="FFFFFF"/>
                </a:solidFill>
                <a:effectLst/>
                <a:latin typeface="Consolas" panose="020B0609020204030204" pitchFamily="49" charset="0"/>
              </a:rPr>
              <a:t>bufsize</a:t>
            </a:r>
            <a:r>
              <a:rPr kumimoji="0" lang="en-US" altLang="en-US" sz="1200" b="0" i="0" u="none" strike="noStrike" cap="none" normalizeH="0" baseline="0" dirty="0">
                <a:ln>
                  <a:noFill/>
                </a:ln>
                <a:solidFill>
                  <a:srgbClr val="FFFFFF"/>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AD8D547C-6391-54E3-EF02-19E958467328}"/>
              </a:ext>
            </a:extLst>
          </p:cNvPr>
          <p:cNvGraphicFramePr>
            <a:graphicFrameLocks noGrp="1"/>
          </p:cNvGraphicFramePr>
          <p:nvPr>
            <p:extLst>
              <p:ext uri="{D42A27DB-BD31-4B8C-83A1-F6EECF244321}">
                <p14:modId xmlns:p14="http://schemas.microsoft.com/office/powerpoint/2010/main" val="2942233798"/>
              </p:ext>
            </p:extLst>
          </p:nvPr>
        </p:nvGraphicFramePr>
        <p:xfrm>
          <a:off x="3522154" y="2908496"/>
          <a:ext cx="5147691" cy="3070860"/>
        </p:xfrm>
        <a:graphic>
          <a:graphicData uri="http://schemas.openxmlformats.org/drawingml/2006/table">
            <a:tbl>
              <a:tblPr/>
              <a:tblGrid>
                <a:gridCol w="5147691">
                  <a:extLst>
                    <a:ext uri="{9D8B030D-6E8A-4147-A177-3AD203B41FA5}">
                      <a16:colId xmlns:a16="http://schemas.microsoft.com/office/drawing/2014/main" val="1915620072"/>
                    </a:ext>
                  </a:extLst>
                </a:gridCol>
              </a:tblGrid>
              <a:tr h="0">
                <a:tc>
                  <a:txBody>
                    <a:bodyPr/>
                    <a:lstStyle/>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endParaRPr lang="en-IN" sz="1250" b="0" i="0" dirty="0">
                        <a:effectLst/>
                        <a:latin typeface="Consolas" panose="020B0609020204030204" pitchFamily="49" charset="0"/>
                      </a:endParaRPr>
                    </a:p>
                    <a:p>
                      <a:pPr algn="l" rtl="0" fontAlgn="base"/>
                      <a:r>
                        <a:rPr lang="en-IN" sz="1250" b="0" i="0" dirty="0" err="1">
                          <a:effectLst/>
                          <a:latin typeface="Consolas" panose="020B0609020204030204" pitchFamily="49" charset="0"/>
                        </a:rPr>
                        <a:t>fd</a:t>
                      </a:r>
                      <a:r>
                        <a:rPr lang="en-IN" sz="1250" b="0" i="0" dirty="0">
                          <a:effectLst/>
                          <a:latin typeface="Consolas" panose="020B0609020204030204" pitchFamily="49" charset="0"/>
                        </a:rPr>
                        <a:t> = “file.txt"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r>
                        <a:rPr lang="en-IN" sz="1250" b="0" i="0" dirty="0" err="1">
                          <a:effectLst/>
                          <a:latin typeface="Consolas" panose="020B0609020204030204" pitchFamily="49" charset="0"/>
                        </a:rPr>
                        <a:t>popen</a:t>
                      </a:r>
                      <a:r>
                        <a:rPr lang="en-IN" sz="1250" b="0" i="0" dirty="0">
                          <a:effectLst/>
                          <a:latin typeface="Consolas" panose="020B0609020204030204" pitchFamily="49" charset="0"/>
                        </a:rPr>
                        <a:t>() is similar to open()</a:t>
                      </a:r>
                    </a:p>
                    <a:p>
                      <a:pPr algn="l" rtl="0" fontAlgn="base"/>
                      <a:r>
                        <a:rPr lang="en-IN" sz="1250" b="0" i="0" dirty="0">
                          <a:effectLst/>
                          <a:latin typeface="Consolas" panose="020B0609020204030204" pitchFamily="49" charset="0"/>
                        </a:rPr>
                        <a:t>file = open(</a:t>
                      </a:r>
                      <a:r>
                        <a:rPr lang="en-IN" sz="1250" b="0" i="0" dirty="0" err="1">
                          <a:effectLst/>
                          <a:latin typeface="Consolas" panose="020B0609020204030204" pitchFamily="49" charset="0"/>
                        </a:rPr>
                        <a:t>fd</a:t>
                      </a:r>
                      <a:r>
                        <a:rPr lang="en-IN" sz="1250" b="0" i="0" dirty="0">
                          <a:effectLst/>
                          <a:latin typeface="Consolas" panose="020B0609020204030204" pitchFamily="49" charset="0"/>
                        </a:rPr>
                        <a:t>, 'w')</a:t>
                      </a:r>
                    </a:p>
                    <a:p>
                      <a:pPr algn="l" rtl="0" fontAlgn="base"/>
                      <a:r>
                        <a:rPr lang="en-IN" sz="1250" b="0" i="0" dirty="0" err="1">
                          <a:effectLst/>
                          <a:latin typeface="Consolas" panose="020B0609020204030204" pitchFamily="49" charset="0"/>
                        </a:rPr>
                        <a:t>file.write</a:t>
                      </a:r>
                      <a:r>
                        <a:rPr lang="en-IN" sz="1250" b="0" i="0" dirty="0">
                          <a:effectLst/>
                          <a:latin typeface="Consolas" panose="020B0609020204030204" pitchFamily="49" charset="0"/>
                        </a:rPr>
                        <a:t>("Hello")</a:t>
                      </a:r>
                    </a:p>
                    <a:p>
                      <a:pPr algn="l" rtl="0" fontAlgn="base"/>
                      <a:r>
                        <a:rPr lang="en-IN" sz="1250" b="0" i="0" dirty="0" err="1">
                          <a:effectLst/>
                          <a:latin typeface="Consolas" panose="020B0609020204030204" pitchFamily="49" charset="0"/>
                        </a:rPr>
                        <a:t>file.close</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file = open(</a:t>
                      </a:r>
                      <a:r>
                        <a:rPr lang="en-IN" sz="1250" b="0" i="0" dirty="0" err="1">
                          <a:effectLst/>
                          <a:latin typeface="Consolas" panose="020B0609020204030204" pitchFamily="49" charset="0"/>
                        </a:rPr>
                        <a:t>fd</a:t>
                      </a:r>
                      <a:r>
                        <a:rPr lang="en-IN" sz="1250" b="0" i="0" dirty="0">
                          <a:effectLst/>
                          <a:latin typeface="Consolas" panose="020B0609020204030204" pitchFamily="49" charset="0"/>
                        </a:rPr>
                        <a:t>, 'r')</a:t>
                      </a:r>
                    </a:p>
                    <a:p>
                      <a:pPr algn="l" rtl="0" fontAlgn="base"/>
                      <a:r>
                        <a:rPr lang="en-IN" sz="1250" b="0" i="0" dirty="0">
                          <a:effectLst/>
                          <a:latin typeface="Consolas" panose="020B0609020204030204" pitchFamily="49" charset="0"/>
                        </a:rPr>
                        <a:t>text = </a:t>
                      </a:r>
                      <a:r>
                        <a:rPr lang="en-IN" sz="1250" b="0" i="0" dirty="0" err="1">
                          <a:effectLst/>
                          <a:latin typeface="Consolas" panose="020B0609020204030204" pitchFamily="49" charset="0"/>
                        </a:rPr>
                        <a:t>file.read</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print(text)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r>
                        <a:rPr lang="en-IN" sz="1250" b="0" i="0" dirty="0" err="1">
                          <a:effectLst/>
                          <a:latin typeface="Consolas" panose="020B0609020204030204" pitchFamily="49" charset="0"/>
                        </a:rPr>
                        <a:t>popen</a:t>
                      </a:r>
                      <a:r>
                        <a:rPr lang="en-IN" sz="1250" b="0" i="0" dirty="0">
                          <a:effectLst/>
                          <a:latin typeface="Consolas" panose="020B0609020204030204" pitchFamily="49" charset="0"/>
                        </a:rPr>
                        <a:t>() provides a pipe/gateway and accesses the file directly</a:t>
                      </a:r>
                    </a:p>
                    <a:p>
                      <a:pPr algn="l" rtl="0" fontAlgn="base"/>
                      <a:r>
                        <a:rPr lang="en-IN" sz="1250" b="0" i="0" dirty="0">
                          <a:effectLst/>
                          <a:latin typeface="Consolas" panose="020B0609020204030204" pitchFamily="49" charset="0"/>
                        </a:rPr>
                        <a:t>file = </a:t>
                      </a:r>
                      <a:r>
                        <a:rPr lang="en-IN" sz="1250" b="0" i="0" dirty="0" err="1">
                          <a:effectLst/>
                          <a:latin typeface="Consolas" panose="020B0609020204030204" pitchFamily="49" charset="0"/>
                        </a:rPr>
                        <a:t>os.popen</a:t>
                      </a:r>
                      <a:r>
                        <a:rPr lang="en-IN" sz="1250" b="0" i="0" dirty="0">
                          <a:effectLst/>
                          <a:latin typeface="Consolas" panose="020B0609020204030204" pitchFamily="49" charset="0"/>
                        </a:rPr>
                        <a:t>(</a:t>
                      </a:r>
                      <a:r>
                        <a:rPr lang="en-IN" sz="1250" b="0" i="0" dirty="0" err="1">
                          <a:effectLst/>
                          <a:latin typeface="Consolas" panose="020B0609020204030204" pitchFamily="49" charset="0"/>
                        </a:rPr>
                        <a:t>fd</a:t>
                      </a:r>
                      <a:r>
                        <a:rPr lang="en-IN" sz="1250" b="0" i="0" dirty="0">
                          <a:effectLst/>
                          <a:latin typeface="Consolas" panose="020B0609020204030204" pitchFamily="49" charset="0"/>
                        </a:rPr>
                        <a:t>, 'w')</a:t>
                      </a:r>
                    </a:p>
                    <a:p>
                      <a:pPr algn="l" rtl="0" fontAlgn="base"/>
                      <a:r>
                        <a:rPr lang="en-IN" sz="1250" b="0" i="0" dirty="0" err="1">
                          <a:effectLst/>
                          <a:latin typeface="Consolas" panose="020B0609020204030204" pitchFamily="49" charset="0"/>
                        </a:rPr>
                        <a:t>file.write</a:t>
                      </a:r>
                      <a:r>
                        <a:rPr lang="en-IN" sz="1250" b="0" i="0" dirty="0">
                          <a:effectLst/>
                          <a:latin typeface="Consolas" panose="020B0609020204030204" pitchFamily="49" charset="0"/>
                        </a:rPr>
                        <a:t>("Hello")</a:t>
                      </a:r>
                    </a:p>
                  </a:txBody>
                  <a:tcPr marL="76200" marR="76200" marT="106680" marB="106680" anchor="ctr">
                    <a:lnL>
                      <a:noFill/>
                    </a:lnL>
                    <a:lnR>
                      <a:noFill/>
                    </a:lnR>
                    <a:lnT>
                      <a:noFill/>
                    </a:lnT>
                    <a:lnB>
                      <a:noFill/>
                    </a:lnB>
                  </a:tcPr>
                </a:tc>
                <a:extLst>
                  <a:ext uri="{0D108BD9-81ED-4DB2-BD59-A6C34878D82A}">
                    <a16:rowId xmlns:a16="http://schemas.microsoft.com/office/drawing/2014/main" val="2899001234"/>
                  </a:ext>
                </a:extLst>
              </a:tr>
            </a:tbl>
          </a:graphicData>
        </a:graphic>
      </p:graphicFrame>
    </p:spTree>
    <p:extLst>
      <p:ext uri="{BB962C8B-B14F-4D97-AF65-F5344CB8AC3E}">
        <p14:creationId xmlns:p14="http://schemas.microsoft.com/office/powerpoint/2010/main" val="67679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buNone/>
            </a:pPr>
            <a:r>
              <a:rPr lang="en-US" sz="1800" b="1" i="0" dirty="0">
                <a:effectLst/>
                <a:latin typeface="urw-din"/>
              </a:rPr>
              <a:t>4. </a:t>
            </a:r>
            <a:r>
              <a:rPr lang="en-US" sz="1800" b="1" i="0" dirty="0" err="1">
                <a:effectLst/>
                <a:latin typeface="urw-din"/>
              </a:rPr>
              <a:t>os.close</a:t>
            </a:r>
            <a:r>
              <a:rPr lang="en-US" sz="1800" b="1" i="0" dirty="0">
                <a:effectLst/>
                <a:latin typeface="urw-din"/>
              </a:rPr>
              <a:t>(): </a:t>
            </a:r>
            <a:r>
              <a:rPr lang="en-US" sz="1800" b="0" i="0" dirty="0">
                <a:effectLst/>
                <a:latin typeface="urw-din"/>
              </a:rPr>
              <a:t>Close file descriptor </a:t>
            </a:r>
            <a:r>
              <a:rPr lang="en-US" sz="1800" b="0" i="0" dirty="0" err="1">
                <a:effectLst/>
                <a:latin typeface="urw-din"/>
              </a:rPr>
              <a:t>fd</a:t>
            </a:r>
            <a:r>
              <a:rPr lang="en-US" sz="1800" b="0" i="0" dirty="0">
                <a:effectLst/>
                <a:latin typeface="urw-din"/>
              </a:rPr>
              <a:t>. A file opened using open(), can be closed by close()only. But file opened through </a:t>
            </a:r>
            <a:r>
              <a:rPr lang="en-US" sz="1800" b="0" i="0" dirty="0" err="1">
                <a:effectLst/>
                <a:latin typeface="urw-din"/>
              </a:rPr>
              <a:t>os.popen</a:t>
            </a:r>
            <a:r>
              <a:rPr lang="en-US" sz="1800" b="0" i="0" dirty="0">
                <a:effectLst/>
                <a:latin typeface="urw-din"/>
              </a:rPr>
              <a:t>(), can be closed with close() or </a:t>
            </a:r>
            <a:r>
              <a:rPr lang="en-US" sz="1800" b="0" i="0" dirty="0" err="1">
                <a:effectLst/>
                <a:latin typeface="urw-din"/>
              </a:rPr>
              <a:t>os.close</a:t>
            </a:r>
            <a:r>
              <a:rPr lang="en-US" sz="1800" b="0" i="0" dirty="0">
                <a:effectLst/>
                <a:latin typeface="urw-din"/>
              </a:rPr>
              <a:t>(). If we try closing a file opened with open(), using </a:t>
            </a:r>
            <a:r>
              <a:rPr lang="en-US" sz="1800" b="0" i="0" dirty="0" err="1">
                <a:effectLst/>
                <a:latin typeface="urw-din"/>
              </a:rPr>
              <a:t>os.close</a:t>
            </a:r>
            <a:r>
              <a:rPr lang="en-US" sz="1800" b="0" i="0" dirty="0">
                <a:effectLst/>
                <a:latin typeface="urw-din"/>
              </a:rPr>
              <a:t>(), Python would throw </a:t>
            </a:r>
            <a:r>
              <a:rPr lang="en-US" sz="1800" b="0" i="0" dirty="0" err="1">
                <a:effectLst/>
                <a:latin typeface="urw-din"/>
              </a:rPr>
              <a:t>TypeError</a:t>
            </a:r>
            <a:r>
              <a:rPr lang="en-US" sz="1800" b="0" i="0" dirty="0">
                <a:effectLst/>
                <a:latin typeface="urw-din"/>
              </a:rPr>
              <a:t>. </a:t>
            </a:r>
          </a:p>
          <a:p>
            <a:pPr marL="0" indent="0">
              <a:buNone/>
            </a:pPr>
            <a:endParaRPr lang="en-US" sz="1800" dirty="0">
              <a:latin typeface="urw-din"/>
            </a:endParaRPr>
          </a:p>
          <a:p>
            <a:pPr marL="0" indent="0">
              <a:buNone/>
            </a:pPr>
            <a:endParaRPr lang="en-US" sz="1800" dirty="0">
              <a:latin typeface="urw-din"/>
            </a:endParaRPr>
          </a:p>
          <a:p>
            <a:pPr marL="0" indent="0">
              <a:buNone/>
            </a:pPr>
            <a:endParaRPr lang="en-US" sz="1800" dirty="0">
              <a:latin typeface="urw-din"/>
            </a:endParaRPr>
          </a:p>
          <a:p>
            <a:pPr marL="0" indent="0">
              <a:buNone/>
            </a:pPr>
            <a:endParaRPr lang="en-US" sz="1800" dirty="0">
              <a:latin typeface="urw-din"/>
            </a:endParaRPr>
          </a:p>
          <a:p>
            <a:pPr marL="0" indent="0">
              <a:buNone/>
            </a:pPr>
            <a:endParaRPr lang="en-US" sz="1800" dirty="0">
              <a:latin typeface="urw-din"/>
            </a:endParaRPr>
          </a:p>
          <a:p>
            <a:pPr marL="0" indent="0">
              <a:buNone/>
            </a:pPr>
            <a:endParaRPr lang="en-US" sz="1800" dirty="0">
              <a:latin typeface="urw-din"/>
            </a:endParaRPr>
          </a:p>
          <a:p>
            <a:pPr marL="0" indent="0">
              <a:buNone/>
            </a:pPr>
            <a:r>
              <a:rPr lang="en-US" sz="1800" dirty="0">
                <a:latin typeface="urw-din"/>
              </a:rPr>
              <a:t>Note- Above code throws error due to mismatch closing. This is for your practice</a:t>
            </a:r>
            <a:endParaRPr lang="en-IN" sz="1800" dirty="0"/>
          </a:p>
        </p:txBody>
      </p:sp>
      <p:graphicFrame>
        <p:nvGraphicFramePr>
          <p:cNvPr id="4" name="Table 3">
            <a:extLst>
              <a:ext uri="{FF2B5EF4-FFF2-40B4-BE49-F238E27FC236}">
                <a16:creationId xmlns:a16="http://schemas.microsoft.com/office/drawing/2014/main" id="{471701E8-1773-749C-A32E-18DEB9D1F8B6}"/>
              </a:ext>
            </a:extLst>
          </p:cNvPr>
          <p:cNvGraphicFramePr>
            <a:graphicFrameLocks noGrp="1"/>
          </p:cNvGraphicFramePr>
          <p:nvPr>
            <p:extLst>
              <p:ext uri="{D42A27DB-BD31-4B8C-83A1-F6EECF244321}">
                <p14:modId xmlns:p14="http://schemas.microsoft.com/office/powerpoint/2010/main" val="2709062139"/>
              </p:ext>
            </p:extLst>
          </p:nvPr>
        </p:nvGraphicFramePr>
        <p:xfrm>
          <a:off x="3522154" y="2245659"/>
          <a:ext cx="5147692" cy="1492624"/>
        </p:xfrm>
        <a:graphic>
          <a:graphicData uri="http://schemas.openxmlformats.org/drawingml/2006/table">
            <a:tbl>
              <a:tblPr/>
              <a:tblGrid>
                <a:gridCol w="5147692">
                  <a:extLst>
                    <a:ext uri="{9D8B030D-6E8A-4147-A177-3AD203B41FA5}">
                      <a16:colId xmlns:a16="http://schemas.microsoft.com/office/drawing/2014/main" val="3613805942"/>
                    </a:ext>
                  </a:extLst>
                </a:gridCol>
              </a:tblGrid>
              <a:tr h="1492624">
                <a:tc>
                  <a:txBody>
                    <a:bodyPr/>
                    <a:lstStyle/>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endParaRPr lang="en-IN" sz="1250" b="0" i="0" dirty="0">
                        <a:effectLst/>
                        <a:latin typeface="Consolas" panose="020B0609020204030204" pitchFamily="49" charset="0"/>
                      </a:endParaRPr>
                    </a:p>
                    <a:p>
                      <a:pPr algn="l" rtl="0" fontAlgn="base"/>
                      <a:r>
                        <a:rPr lang="en-IN" sz="1250" b="0" i="0" dirty="0" err="1">
                          <a:effectLst/>
                          <a:latin typeface="Consolas" panose="020B0609020204030204" pitchFamily="49" charset="0"/>
                        </a:rPr>
                        <a:t>fd</a:t>
                      </a:r>
                      <a:r>
                        <a:rPr lang="en-IN" sz="1250" b="0" i="0" dirty="0">
                          <a:effectLst/>
                          <a:latin typeface="Consolas" panose="020B0609020204030204" pitchFamily="49" charset="0"/>
                        </a:rPr>
                        <a:t> = “file.txt"</a:t>
                      </a:r>
                    </a:p>
                    <a:p>
                      <a:pPr algn="l" rtl="0" fontAlgn="base"/>
                      <a:r>
                        <a:rPr lang="en-IN" sz="1250" b="0" i="0" dirty="0">
                          <a:effectLst/>
                          <a:latin typeface="Consolas" panose="020B0609020204030204" pitchFamily="49" charset="0"/>
                        </a:rPr>
                        <a:t>file = open(</a:t>
                      </a:r>
                      <a:r>
                        <a:rPr lang="en-IN" sz="1250" b="0" i="0" dirty="0" err="1">
                          <a:effectLst/>
                          <a:latin typeface="Consolas" panose="020B0609020204030204" pitchFamily="49" charset="0"/>
                        </a:rPr>
                        <a:t>fd</a:t>
                      </a:r>
                      <a:r>
                        <a:rPr lang="en-IN" sz="1250" b="0" i="0" dirty="0">
                          <a:effectLst/>
                          <a:latin typeface="Consolas" panose="020B0609020204030204" pitchFamily="49" charset="0"/>
                        </a:rPr>
                        <a:t>, 'r')</a:t>
                      </a:r>
                    </a:p>
                    <a:p>
                      <a:pPr algn="l" rtl="0" fontAlgn="base"/>
                      <a:r>
                        <a:rPr lang="en-IN" sz="1250" b="0" i="0" dirty="0">
                          <a:effectLst/>
                          <a:latin typeface="Consolas" panose="020B0609020204030204" pitchFamily="49" charset="0"/>
                        </a:rPr>
                        <a:t>text = </a:t>
                      </a:r>
                      <a:r>
                        <a:rPr lang="en-IN" sz="1250" b="0" i="0" dirty="0" err="1">
                          <a:effectLst/>
                          <a:latin typeface="Consolas" panose="020B0609020204030204" pitchFamily="49" charset="0"/>
                        </a:rPr>
                        <a:t>file.read</a:t>
                      </a:r>
                      <a:r>
                        <a:rPr lang="en-IN" sz="1250" b="0" i="0" dirty="0">
                          <a:effectLst/>
                          <a:latin typeface="Consolas" panose="020B0609020204030204" pitchFamily="49" charset="0"/>
                        </a:rPr>
                        <a:t>()</a:t>
                      </a:r>
                    </a:p>
                    <a:p>
                      <a:pPr algn="l" rtl="0" fontAlgn="base"/>
                      <a:r>
                        <a:rPr lang="en-IN" sz="1250" b="0" i="0" dirty="0">
                          <a:effectLst/>
                          <a:latin typeface="Consolas" panose="020B0609020204030204" pitchFamily="49" charset="0"/>
                        </a:rPr>
                        <a:t>print(text)</a:t>
                      </a:r>
                    </a:p>
                    <a:p>
                      <a:pPr algn="l" rtl="0" fontAlgn="base"/>
                      <a:r>
                        <a:rPr lang="en-IN" sz="1250" b="0" i="0" dirty="0" err="1">
                          <a:effectLst/>
                          <a:latin typeface="Consolas" panose="020B0609020204030204" pitchFamily="49" charset="0"/>
                        </a:rPr>
                        <a:t>os.close</a:t>
                      </a:r>
                      <a:r>
                        <a:rPr lang="en-IN" sz="1250" b="0" i="0" dirty="0">
                          <a:effectLst/>
                          <a:latin typeface="Consolas" panose="020B0609020204030204" pitchFamily="49" charset="0"/>
                        </a:rPr>
                        <a:t>(file)</a:t>
                      </a:r>
                    </a:p>
                  </a:txBody>
                  <a:tcPr marL="76200" marR="76200" marT="106680" marB="106680" anchor="ctr">
                    <a:lnL>
                      <a:noFill/>
                    </a:lnL>
                    <a:lnR>
                      <a:noFill/>
                    </a:lnR>
                    <a:lnT>
                      <a:noFill/>
                    </a:lnT>
                    <a:lnB>
                      <a:noFill/>
                    </a:lnB>
                  </a:tcPr>
                </a:tc>
                <a:extLst>
                  <a:ext uri="{0D108BD9-81ED-4DB2-BD59-A6C34878D82A}">
                    <a16:rowId xmlns:a16="http://schemas.microsoft.com/office/drawing/2014/main" val="2328997773"/>
                  </a:ext>
                </a:extLst>
              </a:tr>
            </a:tbl>
          </a:graphicData>
        </a:graphic>
      </p:graphicFrame>
    </p:spTree>
    <p:extLst>
      <p:ext uri="{BB962C8B-B14F-4D97-AF65-F5344CB8AC3E}">
        <p14:creationId xmlns:p14="http://schemas.microsoft.com/office/powerpoint/2010/main" val="260356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buNone/>
            </a:pPr>
            <a:r>
              <a:rPr lang="en-US" sz="2000" b="1" i="0" dirty="0">
                <a:effectLst/>
                <a:latin typeface="urw-din"/>
              </a:rPr>
              <a:t>5. </a:t>
            </a:r>
            <a:r>
              <a:rPr lang="en-US" sz="2000" b="1" i="0" dirty="0" err="1">
                <a:effectLst/>
                <a:latin typeface="urw-din"/>
              </a:rPr>
              <a:t>os.rename</a:t>
            </a:r>
            <a:r>
              <a:rPr lang="en-US" sz="2000" b="1" i="0" dirty="0">
                <a:effectLst/>
                <a:latin typeface="urw-din"/>
              </a:rPr>
              <a:t>(): </a:t>
            </a:r>
            <a:r>
              <a:rPr lang="en-US" sz="2000" b="0" i="0" dirty="0">
                <a:effectLst/>
                <a:latin typeface="urw-din"/>
              </a:rPr>
              <a:t>A file old.txt can be renamed to new.txt, using the function </a:t>
            </a:r>
            <a:r>
              <a:rPr lang="en-US" sz="2000" b="0" i="0" dirty="0" err="1">
                <a:effectLst/>
                <a:latin typeface="urw-din"/>
              </a:rPr>
              <a:t>os.rename</a:t>
            </a:r>
            <a:r>
              <a:rPr lang="en-US" sz="2000" b="0" i="0" dirty="0">
                <a:effectLst/>
                <a:latin typeface="urw-din"/>
              </a:rPr>
              <a:t>(). The name of the file changes only if, the file exists and the user has sufficient privilege permission to change the file.</a:t>
            </a:r>
          </a:p>
          <a:p>
            <a:pPr marL="0" indent="0">
              <a:buNone/>
            </a:pPr>
            <a:endParaRPr lang="en-US" sz="2000" dirty="0">
              <a:latin typeface="urw-din"/>
            </a:endParaRPr>
          </a:p>
          <a:p>
            <a:pPr marL="0" indent="0">
              <a:buNone/>
            </a:pPr>
            <a:endParaRPr lang="en-US" sz="2000" dirty="0">
              <a:latin typeface="urw-din"/>
            </a:endParaRPr>
          </a:p>
          <a:p>
            <a:pPr marL="0" indent="0">
              <a:buNone/>
            </a:pPr>
            <a:endParaRPr lang="en-US" sz="2000" dirty="0">
              <a:latin typeface="urw-din"/>
            </a:endParaRPr>
          </a:p>
          <a:p>
            <a:pPr marL="0" indent="0">
              <a:buNone/>
            </a:pPr>
            <a:endParaRPr lang="en-US" sz="2000" dirty="0">
              <a:latin typeface="urw-din"/>
            </a:endParaRPr>
          </a:p>
          <a:p>
            <a:pPr marL="0" indent="0">
              <a:buNone/>
            </a:pPr>
            <a:r>
              <a:rPr lang="en-IN" sz="2000" dirty="0">
                <a:latin typeface="urw-din"/>
              </a:rPr>
              <a:t>Note - </a:t>
            </a:r>
            <a:r>
              <a:rPr lang="en-US" sz="2000" b="0" i="0" dirty="0">
                <a:effectLst/>
                <a:latin typeface="urw-din"/>
              </a:rPr>
              <a:t>A file name “file.txt” exists, thus when </a:t>
            </a:r>
            <a:r>
              <a:rPr lang="en-US" sz="2000" b="0" i="0" dirty="0" err="1">
                <a:effectLst/>
                <a:latin typeface="urw-din"/>
              </a:rPr>
              <a:t>os.rename</a:t>
            </a:r>
            <a:r>
              <a:rPr lang="en-US" sz="2000" b="0" i="0" dirty="0">
                <a:effectLst/>
                <a:latin typeface="urw-din"/>
              </a:rPr>
              <a:t>() is used the first time, the file gets renamed. Upon calling the function </a:t>
            </a:r>
            <a:r>
              <a:rPr lang="en-US" sz="2000" b="0" i="0" dirty="0" err="1">
                <a:effectLst/>
                <a:latin typeface="urw-din"/>
              </a:rPr>
              <a:t>os.rename</a:t>
            </a:r>
            <a:r>
              <a:rPr lang="en-US" sz="2000" b="0" i="0" dirty="0">
                <a:effectLst/>
                <a:latin typeface="urw-din"/>
              </a:rPr>
              <a:t>() second time, file “New.txt” exists and not “file.txt” </a:t>
            </a:r>
            <a:br>
              <a:rPr lang="en-US" sz="2000" dirty="0"/>
            </a:br>
            <a:r>
              <a:rPr lang="en-US" sz="2000" b="0" i="0" dirty="0">
                <a:effectLst/>
                <a:latin typeface="urw-din"/>
              </a:rPr>
              <a:t>thus Python throws </a:t>
            </a:r>
            <a:r>
              <a:rPr lang="en-US" sz="2000" b="0" i="0" dirty="0" err="1">
                <a:effectLst/>
                <a:latin typeface="urw-din"/>
              </a:rPr>
              <a:t>FileNotFoundError</a:t>
            </a:r>
            <a:r>
              <a:rPr lang="en-US" sz="2000" b="0" i="0" dirty="0">
                <a:effectLst/>
                <a:latin typeface="urw-din"/>
              </a:rPr>
              <a:t>. </a:t>
            </a:r>
            <a:endParaRPr lang="en-US" sz="2000" dirty="0">
              <a:latin typeface="urw-din"/>
            </a:endParaRPr>
          </a:p>
        </p:txBody>
      </p:sp>
      <p:graphicFrame>
        <p:nvGraphicFramePr>
          <p:cNvPr id="4" name="Table 3">
            <a:extLst>
              <a:ext uri="{FF2B5EF4-FFF2-40B4-BE49-F238E27FC236}">
                <a16:creationId xmlns:a16="http://schemas.microsoft.com/office/drawing/2014/main" id="{23217E37-B205-E6B6-C565-A7D9BE6D817F}"/>
              </a:ext>
            </a:extLst>
          </p:cNvPr>
          <p:cNvGraphicFramePr>
            <a:graphicFrameLocks noGrp="1"/>
          </p:cNvGraphicFramePr>
          <p:nvPr>
            <p:extLst>
              <p:ext uri="{D42A27DB-BD31-4B8C-83A1-F6EECF244321}">
                <p14:modId xmlns:p14="http://schemas.microsoft.com/office/powerpoint/2010/main" val="2096042429"/>
              </p:ext>
            </p:extLst>
          </p:nvPr>
        </p:nvGraphicFramePr>
        <p:xfrm>
          <a:off x="3432507" y="2072640"/>
          <a:ext cx="5147692" cy="1356360"/>
        </p:xfrm>
        <a:graphic>
          <a:graphicData uri="http://schemas.openxmlformats.org/drawingml/2006/table">
            <a:tbl>
              <a:tblPr/>
              <a:tblGrid>
                <a:gridCol w="5147692">
                  <a:extLst>
                    <a:ext uri="{9D8B030D-6E8A-4147-A177-3AD203B41FA5}">
                      <a16:colId xmlns:a16="http://schemas.microsoft.com/office/drawing/2014/main" val="1376693399"/>
                    </a:ext>
                  </a:extLst>
                </a:gridCol>
              </a:tblGrid>
              <a:tr h="0">
                <a:tc>
                  <a:txBody>
                    <a:bodyPr/>
                    <a:lstStyle/>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endParaRPr lang="en-IN" sz="1250" b="0" i="0" dirty="0">
                        <a:effectLst/>
                        <a:latin typeface="Consolas" panose="020B0609020204030204" pitchFamily="49" charset="0"/>
                      </a:endParaRP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t>
                      </a:r>
                    </a:p>
                    <a:p>
                      <a:pPr algn="l" rtl="0" fontAlgn="base"/>
                      <a:r>
                        <a:rPr lang="en-IN" sz="1250" b="0" i="0" dirty="0" err="1">
                          <a:effectLst/>
                          <a:latin typeface="Consolas" panose="020B0609020204030204" pitchFamily="49" charset="0"/>
                        </a:rPr>
                        <a:t>fd</a:t>
                      </a:r>
                      <a:r>
                        <a:rPr lang="en-IN" sz="1250" b="0" i="0" dirty="0">
                          <a:effectLst/>
                          <a:latin typeface="Consolas" panose="020B0609020204030204" pitchFamily="49" charset="0"/>
                        </a:rPr>
                        <a:t> = “file.txt"</a:t>
                      </a:r>
                    </a:p>
                    <a:p>
                      <a:pPr algn="l" rtl="0" fontAlgn="base"/>
                      <a:r>
                        <a:rPr lang="en-IN" sz="1250" b="0" i="0" dirty="0" err="1">
                          <a:effectLst/>
                          <a:latin typeface="Consolas" panose="020B0609020204030204" pitchFamily="49" charset="0"/>
                        </a:rPr>
                        <a:t>os.rename</a:t>
                      </a:r>
                      <a:r>
                        <a:rPr lang="en-IN" sz="1250" b="0" i="0" dirty="0">
                          <a:effectLst/>
                          <a:latin typeface="Consolas" panose="020B0609020204030204" pitchFamily="49" charset="0"/>
                        </a:rPr>
                        <a:t>(fd,'New.txt')</a:t>
                      </a:r>
                    </a:p>
                    <a:p>
                      <a:pPr algn="l" rtl="0" fontAlgn="base"/>
                      <a:r>
                        <a:rPr lang="en-IN" sz="1250" b="0" i="0" dirty="0" err="1">
                          <a:effectLst/>
                          <a:latin typeface="Consolas" panose="020B0609020204030204" pitchFamily="49" charset="0"/>
                        </a:rPr>
                        <a:t>os.rename</a:t>
                      </a:r>
                      <a:r>
                        <a:rPr lang="en-IN" sz="1250" b="0" i="0" dirty="0">
                          <a:effectLst/>
                          <a:latin typeface="Consolas" panose="020B0609020204030204" pitchFamily="49" charset="0"/>
                        </a:rPr>
                        <a:t>(fd,'New.txt')</a:t>
                      </a:r>
                    </a:p>
                  </a:txBody>
                  <a:tcPr marL="76200" marR="76200" marT="106680" marB="106680" anchor="ctr">
                    <a:lnL>
                      <a:noFill/>
                    </a:lnL>
                    <a:lnR>
                      <a:noFill/>
                    </a:lnR>
                    <a:lnT>
                      <a:noFill/>
                    </a:lnT>
                    <a:lnB>
                      <a:noFill/>
                    </a:lnB>
                  </a:tcPr>
                </a:tc>
                <a:extLst>
                  <a:ext uri="{0D108BD9-81ED-4DB2-BD59-A6C34878D82A}">
                    <a16:rowId xmlns:a16="http://schemas.microsoft.com/office/drawing/2014/main" val="1803804336"/>
                  </a:ext>
                </a:extLst>
              </a:tr>
            </a:tbl>
          </a:graphicData>
        </a:graphic>
      </p:graphicFrame>
    </p:spTree>
    <p:extLst>
      <p:ext uri="{BB962C8B-B14F-4D97-AF65-F5344CB8AC3E}">
        <p14:creationId xmlns:p14="http://schemas.microsoft.com/office/powerpoint/2010/main" val="256360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lgn="l" fontAlgn="base">
              <a:buNone/>
            </a:pPr>
            <a:r>
              <a:rPr lang="en-US" sz="2400" b="1" i="0" dirty="0">
                <a:effectLst/>
                <a:latin typeface="urw-din"/>
              </a:rPr>
              <a:t>6. </a:t>
            </a:r>
            <a:r>
              <a:rPr lang="en-US" sz="2400" b="1" i="0" dirty="0" err="1">
                <a:effectLst/>
                <a:latin typeface="urw-din"/>
              </a:rPr>
              <a:t>os.remove</a:t>
            </a:r>
            <a:r>
              <a:rPr lang="en-US" sz="2400" b="1" i="0" dirty="0">
                <a:effectLst/>
                <a:latin typeface="urw-din"/>
              </a:rPr>
              <a:t>(): </a:t>
            </a:r>
            <a:r>
              <a:rPr lang="en-US" sz="2400" b="0" i="0" dirty="0">
                <a:effectLst/>
                <a:latin typeface="urw-din"/>
              </a:rPr>
              <a:t>Using the </a:t>
            </a:r>
            <a:r>
              <a:rPr lang="en-US" sz="2400" b="0" i="0" dirty="0" err="1">
                <a:effectLst/>
                <a:latin typeface="urw-din"/>
              </a:rPr>
              <a:t>Os</a:t>
            </a:r>
            <a:r>
              <a:rPr lang="en-US" sz="2400" b="0" i="0" dirty="0">
                <a:effectLst/>
                <a:latin typeface="urw-din"/>
              </a:rPr>
              <a:t> module we can remove a file in our system using the remove() method. To remove a file we need to pass the name of the file as a parameter. </a:t>
            </a:r>
          </a:p>
          <a:p>
            <a:pPr marL="0" indent="0" algn="l" fontAlgn="base">
              <a:buNone/>
            </a:pPr>
            <a:endParaRPr lang="en-US" sz="2400" dirty="0">
              <a:latin typeface="urw-din"/>
            </a:endParaRPr>
          </a:p>
          <a:p>
            <a:pPr marL="0" indent="0" algn="l" fontAlgn="base">
              <a:buNone/>
            </a:pPr>
            <a:endParaRPr lang="en-US" sz="2400" dirty="0">
              <a:latin typeface="urw-din"/>
            </a:endParaRPr>
          </a:p>
          <a:p>
            <a:pPr marL="0" indent="0" algn="l" fontAlgn="base">
              <a:buNone/>
            </a:pPr>
            <a:r>
              <a:rPr lang="en-US" sz="2400" dirty="0">
                <a:latin typeface="urw-din"/>
              </a:rPr>
              <a:t>Note - </a:t>
            </a:r>
            <a:r>
              <a:rPr lang="en-US" sz="2400" b="0" i="0" dirty="0">
                <a:effectLst/>
                <a:latin typeface="urw-din"/>
              </a:rPr>
              <a:t>The OS module provides us a layer of abstraction between us and the operating system. When we are working with </a:t>
            </a:r>
            <a:r>
              <a:rPr lang="en-US" sz="2400" b="0" i="0" dirty="0" err="1">
                <a:effectLst/>
                <a:latin typeface="urw-din"/>
              </a:rPr>
              <a:t>os</a:t>
            </a:r>
            <a:r>
              <a:rPr lang="en-US" sz="2400" b="1" i="0" dirty="0">
                <a:effectLst/>
                <a:latin typeface="urw-din"/>
              </a:rPr>
              <a:t> </a:t>
            </a:r>
            <a:r>
              <a:rPr lang="en-US" sz="2400" b="0" i="0" dirty="0">
                <a:effectLst/>
                <a:latin typeface="urw-din"/>
              </a:rPr>
              <a:t>module always specify the absolute path depending upon the operating system the code can run on any </a:t>
            </a:r>
            <a:r>
              <a:rPr lang="en-US" sz="2400" b="0" i="0" dirty="0" err="1">
                <a:effectLst/>
                <a:latin typeface="urw-din"/>
              </a:rPr>
              <a:t>os</a:t>
            </a:r>
            <a:r>
              <a:rPr lang="en-US" sz="2400" b="0" i="0" dirty="0">
                <a:effectLst/>
                <a:latin typeface="urw-din"/>
              </a:rPr>
              <a:t> but we need to change the path exactly. If you try to remove a file that does not exist you will get </a:t>
            </a:r>
            <a:r>
              <a:rPr lang="en-US" sz="2400" b="1" i="0" dirty="0" err="1">
                <a:effectLst/>
                <a:latin typeface="urw-din"/>
              </a:rPr>
              <a:t>FileNotFoudError</a:t>
            </a:r>
            <a:r>
              <a:rPr lang="en-US" sz="2400" b="0" i="0" dirty="0">
                <a:effectLst/>
                <a:latin typeface="urw-din"/>
              </a:rPr>
              <a:t>. </a:t>
            </a:r>
            <a:br>
              <a:rPr lang="en-US" sz="2400" dirty="0"/>
            </a:br>
            <a:endParaRPr lang="en-IN" sz="2400" dirty="0"/>
          </a:p>
        </p:txBody>
      </p:sp>
      <p:graphicFrame>
        <p:nvGraphicFramePr>
          <p:cNvPr id="4" name="Table 3">
            <a:extLst>
              <a:ext uri="{FF2B5EF4-FFF2-40B4-BE49-F238E27FC236}">
                <a16:creationId xmlns:a16="http://schemas.microsoft.com/office/drawing/2014/main" id="{3EC02574-3DF4-70E8-96B2-78BFE3457CEB}"/>
              </a:ext>
            </a:extLst>
          </p:cNvPr>
          <p:cNvGraphicFramePr>
            <a:graphicFrameLocks noGrp="1"/>
          </p:cNvGraphicFramePr>
          <p:nvPr>
            <p:extLst>
              <p:ext uri="{D42A27DB-BD31-4B8C-83A1-F6EECF244321}">
                <p14:modId xmlns:p14="http://schemas.microsoft.com/office/powerpoint/2010/main" val="672478974"/>
              </p:ext>
            </p:extLst>
          </p:nvPr>
        </p:nvGraphicFramePr>
        <p:xfrm>
          <a:off x="3333895" y="2147617"/>
          <a:ext cx="5147691" cy="784860"/>
        </p:xfrm>
        <a:graphic>
          <a:graphicData uri="http://schemas.openxmlformats.org/drawingml/2006/table">
            <a:tbl>
              <a:tblPr/>
              <a:tblGrid>
                <a:gridCol w="5147691">
                  <a:extLst>
                    <a:ext uri="{9D8B030D-6E8A-4147-A177-3AD203B41FA5}">
                      <a16:colId xmlns:a16="http://schemas.microsoft.com/office/drawing/2014/main" val="3222243059"/>
                    </a:ext>
                  </a:extLst>
                </a:gridCol>
              </a:tblGrid>
              <a:tr h="0">
                <a:tc>
                  <a:txBody>
                    <a:bodyPr/>
                    <a:lstStyle/>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r>
                        <a:rPr lang="en-IN" sz="1250" b="0" i="0" dirty="0">
                          <a:effectLst/>
                          <a:latin typeface="Consolas" panose="020B0609020204030204" pitchFamily="49" charset="0"/>
                        </a:rPr>
                        <a:t> #importing </a:t>
                      </a:r>
                      <a:r>
                        <a:rPr lang="en-IN" sz="1250" b="0" i="0" dirty="0" err="1">
                          <a:effectLst/>
                          <a:latin typeface="Consolas" panose="020B0609020204030204" pitchFamily="49" charset="0"/>
                        </a:rPr>
                        <a:t>os</a:t>
                      </a:r>
                      <a:r>
                        <a:rPr lang="en-IN" sz="1250" b="0" i="0" dirty="0">
                          <a:effectLst/>
                          <a:latin typeface="Consolas" panose="020B0609020204030204" pitchFamily="49" charset="0"/>
                        </a:rPr>
                        <a:t> module.</a:t>
                      </a:r>
                    </a:p>
                    <a:p>
                      <a:pPr algn="l" rtl="0" fontAlgn="base"/>
                      <a:r>
                        <a:rPr lang="en-IN" sz="1250" b="0" i="0" dirty="0">
                          <a:effectLst/>
                          <a:latin typeface="Consolas" panose="020B0609020204030204" pitchFamily="49" charset="0"/>
                        </a:rPr>
                        <a:t> </a:t>
                      </a:r>
                    </a:p>
                    <a:p>
                      <a:pPr algn="l" rtl="0" fontAlgn="base"/>
                      <a:r>
                        <a:rPr lang="en-IN" sz="1250" b="0" i="0" dirty="0" err="1">
                          <a:effectLst/>
                          <a:latin typeface="Consolas" panose="020B0609020204030204" pitchFamily="49" charset="0"/>
                        </a:rPr>
                        <a:t>os.remove</a:t>
                      </a:r>
                      <a:r>
                        <a:rPr lang="en-IN" sz="1250" b="0" i="0" dirty="0">
                          <a:effectLst/>
                          <a:latin typeface="Consolas" panose="020B0609020204030204" pitchFamily="49" charset="0"/>
                        </a:rPr>
                        <a:t>("file_name.txt") #removing the file.</a:t>
                      </a:r>
                    </a:p>
                  </a:txBody>
                  <a:tcPr marL="76200" marR="76200" marT="106680" marB="106680" anchor="ctr">
                    <a:lnL>
                      <a:noFill/>
                    </a:lnL>
                    <a:lnR>
                      <a:noFill/>
                    </a:lnR>
                    <a:lnT>
                      <a:noFill/>
                    </a:lnT>
                    <a:lnB>
                      <a:noFill/>
                    </a:lnB>
                  </a:tcPr>
                </a:tc>
                <a:extLst>
                  <a:ext uri="{0D108BD9-81ED-4DB2-BD59-A6C34878D82A}">
                    <a16:rowId xmlns:a16="http://schemas.microsoft.com/office/drawing/2014/main" val="3371852340"/>
                  </a:ext>
                </a:extLst>
              </a:tr>
            </a:tbl>
          </a:graphicData>
        </a:graphic>
      </p:graphicFrame>
    </p:spTree>
    <p:extLst>
      <p:ext uri="{BB962C8B-B14F-4D97-AF65-F5344CB8AC3E}">
        <p14:creationId xmlns:p14="http://schemas.microsoft.com/office/powerpoint/2010/main" val="24636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buNone/>
            </a:pPr>
            <a:r>
              <a:rPr lang="en-US" sz="2400" b="1" i="0" dirty="0">
                <a:effectLst/>
                <a:latin typeface="urw-din"/>
              </a:rPr>
              <a:t>7. </a:t>
            </a:r>
            <a:r>
              <a:rPr lang="en-US" sz="2400" b="1" i="0" dirty="0" err="1">
                <a:effectLst/>
                <a:latin typeface="urw-din"/>
              </a:rPr>
              <a:t>os.path.exists</a:t>
            </a:r>
            <a:r>
              <a:rPr lang="en-US" sz="2400" b="1" i="0" dirty="0">
                <a:effectLst/>
                <a:latin typeface="urw-din"/>
              </a:rPr>
              <a:t>(): </a:t>
            </a:r>
            <a:r>
              <a:rPr lang="en-US" sz="2400" b="0" i="0" dirty="0">
                <a:effectLst/>
                <a:latin typeface="urw-din"/>
              </a:rPr>
              <a:t>This method will check whether a file exists or not by passing the name of the file as a parameter. OS module has a sub-module named PATH by using which we can perform many more functions. </a:t>
            </a:r>
          </a:p>
          <a:p>
            <a:pPr marL="0" indent="0">
              <a:buNone/>
            </a:pPr>
            <a:endParaRPr lang="en-US" sz="2400" dirty="0">
              <a:latin typeface="urw-din"/>
            </a:endParaRPr>
          </a:p>
          <a:p>
            <a:pPr marL="0" indent="0">
              <a:buNone/>
            </a:pPr>
            <a:endParaRPr lang="en-US" sz="2400" dirty="0">
              <a:latin typeface="urw-din"/>
            </a:endParaRPr>
          </a:p>
          <a:p>
            <a:pPr marL="0" indent="0">
              <a:buNone/>
            </a:pPr>
            <a:endParaRPr lang="en-US" sz="2400" dirty="0">
              <a:latin typeface="urw-din"/>
            </a:endParaRPr>
          </a:p>
          <a:p>
            <a:pPr marL="0" indent="0">
              <a:buNone/>
            </a:pPr>
            <a:endParaRPr lang="en-US" sz="2400" dirty="0">
              <a:latin typeface="urw-din"/>
            </a:endParaRPr>
          </a:p>
          <a:p>
            <a:pPr marL="0" indent="0">
              <a:buNone/>
            </a:pPr>
            <a:r>
              <a:rPr lang="en-IN" sz="2400" dirty="0">
                <a:latin typeface="urw-din"/>
              </a:rPr>
              <a:t>Note –If</a:t>
            </a:r>
            <a:r>
              <a:rPr lang="en-US" sz="2400" b="0" i="0" dirty="0">
                <a:effectLst/>
                <a:latin typeface="urw-din"/>
              </a:rPr>
              <a:t> the file does not exist it will give output False. If the file exists it will give us output True. </a:t>
            </a:r>
            <a:endParaRPr lang="en-US" sz="2400" dirty="0">
              <a:latin typeface="urw-din"/>
            </a:endParaRPr>
          </a:p>
        </p:txBody>
      </p:sp>
      <p:graphicFrame>
        <p:nvGraphicFramePr>
          <p:cNvPr id="4" name="Table 3">
            <a:extLst>
              <a:ext uri="{FF2B5EF4-FFF2-40B4-BE49-F238E27FC236}">
                <a16:creationId xmlns:a16="http://schemas.microsoft.com/office/drawing/2014/main" id="{6EA5CBA8-07D9-C538-CE03-EAEFC0C7721F}"/>
              </a:ext>
            </a:extLst>
          </p:cNvPr>
          <p:cNvGraphicFramePr>
            <a:graphicFrameLocks noGrp="1"/>
          </p:cNvGraphicFramePr>
          <p:nvPr>
            <p:extLst>
              <p:ext uri="{D42A27DB-BD31-4B8C-83A1-F6EECF244321}">
                <p14:modId xmlns:p14="http://schemas.microsoft.com/office/powerpoint/2010/main" val="3572770251"/>
              </p:ext>
            </p:extLst>
          </p:nvPr>
        </p:nvGraphicFramePr>
        <p:xfrm>
          <a:off x="3522154" y="2469871"/>
          <a:ext cx="5147691" cy="1546860"/>
        </p:xfrm>
        <a:graphic>
          <a:graphicData uri="http://schemas.openxmlformats.org/drawingml/2006/table">
            <a:tbl>
              <a:tblPr/>
              <a:tblGrid>
                <a:gridCol w="5147691">
                  <a:extLst>
                    <a:ext uri="{9D8B030D-6E8A-4147-A177-3AD203B41FA5}">
                      <a16:colId xmlns:a16="http://schemas.microsoft.com/office/drawing/2014/main" val="3036767687"/>
                    </a:ext>
                  </a:extLst>
                </a:gridCol>
              </a:tblGrid>
              <a:tr h="0">
                <a:tc>
                  <a:txBody>
                    <a:bodyPr/>
                    <a:lstStyle/>
                    <a:p>
                      <a:pPr algn="l" rtl="0" fontAlgn="base"/>
                      <a:r>
                        <a:rPr lang="en-US" sz="1250" b="0" i="0" dirty="0">
                          <a:effectLst/>
                          <a:latin typeface="Consolas" panose="020B0609020204030204" pitchFamily="49" charset="0"/>
                        </a:rPr>
                        <a:t>import </a:t>
                      </a:r>
                      <a:r>
                        <a:rPr lang="en-US" sz="1250" b="0" i="0" dirty="0" err="1">
                          <a:effectLst/>
                          <a:latin typeface="Consolas" panose="020B0609020204030204" pitchFamily="49" charset="0"/>
                        </a:rPr>
                        <a:t>os</a:t>
                      </a:r>
                      <a:endParaRPr lang="en-US" sz="1250" b="0" i="0" dirty="0">
                        <a:effectLst/>
                        <a:latin typeface="Consolas" panose="020B0609020204030204" pitchFamily="49" charset="0"/>
                      </a:endParaRPr>
                    </a:p>
                    <a:p>
                      <a:pPr algn="l" rtl="0" fontAlgn="base"/>
                      <a:r>
                        <a:rPr lang="en-US" sz="1250" b="0" i="0" dirty="0">
                          <a:effectLst/>
                          <a:latin typeface="Consolas" panose="020B0609020204030204" pitchFamily="49" charset="0"/>
                        </a:rPr>
                        <a:t>#importing </a:t>
                      </a:r>
                      <a:r>
                        <a:rPr lang="en-US" sz="1250" b="0" i="0" dirty="0" err="1">
                          <a:effectLst/>
                          <a:latin typeface="Consolas" panose="020B0609020204030204" pitchFamily="49" charset="0"/>
                        </a:rPr>
                        <a:t>os</a:t>
                      </a:r>
                      <a:r>
                        <a:rPr lang="en-US" sz="1250" b="0" i="0" dirty="0">
                          <a:effectLst/>
                          <a:latin typeface="Consolas" panose="020B0609020204030204" pitchFamily="49" charset="0"/>
                        </a:rPr>
                        <a:t> module</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result = </a:t>
                      </a:r>
                      <a:r>
                        <a:rPr lang="en-US" sz="1250" b="0" i="0" dirty="0" err="1">
                          <a:effectLst/>
                          <a:latin typeface="Consolas" panose="020B0609020204030204" pitchFamily="49" charset="0"/>
                        </a:rPr>
                        <a:t>os.path.exists</a:t>
                      </a:r>
                      <a:r>
                        <a:rPr lang="en-US" sz="1250" b="0" i="0" dirty="0">
                          <a:effectLst/>
                          <a:latin typeface="Consolas" panose="020B0609020204030204" pitchFamily="49" charset="0"/>
                        </a:rPr>
                        <a:t>("</a:t>
                      </a:r>
                      <a:r>
                        <a:rPr lang="en-US" sz="1250" b="0" i="0" dirty="0" err="1">
                          <a:effectLst/>
                          <a:latin typeface="Consolas" panose="020B0609020204030204" pitchFamily="49" charset="0"/>
                        </a:rPr>
                        <a:t>file_name</a:t>
                      </a:r>
                      <a:r>
                        <a:rPr lang="en-US" sz="1250" b="0" i="0" dirty="0">
                          <a:effectLst/>
                          <a:latin typeface="Consolas" panose="020B0609020204030204" pitchFamily="49" charset="0"/>
                        </a:rPr>
                        <a:t>") #giving the name of the file as a parameter.</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print(result)</a:t>
                      </a:r>
                    </a:p>
                  </a:txBody>
                  <a:tcPr marL="76200" marR="76200" marT="106680" marB="106680" anchor="ctr">
                    <a:lnL>
                      <a:noFill/>
                    </a:lnL>
                    <a:lnR>
                      <a:noFill/>
                    </a:lnR>
                    <a:lnT>
                      <a:noFill/>
                    </a:lnT>
                    <a:lnB>
                      <a:noFill/>
                    </a:lnB>
                  </a:tcPr>
                </a:tc>
                <a:extLst>
                  <a:ext uri="{0D108BD9-81ED-4DB2-BD59-A6C34878D82A}">
                    <a16:rowId xmlns:a16="http://schemas.microsoft.com/office/drawing/2014/main" val="2091249940"/>
                  </a:ext>
                </a:extLst>
              </a:tr>
            </a:tbl>
          </a:graphicData>
        </a:graphic>
      </p:graphicFrame>
    </p:spTree>
    <p:extLst>
      <p:ext uri="{BB962C8B-B14F-4D97-AF65-F5344CB8AC3E}">
        <p14:creationId xmlns:p14="http://schemas.microsoft.com/office/powerpoint/2010/main" val="78917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062-7FBE-5809-B486-B0197453A596}"/>
              </a:ext>
            </a:extLst>
          </p:cNvPr>
          <p:cNvSpPr>
            <a:spLocks noGrp="1"/>
          </p:cNvSpPr>
          <p:nvPr>
            <p:ph type="title"/>
          </p:nvPr>
        </p:nvSpPr>
        <p:spPr>
          <a:xfrm>
            <a:off x="838200" y="365125"/>
            <a:ext cx="10515600" cy="773393"/>
          </a:xfrm>
        </p:spPr>
        <p:txBody>
          <a:bodyPr/>
          <a:lstStyle/>
          <a:p>
            <a:r>
              <a:rPr lang="en-IN" b="1" i="0" dirty="0">
                <a:effectLst/>
                <a:latin typeface="urw-din"/>
              </a:rPr>
              <a:t>Commonly Used Functions</a:t>
            </a:r>
            <a:endParaRPr lang="en-IN" dirty="0"/>
          </a:p>
        </p:txBody>
      </p:sp>
      <p:sp>
        <p:nvSpPr>
          <p:cNvPr id="3" name="Content Placeholder 2">
            <a:extLst>
              <a:ext uri="{FF2B5EF4-FFF2-40B4-BE49-F238E27FC236}">
                <a16:creationId xmlns:a16="http://schemas.microsoft.com/office/drawing/2014/main" id="{9FCBE2F0-F3B1-4B2B-6387-4BBE5F4C39AF}"/>
              </a:ext>
            </a:extLst>
          </p:cNvPr>
          <p:cNvSpPr>
            <a:spLocks noGrp="1"/>
          </p:cNvSpPr>
          <p:nvPr>
            <p:ph idx="1"/>
          </p:nvPr>
        </p:nvSpPr>
        <p:spPr>
          <a:xfrm>
            <a:off x="838200" y="1290918"/>
            <a:ext cx="10515600" cy="5451627"/>
          </a:xfrm>
        </p:spPr>
        <p:txBody>
          <a:bodyPr>
            <a:normAutofit/>
          </a:bodyPr>
          <a:lstStyle/>
          <a:p>
            <a:pPr marL="0" indent="0">
              <a:buNone/>
            </a:pPr>
            <a:r>
              <a:rPr lang="en-US" b="1" i="0" dirty="0">
                <a:effectLst/>
                <a:latin typeface="urw-din"/>
              </a:rPr>
              <a:t>8. </a:t>
            </a:r>
            <a:r>
              <a:rPr lang="en-US" b="1" i="0" dirty="0" err="1">
                <a:effectLst/>
                <a:latin typeface="urw-din"/>
              </a:rPr>
              <a:t>os.path.getsize</a:t>
            </a:r>
            <a:r>
              <a:rPr lang="en-US" b="1" i="0" dirty="0">
                <a:effectLst/>
                <a:latin typeface="urw-din"/>
              </a:rPr>
              <a:t>(): </a:t>
            </a:r>
            <a:r>
              <a:rPr lang="en-US" b="0" i="0" dirty="0">
                <a:effectLst/>
                <a:latin typeface="urw-din"/>
              </a:rPr>
              <a:t>In this method, python will give us the size of the file in bytes. To use this method we need to pass the name of the file as a parameter.</a:t>
            </a:r>
            <a:endParaRPr lang="en-IN" dirty="0"/>
          </a:p>
        </p:txBody>
      </p:sp>
      <p:graphicFrame>
        <p:nvGraphicFramePr>
          <p:cNvPr id="4" name="Table 3">
            <a:extLst>
              <a:ext uri="{FF2B5EF4-FFF2-40B4-BE49-F238E27FC236}">
                <a16:creationId xmlns:a16="http://schemas.microsoft.com/office/drawing/2014/main" id="{C18D65A7-7123-B76E-EFF6-6088C463A806}"/>
              </a:ext>
            </a:extLst>
          </p:cNvPr>
          <p:cNvGraphicFramePr>
            <a:graphicFrameLocks noGrp="1"/>
          </p:cNvGraphicFramePr>
          <p:nvPr>
            <p:extLst>
              <p:ext uri="{D42A27DB-BD31-4B8C-83A1-F6EECF244321}">
                <p14:modId xmlns:p14="http://schemas.microsoft.com/office/powerpoint/2010/main" val="1793425990"/>
              </p:ext>
            </p:extLst>
          </p:nvPr>
        </p:nvGraphicFramePr>
        <p:xfrm>
          <a:off x="3522154" y="2728082"/>
          <a:ext cx="5147691" cy="1165860"/>
        </p:xfrm>
        <a:graphic>
          <a:graphicData uri="http://schemas.openxmlformats.org/drawingml/2006/table">
            <a:tbl>
              <a:tblPr/>
              <a:tblGrid>
                <a:gridCol w="5147691">
                  <a:extLst>
                    <a:ext uri="{9D8B030D-6E8A-4147-A177-3AD203B41FA5}">
                      <a16:colId xmlns:a16="http://schemas.microsoft.com/office/drawing/2014/main" val="1769814620"/>
                    </a:ext>
                  </a:extLst>
                </a:gridCol>
              </a:tblGrid>
              <a:tr h="0">
                <a:tc>
                  <a:txBody>
                    <a:bodyPr/>
                    <a:lstStyle/>
                    <a:p>
                      <a:pPr algn="l" rtl="0" fontAlgn="base"/>
                      <a:r>
                        <a:rPr lang="en-US" sz="1250" b="0" i="0" dirty="0">
                          <a:effectLst/>
                          <a:latin typeface="Consolas" panose="020B0609020204030204" pitchFamily="49" charset="0"/>
                        </a:rPr>
                        <a:t>import </a:t>
                      </a:r>
                      <a:r>
                        <a:rPr lang="en-US" sz="1250" b="0" i="0" dirty="0" err="1">
                          <a:effectLst/>
                          <a:latin typeface="Consolas" panose="020B0609020204030204" pitchFamily="49" charset="0"/>
                        </a:rPr>
                        <a:t>os</a:t>
                      </a:r>
                      <a:r>
                        <a:rPr lang="en-US" sz="1250" b="0" i="0" dirty="0">
                          <a:effectLst/>
                          <a:latin typeface="Consolas" panose="020B0609020204030204" pitchFamily="49" charset="0"/>
                        </a:rPr>
                        <a:t> #importing </a:t>
                      </a:r>
                      <a:r>
                        <a:rPr lang="en-US" sz="1250" b="0" i="0" dirty="0" err="1">
                          <a:effectLst/>
                          <a:latin typeface="Consolas" panose="020B0609020204030204" pitchFamily="49" charset="0"/>
                        </a:rPr>
                        <a:t>os</a:t>
                      </a:r>
                      <a:r>
                        <a:rPr lang="en-US" sz="1250" b="0" i="0" dirty="0">
                          <a:effectLst/>
                          <a:latin typeface="Consolas" panose="020B0609020204030204" pitchFamily="49" charset="0"/>
                        </a:rPr>
                        <a:t> module</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size = </a:t>
                      </a:r>
                      <a:r>
                        <a:rPr lang="en-US" sz="1250" b="0" i="0" dirty="0" err="1">
                          <a:effectLst/>
                          <a:latin typeface="Consolas" panose="020B0609020204030204" pitchFamily="49" charset="0"/>
                        </a:rPr>
                        <a:t>os.path.getsize</a:t>
                      </a:r>
                      <a:r>
                        <a:rPr lang="en-US" sz="1250" b="0" i="0" dirty="0">
                          <a:effectLst/>
                          <a:latin typeface="Consolas" panose="020B0609020204030204" pitchFamily="49" charset="0"/>
                        </a:rPr>
                        <a:t>("filename")</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print("Size of the file is", size," bytes.")</a:t>
                      </a:r>
                    </a:p>
                  </a:txBody>
                  <a:tcPr marL="76200" marR="76200" marT="106680" marB="106680" anchor="ctr">
                    <a:lnL>
                      <a:noFill/>
                    </a:lnL>
                    <a:lnR>
                      <a:noFill/>
                    </a:lnR>
                    <a:lnT>
                      <a:noFill/>
                    </a:lnT>
                    <a:lnB>
                      <a:noFill/>
                    </a:lnB>
                  </a:tcPr>
                </a:tc>
                <a:extLst>
                  <a:ext uri="{0D108BD9-81ED-4DB2-BD59-A6C34878D82A}">
                    <a16:rowId xmlns:a16="http://schemas.microsoft.com/office/drawing/2014/main" val="3510939011"/>
                  </a:ext>
                </a:extLst>
              </a:tr>
            </a:tbl>
          </a:graphicData>
        </a:graphic>
      </p:graphicFrame>
    </p:spTree>
    <p:extLst>
      <p:ext uri="{BB962C8B-B14F-4D97-AF65-F5344CB8AC3E}">
        <p14:creationId xmlns:p14="http://schemas.microsoft.com/office/powerpoint/2010/main" val="156558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A9B7-A3AB-9A79-7550-542E5CB6448C}"/>
              </a:ext>
            </a:extLst>
          </p:cNvPr>
          <p:cNvSpPr>
            <a:spLocks noGrp="1"/>
          </p:cNvSpPr>
          <p:nvPr>
            <p:ph type="title"/>
          </p:nvPr>
        </p:nvSpPr>
        <p:spPr>
          <a:xfrm>
            <a:off x="838200" y="365126"/>
            <a:ext cx="10515600" cy="614766"/>
          </a:xfrm>
        </p:spPr>
        <p:txBody>
          <a:bodyPr>
            <a:normAutofit fontScale="90000"/>
          </a:bodyPr>
          <a:lstStyle/>
          <a:p>
            <a:r>
              <a:rPr lang="en-IN" b="1" dirty="0"/>
              <a:t>Statistical Module</a:t>
            </a:r>
          </a:p>
        </p:txBody>
      </p:sp>
      <p:sp>
        <p:nvSpPr>
          <p:cNvPr id="3" name="Content Placeholder 2">
            <a:extLst>
              <a:ext uri="{FF2B5EF4-FFF2-40B4-BE49-F238E27FC236}">
                <a16:creationId xmlns:a16="http://schemas.microsoft.com/office/drawing/2014/main" id="{E30FA988-564C-4127-FC02-56F95A426AC4}"/>
              </a:ext>
            </a:extLst>
          </p:cNvPr>
          <p:cNvSpPr>
            <a:spLocks noGrp="1"/>
          </p:cNvSpPr>
          <p:nvPr>
            <p:ph idx="1"/>
          </p:nvPr>
        </p:nvSpPr>
        <p:spPr>
          <a:xfrm>
            <a:off x="838200" y="1057835"/>
            <a:ext cx="10515600" cy="5585012"/>
          </a:xfrm>
        </p:spPr>
        <p:txBody>
          <a:bodyPr>
            <a:normAutofit/>
          </a:bodyPr>
          <a:lstStyle/>
          <a:p>
            <a:r>
              <a:rPr lang="en-US" sz="2000" b="0" i="0" dirty="0">
                <a:solidFill>
                  <a:srgbClr val="181717"/>
                </a:solidFill>
                <a:effectLst/>
                <a:latin typeface="Verdana" panose="020B0604030504040204" pitchFamily="34" charset="0"/>
              </a:rPr>
              <a:t>The statistics module provides functions to mathematical statistics of numeric data. The following popular statistical functions are defined in this module.</a:t>
            </a:r>
          </a:p>
          <a:p>
            <a:r>
              <a:rPr lang="en-US" sz="2000" dirty="0">
                <a:solidFill>
                  <a:srgbClr val="181717"/>
                </a:solidFill>
                <a:latin typeface="Verdana" panose="020B0604030504040204" pitchFamily="34" charset="0"/>
              </a:rPr>
              <a:t>Use import statistics to import the module</a:t>
            </a:r>
            <a:endParaRPr lang="en-IN" sz="2000" dirty="0"/>
          </a:p>
        </p:txBody>
      </p:sp>
      <p:sp>
        <p:nvSpPr>
          <p:cNvPr id="8" name="TextBox 7">
            <a:extLst>
              <a:ext uri="{FF2B5EF4-FFF2-40B4-BE49-F238E27FC236}">
                <a16:creationId xmlns:a16="http://schemas.microsoft.com/office/drawing/2014/main" id="{32249D13-FAAD-6312-4DF0-BAF3048400F9}"/>
              </a:ext>
            </a:extLst>
          </p:cNvPr>
          <p:cNvSpPr txBox="1"/>
          <p:nvPr/>
        </p:nvSpPr>
        <p:spPr>
          <a:xfrm>
            <a:off x="1792941" y="2196475"/>
            <a:ext cx="8955741" cy="4524315"/>
          </a:xfrm>
          <a:prstGeom prst="rect">
            <a:avLst/>
          </a:prstGeom>
          <a:noFill/>
        </p:spPr>
        <p:txBody>
          <a:bodyPr wrap="square">
            <a:spAutoFit/>
          </a:bodyPr>
          <a:lstStyle/>
          <a:p>
            <a:r>
              <a:rPr lang="en-US" dirty="0"/>
              <a:t>Method				Description</a:t>
            </a:r>
          </a:p>
          <a:p>
            <a:r>
              <a:rPr lang="en-US" dirty="0" err="1"/>
              <a:t>statistics.harmonic_mean</a:t>
            </a:r>
            <a:r>
              <a:rPr lang="en-US" dirty="0"/>
              <a:t>()		Calculates the harmonic mean (central location) of the 				given data</a:t>
            </a:r>
          </a:p>
          <a:p>
            <a:r>
              <a:rPr lang="en-US" dirty="0" err="1"/>
              <a:t>statistics.mean</a:t>
            </a:r>
            <a:r>
              <a:rPr lang="en-US" dirty="0"/>
              <a:t>()			Calculates the mean (average) of the given data</a:t>
            </a:r>
          </a:p>
          <a:p>
            <a:r>
              <a:rPr lang="en-US" dirty="0" err="1"/>
              <a:t>statistics.median</a:t>
            </a:r>
            <a:r>
              <a:rPr lang="en-US" dirty="0"/>
              <a:t>()			Calculates the median (middle value) of the given data</a:t>
            </a:r>
          </a:p>
          <a:p>
            <a:r>
              <a:rPr lang="en-US" dirty="0" err="1"/>
              <a:t>statistics.median_grouped</a:t>
            </a:r>
            <a:r>
              <a:rPr lang="en-US" dirty="0"/>
              <a:t>()		Calculates the median of grouped continuous data</a:t>
            </a:r>
          </a:p>
          <a:p>
            <a:r>
              <a:rPr lang="en-US" dirty="0" err="1"/>
              <a:t>statistics.median_high</a:t>
            </a:r>
            <a:r>
              <a:rPr lang="en-US" dirty="0"/>
              <a:t>()		Calculates the high median of the given data</a:t>
            </a:r>
          </a:p>
          <a:p>
            <a:r>
              <a:rPr lang="en-US" dirty="0" err="1"/>
              <a:t>statistics.median_low</a:t>
            </a:r>
            <a:r>
              <a:rPr lang="en-US" dirty="0"/>
              <a:t>()		Calculates the low median of the given data</a:t>
            </a:r>
          </a:p>
          <a:p>
            <a:r>
              <a:rPr lang="en-US" dirty="0" err="1"/>
              <a:t>statistics.mode</a:t>
            </a:r>
            <a:r>
              <a:rPr lang="en-US" dirty="0"/>
              <a:t>()			Calculates the mode (central tendency) of the given 				numeric or nominal data</a:t>
            </a:r>
          </a:p>
          <a:p>
            <a:r>
              <a:rPr lang="en-US" dirty="0" err="1"/>
              <a:t>statistics.pstdev</a:t>
            </a:r>
            <a:r>
              <a:rPr lang="en-US" dirty="0"/>
              <a:t>()			Calculates the standard deviation from an entire 					population</a:t>
            </a:r>
          </a:p>
          <a:p>
            <a:r>
              <a:rPr lang="en-US" dirty="0" err="1"/>
              <a:t>statistics.stdev</a:t>
            </a:r>
            <a:r>
              <a:rPr lang="en-US" dirty="0"/>
              <a:t>()			Calculates the standard deviation from a sample of 				data</a:t>
            </a:r>
          </a:p>
          <a:p>
            <a:r>
              <a:rPr lang="en-US" dirty="0" err="1"/>
              <a:t>statistics.pvariance</a:t>
            </a:r>
            <a:r>
              <a:rPr lang="en-US" dirty="0"/>
              <a:t>()		Calculates the variance of an entire population</a:t>
            </a:r>
          </a:p>
          <a:p>
            <a:r>
              <a:rPr lang="en-US" dirty="0" err="1"/>
              <a:t>statistics.variance</a:t>
            </a:r>
            <a:r>
              <a:rPr lang="en-US" dirty="0"/>
              <a:t>()			Calculates the variance from a sample of data</a:t>
            </a:r>
            <a:endParaRPr lang="en-IN" dirty="0"/>
          </a:p>
        </p:txBody>
      </p:sp>
    </p:spTree>
    <p:extLst>
      <p:ext uri="{BB962C8B-B14F-4D97-AF65-F5344CB8AC3E}">
        <p14:creationId xmlns:p14="http://schemas.microsoft.com/office/powerpoint/2010/main" val="4089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sofia-pro"/>
              </a:rPr>
              <a:t>Python OOPs Concepts</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lnSpcReduction="10000"/>
          </a:bodyPr>
          <a:lstStyle/>
          <a:p>
            <a:pPr algn="l" fontAlgn="base"/>
            <a:r>
              <a:rPr lang="en-US" b="0" i="0" dirty="0">
                <a:effectLst/>
                <a:latin typeface="urw-din"/>
              </a:rPr>
              <a:t>In Python, object-oriented Programming (OOPs) is a programming paradigm that uses objects and classes in programming. It aims to implement real-world entities like inheritance, polymorphisms, encapsulation, etc. in the programming. The main concept of OOPs is to bind the data and the functions that work on that together as a single unit so that no other part of the code can access this data. </a:t>
            </a:r>
          </a:p>
          <a:p>
            <a:pPr algn="l" fontAlgn="base"/>
            <a:r>
              <a:rPr lang="en-US" b="1" i="0" dirty="0">
                <a:effectLst/>
                <a:latin typeface="urw-din"/>
              </a:rPr>
              <a:t>Main Concepts of Object-Oriented Programming (OOPs) </a:t>
            </a:r>
          </a:p>
          <a:p>
            <a:pPr algn="l" fontAlgn="base">
              <a:buFont typeface="Arial" panose="020B0604020202020204" pitchFamily="34" charset="0"/>
              <a:buChar char="•"/>
            </a:pPr>
            <a:r>
              <a:rPr lang="en-US" b="0" i="0" dirty="0">
                <a:effectLst/>
                <a:latin typeface="urw-din"/>
              </a:rPr>
              <a:t>Class</a:t>
            </a:r>
          </a:p>
          <a:p>
            <a:pPr algn="l" fontAlgn="base">
              <a:buFont typeface="Arial" panose="020B0604020202020204" pitchFamily="34" charset="0"/>
              <a:buChar char="•"/>
            </a:pPr>
            <a:r>
              <a:rPr lang="en-US" b="0" i="0" dirty="0">
                <a:effectLst/>
                <a:latin typeface="urw-din"/>
              </a:rPr>
              <a:t>Objects</a:t>
            </a:r>
          </a:p>
          <a:p>
            <a:pPr algn="l" fontAlgn="base">
              <a:buFont typeface="Arial" panose="020B0604020202020204" pitchFamily="34" charset="0"/>
              <a:buChar char="•"/>
            </a:pPr>
            <a:r>
              <a:rPr lang="en-US" b="0" i="0" dirty="0">
                <a:effectLst/>
                <a:latin typeface="urw-din"/>
              </a:rPr>
              <a:t>Polymorphism</a:t>
            </a:r>
          </a:p>
          <a:p>
            <a:pPr algn="l" fontAlgn="base">
              <a:buFont typeface="Arial" panose="020B0604020202020204" pitchFamily="34" charset="0"/>
              <a:buChar char="•"/>
            </a:pPr>
            <a:r>
              <a:rPr lang="en-US" b="0" i="0" dirty="0">
                <a:effectLst/>
                <a:latin typeface="urw-din"/>
              </a:rPr>
              <a:t>Encapsulation</a:t>
            </a:r>
          </a:p>
          <a:p>
            <a:pPr algn="l" fontAlgn="base">
              <a:buFont typeface="Arial" panose="020B0604020202020204" pitchFamily="34" charset="0"/>
              <a:buChar char="•"/>
            </a:pPr>
            <a:r>
              <a:rPr lang="en-US" b="0" i="0" dirty="0">
                <a:effectLst/>
                <a:latin typeface="urw-din"/>
              </a:rPr>
              <a:t>Inheritance</a:t>
            </a:r>
          </a:p>
          <a:p>
            <a:endParaRPr lang="en-IN" dirty="0"/>
          </a:p>
        </p:txBody>
      </p:sp>
    </p:spTree>
    <p:extLst>
      <p:ext uri="{BB962C8B-B14F-4D97-AF65-F5344CB8AC3E}">
        <p14:creationId xmlns:p14="http://schemas.microsoft.com/office/powerpoint/2010/main" val="403290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9B06-8D76-1EE0-67A8-2561DF283D13}"/>
              </a:ext>
            </a:extLst>
          </p:cNvPr>
          <p:cNvSpPr>
            <a:spLocks noGrp="1"/>
          </p:cNvSpPr>
          <p:nvPr>
            <p:ph type="title"/>
          </p:nvPr>
        </p:nvSpPr>
        <p:spPr/>
        <p:txBody>
          <a:bodyPr/>
          <a:lstStyle/>
          <a:p>
            <a:r>
              <a:rPr lang="en-IN" b="1" dirty="0"/>
              <a:t>OS MODULE</a:t>
            </a:r>
          </a:p>
        </p:txBody>
      </p:sp>
      <p:sp>
        <p:nvSpPr>
          <p:cNvPr id="3" name="Content Placeholder 2">
            <a:extLst>
              <a:ext uri="{FF2B5EF4-FFF2-40B4-BE49-F238E27FC236}">
                <a16:creationId xmlns:a16="http://schemas.microsoft.com/office/drawing/2014/main" id="{E44773AB-6711-0FFF-D262-4F446B99F464}"/>
              </a:ext>
            </a:extLst>
          </p:cNvPr>
          <p:cNvSpPr>
            <a:spLocks noGrp="1"/>
          </p:cNvSpPr>
          <p:nvPr>
            <p:ph idx="1"/>
          </p:nvPr>
        </p:nvSpPr>
        <p:spPr/>
        <p:txBody>
          <a:bodyPr/>
          <a:lstStyle/>
          <a:p>
            <a:r>
              <a:rPr lang="en-US" b="0" i="0" dirty="0">
                <a:effectLst/>
                <a:latin typeface="urw-din"/>
              </a:rPr>
              <a:t>The OS module in Python provides functions for interacting with the operating system. OS comes under Python’s standard utility modules. This module provides a portable way of using operating system-dependent functionality. The *</a:t>
            </a:r>
            <a:r>
              <a:rPr lang="en-US" b="0" i="0" dirty="0" err="1">
                <a:effectLst/>
                <a:latin typeface="urw-din"/>
              </a:rPr>
              <a:t>os</a:t>
            </a:r>
            <a:r>
              <a:rPr lang="en-US" b="0" i="0" dirty="0">
                <a:effectLst/>
                <a:latin typeface="urw-din"/>
              </a:rPr>
              <a:t>* and *</a:t>
            </a:r>
            <a:r>
              <a:rPr lang="en-US" b="0" i="0" dirty="0" err="1">
                <a:effectLst/>
                <a:latin typeface="urw-din"/>
              </a:rPr>
              <a:t>os.path</a:t>
            </a:r>
            <a:r>
              <a:rPr lang="en-US" b="0" i="0" dirty="0">
                <a:effectLst/>
                <a:latin typeface="urw-din"/>
              </a:rPr>
              <a:t>* modules include many functions to interact with the file system.</a:t>
            </a:r>
            <a:endParaRPr lang="en-IN" dirty="0"/>
          </a:p>
        </p:txBody>
      </p:sp>
    </p:spTree>
    <p:extLst>
      <p:ext uri="{BB962C8B-B14F-4D97-AF65-F5344CB8AC3E}">
        <p14:creationId xmlns:p14="http://schemas.microsoft.com/office/powerpoint/2010/main" val="36358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Class </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558116"/>
          </a:xfrm>
        </p:spPr>
        <p:txBody>
          <a:bodyPr>
            <a:normAutofit/>
          </a:bodyPr>
          <a:lstStyle/>
          <a:p>
            <a:pPr algn="l" fontAlgn="base"/>
            <a:r>
              <a:rPr lang="en-US" sz="2000" b="0" i="0" dirty="0">
                <a:effectLst/>
                <a:latin typeface="urw-din"/>
              </a:rPr>
              <a:t>A class is a collection of objects. A class contains the blueprints or the prototype from which the objects are being created. It is a logical entity that contains some attributes and methods. </a:t>
            </a:r>
          </a:p>
          <a:p>
            <a:pPr algn="l" fontAlgn="base"/>
            <a:r>
              <a:rPr lang="en-US" sz="2000" b="0" i="0" dirty="0">
                <a:effectLst/>
                <a:latin typeface="urw-din"/>
              </a:rPr>
              <a:t>To understand the need for creating a class let’s consider an example, let’s say you wanted to track the number of dogs that may have different attributes like breed, age. If a list is used, the first element could be the dog’s breed while the second element could represent its age. Let’s suppose there are 100 different dogs, then how would you know which element is supposed to be which? What if you wanted to add other properties to these dogs? This lacks organization and it’s the exact need for classes. </a:t>
            </a:r>
          </a:p>
          <a:p>
            <a:pPr algn="l" fontAlgn="base"/>
            <a:r>
              <a:rPr lang="en-US" sz="2000" b="1" i="0" dirty="0">
                <a:effectLst/>
                <a:latin typeface="urw-din"/>
              </a:rPr>
              <a:t>Some points on Python class:</a:t>
            </a:r>
            <a:r>
              <a:rPr lang="en-US" sz="2000" b="0" i="0" dirty="0">
                <a:effectLst/>
                <a:latin typeface="urw-din"/>
              </a:rPr>
              <a:t>  </a:t>
            </a:r>
          </a:p>
          <a:p>
            <a:pPr algn="l" fontAlgn="base">
              <a:buFont typeface="Arial" panose="020B0604020202020204" pitchFamily="34" charset="0"/>
              <a:buChar char="•"/>
            </a:pPr>
            <a:r>
              <a:rPr lang="en-US" sz="2000" b="0" i="0" dirty="0">
                <a:effectLst/>
                <a:latin typeface="urw-din"/>
              </a:rPr>
              <a:t>Classes are created by keyword class.</a:t>
            </a:r>
          </a:p>
          <a:p>
            <a:pPr algn="l" fontAlgn="base">
              <a:buFont typeface="Arial" panose="020B0604020202020204" pitchFamily="34" charset="0"/>
              <a:buChar char="•"/>
            </a:pPr>
            <a:r>
              <a:rPr lang="en-US" sz="2000" b="0" i="0" dirty="0">
                <a:effectLst/>
                <a:latin typeface="urw-din"/>
              </a:rPr>
              <a:t>Attributes are the variables that belong to a class.</a:t>
            </a:r>
          </a:p>
          <a:p>
            <a:pPr algn="l" fontAlgn="base">
              <a:buFont typeface="Arial" panose="020B0604020202020204" pitchFamily="34" charset="0"/>
              <a:buChar char="•"/>
            </a:pPr>
            <a:r>
              <a:rPr lang="en-US" sz="2000" b="0" i="0" dirty="0">
                <a:effectLst/>
                <a:latin typeface="urw-din"/>
              </a:rPr>
              <a:t>Attributes are always public and can be accessed using the dot (.) operator. </a:t>
            </a:r>
            <a:r>
              <a:rPr lang="en-US" sz="2000" b="0" i="0" dirty="0" err="1">
                <a:effectLst/>
                <a:latin typeface="urw-din"/>
              </a:rPr>
              <a:t>Eg.</a:t>
            </a:r>
            <a:r>
              <a:rPr lang="en-US" sz="2000" b="0" i="0" dirty="0">
                <a:effectLst/>
                <a:latin typeface="urw-din"/>
              </a:rPr>
              <a:t>: </a:t>
            </a:r>
            <a:r>
              <a:rPr lang="en-US" sz="2000" b="0" i="0" dirty="0" err="1">
                <a:effectLst/>
                <a:latin typeface="urw-din"/>
              </a:rPr>
              <a:t>Myclass.Myattribute</a:t>
            </a:r>
            <a:endParaRPr lang="en-US" sz="2000" b="0" i="0" dirty="0">
              <a:effectLst/>
              <a:latin typeface="urw-din"/>
            </a:endParaRPr>
          </a:p>
          <a:p>
            <a:pPr algn="l" fontAlgn="base"/>
            <a:r>
              <a:rPr lang="en-US" sz="2000" b="1" i="0" dirty="0">
                <a:effectLst/>
                <a:latin typeface="urw-din"/>
              </a:rPr>
              <a:t>Class Definition Syntax:</a:t>
            </a:r>
            <a:endParaRPr lang="en-US" sz="2000" b="0" i="0" dirty="0">
              <a:effectLst/>
              <a:latin typeface="urw-din"/>
            </a:endParaRPr>
          </a:p>
          <a:p>
            <a:pPr lvl="8"/>
            <a:r>
              <a:rPr lang="en-IN" sz="2000" b="1" dirty="0"/>
              <a:t>Example - &gt;</a:t>
            </a:r>
          </a:p>
        </p:txBody>
      </p:sp>
      <p:sp>
        <p:nvSpPr>
          <p:cNvPr id="4" name="Rectangle 1">
            <a:extLst>
              <a:ext uri="{FF2B5EF4-FFF2-40B4-BE49-F238E27FC236}">
                <a16:creationId xmlns:a16="http://schemas.microsoft.com/office/drawing/2014/main" id="{6CB050D9-3CC9-1F4A-C2BA-14DBBD0FFFF9}"/>
              </a:ext>
            </a:extLst>
          </p:cNvPr>
          <p:cNvSpPr>
            <a:spLocks noChangeArrowheads="1"/>
          </p:cNvSpPr>
          <p:nvPr/>
        </p:nvSpPr>
        <p:spPr bwMode="auto">
          <a:xfrm>
            <a:off x="1634489" y="5804224"/>
            <a:ext cx="2112758"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onsolas" panose="020B0609020204030204" pitchFamily="49" charset="0"/>
              </a:rPr>
              <a:t>class </a:t>
            </a:r>
            <a:r>
              <a:rPr kumimoji="0" lang="en-US" altLang="en-US" sz="1200" b="0" i="0" u="none" strike="noStrike" cap="none" normalizeH="0" baseline="0" dirty="0" err="1">
                <a:ln>
                  <a:noFill/>
                </a:ln>
                <a:effectLst/>
                <a:latin typeface="Consolas" panose="020B0609020204030204" pitchFamily="49" charset="0"/>
              </a:rPr>
              <a:t>ClassName</a:t>
            </a:r>
            <a:r>
              <a:rPr kumimoji="0" lang="en-US" altLang="en-US" sz="12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onsolas" panose="020B0609020204030204" pitchFamily="49" charset="0"/>
              </a:rPr>
              <a:t>	</a:t>
            </a:r>
            <a:r>
              <a:rPr kumimoji="0" lang="en-US" altLang="en-US" sz="1200" b="0" i="0" u="none" strike="noStrike" cap="none" normalizeH="0" baseline="0" dirty="0">
                <a:ln>
                  <a:noFill/>
                </a:ln>
                <a:effectLst/>
                <a:latin typeface="Consolas" panose="020B0609020204030204" pitchFamily="49" charset="0"/>
              </a:rPr>
              <a:t># Statement-1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onsolas" panose="020B0609020204030204" pitchFamily="49" charset="0"/>
              </a:rPr>
              <a:t>	</a:t>
            </a:r>
            <a:r>
              <a:rPr kumimoji="0" lang="en-US" altLang="en-US" sz="1200" b="0" i="0" u="none" strike="noStrike" cap="none" normalizeH="0" baseline="0" dirty="0">
                <a:ln>
                  <a:noFill/>
                </a:ln>
                <a:effectLst/>
                <a:latin typeface="Consolas" panose="020B06090202040302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onsolas" panose="020B0609020204030204" pitchFamily="49" charset="0"/>
              </a:rPr>
              <a:t>	</a:t>
            </a:r>
            <a:r>
              <a:rPr kumimoji="0" lang="en-US" altLang="en-US" sz="1200" b="0" i="0" u="none" strike="noStrike" cap="none" normalizeH="0" baseline="0" dirty="0">
                <a:ln>
                  <a:noFill/>
                </a:ln>
                <a:effectLst/>
                <a:latin typeface="Consolas" panose="020B0609020204030204" pitchFamily="49" charset="0"/>
              </a:rPr>
              <a:t># Statement-N</a:t>
            </a:r>
            <a:r>
              <a:rPr kumimoji="0" lang="en-US" altLang="en-US" sz="1200" b="0" i="0" u="none" strike="noStrike" cap="none" normalizeH="0" baseline="0" dirty="0">
                <a:ln>
                  <a:noFill/>
                </a:ln>
                <a:effectLst/>
              </a:rPr>
              <a:t> </a:t>
            </a:r>
            <a:endParaRPr kumimoji="0" lang="en-US" altLang="en-US" sz="1200" b="0" i="0" u="none" strike="noStrike" cap="none" normalizeH="0" baseline="0" dirty="0">
              <a:ln>
                <a:noFill/>
              </a:ln>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6AA9068-E569-098E-3620-1CA9A1B78838}"/>
              </a:ext>
            </a:extLst>
          </p:cNvPr>
          <p:cNvGraphicFramePr>
            <a:graphicFrameLocks noGrp="1"/>
          </p:cNvGraphicFramePr>
          <p:nvPr>
            <p:extLst>
              <p:ext uri="{D42A27DB-BD31-4B8C-83A1-F6EECF244321}">
                <p14:modId xmlns:p14="http://schemas.microsoft.com/office/powerpoint/2010/main" val="4243759360"/>
              </p:ext>
            </p:extLst>
          </p:nvPr>
        </p:nvGraphicFramePr>
        <p:xfrm>
          <a:off x="6270225" y="5250628"/>
          <a:ext cx="2757234" cy="1356360"/>
        </p:xfrm>
        <a:graphic>
          <a:graphicData uri="http://schemas.openxmlformats.org/drawingml/2006/table">
            <a:tbl>
              <a:tblPr/>
              <a:tblGrid>
                <a:gridCol w="2757234">
                  <a:extLst>
                    <a:ext uri="{9D8B030D-6E8A-4147-A177-3AD203B41FA5}">
                      <a16:colId xmlns:a16="http://schemas.microsoft.com/office/drawing/2014/main" val="637950080"/>
                    </a:ext>
                  </a:extLst>
                </a:gridCol>
              </a:tblGrid>
              <a:tr h="950259">
                <a:tc>
                  <a:txBody>
                    <a:bodyPr/>
                    <a:lstStyle/>
                    <a:p>
                      <a:pPr algn="l" rtl="0" fontAlgn="base"/>
                      <a:r>
                        <a:rPr lang="en-US" sz="1250" b="0" i="0" dirty="0">
                          <a:effectLst/>
                          <a:latin typeface="Consolas" panose="020B0609020204030204" pitchFamily="49" charset="0"/>
                        </a:rPr>
                        <a:t># Python3 program to</a:t>
                      </a:r>
                    </a:p>
                    <a:p>
                      <a:pPr algn="l" rtl="0" fontAlgn="base"/>
                      <a:r>
                        <a:rPr lang="en-US" sz="1250" b="0" i="0" dirty="0">
                          <a:effectLst/>
                          <a:latin typeface="Consolas" panose="020B0609020204030204" pitchFamily="49" charset="0"/>
                        </a:rPr>
                        <a:t># demonstrate defining</a:t>
                      </a:r>
                    </a:p>
                    <a:p>
                      <a:pPr algn="l" rtl="0" fontAlgn="base"/>
                      <a:r>
                        <a:rPr lang="en-US" sz="1250" b="0" i="0" dirty="0">
                          <a:effectLst/>
                          <a:latin typeface="Consolas" panose="020B0609020204030204" pitchFamily="49" charset="0"/>
                        </a:rPr>
                        <a:t># a class</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class Dog:</a:t>
                      </a:r>
                    </a:p>
                    <a:p>
                      <a:pPr algn="l" rtl="0" fontAlgn="base"/>
                      <a:r>
                        <a:rPr lang="en-US" sz="1250" b="0" i="0" dirty="0">
                          <a:effectLst/>
                          <a:latin typeface="Consolas" panose="020B0609020204030204" pitchFamily="49" charset="0"/>
                        </a:rPr>
                        <a:t>    pass</a:t>
                      </a:r>
                    </a:p>
                  </a:txBody>
                  <a:tcPr marL="76200" marR="76200" marT="106680" marB="106680" anchor="ctr">
                    <a:lnL>
                      <a:noFill/>
                    </a:lnL>
                    <a:lnR>
                      <a:noFill/>
                    </a:lnR>
                    <a:lnT>
                      <a:noFill/>
                    </a:lnT>
                    <a:lnB>
                      <a:noFill/>
                    </a:lnB>
                  </a:tcPr>
                </a:tc>
                <a:extLst>
                  <a:ext uri="{0D108BD9-81ED-4DB2-BD59-A6C34878D82A}">
                    <a16:rowId xmlns:a16="http://schemas.microsoft.com/office/drawing/2014/main" val="1281721855"/>
                  </a:ext>
                </a:extLst>
              </a:tr>
            </a:tbl>
          </a:graphicData>
        </a:graphic>
      </p:graphicFrame>
    </p:spTree>
    <p:extLst>
      <p:ext uri="{BB962C8B-B14F-4D97-AF65-F5344CB8AC3E}">
        <p14:creationId xmlns:p14="http://schemas.microsoft.com/office/powerpoint/2010/main" val="31275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Objects</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540187"/>
          </a:xfrm>
        </p:spPr>
        <p:txBody>
          <a:bodyPr>
            <a:normAutofit fontScale="70000" lnSpcReduction="20000"/>
          </a:bodyPr>
          <a:lstStyle/>
          <a:p>
            <a:pPr algn="l" fontAlgn="base"/>
            <a:r>
              <a:rPr lang="en-US" b="0" i="0" dirty="0">
                <a:effectLst/>
                <a:latin typeface="urw-din"/>
              </a:rPr>
              <a:t>The object is an entity that has a state and behavior associated with it. It may be any real-world object like a mouse, keyboard, chair, table, pen, etc. Integers, strings, floating-point numbers, even arrays, and dictionaries, are all objects. More specifically, any single integer or any single string is an object. The number 12 is an object, the string “Hello, world” is an object, a list is an object that can hold other objects, and so on. You’ve been using objects all along and may not even realize it.</a:t>
            </a:r>
          </a:p>
          <a:p>
            <a:pPr algn="l" fontAlgn="base"/>
            <a:r>
              <a:rPr lang="en-US" b="1" i="0" dirty="0">
                <a:effectLst/>
                <a:latin typeface="urw-din"/>
              </a:rPr>
              <a:t>An object consists of :</a:t>
            </a:r>
            <a:endParaRPr lang="en-US" b="0" i="0" dirty="0">
              <a:effectLst/>
              <a:latin typeface="urw-din"/>
            </a:endParaRPr>
          </a:p>
          <a:p>
            <a:pPr algn="l" fontAlgn="base">
              <a:buFont typeface="Arial" panose="020B0604020202020204" pitchFamily="34" charset="0"/>
              <a:buChar char="•"/>
            </a:pPr>
            <a:r>
              <a:rPr lang="en-US" b="1" i="0" dirty="0">
                <a:effectLst/>
                <a:latin typeface="urw-din"/>
              </a:rPr>
              <a:t>State:</a:t>
            </a:r>
            <a:r>
              <a:rPr lang="en-US" b="0" i="0" dirty="0">
                <a:effectLst/>
                <a:latin typeface="urw-din"/>
              </a:rPr>
              <a:t> It is represented by the attributes of an object. It also reflects the properties of an object.</a:t>
            </a:r>
          </a:p>
          <a:p>
            <a:pPr algn="l" fontAlgn="base">
              <a:buFont typeface="Arial" panose="020B0604020202020204" pitchFamily="34" charset="0"/>
              <a:buChar char="•"/>
            </a:pPr>
            <a:r>
              <a:rPr lang="en-US" b="1" i="0" dirty="0">
                <a:effectLst/>
                <a:latin typeface="urw-din"/>
              </a:rPr>
              <a:t>Behavior:</a:t>
            </a:r>
            <a:r>
              <a:rPr lang="en-US" b="0" i="0" dirty="0">
                <a:effectLst/>
                <a:latin typeface="urw-din"/>
              </a:rPr>
              <a:t> It is represented by the methods of an object. It also reflects the response of an object to other objects.</a:t>
            </a:r>
          </a:p>
          <a:p>
            <a:pPr algn="l" fontAlgn="base">
              <a:buFont typeface="Arial" panose="020B0604020202020204" pitchFamily="34" charset="0"/>
              <a:buChar char="•"/>
            </a:pPr>
            <a:r>
              <a:rPr lang="en-US" b="1" i="0" dirty="0">
                <a:effectLst/>
                <a:latin typeface="urw-din"/>
              </a:rPr>
              <a:t>Identity:</a:t>
            </a:r>
            <a:r>
              <a:rPr lang="en-US" b="0" i="0" dirty="0">
                <a:effectLst/>
                <a:latin typeface="urw-din"/>
              </a:rPr>
              <a:t> It gives a unique name to an object and enables one object to interact with other objects.</a:t>
            </a:r>
          </a:p>
          <a:p>
            <a:pPr algn="l" fontAlgn="base"/>
            <a:r>
              <a:rPr lang="en-US" b="0" i="0" dirty="0">
                <a:effectLst/>
                <a:latin typeface="urw-din"/>
              </a:rPr>
              <a:t>To understand the state, behavior, and identity let us take the example of the class dog (explained above). </a:t>
            </a:r>
          </a:p>
          <a:p>
            <a:pPr algn="l" fontAlgn="base">
              <a:buFont typeface="Arial" panose="020B0604020202020204" pitchFamily="34" charset="0"/>
              <a:buChar char="•"/>
            </a:pPr>
            <a:r>
              <a:rPr lang="en-US" b="0" i="0" dirty="0">
                <a:effectLst/>
                <a:latin typeface="urw-din"/>
              </a:rPr>
              <a:t>The identity can be considered as the name of the dog.</a:t>
            </a:r>
          </a:p>
          <a:p>
            <a:pPr algn="l" fontAlgn="base">
              <a:buFont typeface="Arial" panose="020B0604020202020204" pitchFamily="34" charset="0"/>
              <a:buChar char="•"/>
            </a:pPr>
            <a:r>
              <a:rPr lang="en-US" b="0" i="0" dirty="0">
                <a:effectLst/>
                <a:latin typeface="urw-din"/>
              </a:rPr>
              <a:t>State or Attributes can be considered as the breed, age, or color of the dog.</a:t>
            </a:r>
          </a:p>
          <a:p>
            <a:pPr algn="l" fontAlgn="base">
              <a:buFont typeface="Arial" panose="020B0604020202020204" pitchFamily="34" charset="0"/>
              <a:buChar char="•"/>
            </a:pPr>
            <a:r>
              <a:rPr lang="en-US" b="0" i="0" dirty="0">
                <a:effectLst/>
                <a:latin typeface="urw-din"/>
              </a:rPr>
              <a:t>The behavior can be considered as to whether the dog is eating or sleeping.</a:t>
            </a:r>
          </a:p>
          <a:p>
            <a:pPr fontAlgn="base"/>
            <a:r>
              <a:rPr lang="en-IN" b="1" i="0" dirty="0">
                <a:effectLst/>
                <a:latin typeface="urw-din"/>
              </a:rPr>
              <a:t>Example: Creating an object</a:t>
            </a:r>
          </a:p>
          <a:p>
            <a:pPr algn="l" fontAlgn="base">
              <a:buFont typeface="Arial" panose="020B0604020202020204" pitchFamily="34" charset="0"/>
              <a:buChar char="•"/>
            </a:pPr>
            <a:endParaRPr lang="en-US" b="0" i="0" dirty="0">
              <a:effectLst/>
              <a:latin typeface="urw-din"/>
            </a:endParaRPr>
          </a:p>
        </p:txBody>
      </p:sp>
      <p:sp>
        <p:nvSpPr>
          <p:cNvPr id="4" name="Rectangle 1">
            <a:extLst>
              <a:ext uri="{FF2B5EF4-FFF2-40B4-BE49-F238E27FC236}">
                <a16:creationId xmlns:a16="http://schemas.microsoft.com/office/drawing/2014/main" id="{60B9DBD8-B0B0-3222-AD9A-ED151A82B316}"/>
              </a:ext>
            </a:extLst>
          </p:cNvPr>
          <p:cNvSpPr>
            <a:spLocks noChangeArrowheads="1"/>
          </p:cNvSpPr>
          <p:nvPr/>
        </p:nvSpPr>
        <p:spPr bwMode="auto">
          <a:xfrm>
            <a:off x="3729317" y="6196976"/>
            <a:ext cx="16222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obj </a:t>
            </a:r>
            <a:r>
              <a:rPr kumimoji="0" lang="en-US" altLang="en-US" sz="2000" b="1"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a:ln>
                  <a:noFill/>
                </a:ln>
                <a:effectLst/>
                <a:latin typeface="Consolas" panose="020B0609020204030204" pitchFamily="49" charset="0"/>
              </a:rPr>
              <a:t> Dog()</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60440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The self method</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pPr algn="l" fontAlgn="base">
              <a:buFont typeface="+mj-lt"/>
              <a:buAutoNum type="arabicPeriod"/>
            </a:pPr>
            <a:r>
              <a:rPr lang="en-US" b="0" i="0" dirty="0">
                <a:effectLst/>
                <a:latin typeface="urw-din"/>
              </a:rPr>
              <a:t>Class methods must have an extra first parameter in the method definition. We do not give a value for this parameter when we call the method, Python provides it</a:t>
            </a:r>
          </a:p>
          <a:p>
            <a:pPr algn="l" fontAlgn="base">
              <a:buFont typeface="+mj-lt"/>
              <a:buAutoNum type="arabicPeriod"/>
            </a:pPr>
            <a:r>
              <a:rPr lang="en-US" b="0" i="0" dirty="0">
                <a:effectLst/>
                <a:latin typeface="urw-din"/>
              </a:rPr>
              <a:t>If we have a method that takes no arguments, then we still have to have one argument.</a:t>
            </a:r>
          </a:p>
          <a:p>
            <a:pPr algn="l" fontAlgn="base">
              <a:buFont typeface="+mj-lt"/>
              <a:buAutoNum type="arabicPeriod"/>
            </a:pPr>
            <a:r>
              <a:rPr lang="en-US" b="0" i="0" dirty="0">
                <a:effectLst/>
                <a:latin typeface="urw-din"/>
              </a:rPr>
              <a:t>This is similar to this pointer in C++ and this reference in Java.</a:t>
            </a:r>
          </a:p>
          <a:p>
            <a:pPr algn="l" fontAlgn="base"/>
            <a:r>
              <a:rPr lang="en-US" b="0" i="0" dirty="0">
                <a:effectLst/>
                <a:latin typeface="urw-din"/>
              </a:rPr>
              <a:t>When we call a method of this object as </a:t>
            </a:r>
            <a:r>
              <a:rPr lang="en-US" b="0" i="0" dirty="0" err="1">
                <a:effectLst/>
                <a:latin typeface="urw-din"/>
              </a:rPr>
              <a:t>myobject.method</a:t>
            </a:r>
            <a:r>
              <a:rPr lang="en-US" b="0" i="0" dirty="0">
                <a:effectLst/>
                <a:latin typeface="urw-din"/>
              </a:rPr>
              <a:t>(arg1, arg2), this is automatically converted by Python into </a:t>
            </a:r>
            <a:r>
              <a:rPr lang="en-US" b="0" i="0" dirty="0" err="1">
                <a:effectLst/>
                <a:latin typeface="urw-din"/>
              </a:rPr>
              <a:t>MyClass.method</a:t>
            </a:r>
            <a:r>
              <a:rPr lang="en-US" b="0" i="0" dirty="0">
                <a:effectLst/>
                <a:latin typeface="urw-din"/>
              </a:rPr>
              <a:t>(</a:t>
            </a:r>
            <a:r>
              <a:rPr lang="en-US" b="0" i="0" dirty="0" err="1">
                <a:effectLst/>
                <a:latin typeface="urw-din"/>
              </a:rPr>
              <a:t>myobject</a:t>
            </a:r>
            <a:r>
              <a:rPr lang="en-US" b="0" i="0" dirty="0">
                <a:effectLst/>
                <a:latin typeface="urw-din"/>
              </a:rPr>
              <a:t>, arg1, arg2) – this is all the special self is about.</a:t>
            </a:r>
          </a:p>
          <a:p>
            <a:endParaRPr lang="en-IN" dirty="0"/>
          </a:p>
        </p:txBody>
      </p:sp>
    </p:spTree>
    <p:extLst>
      <p:ext uri="{BB962C8B-B14F-4D97-AF65-F5344CB8AC3E}">
        <p14:creationId xmlns:p14="http://schemas.microsoft.com/office/powerpoint/2010/main" val="1964798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The __</a:t>
            </a:r>
            <a:r>
              <a:rPr lang="en-IN" b="1" i="0" dirty="0" err="1">
                <a:effectLst/>
                <a:latin typeface="urw-din"/>
              </a:rPr>
              <a:t>init</a:t>
            </a:r>
            <a:r>
              <a:rPr lang="en-IN" b="1" i="0" dirty="0">
                <a:effectLst/>
                <a:latin typeface="urw-din"/>
              </a:rPr>
              <a:t>__ method </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r>
              <a:rPr lang="en-US" sz="2000" dirty="0"/>
              <a:t>The __</a:t>
            </a:r>
            <a:r>
              <a:rPr lang="en-US" sz="2000" dirty="0" err="1"/>
              <a:t>init</a:t>
            </a:r>
            <a:r>
              <a:rPr lang="en-US" sz="2000" dirty="0"/>
              <a:t>__ method is similar to constructors in C++ and Java. It is run as soon as an object of a class is instantiated. The method is useful to do any initialization you want to do with your object. </a:t>
            </a:r>
          </a:p>
          <a:p>
            <a:r>
              <a:rPr lang="en-US" sz="2000" dirty="0"/>
              <a:t>Now let us define a class and create some objects using the self and __</a:t>
            </a:r>
            <a:r>
              <a:rPr lang="en-US" sz="2000" dirty="0" err="1"/>
              <a:t>init</a:t>
            </a:r>
            <a:r>
              <a:rPr lang="en-US" sz="2000" dirty="0"/>
              <a:t>__ method.</a:t>
            </a:r>
          </a:p>
          <a:p>
            <a:r>
              <a:rPr lang="en-US" sz="2000" dirty="0"/>
              <a:t>Example 1: Creating a class and object with class and instance attributes</a:t>
            </a:r>
            <a:endParaRPr lang="en-IN" sz="2000" dirty="0"/>
          </a:p>
        </p:txBody>
      </p:sp>
      <p:graphicFrame>
        <p:nvGraphicFramePr>
          <p:cNvPr id="4" name="Table 3">
            <a:extLst>
              <a:ext uri="{FF2B5EF4-FFF2-40B4-BE49-F238E27FC236}">
                <a16:creationId xmlns:a16="http://schemas.microsoft.com/office/drawing/2014/main" id="{C6BE2C2D-CF2A-3C51-9F55-4FD5075F2591}"/>
              </a:ext>
            </a:extLst>
          </p:cNvPr>
          <p:cNvGraphicFramePr>
            <a:graphicFrameLocks noGrp="1"/>
          </p:cNvGraphicFramePr>
          <p:nvPr>
            <p:extLst>
              <p:ext uri="{D42A27DB-BD31-4B8C-83A1-F6EECF244321}">
                <p14:modId xmlns:p14="http://schemas.microsoft.com/office/powerpoint/2010/main" val="1365134618"/>
              </p:ext>
            </p:extLst>
          </p:nvPr>
        </p:nvGraphicFramePr>
        <p:xfrm>
          <a:off x="3168438" y="2539821"/>
          <a:ext cx="5855124" cy="4023360"/>
        </p:xfrm>
        <a:graphic>
          <a:graphicData uri="http://schemas.openxmlformats.org/drawingml/2006/table">
            <a:tbl>
              <a:tblPr/>
              <a:tblGrid>
                <a:gridCol w="5855124">
                  <a:extLst>
                    <a:ext uri="{9D8B030D-6E8A-4147-A177-3AD203B41FA5}">
                      <a16:colId xmlns:a16="http://schemas.microsoft.com/office/drawing/2014/main" val="3054731968"/>
                    </a:ext>
                  </a:extLst>
                </a:gridCol>
              </a:tblGrid>
              <a:tr h="3221589">
                <a:tc>
                  <a:txBody>
                    <a:bodyPr/>
                    <a:lstStyle/>
                    <a:p>
                      <a:pPr algn="l" rtl="0" fontAlgn="base"/>
                      <a:r>
                        <a:rPr lang="en-IN" sz="1250" b="0" i="0" dirty="0">
                          <a:effectLst/>
                          <a:latin typeface="Consolas" panose="020B0609020204030204" pitchFamily="49" charset="0"/>
                        </a:rPr>
                        <a:t>class Dog:</a:t>
                      </a:r>
                    </a:p>
                    <a:p>
                      <a:pPr algn="l" rtl="0" fontAlgn="base"/>
                      <a:r>
                        <a:rPr lang="en-IN" sz="1250" b="0" i="0" dirty="0">
                          <a:effectLst/>
                          <a:latin typeface="Consolas" panose="020B0609020204030204" pitchFamily="49" charset="0"/>
                        </a:rPr>
                        <a:t>    # class attribute</a:t>
                      </a:r>
                    </a:p>
                    <a:p>
                      <a:pPr algn="l" rtl="0" fontAlgn="base"/>
                      <a:r>
                        <a:rPr lang="en-IN" sz="1250" b="0" i="0" dirty="0">
                          <a:effectLst/>
                          <a:latin typeface="Consolas" panose="020B0609020204030204" pitchFamily="49" charset="0"/>
                        </a:rPr>
                        <a:t>    attr1 = "mammal"</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 Instance attribute</a:t>
                      </a:r>
                    </a:p>
                    <a:p>
                      <a:pPr algn="l" rtl="0" fontAlgn="base"/>
                      <a:r>
                        <a:rPr lang="en-IN" sz="1250" b="0" i="0" dirty="0">
                          <a:effectLst/>
                          <a:latin typeface="Consolas" panose="020B0609020204030204" pitchFamily="49" charset="0"/>
                        </a:rPr>
                        <a:t>    def __</a:t>
                      </a:r>
                      <a:r>
                        <a:rPr lang="en-IN" sz="1250" b="0" i="0" dirty="0" err="1">
                          <a:effectLst/>
                          <a:latin typeface="Consolas" panose="020B0609020204030204" pitchFamily="49" charset="0"/>
                        </a:rPr>
                        <a:t>init</a:t>
                      </a:r>
                      <a:r>
                        <a:rPr lang="en-IN" sz="1250" b="0" i="0" dirty="0">
                          <a:effectLst/>
                          <a:latin typeface="Consolas" panose="020B0609020204030204" pitchFamily="49" charset="0"/>
                        </a:rPr>
                        <a:t>__(self, name):</a:t>
                      </a:r>
                    </a:p>
                    <a:p>
                      <a:pPr algn="l" rtl="0" fontAlgn="base"/>
                      <a:r>
                        <a:rPr lang="en-IN" sz="1250" b="0" i="0" dirty="0">
                          <a:effectLst/>
                          <a:latin typeface="Consolas" panose="020B0609020204030204" pitchFamily="49" charset="0"/>
                        </a:rPr>
                        <a:t>        self.name = name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Driver code</a:t>
                      </a:r>
                    </a:p>
                    <a:p>
                      <a:pPr algn="l" rtl="0" fontAlgn="base"/>
                      <a:r>
                        <a:rPr lang="en-IN" sz="1250" b="0" i="0" dirty="0">
                          <a:effectLst/>
                          <a:latin typeface="Consolas" panose="020B0609020204030204" pitchFamily="49" charset="0"/>
                        </a:rPr>
                        <a:t># Object instantiation</a:t>
                      </a:r>
                    </a:p>
                    <a:p>
                      <a:pPr algn="l" rtl="0" fontAlgn="base"/>
                      <a:r>
                        <a:rPr lang="en-IN" sz="1250" b="0" i="0" dirty="0">
                          <a:effectLst/>
                          <a:latin typeface="Consolas" panose="020B0609020204030204" pitchFamily="49" charset="0"/>
                        </a:rPr>
                        <a:t>Rodger = Dog("Rodger")</a:t>
                      </a:r>
                    </a:p>
                    <a:p>
                      <a:pPr algn="l" rtl="0" fontAlgn="base"/>
                      <a:r>
                        <a:rPr lang="en-IN" sz="1250" b="0" i="0" dirty="0">
                          <a:effectLst/>
                          <a:latin typeface="Consolas" panose="020B0609020204030204" pitchFamily="49" charset="0"/>
                        </a:rPr>
                        <a:t>Tommy = Dog("Tommy")</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Accessing class attributes</a:t>
                      </a:r>
                    </a:p>
                    <a:p>
                      <a:pPr algn="l" rtl="0" fontAlgn="base"/>
                      <a:r>
                        <a:rPr lang="en-IN" sz="1250" b="0" i="0" dirty="0">
                          <a:effectLst/>
                          <a:latin typeface="Consolas" panose="020B0609020204030204" pitchFamily="49" charset="0"/>
                        </a:rPr>
                        <a:t>print("Rodger is a {}".format(Rodger.__class__.attr1))</a:t>
                      </a:r>
                    </a:p>
                    <a:p>
                      <a:pPr algn="l" rtl="0" fontAlgn="base"/>
                      <a:r>
                        <a:rPr lang="en-IN" sz="1250" b="0" i="0" dirty="0">
                          <a:effectLst/>
                          <a:latin typeface="Consolas" panose="020B0609020204030204" pitchFamily="49" charset="0"/>
                        </a:rPr>
                        <a:t>print("Tommy is also a {}".format(Tommy.__class__.attr1))</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Accessing instance attributes</a:t>
                      </a:r>
                    </a:p>
                    <a:p>
                      <a:pPr algn="l" rtl="0" fontAlgn="base"/>
                      <a:r>
                        <a:rPr lang="en-IN" sz="1250" b="0" i="0" dirty="0">
                          <a:effectLst/>
                          <a:latin typeface="Consolas" panose="020B0609020204030204" pitchFamily="49" charset="0"/>
                        </a:rPr>
                        <a:t>print("My name is {}".format(Rodger.name))</a:t>
                      </a:r>
                    </a:p>
                    <a:p>
                      <a:pPr algn="l" rtl="0" fontAlgn="base"/>
                      <a:r>
                        <a:rPr lang="en-IN" sz="1250" b="0" i="0" dirty="0">
                          <a:effectLst/>
                          <a:latin typeface="Consolas" panose="020B0609020204030204" pitchFamily="49" charset="0"/>
                        </a:rPr>
                        <a:t>print("My name is {}".format(Tommy.name))</a:t>
                      </a:r>
                    </a:p>
                  </a:txBody>
                  <a:tcPr marL="76200" marR="76200" marT="106680" marB="106680" anchor="ctr">
                    <a:lnL>
                      <a:noFill/>
                    </a:lnL>
                    <a:lnR>
                      <a:noFill/>
                    </a:lnR>
                    <a:lnT>
                      <a:noFill/>
                    </a:lnT>
                    <a:lnB>
                      <a:noFill/>
                    </a:lnB>
                  </a:tcPr>
                </a:tc>
                <a:extLst>
                  <a:ext uri="{0D108BD9-81ED-4DB2-BD59-A6C34878D82A}">
                    <a16:rowId xmlns:a16="http://schemas.microsoft.com/office/drawing/2014/main" val="2396069155"/>
                  </a:ext>
                </a:extLst>
              </a:tr>
            </a:tbl>
          </a:graphicData>
        </a:graphic>
      </p:graphicFrame>
    </p:spTree>
    <p:extLst>
      <p:ext uri="{BB962C8B-B14F-4D97-AF65-F5344CB8AC3E}">
        <p14:creationId xmlns:p14="http://schemas.microsoft.com/office/powerpoint/2010/main" val="3561541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The __</a:t>
            </a:r>
            <a:r>
              <a:rPr lang="en-IN" b="1" i="0" dirty="0" err="1">
                <a:effectLst/>
                <a:latin typeface="urw-din"/>
              </a:rPr>
              <a:t>init</a:t>
            </a:r>
            <a:r>
              <a:rPr lang="en-IN" b="1" i="0" dirty="0">
                <a:effectLst/>
                <a:latin typeface="urw-din"/>
              </a:rPr>
              <a:t>__ method contd.</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r>
              <a:rPr lang="en-US" b="1" i="0" dirty="0">
                <a:effectLst/>
                <a:latin typeface="urw-din"/>
              </a:rPr>
              <a:t>Example 2: Creating Class and objects with methods</a:t>
            </a:r>
          </a:p>
          <a:p>
            <a:pPr marL="0" indent="0">
              <a:buNone/>
            </a:pPr>
            <a:endParaRPr lang="en-IN" dirty="0"/>
          </a:p>
        </p:txBody>
      </p:sp>
      <p:graphicFrame>
        <p:nvGraphicFramePr>
          <p:cNvPr id="4" name="Table 3">
            <a:extLst>
              <a:ext uri="{FF2B5EF4-FFF2-40B4-BE49-F238E27FC236}">
                <a16:creationId xmlns:a16="http://schemas.microsoft.com/office/drawing/2014/main" id="{D7D4F2B6-9E58-7AD8-B0E2-FCE03A495544}"/>
              </a:ext>
            </a:extLst>
          </p:cNvPr>
          <p:cNvGraphicFramePr>
            <a:graphicFrameLocks noGrp="1"/>
          </p:cNvGraphicFramePr>
          <p:nvPr/>
        </p:nvGraphicFramePr>
        <p:xfrm>
          <a:off x="3168437" y="1989614"/>
          <a:ext cx="5855125" cy="4023360"/>
        </p:xfrm>
        <a:graphic>
          <a:graphicData uri="http://schemas.openxmlformats.org/drawingml/2006/table">
            <a:tbl>
              <a:tblPr/>
              <a:tblGrid>
                <a:gridCol w="5855125">
                  <a:extLst>
                    <a:ext uri="{9D8B030D-6E8A-4147-A177-3AD203B41FA5}">
                      <a16:colId xmlns:a16="http://schemas.microsoft.com/office/drawing/2014/main" val="2446167334"/>
                    </a:ext>
                  </a:extLst>
                </a:gridCol>
              </a:tblGrid>
              <a:tr h="0">
                <a:tc>
                  <a:txBody>
                    <a:bodyPr/>
                    <a:lstStyle/>
                    <a:p>
                      <a:pPr algn="l" rtl="0" fontAlgn="base"/>
                      <a:r>
                        <a:rPr lang="en-IN" sz="1250" b="0" i="0" dirty="0">
                          <a:effectLst/>
                          <a:latin typeface="Consolas" panose="020B0609020204030204" pitchFamily="49" charset="0"/>
                        </a:rPr>
                        <a:t>class Dog:</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 class attribute</a:t>
                      </a:r>
                    </a:p>
                    <a:p>
                      <a:pPr algn="l" rtl="0" fontAlgn="base"/>
                      <a:r>
                        <a:rPr lang="en-IN" sz="1250" b="0" i="0" dirty="0">
                          <a:effectLst/>
                          <a:latin typeface="Consolas" panose="020B0609020204030204" pitchFamily="49" charset="0"/>
                        </a:rPr>
                        <a:t>    attr1 = "mammal"</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 Instance attribute</a:t>
                      </a:r>
                    </a:p>
                    <a:p>
                      <a:pPr algn="l" rtl="0" fontAlgn="base"/>
                      <a:r>
                        <a:rPr lang="en-IN" sz="1250" b="0" i="0" dirty="0">
                          <a:effectLst/>
                          <a:latin typeface="Consolas" panose="020B0609020204030204" pitchFamily="49" charset="0"/>
                        </a:rPr>
                        <a:t>    def __</a:t>
                      </a:r>
                      <a:r>
                        <a:rPr lang="en-IN" sz="1250" b="0" i="0" dirty="0" err="1">
                          <a:effectLst/>
                          <a:latin typeface="Consolas" panose="020B0609020204030204" pitchFamily="49" charset="0"/>
                        </a:rPr>
                        <a:t>init</a:t>
                      </a:r>
                      <a:r>
                        <a:rPr lang="en-IN" sz="1250" b="0" i="0" dirty="0">
                          <a:effectLst/>
                          <a:latin typeface="Consolas" panose="020B0609020204030204" pitchFamily="49" charset="0"/>
                        </a:rPr>
                        <a:t>__(self, name):</a:t>
                      </a:r>
                    </a:p>
                    <a:p>
                      <a:pPr algn="l" rtl="0" fontAlgn="base"/>
                      <a:r>
                        <a:rPr lang="en-IN" sz="1250" b="0" i="0" dirty="0">
                          <a:effectLst/>
                          <a:latin typeface="Consolas" panose="020B0609020204030204" pitchFamily="49" charset="0"/>
                        </a:rPr>
                        <a:t>        self.name = name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def speak(self):</a:t>
                      </a:r>
                    </a:p>
                    <a:p>
                      <a:pPr algn="l" rtl="0" fontAlgn="base"/>
                      <a:r>
                        <a:rPr lang="en-IN" sz="1250" b="0" i="0" dirty="0">
                          <a:effectLst/>
                          <a:latin typeface="Consolas" panose="020B0609020204030204" pitchFamily="49" charset="0"/>
                        </a:rPr>
                        <a:t>        print("My name is {}".format(self.name))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Driver code</a:t>
                      </a:r>
                    </a:p>
                    <a:p>
                      <a:pPr algn="l" rtl="0" fontAlgn="base"/>
                      <a:r>
                        <a:rPr lang="en-IN" sz="1250" b="0" i="0" dirty="0">
                          <a:effectLst/>
                          <a:latin typeface="Consolas" panose="020B0609020204030204" pitchFamily="49" charset="0"/>
                        </a:rPr>
                        <a:t># Object instantiation</a:t>
                      </a:r>
                    </a:p>
                    <a:p>
                      <a:pPr algn="l" rtl="0" fontAlgn="base"/>
                      <a:r>
                        <a:rPr lang="en-IN" sz="1250" b="0" i="0" dirty="0">
                          <a:effectLst/>
                          <a:latin typeface="Consolas" panose="020B0609020204030204" pitchFamily="49" charset="0"/>
                        </a:rPr>
                        <a:t>Rodger = Dog("Rodger")</a:t>
                      </a:r>
                    </a:p>
                    <a:p>
                      <a:pPr algn="l" rtl="0" fontAlgn="base"/>
                      <a:r>
                        <a:rPr lang="en-IN" sz="1250" b="0" i="0" dirty="0">
                          <a:effectLst/>
                          <a:latin typeface="Consolas" panose="020B0609020204030204" pitchFamily="49" charset="0"/>
                        </a:rPr>
                        <a:t>Tommy = Dog("Tommy")</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Accessing class methods</a:t>
                      </a:r>
                    </a:p>
                    <a:p>
                      <a:pPr algn="l" rtl="0" fontAlgn="base"/>
                      <a:r>
                        <a:rPr lang="en-IN" sz="1250" b="0" i="0" dirty="0" err="1">
                          <a:effectLst/>
                          <a:latin typeface="Consolas" panose="020B0609020204030204" pitchFamily="49" charset="0"/>
                        </a:rPr>
                        <a:t>Rodger.speak</a:t>
                      </a:r>
                      <a:r>
                        <a:rPr lang="en-IN" sz="1250" b="0" i="0" dirty="0">
                          <a:effectLst/>
                          <a:latin typeface="Consolas" panose="020B0609020204030204" pitchFamily="49" charset="0"/>
                        </a:rPr>
                        <a:t>()</a:t>
                      </a:r>
                    </a:p>
                    <a:p>
                      <a:pPr algn="l" rtl="0" fontAlgn="base"/>
                      <a:r>
                        <a:rPr lang="en-IN" sz="1250" b="0" i="0" dirty="0" err="1">
                          <a:effectLst/>
                          <a:latin typeface="Consolas" panose="020B0609020204030204" pitchFamily="49" charset="0"/>
                        </a:rPr>
                        <a:t>Tommy.speak</a:t>
                      </a:r>
                      <a:r>
                        <a:rPr lang="en-IN" sz="1250" b="0" i="0" dirty="0">
                          <a:effectLst/>
                          <a:latin typeface="Consolas" panose="020B0609020204030204" pitchFamily="49" charset="0"/>
                        </a:rPr>
                        <a:t>()</a:t>
                      </a:r>
                    </a:p>
                  </a:txBody>
                  <a:tcPr marL="76200" marR="76200" marT="106680" marB="106680" anchor="ctr">
                    <a:lnL>
                      <a:noFill/>
                    </a:lnL>
                    <a:lnR>
                      <a:noFill/>
                    </a:lnR>
                    <a:lnT>
                      <a:noFill/>
                    </a:lnT>
                    <a:lnB>
                      <a:noFill/>
                    </a:lnB>
                  </a:tcPr>
                </a:tc>
                <a:extLst>
                  <a:ext uri="{0D108BD9-81ED-4DB2-BD59-A6C34878D82A}">
                    <a16:rowId xmlns:a16="http://schemas.microsoft.com/office/drawing/2014/main" val="2320521168"/>
                  </a:ext>
                </a:extLst>
              </a:tr>
            </a:tbl>
          </a:graphicData>
        </a:graphic>
      </p:graphicFrame>
    </p:spTree>
    <p:extLst>
      <p:ext uri="{BB962C8B-B14F-4D97-AF65-F5344CB8AC3E}">
        <p14:creationId xmlns:p14="http://schemas.microsoft.com/office/powerpoint/2010/main" val="29684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pPr fontAlgn="base"/>
            <a:r>
              <a:rPr lang="en-IN" b="1" i="0" dirty="0">
                <a:effectLst/>
                <a:latin typeface="urw-din"/>
              </a:rPr>
              <a:t>Inheritance</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pPr algn="l" fontAlgn="base"/>
            <a:r>
              <a:rPr lang="en-US" b="0" i="0" dirty="0">
                <a:effectLst/>
                <a:latin typeface="urw-din"/>
              </a:rPr>
              <a:t>Inheritance is the capability of one class to derive or inherit the properties from another class. The class that derives properties is called the derived class or child class and the class from which the properties are being derived is called the base class or parent class. The benefits of inheritance are:</a:t>
            </a:r>
          </a:p>
          <a:p>
            <a:pPr algn="l" fontAlgn="base">
              <a:buFont typeface="Arial" panose="020B0604020202020204" pitchFamily="34" charset="0"/>
              <a:buChar char="•"/>
            </a:pPr>
            <a:r>
              <a:rPr lang="en-US" b="0" i="0" dirty="0">
                <a:effectLst/>
                <a:latin typeface="urw-din"/>
              </a:rPr>
              <a:t>It represents real-world relationships well.</a:t>
            </a:r>
          </a:p>
          <a:p>
            <a:pPr algn="l" fontAlgn="base">
              <a:buFont typeface="Arial" panose="020B0604020202020204" pitchFamily="34" charset="0"/>
              <a:buChar char="•"/>
            </a:pPr>
            <a:r>
              <a:rPr lang="en-US" b="0" i="0" dirty="0">
                <a:effectLst/>
                <a:latin typeface="urw-din"/>
              </a:rPr>
              <a:t>It provides the reusability of a code. We don’t have to write the same code again and again. Also, it allows us to add more features to a class without modifying it.</a:t>
            </a:r>
          </a:p>
          <a:p>
            <a:pPr algn="l" fontAlgn="base">
              <a:buFont typeface="Arial" panose="020B0604020202020204" pitchFamily="34" charset="0"/>
              <a:buChar char="•"/>
            </a:pPr>
            <a:r>
              <a:rPr lang="en-US" b="0" i="0" dirty="0">
                <a:effectLst/>
                <a:latin typeface="urw-din"/>
              </a:rPr>
              <a:t>It is transitive in nature, which means that if class B inherits from another class A, then all the subclasses of B would automatically inherit from class A.</a:t>
            </a:r>
          </a:p>
          <a:p>
            <a:endParaRPr lang="en-IN" dirty="0"/>
          </a:p>
        </p:txBody>
      </p:sp>
    </p:spTree>
    <p:extLst>
      <p:ext uri="{BB962C8B-B14F-4D97-AF65-F5344CB8AC3E}">
        <p14:creationId xmlns:p14="http://schemas.microsoft.com/office/powerpoint/2010/main" val="1973612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pPr fontAlgn="base"/>
            <a:r>
              <a:rPr lang="en-IN" b="1" i="0" dirty="0">
                <a:effectLst/>
                <a:latin typeface="urw-din"/>
              </a:rPr>
              <a:t>Inheritance Contd.</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r>
              <a:rPr lang="en-IN" sz="2000" b="1" i="0" dirty="0">
                <a:effectLst/>
                <a:latin typeface="urw-din"/>
              </a:rPr>
              <a:t>Example: Inheritance in Python</a:t>
            </a:r>
          </a:p>
          <a:p>
            <a:endParaRPr lang="en-IN" sz="2000" dirty="0"/>
          </a:p>
        </p:txBody>
      </p:sp>
      <p:graphicFrame>
        <p:nvGraphicFramePr>
          <p:cNvPr id="4" name="Table 3">
            <a:extLst>
              <a:ext uri="{FF2B5EF4-FFF2-40B4-BE49-F238E27FC236}">
                <a16:creationId xmlns:a16="http://schemas.microsoft.com/office/drawing/2014/main" id="{65026FEF-4E7F-7F3E-99B6-06640663DBE5}"/>
              </a:ext>
            </a:extLst>
          </p:cNvPr>
          <p:cNvGraphicFramePr>
            <a:graphicFrameLocks noGrp="1"/>
          </p:cNvGraphicFramePr>
          <p:nvPr>
            <p:extLst>
              <p:ext uri="{D42A27DB-BD31-4B8C-83A1-F6EECF244321}">
                <p14:modId xmlns:p14="http://schemas.microsoft.com/office/powerpoint/2010/main" val="3455299227"/>
              </p:ext>
            </p:extLst>
          </p:nvPr>
        </p:nvGraphicFramePr>
        <p:xfrm>
          <a:off x="2680446" y="1541348"/>
          <a:ext cx="7279341" cy="5190626"/>
        </p:xfrm>
        <a:graphic>
          <a:graphicData uri="http://schemas.openxmlformats.org/drawingml/2006/table">
            <a:tbl>
              <a:tblPr/>
              <a:tblGrid>
                <a:gridCol w="7279341">
                  <a:extLst>
                    <a:ext uri="{9D8B030D-6E8A-4147-A177-3AD203B41FA5}">
                      <a16:colId xmlns:a16="http://schemas.microsoft.com/office/drawing/2014/main" val="3899599376"/>
                    </a:ext>
                  </a:extLst>
                </a:gridCol>
              </a:tblGrid>
              <a:tr h="4351338">
                <a:tc>
                  <a:txBody>
                    <a:bodyPr/>
                    <a:lstStyle/>
                    <a:p>
                      <a:pPr algn="l" rtl="0" fontAlgn="base"/>
                      <a:r>
                        <a:rPr lang="en-US" sz="900" b="0" i="0" dirty="0">
                          <a:effectLst/>
                          <a:latin typeface="Consolas" panose="020B0609020204030204" pitchFamily="49" charset="0"/>
                        </a:rPr>
                        <a:t># Python code to demonstrate how parent constructors are called.</a:t>
                      </a:r>
                    </a:p>
                    <a:p>
                      <a:pPr algn="l" rtl="0" fontAlgn="base"/>
                      <a:r>
                        <a:rPr lang="en-US" sz="900" b="0" i="0" dirty="0">
                          <a:effectLst/>
                          <a:latin typeface="Consolas" panose="020B0609020204030204" pitchFamily="49" charset="0"/>
                        </a:rPr>
                        <a:t># parent class</a:t>
                      </a:r>
                    </a:p>
                    <a:p>
                      <a:pPr algn="l" rtl="0" fontAlgn="base"/>
                      <a:r>
                        <a:rPr lang="en-US" sz="900" b="0" i="0" dirty="0">
                          <a:effectLst/>
                          <a:latin typeface="Consolas" panose="020B0609020204030204" pitchFamily="49" charset="0"/>
                        </a:rPr>
                        <a:t>class Person(object):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 is known as the constructor</a:t>
                      </a:r>
                    </a:p>
                    <a:p>
                      <a:pPr algn="l" rtl="0" fontAlgn="base"/>
                      <a:r>
                        <a:rPr lang="en-US" sz="900" b="0" i="0" dirty="0">
                          <a:effectLst/>
                          <a:latin typeface="Consolas" panose="020B0609020204030204" pitchFamily="49" charset="0"/>
                        </a:rPr>
                        <a:t>    def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 name, </a:t>
                      </a:r>
                      <a:r>
                        <a:rPr lang="en-US" sz="900" b="0" i="0" dirty="0" err="1">
                          <a:effectLst/>
                          <a:latin typeface="Consolas" panose="020B0609020204030204" pitchFamily="49" charset="0"/>
                        </a:rPr>
                        <a:t>idnumber</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self.name = name</a:t>
                      </a: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self.idnumber</a:t>
                      </a:r>
                      <a:r>
                        <a:rPr lang="en-US" sz="900" b="0" i="0" dirty="0">
                          <a:effectLst/>
                          <a:latin typeface="Consolas" panose="020B0609020204030204" pitchFamily="49" charset="0"/>
                        </a:rPr>
                        <a:t> = </a:t>
                      </a:r>
                      <a:r>
                        <a:rPr lang="en-US" sz="900" b="0" i="0" dirty="0" err="1">
                          <a:effectLst/>
                          <a:latin typeface="Consolas" panose="020B0609020204030204" pitchFamily="49" charset="0"/>
                        </a:rPr>
                        <a:t>idnumber</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def display(self):</a:t>
                      </a:r>
                    </a:p>
                    <a:p>
                      <a:pPr algn="l" rtl="0" fontAlgn="base"/>
                      <a:r>
                        <a:rPr lang="en-US" sz="900" b="0" i="0" dirty="0">
                          <a:effectLst/>
                          <a:latin typeface="Consolas" panose="020B0609020204030204" pitchFamily="49" charset="0"/>
                        </a:rPr>
                        <a:t>        print(self.name)</a:t>
                      </a:r>
                    </a:p>
                    <a:p>
                      <a:pPr algn="l" rtl="0" fontAlgn="base"/>
                      <a:r>
                        <a:rPr lang="en-US" sz="900" b="0" i="0" dirty="0">
                          <a:effectLst/>
                          <a:latin typeface="Consolas" panose="020B0609020204030204" pitchFamily="49" charset="0"/>
                        </a:rPr>
                        <a:t>        print(</a:t>
                      </a:r>
                      <a:r>
                        <a:rPr lang="en-US" sz="900" b="0" i="0" dirty="0" err="1">
                          <a:effectLst/>
                          <a:latin typeface="Consolas" panose="020B0609020204030204" pitchFamily="49" charset="0"/>
                        </a:rPr>
                        <a:t>self.idnumber</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def details(self):</a:t>
                      </a:r>
                    </a:p>
                    <a:p>
                      <a:pPr algn="l" rtl="0" fontAlgn="base"/>
                      <a:r>
                        <a:rPr lang="en-US" sz="900" b="0" i="0" dirty="0">
                          <a:effectLst/>
                          <a:latin typeface="Consolas" panose="020B0609020204030204" pitchFamily="49" charset="0"/>
                        </a:rPr>
                        <a:t>        print("My name is {}".format(self.name))</a:t>
                      </a:r>
                    </a:p>
                    <a:p>
                      <a:pPr algn="l" rtl="0" fontAlgn="base"/>
                      <a:r>
                        <a:rPr lang="en-US" sz="900" b="0" i="0" dirty="0">
                          <a:effectLst/>
                          <a:latin typeface="Consolas" panose="020B0609020204030204" pitchFamily="49" charset="0"/>
                        </a:rPr>
                        <a:t>        print("</a:t>
                      </a:r>
                      <a:r>
                        <a:rPr lang="en-US" sz="900" b="0" i="0" dirty="0" err="1">
                          <a:effectLst/>
                          <a:latin typeface="Consolas" panose="020B0609020204030204" pitchFamily="49" charset="0"/>
                        </a:rPr>
                        <a:t>IdNumber</a:t>
                      </a:r>
                      <a:r>
                        <a:rPr lang="en-US" sz="900" b="0" i="0" dirty="0">
                          <a:effectLst/>
                          <a:latin typeface="Consolas" panose="020B0609020204030204" pitchFamily="49" charset="0"/>
                        </a:rPr>
                        <a:t>: {}".format(</a:t>
                      </a:r>
                      <a:r>
                        <a:rPr lang="en-US" sz="900" b="0" i="0" dirty="0" err="1">
                          <a:effectLst/>
                          <a:latin typeface="Consolas" panose="020B0609020204030204" pitchFamily="49" charset="0"/>
                        </a:rPr>
                        <a:t>self.idnumber</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child class</a:t>
                      </a:r>
                    </a:p>
                    <a:p>
                      <a:pPr algn="l" rtl="0" fontAlgn="base"/>
                      <a:r>
                        <a:rPr lang="en-US" sz="900" b="0" i="0" dirty="0">
                          <a:effectLst/>
                          <a:latin typeface="Consolas" panose="020B0609020204030204" pitchFamily="49" charset="0"/>
                        </a:rPr>
                        <a:t>class Employee(Person):</a:t>
                      </a:r>
                    </a:p>
                    <a:p>
                      <a:pPr algn="l" rtl="0" fontAlgn="base"/>
                      <a:r>
                        <a:rPr lang="en-US" sz="900" b="0" i="0" dirty="0">
                          <a:effectLst/>
                          <a:latin typeface="Consolas" panose="020B0609020204030204" pitchFamily="49" charset="0"/>
                        </a:rPr>
                        <a:t>    def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 name, </a:t>
                      </a:r>
                      <a:r>
                        <a:rPr lang="en-US" sz="900" b="0" i="0" dirty="0" err="1">
                          <a:effectLst/>
                          <a:latin typeface="Consolas" panose="020B0609020204030204" pitchFamily="49" charset="0"/>
                        </a:rPr>
                        <a:t>idnumber</a:t>
                      </a:r>
                      <a:r>
                        <a:rPr lang="en-US" sz="900" b="0" i="0" dirty="0">
                          <a:effectLst/>
                          <a:latin typeface="Consolas" panose="020B0609020204030204" pitchFamily="49" charset="0"/>
                        </a:rPr>
                        <a:t>, salary, post):</a:t>
                      </a: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self.salary</a:t>
                      </a:r>
                      <a:r>
                        <a:rPr lang="en-US" sz="900" b="0" i="0" dirty="0">
                          <a:effectLst/>
                          <a:latin typeface="Consolas" panose="020B0609020204030204" pitchFamily="49" charset="0"/>
                        </a:rPr>
                        <a:t> = salary</a:t>
                      </a: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self.post</a:t>
                      </a:r>
                      <a:r>
                        <a:rPr lang="en-US" sz="900" b="0" i="0" dirty="0">
                          <a:effectLst/>
                          <a:latin typeface="Consolas" panose="020B0609020204030204" pitchFamily="49" charset="0"/>
                        </a:rPr>
                        <a:t> = post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 invoking the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 of the parent class</a:t>
                      </a:r>
                    </a:p>
                    <a:p>
                      <a:pPr algn="l" rtl="0" fontAlgn="base"/>
                      <a:r>
                        <a:rPr lang="en-US" sz="900" b="0" i="0" dirty="0">
                          <a:effectLst/>
                          <a:latin typeface="Consolas" panose="020B0609020204030204" pitchFamily="49" charset="0"/>
                        </a:rPr>
                        <a:t>        Person.__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 name, </a:t>
                      </a:r>
                      <a:r>
                        <a:rPr lang="en-US" sz="900" b="0" i="0" dirty="0" err="1">
                          <a:effectLst/>
                          <a:latin typeface="Consolas" panose="020B0609020204030204" pitchFamily="49" charset="0"/>
                        </a:rPr>
                        <a:t>idnumber</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def details(self):</a:t>
                      </a:r>
                    </a:p>
                    <a:p>
                      <a:pPr algn="l" rtl="0" fontAlgn="base"/>
                      <a:r>
                        <a:rPr lang="en-US" sz="900" b="0" i="0" dirty="0">
                          <a:effectLst/>
                          <a:latin typeface="Consolas" panose="020B0609020204030204" pitchFamily="49" charset="0"/>
                        </a:rPr>
                        <a:t>        print("My name is {}".format(self.name))</a:t>
                      </a:r>
                    </a:p>
                    <a:p>
                      <a:pPr algn="l" rtl="0" fontAlgn="base"/>
                      <a:r>
                        <a:rPr lang="en-US" sz="900" b="0" i="0" dirty="0">
                          <a:effectLst/>
                          <a:latin typeface="Consolas" panose="020B0609020204030204" pitchFamily="49" charset="0"/>
                        </a:rPr>
                        <a:t>        print("</a:t>
                      </a:r>
                      <a:r>
                        <a:rPr lang="en-US" sz="900" b="0" i="0" dirty="0" err="1">
                          <a:effectLst/>
                          <a:latin typeface="Consolas" panose="020B0609020204030204" pitchFamily="49" charset="0"/>
                        </a:rPr>
                        <a:t>IdNumber</a:t>
                      </a:r>
                      <a:r>
                        <a:rPr lang="en-US" sz="900" b="0" i="0" dirty="0">
                          <a:effectLst/>
                          <a:latin typeface="Consolas" panose="020B0609020204030204" pitchFamily="49" charset="0"/>
                        </a:rPr>
                        <a:t>: {}".format(</a:t>
                      </a:r>
                      <a:r>
                        <a:rPr lang="en-US" sz="900" b="0" i="0" dirty="0" err="1">
                          <a:effectLst/>
                          <a:latin typeface="Consolas" panose="020B0609020204030204" pitchFamily="49" charset="0"/>
                        </a:rPr>
                        <a:t>self.idnumber</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print("Post: {}".format(</a:t>
                      </a:r>
                      <a:r>
                        <a:rPr lang="en-US" sz="900" b="0" i="0" dirty="0" err="1">
                          <a:effectLst/>
                          <a:latin typeface="Consolas" panose="020B0609020204030204" pitchFamily="49" charset="0"/>
                        </a:rPr>
                        <a:t>self.post</a:t>
                      </a:r>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creation of an object variable or an instance</a:t>
                      </a:r>
                    </a:p>
                    <a:p>
                      <a:pPr algn="l" rtl="0" fontAlgn="base"/>
                      <a:r>
                        <a:rPr lang="en-US" sz="900" b="0" i="0" dirty="0">
                          <a:effectLst/>
                          <a:latin typeface="Consolas" panose="020B0609020204030204" pitchFamily="49" charset="0"/>
                        </a:rPr>
                        <a:t>a = Employee('Rahul', 886012, 200000, "Intern")</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calling a function of the class Person using</a:t>
                      </a:r>
                    </a:p>
                    <a:p>
                      <a:pPr algn="l" rtl="0" fontAlgn="base"/>
                      <a:r>
                        <a:rPr lang="en-US" sz="900" b="0" i="0" dirty="0">
                          <a:effectLst/>
                          <a:latin typeface="Consolas" panose="020B0609020204030204" pitchFamily="49" charset="0"/>
                        </a:rPr>
                        <a:t># its instance</a:t>
                      </a:r>
                    </a:p>
                    <a:p>
                      <a:pPr algn="l" rtl="0" fontAlgn="base"/>
                      <a:r>
                        <a:rPr lang="en-US" sz="900" b="0" i="0" dirty="0" err="1">
                          <a:effectLst/>
                          <a:latin typeface="Consolas" panose="020B0609020204030204" pitchFamily="49" charset="0"/>
                        </a:rPr>
                        <a:t>a.display</a:t>
                      </a:r>
                      <a:r>
                        <a:rPr lang="en-US" sz="900" b="0" i="0" dirty="0">
                          <a:effectLst/>
                          <a:latin typeface="Consolas" panose="020B0609020204030204" pitchFamily="49" charset="0"/>
                        </a:rPr>
                        <a:t>()</a:t>
                      </a:r>
                    </a:p>
                    <a:p>
                      <a:pPr algn="l" rtl="0" fontAlgn="base"/>
                      <a:r>
                        <a:rPr lang="en-US" sz="900" b="0" i="0" dirty="0" err="1">
                          <a:effectLst/>
                          <a:latin typeface="Consolas" panose="020B0609020204030204" pitchFamily="49" charset="0"/>
                        </a:rPr>
                        <a:t>a.details</a:t>
                      </a:r>
                      <a:r>
                        <a:rPr lang="en-US" sz="900" b="0" i="0" dirty="0">
                          <a:effectLst/>
                          <a:latin typeface="Consolas" panose="020B0609020204030204" pitchFamily="49" charset="0"/>
                        </a:rPr>
                        <a:t>()</a:t>
                      </a:r>
                    </a:p>
                  </a:txBody>
                  <a:tcPr marL="41323" marR="41323" marT="57853" marB="57853" anchor="ctr">
                    <a:lnL>
                      <a:noFill/>
                    </a:lnL>
                    <a:lnR>
                      <a:noFill/>
                    </a:lnR>
                    <a:lnT>
                      <a:noFill/>
                    </a:lnT>
                    <a:lnB>
                      <a:noFill/>
                    </a:lnB>
                  </a:tcPr>
                </a:tc>
                <a:extLst>
                  <a:ext uri="{0D108BD9-81ED-4DB2-BD59-A6C34878D82A}">
                    <a16:rowId xmlns:a16="http://schemas.microsoft.com/office/drawing/2014/main" val="2673656239"/>
                  </a:ext>
                </a:extLst>
              </a:tr>
            </a:tbl>
          </a:graphicData>
        </a:graphic>
      </p:graphicFrame>
    </p:spTree>
    <p:extLst>
      <p:ext uri="{BB962C8B-B14F-4D97-AF65-F5344CB8AC3E}">
        <p14:creationId xmlns:p14="http://schemas.microsoft.com/office/powerpoint/2010/main" val="119318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Polymorphism</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pPr algn="l" fontAlgn="base"/>
            <a:r>
              <a:rPr lang="en-US" sz="1800" b="0" i="0" dirty="0">
                <a:effectLst/>
                <a:latin typeface="urw-din"/>
              </a:rPr>
              <a:t>Polymorphism simply means having many forms. For example, we need to determine if the given species of birds fly or not, using polymorphism we can do this using a single function.</a:t>
            </a:r>
          </a:p>
          <a:p>
            <a:pPr algn="l" fontAlgn="base"/>
            <a:r>
              <a:rPr lang="en-US" sz="1800" b="1" i="0" dirty="0">
                <a:effectLst/>
                <a:latin typeface="urw-din"/>
              </a:rPr>
              <a:t>Example: Polymorphism in Python</a:t>
            </a:r>
          </a:p>
          <a:p>
            <a:endParaRPr lang="en-IN" sz="1800" dirty="0"/>
          </a:p>
        </p:txBody>
      </p:sp>
      <p:graphicFrame>
        <p:nvGraphicFramePr>
          <p:cNvPr id="5" name="Table 4">
            <a:extLst>
              <a:ext uri="{FF2B5EF4-FFF2-40B4-BE49-F238E27FC236}">
                <a16:creationId xmlns:a16="http://schemas.microsoft.com/office/drawing/2014/main" id="{491B2D85-6F73-6A7D-2657-29D6545457C1}"/>
              </a:ext>
            </a:extLst>
          </p:cNvPr>
          <p:cNvGraphicFramePr>
            <a:graphicFrameLocks noGrp="1"/>
          </p:cNvGraphicFramePr>
          <p:nvPr>
            <p:extLst>
              <p:ext uri="{D42A27DB-BD31-4B8C-83A1-F6EECF244321}">
                <p14:modId xmlns:p14="http://schemas.microsoft.com/office/powerpoint/2010/main" val="817249358"/>
              </p:ext>
            </p:extLst>
          </p:nvPr>
        </p:nvGraphicFramePr>
        <p:xfrm>
          <a:off x="3622678" y="1959346"/>
          <a:ext cx="4946643" cy="4271404"/>
        </p:xfrm>
        <a:graphic>
          <a:graphicData uri="http://schemas.openxmlformats.org/drawingml/2006/table">
            <a:tbl>
              <a:tblPr/>
              <a:tblGrid>
                <a:gridCol w="4946643">
                  <a:extLst>
                    <a:ext uri="{9D8B030D-6E8A-4147-A177-3AD203B41FA5}">
                      <a16:colId xmlns:a16="http://schemas.microsoft.com/office/drawing/2014/main" val="3364282560"/>
                    </a:ext>
                  </a:extLst>
                </a:gridCol>
              </a:tblGrid>
              <a:tr h="3227575">
                <a:tc>
                  <a:txBody>
                    <a:bodyPr/>
                    <a:lstStyle/>
                    <a:p>
                      <a:pPr algn="l" rtl="0" fontAlgn="base"/>
                      <a:r>
                        <a:rPr lang="en-IN" sz="900" b="0" i="0" dirty="0">
                          <a:effectLst/>
                          <a:latin typeface="Consolas" panose="020B0609020204030204" pitchFamily="49" charset="0"/>
                        </a:rPr>
                        <a:t>class Bird:</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    def intro(self):</a:t>
                      </a:r>
                    </a:p>
                    <a:p>
                      <a:pPr algn="l" rtl="0" fontAlgn="base"/>
                      <a:r>
                        <a:rPr lang="en-IN" sz="900" b="0" i="0" dirty="0">
                          <a:effectLst/>
                          <a:latin typeface="Consolas" panose="020B0609020204030204" pitchFamily="49" charset="0"/>
                        </a:rPr>
                        <a:t>        print("There are many types of birds.")</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    def flight(self):</a:t>
                      </a:r>
                    </a:p>
                    <a:p>
                      <a:pPr algn="l" rtl="0" fontAlgn="base"/>
                      <a:r>
                        <a:rPr lang="en-IN" sz="900" b="0" i="0" dirty="0">
                          <a:effectLst/>
                          <a:latin typeface="Consolas" panose="020B0609020204030204" pitchFamily="49" charset="0"/>
                        </a:rPr>
                        <a:t>        print("Most of the birds can fly but some cannot.")</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class sparrow(Bird):</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    def flight(self):</a:t>
                      </a:r>
                    </a:p>
                    <a:p>
                      <a:pPr algn="l" rtl="0" fontAlgn="base"/>
                      <a:r>
                        <a:rPr lang="en-IN" sz="900" b="0" i="0" dirty="0">
                          <a:effectLst/>
                          <a:latin typeface="Consolas" panose="020B0609020204030204" pitchFamily="49" charset="0"/>
                        </a:rPr>
                        <a:t>        print("Sparrows can fly.")</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class ostrich(Bird):</a:t>
                      </a:r>
                    </a:p>
                    <a:p>
                      <a:pPr algn="l" rtl="0" fontAlgn="base"/>
                      <a:r>
                        <a:rPr lang="en-IN" sz="900" b="0" i="0" dirty="0">
                          <a:effectLst/>
                          <a:latin typeface="Consolas" panose="020B0609020204030204" pitchFamily="49" charset="0"/>
                        </a:rPr>
                        <a:t>  </a:t>
                      </a:r>
                    </a:p>
                    <a:p>
                      <a:pPr algn="l" rtl="0" fontAlgn="base"/>
                      <a:r>
                        <a:rPr lang="en-IN" sz="900" b="0" i="0" dirty="0">
                          <a:effectLst/>
                          <a:latin typeface="Consolas" panose="020B0609020204030204" pitchFamily="49" charset="0"/>
                        </a:rPr>
                        <a:t>    def flight(self):</a:t>
                      </a:r>
                    </a:p>
                    <a:p>
                      <a:pPr algn="l" rtl="0" fontAlgn="base"/>
                      <a:r>
                        <a:rPr lang="en-IN" sz="900" b="0" i="0" dirty="0">
                          <a:effectLst/>
                          <a:latin typeface="Consolas" panose="020B0609020204030204" pitchFamily="49" charset="0"/>
                        </a:rPr>
                        <a:t>        print("Ostriches cannot fly.")</a:t>
                      </a:r>
                    </a:p>
                    <a:p>
                      <a:pPr algn="l" rtl="0" fontAlgn="base"/>
                      <a:r>
                        <a:rPr lang="en-IN" sz="900" b="0" i="0" dirty="0">
                          <a:effectLst/>
                          <a:latin typeface="Consolas" panose="020B0609020204030204" pitchFamily="49" charset="0"/>
                        </a:rPr>
                        <a:t>  </a:t>
                      </a:r>
                    </a:p>
                    <a:p>
                      <a:pPr algn="l" rtl="0" fontAlgn="base"/>
                      <a:r>
                        <a:rPr lang="en-IN" sz="900" b="0" i="0" dirty="0" err="1">
                          <a:effectLst/>
                          <a:latin typeface="Consolas" panose="020B0609020204030204" pitchFamily="49" charset="0"/>
                        </a:rPr>
                        <a:t>obj_bird</a:t>
                      </a:r>
                      <a:r>
                        <a:rPr lang="en-IN" sz="900" b="0" i="0" dirty="0">
                          <a:effectLst/>
                          <a:latin typeface="Consolas" panose="020B0609020204030204" pitchFamily="49" charset="0"/>
                        </a:rPr>
                        <a:t> = Bird()</a:t>
                      </a:r>
                    </a:p>
                    <a:p>
                      <a:pPr algn="l" rtl="0" fontAlgn="base"/>
                      <a:r>
                        <a:rPr lang="en-IN" sz="900" b="0" i="0" dirty="0" err="1">
                          <a:effectLst/>
                          <a:latin typeface="Consolas" panose="020B0609020204030204" pitchFamily="49" charset="0"/>
                        </a:rPr>
                        <a:t>obj_spr</a:t>
                      </a:r>
                      <a:r>
                        <a:rPr lang="en-IN" sz="900" b="0" i="0" dirty="0">
                          <a:effectLst/>
                          <a:latin typeface="Consolas" panose="020B0609020204030204" pitchFamily="49" charset="0"/>
                        </a:rPr>
                        <a:t> = sparrow()</a:t>
                      </a:r>
                    </a:p>
                    <a:p>
                      <a:pPr algn="l" rtl="0" fontAlgn="base"/>
                      <a:r>
                        <a:rPr lang="en-IN" sz="900" b="0" i="0" dirty="0" err="1">
                          <a:effectLst/>
                          <a:latin typeface="Consolas" panose="020B0609020204030204" pitchFamily="49" charset="0"/>
                        </a:rPr>
                        <a:t>obj_ost</a:t>
                      </a:r>
                      <a:r>
                        <a:rPr lang="en-IN" sz="900" b="0" i="0" dirty="0">
                          <a:effectLst/>
                          <a:latin typeface="Consolas" panose="020B0609020204030204" pitchFamily="49" charset="0"/>
                        </a:rPr>
                        <a:t> = ostrich()</a:t>
                      </a:r>
                    </a:p>
                    <a:p>
                      <a:pPr algn="l" rtl="0" fontAlgn="base"/>
                      <a:r>
                        <a:rPr lang="en-IN" sz="900" b="0" i="0" dirty="0">
                          <a:effectLst/>
                          <a:latin typeface="Consolas" panose="020B0609020204030204" pitchFamily="49" charset="0"/>
                        </a:rPr>
                        <a:t>  </a:t>
                      </a:r>
                    </a:p>
                    <a:p>
                      <a:pPr algn="l" rtl="0" fontAlgn="base"/>
                      <a:r>
                        <a:rPr lang="en-IN" sz="900" b="0" i="0" dirty="0" err="1">
                          <a:effectLst/>
                          <a:latin typeface="Consolas" panose="020B0609020204030204" pitchFamily="49" charset="0"/>
                        </a:rPr>
                        <a:t>obj_bird.intro</a:t>
                      </a:r>
                      <a:r>
                        <a:rPr lang="en-IN" sz="900" b="0" i="0" dirty="0">
                          <a:effectLst/>
                          <a:latin typeface="Consolas" panose="020B0609020204030204" pitchFamily="49" charset="0"/>
                        </a:rPr>
                        <a:t>()</a:t>
                      </a:r>
                    </a:p>
                    <a:p>
                      <a:pPr algn="l" rtl="0" fontAlgn="base"/>
                      <a:r>
                        <a:rPr lang="en-IN" sz="900" b="0" i="0" dirty="0" err="1">
                          <a:effectLst/>
                          <a:latin typeface="Consolas" panose="020B0609020204030204" pitchFamily="49" charset="0"/>
                        </a:rPr>
                        <a:t>obj_bird.flight</a:t>
                      </a:r>
                      <a:r>
                        <a:rPr lang="en-IN" sz="900" b="0" i="0" dirty="0">
                          <a:effectLst/>
                          <a:latin typeface="Consolas" panose="020B0609020204030204" pitchFamily="49" charset="0"/>
                        </a:rPr>
                        <a:t>()</a:t>
                      </a:r>
                    </a:p>
                    <a:p>
                      <a:pPr algn="l" rtl="0" fontAlgn="base"/>
                      <a:r>
                        <a:rPr lang="en-IN" sz="900" b="0" i="0" dirty="0">
                          <a:effectLst/>
                          <a:latin typeface="Consolas" panose="020B0609020204030204" pitchFamily="49" charset="0"/>
                        </a:rPr>
                        <a:t>  </a:t>
                      </a:r>
                    </a:p>
                    <a:p>
                      <a:pPr algn="l" rtl="0" fontAlgn="base"/>
                      <a:r>
                        <a:rPr lang="en-IN" sz="900" b="0" i="0" dirty="0" err="1">
                          <a:effectLst/>
                          <a:latin typeface="Consolas" panose="020B0609020204030204" pitchFamily="49" charset="0"/>
                        </a:rPr>
                        <a:t>obj_spr.intro</a:t>
                      </a:r>
                      <a:r>
                        <a:rPr lang="en-IN" sz="900" b="0" i="0" dirty="0">
                          <a:effectLst/>
                          <a:latin typeface="Consolas" panose="020B0609020204030204" pitchFamily="49" charset="0"/>
                        </a:rPr>
                        <a:t>()</a:t>
                      </a:r>
                    </a:p>
                    <a:p>
                      <a:pPr algn="l" rtl="0" fontAlgn="base"/>
                      <a:r>
                        <a:rPr lang="en-IN" sz="900" b="0" i="0" dirty="0" err="1">
                          <a:effectLst/>
                          <a:latin typeface="Consolas" panose="020B0609020204030204" pitchFamily="49" charset="0"/>
                        </a:rPr>
                        <a:t>obj_spr.flight</a:t>
                      </a:r>
                      <a:r>
                        <a:rPr lang="en-IN" sz="900" b="0" i="0" dirty="0">
                          <a:effectLst/>
                          <a:latin typeface="Consolas" panose="020B0609020204030204" pitchFamily="49" charset="0"/>
                        </a:rPr>
                        <a:t>()</a:t>
                      </a:r>
                    </a:p>
                    <a:p>
                      <a:pPr algn="l" rtl="0" fontAlgn="base"/>
                      <a:r>
                        <a:rPr lang="en-IN" sz="900" b="0" i="0" dirty="0">
                          <a:effectLst/>
                          <a:latin typeface="Consolas" panose="020B0609020204030204" pitchFamily="49" charset="0"/>
                        </a:rPr>
                        <a:t>  </a:t>
                      </a:r>
                    </a:p>
                    <a:p>
                      <a:pPr algn="l" rtl="0" fontAlgn="base"/>
                      <a:r>
                        <a:rPr lang="en-IN" sz="900" b="0" i="0" dirty="0" err="1">
                          <a:effectLst/>
                          <a:latin typeface="Consolas" panose="020B0609020204030204" pitchFamily="49" charset="0"/>
                        </a:rPr>
                        <a:t>obj_ost.intro</a:t>
                      </a:r>
                      <a:r>
                        <a:rPr lang="en-IN" sz="900" b="0" i="0" dirty="0">
                          <a:effectLst/>
                          <a:latin typeface="Consolas" panose="020B0609020204030204" pitchFamily="49" charset="0"/>
                        </a:rPr>
                        <a:t>()</a:t>
                      </a:r>
                    </a:p>
                    <a:p>
                      <a:pPr algn="l" rtl="0" fontAlgn="base"/>
                      <a:r>
                        <a:rPr lang="en-IN" sz="900" b="0" i="0" dirty="0" err="1">
                          <a:effectLst/>
                          <a:latin typeface="Consolas" panose="020B0609020204030204" pitchFamily="49" charset="0"/>
                        </a:rPr>
                        <a:t>obj_ost.flight</a:t>
                      </a:r>
                      <a:r>
                        <a:rPr lang="en-IN" sz="900" b="0" i="0" dirty="0">
                          <a:effectLst/>
                          <a:latin typeface="Consolas" panose="020B0609020204030204" pitchFamily="49" charset="0"/>
                        </a:rPr>
                        <a:t>()</a:t>
                      </a:r>
                    </a:p>
                  </a:txBody>
                  <a:tcPr marL="55930" marR="55930" marT="78302" marB="78302" anchor="ctr">
                    <a:lnL>
                      <a:noFill/>
                    </a:lnL>
                    <a:lnR>
                      <a:noFill/>
                    </a:lnR>
                    <a:lnT>
                      <a:noFill/>
                    </a:lnT>
                    <a:lnB>
                      <a:noFill/>
                    </a:lnB>
                  </a:tcPr>
                </a:tc>
                <a:extLst>
                  <a:ext uri="{0D108BD9-81ED-4DB2-BD59-A6C34878D82A}">
                    <a16:rowId xmlns:a16="http://schemas.microsoft.com/office/drawing/2014/main" val="285521916"/>
                  </a:ext>
                </a:extLst>
              </a:tr>
            </a:tbl>
          </a:graphicData>
        </a:graphic>
      </p:graphicFrame>
    </p:spTree>
    <p:extLst>
      <p:ext uri="{BB962C8B-B14F-4D97-AF65-F5344CB8AC3E}">
        <p14:creationId xmlns:p14="http://schemas.microsoft.com/office/powerpoint/2010/main" val="3758271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Encapsulation</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pPr algn="l" fontAlgn="base"/>
            <a:r>
              <a:rPr lang="en-US" b="0" i="0" dirty="0">
                <a:effectLst/>
                <a:latin typeface="urw-din"/>
              </a:rPr>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To prevent accidental change, an object’s variable can only be changed by an object’s method. Those types of variables are known as private variables.</a:t>
            </a:r>
          </a:p>
          <a:p>
            <a:pPr algn="l" fontAlgn="base"/>
            <a:r>
              <a:rPr lang="en-US" b="0" i="0" dirty="0">
                <a:effectLst/>
                <a:latin typeface="urw-din"/>
              </a:rPr>
              <a:t>A class is an example of encapsulation as it encapsulates all the data that is member functions, variables, etc.</a:t>
            </a:r>
          </a:p>
          <a:p>
            <a:endParaRPr lang="en-IN" dirty="0"/>
          </a:p>
        </p:txBody>
      </p:sp>
    </p:spTree>
    <p:extLst>
      <p:ext uri="{BB962C8B-B14F-4D97-AF65-F5344CB8AC3E}">
        <p14:creationId xmlns:p14="http://schemas.microsoft.com/office/powerpoint/2010/main" val="937864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3A7D-C540-8CB0-A96C-EE51769F4386}"/>
              </a:ext>
            </a:extLst>
          </p:cNvPr>
          <p:cNvSpPr>
            <a:spLocks noGrp="1"/>
          </p:cNvSpPr>
          <p:nvPr>
            <p:ph type="title"/>
          </p:nvPr>
        </p:nvSpPr>
        <p:spPr>
          <a:xfrm>
            <a:off x="838200" y="365126"/>
            <a:ext cx="10515600" cy="683746"/>
          </a:xfrm>
        </p:spPr>
        <p:txBody>
          <a:bodyPr>
            <a:normAutofit fontScale="90000"/>
          </a:bodyPr>
          <a:lstStyle/>
          <a:p>
            <a:r>
              <a:rPr lang="en-IN" b="1" i="0" dirty="0">
                <a:effectLst/>
                <a:latin typeface="urw-din"/>
              </a:rPr>
              <a:t>Encapsulation Contd.</a:t>
            </a:r>
            <a:endParaRPr lang="en-IN" dirty="0"/>
          </a:p>
        </p:txBody>
      </p:sp>
      <p:sp>
        <p:nvSpPr>
          <p:cNvPr id="3" name="Content Placeholder 2">
            <a:extLst>
              <a:ext uri="{FF2B5EF4-FFF2-40B4-BE49-F238E27FC236}">
                <a16:creationId xmlns:a16="http://schemas.microsoft.com/office/drawing/2014/main" id="{7B311ABA-CB34-9D0F-33E4-0AC1DB504D9F}"/>
              </a:ext>
            </a:extLst>
          </p:cNvPr>
          <p:cNvSpPr>
            <a:spLocks noGrp="1"/>
          </p:cNvSpPr>
          <p:nvPr>
            <p:ph idx="1"/>
          </p:nvPr>
        </p:nvSpPr>
        <p:spPr>
          <a:xfrm>
            <a:off x="838200" y="1048872"/>
            <a:ext cx="10515600" cy="5333999"/>
          </a:xfrm>
        </p:spPr>
        <p:txBody>
          <a:bodyPr>
            <a:normAutofit/>
          </a:bodyPr>
          <a:lstStyle/>
          <a:p>
            <a:r>
              <a:rPr lang="en-IN" b="1" i="0" dirty="0">
                <a:effectLst/>
                <a:latin typeface="urw-din"/>
              </a:rPr>
              <a:t>Example: Encapsulation in Python</a:t>
            </a:r>
          </a:p>
        </p:txBody>
      </p:sp>
      <p:graphicFrame>
        <p:nvGraphicFramePr>
          <p:cNvPr id="4" name="Table 3">
            <a:extLst>
              <a:ext uri="{FF2B5EF4-FFF2-40B4-BE49-F238E27FC236}">
                <a16:creationId xmlns:a16="http://schemas.microsoft.com/office/drawing/2014/main" id="{DEF9137F-8A16-AC14-AA70-6B8D76950245}"/>
              </a:ext>
            </a:extLst>
          </p:cNvPr>
          <p:cNvGraphicFramePr>
            <a:graphicFrameLocks noGrp="1"/>
          </p:cNvGraphicFramePr>
          <p:nvPr/>
        </p:nvGraphicFramePr>
        <p:xfrm>
          <a:off x="3699681" y="1799450"/>
          <a:ext cx="4792638" cy="4403688"/>
        </p:xfrm>
        <a:graphic>
          <a:graphicData uri="http://schemas.openxmlformats.org/drawingml/2006/table">
            <a:tbl>
              <a:tblPr/>
              <a:tblGrid>
                <a:gridCol w="4792638">
                  <a:extLst>
                    <a:ext uri="{9D8B030D-6E8A-4147-A177-3AD203B41FA5}">
                      <a16:colId xmlns:a16="http://schemas.microsoft.com/office/drawing/2014/main" val="3678042984"/>
                    </a:ext>
                  </a:extLst>
                </a:gridCol>
              </a:tblGrid>
              <a:tr h="4351338">
                <a:tc>
                  <a:txBody>
                    <a:bodyPr/>
                    <a:lstStyle/>
                    <a:p>
                      <a:pPr algn="l" rtl="0" fontAlgn="base"/>
                      <a:r>
                        <a:rPr lang="en-US" sz="900" b="0" i="0" dirty="0">
                          <a:effectLst/>
                          <a:latin typeface="Consolas" panose="020B0609020204030204" pitchFamily="49" charset="0"/>
                        </a:rPr>
                        <a:t># Python program to</a:t>
                      </a:r>
                    </a:p>
                    <a:p>
                      <a:pPr algn="l" rtl="0" fontAlgn="base"/>
                      <a:r>
                        <a:rPr lang="en-US" sz="900" b="0" i="0" dirty="0">
                          <a:effectLst/>
                          <a:latin typeface="Consolas" panose="020B0609020204030204" pitchFamily="49" charset="0"/>
                        </a:rPr>
                        <a:t># demonstrate private members</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Creating a Base class</a:t>
                      </a:r>
                    </a:p>
                    <a:p>
                      <a:pPr algn="l" rtl="0" fontAlgn="base"/>
                      <a:r>
                        <a:rPr lang="en-US" sz="900" b="0" i="0" dirty="0">
                          <a:effectLst/>
                          <a:latin typeface="Consolas" panose="020B0609020204030204" pitchFamily="49" charset="0"/>
                        </a:rPr>
                        <a:t>class Base:</a:t>
                      </a:r>
                    </a:p>
                    <a:p>
                      <a:pPr algn="l" rtl="0" fontAlgn="base"/>
                      <a:r>
                        <a:rPr lang="en-US" sz="900" b="0" i="0" dirty="0">
                          <a:effectLst/>
                          <a:latin typeface="Consolas" panose="020B0609020204030204" pitchFamily="49" charset="0"/>
                        </a:rPr>
                        <a:t>    def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a:t>
                      </a: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self.a</a:t>
                      </a:r>
                      <a:r>
                        <a:rPr lang="en-US" sz="900" b="0" i="0" dirty="0">
                          <a:effectLst/>
                          <a:latin typeface="Consolas" panose="020B0609020204030204" pitchFamily="49" charset="0"/>
                        </a:rPr>
                        <a:t> = "</a:t>
                      </a:r>
                      <a:r>
                        <a:rPr lang="en-US" sz="900" b="0" i="0" dirty="0" err="1">
                          <a:effectLst/>
                          <a:latin typeface="Consolas" panose="020B0609020204030204" pitchFamily="49" charset="0"/>
                        </a:rPr>
                        <a:t>GeeksforGeeks</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r>
                        <a:rPr lang="en-US" sz="900" b="0" i="0" dirty="0" err="1">
                          <a:effectLst/>
                          <a:latin typeface="Consolas" panose="020B0609020204030204" pitchFamily="49" charset="0"/>
                        </a:rPr>
                        <a:t>self.__c</a:t>
                      </a:r>
                      <a:r>
                        <a:rPr lang="en-US" sz="900" b="0" i="0" dirty="0">
                          <a:effectLst/>
                          <a:latin typeface="Consolas" panose="020B0609020204030204" pitchFamily="49" charset="0"/>
                        </a:rPr>
                        <a:t> = "</a:t>
                      </a:r>
                      <a:r>
                        <a:rPr lang="en-US" sz="900" b="0" i="0" dirty="0" err="1">
                          <a:effectLst/>
                          <a:latin typeface="Consolas" panose="020B0609020204030204" pitchFamily="49" charset="0"/>
                        </a:rPr>
                        <a:t>GeeksforGeeks</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Creating a derived class</a:t>
                      </a:r>
                    </a:p>
                    <a:p>
                      <a:pPr algn="l" rtl="0" fontAlgn="base"/>
                      <a:r>
                        <a:rPr lang="en-US" sz="900" b="0" i="0" dirty="0">
                          <a:effectLst/>
                          <a:latin typeface="Consolas" panose="020B0609020204030204" pitchFamily="49" charset="0"/>
                        </a:rPr>
                        <a:t>class Derived(Base):</a:t>
                      </a:r>
                    </a:p>
                    <a:p>
                      <a:pPr algn="l" rtl="0" fontAlgn="base"/>
                      <a:r>
                        <a:rPr lang="en-US" sz="900" b="0" i="0" dirty="0">
                          <a:effectLst/>
                          <a:latin typeface="Consolas" panose="020B0609020204030204" pitchFamily="49" charset="0"/>
                        </a:rPr>
                        <a:t>    def 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 Calling constructor of</a:t>
                      </a:r>
                    </a:p>
                    <a:p>
                      <a:pPr algn="l" rtl="0" fontAlgn="base"/>
                      <a:r>
                        <a:rPr lang="en-US" sz="900" b="0" i="0" dirty="0">
                          <a:effectLst/>
                          <a:latin typeface="Consolas" panose="020B0609020204030204" pitchFamily="49" charset="0"/>
                        </a:rPr>
                        <a:t>        # Base class</a:t>
                      </a:r>
                    </a:p>
                    <a:p>
                      <a:pPr algn="l" rtl="0" fontAlgn="base"/>
                      <a:r>
                        <a:rPr lang="en-US" sz="900" b="0" i="0" dirty="0">
                          <a:effectLst/>
                          <a:latin typeface="Consolas" panose="020B0609020204030204" pitchFamily="49" charset="0"/>
                        </a:rPr>
                        <a:t>        Base.__</a:t>
                      </a:r>
                      <a:r>
                        <a:rPr lang="en-US" sz="900" b="0" i="0" dirty="0" err="1">
                          <a:effectLst/>
                          <a:latin typeface="Consolas" panose="020B0609020204030204" pitchFamily="49" charset="0"/>
                        </a:rPr>
                        <a:t>init</a:t>
                      </a:r>
                      <a:r>
                        <a:rPr lang="en-US" sz="900" b="0" i="0" dirty="0">
                          <a:effectLst/>
                          <a:latin typeface="Consolas" panose="020B0609020204030204" pitchFamily="49" charset="0"/>
                        </a:rPr>
                        <a:t>__(self)</a:t>
                      </a:r>
                    </a:p>
                    <a:p>
                      <a:pPr algn="l" rtl="0" fontAlgn="base"/>
                      <a:r>
                        <a:rPr lang="en-US" sz="900" b="0" i="0" dirty="0">
                          <a:effectLst/>
                          <a:latin typeface="Consolas" panose="020B0609020204030204" pitchFamily="49" charset="0"/>
                        </a:rPr>
                        <a:t>        print("Calling private member of base class: ")</a:t>
                      </a:r>
                    </a:p>
                    <a:p>
                      <a:pPr algn="l" rtl="0" fontAlgn="base"/>
                      <a:r>
                        <a:rPr lang="en-US" sz="900" b="0" i="0" dirty="0">
                          <a:effectLst/>
                          <a:latin typeface="Consolas" panose="020B0609020204030204" pitchFamily="49" charset="0"/>
                        </a:rPr>
                        <a:t>        print(</a:t>
                      </a:r>
                      <a:r>
                        <a:rPr lang="en-US" sz="900" b="0" i="0" dirty="0" err="1">
                          <a:effectLst/>
                          <a:latin typeface="Consolas" panose="020B0609020204030204" pitchFamily="49" charset="0"/>
                        </a:rPr>
                        <a:t>self.__c</a:t>
                      </a:r>
                      <a:r>
                        <a:rPr lang="en-US" sz="900" b="0" i="0" dirty="0">
                          <a:effectLst/>
                          <a:latin typeface="Consolas" panose="020B0609020204030204" pitchFamily="49" charset="0"/>
                        </a:rPr>
                        <a:t>)</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Driver code</a:t>
                      </a:r>
                    </a:p>
                    <a:p>
                      <a:pPr algn="l" rtl="0" fontAlgn="base"/>
                      <a:r>
                        <a:rPr lang="en-US" sz="900" b="0" i="0" dirty="0">
                          <a:effectLst/>
                          <a:latin typeface="Consolas" panose="020B0609020204030204" pitchFamily="49" charset="0"/>
                        </a:rPr>
                        <a:t>obj1 = Base()</a:t>
                      </a:r>
                    </a:p>
                    <a:p>
                      <a:pPr algn="l" rtl="0" fontAlgn="base"/>
                      <a:r>
                        <a:rPr lang="en-US" sz="900" b="0" i="0" dirty="0">
                          <a:effectLst/>
                          <a:latin typeface="Consolas" panose="020B0609020204030204" pitchFamily="49" charset="0"/>
                        </a:rPr>
                        <a:t>print(obj1.a)</a:t>
                      </a: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Uncommenting print(obj1.c) will</a:t>
                      </a:r>
                    </a:p>
                    <a:p>
                      <a:pPr algn="l" rtl="0" fontAlgn="base"/>
                      <a:r>
                        <a:rPr lang="en-US" sz="900" b="0" i="0" dirty="0">
                          <a:effectLst/>
                          <a:latin typeface="Consolas" panose="020B0609020204030204" pitchFamily="49" charset="0"/>
                        </a:rPr>
                        <a:t># raise an </a:t>
                      </a:r>
                      <a:r>
                        <a:rPr lang="en-US" sz="900" b="0" i="0" dirty="0" err="1">
                          <a:effectLst/>
                          <a:latin typeface="Consolas" panose="020B0609020204030204" pitchFamily="49" charset="0"/>
                        </a:rPr>
                        <a:t>AttributeError</a:t>
                      </a:r>
                      <a:endParaRPr lang="en-US" sz="900" b="0" i="0" dirty="0">
                        <a:effectLst/>
                        <a:latin typeface="Consolas" panose="020B0609020204030204" pitchFamily="49" charset="0"/>
                      </a:endParaRPr>
                    </a:p>
                    <a:p>
                      <a:pPr algn="l" rtl="0" fontAlgn="base"/>
                      <a:r>
                        <a:rPr lang="en-US" sz="900" b="0" i="0" dirty="0">
                          <a:effectLst/>
                          <a:latin typeface="Consolas" panose="020B0609020204030204" pitchFamily="49" charset="0"/>
                        </a:rPr>
                        <a:t>  </a:t>
                      </a:r>
                    </a:p>
                    <a:p>
                      <a:pPr algn="l" rtl="0" fontAlgn="base"/>
                      <a:r>
                        <a:rPr lang="en-US" sz="900" b="0" i="0" dirty="0">
                          <a:effectLst/>
                          <a:latin typeface="Consolas" panose="020B0609020204030204" pitchFamily="49" charset="0"/>
                        </a:rPr>
                        <a:t># Uncommenting obj2 = Derived() will</a:t>
                      </a:r>
                    </a:p>
                    <a:p>
                      <a:pPr algn="l" rtl="0" fontAlgn="base"/>
                      <a:r>
                        <a:rPr lang="en-US" sz="900" b="0" i="0" dirty="0">
                          <a:effectLst/>
                          <a:latin typeface="Consolas" panose="020B0609020204030204" pitchFamily="49" charset="0"/>
                        </a:rPr>
                        <a:t># also raise an </a:t>
                      </a:r>
                      <a:r>
                        <a:rPr lang="en-US" sz="900" b="0" i="0" dirty="0" err="1">
                          <a:effectLst/>
                          <a:latin typeface="Consolas" panose="020B0609020204030204" pitchFamily="49" charset="0"/>
                        </a:rPr>
                        <a:t>AtrributeError</a:t>
                      </a:r>
                      <a:r>
                        <a:rPr lang="en-US" sz="900" b="0" i="0" dirty="0">
                          <a:effectLst/>
                          <a:latin typeface="Consolas" panose="020B0609020204030204" pitchFamily="49" charset="0"/>
                        </a:rPr>
                        <a:t> as</a:t>
                      </a:r>
                    </a:p>
                    <a:p>
                      <a:pPr algn="l" rtl="0" fontAlgn="base"/>
                      <a:r>
                        <a:rPr lang="en-US" sz="900" b="0" i="0" dirty="0">
                          <a:effectLst/>
                          <a:latin typeface="Consolas" panose="020B0609020204030204" pitchFamily="49" charset="0"/>
                        </a:rPr>
                        <a:t># private member of base class</a:t>
                      </a:r>
                    </a:p>
                    <a:p>
                      <a:pPr algn="l" rtl="0" fontAlgn="base"/>
                      <a:r>
                        <a:rPr lang="en-US" sz="900" b="0" i="0" dirty="0">
                          <a:effectLst/>
                          <a:latin typeface="Consolas" panose="020B0609020204030204" pitchFamily="49" charset="0"/>
                        </a:rPr>
                        <a:t># is called inside derived class</a:t>
                      </a:r>
                    </a:p>
                  </a:txBody>
                  <a:tcPr marL="54189" marR="54189" marT="75864" marB="75864" anchor="ctr">
                    <a:lnL>
                      <a:noFill/>
                    </a:lnL>
                    <a:lnR>
                      <a:noFill/>
                    </a:lnR>
                    <a:lnT>
                      <a:noFill/>
                    </a:lnT>
                    <a:lnB>
                      <a:noFill/>
                    </a:lnB>
                  </a:tcPr>
                </a:tc>
                <a:extLst>
                  <a:ext uri="{0D108BD9-81ED-4DB2-BD59-A6C34878D82A}">
                    <a16:rowId xmlns:a16="http://schemas.microsoft.com/office/drawing/2014/main" val="3847084073"/>
                  </a:ext>
                </a:extLst>
              </a:tr>
            </a:tbl>
          </a:graphicData>
        </a:graphic>
      </p:graphicFrame>
    </p:spTree>
    <p:extLst>
      <p:ext uri="{BB962C8B-B14F-4D97-AF65-F5344CB8AC3E}">
        <p14:creationId xmlns:p14="http://schemas.microsoft.com/office/powerpoint/2010/main" val="114621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BC35-2707-FD14-F4DA-D21A92DF0952}"/>
              </a:ext>
            </a:extLst>
          </p:cNvPr>
          <p:cNvSpPr>
            <a:spLocks noGrp="1"/>
          </p:cNvSpPr>
          <p:nvPr>
            <p:ph type="title"/>
          </p:nvPr>
        </p:nvSpPr>
        <p:spPr>
          <a:xfrm>
            <a:off x="838200" y="365125"/>
            <a:ext cx="10515600" cy="782357"/>
          </a:xfrm>
        </p:spPr>
        <p:txBody>
          <a:bodyPr/>
          <a:lstStyle/>
          <a:p>
            <a:r>
              <a:rPr lang="en-US" b="1" i="0" dirty="0">
                <a:effectLst/>
                <a:latin typeface="urw-din"/>
              </a:rPr>
              <a:t>Handling the Current Working Directory</a:t>
            </a:r>
            <a:endParaRPr lang="en-IN" dirty="0"/>
          </a:p>
        </p:txBody>
      </p:sp>
      <p:sp>
        <p:nvSpPr>
          <p:cNvPr id="3" name="Content Placeholder 2">
            <a:extLst>
              <a:ext uri="{FF2B5EF4-FFF2-40B4-BE49-F238E27FC236}">
                <a16:creationId xmlns:a16="http://schemas.microsoft.com/office/drawing/2014/main" id="{52C8A6D8-1475-36C5-70A2-31CD20A58EA3}"/>
              </a:ext>
            </a:extLst>
          </p:cNvPr>
          <p:cNvSpPr>
            <a:spLocks noGrp="1"/>
          </p:cNvSpPr>
          <p:nvPr>
            <p:ph idx="1"/>
          </p:nvPr>
        </p:nvSpPr>
        <p:spPr>
          <a:xfrm>
            <a:off x="838200" y="1308847"/>
            <a:ext cx="10515600" cy="4868116"/>
          </a:xfrm>
        </p:spPr>
        <p:txBody>
          <a:bodyPr>
            <a:normAutofit/>
          </a:bodyPr>
          <a:lstStyle/>
          <a:p>
            <a:r>
              <a:rPr lang="en-US" sz="2400" b="0" i="0" dirty="0">
                <a:effectLst/>
                <a:latin typeface="urw-din"/>
              </a:rPr>
              <a:t>Consider </a:t>
            </a:r>
            <a:r>
              <a:rPr lang="en-US" sz="2400" b="1" i="0" dirty="0">
                <a:effectLst/>
                <a:latin typeface="urw-din"/>
              </a:rPr>
              <a:t>Current Working Directory(CWD)</a:t>
            </a:r>
            <a:r>
              <a:rPr lang="en-US" sz="2400" b="0" i="0" dirty="0">
                <a:effectLst/>
                <a:latin typeface="urw-din"/>
              </a:rPr>
              <a:t> as a folder, where the Python is operating. Whenever the files are called only by their name, Python assumes that it starts in the CWD which means that name-only reference will be successful only if the file is in the Python’s CWD.</a:t>
            </a:r>
            <a:br>
              <a:rPr lang="en-US" sz="2400" dirty="0"/>
            </a:br>
            <a:r>
              <a:rPr lang="en-US" sz="2400" b="1" i="0" dirty="0">
                <a:effectLst/>
                <a:latin typeface="urw-din"/>
              </a:rPr>
              <a:t>Note:</a:t>
            </a:r>
            <a:r>
              <a:rPr lang="en-US" sz="2400" b="0" i="0" dirty="0">
                <a:effectLst/>
                <a:latin typeface="urw-din"/>
              </a:rPr>
              <a:t> The folder where the Python script is running is known as the Current Directory. This is not the path where the Python script is located.</a:t>
            </a:r>
            <a:endParaRPr lang="en-IN" sz="2400" dirty="0"/>
          </a:p>
        </p:txBody>
      </p:sp>
      <p:sp>
        <p:nvSpPr>
          <p:cNvPr id="5" name="Rectangle 1">
            <a:extLst>
              <a:ext uri="{FF2B5EF4-FFF2-40B4-BE49-F238E27FC236}">
                <a16:creationId xmlns:a16="http://schemas.microsoft.com/office/drawing/2014/main" id="{46B5CACB-8C56-CE98-D906-877D81F8349C}"/>
              </a:ext>
            </a:extLst>
          </p:cNvPr>
          <p:cNvSpPr>
            <a:spLocks noChangeArrowheads="1"/>
          </p:cNvSpPr>
          <p:nvPr/>
        </p:nvSpPr>
        <p:spPr bwMode="auto">
          <a:xfrm>
            <a:off x="3738282" y="3668397"/>
            <a:ext cx="471543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Python program to explain </a:t>
            </a:r>
            <a:r>
              <a:rPr kumimoji="0" lang="en-US" altLang="en-US" sz="1100" b="0" i="0" u="none" strike="noStrike" cap="none" normalizeH="0" baseline="0" dirty="0" err="1">
                <a:ln>
                  <a:noFill/>
                </a:ln>
                <a:solidFill>
                  <a:srgbClr val="008200"/>
                </a:solidFill>
                <a:effectLst/>
                <a:latin typeface="Consolas" panose="020B0609020204030204" pitchFamily="49" charset="0"/>
              </a:rPr>
              <a:t>os.getcwd</a:t>
            </a:r>
            <a:r>
              <a:rPr kumimoji="0" lang="en-US" altLang="en-US" sz="1100" b="0" i="0" u="none" strike="noStrike" cap="none" normalizeH="0" baseline="0" dirty="0">
                <a:ln>
                  <a:noFill/>
                </a:ln>
                <a:solidFill>
                  <a:srgbClr val="008200"/>
                </a:solidFill>
                <a:effectLst/>
                <a:latin typeface="Consolas" panose="020B0609020204030204" pitchFamily="49" charset="0"/>
              </a:rPr>
              <a:t>() method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importing </a:t>
            </a:r>
            <a:r>
              <a:rPr kumimoji="0" lang="en-US" altLang="en-US" sz="1100" b="0" i="0" u="none" strike="noStrike" cap="none" normalizeH="0" baseline="0" dirty="0" err="1">
                <a:ln>
                  <a:noFill/>
                </a:ln>
                <a:solidFill>
                  <a:srgbClr val="008200"/>
                </a:solidFill>
                <a:effectLst/>
                <a:latin typeface="Consolas" panose="020B0609020204030204" pitchFamily="49" charset="0"/>
              </a:rPr>
              <a:t>os</a:t>
            </a:r>
            <a:r>
              <a:rPr kumimoji="0" lang="en-US" altLang="en-US" sz="1100" b="0" i="0" u="none" strike="noStrike" cap="none" normalizeH="0" baseline="0" dirty="0">
                <a:ln>
                  <a:noFill/>
                </a:ln>
                <a:solidFill>
                  <a:srgbClr val="008200"/>
                </a:solidFill>
                <a:effectLst/>
                <a:latin typeface="Consolas" panose="020B0609020204030204" pitchFamily="49" charset="0"/>
              </a:rPr>
              <a:t> module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Get the current working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directory (CWD)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cwd</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os.getcwd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Print the current working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directory (CWD)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1493"/>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"Current working directory:"</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cwd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40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74D1-B993-40E6-E2B0-347C7AC6E33F}"/>
              </a:ext>
            </a:extLst>
          </p:cNvPr>
          <p:cNvSpPr>
            <a:spLocks noGrp="1"/>
          </p:cNvSpPr>
          <p:nvPr>
            <p:ph type="title"/>
          </p:nvPr>
        </p:nvSpPr>
        <p:spPr/>
        <p:txBody>
          <a:bodyPr/>
          <a:lstStyle/>
          <a:p>
            <a:r>
              <a:rPr lang="en-US" b="1" dirty="0"/>
              <a:t>Changing the Current working directory</a:t>
            </a:r>
            <a:endParaRPr lang="en-IN" b="1" dirty="0"/>
          </a:p>
        </p:txBody>
      </p:sp>
      <p:sp>
        <p:nvSpPr>
          <p:cNvPr id="3" name="Content Placeholder 2">
            <a:extLst>
              <a:ext uri="{FF2B5EF4-FFF2-40B4-BE49-F238E27FC236}">
                <a16:creationId xmlns:a16="http://schemas.microsoft.com/office/drawing/2014/main" id="{08E957C1-415E-127E-B605-7FE078EFB87D}"/>
              </a:ext>
            </a:extLst>
          </p:cNvPr>
          <p:cNvSpPr>
            <a:spLocks noGrp="1"/>
          </p:cNvSpPr>
          <p:nvPr>
            <p:ph idx="1"/>
          </p:nvPr>
        </p:nvSpPr>
        <p:spPr>
          <a:xfrm>
            <a:off x="838200" y="1597024"/>
            <a:ext cx="10515600" cy="5081681"/>
          </a:xfrm>
        </p:spPr>
        <p:txBody>
          <a:bodyPr>
            <a:normAutofit/>
          </a:bodyPr>
          <a:lstStyle/>
          <a:p>
            <a:r>
              <a:rPr lang="en-US" sz="2000" dirty="0"/>
              <a:t>To change the current working directory(CWD) </a:t>
            </a:r>
            <a:r>
              <a:rPr lang="en-US" sz="2000" dirty="0" err="1"/>
              <a:t>os.chdir</a:t>
            </a:r>
            <a:r>
              <a:rPr lang="en-US" sz="2000" dirty="0"/>
              <a:t>() method is used. This method changes the CWD to a specified path. It only takes a single argument as a new directory path.</a:t>
            </a:r>
          </a:p>
          <a:p>
            <a:r>
              <a:rPr lang="en-US" sz="2000" dirty="0"/>
              <a:t>Note: The current working directory is the folder in which the Python script is operating.</a:t>
            </a:r>
            <a:endParaRPr lang="en-IN" sz="2000" dirty="0"/>
          </a:p>
        </p:txBody>
      </p:sp>
      <p:sp>
        <p:nvSpPr>
          <p:cNvPr id="4" name="Rectangle 1">
            <a:extLst>
              <a:ext uri="{FF2B5EF4-FFF2-40B4-BE49-F238E27FC236}">
                <a16:creationId xmlns:a16="http://schemas.microsoft.com/office/drawing/2014/main" id="{7051B7C3-E7BF-129E-915B-74270B4979D3}"/>
              </a:ext>
            </a:extLst>
          </p:cNvPr>
          <p:cNvSpPr>
            <a:spLocks noChangeArrowheads="1"/>
          </p:cNvSpPr>
          <p:nvPr/>
        </p:nvSpPr>
        <p:spPr bwMode="auto">
          <a:xfrm>
            <a:off x="2635625" y="2657772"/>
            <a:ext cx="6221505" cy="389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Python program to change the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current working directory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import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os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Function to Get the current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working directory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def</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current_path</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"Current working directory before"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os.getcwd</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Driver's code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Printing CWD before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current_path</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Changing the CWD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os.chdir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Printing CWD after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current_path</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402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A256-FAA6-36EB-EE80-B00B93D3BC60}"/>
              </a:ext>
            </a:extLst>
          </p:cNvPr>
          <p:cNvSpPr>
            <a:spLocks noGrp="1"/>
          </p:cNvSpPr>
          <p:nvPr>
            <p:ph type="title"/>
          </p:nvPr>
        </p:nvSpPr>
        <p:spPr/>
        <p:txBody>
          <a:bodyPr/>
          <a:lstStyle/>
          <a:p>
            <a:r>
              <a:rPr lang="en-IN" b="1" dirty="0"/>
              <a:t>Creating a Directory</a:t>
            </a:r>
          </a:p>
        </p:txBody>
      </p:sp>
      <p:sp>
        <p:nvSpPr>
          <p:cNvPr id="3" name="Content Placeholder 2">
            <a:extLst>
              <a:ext uri="{FF2B5EF4-FFF2-40B4-BE49-F238E27FC236}">
                <a16:creationId xmlns:a16="http://schemas.microsoft.com/office/drawing/2014/main" id="{2F76EEE6-1393-E89E-033E-C44389F24391}"/>
              </a:ext>
            </a:extLst>
          </p:cNvPr>
          <p:cNvSpPr>
            <a:spLocks noGrp="1"/>
          </p:cNvSpPr>
          <p:nvPr>
            <p:ph idx="1"/>
          </p:nvPr>
        </p:nvSpPr>
        <p:spPr>
          <a:xfrm>
            <a:off x="838200" y="1825625"/>
            <a:ext cx="10515600" cy="4667250"/>
          </a:xfrm>
        </p:spPr>
        <p:txBody>
          <a:bodyPr>
            <a:normAutofit/>
          </a:bodyPr>
          <a:lstStyle/>
          <a:p>
            <a:pPr algn="l" fontAlgn="base"/>
            <a:r>
              <a:rPr lang="en-US" sz="4000" b="0" i="0" dirty="0">
                <a:effectLst/>
                <a:latin typeface="urw-din"/>
              </a:rPr>
              <a:t>There are different methods available in the OS module for creating a directory. These are –</a:t>
            </a:r>
          </a:p>
          <a:p>
            <a:pPr algn="l" fontAlgn="base">
              <a:buFont typeface="Arial" panose="020B0604020202020204" pitchFamily="34" charset="0"/>
              <a:buChar char="•"/>
            </a:pPr>
            <a:r>
              <a:rPr lang="en-US" sz="4000" b="0" i="0" dirty="0" err="1">
                <a:effectLst/>
                <a:latin typeface="urw-din"/>
              </a:rPr>
              <a:t>os.mkdir</a:t>
            </a:r>
            <a:r>
              <a:rPr lang="en-US" sz="4000" b="0" i="0" dirty="0">
                <a:effectLst/>
                <a:latin typeface="urw-din"/>
              </a:rPr>
              <a:t>()</a:t>
            </a:r>
          </a:p>
          <a:p>
            <a:pPr algn="l" fontAlgn="base">
              <a:buFont typeface="Arial" panose="020B0604020202020204" pitchFamily="34" charset="0"/>
              <a:buChar char="•"/>
            </a:pPr>
            <a:r>
              <a:rPr lang="en-US" sz="4000" b="0" i="0" dirty="0" err="1">
                <a:effectLst/>
                <a:latin typeface="urw-din"/>
              </a:rPr>
              <a:t>os.makedirs</a:t>
            </a:r>
            <a:r>
              <a:rPr lang="en-US" sz="4000" b="0" i="0" dirty="0">
                <a:effectLst/>
                <a:latin typeface="urw-din"/>
              </a:rPr>
              <a:t>()</a:t>
            </a:r>
          </a:p>
          <a:p>
            <a:endParaRPr lang="en-IN" sz="2000" dirty="0"/>
          </a:p>
        </p:txBody>
      </p:sp>
    </p:spTree>
    <p:extLst>
      <p:ext uri="{BB962C8B-B14F-4D97-AF65-F5344CB8AC3E}">
        <p14:creationId xmlns:p14="http://schemas.microsoft.com/office/powerpoint/2010/main" val="415518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A256-FAA6-36EB-EE80-B00B93D3BC60}"/>
              </a:ext>
            </a:extLst>
          </p:cNvPr>
          <p:cNvSpPr>
            <a:spLocks noGrp="1"/>
          </p:cNvSpPr>
          <p:nvPr>
            <p:ph type="title"/>
          </p:nvPr>
        </p:nvSpPr>
        <p:spPr>
          <a:xfrm>
            <a:off x="838200" y="365125"/>
            <a:ext cx="10515600" cy="889933"/>
          </a:xfrm>
        </p:spPr>
        <p:txBody>
          <a:bodyPr>
            <a:normAutofit/>
          </a:bodyPr>
          <a:lstStyle/>
          <a:p>
            <a:r>
              <a:rPr lang="en-IN" b="1" dirty="0"/>
              <a:t>Creating a Directory</a:t>
            </a:r>
          </a:p>
        </p:txBody>
      </p:sp>
      <p:sp>
        <p:nvSpPr>
          <p:cNvPr id="3" name="Content Placeholder 2">
            <a:extLst>
              <a:ext uri="{FF2B5EF4-FFF2-40B4-BE49-F238E27FC236}">
                <a16:creationId xmlns:a16="http://schemas.microsoft.com/office/drawing/2014/main" id="{2F76EEE6-1393-E89E-033E-C44389F24391}"/>
              </a:ext>
            </a:extLst>
          </p:cNvPr>
          <p:cNvSpPr>
            <a:spLocks noGrp="1"/>
          </p:cNvSpPr>
          <p:nvPr>
            <p:ph idx="1"/>
          </p:nvPr>
        </p:nvSpPr>
        <p:spPr>
          <a:xfrm>
            <a:off x="838200" y="1721224"/>
            <a:ext cx="10515600" cy="4963855"/>
          </a:xfrm>
        </p:spPr>
        <p:txBody>
          <a:bodyPr>
            <a:normAutofit/>
          </a:bodyPr>
          <a:lstStyle/>
          <a:p>
            <a:pPr algn="l" fontAlgn="base"/>
            <a:r>
              <a:rPr lang="en-US" b="1" i="0" dirty="0">
                <a:effectLst/>
                <a:latin typeface="urw-din"/>
              </a:rPr>
              <a:t>Using </a:t>
            </a:r>
            <a:r>
              <a:rPr lang="en-US" b="1" i="0" dirty="0" err="1">
                <a:effectLst/>
                <a:latin typeface="urw-din"/>
              </a:rPr>
              <a:t>os.mkdir</a:t>
            </a:r>
            <a:r>
              <a:rPr lang="en-US" b="1" i="0" dirty="0">
                <a:effectLst/>
                <a:latin typeface="urw-din"/>
              </a:rPr>
              <a:t>()</a:t>
            </a:r>
          </a:p>
          <a:p>
            <a:pPr algn="l" fontAlgn="base"/>
            <a:r>
              <a:rPr lang="en-US" b="0" i="0" dirty="0" err="1">
                <a:effectLst/>
                <a:latin typeface="urw-din"/>
              </a:rPr>
              <a:t>os.mkdir</a:t>
            </a:r>
            <a:r>
              <a:rPr lang="en-US" b="0" i="0" dirty="0">
                <a:effectLst/>
                <a:latin typeface="urw-din"/>
              </a:rPr>
              <a:t>() method in Python is used to create a directory named path with the specified numeric mode. This method raises </a:t>
            </a:r>
            <a:r>
              <a:rPr lang="en-US" b="0" i="0" dirty="0" err="1">
                <a:effectLst/>
                <a:latin typeface="urw-din"/>
              </a:rPr>
              <a:t>FileExistsError</a:t>
            </a:r>
            <a:r>
              <a:rPr lang="en-US" b="0" i="0" dirty="0">
                <a:effectLst/>
                <a:latin typeface="urw-din"/>
              </a:rPr>
              <a:t> if the directory to be created already exists.</a:t>
            </a:r>
          </a:p>
          <a:p>
            <a:pPr algn="l" fontAlgn="base"/>
            <a:r>
              <a:rPr lang="en-US" b="1" i="0" dirty="0">
                <a:effectLst/>
                <a:latin typeface="urw-din"/>
              </a:rPr>
              <a:t>Using </a:t>
            </a:r>
            <a:r>
              <a:rPr lang="en-US" b="1" i="0" dirty="0" err="1">
                <a:effectLst/>
                <a:latin typeface="urw-din"/>
              </a:rPr>
              <a:t>os.makedirs</a:t>
            </a:r>
            <a:r>
              <a:rPr lang="en-US" b="1" i="0" dirty="0">
                <a:effectLst/>
                <a:latin typeface="urw-din"/>
              </a:rPr>
              <a:t>()</a:t>
            </a:r>
          </a:p>
          <a:p>
            <a:pPr algn="l" fontAlgn="base"/>
            <a:r>
              <a:rPr lang="en-US" b="0" i="0" dirty="0" err="1">
                <a:effectLst/>
                <a:latin typeface="urw-din"/>
              </a:rPr>
              <a:t>os.makedirs</a:t>
            </a:r>
            <a:r>
              <a:rPr lang="en-US" b="0" i="0" dirty="0">
                <a:effectLst/>
                <a:latin typeface="urw-din"/>
              </a:rPr>
              <a:t>() method in Python is used to create a directory recursively. That means while making leaf directory if any intermediate-level directory is missing, </a:t>
            </a:r>
            <a:r>
              <a:rPr lang="en-US" b="0" i="0" dirty="0" err="1">
                <a:effectLst/>
                <a:latin typeface="urw-din"/>
              </a:rPr>
              <a:t>os.makedirs</a:t>
            </a:r>
            <a:r>
              <a:rPr lang="en-US" b="0" i="0" dirty="0">
                <a:effectLst/>
                <a:latin typeface="urw-din"/>
              </a:rPr>
              <a:t>() method will create them all.</a:t>
            </a:r>
          </a:p>
          <a:p>
            <a:pPr algn="l" fontAlgn="base"/>
            <a:endParaRPr lang="en-US" b="0" i="0" dirty="0">
              <a:effectLst/>
              <a:latin typeface="urw-din"/>
            </a:endParaRPr>
          </a:p>
          <a:p>
            <a:endParaRPr lang="en-IN" dirty="0"/>
          </a:p>
        </p:txBody>
      </p:sp>
    </p:spTree>
    <p:extLst>
      <p:ext uri="{BB962C8B-B14F-4D97-AF65-F5344CB8AC3E}">
        <p14:creationId xmlns:p14="http://schemas.microsoft.com/office/powerpoint/2010/main" val="423356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04B9-8781-5957-B226-90787659E4AF}"/>
              </a:ext>
            </a:extLst>
          </p:cNvPr>
          <p:cNvSpPr>
            <a:spLocks noGrp="1"/>
          </p:cNvSpPr>
          <p:nvPr>
            <p:ph type="title"/>
          </p:nvPr>
        </p:nvSpPr>
        <p:spPr/>
        <p:txBody>
          <a:bodyPr/>
          <a:lstStyle/>
          <a:p>
            <a:r>
              <a:rPr lang="en-US" b="1" i="0" dirty="0">
                <a:effectLst/>
                <a:latin typeface="urw-din"/>
              </a:rPr>
              <a:t>Listing out Files and Directories with Python</a:t>
            </a:r>
            <a:endParaRPr lang="en-IN" dirty="0"/>
          </a:p>
        </p:txBody>
      </p:sp>
      <p:sp>
        <p:nvSpPr>
          <p:cNvPr id="3" name="Content Placeholder 2">
            <a:extLst>
              <a:ext uri="{FF2B5EF4-FFF2-40B4-BE49-F238E27FC236}">
                <a16:creationId xmlns:a16="http://schemas.microsoft.com/office/drawing/2014/main" id="{DD559DDD-33AB-F181-DEC2-0C571E331D63}"/>
              </a:ext>
            </a:extLst>
          </p:cNvPr>
          <p:cNvSpPr>
            <a:spLocks noGrp="1"/>
          </p:cNvSpPr>
          <p:nvPr>
            <p:ph idx="1"/>
          </p:nvPr>
        </p:nvSpPr>
        <p:spPr/>
        <p:txBody>
          <a:bodyPr/>
          <a:lstStyle/>
          <a:p>
            <a:r>
              <a:rPr lang="en-US" dirty="0" err="1"/>
              <a:t>os.listdir</a:t>
            </a:r>
            <a:r>
              <a:rPr lang="en-US" dirty="0"/>
              <a:t>() method in Python is used to get the list of all files and directories in the specified directory. If we don’t specify any directory, then the list of files and directories in the current working directory will be returned.</a:t>
            </a:r>
            <a:endParaRPr lang="en-IN" dirty="0"/>
          </a:p>
        </p:txBody>
      </p:sp>
      <p:graphicFrame>
        <p:nvGraphicFramePr>
          <p:cNvPr id="4" name="Table 3">
            <a:extLst>
              <a:ext uri="{FF2B5EF4-FFF2-40B4-BE49-F238E27FC236}">
                <a16:creationId xmlns:a16="http://schemas.microsoft.com/office/drawing/2014/main" id="{A29EC10D-2A5E-8B0A-8ED6-8FB1F9848C01}"/>
              </a:ext>
            </a:extLst>
          </p:cNvPr>
          <p:cNvGraphicFramePr>
            <a:graphicFrameLocks noGrp="1"/>
          </p:cNvGraphicFramePr>
          <p:nvPr>
            <p:extLst>
              <p:ext uri="{D42A27DB-BD31-4B8C-83A1-F6EECF244321}">
                <p14:modId xmlns:p14="http://schemas.microsoft.com/office/powerpoint/2010/main" val="1454440977"/>
              </p:ext>
            </p:extLst>
          </p:nvPr>
        </p:nvGraphicFramePr>
        <p:xfrm>
          <a:off x="3925566" y="3238332"/>
          <a:ext cx="5147691" cy="2880360"/>
        </p:xfrm>
        <a:graphic>
          <a:graphicData uri="http://schemas.openxmlformats.org/drawingml/2006/table">
            <a:tbl>
              <a:tblPr/>
              <a:tblGrid>
                <a:gridCol w="5147691">
                  <a:extLst>
                    <a:ext uri="{9D8B030D-6E8A-4147-A177-3AD203B41FA5}">
                      <a16:colId xmlns:a16="http://schemas.microsoft.com/office/drawing/2014/main" val="1610174344"/>
                    </a:ext>
                  </a:extLst>
                </a:gridCol>
              </a:tblGrid>
              <a:tr h="0">
                <a:tc>
                  <a:txBody>
                    <a:bodyPr/>
                    <a:lstStyle/>
                    <a:p>
                      <a:pPr algn="l" rtl="0" fontAlgn="base"/>
                      <a:r>
                        <a:rPr lang="en-US" sz="1250" b="0" i="0" dirty="0">
                          <a:effectLst/>
                          <a:latin typeface="Consolas" panose="020B0609020204030204" pitchFamily="49" charset="0"/>
                        </a:rPr>
                        <a:t># Python program to explain </a:t>
                      </a:r>
                      <a:r>
                        <a:rPr lang="en-US" sz="1250" b="0" i="0" dirty="0" err="1">
                          <a:effectLst/>
                          <a:latin typeface="Consolas" panose="020B0609020204030204" pitchFamily="49" charset="0"/>
                        </a:rPr>
                        <a:t>os.listdir</a:t>
                      </a:r>
                      <a:r>
                        <a:rPr lang="en-US" sz="1250" b="0" i="0" dirty="0">
                          <a:effectLst/>
                          <a:latin typeface="Consolas" panose="020B0609020204030204" pitchFamily="49" charset="0"/>
                        </a:rPr>
                        <a:t>() method</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importing </a:t>
                      </a:r>
                      <a:r>
                        <a:rPr lang="en-US" sz="1250" b="0" i="0" dirty="0" err="1">
                          <a:effectLst/>
                          <a:latin typeface="Consolas" panose="020B0609020204030204" pitchFamily="49" charset="0"/>
                        </a:rPr>
                        <a:t>os</a:t>
                      </a:r>
                      <a:r>
                        <a:rPr lang="en-US" sz="1250" b="0" i="0" dirty="0">
                          <a:effectLst/>
                          <a:latin typeface="Consolas" panose="020B0609020204030204" pitchFamily="49" charset="0"/>
                        </a:rPr>
                        <a:t> module</a:t>
                      </a:r>
                    </a:p>
                    <a:p>
                      <a:pPr algn="l" rtl="0" fontAlgn="base"/>
                      <a:r>
                        <a:rPr lang="en-US" sz="1250" b="0" i="0" dirty="0">
                          <a:effectLst/>
                          <a:latin typeface="Consolas" panose="020B0609020204030204" pitchFamily="49" charset="0"/>
                        </a:rPr>
                        <a:t>import </a:t>
                      </a:r>
                      <a:r>
                        <a:rPr lang="en-US" sz="1250" b="0" i="0" dirty="0" err="1">
                          <a:effectLst/>
                          <a:latin typeface="Consolas" panose="020B0609020204030204" pitchFamily="49" charset="0"/>
                        </a:rPr>
                        <a:t>os</a:t>
                      </a:r>
                      <a:endParaRPr lang="en-US" sz="1250" b="0" i="0" dirty="0">
                        <a:effectLst/>
                        <a:latin typeface="Consolas" panose="020B0609020204030204" pitchFamily="49" charset="0"/>
                      </a:endParaRP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Get the list of all files and directories</a:t>
                      </a:r>
                    </a:p>
                    <a:p>
                      <a:pPr algn="l" rtl="0" fontAlgn="base"/>
                      <a:r>
                        <a:rPr lang="en-US" sz="1250" b="0" i="0" dirty="0">
                          <a:effectLst/>
                          <a:latin typeface="Consolas" panose="020B0609020204030204" pitchFamily="49" charset="0"/>
                        </a:rPr>
                        <a:t># in the root directory</a:t>
                      </a:r>
                    </a:p>
                    <a:p>
                      <a:pPr algn="l" rtl="0" fontAlgn="base"/>
                      <a:r>
                        <a:rPr lang="en-US" sz="1250" b="0" i="0" dirty="0">
                          <a:effectLst/>
                          <a:latin typeface="Consolas" panose="020B0609020204030204" pitchFamily="49" charset="0"/>
                        </a:rPr>
                        <a:t>path = "/"</a:t>
                      </a:r>
                    </a:p>
                    <a:p>
                      <a:pPr algn="l" rtl="0" fontAlgn="base"/>
                      <a:r>
                        <a:rPr lang="en-US" sz="1250" b="0" i="0" dirty="0" err="1">
                          <a:effectLst/>
                          <a:latin typeface="Consolas" panose="020B0609020204030204" pitchFamily="49" charset="0"/>
                        </a:rPr>
                        <a:t>dir_list</a:t>
                      </a:r>
                      <a:r>
                        <a:rPr lang="en-US" sz="1250" b="0" i="0" dirty="0">
                          <a:effectLst/>
                          <a:latin typeface="Consolas" panose="020B0609020204030204" pitchFamily="49" charset="0"/>
                        </a:rPr>
                        <a:t> = </a:t>
                      </a:r>
                      <a:r>
                        <a:rPr lang="en-US" sz="1250" b="0" i="0" dirty="0" err="1">
                          <a:effectLst/>
                          <a:latin typeface="Consolas" panose="020B0609020204030204" pitchFamily="49" charset="0"/>
                        </a:rPr>
                        <a:t>os.listdir</a:t>
                      </a:r>
                      <a:r>
                        <a:rPr lang="en-US" sz="1250" b="0" i="0" dirty="0">
                          <a:effectLst/>
                          <a:latin typeface="Consolas" panose="020B0609020204030204" pitchFamily="49" charset="0"/>
                        </a:rPr>
                        <a:t>(path)</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print("Files and directories in '", path, "'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print the list</a:t>
                      </a:r>
                    </a:p>
                    <a:p>
                      <a:pPr algn="l" rtl="0" fontAlgn="base"/>
                      <a:r>
                        <a:rPr lang="en-US" sz="1250" b="0" i="0" dirty="0">
                          <a:effectLst/>
                          <a:latin typeface="Consolas" panose="020B0609020204030204" pitchFamily="49" charset="0"/>
                        </a:rPr>
                        <a:t>print(</a:t>
                      </a:r>
                      <a:r>
                        <a:rPr lang="en-US" sz="1250" b="0" i="0" dirty="0" err="1">
                          <a:effectLst/>
                          <a:latin typeface="Consolas" panose="020B0609020204030204" pitchFamily="49" charset="0"/>
                        </a:rPr>
                        <a:t>dir_list</a:t>
                      </a:r>
                      <a:r>
                        <a:rPr lang="en-US" sz="1250" b="0" i="0" dirty="0">
                          <a:effectLst/>
                          <a:latin typeface="Consolas" panose="020B0609020204030204" pitchFamily="49" charset="0"/>
                        </a:rPr>
                        <a:t>)</a:t>
                      </a:r>
                    </a:p>
                  </a:txBody>
                  <a:tcPr marL="76200" marR="76200" marT="106680" marB="106680" anchor="ctr">
                    <a:lnL>
                      <a:noFill/>
                    </a:lnL>
                    <a:lnR>
                      <a:noFill/>
                    </a:lnR>
                    <a:lnT>
                      <a:noFill/>
                    </a:lnT>
                    <a:lnB>
                      <a:noFill/>
                    </a:lnB>
                  </a:tcPr>
                </a:tc>
                <a:extLst>
                  <a:ext uri="{0D108BD9-81ED-4DB2-BD59-A6C34878D82A}">
                    <a16:rowId xmlns:a16="http://schemas.microsoft.com/office/drawing/2014/main" val="2490426965"/>
                  </a:ext>
                </a:extLst>
              </a:tr>
            </a:tbl>
          </a:graphicData>
        </a:graphic>
      </p:graphicFrame>
    </p:spTree>
    <p:extLst>
      <p:ext uri="{BB962C8B-B14F-4D97-AF65-F5344CB8AC3E}">
        <p14:creationId xmlns:p14="http://schemas.microsoft.com/office/powerpoint/2010/main" val="173456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8EF5-25D2-5E75-F269-E32A37F74153}"/>
              </a:ext>
            </a:extLst>
          </p:cNvPr>
          <p:cNvSpPr>
            <a:spLocks noGrp="1"/>
          </p:cNvSpPr>
          <p:nvPr>
            <p:ph type="title"/>
          </p:nvPr>
        </p:nvSpPr>
        <p:spPr>
          <a:xfrm>
            <a:off x="838200" y="365125"/>
            <a:ext cx="10515600" cy="1221628"/>
          </a:xfrm>
        </p:spPr>
        <p:txBody>
          <a:bodyPr/>
          <a:lstStyle/>
          <a:p>
            <a:r>
              <a:rPr lang="en-US" b="1" i="0" dirty="0">
                <a:effectLst/>
                <a:latin typeface="urw-din"/>
              </a:rPr>
              <a:t>Deleting Directory or Files using Python</a:t>
            </a:r>
            <a:endParaRPr lang="en-IN" dirty="0"/>
          </a:p>
        </p:txBody>
      </p:sp>
      <p:sp>
        <p:nvSpPr>
          <p:cNvPr id="3" name="Content Placeholder 2">
            <a:extLst>
              <a:ext uri="{FF2B5EF4-FFF2-40B4-BE49-F238E27FC236}">
                <a16:creationId xmlns:a16="http://schemas.microsoft.com/office/drawing/2014/main" id="{B2305652-A024-8ACF-A2B7-6B3F98E9FF7A}"/>
              </a:ext>
            </a:extLst>
          </p:cNvPr>
          <p:cNvSpPr>
            <a:spLocks noGrp="1"/>
          </p:cNvSpPr>
          <p:nvPr>
            <p:ph idx="1"/>
          </p:nvPr>
        </p:nvSpPr>
        <p:spPr>
          <a:xfrm>
            <a:off x="838200" y="1918447"/>
            <a:ext cx="10515600" cy="4258516"/>
          </a:xfrm>
        </p:spPr>
        <p:txBody>
          <a:bodyPr>
            <a:normAutofit/>
          </a:bodyPr>
          <a:lstStyle/>
          <a:p>
            <a:pPr algn="l" fontAlgn="base"/>
            <a:r>
              <a:rPr lang="en-US" sz="3600" b="0" i="0" dirty="0">
                <a:effectLst/>
                <a:latin typeface="urw-din"/>
              </a:rPr>
              <a:t>OS module proves different methods for removing directories and files in Python. These are – </a:t>
            </a:r>
          </a:p>
          <a:p>
            <a:pPr algn="l" fontAlgn="base"/>
            <a:endParaRPr lang="en-US" sz="3600" b="0" i="0" dirty="0">
              <a:effectLst/>
              <a:latin typeface="urw-din"/>
            </a:endParaRPr>
          </a:p>
          <a:p>
            <a:pPr algn="l" fontAlgn="base">
              <a:buFont typeface="Arial" panose="020B0604020202020204" pitchFamily="34" charset="0"/>
              <a:buChar char="•"/>
            </a:pPr>
            <a:r>
              <a:rPr lang="en-US" sz="3600" b="0" i="0" dirty="0">
                <a:effectLst/>
                <a:latin typeface="urw-din"/>
              </a:rPr>
              <a:t>Using </a:t>
            </a:r>
            <a:r>
              <a:rPr lang="en-US" sz="3600" b="0" i="0" dirty="0" err="1">
                <a:effectLst/>
                <a:latin typeface="urw-din"/>
              </a:rPr>
              <a:t>os.remove</a:t>
            </a:r>
            <a:r>
              <a:rPr lang="en-US" sz="3600" b="0" i="0" dirty="0">
                <a:effectLst/>
                <a:latin typeface="urw-din"/>
              </a:rPr>
              <a:t>()</a:t>
            </a:r>
          </a:p>
          <a:p>
            <a:pPr algn="l" fontAlgn="base">
              <a:buFont typeface="Arial" panose="020B0604020202020204" pitchFamily="34" charset="0"/>
              <a:buChar char="•"/>
            </a:pPr>
            <a:r>
              <a:rPr lang="en-US" sz="3600" b="0" i="0" dirty="0">
                <a:effectLst/>
                <a:latin typeface="urw-din"/>
              </a:rPr>
              <a:t>Using </a:t>
            </a:r>
            <a:r>
              <a:rPr lang="en-US" sz="3600" b="0" i="0" dirty="0" err="1">
                <a:effectLst/>
                <a:latin typeface="urw-din"/>
              </a:rPr>
              <a:t>os.rmdir</a:t>
            </a:r>
            <a:r>
              <a:rPr lang="en-US" sz="3600" b="0" i="0" dirty="0">
                <a:effectLst/>
                <a:latin typeface="urw-din"/>
              </a:rPr>
              <a:t>()</a:t>
            </a:r>
          </a:p>
          <a:p>
            <a:endParaRPr lang="en-IN" sz="3600" dirty="0"/>
          </a:p>
        </p:txBody>
      </p:sp>
    </p:spTree>
    <p:extLst>
      <p:ext uri="{BB962C8B-B14F-4D97-AF65-F5344CB8AC3E}">
        <p14:creationId xmlns:p14="http://schemas.microsoft.com/office/powerpoint/2010/main" val="301499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8EF5-25D2-5E75-F269-E32A37F74153}"/>
              </a:ext>
            </a:extLst>
          </p:cNvPr>
          <p:cNvSpPr>
            <a:spLocks noGrp="1"/>
          </p:cNvSpPr>
          <p:nvPr>
            <p:ph type="title"/>
          </p:nvPr>
        </p:nvSpPr>
        <p:spPr>
          <a:xfrm>
            <a:off x="838200" y="365125"/>
            <a:ext cx="10515600" cy="782357"/>
          </a:xfrm>
        </p:spPr>
        <p:txBody>
          <a:bodyPr/>
          <a:lstStyle/>
          <a:p>
            <a:r>
              <a:rPr lang="en-US" b="1" i="0" dirty="0">
                <a:effectLst/>
                <a:latin typeface="urw-din"/>
              </a:rPr>
              <a:t>Deleting Directory or Files using Python</a:t>
            </a:r>
            <a:endParaRPr lang="en-IN" dirty="0"/>
          </a:p>
        </p:txBody>
      </p:sp>
      <p:sp>
        <p:nvSpPr>
          <p:cNvPr id="3" name="Content Placeholder 2">
            <a:extLst>
              <a:ext uri="{FF2B5EF4-FFF2-40B4-BE49-F238E27FC236}">
                <a16:creationId xmlns:a16="http://schemas.microsoft.com/office/drawing/2014/main" id="{B2305652-A024-8ACF-A2B7-6B3F98E9FF7A}"/>
              </a:ext>
            </a:extLst>
          </p:cNvPr>
          <p:cNvSpPr>
            <a:spLocks noGrp="1"/>
          </p:cNvSpPr>
          <p:nvPr>
            <p:ph idx="1"/>
          </p:nvPr>
        </p:nvSpPr>
        <p:spPr>
          <a:xfrm>
            <a:off x="838200" y="1398494"/>
            <a:ext cx="10515600" cy="5281230"/>
          </a:xfrm>
        </p:spPr>
        <p:txBody>
          <a:bodyPr>
            <a:normAutofit/>
          </a:bodyPr>
          <a:lstStyle/>
          <a:p>
            <a:pPr algn="l" fontAlgn="base"/>
            <a:r>
              <a:rPr lang="en-US" sz="2400" b="1" i="0" dirty="0">
                <a:effectLst/>
                <a:latin typeface="urw-din"/>
              </a:rPr>
              <a:t>Using </a:t>
            </a:r>
            <a:r>
              <a:rPr lang="en-US" sz="2400" b="1" i="0" dirty="0" err="1">
                <a:effectLst/>
                <a:latin typeface="urw-din"/>
              </a:rPr>
              <a:t>os.remove</a:t>
            </a:r>
            <a:r>
              <a:rPr lang="en-US" sz="2400" b="1" i="0" dirty="0">
                <a:effectLst/>
                <a:latin typeface="urw-din"/>
              </a:rPr>
              <a:t>()</a:t>
            </a:r>
          </a:p>
          <a:p>
            <a:pPr algn="l" fontAlgn="base"/>
            <a:r>
              <a:rPr lang="en-US" sz="2400" b="0" i="0" dirty="0" err="1">
                <a:effectLst/>
                <a:latin typeface="urw-din"/>
              </a:rPr>
              <a:t>os.remove</a:t>
            </a:r>
            <a:r>
              <a:rPr lang="en-US" sz="2400" b="0" i="0" dirty="0">
                <a:effectLst/>
                <a:latin typeface="urw-din"/>
              </a:rPr>
              <a:t>() method in Python is used to remove or delete a file path. This method can not remove or delete a directory. If the specified path is a directory then </a:t>
            </a:r>
            <a:r>
              <a:rPr lang="en-US" sz="2400" b="0" i="0" dirty="0" err="1">
                <a:effectLst/>
                <a:latin typeface="urw-din"/>
              </a:rPr>
              <a:t>OSError</a:t>
            </a:r>
            <a:r>
              <a:rPr lang="en-US" sz="2400" b="0" i="0" dirty="0">
                <a:effectLst/>
                <a:latin typeface="urw-din"/>
              </a:rPr>
              <a:t> will be raised by the method.</a:t>
            </a:r>
          </a:p>
          <a:p>
            <a:endParaRPr lang="en-IN" sz="2400" dirty="0"/>
          </a:p>
        </p:txBody>
      </p:sp>
      <p:graphicFrame>
        <p:nvGraphicFramePr>
          <p:cNvPr id="4" name="Table 3">
            <a:extLst>
              <a:ext uri="{FF2B5EF4-FFF2-40B4-BE49-F238E27FC236}">
                <a16:creationId xmlns:a16="http://schemas.microsoft.com/office/drawing/2014/main" id="{C3994C8D-BCC5-5BDA-723C-B206F7BBEA66}"/>
              </a:ext>
            </a:extLst>
          </p:cNvPr>
          <p:cNvGraphicFramePr>
            <a:graphicFrameLocks noGrp="1"/>
          </p:cNvGraphicFramePr>
          <p:nvPr>
            <p:extLst>
              <p:ext uri="{D42A27DB-BD31-4B8C-83A1-F6EECF244321}">
                <p14:modId xmlns:p14="http://schemas.microsoft.com/office/powerpoint/2010/main" val="3034643914"/>
              </p:ext>
            </p:extLst>
          </p:nvPr>
        </p:nvGraphicFramePr>
        <p:xfrm>
          <a:off x="2617694" y="2846864"/>
          <a:ext cx="6052151" cy="3642360"/>
        </p:xfrm>
        <a:graphic>
          <a:graphicData uri="http://schemas.openxmlformats.org/drawingml/2006/table">
            <a:tbl>
              <a:tblPr/>
              <a:tblGrid>
                <a:gridCol w="6052151">
                  <a:extLst>
                    <a:ext uri="{9D8B030D-6E8A-4147-A177-3AD203B41FA5}">
                      <a16:colId xmlns:a16="http://schemas.microsoft.com/office/drawing/2014/main" val="2164727224"/>
                    </a:ext>
                  </a:extLst>
                </a:gridCol>
              </a:tblGrid>
              <a:tr h="0">
                <a:tc>
                  <a:txBody>
                    <a:bodyPr/>
                    <a:lstStyle/>
                    <a:p>
                      <a:pPr algn="l" rtl="0" fontAlgn="base"/>
                      <a:r>
                        <a:rPr lang="en-IN" sz="1250" b="0" i="0" dirty="0">
                          <a:effectLst/>
                          <a:latin typeface="Consolas" panose="020B0609020204030204" pitchFamily="49" charset="0"/>
                        </a:rPr>
                        <a:t># Python program to explain </a:t>
                      </a:r>
                      <a:r>
                        <a:rPr lang="en-IN" sz="1250" b="0" i="0" dirty="0" err="1">
                          <a:effectLst/>
                          <a:latin typeface="Consolas" panose="020B0609020204030204" pitchFamily="49" charset="0"/>
                        </a:rPr>
                        <a:t>os.remove</a:t>
                      </a:r>
                      <a:r>
                        <a:rPr lang="en-IN" sz="1250" b="0" i="0" dirty="0">
                          <a:effectLst/>
                          <a:latin typeface="Consolas" panose="020B0609020204030204" pitchFamily="49" charset="0"/>
                        </a:rPr>
                        <a:t>() method</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importing </a:t>
                      </a:r>
                      <a:r>
                        <a:rPr lang="en-IN" sz="1250" b="0" i="0" dirty="0" err="1">
                          <a:effectLst/>
                          <a:latin typeface="Consolas" panose="020B0609020204030204" pitchFamily="49" charset="0"/>
                        </a:rPr>
                        <a:t>os</a:t>
                      </a:r>
                      <a:r>
                        <a:rPr lang="en-IN" sz="1250" b="0" i="0" dirty="0">
                          <a:effectLst/>
                          <a:latin typeface="Consolas" panose="020B0609020204030204" pitchFamily="49" charset="0"/>
                        </a:rPr>
                        <a:t> module</a:t>
                      </a:r>
                    </a:p>
                    <a:p>
                      <a:pPr algn="l" rtl="0" fontAlgn="base"/>
                      <a:r>
                        <a:rPr lang="en-IN" sz="1250" b="0" i="0" dirty="0">
                          <a:effectLst/>
                          <a:latin typeface="Consolas" panose="020B0609020204030204" pitchFamily="49" charset="0"/>
                        </a:rPr>
                        <a:t>import </a:t>
                      </a:r>
                      <a:r>
                        <a:rPr lang="en-IN" sz="1250" b="0" i="0" dirty="0" err="1">
                          <a:effectLst/>
                          <a:latin typeface="Consolas" panose="020B0609020204030204" pitchFamily="49" charset="0"/>
                        </a:rPr>
                        <a:t>os</a:t>
                      </a:r>
                      <a:endParaRPr lang="en-IN" sz="1250" b="0" i="0" dirty="0">
                        <a:effectLst/>
                        <a:latin typeface="Consolas" panose="020B0609020204030204" pitchFamily="49" charset="0"/>
                      </a:endParaRP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File name</a:t>
                      </a:r>
                    </a:p>
                    <a:p>
                      <a:pPr algn="l" rtl="0" fontAlgn="base"/>
                      <a:r>
                        <a:rPr lang="en-IN" sz="1250" b="0" i="0" dirty="0">
                          <a:effectLst/>
                          <a:latin typeface="Consolas" panose="020B0609020204030204" pitchFamily="49" charset="0"/>
                        </a:rPr>
                        <a:t>file = 'file1.txt'</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File location</a:t>
                      </a:r>
                    </a:p>
                    <a:p>
                      <a:pPr algn="l" rtl="0" fontAlgn="base"/>
                      <a:r>
                        <a:rPr lang="en-IN" sz="1250" b="0" i="0" dirty="0">
                          <a:effectLst/>
                          <a:latin typeface="Consolas" panose="020B0609020204030204" pitchFamily="49" charset="0"/>
                        </a:rPr>
                        <a:t>location = “Path”</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Path</a:t>
                      </a:r>
                    </a:p>
                    <a:p>
                      <a:pPr algn="l" rtl="0" fontAlgn="base"/>
                      <a:r>
                        <a:rPr lang="en-IN" sz="1250" b="0" i="0" dirty="0">
                          <a:effectLst/>
                          <a:latin typeface="Consolas" panose="020B0609020204030204" pitchFamily="49" charset="0"/>
                        </a:rPr>
                        <a:t>path = </a:t>
                      </a:r>
                      <a:r>
                        <a:rPr lang="en-IN" sz="1250" b="0" i="0" dirty="0" err="1">
                          <a:effectLst/>
                          <a:latin typeface="Consolas" panose="020B0609020204030204" pitchFamily="49" charset="0"/>
                        </a:rPr>
                        <a:t>os.path.join</a:t>
                      </a:r>
                      <a:r>
                        <a:rPr lang="en-IN" sz="1250" b="0" i="0" dirty="0">
                          <a:effectLst/>
                          <a:latin typeface="Consolas" panose="020B0609020204030204" pitchFamily="49" charset="0"/>
                        </a:rPr>
                        <a:t>(location, file)</a:t>
                      </a:r>
                    </a:p>
                    <a:p>
                      <a:pPr algn="l" rtl="0" fontAlgn="base"/>
                      <a:r>
                        <a:rPr lang="en-IN" sz="1250" b="0" i="0" dirty="0">
                          <a:effectLst/>
                          <a:latin typeface="Consolas" panose="020B0609020204030204" pitchFamily="49" charset="0"/>
                        </a:rPr>
                        <a:t>     </a:t>
                      </a:r>
                    </a:p>
                    <a:p>
                      <a:pPr algn="l" rtl="0" fontAlgn="base"/>
                      <a:r>
                        <a:rPr lang="en-IN" sz="1250" b="0" i="0" dirty="0">
                          <a:effectLst/>
                          <a:latin typeface="Consolas" panose="020B0609020204030204" pitchFamily="49" charset="0"/>
                        </a:rPr>
                        <a:t># Remove the file</a:t>
                      </a:r>
                    </a:p>
                    <a:p>
                      <a:pPr algn="l" rtl="0" fontAlgn="base"/>
                      <a:r>
                        <a:rPr lang="en-IN" sz="1250" b="0" i="0" dirty="0">
                          <a:effectLst/>
                          <a:latin typeface="Consolas" panose="020B0609020204030204" pitchFamily="49" charset="0"/>
                        </a:rPr>
                        <a:t># 'file.txt'</a:t>
                      </a:r>
                    </a:p>
                    <a:p>
                      <a:pPr algn="l" rtl="0" fontAlgn="base"/>
                      <a:r>
                        <a:rPr lang="en-IN" sz="1250" b="0" i="0" dirty="0" err="1">
                          <a:effectLst/>
                          <a:latin typeface="Consolas" panose="020B0609020204030204" pitchFamily="49" charset="0"/>
                        </a:rPr>
                        <a:t>os.remove</a:t>
                      </a:r>
                      <a:r>
                        <a:rPr lang="en-IN" sz="1250" b="0" i="0" dirty="0">
                          <a:effectLst/>
                          <a:latin typeface="Consolas" panose="020B0609020204030204" pitchFamily="49" charset="0"/>
                        </a:rPr>
                        <a:t>(path)</a:t>
                      </a:r>
                    </a:p>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a16="http://schemas.microsoft.com/office/drawing/2014/main" val="2758395300"/>
                  </a:ext>
                </a:extLst>
              </a:tr>
            </a:tbl>
          </a:graphicData>
        </a:graphic>
      </p:graphicFrame>
    </p:spTree>
    <p:extLst>
      <p:ext uri="{BB962C8B-B14F-4D97-AF65-F5344CB8AC3E}">
        <p14:creationId xmlns:p14="http://schemas.microsoft.com/office/powerpoint/2010/main" val="286556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3853</Words>
  <Application>Microsoft Office PowerPoint</Application>
  <PresentationFormat>Widescreen</PresentationFormat>
  <Paragraphs>446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Calibri</vt:lpstr>
      <vt:lpstr>Calibri Light</vt:lpstr>
      <vt:lpstr>Consolas</vt:lpstr>
      <vt:lpstr>sofia-pro</vt:lpstr>
      <vt:lpstr>urw-din</vt:lpstr>
      <vt:lpstr>Verdana</vt:lpstr>
      <vt:lpstr>Office Theme</vt:lpstr>
      <vt:lpstr>Python</vt:lpstr>
      <vt:lpstr>OS MODULE</vt:lpstr>
      <vt:lpstr>Handling the Current Working Directory</vt:lpstr>
      <vt:lpstr>Changing the Current working directory</vt:lpstr>
      <vt:lpstr>Creating a Directory</vt:lpstr>
      <vt:lpstr>Creating a Directory</vt:lpstr>
      <vt:lpstr>Listing out Files and Directories with Python</vt:lpstr>
      <vt:lpstr>Deleting Directory or Files using Python</vt:lpstr>
      <vt:lpstr>Deleting Directory or Files using Python</vt:lpstr>
      <vt:lpstr>Deleting Directory or Files using Python</vt:lpstr>
      <vt:lpstr>Commonly Used Functions</vt:lpstr>
      <vt:lpstr>Commonly Used Functions</vt:lpstr>
      <vt:lpstr>Commonly Used Functions</vt:lpstr>
      <vt:lpstr>Commonly Used Functions</vt:lpstr>
      <vt:lpstr>Commonly Used Functions</vt:lpstr>
      <vt:lpstr>Commonly Used Functions</vt:lpstr>
      <vt:lpstr>Commonly Used Functions</vt:lpstr>
      <vt:lpstr>Statistical Module</vt:lpstr>
      <vt:lpstr>Python OOPs Concepts</vt:lpstr>
      <vt:lpstr>Class </vt:lpstr>
      <vt:lpstr>Objects</vt:lpstr>
      <vt:lpstr>The self method</vt:lpstr>
      <vt:lpstr>The __init__ method </vt:lpstr>
      <vt:lpstr>The __init__ method contd.</vt:lpstr>
      <vt:lpstr>Inheritance</vt:lpstr>
      <vt:lpstr>Inheritance Contd.</vt:lpstr>
      <vt:lpstr>Polymorphism</vt:lpstr>
      <vt:lpstr>Encapsulation</vt:lpstr>
      <vt:lpstr>Encapsulation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26</cp:revision>
  <dcterms:created xsi:type="dcterms:W3CDTF">2022-05-25T09:38:26Z</dcterms:created>
  <dcterms:modified xsi:type="dcterms:W3CDTF">2022-05-25T14:00:07Z</dcterms:modified>
</cp:coreProperties>
</file>