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7" r:id="rId3"/>
    <p:sldId id="289" r:id="rId4"/>
    <p:sldId id="290" r:id="rId5"/>
    <p:sldId id="291" r:id="rId6"/>
    <p:sldId id="302" r:id="rId7"/>
    <p:sldId id="303" r:id="rId8"/>
    <p:sldId id="292" r:id="rId9"/>
    <p:sldId id="293" r:id="rId10"/>
    <p:sldId id="304" r:id="rId11"/>
    <p:sldId id="294" r:id="rId12"/>
    <p:sldId id="295" r:id="rId13"/>
    <p:sldId id="296" r:id="rId14"/>
    <p:sldId id="297" r:id="rId15"/>
    <p:sldId id="298" r:id="rId16"/>
    <p:sldId id="299" r:id="rId17"/>
    <p:sldId id="305" r:id="rId18"/>
    <p:sldId id="300" r:id="rId19"/>
    <p:sldId id="306" r:id="rId20"/>
    <p:sldId id="310" r:id="rId21"/>
    <p:sldId id="311" r:id="rId22"/>
    <p:sldId id="31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5F983-53E0-CCF3-93E4-7F9EC6B026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D4A3FA-F74A-376E-05BD-E96BDE43C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4F3400-CF28-D6AD-94E7-0CB445DEEA71}"/>
              </a:ext>
            </a:extLst>
          </p:cNvPr>
          <p:cNvSpPr>
            <a:spLocks noGrp="1"/>
          </p:cNvSpPr>
          <p:nvPr>
            <p:ph type="dt" sz="half" idx="10"/>
          </p:nvPr>
        </p:nvSpPr>
        <p:spPr/>
        <p:txBody>
          <a:bodyPr/>
          <a:lstStyle/>
          <a:p>
            <a:fld id="{4A4F104E-19C1-405B-A2BB-BE8575E915DF}" type="datetimeFigureOut">
              <a:rPr lang="en-IN" smtClean="0"/>
              <a:t>15-06-2022</a:t>
            </a:fld>
            <a:endParaRPr lang="en-IN"/>
          </a:p>
        </p:txBody>
      </p:sp>
      <p:sp>
        <p:nvSpPr>
          <p:cNvPr id="5" name="Footer Placeholder 4">
            <a:extLst>
              <a:ext uri="{FF2B5EF4-FFF2-40B4-BE49-F238E27FC236}">
                <a16:creationId xmlns:a16="http://schemas.microsoft.com/office/drawing/2014/main" id="{591B4900-C012-3BF4-8683-35E5192333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0E4785-0BE1-CD2D-82A3-CD6E405BD735}"/>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116799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230F-DF72-DFAD-BC9B-60C76FB117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B69931-C7D4-9DCC-FC98-B5F7A86CE3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685F59-F518-B8F2-292C-503EB6FEB8C2}"/>
              </a:ext>
            </a:extLst>
          </p:cNvPr>
          <p:cNvSpPr>
            <a:spLocks noGrp="1"/>
          </p:cNvSpPr>
          <p:nvPr>
            <p:ph type="dt" sz="half" idx="10"/>
          </p:nvPr>
        </p:nvSpPr>
        <p:spPr/>
        <p:txBody>
          <a:bodyPr/>
          <a:lstStyle/>
          <a:p>
            <a:fld id="{4A4F104E-19C1-405B-A2BB-BE8575E915DF}" type="datetimeFigureOut">
              <a:rPr lang="en-IN" smtClean="0"/>
              <a:t>15-06-2022</a:t>
            </a:fld>
            <a:endParaRPr lang="en-IN"/>
          </a:p>
        </p:txBody>
      </p:sp>
      <p:sp>
        <p:nvSpPr>
          <p:cNvPr id="5" name="Footer Placeholder 4">
            <a:extLst>
              <a:ext uri="{FF2B5EF4-FFF2-40B4-BE49-F238E27FC236}">
                <a16:creationId xmlns:a16="http://schemas.microsoft.com/office/drawing/2014/main" id="{1A5BCE0F-F7FF-7A68-C9C9-3D2C7BBB54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BB98A1-28A8-8E58-A6FF-5EE99FA9D441}"/>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1694080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A8484D-2EB3-C1D4-C2FD-456B8375F6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124E6-CCD9-49C6-3CF8-250C15077A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F60D55-68FE-8021-1A63-80BFF458B80A}"/>
              </a:ext>
            </a:extLst>
          </p:cNvPr>
          <p:cNvSpPr>
            <a:spLocks noGrp="1"/>
          </p:cNvSpPr>
          <p:nvPr>
            <p:ph type="dt" sz="half" idx="10"/>
          </p:nvPr>
        </p:nvSpPr>
        <p:spPr/>
        <p:txBody>
          <a:bodyPr/>
          <a:lstStyle/>
          <a:p>
            <a:fld id="{4A4F104E-19C1-405B-A2BB-BE8575E915DF}" type="datetimeFigureOut">
              <a:rPr lang="en-IN" smtClean="0"/>
              <a:t>15-06-2022</a:t>
            </a:fld>
            <a:endParaRPr lang="en-IN"/>
          </a:p>
        </p:txBody>
      </p:sp>
      <p:sp>
        <p:nvSpPr>
          <p:cNvPr id="5" name="Footer Placeholder 4">
            <a:extLst>
              <a:ext uri="{FF2B5EF4-FFF2-40B4-BE49-F238E27FC236}">
                <a16:creationId xmlns:a16="http://schemas.microsoft.com/office/drawing/2014/main" id="{8474DBF6-8D3B-7587-4B45-963C79C2BF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03DFEB-7BC8-BB31-D617-4AC15FAF430F}"/>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147777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EA7D-2B13-78E2-EECE-8F275C1BC0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903CB2-6A0A-39C5-B4D3-BD30E9B657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3D9ADE-CABA-86D3-2D3F-FE59023C11B2}"/>
              </a:ext>
            </a:extLst>
          </p:cNvPr>
          <p:cNvSpPr>
            <a:spLocks noGrp="1"/>
          </p:cNvSpPr>
          <p:nvPr>
            <p:ph type="dt" sz="half" idx="10"/>
          </p:nvPr>
        </p:nvSpPr>
        <p:spPr/>
        <p:txBody>
          <a:bodyPr/>
          <a:lstStyle/>
          <a:p>
            <a:fld id="{4A4F104E-19C1-405B-A2BB-BE8575E915DF}" type="datetimeFigureOut">
              <a:rPr lang="en-IN" smtClean="0"/>
              <a:t>15-06-2022</a:t>
            </a:fld>
            <a:endParaRPr lang="en-IN"/>
          </a:p>
        </p:txBody>
      </p:sp>
      <p:sp>
        <p:nvSpPr>
          <p:cNvPr id="5" name="Footer Placeholder 4">
            <a:extLst>
              <a:ext uri="{FF2B5EF4-FFF2-40B4-BE49-F238E27FC236}">
                <a16:creationId xmlns:a16="http://schemas.microsoft.com/office/drawing/2014/main" id="{DCF5D19A-CBC4-996D-A1BB-AE8F75B25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419642-5108-343C-7357-0ABCA8DBD21E}"/>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306089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E91E-A8EA-F278-FED5-D3F0C6E25C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37FE35-5DEB-5689-F705-EDDBB5DD1B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ABA916-8641-51E8-D9E9-6E0B83CDE1DA}"/>
              </a:ext>
            </a:extLst>
          </p:cNvPr>
          <p:cNvSpPr>
            <a:spLocks noGrp="1"/>
          </p:cNvSpPr>
          <p:nvPr>
            <p:ph type="dt" sz="half" idx="10"/>
          </p:nvPr>
        </p:nvSpPr>
        <p:spPr/>
        <p:txBody>
          <a:bodyPr/>
          <a:lstStyle/>
          <a:p>
            <a:fld id="{4A4F104E-19C1-405B-A2BB-BE8575E915DF}" type="datetimeFigureOut">
              <a:rPr lang="en-IN" smtClean="0"/>
              <a:t>15-06-2022</a:t>
            </a:fld>
            <a:endParaRPr lang="en-IN"/>
          </a:p>
        </p:txBody>
      </p:sp>
      <p:sp>
        <p:nvSpPr>
          <p:cNvPr id="5" name="Footer Placeholder 4">
            <a:extLst>
              <a:ext uri="{FF2B5EF4-FFF2-40B4-BE49-F238E27FC236}">
                <a16:creationId xmlns:a16="http://schemas.microsoft.com/office/drawing/2014/main" id="{BBAFAD91-7915-7C27-EB7E-DC078F09F3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74D5BE-1DD2-45C5-D2E1-CD3C946E2AD2}"/>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360976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35B0-84D6-8E71-2969-67304BB242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BC2937-C7D7-ED22-C4D6-17699C7276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5284D5-2208-FB32-FA07-D87919F71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4F36F8-8FED-FE96-1F5B-8ECF7A89C2B0}"/>
              </a:ext>
            </a:extLst>
          </p:cNvPr>
          <p:cNvSpPr>
            <a:spLocks noGrp="1"/>
          </p:cNvSpPr>
          <p:nvPr>
            <p:ph type="dt" sz="half" idx="10"/>
          </p:nvPr>
        </p:nvSpPr>
        <p:spPr/>
        <p:txBody>
          <a:bodyPr/>
          <a:lstStyle/>
          <a:p>
            <a:fld id="{4A4F104E-19C1-405B-A2BB-BE8575E915DF}" type="datetimeFigureOut">
              <a:rPr lang="en-IN" smtClean="0"/>
              <a:t>15-06-2022</a:t>
            </a:fld>
            <a:endParaRPr lang="en-IN"/>
          </a:p>
        </p:txBody>
      </p:sp>
      <p:sp>
        <p:nvSpPr>
          <p:cNvPr id="6" name="Footer Placeholder 5">
            <a:extLst>
              <a:ext uri="{FF2B5EF4-FFF2-40B4-BE49-F238E27FC236}">
                <a16:creationId xmlns:a16="http://schemas.microsoft.com/office/drawing/2014/main" id="{8FB35BFC-E327-30A7-19E4-BA49053DB5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EABD8D-B2FB-51F7-668B-3735859F5162}"/>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3773990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5139-0D2C-EC94-A552-413E794AFA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026867-3079-B5C4-F38B-85A7A7D52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4DE3CD-EE57-8450-54D3-D579ED27F8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61D4AB-E36C-75D4-0EA0-3B1BB0B208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EC5BFB-BB91-5511-82C6-DA7AEFEE40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32E92F-FDA7-E0E2-FC96-5C7878CA959B}"/>
              </a:ext>
            </a:extLst>
          </p:cNvPr>
          <p:cNvSpPr>
            <a:spLocks noGrp="1"/>
          </p:cNvSpPr>
          <p:nvPr>
            <p:ph type="dt" sz="half" idx="10"/>
          </p:nvPr>
        </p:nvSpPr>
        <p:spPr/>
        <p:txBody>
          <a:bodyPr/>
          <a:lstStyle/>
          <a:p>
            <a:fld id="{4A4F104E-19C1-405B-A2BB-BE8575E915DF}" type="datetimeFigureOut">
              <a:rPr lang="en-IN" smtClean="0"/>
              <a:t>15-06-2022</a:t>
            </a:fld>
            <a:endParaRPr lang="en-IN"/>
          </a:p>
        </p:txBody>
      </p:sp>
      <p:sp>
        <p:nvSpPr>
          <p:cNvPr id="8" name="Footer Placeholder 7">
            <a:extLst>
              <a:ext uri="{FF2B5EF4-FFF2-40B4-BE49-F238E27FC236}">
                <a16:creationId xmlns:a16="http://schemas.microsoft.com/office/drawing/2014/main" id="{4967C58F-4862-429C-72B3-C17477EAAF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A48E61-0ECF-1AFD-5969-8221F60173F0}"/>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3832337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A3F35-2973-0A9A-2679-E75572D6A6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F5EAB0-6715-43FD-988C-A9F4F6AA38AE}"/>
              </a:ext>
            </a:extLst>
          </p:cNvPr>
          <p:cNvSpPr>
            <a:spLocks noGrp="1"/>
          </p:cNvSpPr>
          <p:nvPr>
            <p:ph type="dt" sz="half" idx="10"/>
          </p:nvPr>
        </p:nvSpPr>
        <p:spPr/>
        <p:txBody>
          <a:bodyPr/>
          <a:lstStyle/>
          <a:p>
            <a:fld id="{4A4F104E-19C1-405B-A2BB-BE8575E915DF}" type="datetimeFigureOut">
              <a:rPr lang="en-IN" smtClean="0"/>
              <a:t>15-06-2022</a:t>
            </a:fld>
            <a:endParaRPr lang="en-IN"/>
          </a:p>
        </p:txBody>
      </p:sp>
      <p:sp>
        <p:nvSpPr>
          <p:cNvPr id="4" name="Footer Placeholder 3">
            <a:extLst>
              <a:ext uri="{FF2B5EF4-FFF2-40B4-BE49-F238E27FC236}">
                <a16:creationId xmlns:a16="http://schemas.microsoft.com/office/drawing/2014/main" id="{CE814464-9A68-623E-F876-CF19D5B92C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4FEB45-8267-51E2-4C4A-267AE493F876}"/>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2301250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0F0BDE-D588-DAAA-A83B-9319B271EE4D}"/>
              </a:ext>
            </a:extLst>
          </p:cNvPr>
          <p:cNvSpPr>
            <a:spLocks noGrp="1"/>
          </p:cNvSpPr>
          <p:nvPr>
            <p:ph type="dt" sz="half" idx="10"/>
          </p:nvPr>
        </p:nvSpPr>
        <p:spPr/>
        <p:txBody>
          <a:bodyPr/>
          <a:lstStyle/>
          <a:p>
            <a:fld id="{4A4F104E-19C1-405B-A2BB-BE8575E915DF}" type="datetimeFigureOut">
              <a:rPr lang="en-IN" smtClean="0"/>
              <a:t>15-06-2022</a:t>
            </a:fld>
            <a:endParaRPr lang="en-IN"/>
          </a:p>
        </p:txBody>
      </p:sp>
      <p:sp>
        <p:nvSpPr>
          <p:cNvPr id="3" name="Footer Placeholder 2">
            <a:extLst>
              <a:ext uri="{FF2B5EF4-FFF2-40B4-BE49-F238E27FC236}">
                <a16:creationId xmlns:a16="http://schemas.microsoft.com/office/drawing/2014/main" id="{E07BC68F-6741-1935-6DD2-FBD359E1AF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915F4D-55BF-CE3B-DA28-01109032DB6E}"/>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1081809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359C-1CFA-0029-66AF-572E73CF47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F431F3-5BA1-6422-E680-94E59605BE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9EFB6E-0224-05F9-4878-008DA71DB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34DDF6-39D7-F11F-D07B-CEA55A20D92A}"/>
              </a:ext>
            </a:extLst>
          </p:cNvPr>
          <p:cNvSpPr>
            <a:spLocks noGrp="1"/>
          </p:cNvSpPr>
          <p:nvPr>
            <p:ph type="dt" sz="half" idx="10"/>
          </p:nvPr>
        </p:nvSpPr>
        <p:spPr/>
        <p:txBody>
          <a:bodyPr/>
          <a:lstStyle/>
          <a:p>
            <a:fld id="{4A4F104E-19C1-405B-A2BB-BE8575E915DF}" type="datetimeFigureOut">
              <a:rPr lang="en-IN" smtClean="0"/>
              <a:t>15-06-2022</a:t>
            </a:fld>
            <a:endParaRPr lang="en-IN"/>
          </a:p>
        </p:txBody>
      </p:sp>
      <p:sp>
        <p:nvSpPr>
          <p:cNvPr id="6" name="Footer Placeholder 5">
            <a:extLst>
              <a:ext uri="{FF2B5EF4-FFF2-40B4-BE49-F238E27FC236}">
                <a16:creationId xmlns:a16="http://schemas.microsoft.com/office/drawing/2014/main" id="{F153C354-B90C-FB6D-5D27-3FDAA9A71A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366189-4E4C-1266-EC95-7623D6A6B925}"/>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759677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4699-8A34-176F-D1DC-497F15B0C9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B07A31-62AE-F7A2-DF21-33460BEF9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06AB39-B150-DABF-35E6-A80438EC02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83F739-3CF2-C1AD-4D3A-39214EAE3152}"/>
              </a:ext>
            </a:extLst>
          </p:cNvPr>
          <p:cNvSpPr>
            <a:spLocks noGrp="1"/>
          </p:cNvSpPr>
          <p:nvPr>
            <p:ph type="dt" sz="half" idx="10"/>
          </p:nvPr>
        </p:nvSpPr>
        <p:spPr/>
        <p:txBody>
          <a:bodyPr/>
          <a:lstStyle/>
          <a:p>
            <a:fld id="{4A4F104E-19C1-405B-A2BB-BE8575E915DF}" type="datetimeFigureOut">
              <a:rPr lang="en-IN" smtClean="0"/>
              <a:t>15-06-2022</a:t>
            </a:fld>
            <a:endParaRPr lang="en-IN"/>
          </a:p>
        </p:txBody>
      </p:sp>
      <p:sp>
        <p:nvSpPr>
          <p:cNvPr id="6" name="Footer Placeholder 5">
            <a:extLst>
              <a:ext uri="{FF2B5EF4-FFF2-40B4-BE49-F238E27FC236}">
                <a16:creationId xmlns:a16="http://schemas.microsoft.com/office/drawing/2014/main" id="{B9276A14-4FDE-848D-6BBF-8347D5A491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1E4D4E-E3D0-B1C4-D3DE-ECCA24369EC6}"/>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445397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6C96EF-3F47-CF41-F537-B47421941D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A1904F-5AC7-8D37-7510-7895CBCF42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4E3247-48C6-0E1D-5943-2DB0C651BE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F104E-19C1-405B-A2BB-BE8575E915DF}" type="datetimeFigureOut">
              <a:rPr lang="en-IN" smtClean="0"/>
              <a:t>15-06-2022</a:t>
            </a:fld>
            <a:endParaRPr lang="en-IN"/>
          </a:p>
        </p:txBody>
      </p:sp>
      <p:sp>
        <p:nvSpPr>
          <p:cNvPr id="5" name="Footer Placeholder 4">
            <a:extLst>
              <a:ext uri="{FF2B5EF4-FFF2-40B4-BE49-F238E27FC236}">
                <a16:creationId xmlns:a16="http://schemas.microsoft.com/office/drawing/2014/main" id="{BED3B780-FDCC-0237-9F9B-FEAD27B31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CE31B5-122C-5D51-AB58-464821CE3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508FE-79F6-4AAA-A75A-8E27D03A078E}" type="slidenum">
              <a:rPr lang="en-IN" smtClean="0"/>
              <a:t>‹#›</a:t>
            </a:fld>
            <a:endParaRPr lang="en-IN"/>
          </a:p>
        </p:txBody>
      </p:sp>
    </p:spTree>
    <p:extLst>
      <p:ext uri="{BB962C8B-B14F-4D97-AF65-F5344CB8AC3E}">
        <p14:creationId xmlns:p14="http://schemas.microsoft.com/office/powerpoint/2010/main" val="2584984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python.org/3/library/itertool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python.org/3/reference/datamodel.html#basic-customiz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a:latin typeface="Algerian" panose="04020705040A02060702" pitchFamily="82" charset="0"/>
              </a:rPr>
              <a:t>Python</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14</a:t>
            </a:r>
          </a:p>
          <a:p>
            <a:r>
              <a:rPr lang="en-IN" dirty="0"/>
              <a:t>Date – 15</a:t>
            </a:r>
            <a:r>
              <a:rPr lang="en-IN" baseline="30000" dirty="0"/>
              <a:t>th </a:t>
            </a:r>
            <a:r>
              <a:rPr lang="en-IN" dirty="0"/>
              <a:t>June,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US" b="1" i="0" dirty="0">
                <a:solidFill>
                  <a:srgbClr val="222222"/>
                </a:solidFill>
                <a:effectLst/>
                <a:latin typeface="Lato" panose="020F0502020204030203" pitchFamily="34" charset="0"/>
              </a:rPr>
              <a:t>Which in-built methods does iterator have?</a:t>
            </a:r>
            <a:endParaRPr lang="en-US" b="0" i="0" dirty="0">
              <a:solidFill>
                <a:srgbClr val="222222"/>
              </a:solidFill>
              <a:effectLst/>
              <a:latin typeface="Lato" panose="020F0502020204030203" pitchFamily="34" charset="0"/>
            </a:endParaRP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algn="l"/>
            <a:r>
              <a:rPr lang="en-IN" b="1" i="0" dirty="0">
                <a:solidFill>
                  <a:srgbClr val="222222"/>
                </a:solidFill>
                <a:effectLst/>
                <a:latin typeface="Lato" panose="020F0502020204030203" pitchFamily="34" charset="0"/>
              </a:rPr>
              <a:t>For Example,</a:t>
            </a:r>
          </a:p>
          <a:p>
            <a:pPr lvl="1"/>
            <a:r>
              <a:rPr lang="en-US" b="0" i="0" dirty="0" err="1">
                <a:solidFill>
                  <a:srgbClr val="222222"/>
                </a:solidFill>
                <a:effectLst/>
                <a:latin typeface="Lato" panose="020F0502020204030203" pitchFamily="34" charset="0"/>
              </a:rPr>
              <a:t>number_iterator</a:t>
            </a:r>
            <a:r>
              <a:rPr lang="en-US" b="0" i="0" dirty="0">
                <a:solidFill>
                  <a:srgbClr val="222222"/>
                </a:solidFill>
                <a:effectLst/>
                <a:latin typeface="Lato" panose="020F0502020204030203" pitchFamily="34" charset="0"/>
              </a:rPr>
              <a:t> = </a:t>
            </a:r>
            <a:r>
              <a:rPr lang="en-US" b="0" i="0" dirty="0" err="1">
                <a:solidFill>
                  <a:srgbClr val="222222"/>
                </a:solidFill>
                <a:effectLst/>
                <a:latin typeface="Lato" panose="020F0502020204030203" pitchFamily="34" charset="0"/>
              </a:rPr>
              <a:t>iter</a:t>
            </a:r>
            <a:r>
              <a:rPr lang="en-US" b="0" i="0" dirty="0">
                <a:solidFill>
                  <a:srgbClr val="222222"/>
                </a:solidFill>
                <a:effectLst/>
                <a:latin typeface="Lato" panose="020F0502020204030203" pitchFamily="34" charset="0"/>
              </a:rPr>
              <a:t>([1, 2, 3, 4, 5])</a:t>
            </a:r>
          </a:p>
          <a:p>
            <a:pPr lvl="1"/>
            <a:r>
              <a:rPr lang="en-US" b="0" i="0" dirty="0">
                <a:solidFill>
                  <a:srgbClr val="222222"/>
                </a:solidFill>
                <a:effectLst/>
                <a:latin typeface="Lato" panose="020F0502020204030203" pitchFamily="34" charset="0"/>
              </a:rPr>
              <a:t>print(type(</a:t>
            </a:r>
            <a:r>
              <a:rPr lang="en-US" b="0" i="0" dirty="0" err="1">
                <a:solidFill>
                  <a:srgbClr val="222222"/>
                </a:solidFill>
                <a:effectLst/>
                <a:latin typeface="Lato" panose="020F0502020204030203" pitchFamily="34" charset="0"/>
              </a:rPr>
              <a:t>number_iterator</a:t>
            </a:r>
            <a:r>
              <a:rPr lang="en-US" b="0" i="0" dirty="0">
                <a:solidFill>
                  <a:srgbClr val="222222"/>
                </a:solidFill>
                <a:effectLst/>
                <a:latin typeface="Lato" panose="020F0502020204030203" pitchFamily="34" charset="0"/>
              </a:rPr>
              <a:t>))</a:t>
            </a:r>
          </a:p>
          <a:p>
            <a:pPr lvl="1"/>
            <a:r>
              <a:rPr lang="en-US" b="0" i="0" dirty="0">
                <a:solidFill>
                  <a:srgbClr val="222222"/>
                </a:solidFill>
                <a:effectLst/>
                <a:latin typeface="Lato" panose="020F0502020204030203" pitchFamily="34" charset="0"/>
              </a:rPr>
              <a:t>print(next(</a:t>
            </a:r>
            <a:r>
              <a:rPr lang="en-US" b="0" i="0" dirty="0" err="1">
                <a:solidFill>
                  <a:srgbClr val="222222"/>
                </a:solidFill>
                <a:effectLst/>
                <a:latin typeface="Lato" panose="020F0502020204030203" pitchFamily="34" charset="0"/>
              </a:rPr>
              <a:t>number_iterator</a:t>
            </a:r>
            <a:r>
              <a:rPr lang="en-US" b="0" i="0" dirty="0">
                <a:solidFill>
                  <a:srgbClr val="222222"/>
                </a:solidFill>
                <a:effectLst/>
                <a:latin typeface="Lato" panose="020F0502020204030203" pitchFamily="34" charset="0"/>
              </a:rPr>
              <a:t>))</a:t>
            </a:r>
          </a:p>
          <a:p>
            <a:pPr lvl="1"/>
            <a:r>
              <a:rPr lang="en-US" b="0" i="0" dirty="0">
                <a:solidFill>
                  <a:srgbClr val="222222"/>
                </a:solidFill>
                <a:effectLst/>
                <a:latin typeface="Lato" panose="020F0502020204030203" pitchFamily="34" charset="0"/>
              </a:rPr>
              <a:t>print(next(</a:t>
            </a:r>
            <a:r>
              <a:rPr lang="en-US" b="0" i="0" dirty="0" err="1">
                <a:solidFill>
                  <a:srgbClr val="222222"/>
                </a:solidFill>
                <a:effectLst/>
                <a:latin typeface="Lato" panose="020F0502020204030203" pitchFamily="34" charset="0"/>
              </a:rPr>
              <a:t>number_iterator</a:t>
            </a:r>
            <a:r>
              <a:rPr lang="en-US" b="0" i="0" dirty="0">
                <a:solidFill>
                  <a:srgbClr val="222222"/>
                </a:solidFill>
                <a:effectLst/>
                <a:latin typeface="Lato" panose="020F0502020204030203" pitchFamily="34" charset="0"/>
              </a:rPr>
              <a:t>))</a:t>
            </a:r>
          </a:p>
          <a:p>
            <a:pPr lvl="1"/>
            <a:r>
              <a:rPr lang="en-US" b="0" i="0" dirty="0">
                <a:solidFill>
                  <a:srgbClr val="222222"/>
                </a:solidFill>
                <a:effectLst/>
                <a:latin typeface="Lato" panose="020F0502020204030203" pitchFamily="34" charset="0"/>
              </a:rPr>
              <a:t>print(next(</a:t>
            </a:r>
            <a:r>
              <a:rPr lang="en-US" b="0" i="0" dirty="0" err="1">
                <a:solidFill>
                  <a:srgbClr val="222222"/>
                </a:solidFill>
                <a:effectLst/>
                <a:latin typeface="Lato" panose="020F0502020204030203" pitchFamily="34" charset="0"/>
              </a:rPr>
              <a:t>number_iterator</a:t>
            </a:r>
            <a:r>
              <a:rPr lang="en-US" b="0" i="0" dirty="0">
                <a:solidFill>
                  <a:srgbClr val="222222"/>
                </a:solidFill>
                <a:effectLst/>
                <a:latin typeface="Lato" panose="020F0502020204030203" pitchFamily="34" charset="0"/>
              </a:rPr>
              <a:t>))</a:t>
            </a:r>
          </a:p>
          <a:p>
            <a:pPr lvl="1"/>
            <a:r>
              <a:rPr lang="en-US" b="0" i="0" dirty="0">
                <a:solidFill>
                  <a:srgbClr val="222222"/>
                </a:solidFill>
                <a:effectLst/>
                <a:latin typeface="Lato" panose="020F0502020204030203" pitchFamily="34" charset="0"/>
              </a:rPr>
              <a:t>print(next(</a:t>
            </a:r>
            <a:r>
              <a:rPr lang="en-US" b="0" i="0" dirty="0" err="1">
                <a:solidFill>
                  <a:srgbClr val="222222"/>
                </a:solidFill>
                <a:effectLst/>
                <a:latin typeface="Lato" panose="020F0502020204030203" pitchFamily="34" charset="0"/>
              </a:rPr>
              <a:t>number_iterator</a:t>
            </a:r>
            <a:r>
              <a:rPr lang="en-US" b="0" i="0" dirty="0">
                <a:solidFill>
                  <a:srgbClr val="222222"/>
                </a:solidFill>
                <a:effectLst/>
                <a:latin typeface="Lato" panose="020F0502020204030203" pitchFamily="34" charset="0"/>
              </a:rPr>
              <a:t>))</a:t>
            </a:r>
          </a:p>
          <a:p>
            <a:pPr lvl="1"/>
            <a:r>
              <a:rPr lang="en-US" b="0" i="0" dirty="0">
                <a:solidFill>
                  <a:srgbClr val="222222"/>
                </a:solidFill>
                <a:effectLst/>
                <a:latin typeface="Lato" panose="020F0502020204030203" pitchFamily="34" charset="0"/>
              </a:rPr>
              <a:t>print(next(</a:t>
            </a:r>
            <a:r>
              <a:rPr lang="en-US" b="0" i="0" dirty="0" err="1">
                <a:solidFill>
                  <a:srgbClr val="222222"/>
                </a:solidFill>
                <a:effectLst/>
                <a:latin typeface="Lato" panose="020F0502020204030203" pitchFamily="34" charset="0"/>
              </a:rPr>
              <a:t>number_iterator</a:t>
            </a:r>
            <a:r>
              <a:rPr lang="en-US" b="0" i="0" dirty="0">
                <a:solidFill>
                  <a:srgbClr val="222222"/>
                </a:solidFill>
                <a:effectLst/>
                <a:latin typeface="Lato" panose="020F0502020204030203" pitchFamily="34" charset="0"/>
              </a:rPr>
              <a:t>))</a:t>
            </a:r>
          </a:p>
          <a:p>
            <a:pPr lvl="1"/>
            <a:r>
              <a:rPr lang="en-US" b="0" i="0" dirty="0">
                <a:solidFill>
                  <a:srgbClr val="222222"/>
                </a:solidFill>
                <a:effectLst/>
                <a:latin typeface="Lato" panose="020F0502020204030203" pitchFamily="34" charset="0"/>
              </a:rPr>
              <a:t># Once the iterator is exhausted, next() function raise </a:t>
            </a:r>
            <a:r>
              <a:rPr lang="en-US" b="0" i="0" dirty="0" err="1">
                <a:solidFill>
                  <a:srgbClr val="222222"/>
                </a:solidFill>
                <a:effectLst/>
                <a:latin typeface="Lato" panose="020F0502020204030203" pitchFamily="34" charset="0"/>
              </a:rPr>
              <a:t>StopIteration</a:t>
            </a:r>
            <a:r>
              <a:rPr lang="en-US" b="0" i="0" dirty="0">
                <a:solidFill>
                  <a:srgbClr val="222222"/>
                </a:solidFill>
                <a:effectLst/>
                <a:latin typeface="Lato" panose="020F0502020204030203" pitchFamily="34" charset="0"/>
              </a:rPr>
              <a:t>.</a:t>
            </a:r>
          </a:p>
          <a:p>
            <a:pPr lvl="1"/>
            <a:r>
              <a:rPr lang="en-US" b="0" i="0" dirty="0">
                <a:solidFill>
                  <a:srgbClr val="222222"/>
                </a:solidFill>
                <a:effectLst/>
                <a:latin typeface="Lato" panose="020F0502020204030203" pitchFamily="34" charset="0"/>
              </a:rPr>
              <a:t>print(next(</a:t>
            </a:r>
            <a:r>
              <a:rPr lang="en-US" b="0" i="0" dirty="0" err="1">
                <a:solidFill>
                  <a:srgbClr val="222222"/>
                </a:solidFill>
                <a:effectLst/>
                <a:latin typeface="Lato" panose="020F0502020204030203" pitchFamily="34" charset="0"/>
              </a:rPr>
              <a:t>number_iterator</a:t>
            </a:r>
            <a:r>
              <a:rPr lang="en-US" b="0" i="0" dirty="0">
                <a:solidFill>
                  <a:srgbClr val="222222"/>
                </a:solidFill>
                <a:effectLst/>
                <a:latin typeface="Lato" panose="020F0502020204030203" pitchFamily="34" charset="0"/>
              </a:rPr>
              <a:t>))</a:t>
            </a:r>
          </a:p>
        </p:txBody>
      </p:sp>
    </p:spTree>
    <p:extLst>
      <p:ext uri="{BB962C8B-B14F-4D97-AF65-F5344CB8AC3E}">
        <p14:creationId xmlns:p14="http://schemas.microsoft.com/office/powerpoint/2010/main" val="3895804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US" b="1" i="0" dirty="0">
                <a:solidFill>
                  <a:srgbClr val="222222"/>
                </a:solidFill>
                <a:effectLst/>
                <a:latin typeface="Lato" panose="020F0502020204030203" pitchFamily="34" charset="0"/>
              </a:rPr>
              <a:t>Why should you use Iterators?</a:t>
            </a:r>
            <a:endParaRPr lang="en-US" b="0" i="0" dirty="0">
              <a:solidFill>
                <a:srgbClr val="222222"/>
              </a:solidFill>
              <a:effectLst/>
              <a:latin typeface="Lato" panose="020F0502020204030203" pitchFamily="34" charset="0"/>
            </a:endParaRP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algn="just"/>
            <a:r>
              <a:rPr lang="en-US" b="0" i="0" dirty="0">
                <a:solidFill>
                  <a:srgbClr val="222222"/>
                </a:solidFill>
                <a:effectLst/>
                <a:latin typeface="Lato" panose="020F0502020204030203" pitchFamily="34" charset="0"/>
              </a:rPr>
              <a:t>In modern days, we have a lot of data in our hands, and handling this huge amount of data creates problems for everyone who wants to do some sort of analysis with that data.</a:t>
            </a:r>
          </a:p>
          <a:p>
            <a:pPr algn="l"/>
            <a:r>
              <a:rPr lang="en-US" b="0" i="0" dirty="0">
                <a:solidFill>
                  <a:srgbClr val="222222"/>
                </a:solidFill>
                <a:effectLst/>
                <a:latin typeface="Lato" panose="020F0502020204030203" pitchFamily="34" charset="0"/>
              </a:rPr>
              <a:t>Therefore, Rather than putting all the data in the memory in one step, it would be better if we could work with it in bits or some small chunks, dealing with only that data that is required at that moment, right? As a result, this would reduce the load on our computer memory tremendously. And this is what exactly the iterators do!</a:t>
            </a:r>
          </a:p>
          <a:p>
            <a:pPr algn="l"/>
            <a:r>
              <a:rPr lang="en-US" b="0" i="0" dirty="0">
                <a:solidFill>
                  <a:srgbClr val="222222"/>
                </a:solidFill>
                <a:effectLst/>
                <a:latin typeface="Lato" panose="020F0502020204030203" pitchFamily="34" charset="0"/>
              </a:rPr>
              <a:t>Therefore, you can use Iterators to save a ton of memory, as </a:t>
            </a:r>
            <a:r>
              <a:rPr lang="en-US" b="1" i="0" dirty="0">
                <a:solidFill>
                  <a:srgbClr val="222222"/>
                </a:solidFill>
                <a:effectLst/>
                <a:latin typeface="Lato" panose="020F0502020204030203" pitchFamily="34" charset="0"/>
              </a:rPr>
              <a:t>Iterators don’t compute their items when they are generated, but only when they are called upon</a:t>
            </a:r>
            <a:r>
              <a:rPr lang="en-US" b="0" i="0" dirty="0">
                <a:solidFill>
                  <a:srgbClr val="222222"/>
                </a:solidFill>
                <a:effectLst/>
                <a:latin typeface="Lato" panose="020F0502020204030203" pitchFamily="34" charset="0"/>
              </a:rPr>
              <a:t>.</a:t>
            </a: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73702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US" b="1" i="0" dirty="0">
                <a:solidFill>
                  <a:srgbClr val="222222"/>
                </a:solidFill>
                <a:effectLst/>
                <a:latin typeface="Lato" panose="020F0502020204030203" pitchFamily="34" charset="0"/>
              </a:rPr>
              <a:t>Relationship between Iterators and </a:t>
            </a:r>
            <a:r>
              <a:rPr lang="en-US" b="1" i="0" dirty="0" err="1">
                <a:solidFill>
                  <a:srgbClr val="222222"/>
                </a:solidFill>
                <a:effectLst/>
                <a:latin typeface="Lato" panose="020F0502020204030203" pitchFamily="34" charset="0"/>
              </a:rPr>
              <a:t>Iterables</a:t>
            </a:r>
            <a:endParaRPr lang="en-US" b="0" i="0" dirty="0">
              <a:solidFill>
                <a:srgbClr val="222222"/>
              </a:solidFill>
              <a:effectLst/>
              <a:latin typeface="Lato" panose="020F0502020204030203" pitchFamily="34" charset="0"/>
            </a:endParaRP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fontScale="62500" lnSpcReduction="20000"/>
          </a:bodyPr>
          <a:lstStyle/>
          <a:p>
            <a:pPr algn="just"/>
            <a:r>
              <a:rPr lang="en-US" b="0" i="0" dirty="0">
                <a:solidFill>
                  <a:srgbClr val="222222"/>
                </a:solidFill>
                <a:effectLst/>
                <a:latin typeface="Lato" panose="020F0502020204030203" pitchFamily="34" charset="0"/>
              </a:rPr>
              <a:t>The first thing we have to note is that “</a:t>
            </a:r>
            <a:r>
              <a:rPr lang="en-US" b="1" i="0" dirty="0">
                <a:solidFill>
                  <a:srgbClr val="222222"/>
                </a:solidFill>
                <a:effectLst/>
                <a:latin typeface="Lato" panose="020F0502020204030203" pitchFamily="34" charset="0"/>
              </a:rPr>
              <a:t>Iterators are </a:t>
            </a:r>
            <a:r>
              <a:rPr lang="en-US" b="1" i="0" dirty="0" err="1">
                <a:solidFill>
                  <a:srgbClr val="222222"/>
                </a:solidFill>
                <a:effectLst/>
                <a:latin typeface="Lato" panose="020F0502020204030203" pitchFamily="34" charset="0"/>
              </a:rPr>
              <a:t>Iterables</a:t>
            </a:r>
            <a:r>
              <a:rPr lang="en-US" b="1" i="0" dirty="0">
                <a:solidFill>
                  <a:srgbClr val="222222"/>
                </a:solidFill>
                <a:effectLst/>
                <a:latin typeface="Lato" panose="020F0502020204030203" pitchFamily="34" charset="0"/>
              </a:rPr>
              <a:t>”</a:t>
            </a:r>
            <a:r>
              <a:rPr lang="en-US" b="0" i="0" dirty="0">
                <a:solidFill>
                  <a:srgbClr val="222222"/>
                </a:solidFill>
                <a:effectLst/>
                <a:latin typeface="Lato" panose="020F0502020204030203" pitchFamily="34" charset="0"/>
              </a:rPr>
              <a:t>, and if we use the iterator in a for loop, then it will still work.</a:t>
            </a:r>
          </a:p>
          <a:p>
            <a:pPr algn="just"/>
            <a:r>
              <a:rPr lang="en-US" dirty="0">
                <a:solidFill>
                  <a:srgbClr val="222222"/>
                </a:solidFill>
                <a:latin typeface="Lato" panose="020F0502020204030203" pitchFamily="34" charset="0"/>
              </a:rPr>
              <a:t>T</a:t>
            </a:r>
            <a:r>
              <a:rPr lang="en-US" b="0" i="0" dirty="0">
                <a:solidFill>
                  <a:srgbClr val="222222"/>
                </a:solidFill>
                <a:effectLst/>
                <a:latin typeface="Lato" panose="020F0502020204030203" pitchFamily="34" charset="0"/>
              </a:rPr>
              <a:t>he opposite is not always true. </a:t>
            </a:r>
            <a:r>
              <a:rPr lang="en-US" b="1" i="0" dirty="0">
                <a:solidFill>
                  <a:srgbClr val="222222"/>
                </a:solidFill>
                <a:effectLst/>
                <a:latin typeface="Lato" panose="020F0502020204030203" pitchFamily="34" charset="0"/>
              </a:rPr>
              <a:t>For example, </a:t>
            </a:r>
            <a:r>
              <a:rPr lang="en-US" b="0" i="0" dirty="0" err="1">
                <a:solidFill>
                  <a:srgbClr val="222222"/>
                </a:solidFill>
                <a:effectLst/>
                <a:latin typeface="Lato" panose="020F0502020204030203" pitchFamily="34" charset="0"/>
              </a:rPr>
              <a:t>iterables</a:t>
            </a:r>
            <a:r>
              <a:rPr lang="en-US" b="0" i="0" dirty="0">
                <a:solidFill>
                  <a:srgbClr val="222222"/>
                </a:solidFill>
                <a:effectLst/>
                <a:latin typeface="Lato" panose="020F0502020204030203" pitchFamily="34" charset="0"/>
              </a:rPr>
              <a:t> like strings and lists are not iterators such that they don’t have the next() method.</a:t>
            </a:r>
          </a:p>
          <a:p>
            <a:pPr algn="just"/>
            <a:r>
              <a:rPr lang="en-US" b="0" i="0" dirty="0">
                <a:solidFill>
                  <a:srgbClr val="222222"/>
                </a:solidFill>
                <a:effectLst/>
                <a:latin typeface="Lato" panose="020F0502020204030203" pitchFamily="34" charset="0"/>
              </a:rPr>
              <a:t>Now, as shown in the below example, we use the same </a:t>
            </a:r>
            <a:r>
              <a:rPr lang="en-US" b="0" i="0" dirty="0" err="1">
                <a:solidFill>
                  <a:srgbClr val="222222"/>
                </a:solidFill>
                <a:effectLst/>
                <a:latin typeface="Lato" panose="020F0502020204030203" pitchFamily="34" charset="0"/>
              </a:rPr>
              <a:t>iterable</a:t>
            </a:r>
            <a:r>
              <a:rPr lang="en-US" b="0" i="0" dirty="0">
                <a:solidFill>
                  <a:srgbClr val="222222"/>
                </a:solidFill>
                <a:effectLst/>
                <a:latin typeface="Lato" panose="020F0502020204030203" pitchFamily="34" charset="0"/>
              </a:rPr>
              <a:t> (i.e., a list) in two for loops without getting any errors. By contrast, the iterator can be used just once, as completing the first for loop has already made the iterator iterate all elements such that no more elements to be iterated.</a:t>
            </a:r>
            <a:endParaRPr lang="en-US" dirty="0">
              <a:solidFill>
                <a:srgbClr val="222222"/>
              </a:solidFill>
              <a:latin typeface="Lato" panose="020F0502020204030203" pitchFamily="34" charset="0"/>
            </a:endParaRPr>
          </a:p>
          <a:p>
            <a:pPr lvl="1" algn="just"/>
            <a:r>
              <a:rPr lang="en-US" b="0" i="0" dirty="0">
                <a:solidFill>
                  <a:srgbClr val="000000"/>
                </a:solidFill>
                <a:effectLst/>
                <a:latin typeface="inter-regular"/>
              </a:rPr>
              <a:t># Use </a:t>
            </a:r>
            <a:r>
              <a:rPr lang="en-US" b="0" i="0" dirty="0" err="1">
                <a:solidFill>
                  <a:srgbClr val="000000"/>
                </a:solidFill>
                <a:effectLst/>
                <a:latin typeface="inter-regular"/>
              </a:rPr>
              <a:t>iterables</a:t>
            </a:r>
            <a:r>
              <a:rPr lang="en-US" b="0" i="0" dirty="0">
                <a:solidFill>
                  <a:srgbClr val="000000"/>
                </a:solidFill>
                <a:effectLst/>
                <a:latin typeface="inter-regular"/>
              </a:rPr>
              <a:t> in for-loops for multiple times</a:t>
            </a:r>
          </a:p>
          <a:p>
            <a:pPr lvl="1" algn="just"/>
            <a:r>
              <a:rPr lang="en-US" b="0" i="0" dirty="0" err="1">
                <a:solidFill>
                  <a:srgbClr val="000000"/>
                </a:solidFill>
                <a:effectLst/>
                <a:latin typeface="inter-regular"/>
              </a:rPr>
              <a:t>number_iterable</a:t>
            </a:r>
            <a:r>
              <a:rPr lang="en-US" b="0" i="0" dirty="0">
                <a:solidFill>
                  <a:srgbClr val="000000"/>
                </a:solidFill>
                <a:effectLst/>
                <a:latin typeface="inter-regular"/>
              </a:rPr>
              <a:t> = [1, 2, 3]</a:t>
            </a:r>
          </a:p>
          <a:p>
            <a:pPr lvl="1" algn="just"/>
            <a:r>
              <a:rPr lang="en-US" b="0" i="0" dirty="0">
                <a:solidFill>
                  <a:srgbClr val="000000"/>
                </a:solidFill>
                <a:effectLst/>
                <a:latin typeface="inter-regular"/>
              </a:rPr>
              <a:t>for </a:t>
            </a:r>
            <a:r>
              <a:rPr lang="en-US" b="0" i="0" dirty="0" err="1">
                <a:solidFill>
                  <a:srgbClr val="000000"/>
                </a:solidFill>
                <a:effectLst/>
                <a:latin typeface="inter-regular"/>
              </a:rPr>
              <a:t>i</a:t>
            </a:r>
            <a:r>
              <a:rPr lang="en-US" b="0" i="0" dirty="0">
                <a:solidFill>
                  <a:srgbClr val="000000"/>
                </a:solidFill>
                <a:effectLst/>
                <a:latin typeface="inter-regular"/>
              </a:rPr>
              <a:t> in </a:t>
            </a:r>
            <a:r>
              <a:rPr lang="en-US" b="0" i="0" dirty="0" err="1">
                <a:solidFill>
                  <a:srgbClr val="000000"/>
                </a:solidFill>
                <a:effectLst/>
                <a:latin typeface="inter-regular"/>
              </a:rPr>
              <a:t>number_iterable</a:t>
            </a:r>
            <a:r>
              <a:rPr lang="en-US" b="0" i="0" dirty="0">
                <a:solidFill>
                  <a:srgbClr val="000000"/>
                </a:solidFill>
                <a:effectLst/>
                <a:latin typeface="inter-regular"/>
              </a:rPr>
              <a:t>:</a:t>
            </a:r>
          </a:p>
          <a:p>
            <a:pPr lvl="1" algn="just"/>
            <a:r>
              <a:rPr lang="en-US" b="0" i="0" dirty="0">
                <a:solidFill>
                  <a:srgbClr val="000000"/>
                </a:solidFill>
                <a:effectLst/>
                <a:latin typeface="inter-regular"/>
              </a:rPr>
              <a:t>     print(</a:t>
            </a:r>
            <a:r>
              <a:rPr lang="en-US" b="0" i="0" dirty="0" err="1">
                <a:solidFill>
                  <a:srgbClr val="000000"/>
                </a:solidFill>
                <a:effectLst/>
                <a:latin typeface="inter-regular"/>
              </a:rPr>
              <a:t>i</a:t>
            </a:r>
            <a:r>
              <a:rPr lang="en-US" b="0" i="0" dirty="0">
                <a:solidFill>
                  <a:srgbClr val="000000"/>
                </a:solidFill>
                <a:effectLst/>
                <a:latin typeface="inter-regular"/>
              </a:rPr>
              <a:t>)</a:t>
            </a:r>
          </a:p>
          <a:p>
            <a:pPr lvl="1" algn="just"/>
            <a:r>
              <a:rPr lang="en-US" b="0" i="0" dirty="0">
                <a:solidFill>
                  <a:srgbClr val="000000"/>
                </a:solidFill>
                <a:effectLst/>
                <a:latin typeface="inter-regular"/>
              </a:rPr>
              <a:t>print('-----')</a:t>
            </a:r>
          </a:p>
          <a:p>
            <a:pPr lvl="1" algn="just"/>
            <a:r>
              <a:rPr lang="en-US" b="0" i="0" dirty="0">
                <a:solidFill>
                  <a:srgbClr val="000000"/>
                </a:solidFill>
                <a:effectLst/>
                <a:latin typeface="inter-regular"/>
              </a:rPr>
              <a:t>for </a:t>
            </a:r>
            <a:r>
              <a:rPr lang="en-US" b="0" i="0" dirty="0" err="1">
                <a:solidFill>
                  <a:srgbClr val="000000"/>
                </a:solidFill>
                <a:effectLst/>
                <a:latin typeface="inter-regular"/>
              </a:rPr>
              <a:t>i</a:t>
            </a:r>
            <a:r>
              <a:rPr lang="en-US" b="0" i="0" dirty="0">
                <a:solidFill>
                  <a:srgbClr val="000000"/>
                </a:solidFill>
                <a:effectLst/>
                <a:latin typeface="inter-regular"/>
              </a:rPr>
              <a:t> in </a:t>
            </a:r>
            <a:r>
              <a:rPr lang="en-US" b="0" i="0" dirty="0" err="1">
                <a:solidFill>
                  <a:srgbClr val="000000"/>
                </a:solidFill>
                <a:effectLst/>
                <a:latin typeface="inter-regular"/>
              </a:rPr>
              <a:t>number_iterable</a:t>
            </a:r>
            <a:r>
              <a:rPr lang="en-US" b="0" i="0" dirty="0">
                <a:solidFill>
                  <a:srgbClr val="000000"/>
                </a:solidFill>
                <a:effectLst/>
                <a:latin typeface="inter-regular"/>
              </a:rPr>
              <a:t>:</a:t>
            </a:r>
          </a:p>
          <a:p>
            <a:pPr lvl="1" algn="just"/>
            <a:r>
              <a:rPr lang="en-US" b="0" i="0" dirty="0">
                <a:solidFill>
                  <a:srgbClr val="000000"/>
                </a:solidFill>
                <a:effectLst/>
                <a:latin typeface="inter-regular"/>
              </a:rPr>
              <a:t>    print(</a:t>
            </a:r>
            <a:r>
              <a:rPr lang="en-US" b="0" i="0" dirty="0" err="1">
                <a:solidFill>
                  <a:srgbClr val="000000"/>
                </a:solidFill>
                <a:effectLst/>
                <a:latin typeface="inter-regular"/>
              </a:rPr>
              <a:t>i</a:t>
            </a:r>
            <a:r>
              <a:rPr lang="en-US" b="0" i="0" dirty="0">
                <a:solidFill>
                  <a:srgbClr val="000000"/>
                </a:solidFill>
                <a:effectLst/>
                <a:latin typeface="inter-regular"/>
              </a:rPr>
              <a:t>)</a:t>
            </a:r>
          </a:p>
          <a:p>
            <a:pPr lvl="1" algn="just"/>
            <a:r>
              <a:rPr lang="en-US" b="0" i="0" dirty="0">
                <a:solidFill>
                  <a:srgbClr val="000000"/>
                </a:solidFill>
                <a:effectLst/>
                <a:latin typeface="inter-regular"/>
              </a:rPr>
              <a:t>print('-----')</a:t>
            </a:r>
          </a:p>
          <a:p>
            <a:pPr lvl="1" algn="just"/>
            <a:r>
              <a:rPr lang="en-US" b="0" i="0" dirty="0">
                <a:solidFill>
                  <a:srgbClr val="000000"/>
                </a:solidFill>
                <a:effectLst/>
                <a:latin typeface="inter-regular"/>
              </a:rPr>
              <a:t># Use iterators in for-loops for multiple times</a:t>
            </a:r>
          </a:p>
          <a:p>
            <a:pPr lvl="1" algn="just"/>
            <a:r>
              <a:rPr lang="en-US" b="0" i="0" dirty="0" err="1">
                <a:solidFill>
                  <a:srgbClr val="000000"/>
                </a:solidFill>
                <a:effectLst/>
                <a:latin typeface="inter-regular"/>
              </a:rPr>
              <a:t>number_iterator</a:t>
            </a:r>
            <a:r>
              <a:rPr lang="en-US" b="0" i="0" dirty="0">
                <a:solidFill>
                  <a:srgbClr val="000000"/>
                </a:solidFill>
                <a:effectLst/>
                <a:latin typeface="inter-regular"/>
              </a:rPr>
              <a:t> = </a:t>
            </a:r>
            <a:r>
              <a:rPr lang="en-US" b="0" i="0" dirty="0" err="1">
                <a:solidFill>
                  <a:srgbClr val="000000"/>
                </a:solidFill>
                <a:effectLst/>
                <a:latin typeface="inter-regular"/>
              </a:rPr>
              <a:t>iter</a:t>
            </a:r>
            <a:r>
              <a:rPr lang="en-US" b="0" i="0" dirty="0">
                <a:solidFill>
                  <a:srgbClr val="000000"/>
                </a:solidFill>
                <a:effectLst/>
                <a:latin typeface="inter-regular"/>
              </a:rPr>
              <a:t>([1, 2, 3])</a:t>
            </a:r>
          </a:p>
          <a:p>
            <a:pPr lvl="1" algn="just"/>
            <a:r>
              <a:rPr lang="en-US" b="0" i="0" dirty="0">
                <a:solidFill>
                  <a:srgbClr val="000000"/>
                </a:solidFill>
                <a:effectLst/>
                <a:latin typeface="inter-regular"/>
              </a:rPr>
              <a:t>for </a:t>
            </a:r>
            <a:r>
              <a:rPr lang="en-US" b="0" i="0" dirty="0" err="1">
                <a:solidFill>
                  <a:srgbClr val="000000"/>
                </a:solidFill>
                <a:effectLst/>
                <a:latin typeface="inter-regular"/>
              </a:rPr>
              <a:t>i</a:t>
            </a:r>
            <a:r>
              <a:rPr lang="en-US" b="0" i="0" dirty="0">
                <a:solidFill>
                  <a:srgbClr val="000000"/>
                </a:solidFill>
                <a:effectLst/>
                <a:latin typeface="inter-regular"/>
              </a:rPr>
              <a:t> in </a:t>
            </a:r>
            <a:r>
              <a:rPr lang="en-US" b="0" i="0" dirty="0" err="1">
                <a:solidFill>
                  <a:srgbClr val="000000"/>
                </a:solidFill>
                <a:effectLst/>
                <a:latin typeface="inter-regular"/>
              </a:rPr>
              <a:t>number_iterator</a:t>
            </a:r>
            <a:r>
              <a:rPr lang="en-US" b="0" i="0" dirty="0">
                <a:solidFill>
                  <a:srgbClr val="000000"/>
                </a:solidFill>
                <a:effectLst/>
                <a:latin typeface="inter-regular"/>
              </a:rPr>
              <a:t>:</a:t>
            </a:r>
          </a:p>
          <a:p>
            <a:pPr lvl="1" algn="just"/>
            <a:r>
              <a:rPr lang="en-US" b="0" i="0" dirty="0">
                <a:solidFill>
                  <a:srgbClr val="000000"/>
                </a:solidFill>
                <a:effectLst/>
                <a:latin typeface="inter-regular"/>
              </a:rPr>
              <a:t>     print(</a:t>
            </a:r>
            <a:r>
              <a:rPr lang="en-US" b="0" i="0" dirty="0" err="1">
                <a:solidFill>
                  <a:srgbClr val="000000"/>
                </a:solidFill>
                <a:effectLst/>
                <a:latin typeface="inter-regular"/>
              </a:rPr>
              <a:t>i</a:t>
            </a:r>
            <a:r>
              <a:rPr lang="en-US" b="0" i="0" dirty="0">
                <a:solidFill>
                  <a:srgbClr val="000000"/>
                </a:solidFill>
                <a:effectLst/>
                <a:latin typeface="inter-regular"/>
              </a:rPr>
              <a:t>)</a:t>
            </a:r>
          </a:p>
          <a:p>
            <a:pPr lvl="1" algn="just"/>
            <a:r>
              <a:rPr lang="en-US" b="0" i="0" dirty="0">
                <a:solidFill>
                  <a:srgbClr val="000000"/>
                </a:solidFill>
                <a:effectLst/>
                <a:latin typeface="inter-regular"/>
              </a:rPr>
              <a:t>print('-----')</a:t>
            </a:r>
          </a:p>
          <a:p>
            <a:pPr lvl="1" algn="just"/>
            <a:r>
              <a:rPr lang="en-US" b="0" i="0" dirty="0">
                <a:solidFill>
                  <a:srgbClr val="000000"/>
                </a:solidFill>
                <a:effectLst/>
                <a:latin typeface="inter-regular"/>
              </a:rPr>
              <a:t>for </a:t>
            </a:r>
            <a:r>
              <a:rPr lang="en-US" b="0" i="0" dirty="0" err="1">
                <a:solidFill>
                  <a:srgbClr val="000000"/>
                </a:solidFill>
                <a:effectLst/>
                <a:latin typeface="inter-regular"/>
              </a:rPr>
              <a:t>i</a:t>
            </a:r>
            <a:r>
              <a:rPr lang="en-US" b="0" i="0" dirty="0">
                <a:solidFill>
                  <a:srgbClr val="000000"/>
                </a:solidFill>
                <a:effectLst/>
                <a:latin typeface="inter-regular"/>
              </a:rPr>
              <a:t> in </a:t>
            </a:r>
            <a:r>
              <a:rPr lang="en-US" b="0" i="0" dirty="0" err="1">
                <a:solidFill>
                  <a:srgbClr val="000000"/>
                </a:solidFill>
                <a:effectLst/>
                <a:latin typeface="inter-regular"/>
              </a:rPr>
              <a:t>number_iterator</a:t>
            </a:r>
            <a:r>
              <a:rPr lang="en-US" b="0" i="0" dirty="0">
                <a:solidFill>
                  <a:srgbClr val="000000"/>
                </a:solidFill>
                <a:effectLst/>
                <a:latin typeface="inter-regular"/>
              </a:rPr>
              <a:t>:</a:t>
            </a:r>
          </a:p>
          <a:p>
            <a:pPr lvl="1" algn="just"/>
            <a:r>
              <a:rPr lang="en-US" b="0" i="0" dirty="0">
                <a:solidFill>
                  <a:srgbClr val="000000"/>
                </a:solidFill>
                <a:effectLst/>
                <a:latin typeface="inter-regular"/>
              </a:rPr>
              <a:t>     print(</a:t>
            </a:r>
            <a:r>
              <a:rPr lang="en-US" b="0" i="0" dirty="0" err="1">
                <a:solidFill>
                  <a:srgbClr val="000000"/>
                </a:solidFill>
                <a:effectLst/>
                <a:latin typeface="inter-regular"/>
              </a:rPr>
              <a:t>i</a:t>
            </a:r>
            <a:r>
              <a:rPr lang="en-US" b="0" i="0" dirty="0">
                <a:solidFill>
                  <a:srgbClr val="000000"/>
                </a:solidFill>
                <a:effectLst/>
                <a:latin typeface="inter-regular"/>
              </a:rPr>
              <a:t>)</a:t>
            </a:r>
          </a:p>
          <a:p>
            <a:pPr lvl="1" algn="just"/>
            <a:r>
              <a:rPr lang="en-US" b="0" i="0" dirty="0">
                <a:solidFill>
                  <a:srgbClr val="000000"/>
                </a:solidFill>
                <a:effectLst/>
                <a:latin typeface="inter-regular"/>
              </a:rPr>
              <a:t># nothing is printed</a:t>
            </a:r>
          </a:p>
        </p:txBody>
      </p:sp>
    </p:spTree>
    <p:extLst>
      <p:ext uri="{BB962C8B-B14F-4D97-AF65-F5344CB8AC3E}">
        <p14:creationId xmlns:p14="http://schemas.microsoft.com/office/powerpoint/2010/main" val="2902691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US" b="1" i="0" dirty="0">
                <a:solidFill>
                  <a:srgbClr val="222222"/>
                </a:solidFill>
                <a:effectLst/>
                <a:latin typeface="Lato" panose="020F0502020204030203" pitchFamily="34" charset="0"/>
              </a:rPr>
              <a:t>Difference between </a:t>
            </a:r>
            <a:r>
              <a:rPr lang="en-US" b="1" i="0" dirty="0" err="1">
                <a:solidFill>
                  <a:srgbClr val="222222"/>
                </a:solidFill>
                <a:effectLst/>
                <a:latin typeface="Lato" panose="020F0502020204030203" pitchFamily="34" charset="0"/>
              </a:rPr>
              <a:t>Iterables</a:t>
            </a:r>
            <a:r>
              <a:rPr lang="en-US" b="1" i="0" dirty="0">
                <a:solidFill>
                  <a:srgbClr val="222222"/>
                </a:solidFill>
                <a:effectLst/>
                <a:latin typeface="Lato" panose="020F0502020204030203" pitchFamily="34" charset="0"/>
              </a:rPr>
              <a:t> and Iterators</a:t>
            </a:r>
            <a:endParaRPr lang="en-US" b="0" i="0" dirty="0">
              <a:solidFill>
                <a:srgbClr val="222222"/>
              </a:solidFill>
              <a:effectLst/>
              <a:latin typeface="Lato" panose="020F0502020204030203" pitchFamily="34" charset="0"/>
            </a:endParaRP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algn="l"/>
            <a:r>
              <a:rPr lang="en-US" b="1" i="0" dirty="0" err="1">
                <a:solidFill>
                  <a:srgbClr val="222222"/>
                </a:solidFill>
                <a:effectLst/>
                <a:latin typeface="Lato" panose="020F0502020204030203" pitchFamily="34" charset="0"/>
              </a:rPr>
              <a:t>Iterables</a:t>
            </a:r>
            <a:endParaRPr lang="en-US" b="0" i="0" dirty="0">
              <a:solidFill>
                <a:srgbClr val="222222"/>
              </a:solidFill>
              <a:effectLst/>
              <a:latin typeface="Lato" panose="020F0502020204030203" pitchFamily="34" charset="0"/>
            </a:endParaRPr>
          </a:p>
          <a:p>
            <a:pPr lvl="1"/>
            <a:r>
              <a:rPr lang="en-US" sz="2800" b="0" i="0" dirty="0">
                <a:solidFill>
                  <a:srgbClr val="222222"/>
                </a:solidFill>
                <a:effectLst/>
                <a:latin typeface="Lato" panose="020F0502020204030203" pitchFamily="34" charset="0"/>
              </a:rPr>
              <a:t>Can be iterated using for loop.</a:t>
            </a:r>
          </a:p>
          <a:p>
            <a:pPr lvl="1"/>
            <a:r>
              <a:rPr lang="en-US" sz="2800" b="0" i="0" dirty="0" err="1">
                <a:solidFill>
                  <a:srgbClr val="222222"/>
                </a:solidFill>
                <a:effectLst/>
                <a:latin typeface="Lato" panose="020F0502020204030203" pitchFamily="34" charset="0"/>
              </a:rPr>
              <a:t>Iterables</a:t>
            </a:r>
            <a:r>
              <a:rPr lang="en-US" sz="2800" b="0" i="0" dirty="0">
                <a:solidFill>
                  <a:srgbClr val="222222"/>
                </a:solidFill>
                <a:effectLst/>
                <a:latin typeface="Lato" panose="020F0502020204030203" pitchFamily="34" charset="0"/>
              </a:rPr>
              <a:t> support</a:t>
            </a:r>
            <a:r>
              <a:rPr lang="en-US" sz="2800" b="1" i="1" dirty="0">
                <a:solidFill>
                  <a:srgbClr val="222222"/>
                </a:solidFill>
                <a:effectLst/>
                <a:latin typeface="Lato" panose="020F0502020204030203" pitchFamily="34" charset="0"/>
              </a:rPr>
              <a:t> </a:t>
            </a:r>
            <a:r>
              <a:rPr lang="en-US" sz="2800" b="1" i="1" dirty="0" err="1">
                <a:solidFill>
                  <a:srgbClr val="222222"/>
                </a:solidFill>
                <a:effectLst/>
                <a:latin typeface="Lato" panose="020F0502020204030203" pitchFamily="34" charset="0"/>
              </a:rPr>
              <a:t>iter</a:t>
            </a:r>
            <a:r>
              <a:rPr lang="en-US" sz="2800" b="1" i="1" dirty="0">
                <a:solidFill>
                  <a:srgbClr val="222222"/>
                </a:solidFill>
                <a:effectLst/>
                <a:latin typeface="Lato" panose="020F0502020204030203" pitchFamily="34" charset="0"/>
              </a:rPr>
              <a:t>()</a:t>
            </a:r>
            <a:r>
              <a:rPr lang="en-US" sz="2800" b="0" i="0" dirty="0">
                <a:solidFill>
                  <a:srgbClr val="222222"/>
                </a:solidFill>
                <a:effectLst/>
                <a:latin typeface="Lato" panose="020F0502020204030203" pitchFamily="34" charset="0"/>
              </a:rPr>
              <a:t> function.</a:t>
            </a:r>
          </a:p>
          <a:p>
            <a:pPr lvl="1"/>
            <a:r>
              <a:rPr lang="en-US" sz="2800" b="0" i="0" dirty="0" err="1">
                <a:solidFill>
                  <a:srgbClr val="222222"/>
                </a:solidFill>
                <a:effectLst/>
                <a:latin typeface="Lato" panose="020F0502020204030203" pitchFamily="34" charset="0"/>
              </a:rPr>
              <a:t>Iterables</a:t>
            </a:r>
            <a:r>
              <a:rPr lang="en-US" sz="2800" b="0" i="0" dirty="0">
                <a:solidFill>
                  <a:srgbClr val="222222"/>
                </a:solidFill>
                <a:effectLst/>
                <a:latin typeface="Lato" panose="020F0502020204030203" pitchFamily="34" charset="0"/>
              </a:rPr>
              <a:t> are not Iterators.</a:t>
            </a:r>
          </a:p>
          <a:p>
            <a:pPr algn="l"/>
            <a:r>
              <a:rPr lang="en-US" b="1" i="0" dirty="0">
                <a:solidFill>
                  <a:srgbClr val="222222"/>
                </a:solidFill>
                <a:effectLst/>
                <a:latin typeface="Lato" panose="020F0502020204030203" pitchFamily="34" charset="0"/>
              </a:rPr>
              <a:t>Iterators</a:t>
            </a:r>
            <a:endParaRPr lang="en-US" b="0" i="0" dirty="0">
              <a:solidFill>
                <a:srgbClr val="222222"/>
              </a:solidFill>
              <a:effectLst/>
              <a:latin typeface="Lato" panose="020F0502020204030203" pitchFamily="34" charset="0"/>
            </a:endParaRPr>
          </a:p>
          <a:p>
            <a:pPr lvl="1"/>
            <a:r>
              <a:rPr lang="en-US" sz="2800" b="0" i="0" dirty="0">
                <a:solidFill>
                  <a:srgbClr val="222222"/>
                </a:solidFill>
                <a:effectLst/>
                <a:latin typeface="Lato" panose="020F0502020204030203" pitchFamily="34" charset="0"/>
              </a:rPr>
              <a:t>Can be iterated using for loop.</a:t>
            </a:r>
          </a:p>
          <a:p>
            <a:pPr lvl="1"/>
            <a:r>
              <a:rPr lang="en-US" sz="2800" b="0" i="0" dirty="0">
                <a:solidFill>
                  <a:srgbClr val="222222"/>
                </a:solidFill>
                <a:effectLst/>
                <a:latin typeface="Lato" panose="020F0502020204030203" pitchFamily="34" charset="0"/>
              </a:rPr>
              <a:t>Iterators </a:t>
            </a:r>
            <a:r>
              <a:rPr lang="en-US" sz="2800" b="0" i="0" dirty="0" err="1">
                <a:solidFill>
                  <a:srgbClr val="222222"/>
                </a:solidFill>
                <a:effectLst/>
                <a:latin typeface="Lato" panose="020F0502020204030203" pitchFamily="34" charset="0"/>
              </a:rPr>
              <a:t>suppports</a:t>
            </a:r>
            <a:r>
              <a:rPr lang="en-US" sz="2800" b="1" i="1" dirty="0">
                <a:solidFill>
                  <a:srgbClr val="222222"/>
                </a:solidFill>
                <a:effectLst/>
                <a:latin typeface="Lato" panose="020F0502020204030203" pitchFamily="34" charset="0"/>
              </a:rPr>
              <a:t> </a:t>
            </a:r>
            <a:r>
              <a:rPr lang="en-US" sz="2800" b="1" i="1" dirty="0" err="1">
                <a:solidFill>
                  <a:srgbClr val="222222"/>
                </a:solidFill>
                <a:effectLst/>
                <a:latin typeface="Lato" panose="020F0502020204030203" pitchFamily="34" charset="0"/>
              </a:rPr>
              <a:t>iter</a:t>
            </a:r>
            <a:r>
              <a:rPr lang="en-US" sz="2800" b="1" i="1" dirty="0">
                <a:solidFill>
                  <a:srgbClr val="222222"/>
                </a:solidFill>
                <a:effectLst/>
                <a:latin typeface="Lato" panose="020F0502020204030203" pitchFamily="34" charset="0"/>
              </a:rPr>
              <a:t>()</a:t>
            </a:r>
            <a:r>
              <a:rPr lang="en-US" sz="2800" b="0" i="0" dirty="0">
                <a:solidFill>
                  <a:srgbClr val="222222"/>
                </a:solidFill>
                <a:effectLst/>
                <a:latin typeface="Lato" panose="020F0502020204030203" pitchFamily="34" charset="0"/>
              </a:rPr>
              <a:t> and </a:t>
            </a:r>
            <a:r>
              <a:rPr lang="en-US" sz="2800" b="1" i="1" dirty="0">
                <a:solidFill>
                  <a:srgbClr val="222222"/>
                </a:solidFill>
                <a:effectLst/>
                <a:latin typeface="Lato" panose="020F0502020204030203" pitchFamily="34" charset="0"/>
              </a:rPr>
              <a:t>next()</a:t>
            </a:r>
            <a:r>
              <a:rPr lang="en-US" sz="2800" b="0" i="0" dirty="0">
                <a:solidFill>
                  <a:srgbClr val="222222"/>
                </a:solidFill>
                <a:effectLst/>
                <a:latin typeface="Lato" panose="020F0502020204030203" pitchFamily="34" charset="0"/>
              </a:rPr>
              <a:t> function.</a:t>
            </a:r>
          </a:p>
          <a:p>
            <a:pPr lvl="1"/>
            <a:r>
              <a:rPr lang="en-US" sz="2800" b="0" i="0" dirty="0">
                <a:solidFill>
                  <a:srgbClr val="222222"/>
                </a:solidFill>
                <a:effectLst/>
                <a:latin typeface="Lato" panose="020F0502020204030203" pitchFamily="34" charset="0"/>
              </a:rPr>
              <a:t>Iterators are also </a:t>
            </a:r>
            <a:r>
              <a:rPr lang="en-US" sz="2800" b="0" i="0" dirty="0" err="1">
                <a:solidFill>
                  <a:srgbClr val="222222"/>
                </a:solidFill>
                <a:effectLst/>
                <a:latin typeface="Lato" panose="020F0502020204030203" pitchFamily="34" charset="0"/>
              </a:rPr>
              <a:t>Iterables</a:t>
            </a:r>
            <a:r>
              <a:rPr lang="en-US" sz="2800" b="0" i="0" dirty="0">
                <a:solidFill>
                  <a:srgbClr val="222222"/>
                </a:solidFill>
                <a:effectLst/>
                <a:latin typeface="Lato" panose="020F0502020204030203" pitchFamily="34" charset="0"/>
              </a:rPr>
              <a:t>.</a:t>
            </a:r>
          </a:p>
        </p:txBody>
      </p:sp>
    </p:spTree>
    <p:extLst>
      <p:ext uri="{BB962C8B-B14F-4D97-AF65-F5344CB8AC3E}">
        <p14:creationId xmlns:p14="http://schemas.microsoft.com/office/powerpoint/2010/main" val="287317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a:bodyPr>
          <a:lstStyle/>
          <a:p>
            <a:r>
              <a:rPr lang="en-US" sz="3200" b="1" i="0" dirty="0">
                <a:solidFill>
                  <a:srgbClr val="222222"/>
                </a:solidFill>
                <a:effectLst/>
                <a:latin typeface="Lato" panose="020F0502020204030203" pitchFamily="34" charset="0"/>
              </a:rPr>
              <a:t>1. Both </a:t>
            </a:r>
            <a:r>
              <a:rPr lang="en-US" sz="3200" b="1" i="0" dirty="0" err="1">
                <a:solidFill>
                  <a:srgbClr val="222222"/>
                </a:solidFill>
                <a:effectLst/>
                <a:latin typeface="Lato" panose="020F0502020204030203" pitchFamily="34" charset="0"/>
              </a:rPr>
              <a:t>iterables</a:t>
            </a:r>
            <a:r>
              <a:rPr lang="en-US" sz="3200" b="1" i="0" dirty="0">
                <a:solidFill>
                  <a:srgbClr val="222222"/>
                </a:solidFill>
                <a:effectLst/>
                <a:latin typeface="Lato" panose="020F0502020204030203" pitchFamily="34" charset="0"/>
              </a:rPr>
              <a:t> and iterators can be iterated using for loop.</a:t>
            </a:r>
            <a:endParaRPr lang="en-US" sz="3200" b="0" i="0" dirty="0">
              <a:solidFill>
                <a:srgbClr val="222222"/>
              </a:solidFill>
              <a:effectLst/>
              <a:latin typeface="Lato" panose="020F0502020204030203" pitchFamily="34" charset="0"/>
            </a:endParaRP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algn="just"/>
            <a:r>
              <a:rPr lang="en-US" b="0" i="0" dirty="0">
                <a:solidFill>
                  <a:srgbClr val="000000"/>
                </a:solidFill>
                <a:effectLst/>
                <a:latin typeface="inter-regular"/>
              </a:rPr>
              <a:t>list_1 = [1,2,3,4,5]</a:t>
            </a:r>
          </a:p>
          <a:p>
            <a:pPr algn="just"/>
            <a:r>
              <a:rPr lang="en-US" b="0" i="0" dirty="0">
                <a:solidFill>
                  <a:srgbClr val="000000"/>
                </a:solidFill>
                <a:effectLst/>
                <a:latin typeface="inter-regular"/>
              </a:rPr>
              <a:t>list_2 = </a:t>
            </a:r>
            <a:r>
              <a:rPr lang="en-US" b="0" i="0" dirty="0" err="1">
                <a:solidFill>
                  <a:srgbClr val="000000"/>
                </a:solidFill>
                <a:effectLst/>
                <a:latin typeface="inter-regular"/>
              </a:rPr>
              <a:t>iter</a:t>
            </a:r>
            <a:r>
              <a:rPr lang="en-US" b="0" i="0" dirty="0">
                <a:solidFill>
                  <a:srgbClr val="000000"/>
                </a:solidFill>
                <a:effectLst/>
                <a:latin typeface="inter-regular"/>
              </a:rPr>
              <a:t>(list_1)</a:t>
            </a:r>
          </a:p>
          <a:p>
            <a:pPr algn="just"/>
            <a:r>
              <a:rPr lang="en-US" b="0" i="0" dirty="0">
                <a:solidFill>
                  <a:srgbClr val="000000"/>
                </a:solidFill>
                <a:effectLst/>
                <a:latin typeface="inter-regular"/>
              </a:rPr>
              <a:t>print (list_2)</a:t>
            </a:r>
          </a:p>
          <a:p>
            <a:pPr algn="just"/>
            <a:r>
              <a:rPr lang="en-US" b="0" i="0" dirty="0">
                <a:solidFill>
                  <a:srgbClr val="000000"/>
                </a:solidFill>
                <a:effectLst/>
                <a:latin typeface="inter-regular"/>
              </a:rPr>
              <a:t># Iterating through </a:t>
            </a:r>
            <a:r>
              <a:rPr lang="en-US" b="0" i="0" dirty="0" err="1">
                <a:solidFill>
                  <a:srgbClr val="000000"/>
                </a:solidFill>
                <a:effectLst/>
                <a:latin typeface="inter-regular"/>
              </a:rPr>
              <a:t>iterable</a:t>
            </a:r>
            <a:r>
              <a:rPr lang="en-US" b="0" i="0" dirty="0">
                <a:solidFill>
                  <a:srgbClr val="000000"/>
                </a:solidFill>
                <a:effectLst/>
                <a:latin typeface="inter-regular"/>
              </a:rPr>
              <a:t>(list_1) using for loop.</a:t>
            </a:r>
          </a:p>
          <a:p>
            <a:pPr algn="just"/>
            <a:r>
              <a:rPr lang="en-US" b="0" i="0" dirty="0">
                <a:solidFill>
                  <a:srgbClr val="000000"/>
                </a:solidFill>
                <a:effectLst/>
                <a:latin typeface="inter-regular"/>
              </a:rPr>
              <a:t>for element in list_1:</a:t>
            </a:r>
          </a:p>
          <a:p>
            <a:pPr algn="just"/>
            <a:r>
              <a:rPr lang="en-US" b="0" i="0" dirty="0">
                <a:solidFill>
                  <a:srgbClr val="000000"/>
                </a:solidFill>
                <a:effectLst/>
                <a:latin typeface="inter-regular"/>
              </a:rPr>
              <a:t>    print (</a:t>
            </a:r>
            <a:r>
              <a:rPr lang="en-US" b="0" i="0" dirty="0" err="1">
                <a:solidFill>
                  <a:srgbClr val="000000"/>
                </a:solidFill>
                <a:effectLst/>
                <a:latin typeface="inter-regular"/>
              </a:rPr>
              <a:t>element,end</a:t>
            </a:r>
            <a:r>
              <a:rPr lang="en-US" b="0" i="0" dirty="0">
                <a:solidFill>
                  <a:srgbClr val="000000"/>
                </a:solidFill>
                <a:effectLst/>
                <a:latin typeface="inter-regular"/>
              </a:rPr>
              <a:t>=" ")</a:t>
            </a:r>
          </a:p>
          <a:p>
            <a:pPr algn="just"/>
            <a:r>
              <a:rPr lang="en-US" b="0" i="0" dirty="0">
                <a:solidFill>
                  <a:srgbClr val="000000"/>
                </a:solidFill>
                <a:effectLst/>
                <a:latin typeface="inter-regular"/>
              </a:rPr>
              <a:t>print (" ")</a:t>
            </a:r>
          </a:p>
          <a:p>
            <a:pPr algn="just"/>
            <a:r>
              <a:rPr lang="en-US" b="0" i="0" dirty="0">
                <a:solidFill>
                  <a:srgbClr val="000000"/>
                </a:solidFill>
                <a:effectLst/>
                <a:latin typeface="inter-regular"/>
              </a:rPr>
              <a:t># Iterating through iterator(list_2) using for loop.</a:t>
            </a:r>
          </a:p>
          <a:p>
            <a:pPr algn="just"/>
            <a:r>
              <a:rPr lang="en-US" b="0" i="0" dirty="0">
                <a:solidFill>
                  <a:srgbClr val="000000"/>
                </a:solidFill>
                <a:effectLst/>
                <a:latin typeface="inter-regular"/>
              </a:rPr>
              <a:t>for element in list_2:</a:t>
            </a:r>
          </a:p>
          <a:p>
            <a:pPr algn="just"/>
            <a:r>
              <a:rPr lang="en-US" b="0" i="0" dirty="0">
                <a:solidFill>
                  <a:srgbClr val="000000"/>
                </a:solidFill>
                <a:effectLst/>
                <a:latin typeface="inter-regular"/>
              </a:rPr>
              <a:t>print (</a:t>
            </a:r>
            <a:r>
              <a:rPr lang="en-US" b="0" i="0" dirty="0" err="1">
                <a:solidFill>
                  <a:srgbClr val="000000"/>
                </a:solidFill>
                <a:effectLst/>
                <a:latin typeface="inter-regular"/>
              </a:rPr>
              <a:t>element,end</a:t>
            </a:r>
            <a:r>
              <a:rPr lang="en-US" b="0" i="0" dirty="0">
                <a:solidFill>
                  <a:srgbClr val="000000"/>
                </a:solidFill>
                <a:effectLst/>
                <a:latin typeface="inter-regular"/>
              </a:rPr>
              <a:t>=" ") </a:t>
            </a:r>
          </a:p>
        </p:txBody>
      </p:sp>
    </p:spTree>
    <p:extLst>
      <p:ext uri="{BB962C8B-B14F-4D97-AF65-F5344CB8AC3E}">
        <p14:creationId xmlns:p14="http://schemas.microsoft.com/office/powerpoint/2010/main" val="1749238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Autofit/>
          </a:bodyPr>
          <a:lstStyle/>
          <a:p>
            <a:r>
              <a:rPr lang="en-US" sz="2400" b="1" i="0" dirty="0">
                <a:solidFill>
                  <a:srgbClr val="222222"/>
                </a:solidFill>
                <a:effectLst/>
                <a:latin typeface="Lato" panose="020F0502020204030203" pitchFamily="34" charset="0"/>
              </a:rPr>
              <a:t>2. </a:t>
            </a:r>
            <a:r>
              <a:rPr lang="en-US" sz="2400" b="1" i="0" dirty="0" err="1">
                <a:solidFill>
                  <a:srgbClr val="222222"/>
                </a:solidFill>
                <a:effectLst/>
                <a:latin typeface="Lato" panose="020F0502020204030203" pitchFamily="34" charset="0"/>
              </a:rPr>
              <a:t>Iterables</a:t>
            </a:r>
            <a:r>
              <a:rPr lang="en-US" sz="2400" b="1" i="0" dirty="0">
                <a:solidFill>
                  <a:srgbClr val="222222"/>
                </a:solidFill>
                <a:effectLst/>
                <a:latin typeface="Lato" panose="020F0502020204030203" pitchFamily="34" charset="0"/>
              </a:rPr>
              <a:t> supports only </a:t>
            </a:r>
            <a:r>
              <a:rPr lang="en-US" sz="2400" b="1" i="0" dirty="0" err="1">
                <a:solidFill>
                  <a:srgbClr val="222222"/>
                </a:solidFill>
                <a:effectLst/>
                <a:latin typeface="Lato" panose="020F0502020204030203" pitchFamily="34" charset="0"/>
              </a:rPr>
              <a:t>iter</a:t>
            </a:r>
            <a:r>
              <a:rPr lang="en-US" sz="2400" b="1" i="0" dirty="0">
                <a:solidFill>
                  <a:srgbClr val="222222"/>
                </a:solidFill>
                <a:effectLst/>
                <a:latin typeface="Lato" panose="020F0502020204030203" pitchFamily="34" charset="0"/>
              </a:rPr>
              <a:t>() function. But iterators supports both </a:t>
            </a:r>
            <a:r>
              <a:rPr lang="en-US" sz="2400" b="1" i="0" dirty="0" err="1">
                <a:solidFill>
                  <a:srgbClr val="222222"/>
                </a:solidFill>
                <a:effectLst/>
                <a:latin typeface="Lato" panose="020F0502020204030203" pitchFamily="34" charset="0"/>
              </a:rPr>
              <a:t>iter</a:t>
            </a:r>
            <a:r>
              <a:rPr lang="en-US" sz="2400" b="1" i="0" dirty="0">
                <a:solidFill>
                  <a:srgbClr val="222222"/>
                </a:solidFill>
                <a:effectLst/>
                <a:latin typeface="Lato" panose="020F0502020204030203" pitchFamily="34" charset="0"/>
              </a:rPr>
              <a:t>() and next() function.</a:t>
            </a:r>
            <a:endParaRPr lang="en-US" sz="2400" b="0" i="0" dirty="0">
              <a:solidFill>
                <a:srgbClr val="222222"/>
              </a:solidFill>
              <a:effectLst/>
              <a:latin typeface="Lato" panose="020F0502020204030203" pitchFamily="34" charset="0"/>
            </a:endParaRP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algn="l"/>
            <a:r>
              <a:rPr lang="en-IN" b="1" i="0" u="sng" dirty="0" err="1">
                <a:solidFill>
                  <a:srgbClr val="222222"/>
                </a:solidFill>
                <a:effectLst/>
                <a:latin typeface="Lato" panose="020F0502020204030203" pitchFamily="34" charset="0"/>
              </a:rPr>
              <a:t>Iterable</a:t>
            </a:r>
            <a:r>
              <a:rPr lang="en-IN" b="1" i="0" u="sng" dirty="0">
                <a:solidFill>
                  <a:srgbClr val="222222"/>
                </a:solidFill>
                <a:effectLst/>
                <a:latin typeface="Lato" panose="020F0502020204030203" pitchFamily="34" charset="0"/>
              </a:rPr>
              <a:t>:</a:t>
            </a:r>
            <a:endParaRPr lang="en-IN" b="0" i="0" dirty="0">
              <a:solidFill>
                <a:srgbClr val="222222"/>
              </a:solidFill>
              <a:effectLst/>
              <a:latin typeface="Lato" panose="020F0502020204030203" pitchFamily="34" charset="0"/>
            </a:endParaRPr>
          </a:p>
          <a:p>
            <a:pPr lvl="1"/>
            <a:r>
              <a:rPr lang="en-IN" b="0" i="0" dirty="0">
                <a:solidFill>
                  <a:srgbClr val="222222"/>
                </a:solidFill>
                <a:effectLst/>
                <a:latin typeface="Lato" panose="020F0502020204030203" pitchFamily="34" charset="0"/>
              </a:rPr>
              <a:t>list_1 = [1, 2, 3, 4, 5]</a:t>
            </a:r>
          </a:p>
          <a:p>
            <a:pPr lvl="1"/>
            <a:r>
              <a:rPr lang="en-IN" b="0" i="0" dirty="0">
                <a:solidFill>
                  <a:srgbClr val="222222"/>
                </a:solidFill>
                <a:effectLst/>
                <a:latin typeface="Lato" panose="020F0502020204030203" pitchFamily="34" charset="0"/>
              </a:rPr>
              <a:t>list_2 = </a:t>
            </a:r>
            <a:r>
              <a:rPr lang="en-IN" b="0" i="0" dirty="0" err="1">
                <a:solidFill>
                  <a:srgbClr val="222222"/>
                </a:solidFill>
                <a:effectLst/>
                <a:latin typeface="Lato" panose="020F0502020204030203" pitchFamily="34" charset="0"/>
              </a:rPr>
              <a:t>iter</a:t>
            </a:r>
            <a:r>
              <a:rPr lang="en-IN" b="0" i="0" dirty="0">
                <a:solidFill>
                  <a:srgbClr val="222222"/>
                </a:solidFill>
                <a:effectLst/>
                <a:latin typeface="Lato" panose="020F0502020204030203" pitchFamily="34" charset="0"/>
              </a:rPr>
              <a:t>(list_1)</a:t>
            </a:r>
          </a:p>
          <a:p>
            <a:pPr lvl="1"/>
            <a:r>
              <a:rPr lang="fr-FR" dirty="0" err="1">
                <a:solidFill>
                  <a:srgbClr val="222222"/>
                </a:solidFill>
                <a:latin typeface="Lato" panose="020F0502020204030203" pitchFamily="34" charset="0"/>
              </a:rPr>
              <a:t>print</a:t>
            </a:r>
            <a:r>
              <a:rPr lang="fr-FR" dirty="0">
                <a:solidFill>
                  <a:srgbClr val="222222"/>
                </a:solidFill>
                <a:latin typeface="Lato" panose="020F0502020204030203" pitchFamily="34" charset="0"/>
              </a:rPr>
              <a:t>("\</a:t>
            </a:r>
            <a:r>
              <a:rPr lang="fr-FR" dirty="0" err="1">
                <a:solidFill>
                  <a:srgbClr val="222222"/>
                </a:solidFill>
                <a:latin typeface="Lato" panose="020F0502020204030203" pitchFamily="34" charset="0"/>
              </a:rPr>
              <a:t>nFunctions</a:t>
            </a:r>
            <a:r>
              <a:rPr lang="fr-FR" dirty="0">
                <a:solidFill>
                  <a:srgbClr val="222222"/>
                </a:solidFill>
                <a:latin typeface="Lato" panose="020F0502020204030203" pitchFamily="34" charset="0"/>
              </a:rPr>
              <a:t> </a:t>
            </a:r>
            <a:r>
              <a:rPr lang="fr-FR" dirty="0" err="1">
                <a:solidFill>
                  <a:srgbClr val="222222"/>
                </a:solidFill>
                <a:latin typeface="Lato" panose="020F0502020204030203" pitchFamily="34" charset="0"/>
              </a:rPr>
              <a:t>inside</a:t>
            </a:r>
            <a:r>
              <a:rPr lang="fr-FR" dirty="0">
                <a:solidFill>
                  <a:srgbClr val="222222"/>
                </a:solidFill>
                <a:latin typeface="Lato" panose="020F0502020204030203" pitchFamily="34" charset="0"/>
              </a:rPr>
              <a:t> </a:t>
            </a:r>
            <a:r>
              <a:rPr lang="fr-FR" dirty="0" err="1">
                <a:solidFill>
                  <a:srgbClr val="222222"/>
                </a:solidFill>
                <a:latin typeface="Lato" panose="020F0502020204030203" pitchFamily="34" charset="0"/>
              </a:rPr>
              <a:t>iterables</a:t>
            </a:r>
            <a:r>
              <a:rPr lang="fr-FR" dirty="0">
                <a:solidFill>
                  <a:srgbClr val="222222"/>
                </a:solidFill>
                <a:latin typeface="Lato" panose="020F0502020204030203" pitchFamily="34" charset="0"/>
              </a:rPr>
              <a:t> - ")</a:t>
            </a:r>
          </a:p>
          <a:p>
            <a:pPr lvl="1"/>
            <a:r>
              <a:rPr lang="fr-FR" dirty="0" err="1">
                <a:solidFill>
                  <a:srgbClr val="222222"/>
                </a:solidFill>
                <a:latin typeface="Lato" panose="020F0502020204030203" pitchFamily="34" charset="0"/>
              </a:rPr>
              <a:t>print</a:t>
            </a:r>
            <a:r>
              <a:rPr lang="fr-FR" dirty="0">
                <a:solidFill>
                  <a:srgbClr val="222222"/>
                </a:solidFill>
                <a:latin typeface="Lato" panose="020F0502020204030203" pitchFamily="34" charset="0"/>
              </a:rPr>
              <a:t>(</a:t>
            </a:r>
            <a:r>
              <a:rPr lang="fr-FR" dirty="0" err="1">
                <a:solidFill>
                  <a:srgbClr val="222222"/>
                </a:solidFill>
                <a:latin typeface="Lato" panose="020F0502020204030203" pitchFamily="34" charset="0"/>
              </a:rPr>
              <a:t>dir</a:t>
            </a:r>
            <a:r>
              <a:rPr lang="fr-FR" dirty="0">
                <a:solidFill>
                  <a:srgbClr val="222222"/>
                </a:solidFill>
                <a:latin typeface="Lato" panose="020F0502020204030203" pitchFamily="34" charset="0"/>
              </a:rPr>
              <a:t>(list_1))</a:t>
            </a:r>
          </a:p>
          <a:p>
            <a:r>
              <a:rPr lang="en-US" b="0" i="0" dirty="0" err="1">
                <a:solidFill>
                  <a:srgbClr val="222222"/>
                </a:solidFill>
                <a:effectLst/>
                <a:latin typeface="Lato" panose="020F0502020204030203" pitchFamily="34" charset="0"/>
              </a:rPr>
              <a:t>Iterable</a:t>
            </a:r>
            <a:r>
              <a:rPr lang="en-US" b="0" i="0" dirty="0">
                <a:solidFill>
                  <a:srgbClr val="222222"/>
                </a:solidFill>
                <a:effectLst/>
                <a:latin typeface="Lato" panose="020F0502020204030203" pitchFamily="34" charset="0"/>
              </a:rPr>
              <a:t> supports only </a:t>
            </a:r>
            <a:r>
              <a:rPr lang="en-US" b="0" i="0" dirty="0" err="1">
                <a:solidFill>
                  <a:srgbClr val="222222"/>
                </a:solidFill>
                <a:effectLst/>
                <a:latin typeface="Lato" panose="020F0502020204030203" pitchFamily="34" charset="0"/>
              </a:rPr>
              <a:t>iter</a:t>
            </a:r>
            <a:r>
              <a:rPr lang="en-US" b="0" i="0" dirty="0">
                <a:solidFill>
                  <a:srgbClr val="222222"/>
                </a:solidFill>
                <a:effectLst/>
                <a:latin typeface="Lato" panose="020F0502020204030203" pitchFamily="34" charset="0"/>
              </a:rPr>
              <a:t>() function</a:t>
            </a:r>
          </a:p>
          <a:p>
            <a:r>
              <a:rPr lang="en-IN" b="1" i="0" u="sng" dirty="0">
                <a:solidFill>
                  <a:srgbClr val="222222"/>
                </a:solidFill>
                <a:effectLst/>
                <a:latin typeface="Lato" panose="020F0502020204030203" pitchFamily="34" charset="0"/>
              </a:rPr>
              <a:t>Iterator:</a:t>
            </a:r>
            <a:endParaRPr lang="en-IN" b="0" i="0" dirty="0">
              <a:solidFill>
                <a:srgbClr val="222222"/>
              </a:solidFill>
              <a:effectLst/>
              <a:latin typeface="Lato" panose="020F0502020204030203" pitchFamily="34" charset="0"/>
            </a:endParaRPr>
          </a:p>
          <a:p>
            <a:pPr lvl="1"/>
            <a:r>
              <a:rPr lang="en-IN" b="0" i="0" dirty="0">
                <a:solidFill>
                  <a:srgbClr val="222222"/>
                </a:solidFill>
                <a:effectLst/>
                <a:latin typeface="Lato" panose="020F0502020204030203" pitchFamily="34" charset="0"/>
              </a:rPr>
              <a:t>print("Functions inside iterators - ")</a:t>
            </a:r>
          </a:p>
          <a:p>
            <a:pPr lvl="1"/>
            <a:r>
              <a:rPr lang="en-IN" b="0" i="0" dirty="0">
                <a:solidFill>
                  <a:srgbClr val="222222"/>
                </a:solidFill>
                <a:effectLst/>
                <a:latin typeface="Lato" panose="020F0502020204030203" pitchFamily="34" charset="0"/>
              </a:rPr>
              <a:t>print(</a:t>
            </a:r>
            <a:r>
              <a:rPr lang="en-IN" b="0" i="0" dirty="0" err="1">
                <a:solidFill>
                  <a:srgbClr val="222222"/>
                </a:solidFill>
                <a:effectLst/>
                <a:latin typeface="Lato" panose="020F0502020204030203" pitchFamily="34" charset="0"/>
              </a:rPr>
              <a:t>dir</a:t>
            </a:r>
            <a:r>
              <a:rPr lang="en-IN" b="0" i="0" dirty="0">
                <a:solidFill>
                  <a:srgbClr val="222222"/>
                </a:solidFill>
                <a:effectLst/>
                <a:latin typeface="Lato" panose="020F0502020204030203" pitchFamily="34" charset="0"/>
              </a:rPr>
              <a:t>(list_2))</a:t>
            </a:r>
          </a:p>
          <a:p>
            <a:r>
              <a:rPr lang="en-US" b="0" i="0" dirty="0">
                <a:solidFill>
                  <a:srgbClr val="222222"/>
                </a:solidFill>
                <a:effectLst/>
                <a:latin typeface="Lato" panose="020F0502020204030203" pitchFamily="34" charset="0"/>
              </a:rPr>
              <a:t> Iterator supports </a:t>
            </a:r>
            <a:r>
              <a:rPr lang="en-US" b="0" i="0" dirty="0" err="1">
                <a:solidFill>
                  <a:srgbClr val="222222"/>
                </a:solidFill>
                <a:effectLst/>
                <a:latin typeface="Lato" panose="020F0502020204030203" pitchFamily="34" charset="0"/>
              </a:rPr>
              <a:t>iter</a:t>
            </a:r>
            <a:r>
              <a:rPr lang="en-US" b="0" i="0" dirty="0">
                <a:solidFill>
                  <a:srgbClr val="222222"/>
                </a:solidFill>
                <a:effectLst/>
                <a:latin typeface="Lato" panose="020F0502020204030203" pitchFamily="34" charset="0"/>
              </a:rPr>
              <a:t>() and next() function.</a:t>
            </a:r>
            <a:br>
              <a:rPr lang="en-IN" b="0" i="0" dirty="0">
                <a:solidFill>
                  <a:srgbClr val="222222"/>
                </a:solidFill>
                <a:effectLst/>
                <a:latin typeface="Lato" panose="020F0502020204030203" pitchFamily="34" charset="0"/>
              </a:rPr>
            </a:br>
            <a:endParaRPr lang="en-US" b="0" i="0" dirty="0">
              <a:solidFill>
                <a:srgbClr val="000000"/>
              </a:solidFill>
              <a:effectLst/>
              <a:latin typeface="inter-regular"/>
            </a:endParaRPr>
          </a:p>
        </p:txBody>
      </p:sp>
    </p:spTree>
    <p:extLst>
      <p:ext uri="{BB962C8B-B14F-4D97-AF65-F5344CB8AC3E}">
        <p14:creationId xmlns:p14="http://schemas.microsoft.com/office/powerpoint/2010/main" val="2775410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US" b="1" i="0" dirty="0">
                <a:solidFill>
                  <a:srgbClr val="222222"/>
                </a:solidFill>
                <a:effectLst/>
                <a:latin typeface="Lato" panose="020F0502020204030203" pitchFamily="34" charset="0"/>
              </a:rPr>
              <a:t>3. Iterators are also </a:t>
            </a:r>
            <a:r>
              <a:rPr lang="en-US" b="1" i="0" dirty="0" err="1">
                <a:solidFill>
                  <a:srgbClr val="222222"/>
                </a:solidFill>
                <a:effectLst/>
                <a:latin typeface="Lato" panose="020F0502020204030203" pitchFamily="34" charset="0"/>
              </a:rPr>
              <a:t>Iterables</a:t>
            </a:r>
            <a:r>
              <a:rPr lang="en-US" b="1" i="0" dirty="0">
                <a:solidFill>
                  <a:srgbClr val="222222"/>
                </a:solidFill>
                <a:effectLst/>
                <a:latin typeface="Lato" panose="020F0502020204030203" pitchFamily="34" charset="0"/>
              </a:rPr>
              <a:t>.</a:t>
            </a:r>
            <a:endParaRPr lang="en-US" b="0" i="0" dirty="0">
              <a:solidFill>
                <a:srgbClr val="222222"/>
              </a:solidFill>
              <a:effectLst/>
              <a:latin typeface="Lato" panose="020F0502020204030203" pitchFamily="34" charset="0"/>
            </a:endParaRP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algn="just"/>
            <a:r>
              <a:rPr lang="en-US" b="0" i="0" dirty="0">
                <a:solidFill>
                  <a:srgbClr val="222222"/>
                </a:solidFill>
                <a:effectLst/>
                <a:latin typeface="Lato" panose="020F0502020204030203" pitchFamily="34" charset="0"/>
              </a:rPr>
              <a:t>We can get an iterator from an </a:t>
            </a:r>
            <a:r>
              <a:rPr lang="en-US" b="0" i="0" dirty="0" err="1">
                <a:solidFill>
                  <a:srgbClr val="222222"/>
                </a:solidFill>
                <a:effectLst/>
                <a:latin typeface="Lato" panose="020F0502020204030203" pitchFamily="34" charset="0"/>
              </a:rPr>
              <a:t>iterable</a:t>
            </a:r>
            <a:r>
              <a:rPr lang="en-US" b="0" i="0" dirty="0">
                <a:solidFill>
                  <a:srgbClr val="222222"/>
                </a:solidFill>
                <a:effectLst/>
                <a:latin typeface="Lato" panose="020F0502020204030203" pitchFamily="34" charset="0"/>
              </a:rPr>
              <a:t> by calling</a:t>
            </a:r>
            <a:r>
              <a:rPr lang="en-US" b="1" i="1" dirty="0">
                <a:solidFill>
                  <a:srgbClr val="222222"/>
                </a:solidFill>
                <a:effectLst/>
                <a:latin typeface="Lato" panose="020F0502020204030203" pitchFamily="34" charset="0"/>
              </a:rPr>
              <a:t> </a:t>
            </a:r>
            <a:r>
              <a:rPr lang="en-US" b="1" i="1" dirty="0" err="1">
                <a:solidFill>
                  <a:srgbClr val="222222"/>
                </a:solidFill>
                <a:effectLst/>
                <a:latin typeface="Lato" panose="020F0502020204030203" pitchFamily="34" charset="0"/>
              </a:rPr>
              <a:t>iter</a:t>
            </a:r>
            <a:r>
              <a:rPr lang="en-US" b="1" i="1"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function. Similarly, we can call </a:t>
            </a:r>
            <a:r>
              <a:rPr lang="en-US" b="1" i="1" dirty="0" err="1">
                <a:solidFill>
                  <a:srgbClr val="222222"/>
                </a:solidFill>
                <a:effectLst/>
                <a:latin typeface="Lato" panose="020F0502020204030203" pitchFamily="34" charset="0"/>
              </a:rPr>
              <a:t>iter</a:t>
            </a:r>
            <a:r>
              <a:rPr lang="en-US" b="1" i="1"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function on the iterator itself. Then, it will return the iterator object itself.</a:t>
            </a:r>
          </a:p>
          <a:p>
            <a:pPr lvl="1" algn="just"/>
            <a:r>
              <a:rPr lang="en-US" b="0" i="0" dirty="0">
                <a:solidFill>
                  <a:srgbClr val="000000"/>
                </a:solidFill>
                <a:effectLst/>
                <a:latin typeface="inter-regular"/>
              </a:rPr>
              <a:t>list_1 = [1,2,3,4,5]</a:t>
            </a:r>
          </a:p>
          <a:p>
            <a:pPr lvl="1" algn="just"/>
            <a:r>
              <a:rPr lang="en-US" b="0" i="0" dirty="0">
                <a:solidFill>
                  <a:srgbClr val="000000"/>
                </a:solidFill>
                <a:effectLst/>
                <a:latin typeface="inter-regular"/>
              </a:rPr>
              <a:t># Returns an iterator</a:t>
            </a:r>
          </a:p>
          <a:p>
            <a:pPr lvl="1" algn="just"/>
            <a:r>
              <a:rPr lang="en-US" b="0" i="0" dirty="0">
                <a:solidFill>
                  <a:srgbClr val="000000"/>
                </a:solidFill>
                <a:effectLst/>
                <a:latin typeface="inter-regular"/>
              </a:rPr>
              <a:t>list_2 = </a:t>
            </a:r>
            <a:r>
              <a:rPr lang="en-US" b="0" i="0" dirty="0" err="1">
                <a:solidFill>
                  <a:srgbClr val="000000"/>
                </a:solidFill>
                <a:effectLst/>
                <a:latin typeface="inter-regular"/>
              </a:rPr>
              <a:t>iter</a:t>
            </a:r>
            <a:r>
              <a:rPr lang="en-US" b="0" i="0" dirty="0">
                <a:solidFill>
                  <a:srgbClr val="000000"/>
                </a:solidFill>
                <a:effectLst/>
                <a:latin typeface="inter-regular"/>
              </a:rPr>
              <a:t>(list_1)</a:t>
            </a:r>
          </a:p>
          <a:p>
            <a:pPr lvl="1" algn="just"/>
            <a:r>
              <a:rPr lang="en-US" b="0" i="0" dirty="0">
                <a:solidFill>
                  <a:srgbClr val="000000"/>
                </a:solidFill>
                <a:effectLst/>
                <a:latin typeface="inter-regular"/>
              </a:rPr>
              <a:t>print (list_2)</a:t>
            </a:r>
          </a:p>
          <a:p>
            <a:pPr lvl="1" algn="just"/>
            <a:r>
              <a:rPr lang="en-US" b="0" i="0" dirty="0">
                <a:solidFill>
                  <a:srgbClr val="000000"/>
                </a:solidFill>
                <a:effectLst/>
                <a:latin typeface="inter-regular"/>
              </a:rPr>
              <a:t># Calling  </a:t>
            </a:r>
            <a:r>
              <a:rPr lang="en-US" b="0" i="0" dirty="0" err="1">
                <a:solidFill>
                  <a:srgbClr val="000000"/>
                </a:solidFill>
                <a:effectLst/>
                <a:latin typeface="inter-regular"/>
              </a:rPr>
              <a:t>iter</a:t>
            </a:r>
            <a:r>
              <a:rPr lang="en-US" b="0" i="0" dirty="0">
                <a:solidFill>
                  <a:srgbClr val="000000"/>
                </a:solidFill>
                <a:effectLst/>
                <a:latin typeface="inter-regular"/>
              </a:rPr>
              <a:t>() function on iterator itself.</a:t>
            </a:r>
          </a:p>
          <a:p>
            <a:pPr lvl="1" algn="just"/>
            <a:r>
              <a:rPr lang="en-US" b="0" i="0" dirty="0">
                <a:solidFill>
                  <a:srgbClr val="000000"/>
                </a:solidFill>
                <a:effectLst/>
                <a:latin typeface="inter-regular"/>
              </a:rPr>
              <a:t>list_3 = </a:t>
            </a:r>
            <a:r>
              <a:rPr lang="en-US" b="0" i="0" dirty="0" err="1">
                <a:solidFill>
                  <a:srgbClr val="000000"/>
                </a:solidFill>
                <a:effectLst/>
                <a:latin typeface="inter-regular"/>
              </a:rPr>
              <a:t>iter</a:t>
            </a:r>
            <a:r>
              <a:rPr lang="en-US" b="0" i="0" dirty="0">
                <a:solidFill>
                  <a:srgbClr val="000000"/>
                </a:solidFill>
                <a:effectLst/>
                <a:latin typeface="inter-regular"/>
              </a:rPr>
              <a:t>(list_2)</a:t>
            </a:r>
          </a:p>
          <a:p>
            <a:pPr lvl="1" algn="just"/>
            <a:r>
              <a:rPr lang="en-US" b="0" i="0" dirty="0">
                <a:solidFill>
                  <a:srgbClr val="000000"/>
                </a:solidFill>
                <a:effectLst/>
                <a:latin typeface="inter-regular"/>
              </a:rPr>
              <a:t>print (list_3)</a:t>
            </a:r>
          </a:p>
          <a:p>
            <a:pPr lvl="1" algn="just"/>
            <a:r>
              <a:rPr lang="en-US" b="0" i="0" dirty="0">
                <a:solidFill>
                  <a:srgbClr val="000000"/>
                </a:solidFill>
                <a:effectLst/>
                <a:latin typeface="inter-regular"/>
              </a:rPr>
              <a:t>print (list_2 == list_3)</a:t>
            </a:r>
          </a:p>
        </p:txBody>
      </p:sp>
    </p:spTree>
    <p:extLst>
      <p:ext uri="{BB962C8B-B14F-4D97-AF65-F5344CB8AC3E}">
        <p14:creationId xmlns:p14="http://schemas.microsoft.com/office/powerpoint/2010/main" val="1444039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Limits of Iterator">
            <a:extLst>
              <a:ext uri="{FF2B5EF4-FFF2-40B4-BE49-F238E27FC236}">
                <a16:creationId xmlns:a16="http://schemas.microsoft.com/office/drawing/2014/main" id="{6C207B6B-8480-BC44-023D-A73C4CD09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742950"/>
            <a:ext cx="872490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178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IN" b="1" i="0" dirty="0">
                <a:solidFill>
                  <a:srgbClr val="222222"/>
                </a:solidFill>
                <a:effectLst/>
                <a:latin typeface="Lato" panose="020F0502020204030203" pitchFamily="34" charset="0"/>
              </a:rPr>
              <a:t>Limits of Iterator</a:t>
            </a:r>
            <a:endParaRPr lang="en-IN" b="0" i="0" dirty="0">
              <a:solidFill>
                <a:srgbClr val="222222"/>
              </a:solidFill>
              <a:effectLst/>
              <a:latin typeface="Lato" panose="020F0502020204030203" pitchFamily="34" charset="0"/>
            </a:endParaRP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algn="just"/>
            <a:r>
              <a:rPr lang="en-US" b="0" i="0" dirty="0">
                <a:solidFill>
                  <a:srgbClr val="000000"/>
                </a:solidFill>
                <a:effectLst/>
                <a:latin typeface="inter-regular"/>
              </a:rPr>
              <a:t>We can only go forward in an iterator.</a:t>
            </a:r>
          </a:p>
          <a:p>
            <a:pPr algn="just"/>
            <a:r>
              <a:rPr lang="en-US" b="0" i="0" dirty="0">
                <a:solidFill>
                  <a:srgbClr val="000000"/>
                </a:solidFill>
                <a:effectLst/>
                <a:latin typeface="inter-regular"/>
              </a:rPr>
              <a:t>We can’t make a copy of it.</a:t>
            </a:r>
          </a:p>
          <a:p>
            <a:pPr algn="just"/>
            <a:r>
              <a:rPr lang="en-US" b="0" i="0" dirty="0">
                <a:solidFill>
                  <a:srgbClr val="000000"/>
                </a:solidFill>
                <a:effectLst/>
                <a:latin typeface="inter-regular"/>
              </a:rPr>
              <a:t>No way to get the previous element.</a:t>
            </a:r>
          </a:p>
          <a:p>
            <a:pPr algn="just"/>
            <a:r>
              <a:rPr lang="en-US" b="0" i="0" dirty="0">
                <a:solidFill>
                  <a:srgbClr val="000000"/>
                </a:solidFill>
                <a:effectLst/>
                <a:latin typeface="inter-regular"/>
              </a:rPr>
              <a:t>We can’t reset the iterator.</a:t>
            </a:r>
          </a:p>
          <a:p>
            <a:pPr algn="just"/>
            <a:r>
              <a:rPr lang="en-US" b="0" i="0" dirty="0">
                <a:solidFill>
                  <a:srgbClr val="000000"/>
                </a:solidFill>
                <a:effectLst/>
                <a:latin typeface="inter-regular"/>
              </a:rPr>
              <a:t>The iterator protocol only specifies the __next__() method. Therefore, Functions may consume all of the output of the iterator’s and if you need to do something different with the same stream, then you will have to create a new iterator to work with.</a:t>
            </a:r>
          </a:p>
        </p:txBody>
      </p:sp>
    </p:spTree>
    <p:extLst>
      <p:ext uri="{BB962C8B-B14F-4D97-AF65-F5344CB8AC3E}">
        <p14:creationId xmlns:p14="http://schemas.microsoft.com/office/powerpoint/2010/main" val="375762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pPr fontAlgn="base"/>
            <a:r>
              <a:rPr lang="en-IN" b="1" i="0" dirty="0">
                <a:effectLst/>
                <a:latin typeface="sofia-pro"/>
              </a:rPr>
              <a:t>Infinite Iterators in Python</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fontScale="92500" lnSpcReduction="10000"/>
          </a:bodyPr>
          <a:lstStyle/>
          <a:p>
            <a:pPr algn="just"/>
            <a:r>
              <a:rPr lang="en-US" b="0" i="0" dirty="0">
                <a:effectLst/>
                <a:latin typeface="inter-regular"/>
              </a:rPr>
              <a:t>Iterator in Python is any python type that can be used with a ‘for in loop’. Python lists, tuples, dictionaries, and sets are all examples of inbuilt iterators. But it is not necessary that an iterator object has to exhaust, sometimes it can be infinite. Such type of iterators are known as Infinite iterators.</a:t>
            </a:r>
          </a:p>
          <a:p>
            <a:pPr algn="l" fontAlgn="base"/>
            <a:r>
              <a:rPr lang="en-US" b="0" i="0" dirty="0">
                <a:effectLst/>
                <a:latin typeface="urw-din"/>
              </a:rPr>
              <a:t>Python provides three types of infinite iterators –</a:t>
            </a:r>
          </a:p>
          <a:p>
            <a:pPr marL="0" indent="0">
              <a:buNone/>
            </a:pPr>
            <a:r>
              <a:rPr lang="en-US" b="0" i="0" dirty="0">
                <a:effectLst/>
                <a:latin typeface="inter-regular"/>
              </a:rPr>
              <a:t>1. count(start, step): This iterator starts printing from the “start” number and prints infinitely. If steps are mentioned, the numbers are skipped else step is 1 by default. See the below example for its use with for in loop.</a:t>
            </a:r>
          </a:p>
          <a:p>
            <a:pPr marL="0" indent="0">
              <a:buNone/>
            </a:pPr>
            <a:r>
              <a:rPr lang="en-IN" b="1" i="0" dirty="0">
                <a:effectLst/>
                <a:latin typeface="urw-din"/>
              </a:rPr>
              <a:t>Example:</a:t>
            </a:r>
          </a:p>
          <a:p>
            <a:pPr marL="457200" lvl="1" indent="0">
              <a:buNone/>
            </a:pPr>
            <a:r>
              <a:rPr lang="en-US" b="0" i="0" dirty="0">
                <a:effectLst/>
                <a:latin typeface="inter-regular"/>
              </a:rPr>
              <a:t>import </a:t>
            </a:r>
            <a:r>
              <a:rPr lang="en-US" b="0" i="0" dirty="0" err="1">
                <a:effectLst/>
                <a:latin typeface="inter-regular"/>
              </a:rPr>
              <a:t>itertools</a:t>
            </a:r>
            <a:endParaRPr lang="en-US" b="0" i="0" dirty="0">
              <a:effectLst/>
              <a:latin typeface="inter-regular"/>
            </a:endParaRPr>
          </a:p>
          <a:p>
            <a:pPr marL="457200" lvl="1" indent="0">
              <a:buNone/>
            </a:pPr>
            <a:r>
              <a:rPr lang="en-US" b="0" i="0" dirty="0">
                <a:effectLst/>
                <a:latin typeface="inter-regular"/>
              </a:rPr>
              <a:t>for </a:t>
            </a:r>
            <a:r>
              <a:rPr lang="en-US" b="0" i="0" dirty="0" err="1">
                <a:effectLst/>
                <a:latin typeface="inter-regular"/>
              </a:rPr>
              <a:t>i</a:t>
            </a:r>
            <a:r>
              <a:rPr lang="en-US" b="0" i="0" dirty="0">
                <a:effectLst/>
                <a:latin typeface="inter-regular"/>
              </a:rPr>
              <a:t> in </a:t>
            </a:r>
            <a:r>
              <a:rPr lang="en-US" b="0" i="0" dirty="0" err="1">
                <a:effectLst/>
                <a:latin typeface="inter-regular"/>
              </a:rPr>
              <a:t>itertools.count</a:t>
            </a:r>
            <a:r>
              <a:rPr lang="en-US" b="0" i="0" dirty="0">
                <a:effectLst/>
                <a:latin typeface="inter-regular"/>
              </a:rPr>
              <a:t>(5, 5):</a:t>
            </a:r>
          </a:p>
          <a:p>
            <a:pPr marL="457200" lvl="1" indent="0">
              <a:buNone/>
            </a:pPr>
            <a:r>
              <a:rPr lang="en-US" b="0" i="0" dirty="0">
                <a:effectLst/>
                <a:latin typeface="inter-regular"/>
              </a:rPr>
              <a:t>    if </a:t>
            </a:r>
            <a:r>
              <a:rPr lang="en-US" b="0" i="0" dirty="0" err="1">
                <a:effectLst/>
                <a:latin typeface="inter-regular"/>
              </a:rPr>
              <a:t>i</a:t>
            </a:r>
            <a:r>
              <a:rPr lang="en-US" b="0" i="0" dirty="0">
                <a:effectLst/>
                <a:latin typeface="inter-regular"/>
              </a:rPr>
              <a:t> == 35:</a:t>
            </a:r>
          </a:p>
          <a:p>
            <a:pPr marL="457200" lvl="1" indent="0">
              <a:buNone/>
            </a:pPr>
            <a:r>
              <a:rPr lang="en-US" b="0" i="0" dirty="0">
                <a:effectLst/>
                <a:latin typeface="inter-regular"/>
              </a:rPr>
              <a:t>        break</a:t>
            </a:r>
          </a:p>
          <a:p>
            <a:pPr marL="457200" lvl="1" indent="0">
              <a:buNone/>
            </a:pPr>
            <a:r>
              <a:rPr lang="en-US" b="0" i="0" dirty="0">
                <a:effectLst/>
                <a:latin typeface="inter-regular"/>
              </a:rPr>
              <a:t>    else:</a:t>
            </a:r>
          </a:p>
          <a:p>
            <a:pPr marL="457200" lvl="1" indent="0">
              <a:buNone/>
            </a:pPr>
            <a:r>
              <a:rPr lang="en-US" b="0" i="0" dirty="0">
                <a:effectLst/>
                <a:latin typeface="inter-regular"/>
              </a:rPr>
              <a:t>        print(</a:t>
            </a:r>
            <a:r>
              <a:rPr lang="en-US" b="0" i="0" dirty="0" err="1">
                <a:effectLst/>
                <a:latin typeface="inter-regular"/>
              </a:rPr>
              <a:t>i</a:t>
            </a:r>
            <a:r>
              <a:rPr lang="en-US" b="0" i="0" dirty="0">
                <a:effectLst/>
                <a:latin typeface="inter-regular"/>
              </a:rPr>
              <a:t>, end =" ")</a:t>
            </a:r>
          </a:p>
        </p:txBody>
      </p:sp>
    </p:spTree>
    <p:extLst>
      <p:ext uri="{BB962C8B-B14F-4D97-AF65-F5344CB8AC3E}">
        <p14:creationId xmlns:p14="http://schemas.microsoft.com/office/powerpoint/2010/main" val="48915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358588" y="3127468"/>
            <a:ext cx="11474824" cy="603063"/>
          </a:xfrm>
        </p:spPr>
        <p:txBody>
          <a:bodyPr>
            <a:normAutofit fontScale="90000"/>
          </a:bodyPr>
          <a:lstStyle/>
          <a:p>
            <a:pPr algn="ctr"/>
            <a:r>
              <a:rPr lang="en-IN" b="1" i="0" dirty="0">
                <a:effectLst/>
                <a:latin typeface="Algerian" panose="04020705040A02060702" pitchFamily="82" charset="0"/>
              </a:rPr>
              <a:t>Iterators</a:t>
            </a:r>
          </a:p>
        </p:txBody>
      </p:sp>
    </p:spTree>
    <p:extLst>
      <p:ext uri="{BB962C8B-B14F-4D97-AF65-F5344CB8AC3E}">
        <p14:creationId xmlns:p14="http://schemas.microsoft.com/office/powerpoint/2010/main" val="4280024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pPr fontAlgn="base"/>
            <a:r>
              <a:rPr lang="en-IN" b="1" i="0" dirty="0">
                <a:effectLst/>
                <a:latin typeface="sofia-pro"/>
              </a:rPr>
              <a:t>Infinite Iterators in Python</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marL="0" indent="0" algn="just">
              <a:buNone/>
            </a:pPr>
            <a:r>
              <a:rPr lang="en-US" b="1" i="0" dirty="0">
                <a:effectLst/>
                <a:latin typeface="urw-din"/>
              </a:rPr>
              <a:t>2. cycle(</a:t>
            </a:r>
            <a:r>
              <a:rPr lang="en-US" b="1" i="0" dirty="0" err="1">
                <a:effectLst/>
                <a:latin typeface="urw-din"/>
              </a:rPr>
              <a:t>iterable</a:t>
            </a:r>
            <a:r>
              <a:rPr lang="en-US" b="1" i="0" dirty="0">
                <a:effectLst/>
                <a:latin typeface="urw-din"/>
              </a:rPr>
              <a:t>):</a:t>
            </a:r>
            <a:r>
              <a:rPr lang="en-US" b="0" i="0" dirty="0">
                <a:effectLst/>
                <a:latin typeface="urw-din"/>
              </a:rPr>
              <a:t> This iterator prints all values in order from the passed container. It restarts </a:t>
            </a:r>
            <a:r>
              <a:rPr lang="en-US" b="1" i="0" dirty="0">
                <a:effectLst/>
                <a:latin typeface="urw-din"/>
              </a:rPr>
              <a:t>printing from beginning again when all elements are printed in a cyclic manner.</a:t>
            </a:r>
          </a:p>
          <a:p>
            <a:pPr marL="0" indent="0" algn="just">
              <a:buNone/>
            </a:pPr>
            <a:r>
              <a:rPr lang="en-US" b="1" i="0" dirty="0">
                <a:effectLst/>
                <a:latin typeface="urw-din"/>
              </a:rPr>
              <a:t>Example #1:</a:t>
            </a:r>
          </a:p>
          <a:p>
            <a:pPr marL="457200" lvl="1" indent="0" algn="just">
              <a:buNone/>
            </a:pPr>
            <a:r>
              <a:rPr lang="en-US" b="0" i="0" dirty="0">
                <a:effectLst/>
                <a:latin typeface="urw-din"/>
              </a:rPr>
              <a:t>import </a:t>
            </a:r>
            <a:r>
              <a:rPr lang="en-US" b="0" i="0" dirty="0" err="1">
                <a:effectLst/>
                <a:latin typeface="urw-din"/>
              </a:rPr>
              <a:t>itertools</a:t>
            </a:r>
            <a:endParaRPr lang="en-US" b="0" i="0" dirty="0">
              <a:effectLst/>
              <a:latin typeface="urw-din"/>
            </a:endParaRPr>
          </a:p>
          <a:p>
            <a:pPr marL="457200" lvl="1" indent="0" algn="just">
              <a:buNone/>
            </a:pPr>
            <a:r>
              <a:rPr lang="en-US" b="0" i="0" dirty="0">
                <a:effectLst/>
                <a:latin typeface="urw-din"/>
              </a:rPr>
              <a:t>count = 0</a:t>
            </a:r>
          </a:p>
          <a:p>
            <a:pPr marL="457200" lvl="1" indent="0" algn="just">
              <a:buNone/>
            </a:pPr>
            <a:r>
              <a:rPr lang="en-US" b="0" i="0" dirty="0">
                <a:effectLst/>
                <a:latin typeface="urw-din"/>
              </a:rPr>
              <a:t># for in loop</a:t>
            </a:r>
          </a:p>
          <a:p>
            <a:pPr marL="457200" lvl="1" indent="0" algn="just">
              <a:buNone/>
            </a:pPr>
            <a:r>
              <a:rPr lang="en-US" b="0" i="0" dirty="0">
                <a:effectLst/>
                <a:latin typeface="urw-din"/>
              </a:rPr>
              <a:t>for </a:t>
            </a:r>
            <a:r>
              <a:rPr lang="en-US" b="0" i="0" dirty="0" err="1">
                <a:effectLst/>
                <a:latin typeface="urw-din"/>
              </a:rPr>
              <a:t>i</a:t>
            </a:r>
            <a:r>
              <a:rPr lang="en-US" b="0" i="0" dirty="0">
                <a:effectLst/>
                <a:latin typeface="urw-din"/>
              </a:rPr>
              <a:t> in </a:t>
            </a:r>
            <a:r>
              <a:rPr lang="en-US" b="0" i="0" dirty="0" err="1">
                <a:effectLst/>
                <a:latin typeface="urw-din"/>
              </a:rPr>
              <a:t>itertools.cycle</a:t>
            </a:r>
            <a:r>
              <a:rPr lang="en-US" b="0" i="0" dirty="0">
                <a:effectLst/>
                <a:latin typeface="urw-din"/>
              </a:rPr>
              <a:t>(‘ABC'):</a:t>
            </a:r>
          </a:p>
          <a:p>
            <a:pPr marL="457200" lvl="1" indent="0" algn="just">
              <a:buNone/>
            </a:pPr>
            <a:r>
              <a:rPr lang="en-US" b="0" i="0" dirty="0">
                <a:effectLst/>
                <a:latin typeface="urw-din"/>
              </a:rPr>
              <a:t>	if count &gt; 7:</a:t>
            </a:r>
          </a:p>
          <a:p>
            <a:pPr marL="457200" lvl="1" indent="0" algn="just">
              <a:buNone/>
            </a:pPr>
            <a:r>
              <a:rPr lang="en-US" b="0" i="0" dirty="0">
                <a:effectLst/>
                <a:latin typeface="urw-din"/>
              </a:rPr>
              <a:t>		break</a:t>
            </a:r>
          </a:p>
          <a:p>
            <a:pPr marL="457200" lvl="1" indent="0" algn="just">
              <a:buNone/>
            </a:pPr>
            <a:r>
              <a:rPr lang="en-US" b="0" i="0" dirty="0">
                <a:effectLst/>
                <a:latin typeface="urw-din"/>
              </a:rPr>
              <a:t>	else:</a:t>
            </a:r>
          </a:p>
          <a:p>
            <a:pPr marL="457200" lvl="1" indent="0" algn="just">
              <a:buNone/>
            </a:pPr>
            <a:r>
              <a:rPr lang="en-US" b="0" i="0" dirty="0">
                <a:effectLst/>
                <a:latin typeface="urw-din"/>
              </a:rPr>
              <a:t>		print(</a:t>
            </a:r>
            <a:r>
              <a:rPr lang="en-US" b="0" i="0" dirty="0" err="1">
                <a:effectLst/>
                <a:latin typeface="urw-din"/>
              </a:rPr>
              <a:t>i</a:t>
            </a:r>
            <a:r>
              <a:rPr lang="en-US" b="0" i="0" dirty="0">
                <a:effectLst/>
                <a:latin typeface="urw-din"/>
              </a:rPr>
              <a:t>, end = " ")</a:t>
            </a:r>
          </a:p>
          <a:p>
            <a:pPr marL="457200" lvl="1" indent="0" algn="just">
              <a:buNone/>
            </a:pPr>
            <a:r>
              <a:rPr lang="en-US" b="0" i="0" dirty="0">
                <a:effectLst/>
                <a:latin typeface="urw-din"/>
              </a:rPr>
              <a:t>		count += 1</a:t>
            </a:r>
          </a:p>
          <a:p>
            <a:pPr marL="0" indent="0" algn="just">
              <a:buNone/>
            </a:pPr>
            <a:endParaRPr lang="en-US" b="0" i="0" dirty="0">
              <a:effectLst/>
              <a:latin typeface="urw-din"/>
            </a:endParaRPr>
          </a:p>
          <a:p>
            <a:pPr marL="0" indent="0" algn="just">
              <a:buNone/>
            </a:pPr>
            <a:endParaRPr lang="en-US" b="0" i="0" dirty="0">
              <a:effectLst/>
              <a:latin typeface="inter-regular"/>
            </a:endParaRPr>
          </a:p>
        </p:txBody>
      </p:sp>
    </p:spTree>
    <p:extLst>
      <p:ext uri="{BB962C8B-B14F-4D97-AF65-F5344CB8AC3E}">
        <p14:creationId xmlns:p14="http://schemas.microsoft.com/office/powerpoint/2010/main" val="3349051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pPr fontAlgn="base"/>
            <a:r>
              <a:rPr lang="en-IN" b="1" i="0" dirty="0">
                <a:effectLst/>
                <a:latin typeface="sofia-pro"/>
              </a:rPr>
              <a:t>Infinite Iterators in Python</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marL="0" indent="0" algn="just">
              <a:buNone/>
            </a:pPr>
            <a:r>
              <a:rPr lang="en-US" b="1" i="0" dirty="0">
                <a:effectLst/>
                <a:latin typeface="urw-din"/>
              </a:rPr>
              <a:t>Example #2:</a:t>
            </a:r>
            <a:r>
              <a:rPr lang="en-US" b="0" i="0" dirty="0">
                <a:effectLst/>
                <a:latin typeface="urw-din"/>
              </a:rPr>
              <a:t> Using next function.</a:t>
            </a:r>
          </a:p>
          <a:p>
            <a:pPr marL="457200" lvl="1" indent="0" algn="just">
              <a:buNone/>
            </a:pPr>
            <a:r>
              <a:rPr lang="en-US" b="0" i="0" dirty="0">
                <a:effectLst/>
                <a:latin typeface="inter-regular"/>
              </a:rPr>
              <a:t>import </a:t>
            </a:r>
            <a:r>
              <a:rPr lang="en-US" b="0" i="0" dirty="0" err="1">
                <a:effectLst/>
                <a:latin typeface="inter-regular"/>
              </a:rPr>
              <a:t>itertools</a:t>
            </a:r>
            <a:endParaRPr lang="en-US" b="0" i="0" dirty="0">
              <a:effectLst/>
              <a:latin typeface="inter-regular"/>
            </a:endParaRPr>
          </a:p>
          <a:p>
            <a:pPr marL="457200" lvl="1" indent="0" algn="just">
              <a:buNone/>
            </a:pPr>
            <a:r>
              <a:rPr lang="en-US" b="0" i="0" dirty="0">
                <a:effectLst/>
                <a:latin typeface="inter-regular"/>
              </a:rPr>
              <a:t>l = [‘Python', ‘Java’, ‘C++’]</a:t>
            </a:r>
          </a:p>
          <a:p>
            <a:pPr marL="457200" lvl="1" indent="0" algn="just">
              <a:buNone/>
            </a:pPr>
            <a:r>
              <a:rPr lang="en-US" b="0" i="0" dirty="0">
                <a:effectLst/>
                <a:latin typeface="inter-regular"/>
              </a:rPr>
              <a:t># defining iterator</a:t>
            </a:r>
          </a:p>
          <a:p>
            <a:pPr marL="457200" lvl="1" indent="0" algn="just">
              <a:buNone/>
            </a:pPr>
            <a:r>
              <a:rPr lang="en-US" b="0" i="0" dirty="0">
                <a:effectLst/>
                <a:latin typeface="inter-regular"/>
              </a:rPr>
              <a:t>iterators = </a:t>
            </a:r>
            <a:r>
              <a:rPr lang="en-US" b="0" i="0" dirty="0" err="1">
                <a:effectLst/>
                <a:latin typeface="inter-regular"/>
              </a:rPr>
              <a:t>itertools.cycle</a:t>
            </a:r>
            <a:r>
              <a:rPr lang="en-US" b="0" i="0" dirty="0">
                <a:effectLst/>
                <a:latin typeface="inter-regular"/>
              </a:rPr>
              <a:t>(l)</a:t>
            </a:r>
          </a:p>
          <a:p>
            <a:pPr marL="457200" lvl="1" indent="0" algn="just">
              <a:buNone/>
            </a:pPr>
            <a:r>
              <a:rPr lang="en-US" b="0" i="0" dirty="0">
                <a:effectLst/>
                <a:latin typeface="inter-regular"/>
              </a:rPr>
              <a:t># for in loop</a:t>
            </a:r>
          </a:p>
          <a:p>
            <a:pPr marL="457200" lvl="1" indent="0" algn="just">
              <a:buNone/>
            </a:pPr>
            <a:r>
              <a:rPr lang="en-US" b="0" i="0" dirty="0">
                <a:effectLst/>
                <a:latin typeface="inter-regular"/>
              </a:rPr>
              <a:t>for </a:t>
            </a:r>
            <a:r>
              <a:rPr lang="en-US" b="0" i="0" dirty="0" err="1">
                <a:effectLst/>
                <a:latin typeface="inter-regular"/>
              </a:rPr>
              <a:t>i</a:t>
            </a:r>
            <a:r>
              <a:rPr lang="en-US" b="0" i="0" dirty="0">
                <a:effectLst/>
                <a:latin typeface="inter-regular"/>
              </a:rPr>
              <a:t> in range(6):</a:t>
            </a:r>
          </a:p>
          <a:p>
            <a:pPr marL="457200" lvl="1" indent="0" algn="just">
              <a:buNone/>
            </a:pPr>
            <a:r>
              <a:rPr lang="en-US" b="0" i="0" dirty="0">
                <a:effectLst/>
                <a:latin typeface="inter-regular"/>
              </a:rPr>
              <a:t>	# Using next function</a:t>
            </a:r>
          </a:p>
          <a:p>
            <a:pPr marL="457200" lvl="1" indent="0" algn="just">
              <a:buNone/>
            </a:pPr>
            <a:r>
              <a:rPr lang="en-US" b="0" i="0" dirty="0">
                <a:effectLst/>
                <a:latin typeface="inter-regular"/>
              </a:rPr>
              <a:t>	print(next(iterators), end = " ")</a:t>
            </a:r>
          </a:p>
          <a:p>
            <a:pPr marL="0" indent="0" algn="just">
              <a:buNone/>
            </a:pPr>
            <a:endParaRPr lang="en-US" b="0" i="0" dirty="0">
              <a:effectLst/>
              <a:latin typeface="inter-regular"/>
            </a:endParaRPr>
          </a:p>
        </p:txBody>
      </p:sp>
    </p:spTree>
    <p:extLst>
      <p:ext uri="{BB962C8B-B14F-4D97-AF65-F5344CB8AC3E}">
        <p14:creationId xmlns:p14="http://schemas.microsoft.com/office/powerpoint/2010/main" val="1685636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pPr fontAlgn="base"/>
            <a:r>
              <a:rPr lang="en-IN" b="1" i="0" dirty="0">
                <a:effectLst/>
                <a:latin typeface="sofia-pro"/>
              </a:rPr>
              <a:t>Infinite Iterators in Python</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marL="0" indent="0" algn="just">
              <a:buNone/>
            </a:pPr>
            <a:r>
              <a:rPr lang="en-US" b="0" i="0" dirty="0">
                <a:effectLst/>
                <a:latin typeface="inter-regular"/>
              </a:rPr>
              <a:t>3. repeat(</a:t>
            </a:r>
            <a:r>
              <a:rPr lang="en-US" b="0" i="0" dirty="0" err="1">
                <a:effectLst/>
                <a:latin typeface="inter-regular"/>
              </a:rPr>
              <a:t>val</a:t>
            </a:r>
            <a:r>
              <a:rPr lang="en-US" b="0" i="0" dirty="0">
                <a:effectLst/>
                <a:latin typeface="inter-regular"/>
              </a:rPr>
              <a:t>, num): This iterator repeatedly prints the passed value infinite number of times. If the optional keyword num is mentioned, then it repeatedly prints num number of times.</a:t>
            </a:r>
          </a:p>
          <a:p>
            <a:pPr marL="0" indent="0" algn="just">
              <a:buNone/>
            </a:pPr>
            <a:r>
              <a:rPr lang="en-US" b="0" i="0" dirty="0">
                <a:effectLst/>
                <a:latin typeface="inter-regular"/>
              </a:rPr>
              <a:t>Example:</a:t>
            </a:r>
          </a:p>
          <a:p>
            <a:pPr marL="457200" lvl="1" indent="0" algn="just">
              <a:buNone/>
            </a:pPr>
            <a:r>
              <a:rPr lang="en-US" b="0" i="0" dirty="0">
                <a:effectLst/>
                <a:latin typeface="inter-regular"/>
              </a:rPr>
              <a:t>import </a:t>
            </a:r>
            <a:r>
              <a:rPr lang="en-US" b="0" i="0" dirty="0" err="1">
                <a:effectLst/>
                <a:latin typeface="inter-regular"/>
              </a:rPr>
              <a:t>itertools</a:t>
            </a:r>
            <a:r>
              <a:rPr lang="en-US" b="0" i="0" dirty="0">
                <a:effectLst/>
                <a:latin typeface="inter-regular"/>
              </a:rPr>
              <a:t>	</a:t>
            </a:r>
          </a:p>
          <a:p>
            <a:pPr marL="457200" lvl="1" indent="0" algn="just">
              <a:buNone/>
            </a:pPr>
            <a:r>
              <a:rPr lang="en-US" b="0" i="0" dirty="0">
                <a:effectLst/>
                <a:latin typeface="inter-regular"/>
              </a:rPr>
              <a:t># using repeat() to repeatedly print number</a:t>
            </a:r>
          </a:p>
          <a:p>
            <a:pPr marL="457200" lvl="1" indent="0" algn="just">
              <a:buNone/>
            </a:pPr>
            <a:r>
              <a:rPr lang="en-US" b="0" i="0" dirty="0">
                <a:effectLst/>
                <a:latin typeface="inter-regular"/>
              </a:rPr>
              <a:t>print ("Printing the numbers repeatedly : ")</a:t>
            </a:r>
          </a:p>
          <a:p>
            <a:pPr marL="457200" lvl="1" indent="0" algn="just">
              <a:buNone/>
            </a:pPr>
            <a:r>
              <a:rPr lang="en-US" b="0" i="0" dirty="0">
                <a:effectLst/>
                <a:latin typeface="inter-regular"/>
              </a:rPr>
              <a:t>print (list(</a:t>
            </a:r>
            <a:r>
              <a:rPr lang="en-US" b="0" i="0" dirty="0" err="1">
                <a:effectLst/>
                <a:latin typeface="inter-regular"/>
              </a:rPr>
              <a:t>itertools.repeat</a:t>
            </a:r>
            <a:r>
              <a:rPr lang="en-US" b="0" i="0" dirty="0">
                <a:effectLst/>
                <a:latin typeface="inter-regular"/>
              </a:rPr>
              <a:t>(10, 4)))</a:t>
            </a:r>
          </a:p>
          <a:p>
            <a:pPr marL="0" indent="0" algn="just">
              <a:buNone/>
            </a:pPr>
            <a:r>
              <a:rPr lang="en-US" b="0" i="0" dirty="0">
                <a:effectLst/>
                <a:latin typeface="inter-regular"/>
              </a:rPr>
              <a:t>Check Out the following link for more info on functions – </a:t>
            </a:r>
          </a:p>
          <a:p>
            <a:pPr marL="0" indent="0" algn="just">
              <a:buNone/>
            </a:pPr>
            <a:r>
              <a:rPr lang="en-US" dirty="0" err="1">
                <a:hlinkClick r:id="rId2"/>
              </a:rPr>
              <a:t>itertools</a:t>
            </a:r>
            <a:r>
              <a:rPr lang="en-US" dirty="0">
                <a:hlinkClick r:id="rId2"/>
              </a:rPr>
              <a:t> — Functions creating iterators for efficient looping — Python 3.10.5 documentation</a:t>
            </a:r>
            <a:endParaRPr lang="en-US" b="0" i="0" dirty="0">
              <a:effectLst/>
              <a:latin typeface="inter-regular"/>
            </a:endParaRPr>
          </a:p>
        </p:txBody>
      </p:sp>
    </p:spTree>
    <p:extLst>
      <p:ext uri="{BB962C8B-B14F-4D97-AF65-F5344CB8AC3E}">
        <p14:creationId xmlns:p14="http://schemas.microsoft.com/office/powerpoint/2010/main" val="301745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IN" b="1" i="0" dirty="0">
                <a:solidFill>
                  <a:srgbClr val="222222"/>
                </a:solidFill>
                <a:effectLst/>
                <a:latin typeface="Lato" panose="020F0502020204030203" pitchFamily="34" charset="0"/>
              </a:rPr>
              <a:t>What is Iteration?</a:t>
            </a:r>
            <a:endParaRPr lang="en-IN" b="0" i="0" dirty="0">
              <a:solidFill>
                <a:srgbClr val="222222"/>
              </a:solidFill>
              <a:effectLst/>
              <a:latin typeface="Lato" panose="020F0502020204030203" pitchFamily="34" charset="0"/>
            </a:endParaRP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algn="just"/>
            <a:r>
              <a:rPr lang="en-US" b="0" i="0" dirty="0">
                <a:solidFill>
                  <a:srgbClr val="222222"/>
                </a:solidFill>
                <a:effectLst/>
                <a:latin typeface="Lato" panose="020F0502020204030203" pitchFamily="34" charset="0"/>
              </a:rPr>
              <a:t>One of the most essential principles of software development is that </a:t>
            </a:r>
            <a:r>
              <a:rPr lang="en-US" b="1" i="1" dirty="0">
                <a:solidFill>
                  <a:srgbClr val="222222"/>
                </a:solidFill>
                <a:effectLst/>
                <a:latin typeface="Lato" panose="020F0502020204030203" pitchFamily="34" charset="0"/>
              </a:rPr>
              <a:t>Don’t Repeat Yourself.</a:t>
            </a:r>
          </a:p>
          <a:p>
            <a:pPr algn="just"/>
            <a:r>
              <a:rPr lang="en-US" b="0" i="0" dirty="0">
                <a:solidFill>
                  <a:srgbClr val="222222"/>
                </a:solidFill>
                <a:effectLst/>
                <a:latin typeface="Lato" panose="020F0502020204030203" pitchFamily="34" charset="0"/>
              </a:rPr>
              <a:t>One specific application of the above-mentioned principle in modern programming is the use of Iteration that involves going over a list of items, on which we performed the defined operation. One of the most basic forms of iteration is a </a:t>
            </a:r>
            <a:r>
              <a:rPr lang="en-US" b="1" i="0" dirty="0">
                <a:solidFill>
                  <a:srgbClr val="222222"/>
                </a:solidFill>
                <a:effectLst/>
                <a:latin typeface="Lato" panose="020F0502020204030203" pitchFamily="34" charset="0"/>
              </a:rPr>
              <a:t>for loop</a:t>
            </a:r>
            <a:r>
              <a:rPr lang="en-US" b="0" i="0" dirty="0">
                <a:solidFill>
                  <a:srgbClr val="222222"/>
                </a:solidFill>
                <a:effectLst/>
                <a:latin typeface="Lato" panose="020F0502020204030203" pitchFamily="34" charset="0"/>
              </a:rPr>
              <a:t>.</a:t>
            </a:r>
            <a:endParaRPr lang="en-US" b="1" i="1" dirty="0">
              <a:solidFill>
                <a:srgbClr val="222222"/>
              </a:solidFill>
              <a:latin typeface="Lato" panose="020F0502020204030203" pitchFamily="34" charset="0"/>
            </a:endParaRPr>
          </a:p>
          <a:p>
            <a:pPr algn="l">
              <a:buFont typeface="Arial" panose="020B0604020202020204" pitchFamily="34" charset="0"/>
              <a:buChar char="•"/>
            </a:pPr>
            <a:r>
              <a:rPr lang="en-US" b="0" i="0" dirty="0">
                <a:solidFill>
                  <a:srgbClr val="222222"/>
                </a:solidFill>
                <a:effectLst/>
                <a:latin typeface="Lato" panose="020F0502020204030203" pitchFamily="34" charset="0"/>
              </a:rPr>
              <a:t>Iteration means</a:t>
            </a:r>
            <a:r>
              <a:rPr lang="en-US" b="1" i="0" dirty="0">
                <a:solidFill>
                  <a:srgbClr val="222222"/>
                </a:solidFill>
                <a:effectLst/>
                <a:latin typeface="Lato" panose="020F0502020204030203" pitchFamily="34" charset="0"/>
              </a:rPr>
              <a:t> ‘repeating steps’ </a:t>
            </a:r>
            <a:r>
              <a:rPr lang="en-US" b="0" i="0" dirty="0">
                <a:solidFill>
                  <a:srgbClr val="222222"/>
                </a:solidFill>
                <a:effectLst/>
                <a:latin typeface="Lato" panose="020F0502020204030203" pitchFamily="34" charset="0"/>
              </a:rPr>
              <a:t>in layman’s language.</a:t>
            </a:r>
          </a:p>
          <a:p>
            <a:pPr algn="l">
              <a:buFont typeface="Arial" panose="020B0604020202020204" pitchFamily="34" charset="0"/>
              <a:buChar char="•"/>
            </a:pPr>
            <a:r>
              <a:rPr lang="en-US" b="0" i="0" dirty="0">
                <a:solidFill>
                  <a:srgbClr val="222222"/>
                </a:solidFill>
                <a:effectLst/>
                <a:latin typeface="Lato" panose="020F0502020204030203" pitchFamily="34" charset="0"/>
              </a:rPr>
              <a:t>In Programming, Iteration is defined as a repetition of a block of code a specified number of times.</a:t>
            </a:r>
          </a:p>
          <a:p>
            <a:pPr algn="l">
              <a:buFont typeface="Arial" panose="020B0604020202020204" pitchFamily="34" charset="0"/>
              <a:buChar char="•"/>
            </a:pPr>
            <a:r>
              <a:rPr lang="en-US" b="0" i="0" dirty="0">
                <a:solidFill>
                  <a:srgbClr val="222222"/>
                </a:solidFill>
                <a:effectLst/>
                <a:latin typeface="Lato" panose="020F0502020204030203" pitchFamily="34" charset="0"/>
              </a:rPr>
              <a:t>To achieve the iterations, we can use loops such as </a:t>
            </a:r>
            <a:r>
              <a:rPr lang="en-US" b="1" i="0" dirty="0">
                <a:solidFill>
                  <a:srgbClr val="222222"/>
                </a:solidFill>
                <a:effectLst/>
                <a:latin typeface="Lato" panose="020F0502020204030203" pitchFamily="34" charset="0"/>
              </a:rPr>
              <a:t>for loop</a:t>
            </a:r>
            <a:r>
              <a:rPr lang="en-US" b="0" i="0" dirty="0">
                <a:solidFill>
                  <a:srgbClr val="222222"/>
                </a:solidFill>
                <a:effectLst/>
                <a:latin typeface="Lato" panose="020F0502020204030203" pitchFamily="34" charset="0"/>
              </a:rPr>
              <a:t>, etc.</a:t>
            </a: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78545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IN" b="1" i="0" dirty="0">
                <a:solidFill>
                  <a:srgbClr val="222222"/>
                </a:solidFill>
                <a:effectLst/>
                <a:latin typeface="Lato" panose="020F0502020204030203" pitchFamily="34" charset="0"/>
              </a:rPr>
              <a:t>What are </a:t>
            </a:r>
            <a:r>
              <a:rPr lang="en-IN" b="1" i="0" dirty="0" err="1">
                <a:solidFill>
                  <a:srgbClr val="222222"/>
                </a:solidFill>
                <a:effectLst/>
                <a:latin typeface="Lato" panose="020F0502020204030203" pitchFamily="34" charset="0"/>
              </a:rPr>
              <a:t>Iterables</a:t>
            </a:r>
            <a:r>
              <a:rPr lang="en-IN" b="1" i="0" dirty="0">
                <a:solidFill>
                  <a:srgbClr val="222222"/>
                </a:solidFill>
                <a:effectLst/>
                <a:latin typeface="Lato" panose="020F0502020204030203" pitchFamily="34" charset="0"/>
              </a:rPr>
              <a:t>?</a:t>
            </a:r>
            <a:endParaRPr lang="en-IN" b="0" i="0" dirty="0">
              <a:solidFill>
                <a:srgbClr val="222222"/>
              </a:solidFill>
              <a:effectLst/>
              <a:latin typeface="Lato" panose="020F0502020204030203" pitchFamily="34" charset="0"/>
            </a:endParaRP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algn="just"/>
            <a:r>
              <a:rPr lang="en-US" b="1" i="0" dirty="0">
                <a:solidFill>
                  <a:srgbClr val="222222"/>
                </a:solidFill>
                <a:effectLst/>
                <a:latin typeface="Lato" panose="020F0502020204030203" pitchFamily="34" charset="0"/>
              </a:rPr>
              <a:t> </a:t>
            </a:r>
            <a:r>
              <a:rPr lang="en-US" b="1" i="0" dirty="0" err="1">
                <a:solidFill>
                  <a:srgbClr val="222222"/>
                </a:solidFill>
                <a:effectLst/>
                <a:latin typeface="Lato" panose="020F0502020204030203" pitchFamily="34" charset="0"/>
              </a:rPr>
              <a:t>Iterables</a:t>
            </a:r>
            <a:r>
              <a:rPr lang="en-US" b="0" i="0" dirty="0">
                <a:solidFill>
                  <a:srgbClr val="222222"/>
                </a:solidFill>
                <a:effectLst/>
                <a:latin typeface="Lato" panose="020F0502020204030203" pitchFamily="34" charset="0"/>
              </a:rPr>
              <a:t> are objects that can be iterated in iterations.</a:t>
            </a:r>
          </a:p>
          <a:p>
            <a:pPr algn="l">
              <a:buFont typeface="Arial" panose="020B0604020202020204" pitchFamily="34" charset="0"/>
              <a:buChar char="•"/>
            </a:pPr>
            <a:r>
              <a:rPr lang="en-US" b="0" i="0" dirty="0" err="1">
                <a:solidFill>
                  <a:srgbClr val="222222"/>
                </a:solidFill>
                <a:effectLst/>
                <a:latin typeface="Lato" panose="020F0502020204030203" pitchFamily="34" charset="0"/>
              </a:rPr>
              <a:t>Iterable</a:t>
            </a:r>
            <a:r>
              <a:rPr lang="en-US" b="0" i="0" dirty="0">
                <a:solidFill>
                  <a:srgbClr val="222222"/>
                </a:solidFill>
                <a:effectLst/>
                <a:latin typeface="Lato" panose="020F0502020204030203" pitchFamily="34" charset="0"/>
              </a:rPr>
              <a:t> is an object which can be looped over or iterated over with the help of a for loop.</a:t>
            </a:r>
          </a:p>
          <a:p>
            <a:pPr algn="l">
              <a:buFont typeface="Arial" panose="020B0604020202020204" pitchFamily="34" charset="0"/>
              <a:buChar char="•"/>
            </a:pPr>
            <a:r>
              <a:rPr lang="en-US" b="0" i="0" dirty="0">
                <a:solidFill>
                  <a:srgbClr val="222222"/>
                </a:solidFill>
                <a:effectLst/>
                <a:latin typeface="Lato" panose="020F0502020204030203" pitchFamily="34" charset="0"/>
              </a:rPr>
              <a:t>Objects like lists, tuples, sets, dictionaries, strings, etc. are called </a:t>
            </a:r>
            <a:r>
              <a:rPr lang="en-US" b="0" i="0" dirty="0" err="1">
                <a:solidFill>
                  <a:srgbClr val="222222"/>
                </a:solidFill>
                <a:effectLst/>
                <a:latin typeface="Lato" panose="020F0502020204030203" pitchFamily="34" charset="0"/>
              </a:rPr>
              <a:t>iterables</a:t>
            </a:r>
            <a:r>
              <a:rPr lang="en-US" b="0" i="0" dirty="0">
                <a:solidFill>
                  <a:srgbClr val="222222"/>
                </a:solidFill>
                <a:effectLst/>
                <a:latin typeface="Lato" panose="020F0502020204030203" pitchFamily="34" charset="0"/>
              </a:rPr>
              <a:t>. In short and simpler terms, </a:t>
            </a:r>
            <a:r>
              <a:rPr lang="en-US" b="0" i="0" dirty="0" err="1">
                <a:solidFill>
                  <a:srgbClr val="222222"/>
                </a:solidFill>
                <a:effectLst/>
                <a:latin typeface="Lato" panose="020F0502020204030203" pitchFamily="34" charset="0"/>
              </a:rPr>
              <a:t>iterable</a:t>
            </a:r>
            <a:r>
              <a:rPr lang="en-US" b="0" i="0" dirty="0">
                <a:solidFill>
                  <a:srgbClr val="222222"/>
                </a:solidFill>
                <a:effectLst/>
                <a:latin typeface="Lato" panose="020F0502020204030203" pitchFamily="34" charset="0"/>
              </a:rPr>
              <a:t> is anything that you can loop over.</a:t>
            </a:r>
          </a:p>
          <a:p>
            <a:pPr algn="l">
              <a:buFont typeface="Arial" panose="020B0604020202020204" pitchFamily="34" charset="0"/>
              <a:buChar char="•"/>
            </a:pPr>
            <a:r>
              <a:rPr lang="en-US" b="0" i="0" dirty="0">
                <a:solidFill>
                  <a:srgbClr val="222222"/>
                </a:solidFill>
                <a:effectLst/>
                <a:latin typeface="Lato" panose="020F0502020204030203" pitchFamily="34" charset="0"/>
              </a:rPr>
              <a:t>In simpler words, </a:t>
            </a:r>
            <a:r>
              <a:rPr lang="en-US" b="0" i="0" dirty="0" err="1">
                <a:solidFill>
                  <a:srgbClr val="222222"/>
                </a:solidFill>
                <a:effectLst/>
                <a:latin typeface="Lato" panose="020F0502020204030203" pitchFamily="34" charset="0"/>
              </a:rPr>
              <a:t>iterable</a:t>
            </a:r>
            <a:r>
              <a:rPr lang="en-US" b="0" i="0" dirty="0">
                <a:solidFill>
                  <a:srgbClr val="222222"/>
                </a:solidFill>
                <a:effectLst/>
                <a:latin typeface="Lato" panose="020F0502020204030203" pitchFamily="34" charset="0"/>
              </a:rPr>
              <a:t> is a container that has data or values and we perform an iteration over it to get elements one by one. (Can traverse through all the given values one by one)</a:t>
            </a:r>
          </a:p>
          <a:p>
            <a:pPr algn="l">
              <a:buFont typeface="Arial" panose="020B0604020202020204" pitchFamily="34" charset="0"/>
              <a:buChar char="•"/>
            </a:pPr>
            <a:r>
              <a:rPr lang="en-US" b="0" i="0" dirty="0" err="1">
                <a:solidFill>
                  <a:srgbClr val="222222"/>
                </a:solidFill>
                <a:effectLst/>
                <a:latin typeface="Lato" panose="020F0502020204030203" pitchFamily="34" charset="0"/>
              </a:rPr>
              <a:t>Iterable</a:t>
            </a:r>
            <a:r>
              <a:rPr lang="en-US" b="0" i="0" dirty="0">
                <a:solidFill>
                  <a:srgbClr val="222222"/>
                </a:solidFill>
                <a:effectLst/>
                <a:latin typeface="Lato" panose="020F0502020204030203" pitchFamily="34" charset="0"/>
              </a:rPr>
              <a:t> has an in-built </a:t>
            </a:r>
            <a:r>
              <a:rPr lang="en-US" b="0" i="0" dirty="0" err="1">
                <a:solidFill>
                  <a:srgbClr val="222222"/>
                </a:solidFill>
                <a:effectLst/>
                <a:latin typeface="Lato" panose="020F0502020204030203" pitchFamily="34" charset="0"/>
              </a:rPr>
              <a:t>dunder</a:t>
            </a:r>
            <a:r>
              <a:rPr lang="en-US" b="0" i="0" dirty="0">
                <a:solidFill>
                  <a:srgbClr val="222222"/>
                </a:solidFill>
                <a:effectLst/>
                <a:latin typeface="Lato" panose="020F0502020204030203" pitchFamily="34" charset="0"/>
              </a:rPr>
              <a:t> method </a:t>
            </a:r>
            <a:r>
              <a:rPr lang="en-US" b="1" i="1" dirty="0">
                <a:solidFill>
                  <a:srgbClr val="222222"/>
                </a:solidFill>
                <a:effectLst/>
                <a:latin typeface="Lato" panose="020F0502020204030203" pitchFamily="34" charset="0"/>
              </a:rPr>
              <a:t>__</a:t>
            </a:r>
            <a:r>
              <a:rPr lang="en-US" b="1" i="1" dirty="0" err="1">
                <a:solidFill>
                  <a:srgbClr val="222222"/>
                </a:solidFill>
                <a:effectLst/>
                <a:latin typeface="Lato" panose="020F0502020204030203" pitchFamily="34" charset="0"/>
              </a:rPr>
              <a:t>iter</a:t>
            </a:r>
            <a:r>
              <a:rPr lang="en-US" b="1" i="1" dirty="0">
                <a:solidFill>
                  <a:srgbClr val="222222"/>
                </a:solidFill>
                <a:effectLst/>
                <a:latin typeface="Lato" panose="020F0502020204030203" pitchFamily="34" charset="0"/>
              </a:rPr>
              <a:t>__</a:t>
            </a:r>
            <a:r>
              <a:rPr lang="en-US" b="0" i="0" dirty="0">
                <a:solidFill>
                  <a:srgbClr val="222222"/>
                </a:solidFill>
                <a:effectLst/>
                <a:latin typeface="Lato" panose="020F0502020204030203" pitchFamily="34" charset="0"/>
              </a:rPr>
              <a:t>.</a:t>
            </a: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809251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a:bodyPr>
          <a:lstStyle/>
          <a:p>
            <a:r>
              <a:rPr lang="en-US" sz="3600" b="1" i="0" dirty="0">
                <a:solidFill>
                  <a:srgbClr val="222222"/>
                </a:solidFill>
                <a:effectLst/>
                <a:latin typeface="Lato" panose="020F0502020204030203" pitchFamily="34" charset="0"/>
              </a:rPr>
              <a:t>How we can check whether an object is </a:t>
            </a:r>
            <a:r>
              <a:rPr lang="en-US" sz="3600" b="1" i="0" dirty="0" err="1">
                <a:solidFill>
                  <a:srgbClr val="222222"/>
                </a:solidFill>
                <a:effectLst/>
                <a:latin typeface="Lato" panose="020F0502020204030203" pitchFamily="34" charset="0"/>
              </a:rPr>
              <a:t>Iterable</a:t>
            </a:r>
            <a:r>
              <a:rPr lang="en-US" sz="3600" b="1" i="0" dirty="0">
                <a:solidFill>
                  <a:srgbClr val="222222"/>
                </a:solidFill>
                <a:effectLst/>
                <a:latin typeface="Lato" panose="020F0502020204030203" pitchFamily="34" charset="0"/>
              </a:rPr>
              <a:t> or not?</a:t>
            </a:r>
            <a:endParaRPr lang="en-US" sz="3600" b="0" i="0" dirty="0">
              <a:solidFill>
                <a:srgbClr val="222222"/>
              </a:solidFill>
              <a:effectLst/>
              <a:latin typeface="Lato" panose="020F0502020204030203" pitchFamily="34" charset="0"/>
            </a:endParaRP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algn="l"/>
            <a:r>
              <a:rPr lang="en-US" b="0" i="0" dirty="0">
                <a:solidFill>
                  <a:srgbClr val="222222"/>
                </a:solidFill>
                <a:effectLst/>
                <a:latin typeface="Lato" panose="020F0502020204030203" pitchFamily="34" charset="0"/>
              </a:rPr>
              <a:t>An object is called an </a:t>
            </a:r>
            <a:r>
              <a:rPr lang="en-US" b="0" i="0" dirty="0" err="1">
                <a:solidFill>
                  <a:srgbClr val="222222"/>
                </a:solidFill>
                <a:effectLst/>
                <a:latin typeface="Lato" panose="020F0502020204030203" pitchFamily="34" charset="0"/>
              </a:rPr>
              <a:t>iterable</a:t>
            </a:r>
            <a:r>
              <a:rPr lang="en-US" b="0" i="0" dirty="0">
                <a:solidFill>
                  <a:srgbClr val="222222"/>
                </a:solidFill>
                <a:effectLst/>
                <a:latin typeface="Lato" panose="020F0502020204030203" pitchFamily="34" charset="0"/>
              </a:rPr>
              <a:t> if you can get an iterator out of it.</a:t>
            </a:r>
          </a:p>
          <a:p>
            <a:pPr algn="l"/>
            <a:r>
              <a:rPr lang="en-US" b="0" i="0" dirty="0">
                <a:solidFill>
                  <a:srgbClr val="222222"/>
                </a:solidFill>
                <a:effectLst/>
                <a:latin typeface="Lato" panose="020F0502020204030203" pitchFamily="34" charset="0"/>
              </a:rPr>
              <a:t>A simpler way to determine whether an object is </a:t>
            </a:r>
            <a:r>
              <a:rPr lang="en-US" b="0" i="0" dirty="0" err="1">
                <a:solidFill>
                  <a:srgbClr val="222222"/>
                </a:solidFill>
                <a:effectLst/>
                <a:latin typeface="Lato" panose="020F0502020204030203" pitchFamily="34" charset="0"/>
              </a:rPr>
              <a:t>iterable</a:t>
            </a:r>
            <a:r>
              <a:rPr lang="en-US" b="0" i="0" dirty="0">
                <a:solidFill>
                  <a:srgbClr val="222222"/>
                </a:solidFill>
                <a:effectLst/>
                <a:latin typeface="Lato" panose="020F0502020204030203" pitchFamily="34" charset="0"/>
              </a:rPr>
              <a:t> is to check if it supports </a:t>
            </a:r>
            <a:r>
              <a:rPr lang="en-US" b="1" i="1" dirty="0">
                <a:solidFill>
                  <a:srgbClr val="222222"/>
                </a:solidFill>
                <a:effectLst/>
                <a:latin typeface="Lato" panose="020F0502020204030203" pitchFamily="34" charset="0"/>
              </a:rPr>
              <a:t>__</a:t>
            </a:r>
            <a:r>
              <a:rPr lang="en-US" b="1" i="1" dirty="0" err="1">
                <a:solidFill>
                  <a:srgbClr val="222222"/>
                </a:solidFill>
                <a:effectLst/>
                <a:latin typeface="Lato" panose="020F0502020204030203" pitchFamily="34" charset="0"/>
              </a:rPr>
              <a:t>iter</a:t>
            </a:r>
            <a:r>
              <a:rPr lang="en-US" b="1" i="1" dirty="0">
                <a:solidFill>
                  <a:srgbClr val="222222"/>
                </a:solidFill>
                <a:effectLst/>
                <a:latin typeface="Lato" panose="020F0502020204030203" pitchFamily="34" charset="0"/>
              </a:rPr>
              <a:t>__</a:t>
            </a:r>
            <a:r>
              <a:rPr lang="en-US" b="0" i="0" dirty="0">
                <a:solidFill>
                  <a:srgbClr val="222222"/>
                </a:solidFill>
                <a:effectLst/>
                <a:latin typeface="Lato" panose="020F0502020204030203" pitchFamily="34" charset="0"/>
              </a:rPr>
              <a:t>. How? Here we use the function named </a:t>
            </a:r>
            <a:r>
              <a:rPr lang="en-US" b="1" i="1" dirty="0" err="1">
                <a:solidFill>
                  <a:srgbClr val="222222"/>
                </a:solidFill>
                <a:effectLst/>
                <a:latin typeface="Lato" panose="020F0502020204030203" pitchFamily="34" charset="0"/>
              </a:rPr>
              <a:t>dir</a:t>
            </a:r>
            <a:r>
              <a:rPr lang="en-US" b="1" i="1"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 which returns the list of attributes and methods supported by an object, and by seeing all attributes and methods, we can find all and select required methods from them.</a:t>
            </a:r>
          </a:p>
          <a:p>
            <a:pPr algn="l">
              <a:buFont typeface="Arial" panose="020B0604020202020204" pitchFamily="34" charset="0"/>
              <a:buChar char="•"/>
            </a:pPr>
            <a:r>
              <a:rPr lang="en-US" b="0" i="0" dirty="0">
                <a:solidFill>
                  <a:srgbClr val="222222"/>
                </a:solidFill>
                <a:effectLst/>
                <a:latin typeface="Lato" panose="020F0502020204030203" pitchFamily="34" charset="0"/>
              </a:rPr>
              <a:t>Calling </a:t>
            </a:r>
            <a:r>
              <a:rPr lang="en-US" b="0" i="0" dirty="0" err="1">
                <a:solidFill>
                  <a:srgbClr val="222222"/>
                </a:solidFill>
                <a:effectLst/>
                <a:latin typeface="Lato" panose="020F0502020204030203" pitchFamily="34" charset="0"/>
              </a:rPr>
              <a:t>iter</a:t>
            </a:r>
            <a:r>
              <a:rPr lang="en-US" b="0" i="0" dirty="0">
                <a:solidFill>
                  <a:srgbClr val="222222"/>
                </a:solidFill>
                <a:effectLst/>
                <a:latin typeface="Lato" panose="020F0502020204030203" pitchFamily="34" charset="0"/>
              </a:rPr>
              <a:t>() function on an </a:t>
            </a:r>
            <a:r>
              <a:rPr lang="en-US" b="0" i="0" dirty="0" err="1">
                <a:solidFill>
                  <a:srgbClr val="222222"/>
                </a:solidFill>
                <a:effectLst/>
                <a:latin typeface="Lato" panose="020F0502020204030203" pitchFamily="34" charset="0"/>
              </a:rPr>
              <a:t>iterable</a:t>
            </a:r>
            <a:r>
              <a:rPr lang="en-US" b="0" i="0" dirty="0">
                <a:solidFill>
                  <a:srgbClr val="222222"/>
                </a:solidFill>
                <a:effectLst/>
                <a:latin typeface="Lato" panose="020F0502020204030203" pitchFamily="34" charset="0"/>
              </a:rPr>
              <a:t> gives us an iterator.</a:t>
            </a:r>
          </a:p>
          <a:p>
            <a:pPr algn="l">
              <a:buFont typeface="Arial" panose="020B0604020202020204" pitchFamily="34" charset="0"/>
              <a:buChar char="•"/>
            </a:pPr>
            <a:r>
              <a:rPr lang="en-US" b="0" i="0" dirty="0">
                <a:solidFill>
                  <a:srgbClr val="222222"/>
                </a:solidFill>
                <a:effectLst/>
                <a:latin typeface="Lato" panose="020F0502020204030203" pitchFamily="34" charset="0"/>
              </a:rPr>
              <a:t>Calling the next() function on iterator gives us the next element.</a:t>
            </a:r>
          </a:p>
          <a:p>
            <a:pPr algn="l">
              <a:buFont typeface="Arial" panose="020B0604020202020204" pitchFamily="34" charset="0"/>
              <a:buChar char="•"/>
            </a:pPr>
            <a:r>
              <a:rPr lang="en-US" b="0" i="0" dirty="0">
                <a:solidFill>
                  <a:srgbClr val="222222"/>
                </a:solidFill>
                <a:effectLst/>
                <a:latin typeface="Lato" panose="020F0502020204030203" pitchFamily="34" charset="0"/>
              </a:rPr>
              <a:t>If the iterator is exhausted(if it has no more elements), calling next() raises the </a:t>
            </a:r>
            <a:r>
              <a:rPr lang="en-US" b="0" i="0" dirty="0" err="1">
                <a:solidFill>
                  <a:srgbClr val="222222"/>
                </a:solidFill>
                <a:effectLst/>
                <a:latin typeface="Lato" panose="020F0502020204030203" pitchFamily="34" charset="0"/>
              </a:rPr>
              <a:t>StopIteration</a:t>
            </a:r>
            <a:r>
              <a:rPr lang="en-US" b="0" i="0" dirty="0">
                <a:solidFill>
                  <a:srgbClr val="222222"/>
                </a:solidFill>
                <a:effectLst/>
                <a:latin typeface="Lato" panose="020F0502020204030203" pitchFamily="34" charset="0"/>
              </a:rPr>
              <a:t> exception.</a:t>
            </a: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956422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a:bodyPr>
          <a:lstStyle/>
          <a:p>
            <a:r>
              <a:rPr lang="en-US" sz="3600" b="1" i="0" dirty="0">
                <a:solidFill>
                  <a:srgbClr val="222222"/>
                </a:solidFill>
                <a:effectLst/>
                <a:latin typeface="Lato" panose="020F0502020204030203" pitchFamily="34" charset="0"/>
              </a:rPr>
              <a:t>How we can check whether an object is </a:t>
            </a:r>
            <a:r>
              <a:rPr lang="en-US" sz="3600" b="1" i="0" dirty="0" err="1">
                <a:solidFill>
                  <a:srgbClr val="222222"/>
                </a:solidFill>
                <a:effectLst/>
                <a:latin typeface="Lato" panose="020F0502020204030203" pitchFamily="34" charset="0"/>
              </a:rPr>
              <a:t>Iterable</a:t>
            </a:r>
            <a:r>
              <a:rPr lang="en-US" sz="3600" b="1" i="0" dirty="0">
                <a:solidFill>
                  <a:srgbClr val="222222"/>
                </a:solidFill>
                <a:effectLst/>
                <a:latin typeface="Lato" panose="020F0502020204030203" pitchFamily="34" charset="0"/>
              </a:rPr>
              <a:t> or not?</a:t>
            </a:r>
            <a:endParaRPr lang="en-US" sz="3600" b="0" i="0" dirty="0">
              <a:solidFill>
                <a:srgbClr val="222222"/>
              </a:solidFill>
              <a:effectLst/>
              <a:latin typeface="Lato" panose="020F0502020204030203" pitchFamily="34" charset="0"/>
            </a:endParaRPr>
          </a:p>
        </p:txBody>
      </p:sp>
      <p:pic>
        <p:nvPicPr>
          <p:cNvPr id="1026" name="Picture 2" descr="iterator image">
            <a:extLst>
              <a:ext uri="{FF2B5EF4-FFF2-40B4-BE49-F238E27FC236}">
                <a16:creationId xmlns:a16="http://schemas.microsoft.com/office/drawing/2014/main" id="{5080E9FB-8A46-74F0-38CC-D6C54DF5C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6030" y="976062"/>
            <a:ext cx="4017963" cy="5881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494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a:bodyPr>
          <a:lstStyle/>
          <a:p>
            <a:r>
              <a:rPr lang="en-US" sz="3600" b="1" i="0" dirty="0">
                <a:solidFill>
                  <a:srgbClr val="222222"/>
                </a:solidFill>
                <a:effectLst/>
                <a:latin typeface="Lato" panose="020F0502020204030203" pitchFamily="34" charset="0"/>
              </a:rPr>
              <a:t>How we can check whether an object is </a:t>
            </a:r>
            <a:r>
              <a:rPr lang="en-US" sz="3600" b="1" i="0" dirty="0" err="1">
                <a:solidFill>
                  <a:srgbClr val="222222"/>
                </a:solidFill>
                <a:effectLst/>
                <a:latin typeface="Lato" panose="020F0502020204030203" pitchFamily="34" charset="0"/>
              </a:rPr>
              <a:t>Iterable</a:t>
            </a:r>
            <a:r>
              <a:rPr lang="en-US" sz="3600" b="1" i="0" dirty="0">
                <a:solidFill>
                  <a:srgbClr val="222222"/>
                </a:solidFill>
                <a:effectLst/>
                <a:latin typeface="Lato" panose="020F0502020204030203" pitchFamily="34" charset="0"/>
              </a:rPr>
              <a:t> or not?</a:t>
            </a:r>
            <a:endParaRPr lang="en-US" sz="3600" b="0" i="0" dirty="0">
              <a:solidFill>
                <a:srgbClr val="222222"/>
              </a:solidFill>
              <a:effectLst/>
              <a:latin typeface="Lato" panose="020F0502020204030203" pitchFamily="34" charset="0"/>
            </a:endParaRP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algn="just"/>
            <a:r>
              <a:rPr lang="en-IN" b="1" i="0" dirty="0">
                <a:solidFill>
                  <a:srgbClr val="222222"/>
                </a:solidFill>
                <a:effectLst/>
                <a:latin typeface="Lato" panose="020F0502020204030203" pitchFamily="34" charset="0"/>
              </a:rPr>
              <a:t>For Example,</a:t>
            </a:r>
          </a:p>
          <a:p>
            <a:pPr lvl="1" algn="just"/>
            <a:r>
              <a:rPr lang="en-US" b="0" i="0" dirty="0">
                <a:solidFill>
                  <a:srgbClr val="000000"/>
                </a:solidFill>
                <a:effectLst/>
                <a:latin typeface="inter-regular"/>
              </a:rPr>
              <a:t># String as an </a:t>
            </a:r>
            <a:r>
              <a:rPr lang="en-US" b="0" i="0" dirty="0" err="1">
                <a:solidFill>
                  <a:srgbClr val="000000"/>
                </a:solidFill>
                <a:effectLst/>
                <a:latin typeface="inter-regular"/>
              </a:rPr>
              <a:t>iterable</a:t>
            </a:r>
            <a:endParaRPr lang="en-US" b="0" i="0" dirty="0">
              <a:solidFill>
                <a:srgbClr val="000000"/>
              </a:solidFill>
              <a:effectLst/>
              <a:latin typeface="inter-regular"/>
            </a:endParaRPr>
          </a:p>
          <a:p>
            <a:pPr lvl="1" algn="just"/>
            <a:r>
              <a:rPr lang="en-US" b="0" i="0" dirty="0">
                <a:solidFill>
                  <a:srgbClr val="000000"/>
                </a:solidFill>
                <a:effectLst/>
                <a:latin typeface="inter-regular"/>
              </a:rPr>
              <a:t>for </a:t>
            </a:r>
            <a:r>
              <a:rPr lang="en-US" b="0" i="0" dirty="0" err="1">
                <a:solidFill>
                  <a:srgbClr val="000000"/>
                </a:solidFill>
                <a:effectLst/>
                <a:latin typeface="inter-regular"/>
              </a:rPr>
              <a:t>i</a:t>
            </a:r>
            <a:r>
              <a:rPr lang="en-US" b="0" i="0" dirty="0">
                <a:solidFill>
                  <a:srgbClr val="000000"/>
                </a:solidFill>
                <a:effectLst/>
                <a:latin typeface="inter-regular"/>
              </a:rPr>
              <a:t> in ‘python':</a:t>
            </a:r>
          </a:p>
          <a:p>
            <a:pPr lvl="1" algn="just"/>
            <a:r>
              <a:rPr lang="en-US" b="0" i="0" dirty="0">
                <a:solidFill>
                  <a:srgbClr val="000000"/>
                </a:solidFill>
                <a:effectLst/>
                <a:latin typeface="inter-regular"/>
              </a:rPr>
              <a:t>     print(</a:t>
            </a:r>
            <a:r>
              <a:rPr lang="en-US" b="0" i="0" dirty="0" err="1">
                <a:solidFill>
                  <a:srgbClr val="000000"/>
                </a:solidFill>
                <a:effectLst/>
                <a:latin typeface="inter-regular"/>
              </a:rPr>
              <a:t>i</a:t>
            </a:r>
            <a:r>
              <a:rPr lang="en-US" b="0" i="0" dirty="0">
                <a:solidFill>
                  <a:srgbClr val="000000"/>
                </a:solidFill>
                <a:effectLst/>
                <a:latin typeface="inter-regular"/>
              </a:rPr>
              <a:t>)</a:t>
            </a:r>
          </a:p>
          <a:p>
            <a:pPr lvl="1" algn="just"/>
            <a:r>
              <a:rPr lang="en-US" b="0" i="0" dirty="0">
                <a:solidFill>
                  <a:srgbClr val="000000"/>
                </a:solidFill>
                <a:effectLst/>
                <a:latin typeface="inter-regular"/>
              </a:rPr>
              <a:t>print('-----')</a:t>
            </a:r>
          </a:p>
          <a:p>
            <a:pPr lvl="1" algn="just"/>
            <a:r>
              <a:rPr lang="en-US" b="0" i="0" dirty="0">
                <a:solidFill>
                  <a:srgbClr val="000000"/>
                </a:solidFill>
                <a:effectLst/>
                <a:latin typeface="inter-regular"/>
              </a:rPr>
              <a:t># list as an </a:t>
            </a:r>
            <a:r>
              <a:rPr lang="en-US" b="0" i="0" dirty="0" err="1">
                <a:solidFill>
                  <a:srgbClr val="000000"/>
                </a:solidFill>
                <a:effectLst/>
                <a:latin typeface="inter-regular"/>
              </a:rPr>
              <a:t>iterable</a:t>
            </a:r>
            <a:endParaRPr lang="en-US" b="0" i="0" dirty="0">
              <a:solidFill>
                <a:srgbClr val="000000"/>
              </a:solidFill>
              <a:effectLst/>
              <a:latin typeface="inter-regular"/>
            </a:endParaRPr>
          </a:p>
          <a:p>
            <a:pPr lvl="1" algn="just"/>
            <a:r>
              <a:rPr lang="en-US" b="0" i="0" dirty="0">
                <a:solidFill>
                  <a:srgbClr val="000000"/>
                </a:solidFill>
                <a:effectLst/>
                <a:latin typeface="inter-regular"/>
              </a:rPr>
              <a:t>for </a:t>
            </a:r>
            <a:r>
              <a:rPr lang="en-US" b="0" i="0" dirty="0" err="1">
                <a:solidFill>
                  <a:srgbClr val="000000"/>
                </a:solidFill>
                <a:effectLst/>
                <a:latin typeface="inter-regular"/>
              </a:rPr>
              <a:t>i</a:t>
            </a:r>
            <a:r>
              <a:rPr lang="en-US" b="0" i="0" dirty="0">
                <a:solidFill>
                  <a:srgbClr val="000000"/>
                </a:solidFill>
                <a:effectLst/>
                <a:latin typeface="inter-regular"/>
              </a:rPr>
              <a:t> in [1, 2, 3]:</a:t>
            </a:r>
          </a:p>
          <a:p>
            <a:pPr lvl="1" algn="just"/>
            <a:r>
              <a:rPr lang="en-US" b="0" i="0" dirty="0">
                <a:solidFill>
                  <a:srgbClr val="000000"/>
                </a:solidFill>
                <a:effectLst/>
                <a:latin typeface="inter-regular"/>
              </a:rPr>
              <a:t>     print(str(</a:t>
            </a:r>
            <a:r>
              <a:rPr lang="en-US" b="0" i="0" dirty="0" err="1">
                <a:solidFill>
                  <a:srgbClr val="000000"/>
                </a:solidFill>
                <a:effectLst/>
                <a:latin typeface="inter-regular"/>
              </a:rPr>
              <a:t>i</a:t>
            </a:r>
            <a:r>
              <a:rPr lang="en-US" b="0" i="0" dirty="0">
                <a:solidFill>
                  <a:srgbClr val="000000"/>
                </a:solidFill>
                <a:effectLst/>
                <a:latin typeface="inter-regular"/>
              </a:rPr>
              <a:t>*2))</a:t>
            </a:r>
          </a:p>
        </p:txBody>
      </p:sp>
    </p:spTree>
    <p:extLst>
      <p:ext uri="{BB962C8B-B14F-4D97-AF65-F5344CB8AC3E}">
        <p14:creationId xmlns:p14="http://schemas.microsoft.com/office/powerpoint/2010/main" val="2781690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IN" b="1" i="0" dirty="0">
                <a:solidFill>
                  <a:srgbClr val="222222"/>
                </a:solidFill>
                <a:effectLst/>
                <a:latin typeface="Lato" panose="020F0502020204030203" pitchFamily="34" charset="0"/>
              </a:rPr>
              <a:t>What are Python Iterators?</a:t>
            </a:r>
            <a:endParaRPr lang="en-IN" b="0" i="0" dirty="0">
              <a:solidFill>
                <a:srgbClr val="222222"/>
              </a:solidFill>
              <a:effectLst/>
              <a:latin typeface="Lato" panose="020F0502020204030203" pitchFamily="34" charset="0"/>
            </a:endParaRP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algn="just"/>
            <a:r>
              <a:rPr lang="en-US" b="0" i="0" dirty="0">
                <a:solidFill>
                  <a:srgbClr val="222222"/>
                </a:solidFill>
                <a:effectLst/>
                <a:latin typeface="Lato" panose="020F0502020204030203" pitchFamily="34" charset="0"/>
              </a:rPr>
              <a:t>An</a:t>
            </a:r>
            <a:r>
              <a:rPr lang="en-US" b="1" i="0" dirty="0">
                <a:solidFill>
                  <a:srgbClr val="222222"/>
                </a:solidFill>
                <a:effectLst/>
                <a:latin typeface="Lato" panose="020F0502020204030203" pitchFamily="34" charset="0"/>
              </a:rPr>
              <a:t> Iterator </a:t>
            </a:r>
            <a:r>
              <a:rPr lang="en-US" b="0" i="0" dirty="0">
                <a:solidFill>
                  <a:srgbClr val="222222"/>
                </a:solidFill>
                <a:effectLst/>
                <a:latin typeface="Lato" panose="020F0502020204030203" pitchFamily="34" charset="0"/>
              </a:rPr>
              <a:t>is an object representing a stream of data that produces a data value at a time using the __next__() method.</a:t>
            </a:r>
          </a:p>
          <a:p>
            <a:pPr algn="l">
              <a:buFont typeface="Arial" panose="020B0604020202020204" pitchFamily="34" charset="0"/>
              <a:buChar char="•"/>
            </a:pPr>
            <a:r>
              <a:rPr lang="en-US" b="0" i="0" dirty="0">
                <a:solidFill>
                  <a:srgbClr val="222222"/>
                </a:solidFill>
                <a:effectLst/>
                <a:latin typeface="Lato" panose="020F0502020204030203" pitchFamily="34" charset="0"/>
              </a:rPr>
              <a:t>In Python, an iterator is an object which implements the iterator protocol, which means it consists of the methods such as  </a:t>
            </a:r>
            <a:r>
              <a:rPr lang="en-US" b="1" i="1" dirty="0">
                <a:solidFill>
                  <a:srgbClr val="222222"/>
                </a:solidFill>
                <a:effectLst/>
                <a:latin typeface="Lato" panose="020F0502020204030203" pitchFamily="34" charset="0"/>
              </a:rPr>
              <a:t>__</a:t>
            </a:r>
            <a:r>
              <a:rPr lang="en-US" b="1" i="1" dirty="0" err="1">
                <a:solidFill>
                  <a:srgbClr val="222222"/>
                </a:solidFill>
                <a:effectLst/>
                <a:latin typeface="Lato" panose="020F0502020204030203" pitchFamily="34" charset="0"/>
              </a:rPr>
              <a:t>iter</a:t>
            </a:r>
            <a:r>
              <a:rPr lang="en-US" b="1" i="1" dirty="0">
                <a:solidFill>
                  <a:srgbClr val="222222"/>
                </a:solidFill>
                <a:effectLst/>
                <a:latin typeface="Lato" panose="020F0502020204030203" pitchFamily="34" charset="0"/>
              </a:rPr>
              <a:t>__()</a:t>
            </a:r>
            <a:r>
              <a:rPr lang="en-US" b="0" i="0" dirty="0">
                <a:solidFill>
                  <a:srgbClr val="222222"/>
                </a:solidFill>
                <a:effectLst/>
                <a:latin typeface="Lato" panose="020F0502020204030203" pitchFamily="34" charset="0"/>
              </a:rPr>
              <a:t> and </a:t>
            </a:r>
            <a:r>
              <a:rPr lang="en-US" b="1" i="1" dirty="0">
                <a:solidFill>
                  <a:srgbClr val="222222"/>
                </a:solidFill>
                <a:effectLst/>
                <a:latin typeface="Lato" panose="020F0502020204030203" pitchFamily="34" charset="0"/>
              </a:rPr>
              <a:t>__next__()</a:t>
            </a:r>
            <a:r>
              <a:rPr lang="en-US" b="0" i="0" dirty="0">
                <a:solidFill>
                  <a:srgbClr val="222222"/>
                </a:solidFill>
                <a:effectLst/>
                <a:latin typeface="Lato" panose="020F0502020204030203" pitchFamily="34" charset="0"/>
              </a:rPr>
              <a:t>.</a:t>
            </a:r>
          </a:p>
          <a:p>
            <a:pPr algn="l">
              <a:buFont typeface="Arial" panose="020B0604020202020204" pitchFamily="34" charset="0"/>
              <a:buChar char="•"/>
            </a:pPr>
            <a:r>
              <a:rPr lang="en-US" b="0" i="0" dirty="0">
                <a:solidFill>
                  <a:srgbClr val="222222"/>
                </a:solidFill>
                <a:effectLst/>
                <a:latin typeface="Lato" panose="020F0502020204030203" pitchFamily="34" charset="0"/>
              </a:rPr>
              <a:t>An iterator is an </a:t>
            </a:r>
            <a:r>
              <a:rPr lang="en-US" b="0" i="0" dirty="0" err="1">
                <a:solidFill>
                  <a:srgbClr val="222222"/>
                </a:solidFill>
                <a:effectLst/>
                <a:latin typeface="Lato" panose="020F0502020204030203" pitchFamily="34" charset="0"/>
              </a:rPr>
              <a:t>iterable</a:t>
            </a:r>
            <a:r>
              <a:rPr lang="en-US" b="0" i="0" dirty="0">
                <a:solidFill>
                  <a:srgbClr val="222222"/>
                </a:solidFill>
                <a:effectLst/>
                <a:latin typeface="Lato" panose="020F0502020204030203" pitchFamily="34" charset="0"/>
              </a:rPr>
              <a:t> object with a state so it remembers where it is during iteration. </a:t>
            </a:r>
            <a:r>
              <a:rPr lang="en-US" b="1" i="0" dirty="0">
                <a:solidFill>
                  <a:srgbClr val="222222"/>
                </a:solidFill>
                <a:effectLst/>
                <a:latin typeface="Lato" panose="020F0502020204030203" pitchFamily="34" charset="0"/>
              </a:rPr>
              <a:t>For Example, </a:t>
            </a:r>
            <a:r>
              <a:rPr lang="en-US" b="0" i="0" dirty="0">
                <a:solidFill>
                  <a:srgbClr val="222222"/>
                </a:solidFill>
                <a:effectLst/>
                <a:latin typeface="Lato" panose="020F0502020204030203" pitchFamily="34" charset="0"/>
              </a:rPr>
              <a:t>Generator</a:t>
            </a:r>
          </a:p>
          <a:p>
            <a:pPr algn="l">
              <a:buFont typeface="Arial" panose="020B0604020202020204" pitchFamily="34" charset="0"/>
              <a:buChar char="•"/>
            </a:pPr>
            <a:r>
              <a:rPr lang="en-US" b="0" i="0" dirty="0">
                <a:solidFill>
                  <a:srgbClr val="222222"/>
                </a:solidFill>
                <a:effectLst/>
                <a:latin typeface="Lato" panose="020F0502020204030203" pitchFamily="34" charset="0"/>
              </a:rPr>
              <a:t>These iterators give or return the data one element at a time.</a:t>
            </a:r>
          </a:p>
          <a:p>
            <a:pPr algn="l">
              <a:buFont typeface="Arial" panose="020B0604020202020204" pitchFamily="34" charset="0"/>
              <a:buChar char="•"/>
            </a:pPr>
            <a:r>
              <a:rPr lang="en-US" b="0" i="0" dirty="0">
                <a:solidFill>
                  <a:srgbClr val="222222"/>
                </a:solidFill>
                <a:effectLst/>
                <a:latin typeface="Lato" panose="020F0502020204030203" pitchFamily="34" charset="0"/>
              </a:rPr>
              <a:t>It performs the iteration to access the elements of the </a:t>
            </a:r>
            <a:r>
              <a:rPr lang="en-US" b="0" i="0" dirty="0" err="1">
                <a:solidFill>
                  <a:srgbClr val="222222"/>
                </a:solidFill>
                <a:effectLst/>
                <a:latin typeface="Lato" panose="020F0502020204030203" pitchFamily="34" charset="0"/>
              </a:rPr>
              <a:t>iterable</a:t>
            </a:r>
            <a:r>
              <a:rPr lang="en-US" b="0" i="0" dirty="0">
                <a:solidFill>
                  <a:srgbClr val="222222"/>
                </a:solidFill>
                <a:effectLst/>
                <a:latin typeface="Lato" panose="020F0502020204030203" pitchFamily="34" charset="0"/>
              </a:rPr>
              <a:t> one by one. As it maintains the internal state of elements, the iterator knows how to get the next value.</a:t>
            </a: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36529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US" b="1" i="0" dirty="0">
                <a:solidFill>
                  <a:srgbClr val="222222"/>
                </a:solidFill>
                <a:effectLst/>
                <a:latin typeface="Lato" panose="020F0502020204030203" pitchFamily="34" charset="0"/>
              </a:rPr>
              <a:t>Which in-built methods does iterator have?</a:t>
            </a:r>
            <a:endParaRPr lang="en-US" b="0" i="0" dirty="0">
              <a:solidFill>
                <a:srgbClr val="222222"/>
              </a:solidFill>
              <a:effectLst/>
              <a:latin typeface="Lato" panose="020F0502020204030203" pitchFamily="34" charset="0"/>
            </a:endParaRP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algn="l"/>
            <a:r>
              <a:rPr lang="en-US" b="0" i="0" dirty="0">
                <a:solidFill>
                  <a:srgbClr val="222222"/>
                </a:solidFill>
                <a:effectLst/>
                <a:latin typeface="Lato" panose="020F0502020204030203" pitchFamily="34" charset="0"/>
              </a:rPr>
              <a:t>Iterator supports in-built </a:t>
            </a:r>
            <a:r>
              <a:rPr lang="en-US" b="0" i="0" dirty="0" err="1">
                <a:solidFill>
                  <a:srgbClr val="222222"/>
                </a:solidFill>
                <a:effectLst/>
                <a:latin typeface="Lato" panose="020F0502020204030203" pitchFamily="34" charset="0"/>
              </a:rPr>
              <a:t>dunder</a:t>
            </a:r>
            <a:r>
              <a:rPr lang="en-US" b="0" i="0" dirty="0">
                <a:solidFill>
                  <a:srgbClr val="222222"/>
                </a:solidFill>
                <a:effectLst/>
                <a:latin typeface="Lato" panose="020F0502020204030203" pitchFamily="34" charset="0"/>
              </a:rPr>
              <a:t> methods such as </a:t>
            </a:r>
            <a:r>
              <a:rPr lang="en-US" b="1" i="1" dirty="0">
                <a:solidFill>
                  <a:srgbClr val="222222"/>
                </a:solidFill>
                <a:effectLst/>
                <a:latin typeface="Lato" panose="020F0502020204030203" pitchFamily="34" charset="0"/>
              </a:rPr>
              <a:t> __</a:t>
            </a:r>
            <a:r>
              <a:rPr lang="en-US" b="1" i="1" dirty="0" err="1">
                <a:solidFill>
                  <a:srgbClr val="222222"/>
                </a:solidFill>
                <a:effectLst/>
                <a:latin typeface="Lato" panose="020F0502020204030203" pitchFamily="34" charset="0"/>
              </a:rPr>
              <a:t>iter</a:t>
            </a:r>
            <a:r>
              <a:rPr lang="en-US" b="1" i="1" dirty="0">
                <a:solidFill>
                  <a:srgbClr val="222222"/>
                </a:solidFill>
                <a:effectLst/>
                <a:latin typeface="Lato" panose="020F0502020204030203" pitchFamily="34" charset="0"/>
              </a:rPr>
              <a:t>__</a:t>
            </a:r>
            <a:r>
              <a:rPr lang="en-US" b="0" i="0" dirty="0">
                <a:solidFill>
                  <a:srgbClr val="222222"/>
                </a:solidFill>
                <a:effectLst/>
                <a:latin typeface="Lato" panose="020F0502020204030203" pitchFamily="34" charset="0"/>
              </a:rPr>
              <a:t> and </a:t>
            </a:r>
            <a:r>
              <a:rPr lang="en-US" b="1" i="1" dirty="0">
                <a:solidFill>
                  <a:srgbClr val="222222"/>
                </a:solidFill>
                <a:effectLst/>
                <a:latin typeface="Lato" panose="020F0502020204030203" pitchFamily="34" charset="0"/>
              </a:rPr>
              <a:t>__next__</a:t>
            </a:r>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Iterators can only move forward using </a:t>
            </a:r>
            <a:r>
              <a:rPr lang="en-US" b="1" i="1" dirty="0">
                <a:solidFill>
                  <a:srgbClr val="222222"/>
                </a:solidFill>
                <a:effectLst/>
                <a:latin typeface="Lato" panose="020F0502020204030203" pitchFamily="34" charset="0"/>
              </a:rPr>
              <a:t>__next__</a:t>
            </a:r>
            <a:r>
              <a:rPr lang="en-US" b="0" i="0" dirty="0">
                <a:solidFill>
                  <a:srgbClr val="222222"/>
                </a:solidFill>
                <a:effectLst/>
                <a:latin typeface="Lato" panose="020F0502020204030203" pitchFamily="34" charset="0"/>
              </a:rPr>
              <a:t>. But remember that, iterators cannot go back or cannot be reset.</a:t>
            </a:r>
          </a:p>
          <a:p>
            <a:pPr algn="l"/>
            <a:r>
              <a:rPr lang="en-US" b="0" i="0" dirty="0">
                <a:solidFill>
                  <a:srgbClr val="222222"/>
                </a:solidFill>
                <a:effectLst/>
                <a:latin typeface="Lato" panose="020F0502020204030203" pitchFamily="34" charset="0"/>
              </a:rPr>
              <a:t>To learn more about the </a:t>
            </a:r>
            <a:r>
              <a:rPr lang="en-US" b="0" i="0" dirty="0" err="1">
                <a:solidFill>
                  <a:srgbClr val="222222"/>
                </a:solidFill>
                <a:effectLst/>
                <a:latin typeface="Lato" panose="020F0502020204030203" pitchFamily="34" charset="0"/>
              </a:rPr>
              <a:t>dunder</a:t>
            </a:r>
            <a:r>
              <a:rPr lang="en-US" b="0" i="0" dirty="0">
                <a:solidFill>
                  <a:srgbClr val="222222"/>
                </a:solidFill>
                <a:effectLst/>
                <a:latin typeface="Lato" panose="020F0502020204030203" pitchFamily="34" charset="0"/>
              </a:rPr>
              <a:t> methods in Python, refer to the</a:t>
            </a:r>
            <a:r>
              <a:rPr lang="en-US" b="0" i="0" u="none" strike="noStrike" dirty="0">
                <a:solidFill>
                  <a:srgbClr val="007BFF"/>
                </a:solidFill>
                <a:effectLst/>
                <a:latin typeface="Lato" panose="020F0502020204030203" pitchFamily="34" charset="0"/>
                <a:hlinkClick r:id="rId2"/>
              </a:rPr>
              <a:t> link</a:t>
            </a:r>
            <a:endParaRPr lang="en-US" b="0" i="0" dirty="0">
              <a:solidFill>
                <a:srgbClr val="222222"/>
              </a:solidFill>
              <a:effectLst/>
              <a:latin typeface="Lato" panose="020F0502020204030203" pitchFamily="34" charset="0"/>
            </a:endParaRPr>
          </a:p>
          <a:p>
            <a:pPr algn="l"/>
            <a:r>
              <a:rPr lang="en-US" b="1" dirty="0">
                <a:solidFill>
                  <a:srgbClr val="222222"/>
                </a:solidFill>
                <a:latin typeface="Lato" panose="020F0502020204030203" pitchFamily="34" charset="0"/>
              </a:rPr>
              <a:t>T</a:t>
            </a:r>
            <a:r>
              <a:rPr lang="en-US" b="1" i="0" dirty="0">
                <a:solidFill>
                  <a:srgbClr val="222222"/>
                </a:solidFill>
                <a:effectLst/>
                <a:latin typeface="Lato" panose="020F0502020204030203" pitchFamily="34" charset="0"/>
              </a:rPr>
              <a:t>he __next__ function:</a:t>
            </a:r>
            <a:endParaRPr lang="en-US" b="0" i="0" dirty="0">
              <a:solidFill>
                <a:srgbClr val="222222"/>
              </a:solidFill>
              <a:effectLst/>
              <a:latin typeface="Lato" panose="020F0502020204030203" pitchFamily="34" charset="0"/>
            </a:endParaRPr>
          </a:p>
          <a:p>
            <a:pPr algn="l">
              <a:buFont typeface="Arial" panose="020B0604020202020204" pitchFamily="34" charset="0"/>
              <a:buChar char="•"/>
            </a:pPr>
            <a:r>
              <a:rPr lang="en-US" b="0" i="0" dirty="0">
                <a:solidFill>
                  <a:srgbClr val="222222"/>
                </a:solidFill>
                <a:effectLst/>
                <a:latin typeface="Lato" panose="020F0502020204030203" pitchFamily="34" charset="0"/>
              </a:rPr>
              <a:t>The </a:t>
            </a:r>
            <a:r>
              <a:rPr lang="en-US" b="1" i="1" dirty="0">
                <a:solidFill>
                  <a:srgbClr val="222222"/>
                </a:solidFill>
                <a:effectLst/>
                <a:latin typeface="Lato" panose="020F0502020204030203" pitchFamily="34" charset="0"/>
              </a:rPr>
              <a:t>__next__()</a:t>
            </a:r>
            <a:r>
              <a:rPr lang="en-US" b="0" i="0" dirty="0">
                <a:solidFill>
                  <a:srgbClr val="222222"/>
                </a:solidFill>
                <a:effectLst/>
                <a:latin typeface="Lato" panose="020F0502020204030203" pitchFamily="34" charset="0"/>
              </a:rPr>
              <a:t> method takes no arguments and always returns the next element of the stream.</a:t>
            </a:r>
          </a:p>
          <a:p>
            <a:pPr algn="l">
              <a:buFont typeface="Arial" panose="020B0604020202020204" pitchFamily="34" charset="0"/>
              <a:buChar char="•"/>
            </a:pPr>
            <a:r>
              <a:rPr lang="en-US" b="0" i="0" dirty="0">
                <a:solidFill>
                  <a:srgbClr val="222222"/>
                </a:solidFill>
                <a:effectLst/>
                <a:latin typeface="Lato" panose="020F0502020204030203" pitchFamily="34" charset="0"/>
              </a:rPr>
              <a:t>If there are no more elements in the stream, </a:t>
            </a:r>
            <a:r>
              <a:rPr lang="en-US" b="1" i="1" dirty="0">
                <a:solidFill>
                  <a:srgbClr val="222222"/>
                </a:solidFill>
                <a:effectLst/>
                <a:latin typeface="Lato" panose="020F0502020204030203" pitchFamily="34" charset="0"/>
              </a:rPr>
              <a:t>__next__()</a:t>
            </a:r>
            <a:r>
              <a:rPr lang="en-US" b="0" i="0" dirty="0">
                <a:solidFill>
                  <a:srgbClr val="222222"/>
                </a:solidFill>
                <a:effectLst/>
                <a:latin typeface="Lato" panose="020F0502020204030203" pitchFamily="34" charset="0"/>
              </a:rPr>
              <a:t> must raise the </a:t>
            </a:r>
            <a:r>
              <a:rPr lang="en-US" b="0" i="0" dirty="0" err="1">
                <a:solidFill>
                  <a:srgbClr val="222222"/>
                </a:solidFill>
                <a:effectLst/>
                <a:latin typeface="Lato" panose="020F0502020204030203" pitchFamily="34" charset="0"/>
              </a:rPr>
              <a:t>StopIteration</a:t>
            </a:r>
            <a:r>
              <a:rPr lang="en-US" b="0" i="0" dirty="0">
                <a:solidFill>
                  <a:srgbClr val="222222"/>
                </a:solidFill>
                <a:effectLst/>
                <a:latin typeface="Lato" panose="020F0502020204030203" pitchFamily="34" charset="0"/>
              </a:rPr>
              <a:t> exception.</a:t>
            </a:r>
          </a:p>
          <a:p>
            <a:pPr algn="l">
              <a:buFont typeface="Arial" panose="020B0604020202020204" pitchFamily="34" charset="0"/>
              <a:buChar char="•"/>
            </a:pPr>
            <a:r>
              <a:rPr lang="en-US" b="0" i="0" dirty="0">
                <a:solidFill>
                  <a:srgbClr val="222222"/>
                </a:solidFill>
                <a:effectLst/>
                <a:latin typeface="Lato" panose="020F0502020204030203" pitchFamily="34" charset="0"/>
              </a:rPr>
              <a:t>Iterators don’t have to be finite. It’s perfectly reasonable to write an iterator that produces an infinite stream of data.</a:t>
            </a:r>
          </a:p>
        </p:txBody>
      </p:sp>
    </p:spTree>
    <p:extLst>
      <p:ext uri="{BB962C8B-B14F-4D97-AF65-F5344CB8AC3E}">
        <p14:creationId xmlns:p14="http://schemas.microsoft.com/office/powerpoint/2010/main" val="1592436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1990</Words>
  <Application>Microsoft Office PowerPoint</Application>
  <PresentationFormat>Widescreen</PresentationFormat>
  <Paragraphs>170</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Algerian</vt:lpstr>
      <vt:lpstr>Arial</vt:lpstr>
      <vt:lpstr>Calibri</vt:lpstr>
      <vt:lpstr>Calibri Light</vt:lpstr>
      <vt:lpstr>inter-regular</vt:lpstr>
      <vt:lpstr>Lato</vt:lpstr>
      <vt:lpstr>sofia-pro</vt:lpstr>
      <vt:lpstr>urw-din</vt:lpstr>
      <vt:lpstr>Office Theme</vt:lpstr>
      <vt:lpstr>Python</vt:lpstr>
      <vt:lpstr>Iterators</vt:lpstr>
      <vt:lpstr>What is Iteration?</vt:lpstr>
      <vt:lpstr>What are Iterables?</vt:lpstr>
      <vt:lpstr>How we can check whether an object is Iterable or not?</vt:lpstr>
      <vt:lpstr>How we can check whether an object is Iterable or not?</vt:lpstr>
      <vt:lpstr>How we can check whether an object is Iterable or not?</vt:lpstr>
      <vt:lpstr>What are Python Iterators?</vt:lpstr>
      <vt:lpstr>Which in-built methods does iterator have?</vt:lpstr>
      <vt:lpstr>Which in-built methods does iterator have?</vt:lpstr>
      <vt:lpstr>Why should you use Iterators?</vt:lpstr>
      <vt:lpstr>Relationship between Iterators and Iterables</vt:lpstr>
      <vt:lpstr>Difference between Iterables and Iterators</vt:lpstr>
      <vt:lpstr>1. Both iterables and iterators can be iterated using for loop.</vt:lpstr>
      <vt:lpstr>2. Iterables supports only iter() function. But iterators supports both iter() and next() function.</vt:lpstr>
      <vt:lpstr>3. Iterators are also Iterables.</vt:lpstr>
      <vt:lpstr>PowerPoint Presentation</vt:lpstr>
      <vt:lpstr>Limits of Iterator</vt:lpstr>
      <vt:lpstr>Infinite Iterators in Python</vt:lpstr>
      <vt:lpstr>Infinite Iterators in Python</vt:lpstr>
      <vt:lpstr>Infinite Iterators in Python</vt:lpstr>
      <vt:lpstr>Infinite Iterators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87</cp:revision>
  <dcterms:created xsi:type="dcterms:W3CDTF">2022-06-08T17:38:50Z</dcterms:created>
  <dcterms:modified xsi:type="dcterms:W3CDTF">2022-06-15T17:56:02Z</dcterms:modified>
</cp:coreProperties>
</file>