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6" r:id="rId2"/>
    <p:sldId id="257" r:id="rId3"/>
    <p:sldId id="258" r:id="rId4"/>
    <p:sldId id="259" r:id="rId5"/>
    <p:sldId id="260" r:id="rId6"/>
    <p:sldId id="261" r:id="rId7"/>
    <p:sldId id="262" r:id="rId8"/>
    <p:sldId id="265" r:id="rId9"/>
    <p:sldId id="266" r:id="rId10"/>
    <p:sldId id="263" r:id="rId11"/>
    <p:sldId id="264" r:id="rId12"/>
    <p:sldId id="267" r:id="rId13"/>
    <p:sldId id="268" r:id="rId14"/>
    <p:sldId id="269" r:id="rId15"/>
    <p:sldId id="270" r:id="rId16"/>
    <p:sldId id="271" r:id="rId17"/>
    <p:sldId id="274" r:id="rId18"/>
    <p:sldId id="275" r:id="rId19"/>
    <p:sldId id="272"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A37AD-9831-93C0-441D-D039271E05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0E9CBCC-2034-D626-9C82-6D5F724953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DAB96A2-006E-B836-9121-9DD1D5624285}"/>
              </a:ext>
            </a:extLst>
          </p:cNvPr>
          <p:cNvSpPr>
            <a:spLocks noGrp="1"/>
          </p:cNvSpPr>
          <p:nvPr>
            <p:ph type="dt" sz="half" idx="10"/>
          </p:nvPr>
        </p:nvSpPr>
        <p:spPr/>
        <p:txBody>
          <a:bodyPr/>
          <a:lstStyle/>
          <a:p>
            <a:fld id="{7FF3FFF0-7CFA-46EC-BB95-59ADCF87342F}" type="datetimeFigureOut">
              <a:rPr lang="en-IN" smtClean="0"/>
              <a:t>01-06-2022</a:t>
            </a:fld>
            <a:endParaRPr lang="en-IN"/>
          </a:p>
        </p:txBody>
      </p:sp>
      <p:sp>
        <p:nvSpPr>
          <p:cNvPr id="5" name="Footer Placeholder 4">
            <a:extLst>
              <a:ext uri="{FF2B5EF4-FFF2-40B4-BE49-F238E27FC236}">
                <a16:creationId xmlns:a16="http://schemas.microsoft.com/office/drawing/2014/main" id="{E7D82E48-1426-30C7-40DE-110A054142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801C6C-B47D-8074-6B50-0313D5A85B28}"/>
              </a:ext>
            </a:extLst>
          </p:cNvPr>
          <p:cNvSpPr>
            <a:spLocks noGrp="1"/>
          </p:cNvSpPr>
          <p:nvPr>
            <p:ph type="sldNum" sz="quarter" idx="12"/>
          </p:nvPr>
        </p:nvSpPr>
        <p:spPr/>
        <p:txBody>
          <a:bodyPr/>
          <a:lstStyle/>
          <a:p>
            <a:fld id="{0FA1EA6E-BE83-460B-BE0A-11396F61B747}" type="slidenum">
              <a:rPr lang="en-IN" smtClean="0"/>
              <a:t>‹#›</a:t>
            </a:fld>
            <a:endParaRPr lang="en-IN"/>
          </a:p>
        </p:txBody>
      </p:sp>
    </p:spTree>
    <p:extLst>
      <p:ext uri="{BB962C8B-B14F-4D97-AF65-F5344CB8AC3E}">
        <p14:creationId xmlns:p14="http://schemas.microsoft.com/office/powerpoint/2010/main" val="3932579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7369-F4B6-9ED1-5546-8DB7854BCDA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7F5135-72DF-EA19-01F1-E2A66D06C4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4E2478-E38F-0D75-0FAA-82FCA262CACA}"/>
              </a:ext>
            </a:extLst>
          </p:cNvPr>
          <p:cNvSpPr>
            <a:spLocks noGrp="1"/>
          </p:cNvSpPr>
          <p:nvPr>
            <p:ph type="dt" sz="half" idx="10"/>
          </p:nvPr>
        </p:nvSpPr>
        <p:spPr/>
        <p:txBody>
          <a:bodyPr/>
          <a:lstStyle/>
          <a:p>
            <a:fld id="{7FF3FFF0-7CFA-46EC-BB95-59ADCF87342F}" type="datetimeFigureOut">
              <a:rPr lang="en-IN" smtClean="0"/>
              <a:t>01-06-2022</a:t>
            </a:fld>
            <a:endParaRPr lang="en-IN"/>
          </a:p>
        </p:txBody>
      </p:sp>
      <p:sp>
        <p:nvSpPr>
          <p:cNvPr id="5" name="Footer Placeholder 4">
            <a:extLst>
              <a:ext uri="{FF2B5EF4-FFF2-40B4-BE49-F238E27FC236}">
                <a16:creationId xmlns:a16="http://schemas.microsoft.com/office/drawing/2014/main" id="{E10AFF15-7540-D96F-5CDF-2FC544BA5E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3F79C9-ED1F-D269-A99B-36E6126376AC}"/>
              </a:ext>
            </a:extLst>
          </p:cNvPr>
          <p:cNvSpPr>
            <a:spLocks noGrp="1"/>
          </p:cNvSpPr>
          <p:nvPr>
            <p:ph type="sldNum" sz="quarter" idx="12"/>
          </p:nvPr>
        </p:nvSpPr>
        <p:spPr/>
        <p:txBody>
          <a:bodyPr/>
          <a:lstStyle/>
          <a:p>
            <a:fld id="{0FA1EA6E-BE83-460B-BE0A-11396F61B747}" type="slidenum">
              <a:rPr lang="en-IN" smtClean="0"/>
              <a:t>‹#›</a:t>
            </a:fld>
            <a:endParaRPr lang="en-IN"/>
          </a:p>
        </p:txBody>
      </p:sp>
    </p:spTree>
    <p:extLst>
      <p:ext uri="{BB962C8B-B14F-4D97-AF65-F5344CB8AC3E}">
        <p14:creationId xmlns:p14="http://schemas.microsoft.com/office/powerpoint/2010/main" val="2563145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8C54D1-5557-81E0-8BF0-EB062A7A0C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730BCC-3153-4317-0CC9-E3933431DF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5C3C0D-4AFB-FA89-A156-82C853AFC2A7}"/>
              </a:ext>
            </a:extLst>
          </p:cNvPr>
          <p:cNvSpPr>
            <a:spLocks noGrp="1"/>
          </p:cNvSpPr>
          <p:nvPr>
            <p:ph type="dt" sz="half" idx="10"/>
          </p:nvPr>
        </p:nvSpPr>
        <p:spPr/>
        <p:txBody>
          <a:bodyPr/>
          <a:lstStyle/>
          <a:p>
            <a:fld id="{7FF3FFF0-7CFA-46EC-BB95-59ADCF87342F}" type="datetimeFigureOut">
              <a:rPr lang="en-IN" smtClean="0"/>
              <a:t>01-06-2022</a:t>
            </a:fld>
            <a:endParaRPr lang="en-IN"/>
          </a:p>
        </p:txBody>
      </p:sp>
      <p:sp>
        <p:nvSpPr>
          <p:cNvPr id="5" name="Footer Placeholder 4">
            <a:extLst>
              <a:ext uri="{FF2B5EF4-FFF2-40B4-BE49-F238E27FC236}">
                <a16:creationId xmlns:a16="http://schemas.microsoft.com/office/drawing/2014/main" id="{C7A2E37D-155E-13AA-1E44-01032021E0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D2799E-7FF2-FEB2-4EAA-5610C14D5137}"/>
              </a:ext>
            </a:extLst>
          </p:cNvPr>
          <p:cNvSpPr>
            <a:spLocks noGrp="1"/>
          </p:cNvSpPr>
          <p:nvPr>
            <p:ph type="sldNum" sz="quarter" idx="12"/>
          </p:nvPr>
        </p:nvSpPr>
        <p:spPr/>
        <p:txBody>
          <a:bodyPr/>
          <a:lstStyle/>
          <a:p>
            <a:fld id="{0FA1EA6E-BE83-460B-BE0A-11396F61B747}" type="slidenum">
              <a:rPr lang="en-IN" smtClean="0"/>
              <a:t>‹#›</a:t>
            </a:fld>
            <a:endParaRPr lang="en-IN"/>
          </a:p>
        </p:txBody>
      </p:sp>
    </p:spTree>
    <p:extLst>
      <p:ext uri="{BB962C8B-B14F-4D97-AF65-F5344CB8AC3E}">
        <p14:creationId xmlns:p14="http://schemas.microsoft.com/office/powerpoint/2010/main" val="3792327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38CFF-9828-419B-0C1F-0C206025DA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A8E06B-7722-712F-335D-FE65091641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A3B17A-4C4C-762D-6420-98D34DB1E0B9}"/>
              </a:ext>
            </a:extLst>
          </p:cNvPr>
          <p:cNvSpPr>
            <a:spLocks noGrp="1"/>
          </p:cNvSpPr>
          <p:nvPr>
            <p:ph type="dt" sz="half" idx="10"/>
          </p:nvPr>
        </p:nvSpPr>
        <p:spPr/>
        <p:txBody>
          <a:bodyPr/>
          <a:lstStyle/>
          <a:p>
            <a:fld id="{7FF3FFF0-7CFA-46EC-BB95-59ADCF87342F}" type="datetimeFigureOut">
              <a:rPr lang="en-IN" smtClean="0"/>
              <a:t>01-06-2022</a:t>
            </a:fld>
            <a:endParaRPr lang="en-IN"/>
          </a:p>
        </p:txBody>
      </p:sp>
      <p:sp>
        <p:nvSpPr>
          <p:cNvPr id="5" name="Footer Placeholder 4">
            <a:extLst>
              <a:ext uri="{FF2B5EF4-FFF2-40B4-BE49-F238E27FC236}">
                <a16:creationId xmlns:a16="http://schemas.microsoft.com/office/drawing/2014/main" id="{CC259BC3-80E0-743A-65D9-1D525D0F41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8EF8BA-AEC7-9934-A4A7-2C16392C3448}"/>
              </a:ext>
            </a:extLst>
          </p:cNvPr>
          <p:cNvSpPr>
            <a:spLocks noGrp="1"/>
          </p:cNvSpPr>
          <p:nvPr>
            <p:ph type="sldNum" sz="quarter" idx="12"/>
          </p:nvPr>
        </p:nvSpPr>
        <p:spPr/>
        <p:txBody>
          <a:bodyPr/>
          <a:lstStyle/>
          <a:p>
            <a:fld id="{0FA1EA6E-BE83-460B-BE0A-11396F61B747}" type="slidenum">
              <a:rPr lang="en-IN" smtClean="0"/>
              <a:t>‹#›</a:t>
            </a:fld>
            <a:endParaRPr lang="en-IN"/>
          </a:p>
        </p:txBody>
      </p:sp>
    </p:spTree>
    <p:extLst>
      <p:ext uri="{BB962C8B-B14F-4D97-AF65-F5344CB8AC3E}">
        <p14:creationId xmlns:p14="http://schemas.microsoft.com/office/powerpoint/2010/main" val="3937127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ECA74-7BA3-83C7-6F94-A1ECB45284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E6ACD06-FFDE-9477-AE09-52D43CB3E6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0C0F4B-36C5-BD94-9D9B-0B41FA79935B}"/>
              </a:ext>
            </a:extLst>
          </p:cNvPr>
          <p:cNvSpPr>
            <a:spLocks noGrp="1"/>
          </p:cNvSpPr>
          <p:nvPr>
            <p:ph type="dt" sz="half" idx="10"/>
          </p:nvPr>
        </p:nvSpPr>
        <p:spPr/>
        <p:txBody>
          <a:bodyPr/>
          <a:lstStyle/>
          <a:p>
            <a:fld id="{7FF3FFF0-7CFA-46EC-BB95-59ADCF87342F}" type="datetimeFigureOut">
              <a:rPr lang="en-IN" smtClean="0"/>
              <a:t>01-06-2022</a:t>
            </a:fld>
            <a:endParaRPr lang="en-IN"/>
          </a:p>
        </p:txBody>
      </p:sp>
      <p:sp>
        <p:nvSpPr>
          <p:cNvPr id="5" name="Footer Placeholder 4">
            <a:extLst>
              <a:ext uri="{FF2B5EF4-FFF2-40B4-BE49-F238E27FC236}">
                <a16:creationId xmlns:a16="http://schemas.microsoft.com/office/drawing/2014/main" id="{2055232A-6621-2A85-55E8-329B5041A1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1672B7-E606-CF63-D400-CF59C50A4E57}"/>
              </a:ext>
            </a:extLst>
          </p:cNvPr>
          <p:cNvSpPr>
            <a:spLocks noGrp="1"/>
          </p:cNvSpPr>
          <p:nvPr>
            <p:ph type="sldNum" sz="quarter" idx="12"/>
          </p:nvPr>
        </p:nvSpPr>
        <p:spPr/>
        <p:txBody>
          <a:bodyPr/>
          <a:lstStyle/>
          <a:p>
            <a:fld id="{0FA1EA6E-BE83-460B-BE0A-11396F61B747}" type="slidenum">
              <a:rPr lang="en-IN" smtClean="0"/>
              <a:t>‹#›</a:t>
            </a:fld>
            <a:endParaRPr lang="en-IN"/>
          </a:p>
        </p:txBody>
      </p:sp>
    </p:spTree>
    <p:extLst>
      <p:ext uri="{BB962C8B-B14F-4D97-AF65-F5344CB8AC3E}">
        <p14:creationId xmlns:p14="http://schemas.microsoft.com/office/powerpoint/2010/main" val="1093544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CA0BB-6A79-5C3B-2ED9-EC33C75D39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58BE61-855B-878D-87F9-1E21549B9E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3BCD4B3-FD65-6B41-1295-C8A477D3A0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803D4C3-16A2-59C0-C210-6F74A7557F97}"/>
              </a:ext>
            </a:extLst>
          </p:cNvPr>
          <p:cNvSpPr>
            <a:spLocks noGrp="1"/>
          </p:cNvSpPr>
          <p:nvPr>
            <p:ph type="dt" sz="half" idx="10"/>
          </p:nvPr>
        </p:nvSpPr>
        <p:spPr/>
        <p:txBody>
          <a:bodyPr/>
          <a:lstStyle/>
          <a:p>
            <a:fld id="{7FF3FFF0-7CFA-46EC-BB95-59ADCF87342F}" type="datetimeFigureOut">
              <a:rPr lang="en-IN" smtClean="0"/>
              <a:t>01-06-2022</a:t>
            </a:fld>
            <a:endParaRPr lang="en-IN"/>
          </a:p>
        </p:txBody>
      </p:sp>
      <p:sp>
        <p:nvSpPr>
          <p:cNvPr id="6" name="Footer Placeholder 5">
            <a:extLst>
              <a:ext uri="{FF2B5EF4-FFF2-40B4-BE49-F238E27FC236}">
                <a16:creationId xmlns:a16="http://schemas.microsoft.com/office/drawing/2014/main" id="{937771D4-E616-5F25-E93B-C2863A42F7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4C49DE-4FC6-40A5-4976-9A9328A3291C}"/>
              </a:ext>
            </a:extLst>
          </p:cNvPr>
          <p:cNvSpPr>
            <a:spLocks noGrp="1"/>
          </p:cNvSpPr>
          <p:nvPr>
            <p:ph type="sldNum" sz="quarter" idx="12"/>
          </p:nvPr>
        </p:nvSpPr>
        <p:spPr/>
        <p:txBody>
          <a:bodyPr/>
          <a:lstStyle/>
          <a:p>
            <a:fld id="{0FA1EA6E-BE83-460B-BE0A-11396F61B747}" type="slidenum">
              <a:rPr lang="en-IN" smtClean="0"/>
              <a:t>‹#›</a:t>
            </a:fld>
            <a:endParaRPr lang="en-IN"/>
          </a:p>
        </p:txBody>
      </p:sp>
    </p:spTree>
    <p:extLst>
      <p:ext uri="{BB962C8B-B14F-4D97-AF65-F5344CB8AC3E}">
        <p14:creationId xmlns:p14="http://schemas.microsoft.com/office/powerpoint/2010/main" val="3313495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FB63C-40EB-9DEB-5286-2E8CCE40657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2A27FD-6DD1-1CB0-AF47-9246DABCD3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32AEA8-4DFC-815E-C1A2-7E96389524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676B10-6B17-F260-A4EB-371E4163D8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8BF211-6E9F-03AF-A87F-927F08F758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93735B6-31D9-FC17-DE8F-2F75C3E19CE0}"/>
              </a:ext>
            </a:extLst>
          </p:cNvPr>
          <p:cNvSpPr>
            <a:spLocks noGrp="1"/>
          </p:cNvSpPr>
          <p:nvPr>
            <p:ph type="dt" sz="half" idx="10"/>
          </p:nvPr>
        </p:nvSpPr>
        <p:spPr/>
        <p:txBody>
          <a:bodyPr/>
          <a:lstStyle/>
          <a:p>
            <a:fld id="{7FF3FFF0-7CFA-46EC-BB95-59ADCF87342F}" type="datetimeFigureOut">
              <a:rPr lang="en-IN" smtClean="0"/>
              <a:t>01-06-2022</a:t>
            </a:fld>
            <a:endParaRPr lang="en-IN"/>
          </a:p>
        </p:txBody>
      </p:sp>
      <p:sp>
        <p:nvSpPr>
          <p:cNvPr id="8" name="Footer Placeholder 7">
            <a:extLst>
              <a:ext uri="{FF2B5EF4-FFF2-40B4-BE49-F238E27FC236}">
                <a16:creationId xmlns:a16="http://schemas.microsoft.com/office/drawing/2014/main" id="{C897F61D-9FE3-9544-BB2D-899307CDA6B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EAE156-055D-1D74-DD9D-E0679D31AA58}"/>
              </a:ext>
            </a:extLst>
          </p:cNvPr>
          <p:cNvSpPr>
            <a:spLocks noGrp="1"/>
          </p:cNvSpPr>
          <p:nvPr>
            <p:ph type="sldNum" sz="quarter" idx="12"/>
          </p:nvPr>
        </p:nvSpPr>
        <p:spPr/>
        <p:txBody>
          <a:bodyPr/>
          <a:lstStyle/>
          <a:p>
            <a:fld id="{0FA1EA6E-BE83-460B-BE0A-11396F61B747}" type="slidenum">
              <a:rPr lang="en-IN" smtClean="0"/>
              <a:t>‹#›</a:t>
            </a:fld>
            <a:endParaRPr lang="en-IN"/>
          </a:p>
        </p:txBody>
      </p:sp>
    </p:spTree>
    <p:extLst>
      <p:ext uri="{BB962C8B-B14F-4D97-AF65-F5344CB8AC3E}">
        <p14:creationId xmlns:p14="http://schemas.microsoft.com/office/powerpoint/2010/main" val="1958453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043E7-247C-5BFD-13CF-2FBE8C9716D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04951B5-922C-8340-04DE-CBFB35B420B8}"/>
              </a:ext>
            </a:extLst>
          </p:cNvPr>
          <p:cNvSpPr>
            <a:spLocks noGrp="1"/>
          </p:cNvSpPr>
          <p:nvPr>
            <p:ph type="dt" sz="half" idx="10"/>
          </p:nvPr>
        </p:nvSpPr>
        <p:spPr/>
        <p:txBody>
          <a:bodyPr/>
          <a:lstStyle/>
          <a:p>
            <a:fld id="{7FF3FFF0-7CFA-46EC-BB95-59ADCF87342F}" type="datetimeFigureOut">
              <a:rPr lang="en-IN" smtClean="0"/>
              <a:t>01-06-2022</a:t>
            </a:fld>
            <a:endParaRPr lang="en-IN"/>
          </a:p>
        </p:txBody>
      </p:sp>
      <p:sp>
        <p:nvSpPr>
          <p:cNvPr id="4" name="Footer Placeholder 3">
            <a:extLst>
              <a:ext uri="{FF2B5EF4-FFF2-40B4-BE49-F238E27FC236}">
                <a16:creationId xmlns:a16="http://schemas.microsoft.com/office/drawing/2014/main" id="{C0A10106-57D2-E579-4445-53E705FE8E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D2CC044-B432-B688-671C-056D8452FA56}"/>
              </a:ext>
            </a:extLst>
          </p:cNvPr>
          <p:cNvSpPr>
            <a:spLocks noGrp="1"/>
          </p:cNvSpPr>
          <p:nvPr>
            <p:ph type="sldNum" sz="quarter" idx="12"/>
          </p:nvPr>
        </p:nvSpPr>
        <p:spPr/>
        <p:txBody>
          <a:bodyPr/>
          <a:lstStyle/>
          <a:p>
            <a:fld id="{0FA1EA6E-BE83-460B-BE0A-11396F61B747}" type="slidenum">
              <a:rPr lang="en-IN" smtClean="0"/>
              <a:t>‹#›</a:t>
            </a:fld>
            <a:endParaRPr lang="en-IN"/>
          </a:p>
        </p:txBody>
      </p:sp>
    </p:spTree>
    <p:extLst>
      <p:ext uri="{BB962C8B-B14F-4D97-AF65-F5344CB8AC3E}">
        <p14:creationId xmlns:p14="http://schemas.microsoft.com/office/powerpoint/2010/main" val="2100720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9043A8-FEA2-CE94-C16E-0D9457F57202}"/>
              </a:ext>
            </a:extLst>
          </p:cNvPr>
          <p:cNvSpPr>
            <a:spLocks noGrp="1"/>
          </p:cNvSpPr>
          <p:nvPr>
            <p:ph type="dt" sz="half" idx="10"/>
          </p:nvPr>
        </p:nvSpPr>
        <p:spPr/>
        <p:txBody>
          <a:bodyPr/>
          <a:lstStyle/>
          <a:p>
            <a:fld id="{7FF3FFF0-7CFA-46EC-BB95-59ADCF87342F}" type="datetimeFigureOut">
              <a:rPr lang="en-IN" smtClean="0"/>
              <a:t>01-06-2022</a:t>
            </a:fld>
            <a:endParaRPr lang="en-IN"/>
          </a:p>
        </p:txBody>
      </p:sp>
      <p:sp>
        <p:nvSpPr>
          <p:cNvPr id="3" name="Footer Placeholder 2">
            <a:extLst>
              <a:ext uri="{FF2B5EF4-FFF2-40B4-BE49-F238E27FC236}">
                <a16:creationId xmlns:a16="http://schemas.microsoft.com/office/drawing/2014/main" id="{A53B93C7-ADC6-76C6-C925-2C1EE7BDF32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EBF4152-12C5-D074-7D15-860B3BDE70E4}"/>
              </a:ext>
            </a:extLst>
          </p:cNvPr>
          <p:cNvSpPr>
            <a:spLocks noGrp="1"/>
          </p:cNvSpPr>
          <p:nvPr>
            <p:ph type="sldNum" sz="quarter" idx="12"/>
          </p:nvPr>
        </p:nvSpPr>
        <p:spPr/>
        <p:txBody>
          <a:bodyPr/>
          <a:lstStyle/>
          <a:p>
            <a:fld id="{0FA1EA6E-BE83-460B-BE0A-11396F61B747}" type="slidenum">
              <a:rPr lang="en-IN" smtClean="0"/>
              <a:t>‹#›</a:t>
            </a:fld>
            <a:endParaRPr lang="en-IN"/>
          </a:p>
        </p:txBody>
      </p:sp>
    </p:spTree>
    <p:extLst>
      <p:ext uri="{BB962C8B-B14F-4D97-AF65-F5344CB8AC3E}">
        <p14:creationId xmlns:p14="http://schemas.microsoft.com/office/powerpoint/2010/main" val="4185340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3BA6-BB70-C4F3-962C-32F2E423B4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C7AD1B4-8022-B285-131C-2AC07A4D29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51543B2-981C-71E4-4433-56E506D571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041A49-39AD-EA45-BF84-410595E6A73D}"/>
              </a:ext>
            </a:extLst>
          </p:cNvPr>
          <p:cNvSpPr>
            <a:spLocks noGrp="1"/>
          </p:cNvSpPr>
          <p:nvPr>
            <p:ph type="dt" sz="half" idx="10"/>
          </p:nvPr>
        </p:nvSpPr>
        <p:spPr/>
        <p:txBody>
          <a:bodyPr/>
          <a:lstStyle/>
          <a:p>
            <a:fld id="{7FF3FFF0-7CFA-46EC-BB95-59ADCF87342F}" type="datetimeFigureOut">
              <a:rPr lang="en-IN" smtClean="0"/>
              <a:t>01-06-2022</a:t>
            </a:fld>
            <a:endParaRPr lang="en-IN"/>
          </a:p>
        </p:txBody>
      </p:sp>
      <p:sp>
        <p:nvSpPr>
          <p:cNvPr id="6" name="Footer Placeholder 5">
            <a:extLst>
              <a:ext uri="{FF2B5EF4-FFF2-40B4-BE49-F238E27FC236}">
                <a16:creationId xmlns:a16="http://schemas.microsoft.com/office/drawing/2014/main" id="{D9786F58-331D-72AF-C4A1-F1F75134CA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F7C989-FE87-4040-24FE-BAA75C7B3406}"/>
              </a:ext>
            </a:extLst>
          </p:cNvPr>
          <p:cNvSpPr>
            <a:spLocks noGrp="1"/>
          </p:cNvSpPr>
          <p:nvPr>
            <p:ph type="sldNum" sz="quarter" idx="12"/>
          </p:nvPr>
        </p:nvSpPr>
        <p:spPr/>
        <p:txBody>
          <a:bodyPr/>
          <a:lstStyle/>
          <a:p>
            <a:fld id="{0FA1EA6E-BE83-460B-BE0A-11396F61B747}" type="slidenum">
              <a:rPr lang="en-IN" smtClean="0"/>
              <a:t>‹#›</a:t>
            </a:fld>
            <a:endParaRPr lang="en-IN"/>
          </a:p>
        </p:txBody>
      </p:sp>
    </p:spTree>
    <p:extLst>
      <p:ext uri="{BB962C8B-B14F-4D97-AF65-F5344CB8AC3E}">
        <p14:creationId xmlns:p14="http://schemas.microsoft.com/office/powerpoint/2010/main" val="4060262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B0887-23DE-8194-F332-3DB41F19C4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993B226-BEBB-84EF-C13A-F91ADF3DEB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15FAB2-E75D-6D32-A4AA-C23BDBE3B0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7E73F7-3462-2EC3-E43F-89B70F26E7BA}"/>
              </a:ext>
            </a:extLst>
          </p:cNvPr>
          <p:cNvSpPr>
            <a:spLocks noGrp="1"/>
          </p:cNvSpPr>
          <p:nvPr>
            <p:ph type="dt" sz="half" idx="10"/>
          </p:nvPr>
        </p:nvSpPr>
        <p:spPr/>
        <p:txBody>
          <a:bodyPr/>
          <a:lstStyle/>
          <a:p>
            <a:fld id="{7FF3FFF0-7CFA-46EC-BB95-59ADCF87342F}" type="datetimeFigureOut">
              <a:rPr lang="en-IN" smtClean="0"/>
              <a:t>01-06-2022</a:t>
            </a:fld>
            <a:endParaRPr lang="en-IN"/>
          </a:p>
        </p:txBody>
      </p:sp>
      <p:sp>
        <p:nvSpPr>
          <p:cNvPr id="6" name="Footer Placeholder 5">
            <a:extLst>
              <a:ext uri="{FF2B5EF4-FFF2-40B4-BE49-F238E27FC236}">
                <a16:creationId xmlns:a16="http://schemas.microsoft.com/office/drawing/2014/main" id="{7AFA8F05-1026-C7DB-6A84-177F72E6BE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B17F44-6C0C-C5A5-6BEF-20EB46A9FAF4}"/>
              </a:ext>
            </a:extLst>
          </p:cNvPr>
          <p:cNvSpPr>
            <a:spLocks noGrp="1"/>
          </p:cNvSpPr>
          <p:nvPr>
            <p:ph type="sldNum" sz="quarter" idx="12"/>
          </p:nvPr>
        </p:nvSpPr>
        <p:spPr/>
        <p:txBody>
          <a:bodyPr/>
          <a:lstStyle/>
          <a:p>
            <a:fld id="{0FA1EA6E-BE83-460B-BE0A-11396F61B747}" type="slidenum">
              <a:rPr lang="en-IN" smtClean="0"/>
              <a:t>‹#›</a:t>
            </a:fld>
            <a:endParaRPr lang="en-IN"/>
          </a:p>
        </p:txBody>
      </p:sp>
    </p:spTree>
    <p:extLst>
      <p:ext uri="{BB962C8B-B14F-4D97-AF65-F5344CB8AC3E}">
        <p14:creationId xmlns:p14="http://schemas.microsoft.com/office/powerpoint/2010/main" val="201598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17DAD0-C57E-69FB-7867-BD9AD3ED86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190C9B-6B2A-35C8-9BA8-3731308FB4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992BB8-2860-0EF2-7B75-CF622D24FC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F3FFF0-7CFA-46EC-BB95-59ADCF87342F}" type="datetimeFigureOut">
              <a:rPr lang="en-IN" smtClean="0"/>
              <a:t>01-06-2022</a:t>
            </a:fld>
            <a:endParaRPr lang="en-IN"/>
          </a:p>
        </p:txBody>
      </p:sp>
      <p:sp>
        <p:nvSpPr>
          <p:cNvPr id="5" name="Footer Placeholder 4">
            <a:extLst>
              <a:ext uri="{FF2B5EF4-FFF2-40B4-BE49-F238E27FC236}">
                <a16:creationId xmlns:a16="http://schemas.microsoft.com/office/drawing/2014/main" id="{7F803D4E-49FE-4FC4-B30A-60CFF026F9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C0EBC8C-71F8-6A2C-043B-DF633BF38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A1EA6E-BE83-460B-BE0A-11396F61B747}" type="slidenum">
              <a:rPr lang="en-IN" smtClean="0"/>
              <a:t>‹#›</a:t>
            </a:fld>
            <a:endParaRPr lang="en-IN"/>
          </a:p>
        </p:txBody>
      </p:sp>
    </p:spTree>
    <p:extLst>
      <p:ext uri="{BB962C8B-B14F-4D97-AF65-F5344CB8AC3E}">
        <p14:creationId xmlns:p14="http://schemas.microsoft.com/office/powerpoint/2010/main" val="922422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dirty="0">
                <a:latin typeface="Algerian" panose="04020705040A02060702" pitchFamily="82" charset="0"/>
              </a:rPr>
              <a:t>Python</a:t>
            </a: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a:xfrm>
            <a:off x="1524000" y="3620892"/>
            <a:ext cx="9144000" cy="1655762"/>
          </a:xfrm>
        </p:spPr>
        <p:txBody>
          <a:bodyPr/>
          <a:lstStyle/>
          <a:p>
            <a:r>
              <a:rPr lang="en-IN" dirty="0"/>
              <a:t>Session – 8</a:t>
            </a:r>
          </a:p>
          <a:p>
            <a:r>
              <a:rPr lang="en-IN" dirty="0"/>
              <a:t>Date – 31</a:t>
            </a:r>
            <a:r>
              <a:rPr lang="en-IN" baseline="30000" dirty="0"/>
              <a:t>st</a:t>
            </a:r>
            <a:r>
              <a:rPr lang="en-IN" dirty="0"/>
              <a:t> May, 2022</a:t>
            </a:r>
          </a:p>
        </p:txBody>
      </p:sp>
    </p:spTree>
    <p:extLst>
      <p:ext uri="{BB962C8B-B14F-4D97-AF65-F5344CB8AC3E}">
        <p14:creationId xmlns:p14="http://schemas.microsoft.com/office/powerpoint/2010/main" val="2018234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C25B3-CC19-FDE5-7C8E-1FDA488B57F5}"/>
              </a:ext>
            </a:extLst>
          </p:cNvPr>
          <p:cNvSpPr>
            <a:spLocks noGrp="1"/>
          </p:cNvSpPr>
          <p:nvPr>
            <p:ph type="title"/>
          </p:nvPr>
        </p:nvSpPr>
        <p:spPr>
          <a:xfrm>
            <a:off x="98612" y="140727"/>
            <a:ext cx="11869270" cy="540310"/>
          </a:xfrm>
        </p:spPr>
        <p:txBody>
          <a:bodyPr>
            <a:normAutofit fontScale="90000"/>
          </a:bodyPr>
          <a:lstStyle/>
          <a:p>
            <a:r>
              <a:rPr lang="en-IN" b="0" i="0" dirty="0">
                <a:solidFill>
                  <a:srgbClr val="000000"/>
                </a:solidFill>
                <a:effectLst/>
                <a:latin typeface="Segoe UI Black" panose="020B0A02040204020203" pitchFamily="34" charset="0"/>
                <a:ea typeface="Segoe UI Black" panose="020B0A02040204020203" pitchFamily="34" charset="0"/>
              </a:rPr>
              <a:t>Special Sequences</a:t>
            </a:r>
            <a:endParaRPr lang="en-IN" b="1" dirty="0">
              <a:latin typeface="Segoe UI Black" panose="020B0A02040204020203" pitchFamily="34" charset="0"/>
              <a:ea typeface="Segoe UI Black" panose="020B0A02040204020203" pitchFamily="34" charset="0"/>
            </a:endParaRPr>
          </a:p>
        </p:txBody>
      </p:sp>
      <p:sp>
        <p:nvSpPr>
          <p:cNvPr id="3" name="Content Placeholder 2">
            <a:extLst>
              <a:ext uri="{FF2B5EF4-FFF2-40B4-BE49-F238E27FC236}">
                <a16:creationId xmlns:a16="http://schemas.microsoft.com/office/drawing/2014/main" id="{6370C7B6-3BB3-FE6A-6C47-D404A0724789}"/>
              </a:ext>
            </a:extLst>
          </p:cNvPr>
          <p:cNvSpPr>
            <a:spLocks noGrp="1"/>
          </p:cNvSpPr>
          <p:nvPr>
            <p:ph idx="1"/>
          </p:nvPr>
        </p:nvSpPr>
        <p:spPr>
          <a:xfrm>
            <a:off x="98611" y="820132"/>
            <a:ext cx="11869269" cy="6037868"/>
          </a:xfrm>
        </p:spPr>
        <p:txBody>
          <a:bodyPr>
            <a:normAutofit/>
          </a:bodyPr>
          <a:lstStyle/>
          <a:p>
            <a:r>
              <a:rPr kumimoji="0" lang="en-US" altLang="en-US" sz="1600" b="0" i="0" u="none" strike="noStrike" cap="none" normalizeH="0" baseline="0" dirty="0">
                <a:ln>
                  <a:noFill/>
                </a:ln>
                <a:solidFill>
                  <a:srgbClr val="000000"/>
                </a:solidFill>
                <a:effectLst/>
                <a:latin typeface="Verdana" panose="020B0604030504040204" pitchFamily="34" charset="0"/>
              </a:rPr>
              <a:t>A special sequence is a </a:t>
            </a:r>
            <a:r>
              <a:rPr kumimoji="0" lang="en-US" altLang="en-US" sz="1600" b="0" i="0" u="none" strike="noStrike" cap="none" normalizeH="0" baseline="0" dirty="0">
                <a:ln>
                  <a:noFill/>
                </a:ln>
                <a:solidFill>
                  <a:srgbClr val="DC143C"/>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Verdana" panose="020B0604030504040204" pitchFamily="34" charset="0"/>
              </a:rPr>
              <a:t> followed by one of the characters in the list below, and has a special meaning:</a:t>
            </a:r>
          </a:p>
          <a:p>
            <a:pPr marL="0" indent="0">
              <a:buNone/>
            </a:pP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algn="l"/>
            <a:endParaRPr lang="en-IN" sz="1600" dirty="0"/>
          </a:p>
        </p:txBody>
      </p:sp>
      <p:graphicFrame>
        <p:nvGraphicFramePr>
          <p:cNvPr id="6" name="Table 5">
            <a:extLst>
              <a:ext uri="{FF2B5EF4-FFF2-40B4-BE49-F238E27FC236}">
                <a16:creationId xmlns:a16="http://schemas.microsoft.com/office/drawing/2014/main" id="{E6F90F17-64B1-83C4-1FC3-82A9292C5A74}"/>
              </a:ext>
            </a:extLst>
          </p:cNvPr>
          <p:cNvGraphicFramePr>
            <a:graphicFrameLocks noGrp="1"/>
          </p:cNvGraphicFramePr>
          <p:nvPr>
            <p:extLst>
              <p:ext uri="{D42A27DB-BD31-4B8C-83A1-F6EECF244321}">
                <p14:modId xmlns:p14="http://schemas.microsoft.com/office/powerpoint/2010/main" val="2461667811"/>
              </p:ext>
            </p:extLst>
          </p:nvPr>
        </p:nvGraphicFramePr>
        <p:xfrm>
          <a:off x="619767" y="1164129"/>
          <a:ext cx="10381129" cy="4890037"/>
        </p:xfrm>
        <a:graphic>
          <a:graphicData uri="http://schemas.openxmlformats.org/drawingml/2006/table">
            <a:tbl>
              <a:tblPr/>
              <a:tblGrid>
                <a:gridCol w="3155360">
                  <a:extLst>
                    <a:ext uri="{9D8B030D-6E8A-4147-A177-3AD203B41FA5}">
                      <a16:colId xmlns:a16="http://schemas.microsoft.com/office/drawing/2014/main" val="1470863543"/>
                    </a:ext>
                  </a:extLst>
                </a:gridCol>
                <a:gridCol w="5809345">
                  <a:extLst>
                    <a:ext uri="{9D8B030D-6E8A-4147-A177-3AD203B41FA5}">
                      <a16:colId xmlns:a16="http://schemas.microsoft.com/office/drawing/2014/main" val="729340960"/>
                    </a:ext>
                  </a:extLst>
                </a:gridCol>
                <a:gridCol w="1383346">
                  <a:extLst>
                    <a:ext uri="{9D8B030D-6E8A-4147-A177-3AD203B41FA5}">
                      <a16:colId xmlns:a16="http://schemas.microsoft.com/office/drawing/2014/main" val="2778018633"/>
                    </a:ext>
                  </a:extLst>
                </a:gridCol>
                <a:gridCol w="33078">
                  <a:extLst>
                    <a:ext uri="{9D8B030D-6E8A-4147-A177-3AD203B41FA5}">
                      <a16:colId xmlns:a16="http://schemas.microsoft.com/office/drawing/2014/main" val="835095129"/>
                    </a:ext>
                  </a:extLst>
                </a:gridCol>
              </a:tblGrid>
              <a:tr h="235225">
                <a:tc>
                  <a:txBody>
                    <a:bodyPr/>
                    <a:lstStyle/>
                    <a:p>
                      <a:pPr algn="l" fontAlgn="t"/>
                      <a:r>
                        <a:rPr lang="en-IN" sz="1600" b="1" dirty="0">
                          <a:effectLst/>
                        </a:rPr>
                        <a:t>Character</a:t>
                      </a:r>
                    </a:p>
                  </a:txBody>
                  <a:tcPr marL="7678" marR="3839" marT="3839" marB="3839">
                    <a:lnL>
                      <a:noFill/>
                    </a:lnL>
                    <a:lnR>
                      <a:noFill/>
                    </a:lnR>
                    <a:lnT>
                      <a:noFill/>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600" b="1">
                          <a:effectLst/>
                        </a:rPr>
                        <a:t>Description</a:t>
                      </a:r>
                    </a:p>
                  </a:txBody>
                  <a:tcPr marL="3839" marR="3839" marT="3839" marB="3839">
                    <a:lnL>
                      <a:noFill/>
                    </a:lnL>
                    <a:lnR>
                      <a:noFill/>
                    </a:lnR>
                    <a:lnT>
                      <a:noFill/>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600" b="1" dirty="0">
                          <a:effectLst/>
                        </a:rPr>
                        <a:t>Example</a:t>
                      </a:r>
                    </a:p>
                  </a:txBody>
                  <a:tcPr marL="3839" marR="3839" marT="3839" marB="3839">
                    <a:lnL>
                      <a:noFill/>
                    </a:lnL>
                    <a:lnR>
                      <a:noFill/>
                    </a:lnR>
                    <a:lnT>
                      <a:noFill/>
                    </a:lnT>
                    <a:lnB w="7620"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IN" sz="1200" dirty="0">
                        <a:effectLst/>
                      </a:endParaRPr>
                    </a:p>
                  </a:txBody>
                  <a:tcPr marL="3839" marR="3839" marT="3839" marB="3839">
                    <a:lnL>
                      <a:noFill/>
                    </a:lnL>
                    <a:lnR>
                      <a:noFill/>
                    </a:lnR>
                    <a:lnT>
                      <a:noFill/>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03516517"/>
                  </a:ext>
                </a:extLst>
              </a:tr>
              <a:tr h="377081">
                <a:tc>
                  <a:txBody>
                    <a:bodyPr/>
                    <a:lstStyle/>
                    <a:p>
                      <a:pPr algn="l" fontAlgn="t"/>
                      <a:r>
                        <a:rPr lang="en-IN" sz="1200">
                          <a:effectLst/>
                        </a:rPr>
                        <a:t>\A</a:t>
                      </a:r>
                    </a:p>
                  </a:txBody>
                  <a:tcPr marL="7678" marR="3839" marT="3839" marB="383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200">
                          <a:effectLst/>
                        </a:rPr>
                        <a:t>Returns a match if the specified characters are at the beginning of the string</a:t>
                      </a:r>
                    </a:p>
                  </a:txBody>
                  <a:tcPr marL="3839" marR="3839" marT="3839" marB="383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1200" dirty="0">
                          <a:effectLst/>
                        </a:rPr>
                        <a:t>"\</a:t>
                      </a:r>
                      <a:r>
                        <a:rPr lang="en-IN" sz="1200" dirty="0" err="1">
                          <a:effectLst/>
                        </a:rPr>
                        <a:t>AThe</a:t>
                      </a:r>
                      <a:r>
                        <a:rPr lang="en-IN" sz="1200" dirty="0">
                          <a:effectLst/>
                        </a:rPr>
                        <a:t>"</a:t>
                      </a:r>
                    </a:p>
                  </a:txBody>
                  <a:tcPr marL="3839" marR="3839" marT="3839" marB="383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endParaRPr lang="en-IN" sz="1200" dirty="0">
                        <a:effectLst/>
                      </a:endParaRPr>
                    </a:p>
                  </a:txBody>
                  <a:tcPr marL="3839" marR="3839" marT="3839" marB="383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285831581"/>
                  </a:ext>
                </a:extLst>
              </a:tr>
              <a:tr h="748957">
                <a:tc>
                  <a:txBody>
                    <a:bodyPr/>
                    <a:lstStyle/>
                    <a:p>
                      <a:pPr algn="l" fontAlgn="t"/>
                      <a:r>
                        <a:rPr lang="en-IN" sz="1200" dirty="0">
                          <a:effectLst/>
                        </a:rPr>
                        <a:t>\b</a:t>
                      </a:r>
                    </a:p>
                  </a:txBody>
                  <a:tcPr marL="7678" marR="3839" marT="3839" marB="383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rPr>
                        <a:t>Returns a match where the specified characters are at the beginning or at the end of a word</a:t>
                      </a:r>
                      <a:br>
                        <a:rPr lang="en-US" sz="1200" dirty="0">
                          <a:effectLst/>
                        </a:rPr>
                      </a:br>
                      <a:r>
                        <a:rPr lang="en-US" sz="1200" dirty="0">
                          <a:effectLst/>
                        </a:rPr>
                        <a:t>(the "r" in the beginning is making sure that the string is being treated as a "raw string")</a:t>
                      </a:r>
                    </a:p>
                  </a:txBody>
                  <a:tcPr marL="3839" marR="3839" marT="3839" marB="383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pt-BR" sz="1200" dirty="0">
                          <a:effectLst/>
                        </a:rPr>
                        <a:t>r"\bain"</a:t>
                      </a:r>
                      <a:br>
                        <a:rPr lang="pt-BR" sz="1200" dirty="0">
                          <a:effectLst/>
                        </a:rPr>
                      </a:br>
                      <a:r>
                        <a:rPr lang="pt-BR" sz="1200" dirty="0">
                          <a:effectLst/>
                        </a:rPr>
                        <a:t>r"ain\b"</a:t>
                      </a:r>
                    </a:p>
                  </a:txBody>
                  <a:tcPr marL="3839" marR="3839" marT="3839" marB="383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IN" sz="1200" dirty="0">
                        <a:effectLst/>
                      </a:endParaRPr>
                    </a:p>
                  </a:txBody>
                  <a:tcPr marL="3839" marR="3839" marT="3839" marB="383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40569799"/>
                  </a:ext>
                </a:extLst>
              </a:tr>
              <a:tr h="872915">
                <a:tc>
                  <a:txBody>
                    <a:bodyPr/>
                    <a:lstStyle/>
                    <a:p>
                      <a:pPr algn="l" fontAlgn="t"/>
                      <a:r>
                        <a:rPr lang="en-IN" sz="1200" dirty="0">
                          <a:effectLst/>
                        </a:rPr>
                        <a:t>\B</a:t>
                      </a:r>
                    </a:p>
                  </a:txBody>
                  <a:tcPr marL="7678" marR="3839" marT="3839" marB="383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200">
                          <a:effectLst/>
                        </a:rPr>
                        <a:t>Returns a match where the specified characters are present, but NOT at the beginning (or at the end) of a word</a:t>
                      </a:r>
                      <a:br>
                        <a:rPr lang="en-US" sz="1200">
                          <a:effectLst/>
                        </a:rPr>
                      </a:br>
                      <a:r>
                        <a:rPr lang="en-US" sz="1200">
                          <a:effectLst/>
                        </a:rPr>
                        <a:t>(the "r" in the beginning is making sure that the string is being treated as a "raw string")</a:t>
                      </a:r>
                    </a:p>
                  </a:txBody>
                  <a:tcPr marL="3839" marR="3839" marT="3839" marB="383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pt-BR" sz="1200">
                          <a:effectLst/>
                        </a:rPr>
                        <a:t>r"\Bain"</a:t>
                      </a:r>
                      <a:br>
                        <a:rPr lang="pt-BR" sz="1200">
                          <a:effectLst/>
                        </a:rPr>
                      </a:br>
                      <a:r>
                        <a:rPr lang="pt-BR" sz="1200">
                          <a:effectLst/>
                        </a:rPr>
                        <a:t>r"ain\B"</a:t>
                      </a:r>
                    </a:p>
                  </a:txBody>
                  <a:tcPr marL="3839" marR="3839" marT="3839" marB="383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endParaRPr lang="en-IN" sz="1200" dirty="0">
                        <a:effectLst/>
                      </a:endParaRPr>
                    </a:p>
                  </a:txBody>
                  <a:tcPr marL="3839" marR="3839" marT="3839" marB="383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2929834364"/>
                  </a:ext>
                </a:extLst>
              </a:tr>
              <a:tr h="377081">
                <a:tc>
                  <a:txBody>
                    <a:bodyPr/>
                    <a:lstStyle/>
                    <a:p>
                      <a:pPr algn="l" fontAlgn="t"/>
                      <a:r>
                        <a:rPr lang="en-IN" sz="1200">
                          <a:effectLst/>
                        </a:rPr>
                        <a:t>\d</a:t>
                      </a:r>
                    </a:p>
                  </a:txBody>
                  <a:tcPr marL="7678" marR="3839" marT="3839" marB="383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Returns a match where the string contains digits (numbers from 0-9)</a:t>
                      </a:r>
                    </a:p>
                  </a:txBody>
                  <a:tcPr marL="3839" marR="3839" marT="3839" marB="383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200">
                          <a:effectLst/>
                        </a:rPr>
                        <a:t>"\d"</a:t>
                      </a:r>
                    </a:p>
                  </a:txBody>
                  <a:tcPr marL="3839" marR="3839" marT="3839" marB="383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IN" sz="1200" dirty="0">
                        <a:effectLst/>
                      </a:endParaRPr>
                    </a:p>
                  </a:txBody>
                  <a:tcPr marL="3839" marR="3839" marT="3839" marB="383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98284370"/>
                  </a:ext>
                </a:extLst>
              </a:tr>
              <a:tr h="253122">
                <a:tc>
                  <a:txBody>
                    <a:bodyPr/>
                    <a:lstStyle/>
                    <a:p>
                      <a:pPr algn="l" fontAlgn="t"/>
                      <a:r>
                        <a:rPr lang="en-IN" sz="1200">
                          <a:effectLst/>
                        </a:rPr>
                        <a:t>\D</a:t>
                      </a:r>
                    </a:p>
                  </a:txBody>
                  <a:tcPr marL="7678" marR="3839" marT="3839" marB="383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200">
                          <a:effectLst/>
                        </a:rPr>
                        <a:t>Returns a match where the string DOES NOT contain digits</a:t>
                      </a:r>
                    </a:p>
                  </a:txBody>
                  <a:tcPr marL="3839" marR="3839" marT="3839" marB="383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1200">
                          <a:effectLst/>
                        </a:rPr>
                        <a:t>"\D"</a:t>
                      </a:r>
                    </a:p>
                  </a:txBody>
                  <a:tcPr marL="3839" marR="3839" marT="3839" marB="383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endParaRPr lang="en-IN" sz="1200" dirty="0">
                        <a:effectLst/>
                      </a:endParaRPr>
                    </a:p>
                  </a:txBody>
                  <a:tcPr marL="3839" marR="3839" marT="3839" marB="383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2266329883"/>
                  </a:ext>
                </a:extLst>
              </a:tr>
              <a:tr h="253122">
                <a:tc>
                  <a:txBody>
                    <a:bodyPr/>
                    <a:lstStyle/>
                    <a:p>
                      <a:pPr algn="l" fontAlgn="t"/>
                      <a:r>
                        <a:rPr lang="en-IN" sz="1200">
                          <a:effectLst/>
                        </a:rPr>
                        <a:t>\s</a:t>
                      </a:r>
                    </a:p>
                  </a:txBody>
                  <a:tcPr marL="7678" marR="3839" marT="3839" marB="383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Returns a match where the string contains a white space character</a:t>
                      </a:r>
                    </a:p>
                  </a:txBody>
                  <a:tcPr marL="3839" marR="3839" marT="3839" marB="383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200" dirty="0">
                          <a:effectLst/>
                        </a:rPr>
                        <a:t>"\s"</a:t>
                      </a:r>
                    </a:p>
                  </a:txBody>
                  <a:tcPr marL="3839" marR="3839" marT="3839" marB="383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IN" sz="1200" dirty="0">
                        <a:effectLst/>
                      </a:endParaRPr>
                    </a:p>
                  </a:txBody>
                  <a:tcPr marL="3839" marR="3839" marT="3839" marB="383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86968604"/>
                  </a:ext>
                </a:extLst>
              </a:tr>
              <a:tr h="377081">
                <a:tc>
                  <a:txBody>
                    <a:bodyPr/>
                    <a:lstStyle/>
                    <a:p>
                      <a:pPr algn="l" fontAlgn="t"/>
                      <a:r>
                        <a:rPr lang="en-IN" sz="1200">
                          <a:effectLst/>
                        </a:rPr>
                        <a:t>\S</a:t>
                      </a:r>
                    </a:p>
                  </a:txBody>
                  <a:tcPr marL="7678" marR="3839" marT="3839" marB="383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200">
                          <a:effectLst/>
                        </a:rPr>
                        <a:t>Returns a match where the string DOES NOT contain a white space character</a:t>
                      </a:r>
                    </a:p>
                  </a:txBody>
                  <a:tcPr marL="3839" marR="3839" marT="3839" marB="383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1200">
                          <a:effectLst/>
                        </a:rPr>
                        <a:t>"\S"</a:t>
                      </a:r>
                    </a:p>
                  </a:txBody>
                  <a:tcPr marL="3839" marR="3839" marT="3839" marB="383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endParaRPr lang="en-IN" sz="1200" dirty="0">
                        <a:effectLst/>
                      </a:endParaRPr>
                    </a:p>
                  </a:txBody>
                  <a:tcPr marL="3839" marR="3839" marT="3839" marB="383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250746405"/>
                  </a:ext>
                </a:extLst>
              </a:tr>
              <a:tr h="624998">
                <a:tc>
                  <a:txBody>
                    <a:bodyPr/>
                    <a:lstStyle/>
                    <a:p>
                      <a:pPr algn="l" fontAlgn="t"/>
                      <a:r>
                        <a:rPr lang="en-IN" sz="1200">
                          <a:effectLst/>
                        </a:rPr>
                        <a:t>\w</a:t>
                      </a:r>
                    </a:p>
                  </a:txBody>
                  <a:tcPr marL="7678" marR="3839" marT="3839" marB="383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Returns a match where the string contains any word characters (characters from a to Z, digits from 0-9, and the underscore _ character)</a:t>
                      </a:r>
                    </a:p>
                  </a:txBody>
                  <a:tcPr marL="3839" marR="3839" marT="3839" marB="383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200">
                          <a:effectLst/>
                        </a:rPr>
                        <a:t>"\w"</a:t>
                      </a:r>
                    </a:p>
                  </a:txBody>
                  <a:tcPr marL="3839" marR="3839" marT="3839" marB="383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IN" sz="1200" dirty="0">
                        <a:effectLst/>
                      </a:endParaRPr>
                    </a:p>
                  </a:txBody>
                  <a:tcPr marL="3839" marR="3839" marT="3839" marB="383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95325630"/>
                  </a:ext>
                </a:extLst>
              </a:tr>
              <a:tr h="377081">
                <a:tc>
                  <a:txBody>
                    <a:bodyPr/>
                    <a:lstStyle/>
                    <a:p>
                      <a:pPr algn="l" fontAlgn="t"/>
                      <a:r>
                        <a:rPr lang="en-IN" sz="1200">
                          <a:effectLst/>
                        </a:rPr>
                        <a:t>\W</a:t>
                      </a:r>
                    </a:p>
                  </a:txBody>
                  <a:tcPr marL="7678" marR="3839" marT="3839" marB="383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200">
                          <a:effectLst/>
                        </a:rPr>
                        <a:t>Returns a match where the string DOES NOT contain any word characters</a:t>
                      </a:r>
                    </a:p>
                  </a:txBody>
                  <a:tcPr marL="3839" marR="3839" marT="3839" marB="383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1200">
                          <a:effectLst/>
                        </a:rPr>
                        <a:t>"\W"</a:t>
                      </a:r>
                    </a:p>
                  </a:txBody>
                  <a:tcPr marL="3839" marR="3839" marT="3839" marB="383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endParaRPr lang="en-IN" sz="1200" dirty="0">
                        <a:effectLst/>
                      </a:endParaRPr>
                    </a:p>
                  </a:txBody>
                  <a:tcPr marL="3839" marR="3839" marT="3839" marB="383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461907732"/>
                  </a:ext>
                </a:extLst>
              </a:tr>
              <a:tr h="377081">
                <a:tc>
                  <a:txBody>
                    <a:bodyPr/>
                    <a:lstStyle/>
                    <a:p>
                      <a:pPr algn="l" fontAlgn="t"/>
                      <a:r>
                        <a:rPr lang="en-IN" sz="1200">
                          <a:effectLst/>
                        </a:rPr>
                        <a:t>\Z</a:t>
                      </a:r>
                    </a:p>
                  </a:txBody>
                  <a:tcPr marL="7678" marR="3839" marT="3839" marB="383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rPr>
                        <a:t>Returns a match if the specified characters are at the end of the string</a:t>
                      </a:r>
                    </a:p>
                  </a:txBody>
                  <a:tcPr marL="3839" marR="3839" marT="3839" marB="383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200">
                          <a:effectLst/>
                        </a:rPr>
                        <a:t>"Spain\Z"</a:t>
                      </a:r>
                    </a:p>
                  </a:txBody>
                  <a:tcPr marL="3839" marR="3839" marT="3839" marB="383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IN" sz="1200" dirty="0">
                        <a:effectLst/>
                      </a:endParaRPr>
                    </a:p>
                  </a:txBody>
                  <a:tcPr marL="3839" marR="3839" marT="3839" marB="383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10865618"/>
                  </a:ext>
                </a:extLst>
              </a:tr>
            </a:tbl>
          </a:graphicData>
        </a:graphic>
      </p:graphicFrame>
      <p:sp>
        <p:nvSpPr>
          <p:cNvPr id="8" name="TextBox 7">
            <a:extLst>
              <a:ext uri="{FF2B5EF4-FFF2-40B4-BE49-F238E27FC236}">
                <a16:creationId xmlns:a16="http://schemas.microsoft.com/office/drawing/2014/main" id="{11B990B3-D058-2C58-F3B4-A4973522342C}"/>
              </a:ext>
            </a:extLst>
          </p:cNvPr>
          <p:cNvSpPr txBox="1"/>
          <p:nvPr/>
        </p:nvSpPr>
        <p:spPr>
          <a:xfrm>
            <a:off x="571893" y="6193261"/>
            <a:ext cx="11048214" cy="369332"/>
          </a:xfrm>
          <a:prstGeom prst="rect">
            <a:avLst/>
          </a:prstGeom>
          <a:noFill/>
        </p:spPr>
        <p:txBody>
          <a:bodyPr wrap="square">
            <a:spAutoFit/>
          </a:bodyPr>
          <a:lstStyle/>
          <a:p>
            <a:r>
              <a:rPr kumimoji="0" lang="en-US" altLang="en-US" sz="1800" b="1" i="0" u="none" strike="noStrike" cap="none" normalizeH="0" baseline="0" dirty="0">
                <a:ln>
                  <a:noFill/>
                </a:ln>
                <a:solidFill>
                  <a:schemeClr val="tx1"/>
                </a:solidFill>
                <a:effectLst/>
                <a:highlight>
                  <a:srgbClr val="FFFF00"/>
                </a:highlight>
              </a:rPr>
              <a:t>Note</a:t>
            </a:r>
            <a:r>
              <a:rPr kumimoji="0" lang="en-US" altLang="en-US" sz="1800" b="0" i="0" u="none" strike="noStrike" cap="none" normalizeH="0" baseline="0" dirty="0">
                <a:ln>
                  <a:noFill/>
                </a:ln>
                <a:solidFill>
                  <a:schemeClr val="tx1"/>
                </a:solidFill>
                <a:effectLst/>
                <a:highlight>
                  <a:srgbClr val="FFFF00"/>
                </a:highlight>
              </a:rPr>
              <a:t>: Examples for each are given in the code file named “Session 31-05-2022.ipynb” refer that for examples</a:t>
            </a:r>
            <a:endParaRPr kumimoji="0" lang="en-US" altLang="en-US" sz="1800" b="0" i="0" u="none" strike="noStrike" cap="none" normalizeH="0" baseline="0" dirty="0">
              <a:ln>
                <a:noFill/>
              </a:ln>
              <a:solidFill>
                <a:schemeClr val="tx1"/>
              </a:solidFill>
              <a:effectLst/>
              <a:highlight>
                <a:srgbClr val="FFFF00"/>
              </a:highlight>
              <a:latin typeface="Arial" panose="020B0604020202020204" pitchFamily="34" charset="0"/>
            </a:endParaRPr>
          </a:p>
        </p:txBody>
      </p:sp>
    </p:spTree>
    <p:extLst>
      <p:ext uri="{BB962C8B-B14F-4D97-AF65-F5344CB8AC3E}">
        <p14:creationId xmlns:p14="http://schemas.microsoft.com/office/powerpoint/2010/main" val="3809689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C25B3-CC19-FDE5-7C8E-1FDA488B57F5}"/>
              </a:ext>
            </a:extLst>
          </p:cNvPr>
          <p:cNvSpPr>
            <a:spLocks noGrp="1"/>
          </p:cNvSpPr>
          <p:nvPr>
            <p:ph type="title"/>
          </p:nvPr>
        </p:nvSpPr>
        <p:spPr>
          <a:xfrm>
            <a:off x="98612" y="140727"/>
            <a:ext cx="11869270" cy="540310"/>
          </a:xfrm>
        </p:spPr>
        <p:txBody>
          <a:bodyPr>
            <a:normAutofit fontScale="90000"/>
          </a:bodyPr>
          <a:lstStyle/>
          <a:p>
            <a:r>
              <a:rPr lang="en-IN" b="0" i="0" dirty="0">
                <a:solidFill>
                  <a:srgbClr val="000000"/>
                </a:solidFill>
                <a:effectLst/>
                <a:latin typeface="Segoe UI Black" panose="020B0A02040204020203" pitchFamily="34" charset="0"/>
                <a:ea typeface="Segoe UI Black" panose="020B0A02040204020203" pitchFamily="34" charset="0"/>
              </a:rPr>
              <a:t>Sets</a:t>
            </a:r>
            <a:endParaRPr lang="en-IN" b="1" dirty="0">
              <a:latin typeface="Segoe UI Black" panose="020B0A02040204020203" pitchFamily="34" charset="0"/>
              <a:ea typeface="Segoe UI Black" panose="020B0A02040204020203" pitchFamily="34" charset="0"/>
            </a:endParaRPr>
          </a:p>
        </p:txBody>
      </p:sp>
      <p:sp>
        <p:nvSpPr>
          <p:cNvPr id="3" name="Content Placeholder 2">
            <a:extLst>
              <a:ext uri="{FF2B5EF4-FFF2-40B4-BE49-F238E27FC236}">
                <a16:creationId xmlns:a16="http://schemas.microsoft.com/office/drawing/2014/main" id="{6370C7B6-3BB3-FE6A-6C47-D404A0724789}"/>
              </a:ext>
            </a:extLst>
          </p:cNvPr>
          <p:cNvSpPr>
            <a:spLocks noGrp="1"/>
          </p:cNvSpPr>
          <p:nvPr>
            <p:ph idx="1"/>
          </p:nvPr>
        </p:nvSpPr>
        <p:spPr>
          <a:xfrm>
            <a:off x="98611" y="941294"/>
            <a:ext cx="11869269" cy="5683624"/>
          </a:xfrm>
        </p:spPr>
        <p:txBody>
          <a:bodyPr>
            <a:normAutofit/>
          </a:bodyPr>
          <a:lstStyle/>
          <a:p>
            <a:r>
              <a:rPr kumimoji="0" lang="en-US" altLang="en-US" sz="1600" b="0" i="0" u="none" strike="noStrike" cap="none" normalizeH="0" baseline="0" dirty="0">
                <a:ln>
                  <a:noFill/>
                </a:ln>
                <a:solidFill>
                  <a:srgbClr val="000000"/>
                </a:solidFill>
                <a:effectLst/>
                <a:latin typeface="Verdana" panose="020B0604030504040204" pitchFamily="34" charset="0"/>
              </a:rPr>
              <a:t>A set is a set of characters inside a pair of square brackets </a:t>
            </a:r>
            <a:r>
              <a:rPr kumimoji="0" lang="en-US" altLang="en-US" sz="1600" b="0" i="0" u="none" strike="noStrike" cap="none" normalizeH="0" baseline="0" dirty="0">
                <a:ln>
                  <a:noFill/>
                </a:ln>
                <a:solidFill>
                  <a:srgbClr val="DC143C"/>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Verdana" panose="020B0604030504040204" pitchFamily="34" charset="0"/>
              </a:rPr>
              <a:t> with a special meaning:</a:t>
            </a:r>
          </a:p>
          <a:p>
            <a:pPr marL="0" indent="0" algn="l">
              <a:buNone/>
            </a:pPr>
            <a:endParaRPr lang="en-IN" sz="1600" dirty="0"/>
          </a:p>
        </p:txBody>
      </p:sp>
      <p:graphicFrame>
        <p:nvGraphicFramePr>
          <p:cNvPr id="5" name="Table 4">
            <a:extLst>
              <a:ext uri="{FF2B5EF4-FFF2-40B4-BE49-F238E27FC236}">
                <a16:creationId xmlns:a16="http://schemas.microsoft.com/office/drawing/2014/main" id="{CA1535BC-FAE0-D157-009D-11BE0B4E3AF8}"/>
              </a:ext>
            </a:extLst>
          </p:cNvPr>
          <p:cNvGraphicFramePr>
            <a:graphicFrameLocks noGrp="1"/>
          </p:cNvGraphicFramePr>
          <p:nvPr>
            <p:extLst>
              <p:ext uri="{D42A27DB-BD31-4B8C-83A1-F6EECF244321}">
                <p14:modId xmlns:p14="http://schemas.microsoft.com/office/powerpoint/2010/main" val="2331795376"/>
              </p:ext>
            </p:extLst>
          </p:nvPr>
        </p:nvGraphicFramePr>
        <p:xfrm>
          <a:off x="358588" y="1321976"/>
          <a:ext cx="11474823" cy="4704613"/>
        </p:xfrm>
        <a:graphic>
          <a:graphicData uri="http://schemas.openxmlformats.org/drawingml/2006/table">
            <a:tbl>
              <a:tblPr/>
              <a:tblGrid>
                <a:gridCol w="4310086">
                  <a:extLst>
                    <a:ext uri="{9D8B030D-6E8A-4147-A177-3AD203B41FA5}">
                      <a16:colId xmlns:a16="http://schemas.microsoft.com/office/drawing/2014/main" val="3942458333"/>
                    </a:ext>
                  </a:extLst>
                </a:gridCol>
                <a:gridCol w="7117849">
                  <a:extLst>
                    <a:ext uri="{9D8B030D-6E8A-4147-A177-3AD203B41FA5}">
                      <a16:colId xmlns:a16="http://schemas.microsoft.com/office/drawing/2014/main" val="1975383820"/>
                    </a:ext>
                  </a:extLst>
                </a:gridCol>
                <a:gridCol w="46888">
                  <a:extLst>
                    <a:ext uri="{9D8B030D-6E8A-4147-A177-3AD203B41FA5}">
                      <a16:colId xmlns:a16="http://schemas.microsoft.com/office/drawing/2014/main" val="860975890"/>
                    </a:ext>
                  </a:extLst>
                </a:gridCol>
              </a:tblGrid>
              <a:tr h="122237">
                <a:tc>
                  <a:txBody>
                    <a:bodyPr/>
                    <a:lstStyle/>
                    <a:p>
                      <a:pPr algn="l" fontAlgn="t"/>
                      <a:r>
                        <a:rPr lang="en-IN" sz="2000" b="1" dirty="0">
                          <a:effectLst/>
                        </a:rPr>
                        <a:t>Set</a:t>
                      </a:r>
                    </a:p>
                  </a:txBody>
                  <a:tcPr marL="21488" marR="10744" marT="10744" marB="10744">
                    <a:lnL>
                      <a:noFill/>
                    </a:lnL>
                    <a:lnR>
                      <a:noFill/>
                    </a:lnR>
                    <a:lnT>
                      <a:noFill/>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000" b="1" dirty="0">
                          <a:effectLst/>
                        </a:rPr>
                        <a:t>Description</a:t>
                      </a:r>
                    </a:p>
                  </a:txBody>
                  <a:tcPr marL="10744" marR="10744" marT="10744" marB="10744">
                    <a:lnL>
                      <a:noFill/>
                    </a:lnL>
                    <a:lnR>
                      <a:noFill/>
                    </a:lnR>
                    <a:lnT>
                      <a:noFill/>
                    </a:lnT>
                    <a:lnB w="7620"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IN" sz="1800" dirty="0">
                        <a:effectLst/>
                      </a:endParaRPr>
                    </a:p>
                  </a:txBody>
                  <a:tcPr marL="10744" marR="10744" marT="10744" marB="10744">
                    <a:lnL>
                      <a:noFill/>
                    </a:lnL>
                    <a:lnR>
                      <a:noFill/>
                    </a:lnR>
                    <a:lnT>
                      <a:noFill/>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42892548"/>
                  </a:ext>
                </a:extLst>
              </a:tr>
              <a:tr h="572294">
                <a:tc>
                  <a:txBody>
                    <a:bodyPr/>
                    <a:lstStyle/>
                    <a:p>
                      <a:pPr algn="l" fontAlgn="t"/>
                      <a:r>
                        <a:rPr lang="en-IN" sz="1800">
                          <a:effectLst/>
                        </a:rPr>
                        <a:t>[arn]</a:t>
                      </a:r>
                    </a:p>
                  </a:txBody>
                  <a:tcPr marL="21488" marR="10744" marT="10744" marB="10744">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800">
                          <a:effectLst/>
                        </a:rPr>
                        <a:t>Returns a match where one of the specified characters (a, r, or n) are present</a:t>
                      </a:r>
                    </a:p>
                  </a:txBody>
                  <a:tcPr marL="10744" marR="10744" marT="10744" marB="10744">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endParaRPr lang="en-IN" sz="1800" dirty="0">
                        <a:effectLst/>
                      </a:endParaRPr>
                    </a:p>
                  </a:txBody>
                  <a:tcPr marL="10744" marR="10744" marT="10744" marB="10744">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10135269"/>
                  </a:ext>
                </a:extLst>
              </a:tr>
              <a:tr h="572294">
                <a:tc>
                  <a:txBody>
                    <a:bodyPr/>
                    <a:lstStyle/>
                    <a:p>
                      <a:pPr algn="l" fontAlgn="t"/>
                      <a:r>
                        <a:rPr lang="en-IN" sz="1800">
                          <a:effectLst/>
                        </a:rPr>
                        <a:t>[a-n]</a:t>
                      </a:r>
                    </a:p>
                  </a:txBody>
                  <a:tcPr marL="21488" marR="10744" marT="10744" marB="10744">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a:effectLst/>
                        </a:rPr>
                        <a:t>Returns a match for any lower case character, alphabetically between a and n</a:t>
                      </a:r>
                    </a:p>
                  </a:txBody>
                  <a:tcPr marL="10744" marR="10744" marT="10744" marB="10744">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IN" sz="1800" dirty="0">
                        <a:effectLst/>
                      </a:endParaRPr>
                    </a:p>
                  </a:txBody>
                  <a:tcPr marL="10744" marR="10744" marT="10744" marB="10744">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02993350"/>
                  </a:ext>
                </a:extLst>
              </a:tr>
              <a:tr h="422275">
                <a:tc>
                  <a:txBody>
                    <a:bodyPr/>
                    <a:lstStyle/>
                    <a:p>
                      <a:pPr algn="l" fontAlgn="t"/>
                      <a:r>
                        <a:rPr lang="en-IN" sz="1800">
                          <a:effectLst/>
                        </a:rPr>
                        <a:t>[^arn]</a:t>
                      </a:r>
                    </a:p>
                  </a:txBody>
                  <a:tcPr marL="21488" marR="10744" marT="10744" marB="10744">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800">
                          <a:effectLst/>
                        </a:rPr>
                        <a:t>Returns a match for any character EXCEPT a, r, and n</a:t>
                      </a:r>
                    </a:p>
                  </a:txBody>
                  <a:tcPr marL="10744" marR="10744" marT="10744" marB="10744">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endParaRPr lang="en-IN" sz="1800" dirty="0">
                        <a:effectLst/>
                      </a:endParaRPr>
                    </a:p>
                  </a:txBody>
                  <a:tcPr marL="10744" marR="10744" marT="10744" marB="10744">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338143355"/>
                  </a:ext>
                </a:extLst>
              </a:tr>
              <a:tr h="522287">
                <a:tc>
                  <a:txBody>
                    <a:bodyPr/>
                    <a:lstStyle/>
                    <a:p>
                      <a:pPr algn="l" fontAlgn="t"/>
                      <a:r>
                        <a:rPr lang="en-IN" sz="1800">
                          <a:effectLst/>
                        </a:rPr>
                        <a:t>[0123]</a:t>
                      </a:r>
                    </a:p>
                  </a:txBody>
                  <a:tcPr marL="21488" marR="10744" marT="10744" marB="10744">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a:effectLst/>
                        </a:rPr>
                        <a:t>Returns a match where any of the specified digits (0, 1, 2, or 3) are present</a:t>
                      </a:r>
                    </a:p>
                  </a:txBody>
                  <a:tcPr marL="10744" marR="10744" marT="10744" marB="10744">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IN" sz="1800" dirty="0">
                        <a:effectLst/>
                      </a:endParaRPr>
                    </a:p>
                  </a:txBody>
                  <a:tcPr marL="10744" marR="10744" marT="10744" marB="10744">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26554126"/>
                  </a:ext>
                </a:extLst>
              </a:tr>
              <a:tr h="322262">
                <a:tc>
                  <a:txBody>
                    <a:bodyPr/>
                    <a:lstStyle/>
                    <a:p>
                      <a:pPr algn="l" fontAlgn="t"/>
                      <a:r>
                        <a:rPr lang="en-IN" sz="1800">
                          <a:effectLst/>
                        </a:rPr>
                        <a:t>[0-9]</a:t>
                      </a:r>
                    </a:p>
                  </a:txBody>
                  <a:tcPr marL="21488" marR="10744" marT="10744" marB="10744">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800" dirty="0">
                          <a:effectLst/>
                        </a:rPr>
                        <a:t>Returns a match for any digit between 0 and 9</a:t>
                      </a:r>
                    </a:p>
                  </a:txBody>
                  <a:tcPr marL="10744" marR="10744" marT="10744" marB="10744">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endParaRPr lang="en-IN" sz="1800" dirty="0">
                        <a:effectLst/>
                      </a:endParaRPr>
                    </a:p>
                  </a:txBody>
                  <a:tcPr marL="10744" marR="10744" marT="10744" marB="10744">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774192181"/>
                  </a:ext>
                </a:extLst>
              </a:tr>
              <a:tr h="422275">
                <a:tc>
                  <a:txBody>
                    <a:bodyPr/>
                    <a:lstStyle/>
                    <a:p>
                      <a:pPr algn="l" fontAlgn="t"/>
                      <a:r>
                        <a:rPr lang="en-IN" sz="1800" dirty="0">
                          <a:effectLst/>
                        </a:rPr>
                        <a:t>[0-5][0-9]</a:t>
                      </a:r>
                    </a:p>
                  </a:txBody>
                  <a:tcPr marL="21488" marR="10744" marT="10744" marB="10744">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a:effectLst/>
                        </a:rPr>
                        <a:t>Returns a match for any two-digit numbers from 00 and 59</a:t>
                      </a:r>
                    </a:p>
                  </a:txBody>
                  <a:tcPr marL="10744" marR="10744" marT="10744" marB="10744">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IN" sz="1800" dirty="0">
                        <a:effectLst/>
                      </a:endParaRPr>
                    </a:p>
                  </a:txBody>
                  <a:tcPr marL="10744" marR="10744" marT="10744" marB="10744">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88977269"/>
                  </a:ext>
                </a:extLst>
              </a:tr>
              <a:tr h="672307">
                <a:tc>
                  <a:txBody>
                    <a:bodyPr/>
                    <a:lstStyle/>
                    <a:p>
                      <a:pPr algn="l" fontAlgn="t"/>
                      <a:r>
                        <a:rPr lang="en-IN" sz="1800">
                          <a:effectLst/>
                        </a:rPr>
                        <a:t>[a-zA-Z]</a:t>
                      </a:r>
                    </a:p>
                  </a:txBody>
                  <a:tcPr marL="21488" marR="10744" marT="10744" marB="10744">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800">
                          <a:effectLst/>
                        </a:rPr>
                        <a:t>Returns a match for any character alphabetically between a and z, lower case OR upper case</a:t>
                      </a:r>
                    </a:p>
                  </a:txBody>
                  <a:tcPr marL="10744" marR="10744" marT="10744" marB="10744">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endParaRPr lang="en-IN" sz="1800" dirty="0">
                        <a:effectLst/>
                      </a:endParaRPr>
                    </a:p>
                  </a:txBody>
                  <a:tcPr marL="10744" marR="10744" marT="10744" marB="10744">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2764136537"/>
                  </a:ext>
                </a:extLst>
              </a:tr>
              <a:tr h="872331">
                <a:tc>
                  <a:txBody>
                    <a:bodyPr/>
                    <a:lstStyle/>
                    <a:p>
                      <a:pPr algn="l" fontAlgn="t"/>
                      <a:r>
                        <a:rPr lang="en-IN" sz="1800" dirty="0">
                          <a:effectLst/>
                        </a:rPr>
                        <a:t>[+]</a:t>
                      </a:r>
                    </a:p>
                  </a:txBody>
                  <a:tcPr marL="21488" marR="10744" marT="10744" marB="10744">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a:effectLst/>
                        </a:rPr>
                        <a:t>In sets, +, *, ., |, (), $,{} has no special meaning, so [+] means: return a match for any + character in the string</a:t>
                      </a:r>
                    </a:p>
                  </a:txBody>
                  <a:tcPr marL="10744" marR="10744" marT="10744" marB="10744">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IN" sz="1800" dirty="0">
                        <a:effectLst/>
                      </a:endParaRPr>
                    </a:p>
                  </a:txBody>
                  <a:tcPr marL="10744" marR="10744" marT="10744" marB="10744">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1801616"/>
                  </a:ext>
                </a:extLst>
              </a:tr>
            </a:tbl>
          </a:graphicData>
        </a:graphic>
      </p:graphicFrame>
      <p:sp>
        <p:nvSpPr>
          <p:cNvPr id="6" name="TextBox 5">
            <a:extLst>
              <a:ext uri="{FF2B5EF4-FFF2-40B4-BE49-F238E27FC236}">
                <a16:creationId xmlns:a16="http://schemas.microsoft.com/office/drawing/2014/main" id="{282FF3BC-EE18-D15B-4109-1C75E2441618}"/>
              </a:ext>
            </a:extLst>
          </p:cNvPr>
          <p:cNvSpPr txBox="1"/>
          <p:nvPr/>
        </p:nvSpPr>
        <p:spPr>
          <a:xfrm>
            <a:off x="919666" y="6222605"/>
            <a:ext cx="11048214" cy="369332"/>
          </a:xfrm>
          <a:prstGeom prst="rect">
            <a:avLst/>
          </a:prstGeom>
          <a:noFill/>
        </p:spPr>
        <p:txBody>
          <a:bodyPr wrap="square">
            <a:spAutoFit/>
          </a:bodyPr>
          <a:lstStyle/>
          <a:p>
            <a:r>
              <a:rPr kumimoji="0" lang="en-US" altLang="en-US" sz="1800" b="1" i="0" u="none" strike="noStrike" cap="none" normalizeH="0" baseline="0" dirty="0">
                <a:ln>
                  <a:noFill/>
                </a:ln>
                <a:solidFill>
                  <a:schemeClr val="tx1"/>
                </a:solidFill>
                <a:effectLst/>
                <a:highlight>
                  <a:srgbClr val="FFFF00"/>
                </a:highlight>
              </a:rPr>
              <a:t>Note</a:t>
            </a:r>
            <a:r>
              <a:rPr kumimoji="0" lang="en-US" altLang="en-US" sz="1800" b="0" i="0" u="none" strike="noStrike" cap="none" normalizeH="0" baseline="0" dirty="0">
                <a:ln>
                  <a:noFill/>
                </a:ln>
                <a:solidFill>
                  <a:schemeClr val="tx1"/>
                </a:solidFill>
                <a:effectLst/>
                <a:highlight>
                  <a:srgbClr val="FFFF00"/>
                </a:highlight>
              </a:rPr>
              <a:t>: Examples for each are given in the code file named “Session 31-05-2022.ipynb” refer that for examples</a:t>
            </a:r>
            <a:endParaRPr kumimoji="0" lang="en-US" altLang="en-US" sz="1800" b="0" i="0" u="none" strike="noStrike" cap="none" normalizeH="0" baseline="0" dirty="0">
              <a:ln>
                <a:noFill/>
              </a:ln>
              <a:solidFill>
                <a:schemeClr val="tx1"/>
              </a:solidFill>
              <a:effectLst/>
              <a:highlight>
                <a:srgbClr val="FFFF00"/>
              </a:highlight>
              <a:latin typeface="Arial" panose="020B0604020202020204" pitchFamily="34" charset="0"/>
            </a:endParaRPr>
          </a:p>
        </p:txBody>
      </p:sp>
    </p:spTree>
    <p:extLst>
      <p:ext uri="{BB962C8B-B14F-4D97-AF65-F5344CB8AC3E}">
        <p14:creationId xmlns:p14="http://schemas.microsoft.com/office/powerpoint/2010/main" val="59709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C25B3-CC19-FDE5-7C8E-1FDA488B57F5}"/>
              </a:ext>
            </a:extLst>
          </p:cNvPr>
          <p:cNvSpPr>
            <a:spLocks noGrp="1"/>
          </p:cNvSpPr>
          <p:nvPr>
            <p:ph type="title"/>
          </p:nvPr>
        </p:nvSpPr>
        <p:spPr>
          <a:xfrm>
            <a:off x="98612" y="140727"/>
            <a:ext cx="11869270" cy="540310"/>
          </a:xfrm>
        </p:spPr>
        <p:txBody>
          <a:bodyPr>
            <a:normAutofit fontScale="90000"/>
          </a:bodyPr>
          <a:lstStyle/>
          <a:p>
            <a:r>
              <a:rPr lang="en-IN" i="0" dirty="0">
                <a:solidFill>
                  <a:srgbClr val="000000"/>
                </a:solidFill>
                <a:effectLst/>
                <a:latin typeface="Segoe UI Black" panose="020B0A02040204020203" pitchFamily="34" charset="0"/>
                <a:ea typeface="Segoe UI Black" panose="020B0A02040204020203" pitchFamily="34" charset="0"/>
              </a:rPr>
              <a:t>The </a:t>
            </a:r>
            <a:r>
              <a:rPr lang="en-IN" i="0" dirty="0" err="1">
                <a:solidFill>
                  <a:srgbClr val="000000"/>
                </a:solidFill>
                <a:effectLst/>
                <a:latin typeface="Segoe UI Black" panose="020B0A02040204020203" pitchFamily="34" charset="0"/>
                <a:ea typeface="Segoe UI Black" panose="020B0A02040204020203" pitchFamily="34" charset="0"/>
              </a:rPr>
              <a:t>findall</a:t>
            </a:r>
            <a:r>
              <a:rPr lang="en-IN" i="0" dirty="0">
                <a:solidFill>
                  <a:srgbClr val="000000"/>
                </a:solidFill>
                <a:effectLst/>
                <a:latin typeface="Segoe UI Black" panose="020B0A02040204020203" pitchFamily="34" charset="0"/>
                <a:ea typeface="Segoe UI Black" panose="020B0A02040204020203" pitchFamily="34" charset="0"/>
              </a:rPr>
              <a:t>() Function</a:t>
            </a:r>
            <a:endParaRPr lang="en-IN" dirty="0">
              <a:latin typeface="Segoe UI Black" panose="020B0A02040204020203" pitchFamily="34" charset="0"/>
              <a:ea typeface="Segoe UI Black" panose="020B0A02040204020203" pitchFamily="34" charset="0"/>
            </a:endParaRPr>
          </a:p>
        </p:txBody>
      </p:sp>
      <p:sp>
        <p:nvSpPr>
          <p:cNvPr id="3" name="Content Placeholder 2">
            <a:extLst>
              <a:ext uri="{FF2B5EF4-FFF2-40B4-BE49-F238E27FC236}">
                <a16:creationId xmlns:a16="http://schemas.microsoft.com/office/drawing/2014/main" id="{6370C7B6-3BB3-FE6A-6C47-D404A0724789}"/>
              </a:ext>
            </a:extLst>
          </p:cNvPr>
          <p:cNvSpPr>
            <a:spLocks noGrp="1"/>
          </p:cNvSpPr>
          <p:nvPr>
            <p:ph idx="1"/>
          </p:nvPr>
        </p:nvSpPr>
        <p:spPr>
          <a:xfrm>
            <a:off x="98611" y="941294"/>
            <a:ext cx="11869269" cy="5683624"/>
          </a:xfrm>
        </p:spPr>
        <p:txBody>
          <a:bodyPr>
            <a:normAutofit/>
          </a:bodyPr>
          <a:lstStyle/>
          <a:p>
            <a:pPr algn="l"/>
            <a:r>
              <a:rPr kumimoji="0" lang="en-US" altLang="en-US" sz="2800" b="0" i="0" u="none" strike="noStrike" cap="none" normalizeH="0" baseline="0" dirty="0">
                <a:ln>
                  <a:noFill/>
                </a:ln>
                <a:solidFill>
                  <a:srgbClr val="000000"/>
                </a:solidFill>
                <a:effectLst/>
                <a:latin typeface="Verdana" panose="020B0604030504040204" pitchFamily="34" charset="0"/>
              </a:rPr>
              <a:t>The </a:t>
            </a:r>
            <a:r>
              <a:rPr kumimoji="0" lang="en-US" altLang="en-US" sz="2800" b="0" i="0" u="none" strike="noStrike" cap="none" normalizeH="0" baseline="0" dirty="0" err="1">
                <a:ln>
                  <a:noFill/>
                </a:ln>
                <a:solidFill>
                  <a:srgbClr val="DC143C"/>
                </a:solidFill>
                <a:effectLst/>
                <a:latin typeface="Consolas" panose="020B0609020204030204" pitchFamily="49" charset="0"/>
              </a:rPr>
              <a:t>findall</a:t>
            </a:r>
            <a:r>
              <a:rPr kumimoji="0" lang="en-US" altLang="en-US" sz="2800" b="0" i="0" u="none" strike="noStrike" cap="none" normalizeH="0" baseline="0" dirty="0">
                <a:ln>
                  <a:noFill/>
                </a:ln>
                <a:solidFill>
                  <a:srgbClr val="DC143C"/>
                </a:solidFill>
                <a:effectLst/>
                <a:latin typeface="Consolas" panose="020B0609020204030204" pitchFamily="49" charset="0"/>
              </a:rPr>
              <a:t>()</a:t>
            </a:r>
            <a:r>
              <a:rPr kumimoji="0" lang="en-US" altLang="en-US" sz="2800" b="0" i="0" u="none" strike="noStrike" cap="none" normalizeH="0" baseline="0" dirty="0">
                <a:ln>
                  <a:noFill/>
                </a:ln>
                <a:solidFill>
                  <a:srgbClr val="000000"/>
                </a:solidFill>
                <a:effectLst/>
                <a:latin typeface="Verdana" panose="020B0604030504040204" pitchFamily="34" charset="0"/>
              </a:rPr>
              <a:t> function returns a list containing all matches</a:t>
            </a:r>
          </a:p>
          <a:p>
            <a:pPr algn="l"/>
            <a:r>
              <a:rPr lang="en-US" b="1" i="0" dirty="0">
                <a:solidFill>
                  <a:srgbClr val="000000"/>
                </a:solidFill>
                <a:effectLst/>
                <a:latin typeface="Segoe UI" panose="020B0502040204020203" pitchFamily="34" charset="0"/>
              </a:rPr>
              <a:t>Example</a:t>
            </a:r>
          </a:p>
          <a:p>
            <a:pPr algn="l"/>
            <a:r>
              <a:rPr lang="en-US" b="0" i="0" dirty="0">
                <a:solidFill>
                  <a:srgbClr val="000000"/>
                </a:solidFill>
                <a:effectLst/>
                <a:latin typeface="Verdana" panose="020B0604030504040204" pitchFamily="34" charset="0"/>
              </a:rPr>
              <a:t>Print a list of all matches:</a:t>
            </a:r>
          </a:p>
          <a:p>
            <a:pPr lvl="1"/>
            <a:r>
              <a:rPr lang="en-US" sz="2000" b="0" i="0" dirty="0">
                <a:effectLst/>
                <a:highlight>
                  <a:srgbClr val="00FFFF"/>
                </a:highlight>
                <a:latin typeface="Consolas" panose="020B0609020204030204" pitchFamily="49" charset="0"/>
              </a:rPr>
              <a:t>import re</a:t>
            </a:r>
            <a:br>
              <a:rPr lang="en-US" sz="2000" dirty="0">
                <a:highlight>
                  <a:srgbClr val="00FFFF"/>
                </a:highlight>
              </a:rPr>
            </a:br>
            <a:r>
              <a:rPr lang="en-US" sz="2000" b="0" i="0" dirty="0">
                <a:effectLst/>
                <a:highlight>
                  <a:srgbClr val="00FFFF"/>
                </a:highlight>
                <a:latin typeface="Consolas" panose="020B0609020204030204" pitchFamily="49" charset="0"/>
              </a:rPr>
              <a:t>txt = "The rain in Spain"</a:t>
            </a:r>
            <a:br>
              <a:rPr lang="en-US" sz="2000" dirty="0">
                <a:highlight>
                  <a:srgbClr val="00FFFF"/>
                </a:highlight>
              </a:rPr>
            </a:br>
            <a:r>
              <a:rPr lang="en-US" sz="2000" b="0" i="0" dirty="0">
                <a:effectLst/>
                <a:highlight>
                  <a:srgbClr val="00FFFF"/>
                </a:highlight>
                <a:latin typeface="Consolas" panose="020B0609020204030204" pitchFamily="49" charset="0"/>
              </a:rPr>
              <a:t>x = </a:t>
            </a:r>
            <a:r>
              <a:rPr lang="en-US" sz="2000" b="0" i="0" dirty="0" err="1">
                <a:effectLst/>
                <a:highlight>
                  <a:srgbClr val="00FFFF"/>
                </a:highlight>
                <a:latin typeface="Consolas" panose="020B0609020204030204" pitchFamily="49" charset="0"/>
              </a:rPr>
              <a:t>re.findall</a:t>
            </a:r>
            <a:r>
              <a:rPr lang="en-US" sz="2000" b="0" i="0" dirty="0">
                <a:effectLst/>
                <a:highlight>
                  <a:srgbClr val="00FFFF"/>
                </a:highlight>
                <a:latin typeface="Consolas" panose="020B0609020204030204" pitchFamily="49" charset="0"/>
              </a:rPr>
              <a:t>("ai", txt)</a:t>
            </a:r>
            <a:br>
              <a:rPr lang="en-US" sz="2000" dirty="0">
                <a:highlight>
                  <a:srgbClr val="00FFFF"/>
                </a:highlight>
              </a:rPr>
            </a:br>
            <a:r>
              <a:rPr lang="en-US" sz="2000" b="0" i="0" dirty="0">
                <a:effectLst/>
                <a:highlight>
                  <a:srgbClr val="00FFFF"/>
                </a:highlight>
                <a:latin typeface="Consolas" panose="020B0609020204030204" pitchFamily="49" charset="0"/>
              </a:rPr>
              <a:t>print(x)</a:t>
            </a:r>
          </a:p>
          <a:p>
            <a:pPr lvl="1"/>
            <a:endParaRPr lang="en-US" sz="2000" dirty="0">
              <a:solidFill>
                <a:srgbClr val="000000"/>
              </a:solidFill>
              <a:latin typeface="Verdana" panose="020B0604030504040204" pitchFamily="34" charset="0"/>
            </a:endParaRPr>
          </a:p>
          <a:p>
            <a:pPr algn="l"/>
            <a:r>
              <a:rPr lang="en-US" b="0" i="0" dirty="0">
                <a:solidFill>
                  <a:srgbClr val="000000"/>
                </a:solidFill>
                <a:effectLst/>
                <a:latin typeface="Verdana" panose="020B0604030504040204" pitchFamily="34" charset="0"/>
              </a:rPr>
              <a:t>The list contains the matches in the order they are found.</a:t>
            </a:r>
          </a:p>
          <a:p>
            <a:pPr algn="l"/>
            <a:r>
              <a:rPr lang="en-US" b="0" i="0" dirty="0">
                <a:solidFill>
                  <a:srgbClr val="000000"/>
                </a:solidFill>
                <a:effectLst/>
                <a:latin typeface="Verdana" panose="020B0604030504040204" pitchFamily="34" charset="0"/>
              </a:rPr>
              <a:t>If no matches are found, an empty list is returned:</a:t>
            </a:r>
          </a:p>
          <a:p>
            <a:pPr lvl="1"/>
            <a:r>
              <a:rPr lang="en-US" sz="2000" dirty="0">
                <a:highlight>
                  <a:srgbClr val="00FFFF"/>
                </a:highlight>
                <a:latin typeface="Consolas" panose="020B0609020204030204" pitchFamily="49" charset="0"/>
              </a:rPr>
              <a:t>import re</a:t>
            </a:r>
            <a:br>
              <a:rPr lang="en-US" sz="2000" dirty="0">
                <a:highlight>
                  <a:srgbClr val="00FFFF"/>
                </a:highlight>
                <a:latin typeface="Consolas" panose="020B0609020204030204" pitchFamily="49" charset="0"/>
              </a:rPr>
            </a:br>
            <a:r>
              <a:rPr lang="en-US" sz="2000" dirty="0">
                <a:highlight>
                  <a:srgbClr val="00FFFF"/>
                </a:highlight>
                <a:latin typeface="Consolas" panose="020B0609020204030204" pitchFamily="49" charset="0"/>
              </a:rPr>
              <a:t>txt = "The rain in Spain"</a:t>
            </a:r>
            <a:br>
              <a:rPr lang="en-US" sz="2000" dirty="0">
                <a:highlight>
                  <a:srgbClr val="00FFFF"/>
                </a:highlight>
                <a:latin typeface="Consolas" panose="020B0609020204030204" pitchFamily="49" charset="0"/>
              </a:rPr>
            </a:br>
            <a:r>
              <a:rPr lang="en-US" sz="2000" dirty="0">
                <a:highlight>
                  <a:srgbClr val="00FFFF"/>
                </a:highlight>
                <a:latin typeface="Consolas" panose="020B0609020204030204" pitchFamily="49" charset="0"/>
              </a:rPr>
              <a:t>x = </a:t>
            </a:r>
            <a:r>
              <a:rPr lang="en-US" sz="2000" dirty="0" err="1">
                <a:highlight>
                  <a:srgbClr val="00FFFF"/>
                </a:highlight>
                <a:latin typeface="Consolas" panose="020B0609020204030204" pitchFamily="49" charset="0"/>
              </a:rPr>
              <a:t>re.findall</a:t>
            </a:r>
            <a:r>
              <a:rPr lang="en-US" sz="2000" dirty="0">
                <a:highlight>
                  <a:srgbClr val="00FFFF"/>
                </a:highlight>
                <a:latin typeface="Consolas" panose="020B0609020204030204" pitchFamily="49" charset="0"/>
              </a:rPr>
              <a:t>("Portugal", txt)</a:t>
            </a:r>
            <a:br>
              <a:rPr lang="en-US" sz="2000" dirty="0">
                <a:highlight>
                  <a:srgbClr val="00FFFF"/>
                </a:highlight>
                <a:latin typeface="Consolas" panose="020B0609020204030204" pitchFamily="49" charset="0"/>
              </a:rPr>
            </a:br>
            <a:r>
              <a:rPr lang="en-US" sz="2000" dirty="0">
                <a:highlight>
                  <a:srgbClr val="00FFFF"/>
                </a:highlight>
                <a:latin typeface="Consolas" panose="020B0609020204030204" pitchFamily="49" charset="0"/>
              </a:rPr>
              <a:t>print(x)</a:t>
            </a:r>
          </a:p>
          <a:p>
            <a:pPr algn="l"/>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273781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C25B3-CC19-FDE5-7C8E-1FDA488B57F5}"/>
              </a:ext>
            </a:extLst>
          </p:cNvPr>
          <p:cNvSpPr>
            <a:spLocks noGrp="1"/>
          </p:cNvSpPr>
          <p:nvPr>
            <p:ph type="title"/>
          </p:nvPr>
        </p:nvSpPr>
        <p:spPr>
          <a:xfrm>
            <a:off x="98612" y="140727"/>
            <a:ext cx="11869270" cy="540310"/>
          </a:xfrm>
        </p:spPr>
        <p:txBody>
          <a:bodyPr>
            <a:normAutofit fontScale="90000"/>
          </a:bodyPr>
          <a:lstStyle/>
          <a:p>
            <a:r>
              <a:rPr lang="en-IN" b="1" i="0" dirty="0">
                <a:solidFill>
                  <a:srgbClr val="000000"/>
                </a:solidFill>
                <a:effectLst/>
                <a:latin typeface="Segoe UI" panose="020B0502040204020203" pitchFamily="34" charset="0"/>
              </a:rPr>
              <a:t>The search() Function</a:t>
            </a:r>
            <a:endParaRPr lang="en-IN" b="1" dirty="0"/>
          </a:p>
        </p:txBody>
      </p:sp>
      <p:sp>
        <p:nvSpPr>
          <p:cNvPr id="3" name="Content Placeholder 2">
            <a:extLst>
              <a:ext uri="{FF2B5EF4-FFF2-40B4-BE49-F238E27FC236}">
                <a16:creationId xmlns:a16="http://schemas.microsoft.com/office/drawing/2014/main" id="{6370C7B6-3BB3-FE6A-6C47-D404A0724789}"/>
              </a:ext>
            </a:extLst>
          </p:cNvPr>
          <p:cNvSpPr>
            <a:spLocks noGrp="1"/>
          </p:cNvSpPr>
          <p:nvPr>
            <p:ph idx="1"/>
          </p:nvPr>
        </p:nvSpPr>
        <p:spPr>
          <a:xfrm>
            <a:off x="98611" y="941294"/>
            <a:ext cx="11869269" cy="5683624"/>
          </a:xfrm>
        </p:spPr>
        <p:txBody>
          <a:bodyPr>
            <a:normAutofit/>
          </a:bodyPr>
          <a:lstStyle/>
          <a:p>
            <a:pPr eaLnBrk="0" fontAlgn="base" hangingPunct="0">
              <a:lnSpc>
                <a:spcPct val="100000"/>
              </a:lnSpc>
              <a:spcBef>
                <a:spcPct val="0"/>
              </a:spcBef>
              <a:spcAft>
                <a:spcPct val="0"/>
              </a:spcAft>
            </a:pPr>
            <a:r>
              <a:rPr kumimoji="0" lang="en-US" altLang="en-US" sz="2400" b="0" i="0" u="none" strike="noStrike" cap="none" normalizeH="0" baseline="0" dirty="0">
                <a:ln>
                  <a:noFill/>
                </a:ln>
                <a:solidFill>
                  <a:srgbClr val="000000"/>
                </a:solidFill>
                <a:effectLst/>
                <a:latin typeface="Verdana" panose="020B0604030504040204" pitchFamily="34" charset="0"/>
              </a:rPr>
              <a:t>The </a:t>
            </a:r>
            <a:r>
              <a:rPr kumimoji="0" lang="en-US" altLang="en-US" sz="2400" b="0" i="0" u="none" strike="noStrike" cap="none" normalizeH="0" baseline="0" dirty="0">
                <a:ln>
                  <a:noFill/>
                </a:ln>
                <a:solidFill>
                  <a:srgbClr val="DC143C"/>
                </a:solidFill>
                <a:effectLst/>
                <a:latin typeface="Consolas" panose="020B0609020204030204" pitchFamily="49" charset="0"/>
              </a:rPr>
              <a:t>search()</a:t>
            </a:r>
            <a:r>
              <a:rPr kumimoji="0" lang="en-US" altLang="en-US" sz="2400" b="0" i="0" u="none" strike="noStrike" cap="none" normalizeH="0" baseline="0" dirty="0">
                <a:ln>
                  <a:noFill/>
                </a:ln>
                <a:solidFill>
                  <a:srgbClr val="000000"/>
                </a:solidFill>
                <a:effectLst/>
                <a:latin typeface="Verdana" panose="020B0604030504040204" pitchFamily="34" charset="0"/>
              </a:rPr>
              <a:t> function searches the string for a match, and returns a Match Object if there is a match.</a:t>
            </a:r>
            <a:endParaRPr kumimoji="0" lang="en-US" altLang="en-US" sz="24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rgbClr val="000000"/>
                </a:solidFill>
                <a:effectLst/>
                <a:latin typeface="Verdana" panose="020B0604030504040204" pitchFamily="34" charset="0"/>
              </a:rPr>
              <a:t>If there is more than one match, only the first occurrence of the match will be returned:</a:t>
            </a:r>
          </a:p>
          <a:p>
            <a:pPr algn="l"/>
            <a:r>
              <a:rPr lang="en-US" sz="2400" b="1" i="0" dirty="0">
                <a:solidFill>
                  <a:srgbClr val="000000"/>
                </a:solidFill>
                <a:effectLst/>
                <a:latin typeface="Segoe UI" panose="020B0502040204020203" pitchFamily="34" charset="0"/>
              </a:rPr>
              <a:t>Example</a:t>
            </a:r>
          </a:p>
          <a:p>
            <a:pPr algn="l"/>
            <a:r>
              <a:rPr lang="en-US" sz="2400" b="0" i="0" dirty="0">
                <a:solidFill>
                  <a:srgbClr val="000000"/>
                </a:solidFill>
                <a:effectLst/>
                <a:latin typeface="Verdana" panose="020B0604030504040204" pitchFamily="34" charset="0"/>
              </a:rPr>
              <a:t>Search for the first white-space character in the string:</a:t>
            </a:r>
          </a:p>
          <a:p>
            <a:pPr lvl="1"/>
            <a:r>
              <a:rPr lang="en-US" sz="1800" dirty="0">
                <a:highlight>
                  <a:srgbClr val="00FFFF"/>
                </a:highlight>
                <a:latin typeface="Consolas" panose="020B0609020204030204" pitchFamily="49" charset="0"/>
              </a:rPr>
              <a:t>import re</a:t>
            </a:r>
            <a:br>
              <a:rPr lang="en-US" sz="1800" dirty="0">
                <a:highlight>
                  <a:srgbClr val="00FFFF"/>
                </a:highlight>
                <a:latin typeface="Consolas" panose="020B0609020204030204" pitchFamily="49" charset="0"/>
              </a:rPr>
            </a:br>
            <a:r>
              <a:rPr lang="en-US" sz="1800" dirty="0">
                <a:highlight>
                  <a:srgbClr val="00FFFF"/>
                </a:highlight>
                <a:latin typeface="Consolas" panose="020B0609020204030204" pitchFamily="49" charset="0"/>
              </a:rPr>
              <a:t>txt = "The rain in Spain"</a:t>
            </a:r>
            <a:br>
              <a:rPr lang="en-US" sz="1800" dirty="0">
                <a:highlight>
                  <a:srgbClr val="00FFFF"/>
                </a:highlight>
                <a:latin typeface="Consolas" panose="020B0609020204030204" pitchFamily="49" charset="0"/>
              </a:rPr>
            </a:br>
            <a:r>
              <a:rPr lang="en-US" sz="1800" dirty="0">
                <a:highlight>
                  <a:srgbClr val="00FFFF"/>
                </a:highlight>
                <a:latin typeface="Consolas" panose="020B0609020204030204" pitchFamily="49" charset="0"/>
              </a:rPr>
              <a:t>x = </a:t>
            </a:r>
            <a:r>
              <a:rPr lang="en-US" sz="1800" dirty="0" err="1">
                <a:highlight>
                  <a:srgbClr val="00FFFF"/>
                </a:highlight>
                <a:latin typeface="Consolas" panose="020B0609020204030204" pitchFamily="49" charset="0"/>
              </a:rPr>
              <a:t>re.search</a:t>
            </a:r>
            <a:r>
              <a:rPr lang="en-US" sz="1800" dirty="0">
                <a:highlight>
                  <a:srgbClr val="00FFFF"/>
                </a:highlight>
                <a:latin typeface="Consolas" panose="020B0609020204030204" pitchFamily="49" charset="0"/>
              </a:rPr>
              <a:t>("\s", txt)</a:t>
            </a:r>
            <a:br>
              <a:rPr lang="en-US" sz="1800" dirty="0">
                <a:highlight>
                  <a:srgbClr val="00FFFF"/>
                </a:highlight>
                <a:latin typeface="Consolas" panose="020B0609020204030204" pitchFamily="49" charset="0"/>
              </a:rPr>
            </a:br>
            <a:r>
              <a:rPr lang="en-US" sz="1800" dirty="0">
                <a:highlight>
                  <a:srgbClr val="00FFFF"/>
                </a:highlight>
                <a:latin typeface="Consolas" panose="020B0609020204030204" pitchFamily="49" charset="0"/>
              </a:rPr>
              <a:t>print("The first white-space character is located in position:", </a:t>
            </a:r>
            <a:r>
              <a:rPr lang="en-US" sz="1800" dirty="0" err="1">
                <a:highlight>
                  <a:srgbClr val="00FFFF"/>
                </a:highlight>
                <a:latin typeface="Consolas" panose="020B0609020204030204" pitchFamily="49" charset="0"/>
              </a:rPr>
              <a:t>x.start</a:t>
            </a:r>
            <a:r>
              <a:rPr lang="en-US" sz="1800" dirty="0">
                <a:highlight>
                  <a:srgbClr val="00FFFF"/>
                </a:highlight>
                <a:latin typeface="Consolas" panose="020B0609020204030204" pitchFamily="49" charset="0"/>
              </a:rPr>
              <a:t>())</a:t>
            </a:r>
          </a:p>
          <a:p>
            <a:pPr lvl="1"/>
            <a:endParaRPr lang="en-US" sz="2400" b="0" i="0" dirty="0">
              <a:solidFill>
                <a:srgbClr val="000000"/>
              </a:solidFill>
              <a:effectLst/>
              <a:latin typeface="Verdana" panose="020B0604030504040204" pitchFamily="34" charset="0"/>
            </a:endParaRPr>
          </a:p>
          <a:p>
            <a:r>
              <a:rPr kumimoji="0" lang="en-US" altLang="en-US" sz="2400" b="0" i="0" u="none" strike="noStrike" cap="none" normalizeH="0" baseline="0" dirty="0">
                <a:ln>
                  <a:noFill/>
                </a:ln>
                <a:solidFill>
                  <a:srgbClr val="000000"/>
                </a:solidFill>
                <a:effectLst/>
                <a:latin typeface="Verdana" panose="020B0604030504040204" pitchFamily="34" charset="0"/>
              </a:rPr>
              <a:t>If no matches are found, the value </a:t>
            </a:r>
            <a:r>
              <a:rPr kumimoji="0" lang="en-US" altLang="en-US" sz="2400" b="0" i="0" u="none" strike="noStrike" cap="none" normalizeH="0" baseline="0" dirty="0">
                <a:ln>
                  <a:noFill/>
                </a:ln>
                <a:solidFill>
                  <a:srgbClr val="DC143C"/>
                </a:solidFill>
                <a:effectLst/>
                <a:latin typeface="Consolas" panose="020B0609020204030204" pitchFamily="49" charset="0"/>
              </a:rPr>
              <a:t>None</a:t>
            </a:r>
            <a:r>
              <a:rPr kumimoji="0" lang="en-US" altLang="en-US" sz="2400" b="0" i="0" u="none" strike="noStrike" cap="none" normalizeH="0" baseline="0" dirty="0">
                <a:ln>
                  <a:noFill/>
                </a:ln>
                <a:solidFill>
                  <a:srgbClr val="000000"/>
                </a:solidFill>
                <a:effectLst/>
                <a:latin typeface="Verdana" panose="020B0604030504040204" pitchFamily="34" charset="0"/>
              </a:rPr>
              <a:t> is returned:</a:t>
            </a:r>
            <a:r>
              <a:rPr kumimoji="0" lang="en-US" altLang="en-US" sz="1400" b="0" i="0" u="none" strike="noStrike" cap="none" normalizeH="0" baseline="0" dirty="0">
                <a:ln>
                  <a:noFill/>
                </a:ln>
                <a:solidFill>
                  <a:schemeClr val="tx1"/>
                </a:solidFill>
                <a:effectLst/>
              </a:rPr>
              <a:t> </a:t>
            </a:r>
          </a:p>
          <a:p>
            <a:pPr lvl="1"/>
            <a:r>
              <a:rPr lang="en-US" sz="1800" dirty="0">
                <a:highlight>
                  <a:srgbClr val="00FFFF"/>
                </a:highlight>
                <a:latin typeface="Consolas" panose="020B0609020204030204" pitchFamily="49" charset="0"/>
              </a:rPr>
              <a:t>import re</a:t>
            </a:r>
            <a:br>
              <a:rPr lang="en-US" sz="1800" dirty="0">
                <a:highlight>
                  <a:srgbClr val="00FFFF"/>
                </a:highlight>
                <a:latin typeface="Consolas" panose="020B0609020204030204" pitchFamily="49" charset="0"/>
              </a:rPr>
            </a:br>
            <a:r>
              <a:rPr lang="en-US" sz="1800" dirty="0">
                <a:highlight>
                  <a:srgbClr val="00FFFF"/>
                </a:highlight>
                <a:latin typeface="Consolas" panose="020B0609020204030204" pitchFamily="49" charset="0"/>
              </a:rPr>
              <a:t>txt = "The rain in Spain"</a:t>
            </a:r>
            <a:br>
              <a:rPr lang="en-US" sz="1800" dirty="0">
                <a:highlight>
                  <a:srgbClr val="00FFFF"/>
                </a:highlight>
                <a:latin typeface="Consolas" panose="020B0609020204030204" pitchFamily="49" charset="0"/>
              </a:rPr>
            </a:br>
            <a:r>
              <a:rPr lang="en-US" sz="1800" dirty="0">
                <a:highlight>
                  <a:srgbClr val="00FFFF"/>
                </a:highlight>
                <a:latin typeface="Consolas" panose="020B0609020204030204" pitchFamily="49" charset="0"/>
              </a:rPr>
              <a:t>x = </a:t>
            </a:r>
            <a:r>
              <a:rPr lang="en-US" sz="1800" dirty="0" err="1">
                <a:highlight>
                  <a:srgbClr val="00FFFF"/>
                </a:highlight>
                <a:latin typeface="Consolas" panose="020B0609020204030204" pitchFamily="49" charset="0"/>
              </a:rPr>
              <a:t>re.search</a:t>
            </a:r>
            <a:r>
              <a:rPr lang="en-US" sz="1800" dirty="0">
                <a:highlight>
                  <a:srgbClr val="00FFFF"/>
                </a:highlight>
                <a:latin typeface="Consolas" panose="020B0609020204030204" pitchFamily="49" charset="0"/>
              </a:rPr>
              <a:t>("Portugal", txt)</a:t>
            </a:r>
            <a:br>
              <a:rPr lang="en-US" sz="1800" dirty="0">
                <a:highlight>
                  <a:srgbClr val="00FFFF"/>
                </a:highlight>
                <a:latin typeface="Consolas" panose="020B0609020204030204" pitchFamily="49" charset="0"/>
              </a:rPr>
            </a:br>
            <a:r>
              <a:rPr lang="en-US" sz="1800" dirty="0">
                <a:highlight>
                  <a:srgbClr val="00FFFF"/>
                </a:highlight>
                <a:latin typeface="Consolas" panose="020B0609020204030204" pitchFamily="49" charset="0"/>
              </a:rPr>
              <a:t>print(x)</a:t>
            </a:r>
            <a:endParaRPr lang="en-US" altLang="en-US" sz="1800" dirty="0">
              <a:highlight>
                <a:srgbClr val="00FFFF"/>
              </a:highlight>
              <a:latin typeface="Consolas" panose="020B0609020204030204" pitchFamily="49" charset="0"/>
            </a:endParaRPr>
          </a:p>
          <a:p>
            <a:pPr algn="l"/>
            <a:endParaRPr lang="en-US" sz="2400" b="0" i="0" dirty="0">
              <a:solidFill>
                <a:srgbClr val="000000"/>
              </a:solidFill>
              <a:effectLst/>
              <a:latin typeface="Verdana" panose="020B0604030504040204" pitchFamily="34" charset="0"/>
            </a:endParaRPr>
          </a:p>
          <a:p>
            <a:pPr eaLnBrk="0" fontAlgn="base" hangingPunct="0">
              <a:lnSpc>
                <a:spcPct val="100000"/>
              </a:lnSpc>
              <a:spcBef>
                <a:spcPct val="0"/>
              </a:spcBef>
              <a:spcAft>
                <a:spcPct val="0"/>
              </a:spcAft>
            </a:pPr>
            <a:endParaRPr kumimoji="0" lang="en-US" altLang="en-US" sz="24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algn="l"/>
            <a:endParaRPr lang="en-IN" sz="2400" dirty="0"/>
          </a:p>
        </p:txBody>
      </p:sp>
    </p:spTree>
    <p:extLst>
      <p:ext uri="{BB962C8B-B14F-4D97-AF65-F5344CB8AC3E}">
        <p14:creationId xmlns:p14="http://schemas.microsoft.com/office/powerpoint/2010/main" val="602747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C25B3-CC19-FDE5-7C8E-1FDA488B57F5}"/>
              </a:ext>
            </a:extLst>
          </p:cNvPr>
          <p:cNvSpPr>
            <a:spLocks noGrp="1"/>
          </p:cNvSpPr>
          <p:nvPr>
            <p:ph type="title"/>
          </p:nvPr>
        </p:nvSpPr>
        <p:spPr>
          <a:xfrm>
            <a:off x="98612" y="140727"/>
            <a:ext cx="11869270" cy="540310"/>
          </a:xfrm>
        </p:spPr>
        <p:txBody>
          <a:bodyPr>
            <a:normAutofit fontScale="90000"/>
          </a:bodyPr>
          <a:lstStyle/>
          <a:p>
            <a:r>
              <a:rPr lang="en-IN" b="1" i="0" dirty="0">
                <a:solidFill>
                  <a:srgbClr val="000000"/>
                </a:solidFill>
                <a:effectLst/>
                <a:latin typeface="Segoe UI" panose="020B0502040204020203" pitchFamily="34" charset="0"/>
              </a:rPr>
              <a:t>The split() Function</a:t>
            </a:r>
            <a:endParaRPr lang="en-IN" b="1" dirty="0"/>
          </a:p>
        </p:txBody>
      </p:sp>
      <p:sp>
        <p:nvSpPr>
          <p:cNvPr id="3" name="Content Placeholder 2">
            <a:extLst>
              <a:ext uri="{FF2B5EF4-FFF2-40B4-BE49-F238E27FC236}">
                <a16:creationId xmlns:a16="http://schemas.microsoft.com/office/drawing/2014/main" id="{6370C7B6-3BB3-FE6A-6C47-D404A0724789}"/>
              </a:ext>
            </a:extLst>
          </p:cNvPr>
          <p:cNvSpPr>
            <a:spLocks noGrp="1"/>
          </p:cNvSpPr>
          <p:nvPr>
            <p:ph idx="1"/>
          </p:nvPr>
        </p:nvSpPr>
        <p:spPr>
          <a:xfrm>
            <a:off x="98611" y="941294"/>
            <a:ext cx="11869269" cy="5683624"/>
          </a:xfrm>
        </p:spPr>
        <p:txBody>
          <a:bodyPr>
            <a:normAutofit/>
          </a:bodyPr>
          <a:lstStyle/>
          <a:p>
            <a:r>
              <a:rPr kumimoji="0" lang="en-US" altLang="en-US" sz="2400" b="0" i="0" u="none" strike="noStrike" cap="none" normalizeH="0" baseline="0" dirty="0">
                <a:ln>
                  <a:noFill/>
                </a:ln>
                <a:solidFill>
                  <a:srgbClr val="000000"/>
                </a:solidFill>
                <a:effectLst/>
                <a:latin typeface="Verdana" panose="020B0604030504040204" pitchFamily="34" charset="0"/>
              </a:rPr>
              <a:t>The </a:t>
            </a:r>
            <a:r>
              <a:rPr kumimoji="0" lang="en-US" altLang="en-US" sz="2400" b="0" i="0" u="none" strike="noStrike" cap="none" normalizeH="0" baseline="0" dirty="0">
                <a:ln>
                  <a:noFill/>
                </a:ln>
                <a:solidFill>
                  <a:srgbClr val="DC143C"/>
                </a:solidFill>
                <a:effectLst/>
                <a:latin typeface="Consolas" panose="020B0609020204030204" pitchFamily="49" charset="0"/>
              </a:rPr>
              <a:t>split()</a:t>
            </a:r>
            <a:r>
              <a:rPr kumimoji="0" lang="en-US" altLang="en-US" sz="2400" b="0" i="0" u="none" strike="noStrike" cap="none" normalizeH="0" baseline="0" dirty="0">
                <a:ln>
                  <a:noFill/>
                </a:ln>
                <a:solidFill>
                  <a:srgbClr val="000000"/>
                </a:solidFill>
                <a:effectLst/>
                <a:latin typeface="Verdana" panose="020B0604030504040204" pitchFamily="34" charset="0"/>
              </a:rPr>
              <a:t> function returns a list where the string has been split at each match:</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algn="l"/>
            <a:r>
              <a:rPr lang="en-US" sz="1600" b="1" i="0" dirty="0">
                <a:solidFill>
                  <a:srgbClr val="000000"/>
                </a:solidFill>
                <a:effectLst/>
                <a:latin typeface="Segoe UI" panose="020B0502040204020203" pitchFamily="34" charset="0"/>
              </a:rPr>
              <a:t>Example</a:t>
            </a:r>
          </a:p>
          <a:p>
            <a:pPr algn="l"/>
            <a:r>
              <a:rPr lang="en-US" sz="1600" b="0" i="0" dirty="0">
                <a:solidFill>
                  <a:srgbClr val="000000"/>
                </a:solidFill>
                <a:effectLst/>
                <a:latin typeface="Verdana" panose="020B0604030504040204" pitchFamily="34" charset="0"/>
              </a:rPr>
              <a:t>Split at each white-space character:</a:t>
            </a:r>
          </a:p>
          <a:p>
            <a:pPr lvl="1"/>
            <a:r>
              <a:rPr lang="en-US" sz="1800" dirty="0">
                <a:highlight>
                  <a:srgbClr val="00FFFF"/>
                </a:highlight>
                <a:latin typeface="Consolas" panose="020B0609020204030204" pitchFamily="49" charset="0"/>
              </a:rPr>
              <a:t>import re</a:t>
            </a:r>
            <a:br>
              <a:rPr lang="en-US" sz="1800" dirty="0">
                <a:highlight>
                  <a:srgbClr val="00FFFF"/>
                </a:highlight>
                <a:latin typeface="Consolas" panose="020B0609020204030204" pitchFamily="49" charset="0"/>
              </a:rPr>
            </a:br>
            <a:r>
              <a:rPr lang="en-US" sz="1800" dirty="0">
                <a:highlight>
                  <a:srgbClr val="00FFFF"/>
                </a:highlight>
                <a:latin typeface="Consolas" panose="020B0609020204030204" pitchFamily="49" charset="0"/>
              </a:rPr>
              <a:t>txt = "The rain in Spain"</a:t>
            </a:r>
            <a:br>
              <a:rPr lang="en-US" sz="1800" dirty="0">
                <a:highlight>
                  <a:srgbClr val="00FFFF"/>
                </a:highlight>
                <a:latin typeface="Consolas" panose="020B0609020204030204" pitchFamily="49" charset="0"/>
              </a:rPr>
            </a:br>
            <a:r>
              <a:rPr lang="en-US" sz="1800" dirty="0">
                <a:highlight>
                  <a:srgbClr val="00FFFF"/>
                </a:highlight>
                <a:latin typeface="Consolas" panose="020B0609020204030204" pitchFamily="49" charset="0"/>
              </a:rPr>
              <a:t>x = </a:t>
            </a:r>
            <a:r>
              <a:rPr lang="en-US" sz="1800" dirty="0" err="1">
                <a:highlight>
                  <a:srgbClr val="00FFFF"/>
                </a:highlight>
                <a:latin typeface="Consolas" panose="020B0609020204030204" pitchFamily="49" charset="0"/>
              </a:rPr>
              <a:t>re.split</a:t>
            </a:r>
            <a:r>
              <a:rPr lang="en-US" sz="1800" dirty="0">
                <a:highlight>
                  <a:srgbClr val="00FFFF"/>
                </a:highlight>
                <a:latin typeface="Consolas" panose="020B0609020204030204" pitchFamily="49" charset="0"/>
              </a:rPr>
              <a:t>("\s", txt)</a:t>
            </a:r>
            <a:br>
              <a:rPr lang="en-US" sz="1800" dirty="0">
                <a:highlight>
                  <a:srgbClr val="00FFFF"/>
                </a:highlight>
                <a:latin typeface="Consolas" panose="020B0609020204030204" pitchFamily="49" charset="0"/>
              </a:rPr>
            </a:br>
            <a:r>
              <a:rPr lang="en-US" sz="1800" dirty="0">
                <a:highlight>
                  <a:srgbClr val="00FFFF"/>
                </a:highlight>
                <a:latin typeface="Consolas" panose="020B0609020204030204" pitchFamily="49" charset="0"/>
              </a:rPr>
              <a:t>print(x)</a:t>
            </a:r>
          </a:p>
          <a:p>
            <a:pPr lvl="1"/>
            <a:endParaRPr lang="en-IN" sz="1600" dirty="0">
              <a:highlight>
                <a:srgbClr val="00FFFF"/>
              </a:highlight>
              <a:latin typeface="Consolas" panose="020B0609020204030204" pitchFamily="49" charset="0"/>
            </a:endParaRPr>
          </a:p>
          <a:p>
            <a:r>
              <a:rPr kumimoji="0" lang="en-US" altLang="en-US" sz="2400" b="0" i="0" u="none" strike="noStrike" cap="none" normalizeH="0" baseline="0" dirty="0">
                <a:ln>
                  <a:noFill/>
                </a:ln>
                <a:solidFill>
                  <a:srgbClr val="000000"/>
                </a:solidFill>
                <a:effectLst/>
                <a:latin typeface="Verdana" panose="020B0604030504040204" pitchFamily="34" charset="0"/>
              </a:rPr>
              <a:t>You can control the number of occurrences by specifying the </a:t>
            </a:r>
            <a:r>
              <a:rPr kumimoji="0" lang="en-US" altLang="en-US" sz="2400" b="0" i="0" u="none" strike="noStrike" cap="none" normalizeH="0" baseline="0" dirty="0" err="1">
                <a:ln>
                  <a:noFill/>
                </a:ln>
                <a:solidFill>
                  <a:srgbClr val="DC143C"/>
                </a:solidFill>
                <a:effectLst/>
                <a:latin typeface="Consolas" panose="020B0609020204030204" pitchFamily="49" charset="0"/>
              </a:rPr>
              <a:t>maxsplit</a:t>
            </a:r>
            <a:r>
              <a:rPr kumimoji="0" lang="en-US" altLang="en-US" sz="2400" b="0" i="0" u="none" strike="noStrike" cap="none" normalizeH="0" baseline="0" dirty="0">
                <a:ln>
                  <a:noFill/>
                </a:ln>
                <a:solidFill>
                  <a:srgbClr val="000000"/>
                </a:solidFill>
                <a:effectLst/>
                <a:latin typeface="Verdana" panose="020B0604030504040204" pitchFamily="34" charset="0"/>
              </a:rPr>
              <a:t> parameter.</a:t>
            </a:r>
          </a:p>
          <a:p>
            <a:r>
              <a:rPr lang="en-US" sz="2400" dirty="0">
                <a:solidFill>
                  <a:srgbClr val="000000"/>
                </a:solidFill>
                <a:latin typeface="Verdana" panose="020B0604030504040204" pitchFamily="34" charset="0"/>
              </a:rPr>
              <a:t>Split the string only at the first occurrence:</a:t>
            </a:r>
            <a:endParaRPr lang="en-US" altLang="en-US" sz="2400" dirty="0">
              <a:solidFill>
                <a:srgbClr val="000000"/>
              </a:solidFill>
              <a:latin typeface="Verdana" panose="020B0604030504040204" pitchFamily="34" charset="0"/>
            </a:endParaRPr>
          </a:p>
          <a:p>
            <a:pPr lvl="1"/>
            <a:r>
              <a:rPr lang="en-US" sz="1800" dirty="0">
                <a:highlight>
                  <a:srgbClr val="00FFFF"/>
                </a:highlight>
                <a:latin typeface="Consolas" panose="020B0609020204030204" pitchFamily="49" charset="0"/>
              </a:rPr>
              <a:t>import re</a:t>
            </a:r>
            <a:br>
              <a:rPr lang="en-US" sz="1800" dirty="0">
                <a:highlight>
                  <a:srgbClr val="00FFFF"/>
                </a:highlight>
                <a:latin typeface="Consolas" panose="020B0609020204030204" pitchFamily="49" charset="0"/>
              </a:rPr>
            </a:br>
            <a:r>
              <a:rPr lang="en-US" sz="1800" dirty="0">
                <a:highlight>
                  <a:srgbClr val="00FFFF"/>
                </a:highlight>
                <a:latin typeface="Consolas" panose="020B0609020204030204" pitchFamily="49" charset="0"/>
              </a:rPr>
              <a:t>txt = "The rain in Spain"</a:t>
            </a:r>
            <a:br>
              <a:rPr lang="en-US" sz="1800" dirty="0">
                <a:highlight>
                  <a:srgbClr val="00FFFF"/>
                </a:highlight>
                <a:latin typeface="Consolas" panose="020B0609020204030204" pitchFamily="49" charset="0"/>
              </a:rPr>
            </a:br>
            <a:r>
              <a:rPr lang="en-US" sz="1800" dirty="0">
                <a:highlight>
                  <a:srgbClr val="00FFFF"/>
                </a:highlight>
                <a:latin typeface="Consolas" panose="020B0609020204030204" pitchFamily="49" charset="0"/>
              </a:rPr>
              <a:t>x = </a:t>
            </a:r>
            <a:r>
              <a:rPr lang="en-US" sz="1800" dirty="0" err="1">
                <a:highlight>
                  <a:srgbClr val="00FFFF"/>
                </a:highlight>
                <a:latin typeface="Consolas" panose="020B0609020204030204" pitchFamily="49" charset="0"/>
              </a:rPr>
              <a:t>re.split</a:t>
            </a:r>
            <a:r>
              <a:rPr lang="en-US" sz="1800" dirty="0">
                <a:highlight>
                  <a:srgbClr val="00FFFF"/>
                </a:highlight>
                <a:latin typeface="Consolas" panose="020B0609020204030204" pitchFamily="49" charset="0"/>
              </a:rPr>
              <a:t>("\s", txt, 1)</a:t>
            </a:r>
            <a:br>
              <a:rPr lang="en-US" sz="1800" dirty="0">
                <a:highlight>
                  <a:srgbClr val="00FFFF"/>
                </a:highlight>
                <a:latin typeface="Consolas" panose="020B0609020204030204" pitchFamily="49" charset="0"/>
              </a:rPr>
            </a:br>
            <a:r>
              <a:rPr lang="en-US" sz="1800" dirty="0">
                <a:highlight>
                  <a:srgbClr val="00FFFF"/>
                </a:highlight>
                <a:latin typeface="Consolas" panose="020B0609020204030204" pitchFamily="49" charset="0"/>
              </a:rPr>
              <a:t>print(x)</a:t>
            </a:r>
            <a:endParaRPr lang="en-US" altLang="en-US" sz="1800" dirty="0">
              <a:highlight>
                <a:srgbClr val="00FFFF"/>
              </a:highlight>
              <a:latin typeface="Consolas" panose="020B0609020204030204" pitchFamily="49" charset="0"/>
            </a:endParaRPr>
          </a:p>
          <a:p>
            <a:pPr algn="l"/>
            <a:endParaRPr lang="en-IN" sz="2400" dirty="0"/>
          </a:p>
        </p:txBody>
      </p:sp>
    </p:spTree>
    <p:extLst>
      <p:ext uri="{BB962C8B-B14F-4D97-AF65-F5344CB8AC3E}">
        <p14:creationId xmlns:p14="http://schemas.microsoft.com/office/powerpoint/2010/main" val="1959742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C25B3-CC19-FDE5-7C8E-1FDA488B57F5}"/>
              </a:ext>
            </a:extLst>
          </p:cNvPr>
          <p:cNvSpPr>
            <a:spLocks noGrp="1"/>
          </p:cNvSpPr>
          <p:nvPr>
            <p:ph type="title"/>
          </p:nvPr>
        </p:nvSpPr>
        <p:spPr>
          <a:xfrm>
            <a:off x="98612" y="140727"/>
            <a:ext cx="11869270" cy="540310"/>
          </a:xfrm>
        </p:spPr>
        <p:txBody>
          <a:bodyPr>
            <a:normAutofit fontScale="90000"/>
          </a:bodyPr>
          <a:lstStyle/>
          <a:p>
            <a:r>
              <a:rPr lang="en-IN" b="1" i="0" dirty="0">
                <a:solidFill>
                  <a:srgbClr val="000000"/>
                </a:solidFill>
                <a:effectLst/>
                <a:latin typeface="Segoe UI" panose="020B0502040204020203" pitchFamily="34" charset="0"/>
              </a:rPr>
              <a:t>The sub() Function</a:t>
            </a:r>
          </a:p>
        </p:txBody>
      </p:sp>
      <p:sp>
        <p:nvSpPr>
          <p:cNvPr id="3" name="Content Placeholder 2">
            <a:extLst>
              <a:ext uri="{FF2B5EF4-FFF2-40B4-BE49-F238E27FC236}">
                <a16:creationId xmlns:a16="http://schemas.microsoft.com/office/drawing/2014/main" id="{6370C7B6-3BB3-FE6A-6C47-D404A0724789}"/>
              </a:ext>
            </a:extLst>
          </p:cNvPr>
          <p:cNvSpPr>
            <a:spLocks noGrp="1"/>
          </p:cNvSpPr>
          <p:nvPr>
            <p:ph idx="1"/>
          </p:nvPr>
        </p:nvSpPr>
        <p:spPr>
          <a:xfrm>
            <a:off x="98611" y="941294"/>
            <a:ext cx="11869269" cy="5683624"/>
          </a:xfrm>
        </p:spPr>
        <p:txBody>
          <a:bodyPr>
            <a:normAutofit fontScale="92500" lnSpcReduction="10000"/>
          </a:bodyPr>
          <a:lstStyle/>
          <a:p>
            <a:r>
              <a:rPr kumimoji="0" lang="en-US" altLang="en-US" b="0" i="0" u="none" strike="noStrike" cap="none" normalizeH="0" baseline="0" dirty="0">
                <a:ln>
                  <a:noFill/>
                </a:ln>
                <a:solidFill>
                  <a:srgbClr val="000000"/>
                </a:solidFill>
                <a:effectLst/>
                <a:latin typeface="Verdana" panose="020B0604030504040204" pitchFamily="34" charset="0"/>
              </a:rPr>
              <a:t>The </a:t>
            </a:r>
            <a:r>
              <a:rPr kumimoji="0" lang="en-US" altLang="en-US" b="0" i="0" u="none" strike="noStrike" cap="none" normalizeH="0" baseline="0" dirty="0">
                <a:ln>
                  <a:noFill/>
                </a:ln>
                <a:solidFill>
                  <a:srgbClr val="DC143C"/>
                </a:solidFill>
                <a:effectLst/>
                <a:latin typeface="Consolas" panose="020B0609020204030204" pitchFamily="49" charset="0"/>
              </a:rPr>
              <a:t>sub()</a:t>
            </a:r>
            <a:r>
              <a:rPr kumimoji="0" lang="en-US" altLang="en-US" b="0" i="0" u="none" strike="noStrike" cap="none" normalizeH="0" baseline="0" dirty="0">
                <a:ln>
                  <a:noFill/>
                </a:ln>
                <a:solidFill>
                  <a:srgbClr val="000000"/>
                </a:solidFill>
                <a:effectLst/>
                <a:latin typeface="Verdana" panose="020B0604030504040204" pitchFamily="34" charset="0"/>
              </a:rPr>
              <a:t> function replaces the matches with the text of your choice:</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a:p>
            <a:pPr algn="l"/>
            <a:r>
              <a:rPr lang="en-US" b="1" i="0" dirty="0">
                <a:solidFill>
                  <a:srgbClr val="000000"/>
                </a:solidFill>
                <a:effectLst/>
                <a:latin typeface="Segoe UI" panose="020B0502040204020203" pitchFamily="34" charset="0"/>
              </a:rPr>
              <a:t>Example</a:t>
            </a:r>
          </a:p>
          <a:p>
            <a:pPr algn="l"/>
            <a:r>
              <a:rPr lang="en-US" b="0" i="0" dirty="0">
                <a:solidFill>
                  <a:srgbClr val="000000"/>
                </a:solidFill>
                <a:effectLst/>
                <a:latin typeface="Verdana" panose="020B0604030504040204" pitchFamily="34" charset="0"/>
              </a:rPr>
              <a:t>Replace every white-space character with the number 9:</a:t>
            </a:r>
          </a:p>
          <a:p>
            <a:pPr lvl="1"/>
            <a:r>
              <a:rPr lang="en-US" sz="1900" dirty="0">
                <a:highlight>
                  <a:srgbClr val="00FFFF"/>
                </a:highlight>
                <a:latin typeface="Consolas" panose="020B0609020204030204" pitchFamily="49" charset="0"/>
              </a:rPr>
              <a:t>import re</a:t>
            </a:r>
            <a:br>
              <a:rPr lang="en-US" sz="1900" dirty="0">
                <a:highlight>
                  <a:srgbClr val="00FFFF"/>
                </a:highlight>
                <a:latin typeface="Consolas" panose="020B0609020204030204" pitchFamily="49" charset="0"/>
              </a:rPr>
            </a:br>
            <a:br>
              <a:rPr lang="en-US" sz="1900" dirty="0">
                <a:highlight>
                  <a:srgbClr val="00FFFF"/>
                </a:highlight>
                <a:latin typeface="Consolas" panose="020B0609020204030204" pitchFamily="49" charset="0"/>
              </a:rPr>
            </a:br>
            <a:r>
              <a:rPr lang="en-US" sz="1900" dirty="0">
                <a:highlight>
                  <a:srgbClr val="00FFFF"/>
                </a:highlight>
                <a:latin typeface="Consolas" panose="020B0609020204030204" pitchFamily="49" charset="0"/>
              </a:rPr>
              <a:t>txt = "The rain in Spain"</a:t>
            </a:r>
            <a:br>
              <a:rPr lang="en-US" sz="1900" dirty="0">
                <a:highlight>
                  <a:srgbClr val="00FFFF"/>
                </a:highlight>
                <a:latin typeface="Consolas" panose="020B0609020204030204" pitchFamily="49" charset="0"/>
              </a:rPr>
            </a:br>
            <a:r>
              <a:rPr lang="en-US" sz="1900" dirty="0">
                <a:highlight>
                  <a:srgbClr val="00FFFF"/>
                </a:highlight>
                <a:latin typeface="Consolas" panose="020B0609020204030204" pitchFamily="49" charset="0"/>
              </a:rPr>
              <a:t>x = </a:t>
            </a:r>
            <a:r>
              <a:rPr lang="en-US" sz="1900" dirty="0" err="1">
                <a:highlight>
                  <a:srgbClr val="00FFFF"/>
                </a:highlight>
                <a:latin typeface="Consolas" panose="020B0609020204030204" pitchFamily="49" charset="0"/>
              </a:rPr>
              <a:t>re.sub</a:t>
            </a:r>
            <a:r>
              <a:rPr lang="en-US" sz="1900" dirty="0">
                <a:highlight>
                  <a:srgbClr val="00FFFF"/>
                </a:highlight>
                <a:latin typeface="Consolas" panose="020B0609020204030204" pitchFamily="49" charset="0"/>
              </a:rPr>
              <a:t>("\s", "9", txt)</a:t>
            </a:r>
            <a:br>
              <a:rPr lang="en-US" sz="1900" dirty="0">
                <a:highlight>
                  <a:srgbClr val="00FFFF"/>
                </a:highlight>
                <a:latin typeface="Consolas" panose="020B0609020204030204" pitchFamily="49" charset="0"/>
              </a:rPr>
            </a:br>
            <a:r>
              <a:rPr lang="en-US" sz="1900" dirty="0">
                <a:highlight>
                  <a:srgbClr val="00FFFF"/>
                </a:highlight>
                <a:latin typeface="Consolas" panose="020B0609020204030204" pitchFamily="49" charset="0"/>
              </a:rPr>
              <a:t>print(x)</a:t>
            </a:r>
          </a:p>
          <a:p>
            <a:r>
              <a:rPr kumimoji="0" lang="en-US" altLang="en-US" b="0" i="0" u="none" strike="noStrike" cap="none" normalizeH="0" baseline="0" dirty="0">
                <a:ln>
                  <a:noFill/>
                </a:ln>
                <a:solidFill>
                  <a:srgbClr val="000000"/>
                </a:solidFill>
                <a:effectLst/>
                <a:latin typeface="Verdana" panose="020B0604030504040204" pitchFamily="34" charset="0"/>
              </a:rPr>
              <a:t>You can control the number of replacements by specifying the </a:t>
            </a:r>
            <a:r>
              <a:rPr kumimoji="0" lang="en-US" altLang="en-US" b="0" i="0" u="none" strike="noStrike" cap="none" normalizeH="0" baseline="0" dirty="0">
                <a:ln>
                  <a:noFill/>
                </a:ln>
                <a:solidFill>
                  <a:srgbClr val="DC143C"/>
                </a:solidFill>
                <a:effectLst/>
                <a:latin typeface="Consolas" panose="020B0609020204030204" pitchFamily="49" charset="0"/>
              </a:rPr>
              <a:t>count</a:t>
            </a:r>
            <a:r>
              <a:rPr kumimoji="0" lang="en-US" altLang="en-US" b="0" i="0" u="none" strike="noStrike" cap="none" normalizeH="0" baseline="0" dirty="0">
                <a:ln>
                  <a:noFill/>
                </a:ln>
                <a:solidFill>
                  <a:srgbClr val="000000"/>
                </a:solidFill>
                <a:effectLst/>
                <a:latin typeface="Verdana" panose="020B0604030504040204" pitchFamily="34" charset="0"/>
              </a:rPr>
              <a:t> parameter</a:t>
            </a:r>
          </a:p>
          <a:p>
            <a:r>
              <a:rPr lang="en-US" b="0" i="0" dirty="0">
                <a:solidFill>
                  <a:srgbClr val="000000"/>
                </a:solidFill>
                <a:effectLst/>
                <a:latin typeface="Verdana" panose="020B0604030504040204" pitchFamily="34" charset="0"/>
              </a:rPr>
              <a:t>Replace the first 2 occurrences:</a:t>
            </a:r>
          </a:p>
          <a:p>
            <a:pPr lvl="1"/>
            <a:r>
              <a:rPr lang="en-US" sz="1900" dirty="0">
                <a:highlight>
                  <a:srgbClr val="00FFFF"/>
                </a:highlight>
                <a:latin typeface="Consolas" panose="020B0609020204030204" pitchFamily="49" charset="0"/>
              </a:rPr>
              <a:t>import re</a:t>
            </a:r>
            <a:br>
              <a:rPr lang="en-US" sz="1900" dirty="0">
                <a:highlight>
                  <a:srgbClr val="00FFFF"/>
                </a:highlight>
                <a:latin typeface="Consolas" panose="020B0609020204030204" pitchFamily="49" charset="0"/>
              </a:rPr>
            </a:br>
            <a:br>
              <a:rPr lang="en-US" sz="1900" dirty="0">
                <a:highlight>
                  <a:srgbClr val="00FFFF"/>
                </a:highlight>
                <a:latin typeface="Consolas" panose="020B0609020204030204" pitchFamily="49" charset="0"/>
              </a:rPr>
            </a:br>
            <a:r>
              <a:rPr lang="en-US" sz="1900" dirty="0">
                <a:highlight>
                  <a:srgbClr val="00FFFF"/>
                </a:highlight>
                <a:latin typeface="Consolas" panose="020B0609020204030204" pitchFamily="49" charset="0"/>
              </a:rPr>
              <a:t>txt = "The rain in Spain"</a:t>
            </a:r>
            <a:br>
              <a:rPr lang="en-US" sz="1900" dirty="0">
                <a:highlight>
                  <a:srgbClr val="00FFFF"/>
                </a:highlight>
                <a:latin typeface="Consolas" panose="020B0609020204030204" pitchFamily="49" charset="0"/>
              </a:rPr>
            </a:br>
            <a:r>
              <a:rPr lang="en-US" sz="1900" dirty="0">
                <a:highlight>
                  <a:srgbClr val="00FFFF"/>
                </a:highlight>
                <a:latin typeface="Consolas" panose="020B0609020204030204" pitchFamily="49" charset="0"/>
              </a:rPr>
              <a:t>x = </a:t>
            </a:r>
            <a:r>
              <a:rPr lang="en-US" sz="1900" dirty="0" err="1">
                <a:highlight>
                  <a:srgbClr val="00FFFF"/>
                </a:highlight>
                <a:latin typeface="Consolas" panose="020B0609020204030204" pitchFamily="49" charset="0"/>
              </a:rPr>
              <a:t>re.sub</a:t>
            </a:r>
            <a:r>
              <a:rPr lang="en-US" sz="1900" dirty="0">
                <a:highlight>
                  <a:srgbClr val="00FFFF"/>
                </a:highlight>
                <a:latin typeface="Consolas" panose="020B0609020204030204" pitchFamily="49" charset="0"/>
              </a:rPr>
              <a:t>("\s", "9", txt, 2)</a:t>
            </a:r>
            <a:br>
              <a:rPr lang="en-US" sz="1900" dirty="0">
                <a:highlight>
                  <a:srgbClr val="00FFFF"/>
                </a:highlight>
                <a:latin typeface="Consolas" panose="020B0609020204030204" pitchFamily="49" charset="0"/>
              </a:rPr>
            </a:br>
            <a:r>
              <a:rPr lang="en-US" sz="1900" dirty="0">
                <a:highlight>
                  <a:srgbClr val="00FFFF"/>
                </a:highlight>
                <a:latin typeface="Consolas" panose="020B0609020204030204" pitchFamily="49" charset="0"/>
              </a:rPr>
              <a:t>print(x)</a:t>
            </a:r>
            <a:endParaRPr lang="en-US" altLang="en-US" sz="1900" dirty="0">
              <a:highlight>
                <a:srgbClr val="00FFFF"/>
              </a:highlight>
              <a:latin typeface="Consolas" panose="020B0609020204030204" pitchFamily="49" charset="0"/>
            </a:endParaRPr>
          </a:p>
          <a:p>
            <a:pPr algn="l"/>
            <a:endParaRPr lang="en-IN" dirty="0"/>
          </a:p>
        </p:txBody>
      </p:sp>
    </p:spTree>
    <p:extLst>
      <p:ext uri="{BB962C8B-B14F-4D97-AF65-F5344CB8AC3E}">
        <p14:creationId xmlns:p14="http://schemas.microsoft.com/office/powerpoint/2010/main" val="125685646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C25B3-CC19-FDE5-7C8E-1FDA488B57F5}"/>
              </a:ext>
            </a:extLst>
          </p:cNvPr>
          <p:cNvSpPr>
            <a:spLocks noGrp="1"/>
          </p:cNvSpPr>
          <p:nvPr>
            <p:ph type="title"/>
          </p:nvPr>
        </p:nvSpPr>
        <p:spPr>
          <a:xfrm>
            <a:off x="98612" y="140727"/>
            <a:ext cx="11869270" cy="540310"/>
          </a:xfrm>
        </p:spPr>
        <p:txBody>
          <a:bodyPr>
            <a:normAutofit fontScale="90000"/>
          </a:bodyPr>
          <a:lstStyle/>
          <a:p>
            <a:r>
              <a:rPr lang="en-IN" b="1" i="0" dirty="0">
                <a:solidFill>
                  <a:srgbClr val="000000"/>
                </a:solidFill>
                <a:effectLst/>
                <a:latin typeface="Segoe UI" panose="020B0502040204020203" pitchFamily="34" charset="0"/>
              </a:rPr>
              <a:t>Match Object</a:t>
            </a:r>
            <a:endParaRPr lang="en-IN" b="1" dirty="0"/>
          </a:p>
        </p:txBody>
      </p:sp>
      <p:sp>
        <p:nvSpPr>
          <p:cNvPr id="3" name="Content Placeholder 2">
            <a:extLst>
              <a:ext uri="{FF2B5EF4-FFF2-40B4-BE49-F238E27FC236}">
                <a16:creationId xmlns:a16="http://schemas.microsoft.com/office/drawing/2014/main" id="{6370C7B6-3BB3-FE6A-6C47-D404A0724789}"/>
              </a:ext>
            </a:extLst>
          </p:cNvPr>
          <p:cNvSpPr>
            <a:spLocks noGrp="1"/>
          </p:cNvSpPr>
          <p:nvPr>
            <p:ph idx="1"/>
          </p:nvPr>
        </p:nvSpPr>
        <p:spPr>
          <a:xfrm>
            <a:off x="98611" y="941294"/>
            <a:ext cx="11869269" cy="5683624"/>
          </a:xfrm>
        </p:spPr>
        <p:txBody>
          <a:bodyPr/>
          <a:lstStyle/>
          <a:p>
            <a:pPr algn="l"/>
            <a:r>
              <a:rPr lang="en-US" sz="2400" b="0" i="0" dirty="0">
                <a:solidFill>
                  <a:srgbClr val="000000"/>
                </a:solidFill>
                <a:effectLst/>
                <a:latin typeface="Verdana" panose="020B0604030504040204" pitchFamily="34" charset="0"/>
              </a:rPr>
              <a:t>A Match Object is an object containing information about the search and the result.</a:t>
            </a:r>
          </a:p>
          <a:p>
            <a:r>
              <a:rPr kumimoji="0" lang="en-US" altLang="en-US" sz="2400" b="1" i="0" u="none" strike="noStrike" cap="none" normalizeH="0" baseline="0" dirty="0">
                <a:ln>
                  <a:noFill/>
                </a:ln>
                <a:solidFill>
                  <a:srgbClr val="000000"/>
                </a:solidFill>
                <a:effectLst/>
                <a:latin typeface="Verdana" panose="020B0604030504040204" pitchFamily="34" charset="0"/>
              </a:rPr>
              <a:t>Note:</a:t>
            </a:r>
            <a:r>
              <a:rPr kumimoji="0" lang="en-US" altLang="en-US" sz="2400" b="0" i="0" u="none" strike="noStrike" cap="none" normalizeH="0" baseline="0" dirty="0">
                <a:ln>
                  <a:noFill/>
                </a:ln>
                <a:solidFill>
                  <a:srgbClr val="000000"/>
                </a:solidFill>
                <a:effectLst/>
                <a:latin typeface="Verdana" panose="020B0604030504040204" pitchFamily="34" charset="0"/>
              </a:rPr>
              <a:t> If there is no match, the value </a:t>
            </a:r>
            <a:r>
              <a:rPr kumimoji="0" lang="en-US" altLang="en-US" sz="2400" b="0" i="0" u="none" strike="noStrike" cap="none" normalizeH="0" baseline="0" dirty="0">
                <a:ln>
                  <a:noFill/>
                </a:ln>
                <a:solidFill>
                  <a:srgbClr val="DC143C"/>
                </a:solidFill>
                <a:effectLst/>
                <a:latin typeface="Consolas" panose="020B0609020204030204" pitchFamily="49" charset="0"/>
              </a:rPr>
              <a:t>None</a:t>
            </a:r>
            <a:r>
              <a:rPr kumimoji="0" lang="en-US" altLang="en-US" sz="2400" b="0" i="0" u="none" strike="noStrike" cap="none" normalizeH="0" baseline="0" dirty="0">
                <a:ln>
                  <a:noFill/>
                </a:ln>
                <a:solidFill>
                  <a:srgbClr val="000000"/>
                </a:solidFill>
                <a:effectLst/>
                <a:latin typeface="Verdana" panose="020B0604030504040204" pitchFamily="34" charset="0"/>
              </a:rPr>
              <a:t> will be returned, instead of the Match Object.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algn="l"/>
            <a:r>
              <a:rPr lang="en-US" sz="2400" b="1" i="0" dirty="0">
                <a:solidFill>
                  <a:srgbClr val="000000"/>
                </a:solidFill>
                <a:effectLst/>
                <a:latin typeface="Segoe UI" panose="020B0502040204020203" pitchFamily="34" charset="0"/>
              </a:rPr>
              <a:t>Example</a:t>
            </a:r>
          </a:p>
          <a:p>
            <a:pPr algn="l"/>
            <a:r>
              <a:rPr lang="en-US" sz="2400" b="0" i="0" dirty="0">
                <a:solidFill>
                  <a:srgbClr val="000000"/>
                </a:solidFill>
                <a:effectLst/>
                <a:latin typeface="Verdana" panose="020B0604030504040204" pitchFamily="34" charset="0"/>
              </a:rPr>
              <a:t>Do a search that will return a Match Object:</a:t>
            </a:r>
          </a:p>
          <a:p>
            <a:pPr lvl="1"/>
            <a:r>
              <a:rPr lang="en-US" b="0" i="0" dirty="0">
                <a:effectLst/>
                <a:highlight>
                  <a:srgbClr val="00FFFF"/>
                </a:highlight>
                <a:latin typeface="Consolas" panose="020B0609020204030204" pitchFamily="49" charset="0"/>
              </a:rPr>
              <a:t>import re</a:t>
            </a:r>
            <a:br>
              <a:rPr lang="en-US" dirty="0">
                <a:highlight>
                  <a:srgbClr val="00FFFF"/>
                </a:highlight>
              </a:rPr>
            </a:br>
            <a:r>
              <a:rPr lang="en-US" b="0" i="0" dirty="0">
                <a:effectLst/>
                <a:highlight>
                  <a:srgbClr val="00FFFF"/>
                </a:highlight>
                <a:latin typeface="Consolas" panose="020B0609020204030204" pitchFamily="49" charset="0"/>
              </a:rPr>
              <a:t>txt = "The rain in Spain"</a:t>
            </a:r>
            <a:br>
              <a:rPr lang="en-US" dirty="0">
                <a:highlight>
                  <a:srgbClr val="00FFFF"/>
                </a:highlight>
              </a:rPr>
            </a:br>
            <a:r>
              <a:rPr lang="en-US" b="0" i="0" dirty="0">
                <a:effectLst/>
                <a:highlight>
                  <a:srgbClr val="00FFFF"/>
                </a:highlight>
                <a:latin typeface="Consolas" panose="020B0609020204030204" pitchFamily="49" charset="0"/>
              </a:rPr>
              <a:t>x = </a:t>
            </a:r>
            <a:r>
              <a:rPr lang="en-US" b="0" i="0" dirty="0" err="1">
                <a:effectLst/>
                <a:highlight>
                  <a:srgbClr val="00FFFF"/>
                </a:highlight>
                <a:latin typeface="Consolas" panose="020B0609020204030204" pitchFamily="49" charset="0"/>
              </a:rPr>
              <a:t>re.search</a:t>
            </a:r>
            <a:r>
              <a:rPr lang="en-US" b="0" i="0" dirty="0">
                <a:effectLst/>
                <a:highlight>
                  <a:srgbClr val="00FFFF"/>
                </a:highlight>
                <a:latin typeface="Consolas" panose="020B0609020204030204" pitchFamily="49" charset="0"/>
              </a:rPr>
              <a:t>("ai", txt)</a:t>
            </a:r>
            <a:br>
              <a:rPr lang="en-US" dirty="0">
                <a:highlight>
                  <a:srgbClr val="00FFFF"/>
                </a:highlight>
              </a:rPr>
            </a:br>
            <a:r>
              <a:rPr lang="en-US" b="0" i="0" dirty="0">
                <a:effectLst/>
                <a:highlight>
                  <a:srgbClr val="00FFFF"/>
                </a:highlight>
                <a:latin typeface="Consolas" panose="020B0609020204030204" pitchFamily="49" charset="0"/>
              </a:rPr>
              <a:t>print(x) #this will print an object</a:t>
            </a:r>
            <a:endParaRPr lang="en-US" b="0" i="0" dirty="0">
              <a:effectLst/>
              <a:highlight>
                <a:srgbClr val="00FFFF"/>
              </a:highlight>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pPr algn="l"/>
            <a:endParaRPr lang="en-IN" dirty="0"/>
          </a:p>
        </p:txBody>
      </p:sp>
    </p:spTree>
    <p:extLst>
      <p:ext uri="{BB962C8B-B14F-4D97-AF65-F5344CB8AC3E}">
        <p14:creationId xmlns:p14="http://schemas.microsoft.com/office/powerpoint/2010/main" val="3304369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C25B3-CC19-FDE5-7C8E-1FDA488B57F5}"/>
              </a:ext>
            </a:extLst>
          </p:cNvPr>
          <p:cNvSpPr>
            <a:spLocks noGrp="1"/>
          </p:cNvSpPr>
          <p:nvPr>
            <p:ph type="title"/>
          </p:nvPr>
        </p:nvSpPr>
        <p:spPr>
          <a:xfrm>
            <a:off x="98612" y="140727"/>
            <a:ext cx="11869270" cy="540310"/>
          </a:xfrm>
        </p:spPr>
        <p:txBody>
          <a:bodyPr>
            <a:normAutofit fontScale="90000"/>
          </a:bodyPr>
          <a:lstStyle/>
          <a:p>
            <a:r>
              <a:rPr lang="en-IN" b="1" i="0" dirty="0">
                <a:solidFill>
                  <a:srgbClr val="000000"/>
                </a:solidFill>
                <a:effectLst/>
                <a:latin typeface="Segoe UI" panose="020B0502040204020203" pitchFamily="34" charset="0"/>
              </a:rPr>
              <a:t>Match Object</a:t>
            </a:r>
            <a:endParaRPr lang="en-IN" b="1" dirty="0"/>
          </a:p>
        </p:txBody>
      </p:sp>
      <p:sp>
        <p:nvSpPr>
          <p:cNvPr id="3" name="Content Placeholder 2">
            <a:extLst>
              <a:ext uri="{FF2B5EF4-FFF2-40B4-BE49-F238E27FC236}">
                <a16:creationId xmlns:a16="http://schemas.microsoft.com/office/drawing/2014/main" id="{6370C7B6-3BB3-FE6A-6C47-D404A0724789}"/>
              </a:ext>
            </a:extLst>
          </p:cNvPr>
          <p:cNvSpPr>
            <a:spLocks noGrp="1"/>
          </p:cNvSpPr>
          <p:nvPr>
            <p:ph idx="1"/>
          </p:nvPr>
        </p:nvSpPr>
        <p:spPr>
          <a:xfrm>
            <a:off x="98611" y="941294"/>
            <a:ext cx="11869269" cy="5683624"/>
          </a:xfrm>
        </p:spPr>
        <p:txBody>
          <a:bodyPr>
            <a:normAutofit lnSpcReduction="10000"/>
          </a:bodyPr>
          <a:lstStyle/>
          <a:p>
            <a:pPr algn="l"/>
            <a:r>
              <a:rPr lang="en-US" b="0" i="0" dirty="0">
                <a:solidFill>
                  <a:srgbClr val="000000"/>
                </a:solidFill>
                <a:effectLst/>
                <a:latin typeface="Verdana" panose="020B0604030504040204" pitchFamily="34" charset="0"/>
              </a:rPr>
              <a:t>The Match object has properties and methods used to retrieve information about the search, and the result:</a:t>
            </a:r>
          </a:p>
          <a:p>
            <a:pPr lvl="1">
              <a:buFont typeface="Wingdings" panose="05000000000000000000" pitchFamily="2" charset="2"/>
              <a:buChar char="Ø"/>
            </a:pPr>
            <a:r>
              <a:rPr kumimoji="0" lang="en-US" altLang="en-US" b="0" i="0" u="none" strike="noStrike" cap="none" normalizeH="0" baseline="0" dirty="0">
                <a:ln>
                  <a:noFill/>
                </a:ln>
                <a:solidFill>
                  <a:srgbClr val="FF0000"/>
                </a:solidFill>
                <a:effectLst/>
                <a:latin typeface="Consolas" panose="020B0609020204030204" pitchFamily="49" charset="0"/>
              </a:rPr>
              <a:t>.span()</a:t>
            </a:r>
            <a:r>
              <a:rPr kumimoji="0" lang="en-US" altLang="en-US" b="0" i="0" u="none" strike="noStrike" cap="none" normalizeH="0" baseline="0" dirty="0">
                <a:ln>
                  <a:noFill/>
                </a:ln>
                <a:solidFill>
                  <a:srgbClr val="FF0000"/>
                </a:solidFill>
                <a:effectLst/>
                <a:latin typeface="Verdana" panose="020B0604030504040204" pitchFamily="34" charset="0"/>
              </a:rPr>
              <a:t> </a:t>
            </a:r>
            <a:r>
              <a:rPr kumimoji="0" lang="en-US" altLang="en-US" b="0" i="0" u="none" strike="noStrike" cap="none" normalizeH="0" baseline="0" dirty="0">
                <a:ln>
                  <a:noFill/>
                </a:ln>
                <a:solidFill>
                  <a:srgbClr val="000000"/>
                </a:solidFill>
                <a:effectLst/>
                <a:latin typeface="Verdana" panose="020B0604030504040204" pitchFamily="34" charset="0"/>
              </a:rPr>
              <a:t>returns a tuple containing the start-, and end positions of the match.</a:t>
            </a:r>
            <a:endParaRPr lang="en-US" altLang="en-US" sz="1200" dirty="0">
              <a:latin typeface="Verdana" panose="020B0604030504040204" pitchFamily="34" charset="0"/>
            </a:endParaRPr>
          </a:p>
          <a:p>
            <a:pPr lvl="1">
              <a:buFont typeface="Wingdings" panose="05000000000000000000" pitchFamily="2" charset="2"/>
              <a:buChar char="Ø"/>
            </a:pPr>
            <a:r>
              <a:rPr kumimoji="0" lang="en-US" altLang="en-US" b="0" i="0" u="none" strike="noStrike" cap="none" normalizeH="0" baseline="0" dirty="0">
                <a:ln>
                  <a:noFill/>
                </a:ln>
                <a:solidFill>
                  <a:srgbClr val="FF0000"/>
                </a:solidFill>
                <a:effectLst/>
                <a:latin typeface="Consolas" panose="020B0609020204030204" pitchFamily="49" charset="0"/>
              </a:rPr>
              <a:t>.string</a:t>
            </a:r>
            <a:r>
              <a:rPr kumimoji="0" lang="en-US" altLang="en-US" b="0" i="0" u="none" strike="noStrike" cap="none" normalizeH="0" baseline="0" dirty="0">
                <a:ln>
                  <a:noFill/>
                </a:ln>
                <a:solidFill>
                  <a:srgbClr val="FF0000"/>
                </a:solidFill>
                <a:effectLst/>
                <a:latin typeface="Verdana" panose="020B0604030504040204" pitchFamily="34" charset="0"/>
              </a:rPr>
              <a:t> </a:t>
            </a:r>
            <a:r>
              <a:rPr kumimoji="0" lang="en-US" altLang="en-US" b="0" i="0" u="none" strike="noStrike" cap="none" normalizeH="0" baseline="0" dirty="0">
                <a:ln>
                  <a:noFill/>
                </a:ln>
                <a:solidFill>
                  <a:srgbClr val="000000"/>
                </a:solidFill>
                <a:effectLst/>
                <a:latin typeface="Verdana" panose="020B0604030504040204" pitchFamily="34" charset="0"/>
              </a:rPr>
              <a:t>returns the string passed into the function.</a:t>
            </a:r>
            <a:endParaRPr lang="en-US" altLang="en-US" sz="1200" dirty="0">
              <a:latin typeface="Verdana" panose="020B0604030504040204" pitchFamily="34" charset="0"/>
            </a:endParaRPr>
          </a:p>
          <a:p>
            <a:pPr lvl="1">
              <a:buFont typeface="Wingdings" panose="05000000000000000000" pitchFamily="2" charset="2"/>
              <a:buChar char="Ø"/>
            </a:pPr>
            <a:r>
              <a:rPr kumimoji="0" lang="en-US" altLang="en-US" b="0" i="0" u="none" strike="noStrike" cap="none" normalizeH="0" baseline="0" dirty="0">
                <a:ln>
                  <a:noFill/>
                </a:ln>
                <a:solidFill>
                  <a:srgbClr val="FF0000"/>
                </a:solidFill>
                <a:effectLst/>
                <a:latin typeface="Consolas" panose="020B0609020204030204" pitchFamily="49" charset="0"/>
              </a:rPr>
              <a:t>.group()</a:t>
            </a:r>
            <a:r>
              <a:rPr kumimoji="0" lang="en-US" altLang="en-US" b="0" i="0" u="none" strike="noStrike" cap="none" normalizeH="0" baseline="0" dirty="0">
                <a:ln>
                  <a:noFill/>
                </a:ln>
                <a:solidFill>
                  <a:srgbClr val="FF0000"/>
                </a:solidFill>
                <a:effectLst/>
                <a:latin typeface="Verdana" panose="020B0604030504040204" pitchFamily="34" charset="0"/>
              </a:rPr>
              <a:t> </a:t>
            </a:r>
            <a:r>
              <a:rPr kumimoji="0" lang="en-US" altLang="en-US" b="0" i="0" u="none" strike="noStrike" cap="none" normalizeH="0" baseline="0" dirty="0">
                <a:ln>
                  <a:noFill/>
                </a:ln>
                <a:solidFill>
                  <a:srgbClr val="000000"/>
                </a:solidFill>
                <a:effectLst/>
                <a:latin typeface="Verdana" panose="020B0604030504040204" pitchFamily="34" charset="0"/>
              </a:rPr>
              <a:t>returns the part of the string where there was a match</a:t>
            </a:r>
            <a:r>
              <a:rPr kumimoji="0" lang="en-US" altLang="en-US" sz="12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algn="l"/>
            <a:r>
              <a:rPr lang="en-US" b="1" i="0" dirty="0">
                <a:solidFill>
                  <a:srgbClr val="000000"/>
                </a:solidFill>
                <a:effectLst/>
                <a:latin typeface="Segoe UI" panose="020B0502040204020203" pitchFamily="34" charset="0"/>
              </a:rPr>
              <a:t>Example 1</a:t>
            </a:r>
          </a:p>
          <a:p>
            <a:pPr algn="l"/>
            <a:r>
              <a:rPr lang="en-US" b="0" i="0" dirty="0">
                <a:solidFill>
                  <a:srgbClr val="000000"/>
                </a:solidFill>
                <a:effectLst/>
                <a:latin typeface="Verdana" panose="020B0604030504040204" pitchFamily="34" charset="0"/>
              </a:rPr>
              <a:t>Print the position (start- and end-position) of the first match occurrence.</a:t>
            </a:r>
          </a:p>
          <a:p>
            <a:pPr algn="l"/>
            <a:r>
              <a:rPr lang="en-US" b="0" i="0" dirty="0">
                <a:solidFill>
                  <a:srgbClr val="000000"/>
                </a:solidFill>
                <a:effectLst/>
                <a:latin typeface="Verdana" panose="020B0604030504040204" pitchFamily="34" charset="0"/>
              </a:rPr>
              <a:t>The regular expression looks for any words that starts with an upper case "S":</a:t>
            </a:r>
          </a:p>
          <a:p>
            <a:pPr lvl="1"/>
            <a:r>
              <a:rPr lang="en-US" b="0" i="0" dirty="0">
                <a:effectLst/>
                <a:highlight>
                  <a:srgbClr val="00FFFF"/>
                </a:highlight>
                <a:latin typeface="Consolas" panose="020B0609020204030204" pitchFamily="49" charset="0"/>
              </a:rPr>
              <a:t>import re</a:t>
            </a:r>
            <a:br>
              <a:rPr lang="en-US" dirty="0">
                <a:highlight>
                  <a:srgbClr val="00FFFF"/>
                </a:highlight>
              </a:rPr>
            </a:br>
            <a:r>
              <a:rPr lang="en-US" b="0" i="0" dirty="0">
                <a:effectLst/>
                <a:highlight>
                  <a:srgbClr val="00FFFF"/>
                </a:highlight>
                <a:latin typeface="Consolas" panose="020B0609020204030204" pitchFamily="49" charset="0"/>
              </a:rPr>
              <a:t>txt = "The rain in Spain"</a:t>
            </a:r>
            <a:br>
              <a:rPr lang="en-US" dirty="0">
                <a:highlight>
                  <a:srgbClr val="00FFFF"/>
                </a:highlight>
              </a:rPr>
            </a:br>
            <a:r>
              <a:rPr lang="en-US" b="0" i="0" dirty="0">
                <a:effectLst/>
                <a:highlight>
                  <a:srgbClr val="00FFFF"/>
                </a:highlight>
                <a:latin typeface="Consolas" panose="020B0609020204030204" pitchFamily="49" charset="0"/>
              </a:rPr>
              <a:t>x = </a:t>
            </a:r>
            <a:r>
              <a:rPr lang="en-US" b="0" i="0" dirty="0" err="1">
                <a:effectLst/>
                <a:highlight>
                  <a:srgbClr val="00FFFF"/>
                </a:highlight>
                <a:latin typeface="Consolas" panose="020B0609020204030204" pitchFamily="49" charset="0"/>
              </a:rPr>
              <a:t>re.search</a:t>
            </a:r>
            <a:r>
              <a:rPr lang="en-US" b="0" i="0" dirty="0">
                <a:effectLst/>
                <a:highlight>
                  <a:srgbClr val="00FFFF"/>
                </a:highlight>
                <a:latin typeface="Consolas" panose="020B0609020204030204" pitchFamily="49" charset="0"/>
              </a:rPr>
              <a:t>(r"\</a:t>
            </a:r>
            <a:r>
              <a:rPr lang="en-US" b="0" i="0" dirty="0" err="1">
                <a:effectLst/>
                <a:highlight>
                  <a:srgbClr val="00FFFF"/>
                </a:highlight>
                <a:latin typeface="Consolas" panose="020B0609020204030204" pitchFamily="49" charset="0"/>
              </a:rPr>
              <a:t>bS</a:t>
            </a:r>
            <a:r>
              <a:rPr lang="en-US" b="0" i="0" dirty="0">
                <a:effectLst/>
                <a:highlight>
                  <a:srgbClr val="00FFFF"/>
                </a:highlight>
                <a:latin typeface="Consolas" panose="020B0609020204030204" pitchFamily="49" charset="0"/>
              </a:rPr>
              <a:t>\w+", txt)</a:t>
            </a:r>
            <a:br>
              <a:rPr lang="en-US" dirty="0">
                <a:highlight>
                  <a:srgbClr val="00FFFF"/>
                </a:highlight>
              </a:rPr>
            </a:br>
            <a:r>
              <a:rPr lang="en-US" b="0" i="0" dirty="0">
                <a:effectLst/>
                <a:highlight>
                  <a:srgbClr val="00FFFF"/>
                </a:highlight>
                <a:latin typeface="Consolas" panose="020B0609020204030204" pitchFamily="49" charset="0"/>
              </a:rPr>
              <a:t>print(</a:t>
            </a:r>
            <a:r>
              <a:rPr lang="en-US" b="1" i="0" dirty="0" err="1">
                <a:effectLst/>
                <a:highlight>
                  <a:srgbClr val="00FFFF"/>
                </a:highlight>
                <a:latin typeface="Consolas" panose="020B0609020204030204" pitchFamily="49" charset="0"/>
              </a:rPr>
              <a:t>x.span</a:t>
            </a:r>
            <a:r>
              <a:rPr lang="en-US" b="1" i="0" dirty="0">
                <a:effectLst/>
                <a:highlight>
                  <a:srgbClr val="00FFFF"/>
                </a:highlight>
                <a:latin typeface="Consolas" panose="020B0609020204030204" pitchFamily="49" charset="0"/>
              </a:rPr>
              <a:t>()</a:t>
            </a:r>
            <a:r>
              <a:rPr lang="en-US" b="0" i="0" dirty="0">
                <a:effectLst/>
                <a:highlight>
                  <a:srgbClr val="00FFFF"/>
                </a:highlight>
                <a:latin typeface="Consolas" panose="020B0609020204030204" pitchFamily="49" charset="0"/>
              </a:rPr>
              <a:t>)</a:t>
            </a:r>
            <a:endParaRPr lang="en-US" b="0" i="0" dirty="0">
              <a:effectLst/>
              <a:highlight>
                <a:srgbClr val="00FFFF"/>
              </a:highlight>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pPr algn="l"/>
            <a:endParaRPr lang="en-IN" dirty="0"/>
          </a:p>
        </p:txBody>
      </p:sp>
    </p:spTree>
    <p:extLst>
      <p:ext uri="{BB962C8B-B14F-4D97-AF65-F5344CB8AC3E}">
        <p14:creationId xmlns:p14="http://schemas.microsoft.com/office/powerpoint/2010/main" val="3363505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C25B3-CC19-FDE5-7C8E-1FDA488B57F5}"/>
              </a:ext>
            </a:extLst>
          </p:cNvPr>
          <p:cNvSpPr>
            <a:spLocks noGrp="1"/>
          </p:cNvSpPr>
          <p:nvPr>
            <p:ph type="title"/>
          </p:nvPr>
        </p:nvSpPr>
        <p:spPr>
          <a:xfrm>
            <a:off x="98612" y="140727"/>
            <a:ext cx="11869270" cy="540310"/>
          </a:xfrm>
        </p:spPr>
        <p:txBody>
          <a:bodyPr>
            <a:normAutofit fontScale="90000"/>
          </a:bodyPr>
          <a:lstStyle/>
          <a:p>
            <a:r>
              <a:rPr lang="en-IN" b="1" i="0" dirty="0">
                <a:solidFill>
                  <a:srgbClr val="000000"/>
                </a:solidFill>
                <a:effectLst/>
                <a:latin typeface="Segoe UI" panose="020B0502040204020203" pitchFamily="34" charset="0"/>
              </a:rPr>
              <a:t>Match Object</a:t>
            </a:r>
            <a:endParaRPr lang="en-IN" b="1" dirty="0"/>
          </a:p>
        </p:txBody>
      </p:sp>
      <p:sp>
        <p:nvSpPr>
          <p:cNvPr id="3" name="Content Placeholder 2">
            <a:extLst>
              <a:ext uri="{FF2B5EF4-FFF2-40B4-BE49-F238E27FC236}">
                <a16:creationId xmlns:a16="http://schemas.microsoft.com/office/drawing/2014/main" id="{6370C7B6-3BB3-FE6A-6C47-D404A0724789}"/>
              </a:ext>
            </a:extLst>
          </p:cNvPr>
          <p:cNvSpPr>
            <a:spLocks noGrp="1"/>
          </p:cNvSpPr>
          <p:nvPr>
            <p:ph idx="1"/>
          </p:nvPr>
        </p:nvSpPr>
        <p:spPr>
          <a:xfrm>
            <a:off x="98611" y="941294"/>
            <a:ext cx="11869269" cy="5683624"/>
          </a:xfrm>
        </p:spPr>
        <p:txBody>
          <a:bodyPr>
            <a:noAutofit/>
          </a:bodyPr>
          <a:lstStyle/>
          <a:p>
            <a:pPr algn="l"/>
            <a:r>
              <a:rPr lang="en-US" sz="2400" b="1" i="0" dirty="0">
                <a:solidFill>
                  <a:srgbClr val="000000"/>
                </a:solidFill>
                <a:effectLst/>
                <a:latin typeface="Segoe UI" panose="020B0502040204020203" pitchFamily="34" charset="0"/>
              </a:rPr>
              <a:t>Example 2</a:t>
            </a:r>
          </a:p>
          <a:p>
            <a:pPr algn="l"/>
            <a:r>
              <a:rPr lang="en-US" sz="2400" b="0" i="0" dirty="0">
                <a:effectLst/>
                <a:latin typeface="Verdana" panose="020B0604030504040204" pitchFamily="34" charset="0"/>
              </a:rPr>
              <a:t>Print the string passed into the function:</a:t>
            </a:r>
          </a:p>
          <a:p>
            <a:pPr lvl="1"/>
            <a:r>
              <a:rPr lang="en-US" sz="2000" b="0" i="0" dirty="0">
                <a:effectLst/>
                <a:highlight>
                  <a:srgbClr val="00FFFF"/>
                </a:highlight>
                <a:latin typeface="Consolas" panose="020B0609020204030204" pitchFamily="49" charset="0"/>
              </a:rPr>
              <a:t>import re</a:t>
            </a:r>
            <a:br>
              <a:rPr lang="en-US" sz="2000" dirty="0">
                <a:highlight>
                  <a:srgbClr val="00FFFF"/>
                </a:highlight>
              </a:rPr>
            </a:br>
            <a:r>
              <a:rPr lang="en-US" sz="2000" b="0" i="0" dirty="0">
                <a:effectLst/>
                <a:highlight>
                  <a:srgbClr val="00FFFF"/>
                </a:highlight>
                <a:latin typeface="Consolas" panose="020B0609020204030204" pitchFamily="49" charset="0"/>
              </a:rPr>
              <a:t>txt = "The rain in Spain"</a:t>
            </a:r>
            <a:br>
              <a:rPr lang="en-US" sz="2000" dirty="0">
                <a:highlight>
                  <a:srgbClr val="00FFFF"/>
                </a:highlight>
              </a:rPr>
            </a:br>
            <a:r>
              <a:rPr lang="en-US" sz="2000" b="0" i="0" dirty="0">
                <a:effectLst/>
                <a:highlight>
                  <a:srgbClr val="00FFFF"/>
                </a:highlight>
                <a:latin typeface="Consolas" panose="020B0609020204030204" pitchFamily="49" charset="0"/>
              </a:rPr>
              <a:t>x = </a:t>
            </a:r>
            <a:r>
              <a:rPr lang="en-US" sz="2000" b="0" i="0" dirty="0" err="1">
                <a:effectLst/>
                <a:highlight>
                  <a:srgbClr val="00FFFF"/>
                </a:highlight>
                <a:latin typeface="Consolas" panose="020B0609020204030204" pitchFamily="49" charset="0"/>
              </a:rPr>
              <a:t>re.search</a:t>
            </a:r>
            <a:r>
              <a:rPr lang="en-US" sz="2000" b="0" i="0" dirty="0">
                <a:effectLst/>
                <a:highlight>
                  <a:srgbClr val="00FFFF"/>
                </a:highlight>
                <a:latin typeface="Consolas" panose="020B0609020204030204" pitchFamily="49" charset="0"/>
              </a:rPr>
              <a:t>(r"\</a:t>
            </a:r>
            <a:r>
              <a:rPr lang="en-US" sz="2000" b="0" i="0" dirty="0" err="1">
                <a:effectLst/>
                <a:highlight>
                  <a:srgbClr val="00FFFF"/>
                </a:highlight>
                <a:latin typeface="Consolas" panose="020B0609020204030204" pitchFamily="49" charset="0"/>
              </a:rPr>
              <a:t>bS</a:t>
            </a:r>
            <a:r>
              <a:rPr lang="en-US" sz="2000" b="0" i="0" dirty="0">
                <a:effectLst/>
                <a:highlight>
                  <a:srgbClr val="00FFFF"/>
                </a:highlight>
                <a:latin typeface="Consolas" panose="020B0609020204030204" pitchFamily="49" charset="0"/>
              </a:rPr>
              <a:t>\w+", txt)</a:t>
            </a:r>
            <a:br>
              <a:rPr lang="en-US" sz="2000" dirty="0">
                <a:highlight>
                  <a:srgbClr val="00FFFF"/>
                </a:highlight>
              </a:rPr>
            </a:br>
            <a:r>
              <a:rPr lang="en-US" sz="2000" b="0" i="0" dirty="0">
                <a:effectLst/>
                <a:highlight>
                  <a:srgbClr val="00FFFF"/>
                </a:highlight>
                <a:latin typeface="Consolas" panose="020B0609020204030204" pitchFamily="49" charset="0"/>
              </a:rPr>
              <a:t>print(</a:t>
            </a:r>
            <a:r>
              <a:rPr lang="en-US" sz="2000" b="1" i="0" dirty="0" err="1">
                <a:effectLst/>
                <a:highlight>
                  <a:srgbClr val="00FFFF"/>
                </a:highlight>
                <a:latin typeface="Consolas" panose="020B0609020204030204" pitchFamily="49" charset="0"/>
              </a:rPr>
              <a:t>x.string</a:t>
            </a:r>
            <a:r>
              <a:rPr lang="en-US" sz="2000" b="0" i="0" dirty="0">
                <a:effectLst/>
                <a:highlight>
                  <a:srgbClr val="00FFFF"/>
                </a:highlight>
                <a:latin typeface="Consolas" panose="020B0609020204030204" pitchFamily="49" charset="0"/>
              </a:rPr>
              <a:t>)</a:t>
            </a:r>
            <a:endParaRPr lang="en-US" sz="2400" b="0" i="0" dirty="0">
              <a:effectLst/>
              <a:latin typeface="Verdana" panose="020B0604030504040204" pitchFamily="34" charset="0"/>
            </a:endParaRPr>
          </a:p>
          <a:p>
            <a:pPr algn="l"/>
            <a:r>
              <a:rPr lang="en-US" sz="2400" b="1" i="0" dirty="0">
                <a:solidFill>
                  <a:srgbClr val="000000"/>
                </a:solidFill>
                <a:effectLst/>
                <a:latin typeface="Segoe UI" panose="020B0502040204020203" pitchFamily="34" charset="0"/>
              </a:rPr>
              <a:t>Example 3</a:t>
            </a:r>
          </a:p>
          <a:p>
            <a:pPr algn="l"/>
            <a:r>
              <a:rPr lang="en-US" sz="2400" b="0" i="0" dirty="0">
                <a:solidFill>
                  <a:srgbClr val="000000"/>
                </a:solidFill>
                <a:effectLst/>
                <a:latin typeface="Verdana" panose="020B0604030504040204" pitchFamily="34" charset="0"/>
              </a:rPr>
              <a:t>Print the part of the string where there was a match.</a:t>
            </a:r>
          </a:p>
          <a:p>
            <a:pPr algn="l"/>
            <a:r>
              <a:rPr lang="en-US" sz="2400" b="0" i="0" dirty="0">
                <a:solidFill>
                  <a:srgbClr val="000000"/>
                </a:solidFill>
                <a:effectLst/>
                <a:latin typeface="Verdana" panose="020B0604030504040204" pitchFamily="34" charset="0"/>
              </a:rPr>
              <a:t>The regular expression looks for any words that starts with an upper case "S":</a:t>
            </a:r>
          </a:p>
          <a:p>
            <a:pPr lvl="1"/>
            <a:r>
              <a:rPr lang="en-US" sz="2000" b="0" i="0" dirty="0">
                <a:effectLst/>
                <a:highlight>
                  <a:srgbClr val="00FFFF"/>
                </a:highlight>
                <a:latin typeface="Consolas" panose="020B0609020204030204" pitchFamily="49" charset="0"/>
              </a:rPr>
              <a:t>import re</a:t>
            </a:r>
            <a:br>
              <a:rPr lang="en-US" sz="2000" dirty="0">
                <a:highlight>
                  <a:srgbClr val="00FFFF"/>
                </a:highlight>
              </a:rPr>
            </a:br>
            <a:r>
              <a:rPr lang="en-US" sz="2000" b="0" i="0" dirty="0">
                <a:effectLst/>
                <a:highlight>
                  <a:srgbClr val="00FFFF"/>
                </a:highlight>
                <a:latin typeface="Consolas" panose="020B0609020204030204" pitchFamily="49" charset="0"/>
              </a:rPr>
              <a:t>txt = "The rain in Spain"</a:t>
            </a:r>
            <a:br>
              <a:rPr lang="en-US" sz="2000" dirty="0">
                <a:highlight>
                  <a:srgbClr val="00FFFF"/>
                </a:highlight>
              </a:rPr>
            </a:br>
            <a:r>
              <a:rPr lang="en-US" sz="2000" b="0" i="0" dirty="0">
                <a:effectLst/>
                <a:highlight>
                  <a:srgbClr val="00FFFF"/>
                </a:highlight>
                <a:latin typeface="Consolas" panose="020B0609020204030204" pitchFamily="49" charset="0"/>
              </a:rPr>
              <a:t>x = </a:t>
            </a:r>
            <a:r>
              <a:rPr lang="en-US" sz="2000" b="0" i="0" dirty="0" err="1">
                <a:effectLst/>
                <a:highlight>
                  <a:srgbClr val="00FFFF"/>
                </a:highlight>
                <a:latin typeface="Consolas" panose="020B0609020204030204" pitchFamily="49" charset="0"/>
              </a:rPr>
              <a:t>re.search</a:t>
            </a:r>
            <a:r>
              <a:rPr lang="en-US" sz="2000" b="0" i="0" dirty="0">
                <a:effectLst/>
                <a:highlight>
                  <a:srgbClr val="00FFFF"/>
                </a:highlight>
                <a:latin typeface="Consolas" panose="020B0609020204030204" pitchFamily="49" charset="0"/>
              </a:rPr>
              <a:t>(r"\</a:t>
            </a:r>
            <a:r>
              <a:rPr lang="en-US" sz="2000" b="0" i="0" dirty="0" err="1">
                <a:effectLst/>
                <a:highlight>
                  <a:srgbClr val="00FFFF"/>
                </a:highlight>
                <a:latin typeface="Consolas" panose="020B0609020204030204" pitchFamily="49" charset="0"/>
              </a:rPr>
              <a:t>bS</a:t>
            </a:r>
            <a:r>
              <a:rPr lang="en-US" sz="2000" b="0" i="0" dirty="0">
                <a:effectLst/>
                <a:highlight>
                  <a:srgbClr val="00FFFF"/>
                </a:highlight>
                <a:latin typeface="Consolas" panose="020B0609020204030204" pitchFamily="49" charset="0"/>
              </a:rPr>
              <a:t>\w+", txt)</a:t>
            </a:r>
            <a:br>
              <a:rPr lang="en-US" sz="2000" dirty="0">
                <a:highlight>
                  <a:srgbClr val="00FFFF"/>
                </a:highlight>
              </a:rPr>
            </a:br>
            <a:r>
              <a:rPr lang="en-US" sz="2000" b="0" i="0" dirty="0">
                <a:effectLst/>
                <a:highlight>
                  <a:srgbClr val="00FFFF"/>
                </a:highlight>
                <a:latin typeface="Consolas" panose="020B0609020204030204" pitchFamily="49" charset="0"/>
              </a:rPr>
              <a:t>print(</a:t>
            </a:r>
            <a:r>
              <a:rPr lang="en-US" sz="2000" b="1" i="0" dirty="0" err="1">
                <a:effectLst/>
                <a:highlight>
                  <a:srgbClr val="00FFFF"/>
                </a:highlight>
                <a:latin typeface="Consolas" panose="020B0609020204030204" pitchFamily="49" charset="0"/>
              </a:rPr>
              <a:t>x.group</a:t>
            </a:r>
            <a:r>
              <a:rPr lang="en-US" sz="2000" b="1" i="0" dirty="0">
                <a:effectLst/>
                <a:highlight>
                  <a:srgbClr val="00FFFF"/>
                </a:highlight>
                <a:latin typeface="Consolas" panose="020B0609020204030204" pitchFamily="49" charset="0"/>
              </a:rPr>
              <a:t>()</a:t>
            </a:r>
            <a:r>
              <a:rPr lang="en-US" sz="2000" b="0" i="0" dirty="0">
                <a:effectLst/>
                <a:highlight>
                  <a:srgbClr val="00FFFF"/>
                </a:highlight>
                <a:latin typeface="Consolas" panose="020B0609020204030204" pitchFamily="49" charset="0"/>
              </a:rPr>
              <a:t>)</a:t>
            </a:r>
            <a:endParaRPr lang="en-US" sz="2000" b="0" i="0" dirty="0">
              <a:effectLst/>
              <a:highlight>
                <a:srgbClr val="00FFFF"/>
              </a:highlight>
              <a:latin typeface="Verdana" panose="020B0604030504040204" pitchFamily="34" charset="0"/>
            </a:endParaRPr>
          </a:p>
          <a:p>
            <a:r>
              <a:rPr kumimoji="0" lang="en-US" altLang="en-US" sz="2400" b="1" i="0" u="none" strike="noStrike" cap="none" normalizeH="0" baseline="0" dirty="0">
                <a:ln>
                  <a:noFill/>
                </a:ln>
                <a:solidFill>
                  <a:srgbClr val="000000"/>
                </a:solidFill>
                <a:effectLst/>
                <a:latin typeface="Verdana" panose="020B0604030504040204" pitchFamily="34" charset="0"/>
              </a:rPr>
              <a:t>Note:</a:t>
            </a:r>
            <a:r>
              <a:rPr kumimoji="0" lang="en-US" altLang="en-US" sz="2400" b="0" i="0" u="none" strike="noStrike" cap="none" normalizeH="0" baseline="0" dirty="0">
                <a:ln>
                  <a:noFill/>
                </a:ln>
                <a:solidFill>
                  <a:srgbClr val="000000"/>
                </a:solidFill>
                <a:effectLst/>
                <a:latin typeface="Verdana" panose="020B0604030504040204" pitchFamily="34" charset="0"/>
              </a:rPr>
              <a:t> If there is no match, the value </a:t>
            </a:r>
            <a:r>
              <a:rPr kumimoji="0" lang="en-US" altLang="en-US" sz="2400" b="0" i="0" u="none" strike="noStrike" cap="none" normalizeH="0" baseline="0" dirty="0">
                <a:ln>
                  <a:noFill/>
                </a:ln>
                <a:solidFill>
                  <a:srgbClr val="DC143C"/>
                </a:solidFill>
                <a:effectLst/>
                <a:latin typeface="Consolas" panose="020B0609020204030204" pitchFamily="49" charset="0"/>
              </a:rPr>
              <a:t>None</a:t>
            </a:r>
            <a:r>
              <a:rPr kumimoji="0" lang="en-US" altLang="en-US" sz="2400" b="0" i="0" u="none" strike="noStrike" cap="none" normalizeH="0" baseline="0" dirty="0">
                <a:ln>
                  <a:noFill/>
                </a:ln>
                <a:solidFill>
                  <a:srgbClr val="000000"/>
                </a:solidFill>
                <a:effectLst/>
                <a:latin typeface="Verdana" panose="020B0604030504040204" pitchFamily="34" charset="0"/>
              </a:rPr>
              <a:t> will be returned, instead of the Match Object.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algn="l"/>
            <a:endParaRPr lang="en-US" sz="2400" b="0" i="0" dirty="0">
              <a:solidFill>
                <a:srgbClr val="000000"/>
              </a:solidFill>
              <a:effectLst/>
              <a:latin typeface="Verdana" panose="020B0604030504040204" pitchFamily="34" charset="0"/>
            </a:endParaRPr>
          </a:p>
          <a:p>
            <a:pPr algn="l"/>
            <a:endParaRPr lang="en-US" sz="2400" b="0" i="0" dirty="0">
              <a:effectLst/>
              <a:latin typeface="Verdana" panose="020B0604030504040204" pitchFamily="34" charset="0"/>
            </a:endParaRPr>
          </a:p>
          <a:p>
            <a:pPr lvl="1"/>
            <a:endParaRPr lang="en-IN" dirty="0">
              <a:highlight>
                <a:srgbClr val="00FFFF"/>
              </a:highlight>
            </a:endParaRPr>
          </a:p>
        </p:txBody>
      </p:sp>
    </p:spTree>
    <p:extLst>
      <p:ext uri="{BB962C8B-B14F-4D97-AF65-F5344CB8AC3E}">
        <p14:creationId xmlns:p14="http://schemas.microsoft.com/office/powerpoint/2010/main" val="3758035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C25B3-CC19-FDE5-7C8E-1FDA488B57F5}"/>
              </a:ext>
            </a:extLst>
          </p:cNvPr>
          <p:cNvSpPr>
            <a:spLocks noGrp="1"/>
          </p:cNvSpPr>
          <p:nvPr>
            <p:ph type="title"/>
          </p:nvPr>
        </p:nvSpPr>
        <p:spPr>
          <a:xfrm>
            <a:off x="98612" y="140727"/>
            <a:ext cx="11869270" cy="540310"/>
          </a:xfrm>
        </p:spPr>
        <p:txBody>
          <a:bodyPr>
            <a:normAutofit fontScale="90000"/>
          </a:bodyPr>
          <a:lstStyle/>
          <a:p>
            <a:endParaRPr lang="en-IN" b="1" dirty="0"/>
          </a:p>
        </p:txBody>
      </p:sp>
      <p:sp>
        <p:nvSpPr>
          <p:cNvPr id="3" name="Content Placeholder 2">
            <a:extLst>
              <a:ext uri="{FF2B5EF4-FFF2-40B4-BE49-F238E27FC236}">
                <a16:creationId xmlns:a16="http://schemas.microsoft.com/office/drawing/2014/main" id="{6370C7B6-3BB3-FE6A-6C47-D404A0724789}"/>
              </a:ext>
            </a:extLst>
          </p:cNvPr>
          <p:cNvSpPr>
            <a:spLocks noGrp="1"/>
          </p:cNvSpPr>
          <p:nvPr>
            <p:ph idx="1"/>
          </p:nvPr>
        </p:nvSpPr>
        <p:spPr>
          <a:xfrm>
            <a:off x="98611" y="941294"/>
            <a:ext cx="11869269" cy="5683624"/>
          </a:xfrm>
        </p:spPr>
        <p:txBody>
          <a:bodyPr/>
          <a:lstStyle/>
          <a:p>
            <a:pPr algn="l"/>
            <a:endParaRPr lang="en-IN" dirty="0"/>
          </a:p>
        </p:txBody>
      </p:sp>
    </p:spTree>
    <p:extLst>
      <p:ext uri="{BB962C8B-B14F-4D97-AF65-F5344CB8AC3E}">
        <p14:creationId xmlns:p14="http://schemas.microsoft.com/office/powerpoint/2010/main" val="465757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C25B3-CC19-FDE5-7C8E-1FDA488B57F5}"/>
              </a:ext>
            </a:extLst>
          </p:cNvPr>
          <p:cNvSpPr>
            <a:spLocks noGrp="1"/>
          </p:cNvSpPr>
          <p:nvPr>
            <p:ph type="title"/>
          </p:nvPr>
        </p:nvSpPr>
        <p:spPr>
          <a:xfrm>
            <a:off x="98612" y="140727"/>
            <a:ext cx="11869270" cy="540310"/>
          </a:xfrm>
        </p:spPr>
        <p:txBody>
          <a:bodyPr>
            <a:normAutofit fontScale="90000"/>
          </a:bodyPr>
          <a:lstStyle/>
          <a:p>
            <a:r>
              <a:rPr lang="en-IN" b="1" i="0" dirty="0">
                <a:solidFill>
                  <a:srgbClr val="000000"/>
                </a:solidFill>
                <a:effectLst/>
                <a:latin typeface="Segoe UI" panose="020B0502040204020203" pitchFamily="34" charset="0"/>
              </a:rPr>
              <a:t>Python </a:t>
            </a:r>
            <a:r>
              <a:rPr lang="en-IN" b="1" i="0" dirty="0" err="1">
                <a:solidFill>
                  <a:srgbClr val="000000"/>
                </a:solidFill>
                <a:effectLst/>
                <a:latin typeface="Segoe UI" panose="020B0502040204020203" pitchFamily="34" charset="0"/>
              </a:rPr>
              <a:t>RegEx</a:t>
            </a:r>
            <a:endParaRPr lang="en-IN" b="1" dirty="0"/>
          </a:p>
        </p:txBody>
      </p:sp>
      <p:sp>
        <p:nvSpPr>
          <p:cNvPr id="3" name="Content Placeholder 2">
            <a:extLst>
              <a:ext uri="{FF2B5EF4-FFF2-40B4-BE49-F238E27FC236}">
                <a16:creationId xmlns:a16="http://schemas.microsoft.com/office/drawing/2014/main" id="{6370C7B6-3BB3-FE6A-6C47-D404A0724789}"/>
              </a:ext>
            </a:extLst>
          </p:cNvPr>
          <p:cNvSpPr>
            <a:spLocks noGrp="1"/>
          </p:cNvSpPr>
          <p:nvPr>
            <p:ph idx="1"/>
          </p:nvPr>
        </p:nvSpPr>
        <p:spPr>
          <a:xfrm>
            <a:off x="98611" y="941294"/>
            <a:ext cx="11869269" cy="5683624"/>
          </a:xfrm>
        </p:spPr>
        <p:txBody>
          <a:bodyPr/>
          <a:lstStyle/>
          <a:p>
            <a:pPr algn="l"/>
            <a:r>
              <a:rPr lang="en-US" b="0" i="0" dirty="0">
                <a:solidFill>
                  <a:srgbClr val="000000"/>
                </a:solidFill>
                <a:effectLst/>
                <a:latin typeface="Verdana" panose="020B0604030504040204" pitchFamily="34" charset="0"/>
              </a:rPr>
              <a:t>A </a:t>
            </a:r>
            <a:r>
              <a:rPr lang="en-US" b="0" i="0" dirty="0" err="1">
                <a:solidFill>
                  <a:srgbClr val="000000"/>
                </a:solidFill>
                <a:effectLst/>
                <a:latin typeface="Verdana" panose="020B0604030504040204" pitchFamily="34" charset="0"/>
              </a:rPr>
              <a:t>RegEx</a:t>
            </a:r>
            <a:r>
              <a:rPr lang="en-US" b="0" i="0" dirty="0">
                <a:solidFill>
                  <a:srgbClr val="000000"/>
                </a:solidFill>
                <a:effectLst/>
                <a:latin typeface="Verdana" panose="020B0604030504040204" pitchFamily="34" charset="0"/>
              </a:rPr>
              <a:t>, or Regular Expression, is a sequence of characters that forms a search pattern.</a:t>
            </a:r>
          </a:p>
          <a:p>
            <a:pPr algn="l"/>
            <a:r>
              <a:rPr lang="en-US" b="0" i="0" dirty="0" err="1">
                <a:solidFill>
                  <a:srgbClr val="000000"/>
                </a:solidFill>
                <a:effectLst/>
                <a:latin typeface="Verdana" panose="020B0604030504040204" pitchFamily="34" charset="0"/>
              </a:rPr>
              <a:t>RegEx</a:t>
            </a:r>
            <a:r>
              <a:rPr lang="en-US" b="0" i="0" dirty="0">
                <a:solidFill>
                  <a:srgbClr val="000000"/>
                </a:solidFill>
                <a:effectLst/>
                <a:latin typeface="Verdana" panose="020B0604030504040204" pitchFamily="34" charset="0"/>
              </a:rPr>
              <a:t> can be used to check if a string contains the specified search pattern.</a:t>
            </a:r>
          </a:p>
          <a:p>
            <a:r>
              <a:rPr lang="en-IN" b="0" i="0" dirty="0" err="1">
                <a:solidFill>
                  <a:srgbClr val="000000"/>
                </a:solidFill>
                <a:effectLst/>
                <a:latin typeface="Segoe UI" panose="020B0502040204020203" pitchFamily="34" charset="0"/>
              </a:rPr>
              <a:t>RegEx</a:t>
            </a:r>
            <a:r>
              <a:rPr lang="en-IN" b="0" i="0" dirty="0">
                <a:solidFill>
                  <a:srgbClr val="000000"/>
                </a:solidFill>
                <a:effectLst/>
                <a:latin typeface="Segoe UI" panose="020B0502040204020203" pitchFamily="34" charset="0"/>
              </a:rPr>
              <a:t> Module</a:t>
            </a:r>
          </a:p>
          <a:p>
            <a:r>
              <a:rPr lang="en-US" b="0" i="0" dirty="0">
                <a:solidFill>
                  <a:srgbClr val="000000"/>
                </a:solidFill>
                <a:effectLst/>
                <a:latin typeface="Verdana" panose="020B0604030504040204" pitchFamily="34" charset="0"/>
              </a:rPr>
              <a:t>Python has a built-in package called re, which can be used to work with Regular Expressions.</a:t>
            </a:r>
          </a:p>
          <a:p>
            <a:r>
              <a:rPr lang="en-IN" b="0" i="0" dirty="0">
                <a:solidFill>
                  <a:srgbClr val="7030A0"/>
                </a:solidFill>
                <a:effectLst/>
                <a:latin typeface="Consolas" panose="020B0609020204030204" pitchFamily="49" charset="0"/>
              </a:rPr>
              <a:t>import re</a:t>
            </a:r>
            <a:endParaRPr lang="en-IN" dirty="0">
              <a:solidFill>
                <a:srgbClr val="7030A0"/>
              </a:solidFill>
            </a:endParaRPr>
          </a:p>
        </p:txBody>
      </p:sp>
    </p:spTree>
    <p:extLst>
      <p:ext uri="{BB962C8B-B14F-4D97-AF65-F5344CB8AC3E}">
        <p14:creationId xmlns:p14="http://schemas.microsoft.com/office/powerpoint/2010/main" val="3813790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C25B3-CC19-FDE5-7C8E-1FDA488B57F5}"/>
              </a:ext>
            </a:extLst>
          </p:cNvPr>
          <p:cNvSpPr>
            <a:spLocks noGrp="1"/>
          </p:cNvSpPr>
          <p:nvPr>
            <p:ph type="title"/>
          </p:nvPr>
        </p:nvSpPr>
        <p:spPr>
          <a:xfrm>
            <a:off x="98612" y="140727"/>
            <a:ext cx="11869270" cy="540310"/>
          </a:xfrm>
        </p:spPr>
        <p:txBody>
          <a:bodyPr>
            <a:normAutofit fontScale="90000"/>
          </a:bodyPr>
          <a:lstStyle/>
          <a:p>
            <a:endParaRPr lang="en-IN" b="1" dirty="0"/>
          </a:p>
        </p:txBody>
      </p:sp>
      <p:sp>
        <p:nvSpPr>
          <p:cNvPr id="3" name="Content Placeholder 2">
            <a:extLst>
              <a:ext uri="{FF2B5EF4-FFF2-40B4-BE49-F238E27FC236}">
                <a16:creationId xmlns:a16="http://schemas.microsoft.com/office/drawing/2014/main" id="{6370C7B6-3BB3-FE6A-6C47-D404A0724789}"/>
              </a:ext>
            </a:extLst>
          </p:cNvPr>
          <p:cNvSpPr>
            <a:spLocks noGrp="1"/>
          </p:cNvSpPr>
          <p:nvPr>
            <p:ph idx="1"/>
          </p:nvPr>
        </p:nvSpPr>
        <p:spPr>
          <a:xfrm>
            <a:off x="98611" y="941294"/>
            <a:ext cx="11869269" cy="5683624"/>
          </a:xfrm>
        </p:spPr>
        <p:txBody>
          <a:bodyPr/>
          <a:lstStyle/>
          <a:p>
            <a:pPr algn="l"/>
            <a:endParaRPr lang="en-IN" dirty="0"/>
          </a:p>
        </p:txBody>
      </p:sp>
    </p:spTree>
    <p:extLst>
      <p:ext uri="{BB962C8B-B14F-4D97-AF65-F5344CB8AC3E}">
        <p14:creationId xmlns:p14="http://schemas.microsoft.com/office/powerpoint/2010/main" val="88403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C25B3-CC19-FDE5-7C8E-1FDA488B57F5}"/>
              </a:ext>
            </a:extLst>
          </p:cNvPr>
          <p:cNvSpPr>
            <a:spLocks noGrp="1"/>
          </p:cNvSpPr>
          <p:nvPr>
            <p:ph type="title"/>
          </p:nvPr>
        </p:nvSpPr>
        <p:spPr>
          <a:xfrm>
            <a:off x="98612" y="140727"/>
            <a:ext cx="11869270" cy="540310"/>
          </a:xfrm>
        </p:spPr>
        <p:txBody>
          <a:bodyPr>
            <a:normAutofit fontScale="90000"/>
          </a:bodyPr>
          <a:lstStyle/>
          <a:p>
            <a:r>
              <a:rPr lang="en-IN" b="1" i="0" dirty="0" err="1">
                <a:solidFill>
                  <a:srgbClr val="000000"/>
                </a:solidFill>
                <a:effectLst/>
                <a:latin typeface="Segoe UI" panose="020B0502040204020203" pitchFamily="34" charset="0"/>
              </a:rPr>
              <a:t>RegEx</a:t>
            </a:r>
            <a:r>
              <a:rPr lang="en-IN" b="1" i="0" dirty="0">
                <a:solidFill>
                  <a:srgbClr val="000000"/>
                </a:solidFill>
                <a:effectLst/>
                <a:latin typeface="Segoe UI" panose="020B0502040204020203" pitchFamily="34" charset="0"/>
              </a:rPr>
              <a:t> in Python</a:t>
            </a:r>
            <a:endParaRPr lang="en-IN" b="1" dirty="0"/>
          </a:p>
        </p:txBody>
      </p:sp>
      <p:sp>
        <p:nvSpPr>
          <p:cNvPr id="3" name="Content Placeholder 2">
            <a:extLst>
              <a:ext uri="{FF2B5EF4-FFF2-40B4-BE49-F238E27FC236}">
                <a16:creationId xmlns:a16="http://schemas.microsoft.com/office/drawing/2014/main" id="{6370C7B6-3BB3-FE6A-6C47-D404A0724789}"/>
              </a:ext>
            </a:extLst>
          </p:cNvPr>
          <p:cNvSpPr>
            <a:spLocks noGrp="1"/>
          </p:cNvSpPr>
          <p:nvPr>
            <p:ph idx="1"/>
          </p:nvPr>
        </p:nvSpPr>
        <p:spPr>
          <a:xfrm>
            <a:off x="98611" y="941294"/>
            <a:ext cx="11869269" cy="5683624"/>
          </a:xfrm>
        </p:spPr>
        <p:txBody>
          <a:bodyPr/>
          <a:lstStyle/>
          <a:p>
            <a:pPr algn="l"/>
            <a:r>
              <a:rPr lang="en-US" b="0" i="0" dirty="0">
                <a:solidFill>
                  <a:srgbClr val="000000"/>
                </a:solidFill>
                <a:effectLst/>
                <a:latin typeface="Segoe UI" panose="020B0502040204020203" pitchFamily="34" charset="0"/>
              </a:rPr>
              <a:t>Example</a:t>
            </a:r>
          </a:p>
          <a:p>
            <a:pPr algn="l"/>
            <a:r>
              <a:rPr lang="en-US" b="0" i="0" dirty="0">
                <a:solidFill>
                  <a:srgbClr val="000000"/>
                </a:solidFill>
                <a:effectLst/>
                <a:latin typeface="Verdana" panose="020B0604030504040204" pitchFamily="34" charset="0"/>
              </a:rPr>
              <a:t>Search the string to see if it starts with "The" and ends with "Spain":</a:t>
            </a:r>
          </a:p>
          <a:p>
            <a:pPr lvl="1"/>
            <a:r>
              <a:rPr lang="en-US" b="0" i="0" dirty="0">
                <a:solidFill>
                  <a:srgbClr val="7030A0"/>
                </a:solidFill>
                <a:effectLst/>
                <a:latin typeface="Consolas" panose="020B0609020204030204" pitchFamily="49" charset="0"/>
              </a:rPr>
              <a:t>import re</a:t>
            </a:r>
            <a:br>
              <a:rPr lang="en-US" dirty="0">
                <a:solidFill>
                  <a:srgbClr val="7030A0"/>
                </a:solidFill>
              </a:rPr>
            </a:br>
            <a:r>
              <a:rPr lang="en-US" b="0" i="0" dirty="0">
                <a:solidFill>
                  <a:srgbClr val="7030A0"/>
                </a:solidFill>
                <a:effectLst/>
                <a:latin typeface="Consolas" panose="020B0609020204030204" pitchFamily="49" charset="0"/>
              </a:rPr>
              <a:t>txt = "The rain in Spain"</a:t>
            </a:r>
            <a:br>
              <a:rPr lang="en-US" dirty="0">
                <a:solidFill>
                  <a:srgbClr val="7030A0"/>
                </a:solidFill>
              </a:rPr>
            </a:br>
            <a:r>
              <a:rPr lang="en-US" b="0" i="0" dirty="0">
                <a:solidFill>
                  <a:srgbClr val="7030A0"/>
                </a:solidFill>
                <a:effectLst/>
                <a:latin typeface="Consolas" panose="020B0609020204030204" pitchFamily="49" charset="0"/>
              </a:rPr>
              <a:t>x = </a:t>
            </a:r>
            <a:r>
              <a:rPr lang="en-US" b="0" i="0" dirty="0" err="1">
                <a:solidFill>
                  <a:srgbClr val="7030A0"/>
                </a:solidFill>
                <a:effectLst/>
                <a:latin typeface="Consolas" panose="020B0609020204030204" pitchFamily="49" charset="0"/>
              </a:rPr>
              <a:t>re.search</a:t>
            </a:r>
            <a:r>
              <a:rPr lang="en-US" b="0" i="0" dirty="0">
                <a:solidFill>
                  <a:srgbClr val="7030A0"/>
                </a:solidFill>
                <a:effectLst/>
                <a:latin typeface="Consolas" panose="020B0609020204030204" pitchFamily="49" charset="0"/>
              </a:rPr>
              <a:t>("^The.*Spain$", txt)</a:t>
            </a:r>
            <a:endParaRPr lang="en-IN" dirty="0">
              <a:solidFill>
                <a:srgbClr val="7030A0"/>
              </a:solidFill>
            </a:endParaRPr>
          </a:p>
        </p:txBody>
      </p:sp>
    </p:spTree>
    <p:extLst>
      <p:ext uri="{BB962C8B-B14F-4D97-AF65-F5344CB8AC3E}">
        <p14:creationId xmlns:p14="http://schemas.microsoft.com/office/powerpoint/2010/main" val="2254215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C25B3-CC19-FDE5-7C8E-1FDA488B57F5}"/>
              </a:ext>
            </a:extLst>
          </p:cNvPr>
          <p:cNvSpPr>
            <a:spLocks noGrp="1"/>
          </p:cNvSpPr>
          <p:nvPr>
            <p:ph type="title"/>
          </p:nvPr>
        </p:nvSpPr>
        <p:spPr>
          <a:xfrm>
            <a:off x="98612" y="140727"/>
            <a:ext cx="11869270" cy="540310"/>
          </a:xfrm>
        </p:spPr>
        <p:txBody>
          <a:bodyPr>
            <a:normAutofit fontScale="90000"/>
          </a:bodyPr>
          <a:lstStyle/>
          <a:p>
            <a:r>
              <a:rPr lang="en-IN" b="1" i="0" dirty="0" err="1">
                <a:solidFill>
                  <a:srgbClr val="000000"/>
                </a:solidFill>
                <a:effectLst/>
                <a:latin typeface="Segoe UI" panose="020B0502040204020203" pitchFamily="34" charset="0"/>
              </a:rPr>
              <a:t>RegEx</a:t>
            </a:r>
            <a:r>
              <a:rPr lang="en-IN" b="1" i="0" dirty="0">
                <a:solidFill>
                  <a:srgbClr val="000000"/>
                </a:solidFill>
                <a:effectLst/>
                <a:latin typeface="Segoe UI" panose="020B0502040204020203" pitchFamily="34" charset="0"/>
              </a:rPr>
              <a:t> Functions</a:t>
            </a:r>
            <a:endParaRPr lang="en-IN" b="1" dirty="0"/>
          </a:p>
        </p:txBody>
      </p:sp>
      <p:sp>
        <p:nvSpPr>
          <p:cNvPr id="3" name="Content Placeholder 2">
            <a:extLst>
              <a:ext uri="{FF2B5EF4-FFF2-40B4-BE49-F238E27FC236}">
                <a16:creationId xmlns:a16="http://schemas.microsoft.com/office/drawing/2014/main" id="{6370C7B6-3BB3-FE6A-6C47-D404A0724789}"/>
              </a:ext>
            </a:extLst>
          </p:cNvPr>
          <p:cNvSpPr>
            <a:spLocks noGrp="1"/>
          </p:cNvSpPr>
          <p:nvPr>
            <p:ph idx="1"/>
          </p:nvPr>
        </p:nvSpPr>
        <p:spPr>
          <a:xfrm>
            <a:off x="98611" y="941294"/>
            <a:ext cx="11869269" cy="5683624"/>
          </a:xfrm>
        </p:spPr>
        <p:txBody>
          <a:bodyPr/>
          <a:lstStyle/>
          <a:p>
            <a:r>
              <a:rPr kumimoji="0" lang="en-US" altLang="en-US" sz="2800" b="0" i="0" u="none" strike="noStrike" cap="none" normalizeH="0" baseline="0" dirty="0">
                <a:ln>
                  <a:noFill/>
                </a:ln>
                <a:solidFill>
                  <a:srgbClr val="000000"/>
                </a:solidFill>
                <a:effectLst/>
                <a:latin typeface="Verdana" panose="020B0604030504040204" pitchFamily="34" charset="0"/>
              </a:rPr>
              <a:t>The </a:t>
            </a:r>
            <a:r>
              <a:rPr kumimoji="0" lang="en-US" altLang="en-US" sz="2800" b="0" i="0" u="none" strike="noStrike" cap="none" normalizeH="0" baseline="0" dirty="0">
                <a:ln>
                  <a:noFill/>
                </a:ln>
                <a:solidFill>
                  <a:srgbClr val="DC143C"/>
                </a:solidFill>
                <a:effectLst/>
                <a:latin typeface="Consolas" panose="020B0609020204030204" pitchFamily="49" charset="0"/>
              </a:rPr>
              <a:t>re</a:t>
            </a:r>
            <a:r>
              <a:rPr kumimoji="0" lang="en-US" altLang="en-US" sz="2800" b="0" i="0" u="none" strike="noStrike" cap="none" normalizeH="0" baseline="0" dirty="0">
                <a:ln>
                  <a:noFill/>
                </a:ln>
                <a:solidFill>
                  <a:srgbClr val="000000"/>
                </a:solidFill>
                <a:effectLst/>
                <a:latin typeface="Verdana" panose="020B0604030504040204" pitchFamily="34" charset="0"/>
              </a:rPr>
              <a:t> module offers a set of functions that allows us to search a string for a match:</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algn="l"/>
            <a:endParaRPr lang="en-US" dirty="0"/>
          </a:p>
          <a:p>
            <a:pPr algn="l"/>
            <a:r>
              <a:rPr lang="en-US" dirty="0">
                <a:latin typeface="Arial Black" panose="020B0A04020102020204" pitchFamily="34" charset="0"/>
              </a:rPr>
              <a:t>Function	Description</a:t>
            </a:r>
          </a:p>
          <a:p>
            <a:pPr algn="l"/>
            <a:r>
              <a:rPr lang="en-US" dirty="0" err="1"/>
              <a:t>findall</a:t>
            </a:r>
            <a:r>
              <a:rPr lang="en-US" dirty="0"/>
              <a:t>()		Returns a list containing all matches</a:t>
            </a:r>
          </a:p>
          <a:p>
            <a:pPr algn="l"/>
            <a:r>
              <a:rPr lang="en-US" dirty="0"/>
              <a:t>search()		Returns a Match object if there is a match anywhere in the 			string</a:t>
            </a:r>
          </a:p>
          <a:p>
            <a:pPr algn="l"/>
            <a:r>
              <a:rPr lang="en-US" dirty="0"/>
              <a:t>split()		Returns a list where the string has been split at each match</a:t>
            </a:r>
          </a:p>
          <a:p>
            <a:pPr algn="l"/>
            <a:r>
              <a:rPr lang="en-US" dirty="0"/>
              <a:t>sub()		Replaces one or many matches with a string</a:t>
            </a:r>
            <a:endParaRPr lang="en-IN" dirty="0"/>
          </a:p>
        </p:txBody>
      </p:sp>
    </p:spTree>
    <p:extLst>
      <p:ext uri="{BB962C8B-B14F-4D97-AF65-F5344CB8AC3E}">
        <p14:creationId xmlns:p14="http://schemas.microsoft.com/office/powerpoint/2010/main" val="248912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C25B3-CC19-FDE5-7C8E-1FDA488B57F5}"/>
              </a:ext>
            </a:extLst>
          </p:cNvPr>
          <p:cNvSpPr>
            <a:spLocks noGrp="1"/>
          </p:cNvSpPr>
          <p:nvPr>
            <p:ph type="title"/>
          </p:nvPr>
        </p:nvSpPr>
        <p:spPr>
          <a:xfrm>
            <a:off x="98612" y="140727"/>
            <a:ext cx="11869270" cy="540310"/>
          </a:xfrm>
        </p:spPr>
        <p:txBody>
          <a:bodyPr>
            <a:normAutofit fontScale="90000"/>
          </a:bodyPr>
          <a:lstStyle/>
          <a:p>
            <a:r>
              <a:rPr lang="en-IN" b="1" i="0" dirty="0">
                <a:solidFill>
                  <a:srgbClr val="000000"/>
                </a:solidFill>
                <a:effectLst/>
                <a:latin typeface="Segoe UI" panose="020B0502040204020203" pitchFamily="34" charset="0"/>
              </a:rPr>
              <a:t>Metacharacters</a:t>
            </a:r>
            <a:endParaRPr lang="en-IN" b="1" dirty="0"/>
          </a:p>
        </p:txBody>
      </p:sp>
      <p:sp>
        <p:nvSpPr>
          <p:cNvPr id="3" name="Content Placeholder 2">
            <a:extLst>
              <a:ext uri="{FF2B5EF4-FFF2-40B4-BE49-F238E27FC236}">
                <a16:creationId xmlns:a16="http://schemas.microsoft.com/office/drawing/2014/main" id="{6370C7B6-3BB3-FE6A-6C47-D404A0724789}"/>
              </a:ext>
            </a:extLst>
          </p:cNvPr>
          <p:cNvSpPr>
            <a:spLocks noGrp="1"/>
          </p:cNvSpPr>
          <p:nvPr>
            <p:ph idx="1"/>
          </p:nvPr>
        </p:nvSpPr>
        <p:spPr>
          <a:xfrm>
            <a:off x="98611" y="941294"/>
            <a:ext cx="11869269" cy="5683624"/>
          </a:xfrm>
        </p:spPr>
        <p:txBody>
          <a:bodyPr>
            <a:normAutofit/>
          </a:bodyPr>
          <a:lstStyle/>
          <a:p>
            <a:pPr algn="l"/>
            <a:r>
              <a:rPr lang="en-US" sz="2400" b="0" i="0" dirty="0">
                <a:solidFill>
                  <a:srgbClr val="000000"/>
                </a:solidFill>
                <a:effectLst/>
                <a:latin typeface="Verdana" panose="020B0604030504040204" pitchFamily="34" charset="0"/>
              </a:rPr>
              <a:t>Metacharacters are characters with a special meaning:</a:t>
            </a:r>
            <a:endParaRPr lang="en-IN" sz="2400" dirty="0"/>
          </a:p>
        </p:txBody>
      </p:sp>
      <p:graphicFrame>
        <p:nvGraphicFramePr>
          <p:cNvPr id="4" name="Table 3">
            <a:extLst>
              <a:ext uri="{FF2B5EF4-FFF2-40B4-BE49-F238E27FC236}">
                <a16:creationId xmlns:a16="http://schemas.microsoft.com/office/drawing/2014/main" id="{CCCEBE32-CA95-C105-6FC4-164B64BCE20A}"/>
              </a:ext>
            </a:extLst>
          </p:cNvPr>
          <p:cNvGraphicFramePr>
            <a:graphicFrameLocks noGrp="1"/>
          </p:cNvGraphicFramePr>
          <p:nvPr>
            <p:extLst>
              <p:ext uri="{D42A27DB-BD31-4B8C-83A1-F6EECF244321}">
                <p14:modId xmlns:p14="http://schemas.microsoft.com/office/powerpoint/2010/main" val="1579395782"/>
              </p:ext>
            </p:extLst>
          </p:nvPr>
        </p:nvGraphicFramePr>
        <p:xfrm>
          <a:off x="545000" y="1412582"/>
          <a:ext cx="10605247" cy="4741047"/>
        </p:xfrm>
        <a:graphic>
          <a:graphicData uri="http://schemas.openxmlformats.org/drawingml/2006/table">
            <a:tbl>
              <a:tblPr/>
              <a:tblGrid>
                <a:gridCol w="1272987">
                  <a:extLst>
                    <a:ext uri="{9D8B030D-6E8A-4147-A177-3AD203B41FA5}">
                      <a16:colId xmlns:a16="http://schemas.microsoft.com/office/drawing/2014/main" val="4222018730"/>
                    </a:ext>
                  </a:extLst>
                </a:gridCol>
                <a:gridCol w="7692806">
                  <a:extLst>
                    <a:ext uri="{9D8B030D-6E8A-4147-A177-3AD203B41FA5}">
                      <a16:colId xmlns:a16="http://schemas.microsoft.com/office/drawing/2014/main" val="2251887876"/>
                    </a:ext>
                  </a:extLst>
                </a:gridCol>
                <a:gridCol w="1511670">
                  <a:extLst>
                    <a:ext uri="{9D8B030D-6E8A-4147-A177-3AD203B41FA5}">
                      <a16:colId xmlns:a16="http://schemas.microsoft.com/office/drawing/2014/main" val="474158951"/>
                    </a:ext>
                  </a:extLst>
                </a:gridCol>
                <a:gridCol w="127784">
                  <a:extLst>
                    <a:ext uri="{9D8B030D-6E8A-4147-A177-3AD203B41FA5}">
                      <a16:colId xmlns:a16="http://schemas.microsoft.com/office/drawing/2014/main" val="553430560"/>
                    </a:ext>
                  </a:extLst>
                </a:gridCol>
              </a:tblGrid>
              <a:tr h="399861">
                <a:tc>
                  <a:txBody>
                    <a:bodyPr/>
                    <a:lstStyle/>
                    <a:p>
                      <a:pPr algn="l" fontAlgn="t"/>
                      <a:r>
                        <a:rPr lang="en-IN" sz="1800" b="1">
                          <a:effectLst/>
                        </a:rPr>
                        <a:t>Character</a:t>
                      </a:r>
                    </a:p>
                  </a:txBody>
                  <a:tcPr marL="68256" marR="34128" marT="34128" marB="341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b="1" dirty="0">
                          <a:effectLst/>
                        </a:rPr>
                        <a:t>Description</a:t>
                      </a:r>
                    </a:p>
                  </a:txBody>
                  <a:tcPr marL="34128" marR="34128" marT="34128" marB="341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b="1" dirty="0">
                          <a:effectLst/>
                        </a:rPr>
                        <a:t>Example</a:t>
                      </a:r>
                    </a:p>
                  </a:txBody>
                  <a:tcPr marL="34128" marR="34128" marT="34128" marB="341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IN" sz="1800" dirty="0">
                        <a:effectLst/>
                      </a:endParaRPr>
                    </a:p>
                  </a:txBody>
                  <a:tcPr marL="34128" marR="34128" marT="34128" marB="341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59520731"/>
                  </a:ext>
                </a:extLst>
              </a:tr>
              <a:tr h="399861">
                <a:tc>
                  <a:txBody>
                    <a:bodyPr/>
                    <a:lstStyle/>
                    <a:p>
                      <a:pPr algn="l" fontAlgn="t"/>
                      <a:r>
                        <a:rPr lang="en-IN" sz="1800">
                          <a:effectLst/>
                        </a:rPr>
                        <a:t>[]</a:t>
                      </a:r>
                    </a:p>
                  </a:txBody>
                  <a:tcPr marL="68256" marR="34128" marT="34128" marB="341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A set of characters</a:t>
                      </a:r>
                    </a:p>
                  </a:txBody>
                  <a:tcPr marL="34128" marR="34128" marT="34128" marB="341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dirty="0">
                          <a:effectLst/>
                        </a:rPr>
                        <a:t>"[a-m]"</a:t>
                      </a:r>
                    </a:p>
                  </a:txBody>
                  <a:tcPr marL="34128" marR="34128" marT="34128" marB="341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endParaRPr lang="en-IN" sz="1800" dirty="0">
                        <a:effectLst/>
                      </a:endParaRPr>
                    </a:p>
                  </a:txBody>
                  <a:tcPr marL="34128" marR="34128" marT="34128" marB="341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73101321"/>
                  </a:ext>
                </a:extLst>
              </a:tr>
              <a:tr h="399861">
                <a:tc>
                  <a:txBody>
                    <a:bodyPr/>
                    <a:lstStyle/>
                    <a:p>
                      <a:pPr algn="l" fontAlgn="t"/>
                      <a:r>
                        <a:rPr lang="en-IN" sz="1800">
                          <a:effectLst/>
                        </a:rPr>
                        <a:t>\</a:t>
                      </a:r>
                    </a:p>
                  </a:txBody>
                  <a:tcPr marL="68256" marR="34128" marT="34128" marB="341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effectLst/>
                        </a:rPr>
                        <a:t>Signals a special sequence (can also be used to escape special characters)</a:t>
                      </a:r>
                    </a:p>
                  </a:txBody>
                  <a:tcPr marL="34128" marR="34128" marT="34128" marB="341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dirty="0">
                          <a:effectLst/>
                        </a:rPr>
                        <a:t>"\d"</a:t>
                      </a:r>
                    </a:p>
                  </a:txBody>
                  <a:tcPr marL="34128" marR="34128" marT="34128" marB="341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IN" sz="1800" dirty="0">
                        <a:effectLst/>
                      </a:endParaRPr>
                    </a:p>
                  </a:txBody>
                  <a:tcPr marL="34128" marR="34128" marT="34128" marB="341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41609104"/>
                  </a:ext>
                </a:extLst>
              </a:tr>
              <a:tr h="399861">
                <a:tc>
                  <a:txBody>
                    <a:bodyPr/>
                    <a:lstStyle/>
                    <a:p>
                      <a:pPr algn="l" fontAlgn="t"/>
                      <a:r>
                        <a:rPr lang="en-IN" sz="1800">
                          <a:effectLst/>
                        </a:rPr>
                        <a:t>.</a:t>
                      </a:r>
                    </a:p>
                  </a:txBody>
                  <a:tcPr marL="68256" marR="34128" marT="34128" marB="341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effectLst/>
                        </a:rPr>
                        <a:t>Any character (except newline character)</a:t>
                      </a:r>
                    </a:p>
                  </a:txBody>
                  <a:tcPr marL="34128" marR="34128" marT="34128" marB="341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"he..o"</a:t>
                      </a:r>
                    </a:p>
                  </a:txBody>
                  <a:tcPr marL="34128" marR="34128" marT="34128" marB="341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endParaRPr lang="en-IN" sz="1800" dirty="0">
                        <a:effectLst/>
                      </a:endParaRPr>
                    </a:p>
                  </a:txBody>
                  <a:tcPr marL="34128" marR="34128" marT="34128" marB="341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605707419"/>
                  </a:ext>
                </a:extLst>
              </a:tr>
              <a:tr h="399861">
                <a:tc>
                  <a:txBody>
                    <a:bodyPr/>
                    <a:lstStyle/>
                    <a:p>
                      <a:pPr algn="l" fontAlgn="t"/>
                      <a:r>
                        <a:rPr lang="en-IN" sz="1800">
                          <a:effectLst/>
                        </a:rPr>
                        <a:t>^</a:t>
                      </a:r>
                    </a:p>
                  </a:txBody>
                  <a:tcPr marL="68256" marR="34128" marT="34128" marB="341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Starts with</a:t>
                      </a:r>
                    </a:p>
                  </a:txBody>
                  <a:tcPr marL="34128" marR="34128" marT="34128" marB="341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"^hello"</a:t>
                      </a:r>
                    </a:p>
                  </a:txBody>
                  <a:tcPr marL="34128" marR="34128" marT="34128" marB="341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IN" sz="1800" dirty="0">
                        <a:effectLst/>
                      </a:endParaRPr>
                    </a:p>
                  </a:txBody>
                  <a:tcPr marL="34128" marR="34128" marT="34128" marB="341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983412786"/>
                  </a:ext>
                </a:extLst>
              </a:tr>
              <a:tr h="399861">
                <a:tc>
                  <a:txBody>
                    <a:bodyPr/>
                    <a:lstStyle/>
                    <a:p>
                      <a:pPr algn="l" fontAlgn="t"/>
                      <a:r>
                        <a:rPr lang="en-IN" sz="1800">
                          <a:effectLst/>
                        </a:rPr>
                        <a:t>$</a:t>
                      </a:r>
                    </a:p>
                  </a:txBody>
                  <a:tcPr marL="68256" marR="34128" marT="34128" marB="341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dirty="0">
                          <a:effectLst/>
                        </a:rPr>
                        <a:t>Ends with</a:t>
                      </a:r>
                    </a:p>
                  </a:txBody>
                  <a:tcPr marL="34128" marR="34128" marT="34128" marB="341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"planet$"</a:t>
                      </a:r>
                    </a:p>
                  </a:txBody>
                  <a:tcPr marL="34128" marR="34128" marT="34128" marB="341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endParaRPr lang="en-IN" sz="1800" dirty="0">
                        <a:effectLst/>
                      </a:endParaRPr>
                    </a:p>
                  </a:txBody>
                  <a:tcPr marL="34128" marR="34128" marT="34128" marB="341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510544823"/>
                  </a:ext>
                </a:extLst>
              </a:tr>
              <a:tr h="399861">
                <a:tc>
                  <a:txBody>
                    <a:bodyPr/>
                    <a:lstStyle/>
                    <a:p>
                      <a:pPr algn="l" fontAlgn="t"/>
                      <a:r>
                        <a:rPr lang="en-IN" sz="1800">
                          <a:effectLst/>
                        </a:rPr>
                        <a:t>*</a:t>
                      </a:r>
                    </a:p>
                  </a:txBody>
                  <a:tcPr marL="68256" marR="34128" marT="34128" marB="341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Zero or more occurrences</a:t>
                      </a:r>
                    </a:p>
                  </a:txBody>
                  <a:tcPr marL="34128" marR="34128" marT="34128" marB="341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"he.*o"</a:t>
                      </a:r>
                    </a:p>
                  </a:txBody>
                  <a:tcPr marL="34128" marR="34128" marT="34128" marB="341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IN" sz="1800" dirty="0">
                        <a:effectLst/>
                      </a:endParaRPr>
                    </a:p>
                  </a:txBody>
                  <a:tcPr marL="34128" marR="34128" marT="34128" marB="341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5927095"/>
                  </a:ext>
                </a:extLst>
              </a:tr>
              <a:tr h="399861">
                <a:tc>
                  <a:txBody>
                    <a:bodyPr/>
                    <a:lstStyle/>
                    <a:p>
                      <a:pPr algn="l" fontAlgn="t"/>
                      <a:r>
                        <a:rPr lang="en-IN" sz="1800">
                          <a:effectLst/>
                        </a:rPr>
                        <a:t>+</a:t>
                      </a:r>
                    </a:p>
                  </a:txBody>
                  <a:tcPr marL="68256" marR="34128" marT="34128" marB="341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One or more occurrences</a:t>
                      </a:r>
                    </a:p>
                  </a:txBody>
                  <a:tcPr marL="34128" marR="34128" marT="34128" marB="341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"he.+o"</a:t>
                      </a:r>
                    </a:p>
                  </a:txBody>
                  <a:tcPr marL="34128" marR="34128" marT="34128" marB="341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endParaRPr lang="en-IN" sz="1800" dirty="0">
                        <a:effectLst/>
                      </a:endParaRPr>
                    </a:p>
                  </a:txBody>
                  <a:tcPr marL="34128" marR="34128" marT="34128" marB="341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261561186"/>
                  </a:ext>
                </a:extLst>
              </a:tr>
              <a:tr h="399861">
                <a:tc>
                  <a:txBody>
                    <a:bodyPr/>
                    <a:lstStyle/>
                    <a:p>
                      <a:pPr algn="l" fontAlgn="t"/>
                      <a:r>
                        <a:rPr lang="en-IN" sz="1800">
                          <a:effectLst/>
                        </a:rPr>
                        <a:t>?</a:t>
                      </a:r>
                    </a:p>
                  </a:txBody>
                  <a:tcPr marL="68256" marR="34128" marT="34128" marB="341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dirty="0">
                          <a:effectLst/>
                        </a:rPr>
                        <a:t>Zero or one occurrences</a:t>
                      </a:r>
                    </a:p>
                  </a:txBody>
                  <a:tcPr marL="34128" marR="34128" marT="34128" marB="341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"he.?o"</a:t>
                      </a:r>
                    </a:p>
                  </a:txBody>
                  <a:tcPr marL="34128" marR="34128" marT="34128" marB="341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IN" sz="1800" dirty="0">
                        <a:effectLst/>
                      </a:endParaRPr>
                    </a:p>
                  </a:txBody>
                  <a:tcPr marL="34128" marR="34128" marT="34128" marB="341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851406753"/>
                  </a:ext>
                </a:extLst>
              </a:tr>
              <a:tr h="399861">
                <a:tc>
                  <a:txBody>
                    <a:bodyPr/>
                    <a:lstStyle/>
                    <a:p>
                      <a:pPr algn="l" fontAlgn="t"/>
                      <a:r>
                        <a:rPr lang="en-IN" sz="1800">
                          <a:effectLst/>
                        </a:rPr>
                        <a:t>{}</a:t>
                      </a:r>
                    </a:p>
                  </a:txBody>
                  <a:tcPr marL="68256" marR="34128" marT="34128" marB="341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effectLst/>
                        </a:rPr>
                        <a:t>Exactly the specified number of occurrences</a:t>
                      </a:r>
                    </a:p>
                  </a:txBody>
                  <a:tcPr marL="34128" marR="34128" marT="34128" marB="341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"he.{2}o"</a:t>
                      </a:r>
                    </a:p>
                  </a:txBody>
                  <a:tcPr marL="34128" marR="34128" marT="34128" marB="341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endParaRPr lang="en-IN" sz="1800" dirty="0">
                        <a:effectLst/>
                      </a:endParaRPr>
                    </a:p>
                  </a:txBody>
                  <a:tcPr marL="34128" marR="34128" marT="34128" marB="341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788435697"/>
                  </a:ext>
                </a:extLst>
              </a:tr>
              <a:tr h="399861">
                <a:tc>
                  <a:txBody>
                    <a:bodyPr/>
                    <a:lstStyle/>
                    <a:p>
                      <a:pPr algn="l" fontAlgn="t"/>
                      <a:r>
                        <a:rPr lang="en-IN" sz="1800">
                          <a:effectLst/>
                        </a:rPr>
                        <a:t>|</a:t>
                      </a:r>
                    </a:p>
                  </a:txBody>
                  <a:tcPr marL="68256" marR="34128" marT="34128" marB="341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Either or</a:t>
                      </a:r>
                    </a:p>
                  </a:txBody>
                  <a:tcPr marL="34128" marR="34128" marT="34128" marB="341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"falls|stays"</a:t>
                      </a:r>
                    </a:p>
                  </a:txBody>
                  <a:tcPr marL="34128" marR="34128" marT="34128" marB="341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IN" sz="1800" dirty="0">
                        <a:effectLst/>
                      </a:endParaRPr>
                    </a:p>
                  </a:txBody>
                  <a:tcPr marL="34128" marR="34128" marT="34128" marB="341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89714894"/>
                  </a:ext>
                </a:extLst>
              </a:tr>
              <a:tr h="236281">
                <a:tc>
                  <a:txBody>
                    <a:bodyPr/>
                    <a:lstStyle/>
                    <a:p>
                      <a:pPr algn="l" fontAlgn="t"/>
                      <a:r>
                        <a:rPr lang="en-IN" sz="1800">
                          <a:effectLst/>
                        </a:rPr>
                        <a:t>()</a:t>
                      </a:r>
                    </a:p>
                  </a:txBody>
                  <a:tcPr marL="68256" marR="34128" marT="34128" marB="341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1800">
                          <a:effectLst/>
                        </a:rPr>
                        <a:t>Capture and group</a:t>
                      </a:r>
                    </a:p>
                  </a:txBody>
                  <a:tcPr marL="34128" marR="34128" marT="34128" marB="341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endParaRPr lang="en-IN" sz="1800"/>
                    </a:p>
                  </a:txBody>
                  <a:tcPr marL="51192" marR="51192" marT="25596" marB="25596">
                    <a:lnL w="7620" cap="flat" cmpd="sng" algn="ctr">
                      <a:solidFill>
                        <a:srgbClr val="CCCCCC"/>
                      </a:solidFill>
                      <a:prstDash val="solid"/>
                      <a:round/>
                      <a:headEnd type="none" w="med" len="med"/>
                      <a:tailEnd type="none" w="med" len="med"/>
                    </a:lnL>
                    <a:lnT w="7620" cap="flat" cmpd="sng" algn="ctr">
                      <a:solidFill>
                        <a:srgbClr val="DDDDDD"/>
                      </a:solidFill>
                      <a:prstDash val="solid"/>
                      <a:round/>
                      <a:headEnd type="none" w="med" len="med"/>
                      <a:tailEnd type="none" w="med" len="med"/>
                    </a:lnT>
                  </a:tcPr>
                </a:tc>
                <a:tc>
                  <a:txBody>
                    <a:bodyPr/>
                    <a:lstStyle/>
                    <a:p>
                      <a:endParaRPr lang="en-IN" sz="1800" dirty="0"/>
                    </a:p>
                  </a:txBody>
                  <a:tcPr marL="51192" marR="51192" marT="25596" marB="25596">
                    <a:lnT w="7620" cap="flat" cmpd="sng" algn="ctr">
                      <a:solidFill>
                        <a:srgbClr val="DDDDDD"/>
                      </a:solidFill>
                      <a:prstDash val="solid"/>
                      <a:round/>
                      <a:headEnd type="none" w="med" len="med"/>
                      <a:tailEnd type="none" w="med" len="med"/>
                    </a:lnT>
                  </a:tcPr>
                </a:tc>
                <a:extLst>
                  <a:ext uri="{0D108BD9-81ED-4DB2-BD59-A6C34878D82A}">
                    <a16:rowId xmlns:a16="http://schemas.microsoft.com/office/drawing/2014/main" val="295172892"/>
                  </a:ext>
                </a:extLst>
              </a:tr>
            </a:tbl>
          </a:graphicData>
        </a:graphic>
      </p:graphicFrame>
      <p:sp>
        <p:nvSpPr>
          <p:cNvPr id="5" name="TextBox 4">
            <a:extLst>
              <a:ext uri="{FF2B5EF4-FFF2-40B4-BE49-F238E27FC236}">
                <a16:creationId xmlns:a16="http://schemas.microsoft.com/office/drawing/2014/main" id="{2C6046C2-6636-7087-21C0-2DB3C4F829E9}"/>
              </a:ext>
            </a:extLst>
          </p:cNvPr>
          <p:cNvSpPr txBox="1"/>
          <p:nvPr/>
        </p:nvSpPr>
        <p:spPr>
          <a:xfrm>
            <a:off x="763572" y="6258542"/>
            <a:ext cx="11048214" cy="369332"/>
          </a:xfrm>
          <a:prstGeom prst="rect">
            <a:avLst/>
          </a:prstGeom>
          <a:noFill/>
        </p:spPr>
        <p:txBody>
          <a:bodyPr wrap="square">
            <a:spAutoFit/>
          </a:bodyPr>
          <a:lstStyle/>
          <a:p>
            <a:r>
              <a:rPr kumimoji="0" lang="en-US" altLang="en-US" sz="1800" b="1" i="0" u="none" strike="noStrike" cap="none" normalizeH="0" baseline="0" dirty="0">
                <a:ln>
                  <a:noFill/>
                </a:ln>
                <a:solidFill>
                  <a:schemeClr val="tx1"/>
                </a:solidFill>
                <a:effectLst/>
                <a:highlight>
                  <a:srgbClr val="FFFF00"/>
                </a:highlight>
              </a:rPr>
              <a:t>Note</a:t>
            </a:r>
            <a:r>
              <a:rPr kumimoji="0" lang="en-US" altLang="en-US" sz="1800" b="0" i="0" u="none" strike="noStrike" cap="none" normalizeH="0" baseline="0" dirty="0">
                <a:ln>
                  <a:noFill/>
                </a:ln>
                <a:solidFill>
                  <a:schemeClr val="tx1"/>
                </a:solidFill>
                <a:effectLst/>
                <a:highlight>
                  <a:srgbClr val="FFFF00"/>
                </a:highlight>
              </a:rPr>
              <a:t>: Examples for each are given in the code file named “Session 31-05-2022.ipynb” refer that for examples</a:t>
            </a:r>
            <a:endParaRPr kumimoji="0" lang="en-US" altLang="en-US" sz="1800" b="0" i="0" u="none" strike="noStrike" cap="none" normalizeH="0" baseline="0" dirty="0">
              <a:ln>
                <a:noFill/>
              </a:ln>
              <a:solidFill>
                <a:schemeClr val="tx1"/>
              </a:solidFill>
              <a:effectLst/>
              <a:highlight>
                <a:srgbClr val="FFFF00"/>
              </a:highlight>
              <a:latin typeface="Arial" panose="020B0604020202020204" pitchFamily="34" charset="0"/>
            </a:endParaRPr>
          </a:p>
        </p:txBody>
      </p:sp>
    </p:spTree>
    <p:extLst>
      <p:ext uri="{BB962C8B-B14F-4D97-AF65-F5344CB8AC3E}">
        <p14:creationId xmlns:p14="http://schemas.microsoft.com/office/powerpoint/2010/main" val="3197328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C25B3-CC19-FDE5-7C8E-1FDA488B57F5}"/>
              </a:ext>
            </a:extLst>
          </p:cNvPr>
          <p:cNvSpPr>
            <a:spLocks noGrp="1"/>
          </p:cNvSpPr>
          <p:nvPr>
            <p:ph type="title"/>
          </p:nvPr>
        </p:nvSpPr>
        <p:spPr>
          <a:xfrm>
            <a:off x="98612" y="140727"/>
            <a:ext cx="11869270" cy="540310"/>
          </a:xfrm>
        </p:spPr>
        <p:txBody>
          <a:bodyPr>
            <a:normAutofit fontScale="90000"/>
          </a:bodyPr>
          <a:lstStyle/>
          <a:p>
            <a:r>
              <a:rPr lang="en-IN" b="1" i="0" dirty="0">
                <a:effectLst/>
                <a:latin typeface="urw-din"/>
              </a:rPr>
              <a:t>\ – Backslash</a:t>
            </a:r>
            <a:endParaRPr lang="en-IN" b="1" dirty="0"/>
          </a:p>
        </p:txBody>
      </p:sp>
      <p:sp>
        <p:nvSpPr>
          <p:cNvPr id="3" name="Content Placeholder 2">
            <a:extLst>
              <a:ext uri="{FF2B5EF4-FFF2-40B4-BE49-F238E27FC236}">
                <a16:creationId xmlns:a16="http://schemas.microsoft.com/office/drawing/2014/main" id="{6370C7B6-3BB3-FE6A-6C47-D404A0724789}"/>
              </a:ext>
            </a:extLst>
          </p:cNvPr>
          <p:cNvSpPr>
            <a:spLocks noGrp="1"/>
          </p:cNvSpPr>
          <p:nvPr>
            <p:ph idx="1"/>
          </p:nvPr>
        </p:nvSpPr>
        <p:spPr>
          <a:xfrm>
            <a:off x="98611" y="941294"/>
            <a:ext cx="11869269" cy="5683624"/>
          </a:xfrm>
        </p:spPr>
        <p:txBody>
          <a:bodyPr/>
          <a:lstStyle/>
          <a:p>
            <a:pPr algn="l"/>
            <a:r>
              <a:rPr lang="en-US" b="0" i="0" dirty="0">
                <a:effectLst/>
                <a:latin typeface="urw-din"/>
              </a:rPr>
              <a:t>The backslash (\) makes sure that the character is not treated in a special way. This can be considered a way of escaping metacharacters. For example, if you want to search for the dot(.) in the string then you will find that dot(.) will be treated as a special character as is one of the metacharacters (as shown in the above table). So for this case, we will use the backslash(\) just before the dot(.) so that it will lose its specialty. See the below example for a better understanding.</a:t>
            </a:r>
            <a:endParaRPr lang="en-IN" dirty="0"/>
          </a:p>
        </p:txBody>
      </p:sp>
      <p:graphicFrame>
        <p:nvGraphicFramePr>
          <p:cNvPr id="5" name="Table 4">
            <a:extLst>
              <a:ext uri="{FF2B5EF4-FFF2-40B4-BE49-F238E27FC236}">
                <a16:creationId xmlns:a16="http://schemas.microsoft.com/office/drawing/2014/main" id="{727AD4A5-537B-0152-F3A3-042D06FDB3F6}"/>
              </a:ext>
            </a:extLst>
          </p:cNvPr>
          <p:cNvGraphicFramePr>
            <a:graphicFrameLocks noGrp="1"/>
          </p:cNvGraphicFramePr>
          <p:nvPr>
            <p:extLst>
              <p:ext uri="{D42A27DB-BD31-4B8C-83A1-F6EECF244321}">
                <p14:modId xmlns:p14="http://schemas.microsoft.com/office/powerpoint/2010/main" val="2480668739"/>
              </p:ext>
            </p:extLst>
          </p:nvPr>
        </p:nvGraphicFramePr>
        <p:xfrm>
          <a:off x="677856" y="3783106"/>
          <a:ext cx="6891817" cy="2164080"/>
        </p:xfrm>
        <a:graphic>
          <a:graphicData uri="http://schemas.openxmlformats.org/drawingml/2006/table">
            <a:tbl>
              <a:tblPr/>
              <a:tblGrid>
                <a:gridCol w="6891817">
                  <a:extLst>
                    <a:ext uri="{9D8B030D-6E8A-4147-A177-3AD203B41FA5}">
                      <a16:colId xmlns:a16="http://schemas.microsoft.com/office/drawing/2014/main" val="4039267062"/>
                    </a:ext>
                  </a:extLst>
                </a:gridCol>
              </a:tblGrid>
              <a:tr h="0">
                <a:tc>
                  <a:txBody>
                    <a:bodyPr/>
                    <a:lstStyle/>
                    <a:p>
                      <a:pPr algn="l" rtl="0" fontAlgn="base"/>
                      <a:r>
                        <a:rPr lang="en-US" sz="1600" b="0" i="0" dirty="0">
                          <a:effectLst/>
                          <a:highlight>
                            <a:srgbClr val="00FFFF"/>
                          </a:highlight>
                          <a:latin typeface="Consolas" panose="020B0609020204030204" pitchFamily="49" charset="0"/>
                        </a:rPr>
                        <a:t>import re</a:t>
                      </a:r>
                    </a:p>
                    <a:p>
                      <a:pPr algn="l" rtl="0" fontAlgn="base"/>
                      <a:endParaRPr lang="en-US" sz="1600" b="0" i="0" dirty="0">
                        <a:effectLst/>
                        <a:highlight>
                          <a:srgbClr val="00FFFF"/>
                        </a:highlight>
                        <a:latin typeface="Consolas" panose="020B0609020204030204" pitchFamily="49" charset="0"/>
                      </a:endParaRPr>
                    </a:p>
                    <a:p>
                      <a:pPr algn="l" rtl="0" fontAlgn="base"/>
                      <a:r>
                        <a:rPr lang="en-US" sz="1600" b="0" i="0" dirty="0">
                          <a:effectLst/>
                          <a:highlight>
                            <a:srgbClr val="00FFFF"/>
                          </a:highlight>
                          <a:latin typeface="Consolas" panose="020B0609020204030204" pitchFamily="49" charset="0"/>
                        </a:rPr>
                        <a:t>txt = "That will be 59 dollars"</a:t>
                      </a:r>
                    </a:p>
                    <a:p>
                      <a:pPr algn="l" rtl="0" fontAlgn="base"/>
                      <a:endParaRPr lang="en-US" sz="1600" b="0" i="0" dirty="0">
                        <a:effectLst/>
                        <a:highlight>
                          <a:srgbClr val="00FFFF"/>
                        </a:highlight>
                        <a:latin typeface="Consolas" panose="020B0609020204030204" pitchFamily="49" charset="0"/>
                      </a:endParaRPr>
                    </a:p>
                    <a:p>
                      <a:pPr algn="l" rtl="0" fontAlgn="base"/>
                      <a:r>
                        <a:rPr lang="en-US" sz="1600" b="0" i="0" dirty="0">
                          <a:effectLst/>
                          <a:highlight>
                            <a:srgbClr val="00FFFF"/>
                          </a:highlight>
                          <a:latin typeface="Consolas" panose="020B0609020204030204" pitchFamily="49" charset="0"/>
                        </a:rPr>
                        <a:t>#Find all digit characters:</a:t>
                      </a:r>
                    </a:p>
                    <a:p>
                      <a:pPr algn="l" rtl="0" fontAlgn="base"/>
                      <a:endParaRPr lang="en-US" sz="1600" b="0" i="0" dirty="0">
                        <a:effectLst/>
                        <a:highlight>
                          <a:srgbClr val="00FFFF"/>
                        </a:highlight>
                        <a:latin typeface="Consolas" panose="020B0609020204030204" pitchFamily="49" charset="0"/>
                      </a:endParaRPr>
                    </a:p>
                    <a:p>
                      <a:pPr algn="l" rtl="0" fontAlgn="base"/>
                      <a:r>
                        <a:rPr lang="en-US" sz="1600" b="0" i="0" dirty="0">
                          <a:effectLst/>
                          <a:highlight>
                            <a:srgbClr val="00FFFF"/>
                          </a:highlight>
                          <a:latin typeface="Consolas" panose="020B0609020204030204" pitchFamily="49" charset="0"/>
                        </a:rPr>
                        <a:t>x = </a:t>
                      </a:r>
                      <a:r>
                        <a:rPr lang="en-US" sz="1600" b="0" i="0" dirty="0" err="1">
                          <a:effectLst/>
                          <a:highlight>
                            <a:srgbClr val="00FFFF"/>
                          </a:highlight>
                          <a:latin typeface="Consolas" panose="020B0609020204030204" pitchFamily="49" charset="0"/>
                        </a:rPr>
                        <a:t>re.findall</a:t>
                      </a:r>
                      <a:r>
                        <a:rPr lang="en-US" sz="1600" b="0" i="0" dirty="0">
                          <a:effectLst/>
                          <a:highlight>
                            <a:srgbClr val="00FFFF"/>
                          </a:highlight>
                          <a:latin typeface="Consolas" panose="020B0609020204030204" pitchFamily="49" charset="0"/>
                        </a:rPr>
                        <a:t>("\d", txt)</a:t>
                      </a:r>
                    </a:p>
                    <a:p>
                      <a:pPr algn="l" rtl="0" fontAlgn="base"/>
                      <a:r>
                        <a:rPr lang="en-US" sz="1600" b="0" i="0" dirty="0">
                          <a:effectLst/>
                          <a:highlight>
                            <a:srgbClr val="00FFFF"/>
                          </a:highlight>
                          <a:latin typeface="Consolas" panose="020B0609020204030204" pitchFamily="49" charset="0"/>
                        </a:rPr>
                        <a:t>print(x)</a:t>
                      </a:r>
                    </a:p>
                  </a:txBody>
                  <a:tcPr marL="76200" marR="76200" marT="106680" marB="106680" anchor="ctr">
                    <a:lnL>
                      <a:noFill/>
                    </a:lnL>
                    <a:lnR>
                      <a:noFill/>
                    </a:lnR>
                    <a:lnT>
                      <a:noFill/>
                    </a:lnT>
                    <a:lnB>
                      <a:noFill/>
                    </a:lnB>
                  </a:tcPr>
                </a:tc>
                <a:extLst>
                  <a:ext uri="{0D108BD9-81ED-4DB2-BD59-A6C34878D82A}">
                    <a16:rowId xmlns:a16="http://schemas.microsoft.com/office/drawing/2014/main" val="2411523376"/>
                  </a:ext>
                </a:extLst>
              </a:tr>
            </a:tbl>
          </a:graphicData>
        </a:graphic>
      </p:graphicFrame>
    </p:spTree>
    <p:extLst>
      <p:ext uri="{BB962C8B-B14F-4D97-AF65-F5344CB8AC3E}">
        <p14:creationId xmlns:p14="http://schemas.microsoft.com/office/powerpoint/2010/main" val="339465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C25B3-CC19-FDE5-7C8E-1FDA488B57F5}"/>
              </a:ext>
            </a:extLst>
          </p:cNvPr>
          <p:cNvSpPr>
            <a:spLocks noGrp="1"/>
          </p:cNvSpPr>
          <p:nvPr>
            <p:ph type="title"/>
          </p:nvPr>
        </p:nvSpPr>
        <p:spPr>
          <a:xfrm>
            <a:off x="98612" y="140727"/>
            <a:ext cx="11869270" cy="540310"/>
          </a:xfrm>
        </p:spPr>
        <p:txBody>
          <a:bodyPr>
            <a:normAutofit fontScale="90000"/>
          </a:bodyPr>
          <a:lstStyle/>
          <a:p>
            <a:r>
              <a:rPr lang="en-IN" b="1" i="0" dirty="0">
                <a:effectLst/>
                <a:latin typeface="urw-din"/>
              </a:rPr>
              <a:t>[] – Square Brackets</a:t>
            </a:r>
            <a:endParaRPr lang="en-IN" b="1" dirty="0"/>
          </a:p>
        </p:txBody>
      </p:sp>
      <p:sp>
        <p:nvSpPr>
          <p:cNvPr id="3" name="Content Placeholder 2">
            <a:extLst>
              <a:ext uri="{FF2B5EF4-FFF2-40B4-BE49-F238E27FC236}">
                <a16:creationId xmlns:a16="http://schemas.microsoft.com/office/drawing/2014/main" id="{6370C7B6-3BB3-FE6A-6C47-D404A0724789}"/>
              </a:ext>
            </a:extLst>
          </p:cNvPr>
          <p:cNvSpPr>
            <a:spLocks noGrp="1"/>
          </p:cNvSpPr>
          <p:nvPr>
            <p:ph idx="1"/>
          </p:nvPr>
        </p:nvSpPr>
        <p:spPr>
          <a:xfrm>
            <a:off x="98611" y="941294"/>
            <a:ext cx="11869269" cy="5683624"/>
          </a:xfrm>
        </p:spPr>
        <p:txBody>
          <a:bodyPr>
            <a:normAutofit lnSpcReduction="10000"/>
          </a:bodyPr>
          <a:lstStyle/>
          <a:p>
            <a:pPr algn="l" fontAlgn="base"/>
            <a:r>
              <a:rPr lang="en-US" sz="2400" b="0" i="0" dirty="0">
                <a:effectLst/>
                <a:latin typeface="urw-din"/>
              </a:rPr>
              <a:t>Square Brackets ([]) represents a character class consisting of a set of characters that we wish to match. For example, the character class [</a:t>
            </a:r>
            <a:r>
              <a:rPr lang="en-US" sz="2400" b="0" i="0" dirty="0" err="1">
                <a:effectLst/>
                <a:latin typeface="urw-din"/>
              </a:rPr>
              <a:t>abc</a:t>
            </a:r>
            <a:r>
              <a:rPr lang="en-US" sz="2400" b="0" i="0" dirty="0">
                <a:effectLst/>
                <a:latin typeface="urw-din"/>
              </a:rPr>
              <a:t>] will match any single a, b, or c. </a:t>
            </a:r>
          </a:p>
          <a:p>
            <a:pPr algn="l" fontAlgn="base"/>
            <a:r>
              <a:rPr lang="en-US" sz="2400" b="0" i="0" dirty="0">
                <a:effectLst/>
                <a:latin typeface="urw-din"/>
              </a:rPr>
              <a:t>We can also specify a range of characters using – inside the square brackets. For example, </a:t>
            </a:r>
          </a:p>
          <a:p>
            <a:pPr algn="l" fontAlgn="base">
              <a:buFont typeface="Arial" panose="020B0604020202020204" pitchFamily="34" charset="0"/>
              <a:buChar char="•"/>
            </a:pPr>
            <a:r>
              <a:rPr lang="en-US" sz="2400" b="0" i="0" dirty="0">
                <a:effectLst/>
                <a:latin typeface="urw-din"/>
              </a:rPr>
              <a:t>[0, 3] is sample as [0123]</a:t>
            </a:r>
          </a:p>
          <a:p>
            <a:pPr algn="l" fontAlgn="base">
              <a:buFont typeface="Arial" panose="020B0604020202020204" pitchFamily="34" charset="0"/>
              <a:buChar char="•"/>
            </a:pPr>
            <a:r>
              <a:rPr lang="en-US" sz="2400" b="0" i="0" dirty="0">
                <a:effectLst/>
                <a:latin typeface="urw-din"/>
              </a:rPr>
              <a:t>[a-c] is same as [</a:t>
            </a:r>
            <a:r>
              <a:rPr lang="en-US" sz="2400" b="0" i="0" dirty="0" err="1">
                <a:effectLst/>
                <a:latin typeface="urw-din"/>
              </a:rPr>
              <a:t>abc</a:t>
            </a:r>
            <a:r>
              <a:rPr lang="en-US" sz="2400" b="0" i="0" dirty="0">
                <a:effectLst/>
                <a:latin typeface="urw-din"/>
              </a:rPr>
              <a:t>]</a:t>
            </a:r>
          </a:p>
          <a:p>
            <a:pPr algn="l" fontAlgn="base"/>
            <a:r>
              <a:rPr lang="en-US" sz="2400" b="0" i="0" dirty="0">
                <a:effectLst/>
                <a:latin typeface="urw-din"/>
              </a:rPr>
              <a:t>We can also invert the character class using the caret(^) symbol. For example, </a:t>
            </a:r>
          </a:p>
          <a:p>
            <a:pPr algn="l" fontAlgn="base">
              <a:buFont typeface="Arial" panose="020B0604020202020204" pitchFamily="34" charset="0"/>
              <a:buChar char="•"/>
            </a:pPr>
            <a:r>
              <a:rPr lang="en-US" sz="2400" b="0" i="0" dirty="0">
                <a:effectLst/>
                <a:latin typeface="urw-din"/>
              </a:rPr>
              <a:t>[^0-3] means any number except 0, 1, 2, or 3</a:t>
            </a:r>
          </a:p>
          <a:p>
            <a:pPr algn="l" fontAlgn="base">
              <a:buFont typeface="Arial" panose="020B0604020202020204" pitchFamily="34" charset="0"/>
              <a:buChar char="•"/>
            </a:pPr>
            <a:r>
              <a:rPr lang="en-US" sz="2400" b="0" i="0" dirty="0">
                <a:effectLst/>
                <a:latin typeface="urw-din"/>
              </a:rPr>
              <a:t>[^a-c] means any character except a, b, or c</a:t>
            </a:r>
          </a:p>
          <a:p>
            <a:pPr lvl="2"/>
            <a:r>
              <a:rPr lang="en-US" sz="1600" dirty="0">
                <a:highlight>
                  <a:srgbClr val="00FFFF"/>
                </a:highlight>
              </a:rPr>
              <a:t>import re</a:t>
            </a:r>
          </a:p>
          <a:p>
            <a:pPr lvl="2"/>
            <a:endParaRPr lang="en-US" sz="1600" dirty="0">
              <a:highlight>
                <a:srgbClr val="00FFFF"/>
              </a:highlight>
            </a:endParaRPr>
          </a:p>
          <a:p>
            <a:pPr lvl="2"/>
            <a:r>
              <a:rPr lang="en-US" sz="1600" dirty="0">
                <a:highlight>
                  <a:srgbClr val="00FFFF"/>
                </a:highlight>
              </a:rPr>
              <a:t>txt = "The rain in Spain"</a:t>
            </a:r>
          </a:p>
          <a:p>
            <a:pPr lvl="2"/>
            <a:endParaRPr lang="en-US" sz="1600" dirty="0">
              <a:highlight>
                <a:srgbClr val="00FFFF"/>
              </a:highlight>
            </a:endParaRPr>
          </a:p>
          <a:p>
            <a:pPr lvl="2"/>
            <a:r>
              <a:rPr lang="en-US" sz="1600" dirty="0">
                <a:highlight>
                  <a:srgbClr val="00FFFF"/>
                </a:highlight>
              </a:rPr>
              <a:t>#Find all lower case characters alphabetically between "a" and "m":</a:t>
            </a:r>
          </a:p>
          <a:p>
            <a:pPr lvl="2"/>
            <a:endParaRPr lang="en-US" sz="1600" dirty="0">
              <a:highlight>
                <a:srgbClr val="00FFFF"/>
              </a:highlight>
            </a:endParaRPr>
          </a:p>
          <a:p>
            <a:pPr lvl="2"/>
            <a:r>
              <a:rPr lang="en-US" sz="1600" dirty="0">
                <a:highlight>
                  <a:srgbClr val="00FFFF"/>
                </a:highlight>
              </a:rPr>
              <a:t>x = </a:t>
            </a:r>
            <a:r>
              <a:rPr lang="en-US" sz="1600" dirty="0" err="1">
                <a:highlight>
                  <a:srgbClr val="00FFFF"/>
                </a:highlight>
              </a:rPr>
              <a:t>re.findall</a:t>
            </a:r>
            <a:r>
              <a:rPr lang="en-US" sz="1600" dirty="0">
                <a:highlight>
                  <a:srgbClr val="00FFFF"/>
                </a:highlight>
              </a:rPr>
              <a:t>("[a-m]", txt)</a:t>
            </a:r>
          </a:p>
          <a:p>
            <a:pPr lvl="2"/>
            <a:r>
              <a:rPr lang="en-US" sz="1600" dirty="0">
                <a:highlight>
                  <a:srgbClr val="00FFFF"/>
                </a:highlight>
              </a:rPr>
              <a:t>print(x)</a:t>
            </a:r>
          </a:p>
          <a:p>
            <a:pPr algn="l"/>
            <a:endParaRPr lang="en-IN" sz="2400" dirty="0"/>
          </a:p>
        </p:txBody>
      </p:sp>
    </p:spTree>
    <p:extLst>
      <p:ext uri="{BB962C8B-B14F-4D97-AF65-F5344CB8AC3E}">
        <p14:creationId xmlns:p14="http://schemas.microsoft.com/office/powerpoint/2010/main" val="1898994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D0284-0EA0-8ABE-E485-E45BD54C845E}"/>
              </a:ext>
            </a:extLst>
          </p:cNvPr>
          <p:cNvSpPr>
            <a:spLocks noGrp="1"/>
          </p:cNvSpPr>
          <p:nvPr>
            <p:ph type="title"/>
          </p:nvPr>
        </p:nvSpPr>
        <p:spPr>
          <a:xfrm>
            <a:off x="125505" y="134472"/>
            <a:ext cx="11896165" cy="439270"/>
          </a:xfrm>
        </p:spPr>
        <p:txBody>
          <a:bodyPr>
            <a:normAutofit fontScale="90000"/>
          </a:bodyPr>
          <a:lstStyle/>
          <a:p>
            <a:r>
              <a:rPr lang="en-IN" b="1" dirty="0">
                <a:latin typeface="Arial Black" panose="020B0A04020102020204" pitchFamily="34" charset="0"/>
              </a:rPr>
              <a:t>MORE CHARACTERS</a:t>
            </a:r>
          </a:p>
        </p:txBody>
      </p:sp>
      <p:sp>
        <p:nvSpPr>
          <p:cNvPr id="3" name="Text Placeholder 2">
            <a:extLst>
              <a:ext uri="{FF2B5EF4-FFF2-40B4-BE49-F238E27FC236}">
                <a16:creationId xmlns:a16="http://schemas.microsoft.com/office/drawing/2014/main" id="{D823E3DC-8AEA-ECA5-936F-EC3D49E04C63}"/>
              </a:ext>
            </a:extLst>
          </p:cNvPr>
          <p:cNvSpPr>
            <a:spLocks noGrp="1"/>
          </p:cNvSpPr>
          <p:nvPr>
            <p:ph type="body" idx="1"/>
          </p:nvPr>
        </p:nvSpPr>
        <p:spPr>
          <a:xfrm>
            <a:off x="125506" y="668337"/>
            <a:ext cx="3424518" cy="523969"/>
          </a:xfrm>
        </p:spPr>
        <p:txBody>
          <a:bodyPr/>
          <a:lstStyle/>
          <a:p>
            <a:r>
              <a:rPr lang="en-IN" b="1" i="0" dirty="0">
                <a:effectLst/>
                <a:latin typeface="urw-din"/>
              </a:rPr>
              <a:t>^ – Caret</a:t>
            </a:r>
          </a:p>
        </p:txBody>
      </p:sp>
      <p:sp>
        <p:nvSpPr>
          <p:cNvPr id="4" name="Content Placeholder 3">
            <a:extLst>
              <a:ext uri="{FF2B5EF4-FFF2-40B4-BE49-F238E27FC236}">
                <a16:creationId xmlns:a16="http://schemas.microsoft.com/office/drawing/2014/main" id="{88AE557E-833B-232D-98E0-EAAA76ECDB8F}"/>
              </a:ext>
            </a:extLst>
          </p:cNvPr>
          <p:cNvSpPr>
            <a:spLocks noGrp="1"/>
          </p:cNvSpPr>
          <p:nvPr>
            <p:ph sz="half" idx="2"/>
          </p:nvPr>
        </p:nvSpPr>
        <p:spPr>
          <a:xfrm>
            <a:off x="125504" y="1286901"/>
            <a:ext cx="3424519" cy="2022010"/>
          </a:xfrm>
        </p:spPr>
        <p:txBody>
          <a:bodyPr>
            <a:normAutofit fontScale="55000" lnSpcReduction="20000"/>
          </a:bodyPr>
          <a:lstStyle/>
          <a:p>
            <a:pPr algn="l" fontAlgn="base"/>
            <a:r>
              <a:rPr lang="en-US" b="0" i="0" dirty="0">
                <a:effectLst/>
                <a:latin typeface="urw-din"/>
              </a:rPr>
              <a:t>Caret (^) symbol matches the beginning of the string i.e. checks whether the string starts with the given character(s) or not. For example –  </a:t>
            </a:r>
          </a:p>
          <a:p>
            <a:pPr algn="l" fontAlgn="base">
              <a:buFont typeface="Arial" panose="020B0604020202020204" pitchFamily="34" charset="0"/>
              <a:buChar char="•"/>
            </a:pPr>
            <a:r>
              <a:rPr lang="en-US" b="0" i="0" dirty="0">
                <a:effectLst/>
                <a:latin typeface="urw-din"/>
              </a:rPr>
              <a:t>^g will check if the string starts with g such as god, globe, girl, g, etc.</a:t>
            </a:r>
          </a:p>
          <a:p>
            <a:pPr algn="l" fontAlgn="base">
              <a:buFont typeface="Arial" panose="020B0604020202020204" pitchFamily="34" charset="0"/>
              <a:buChar char="•"/>
            </a:pPr>
            <a:r>
              <a:rPr lang="en-US" b="0" i="0" dirty="0">
                <a:effectLst/>
                <a:latin typeface="urw-din"/>
              </a:rPr>
              <a:t>^</a:t>
            </a:r>
            <a:r>
              <a:rPr lang="en-US" dirty="0">
                <a:latin typeface="urw-din"/>
              </a:rPr>
              <a:t>ki</a:t>
            </a:r>
            <a:r>
              <a:rPr lang="en-US" b="0" i="0" dirty="0">
                <a:effectLst/>
                <a:latin typeface="urw-din"/>
              </a:rPr>
              <a:t> will check if the string starts with </a:t>
            </a:r>
            <a:r>
              <a:rPr lang="en-US" b="0" i="0" dirty="0" err="1">
                <a:effectLst/>
                <a:latin typeface="urw-din"/>
              </a:rPr>
              <a:t>ge</a:t>
            </a:r>
            <a:r>
              <a:rPr lang="en-US" b="0" i="0" dirty="0">
                <a:effectLst/>
                <a:latin typeface="urw-din"/>
              </a:rPr>
              <a:t> such as kilo, etc.</a:t>
            </a:r>
          </a:p>
          <a:p>
            <a:endParaRPr lang="en-IN" dirty="0"/>
          </a:p>
        </p:txBody>
      </p:sp>
      <p:sp>
        <p:nvSpPr>
          <p:cNvPr id="9" name="Text Placeholder 2">
            <a:extLst>
              <a:ext uri="{FF2B5EF4-FFF2-40B4-BE49-F238E27FC236}">
                <a16:creationId xmlns:a16="http://schemas.microsoft.com/office/drawing/2014/main" id="{F806976F-0F99-056C-2F34-527F4A430913}"/>
              </a:ext>
            </a:extLst>
          </p:cNvPr>
          <p:cNvSpPr txBox="1">
            <a:spLocks/>
          </p:cNvSpPr>
          <p:nvPr/>
        </p:nvSpPr>
        <p:spPr>
          <a:xfrm>
            <a:off x="4186516" y="627530"/>
            <a:ext cx="3424518" cy="523969"/>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l" fontAlgn="base"/>
            <a:r>
              <a:rPr lang="en-IN" b="1" i="0" dirty="0">
                <a:effectLst/>
                <a:latin typeface="urw-din"/>
              </a:rPr>
              <a:t>$ – Dollar</a:t>
            </a:r>
          </a:p>
        </p:txBody>
      </p:sp>
      <p:sp>
        <p:nvSpPr>
          <p:cNvPr id="10" name="Content Placeholder 3">
            <a:extLst>
              <a:ext uri="{FF2B5EF4-FFF2-40B4-BE49-F238E27FC236}">
                <a16:creationId xmlns:a16="http://schemas.microsoft.com/office/drawing/2014/main" id="{79E82CC1-992F-4342-DBAC-D6C35D7D6E61}"/>
              </a:ext>
            </a:extLst>
          </p:cNvPr>
          <p:cNvSpPr txBox="1">
            <a:spLocks/>
          </p:cNvSpPr>
          <p:nvPr/>
        </p:nvSpPr>
        <p:spPr>
          <a:xfrm>
            <a:off x="4186514" y="1246094"/>
            <a:ext cx="3424519" cy="202201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r>
              <a:rPr lang="en-US" b="0" i="0" dirty="0">
                <a:effectLst/>
                <a:latin typeface="urw-din"/>
              </a:rPr>
              <a:t>Dollar($) symbol matches the end of the string </a:t>
            </a:r>
            <a:r>
              <a:rPr lang="en-US" b="0" i="0" dirty="0" err="1">
                <a:effectLst/>
                <a:latin typeface="urw-din"/>
              </a:rPr>
              <a:t>i.e</a:t>
            </a:r>
            <a:r>
              <a:rPr lang="en-US" b="0" i="0" dirty="0">
                <a:effectLst/>
                <a:latin typeface="urw-din"/>
              </a:rPr>
              <a:t> checks whether the string ends with the given character(s) or not. For example – </a:t>
            </a:r>
          </a:p>
          <a:p>
            <a:pPr algn="l" fontAlgn="base">
              <a:buFont typeface="Arial" panose="020B0604020202020204" pitchFamily="34" charset="0"/>
              <a:buChar char="•"/>
            </a:pPr>
            <a:r>
              <a:rPr lang="en-US" b="0" i="0" dirty="0">
                <a:effectLst/>
                <a:latin typeface="urw-din"/>
              </a:rPr>
              <a:t>s$ will check for the string that ends with a such as cars, ends, s, etc.</a:t>
            </a:r>
          </a:p>
          <a:p>
            <a:pPr algn="l" fontAlgn="base">
              <a:buFont typeface="Arial" panose="020B0604020202020204" pitchFamily="34" charset="0"/>
              <a:buChar char="•"/>
            </a:pPr>
            <a:r>
              <a:rPr lang="en-US" b="0" i="0" dirty="0" err="1">
                <a:effectLst/>
                <a:latin typeface="urw-din"/>
              </a:rPr>
              <a:t>kes</a:t>
            </a:r>
            <a:r>
              <a:rPr lang="en-US" b="0" i="0" dirty="0">
                <a:effectLst/>
                <a:latin typeface="urw-din"/>
              </a:rPr>
              <a:t>$ will check for the string that ends with </a:t>
            </a:r>
            <a:r>
              <a:rPr lang="en-US" b="0" i="0" dirty="0" err="1">
                <a:effectLst/>
                <a:latin typeface="urw-din"/>
              </a:rPr>
              <a:t>ks</a:t>
            </a:r>
            <a:r>
              <a:rPr lang="en-US" b="0" i="0" dirty="0">
                <a:effectLst/>
                <a:latin typeface="urw-din"/>
              </a:rPr>
              <a:t> such as </a:t>
            </a:r>
            <a:r>
              <a:rPr lang="en-US" dirty="0">
                <a:latin typeface="urw-din"/>
              </a:rPr>
              <a:t>b</a:t>
            </a:r>
            <a:r>
              <a:rPr lang="en-US" b="0" i="0" dirty="0">
                <a:effectLst/>
                <a:latin typeface="urw-din"/>
              </a:rPr>
              <a:t>ikes, </a:t>
            </a:r>
            <a:r>
              <a:rPr lang="en-US" b="0" i="0" dirty="0" err="1">
                <a:effectLst/>
                <a:latin typeface="urw-din"/>
              </a:rPr>
              <a:t>kes</a:t>
            </a:r>
            <a:r>
              <a:rPr lang="en-US" b="0" i="0" dirty="0">
                <a:effectLst/>
                <a:latin typeface="urw-din"/>
              </a:rPr>
              <a:t>, etc.</a:t>
            </a:r>
          </a:p>
        </p:txBody>
      </p:sp>
      <p:sp>
        <p:nvSpPr>
          <p:cNvPr id="11" name="Text Placeholder 2">
            <a:extLst>
              <a:ext uri="{FF2B5EF4-FFF2-40B4-BE49-F238E27FC236}">
                <a16:creationId xmlns:a16="http://schemas.microsoft.com/office/drawing/2014/main" id="{AA43D714-4A89-2EAE-D6EB-3BA84934703B}"/>
              </a:ext>
            </a:extLst>
          </p:cNvPr>
          <p:cNvSpPr txBox="1">
            <a:spLocks/>
          </p:cNvSpPr>
          <p:nvPr/>
        </p:nvSpPr>
        <p:spPr>
          <a:xfrm>
            <a:off x="8247528" y="784409"/>
            <a:ext cx="3424518" cy="523969"/>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l" fontAlgn="base"/>
            <a:r>
              <a:rPr lang="en-IN" b="1" i="0" dirty="0">
                <a:effectLst/>
                <a:latin typeface="urw-din"/>
              </a:rPr>
              <a:t>. – Dot</a:t>
            </a:r>
          </a:p>
        </p:txBody>
      </p:sp>
      <p:sp>
        <p:nvSpPr>
          <p:cNvPr id="12" name="Content Placeholder 3">
            <a:extLst>
              <a:ext uri="{FF2B5EF4-FFF2-40B4-BE49-F238E27FC236}">
                <a16:creationId xmlns:a16="http://schemas.microsoft.com/office/drawing/2014/main" id="{9967F13D-1A56-E4D6-18F5-8D4B8D16695B}"/>
              </a:ext>
            </a:extLst>
          </p:cNvPr>
          <p:cNvSpPr txBox="1">
            <a:spLocks/>
          </p:cNvSpPr>
          <p:nvPr/>
        </p:nvSpPr>
        <p:spPr>
          <a:xfrm>
            <a:off x="8247526" y="1402973"/>
            <a:ext cx="3424519" cy="202201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r>
              <a:rPr lang="en-US" b="0" i="0" dirty="0">
                <a:effectLst/>
                <a:latin typeface="urw-din"/>
              </a:rPr>
              <a:t>Dot(.) symbol matches only a single character except for the newline character (\n). For example –  </a:t>
            </a:r>
          </a:p>
          <a:p>
            <a:pPr algn="l" fontAlgn="base">
              <a:buFont typeface="Arial" panose="020B0604020202020204" pitchFamily="34" charset="0"/>
              <a:buChar char="•"/>
            </a:pPr>
            <a:r>
              <a:rPr lang="en-US" b="0" i="0" dirty="0" err="1">
                <a:effectLst/>
                <a:latin typeface="urw-din"/>
              </a:rPr>
              <a:t>a.b</a:t>
            </a:r>
            <a:r>
              <a:rPr lang="en-US" b="0" i="0" dirty="0">
                <a:effectLst/>
                <a:latin typeface="urw-din"/>
              </a:rPr>
              <a:t> will check for the string that contains any character at the place of the dot such as </a:t>
            </a:r>
            <a:r>
              <a:rPr lang="en-US" b="0" i="0" dirty="0" err="1">
                <a:effectLst/>
                <a:latin typeface="urw-din"/>
              </a:rPr>
              <a:t>acb</a:t>
            </a:r>
            <a:r>
              <a:rPr lang="en-US" b="0" i="0" dirty="0">
                <a:effectLst/>
                <a:latin typeface="urw-din"/>
              </a:rPr>
              <a:t>, </a:t>
            </a:r>
            <a:r>
              <a:rPr lang="en-US" b="0" i="0" dirty="0" err="1">
                <a:effectLst/>
                <a:latin typeface="urw-din"/>
              </a:rPr>
              <a:t>acbd</a:t>
            </a:r>
            <a:r>
              <a:rPr lang="en-US" b="0" i="0" dirty="0">
                <a:effectLst/>
                <a:latin typeface="urw-din"/>
              </a:rPr>
              <a:t>, </a:t>
            </a:r>
            <a:r>
              <a:rPr lang="en-US" b="0" i="0" dirty="0" err="1">
                <a:effectLst/>
                <a:latin typeface="urw-din"/>
              </a:rPr>
              <a:t>abbb</a:t>
            </a:r>
            <a:r>
              <a:rPr lang="en-US" b="0" i="0" dirty="0">
                <a:effectLst/>
                <a:latin typeface="urw-din"/>
              </a:rPr>
              <a:t>, </a:t>
            </a:r>
            <a:r>
              <a:rPr lang="en-US" b="0" i="0" dirty="0" err="1">
                <a:effectLst/>
                <a:latin typeface="urw-din"/>
              </a:rPr>
              <a:t>etc</a:t>
            </a:r>
            <a:endParaRPr lang="en-US" b="0" i="0" dirty="0">
              <a:effectLst/>
              <a:latin typeface="urw-din"/>
            </a:endParaRPr>
          </a:p>
          <a:p>
            <a:pPr algn="l" fontAlgn="base">
              <a:buFont typeface="Arial" panose="020B0604020202020204" pitchFamily="34" charset="0"/>
              <a:buChar char="•"/>
            </a:pPr>
            <a:r>
              <a:rPr lang="en-US" b="0" i="0" dirty="0">
                <a:effectLst/>
                <a:latin typeface="urw-din"/>
              </a:rPr>
              <a:t>.. will check if the string contains at least 2 characters</a:t>
            </a:r>
          </a:p>
        </p:txBody>
      </p:sp>
      <p:sp>
        <p:nvSpPr>
          <p:cNvPr id="13" name="Text Placeholder 2">
            <a:extLst>
              <a:ext uri="{FF2B5EF4-FFF2-40B4-BE49-F238E27FC236}">
                <a16:creationId xmlns:a16="http://schemas.microsoft.com/office/drawing/2014/main" id="{4E5C69D9-9A4C-E552-BE93-E721D4AD2DB9}"/>
              </a:ext>
            </a:extLst>
          </p:cNvPr>
          <p:cNvSpPr txBox="1">
            <a:spLocks/>
          </p:cNvSpPr>
          <p:nvPr/>
        </p:nvSpPr>
        <p:spPr>
          <a:xfrm>
            <a:off x="125506" y="3814949"/>
            <a:ext cx="3424518" cy="523969"/>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l" fontAlgn="base"/>
            <a:r>
              <a:rPr lang="en-IN" b="1" i="0" dirty="0">
                <a:effectLst/>
                <a:latin typeface="urw-din"/>
              </a:rPr>
              <a:t>| – Or</a:t>
            </a:r>
          </a:p>
        </p:txBody>
      </p:sp>
      <p:sp>
        <p:nvSpPr>
          <p:cNvPr id="14" name="Content Placeholder 3">
            <a:extLst>
              <a:ext uri="{FF2B5EF4-FFF2-40B4-BE49-F238E27FC236}">
                <a16:creationId xmlns:a16="http://schemas.microsoft.com/office/drawing/2014/main" id="{AEC3EA20-C5B1-EEA0-A40C-76BF74A80EBA}"/>
              </a:ext>
            </a:extLst>
          </p:cNvPr>
          <p:cNvSpPr txBox="1">
            <a:spLocks/>
          </p:cNvSpPr>
          <p:nvPr/>
        </p:nvSpPr>
        <p:spPr>
          <a:xfrm>
            <a:off x="125504" y="4433513"/>
            <a:ext cx="3424519" cy="202201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r>
              <a:rPr lang="en-US" b="0" i="0" dirty="0">
                <a:effectLst/>
                <a:latin typeface="urw-din"/>
              </a:rPr>
              <a:t>Or symbol works as the or operator meaning it checks whether the pattern before or after the or symbol is present in the string or not. For example –  </a:t>
            </a:r>
          </a:p>
          <a:p>
            <a:pPr algn="l" fontAlgn="base">
              <a:buFont typeface="Arial" panose="020B0604020202020204" pitchFamily="34" charset="0"/>
              <a:buChar char="•"/>
            </a:pPr>
            <a:r>
              <a:rPr lang="en-US" b="0" i="0" dirty="0" err="1">
                <a:effectLst/>
                <a:latin typeface="urw-din"/>
              </a:rPr>
              <a:t>a|b</a:t>
            </a:r>
            <a:r>
              <a:rPr lang="en-US" b="0" i="0" dirty="0">
                <a:effectLst/>
                <a:latin typeface="urw-din"/>
              </a:rPr>
              <a:t> will match any string that contains a or b such as </a:t>
            </a:r>
            <a:r>
              <a:rPr lang="en-US" b="0" i="0" dirty="0" err="1">
                <a:effectLst/>
                <a:latin typeface="urw-din"/>
              </a:rPr>
              <a:t>acd</a:t>
            </a:r>
            <a:r>
              <a:rPr lang="en-US" b="0" i="0" dirty="0">
                <a:effectLst/>
                <a:latin typeface="urw-din"/>
              </a:rPr>
              <a:t>, </a:t>
            </a:r>
            <a:r>
              <a:rPr lang="en-US" b="0" i="0" dirty="0" err="1">
                <a:effectLst/>
                <a:latin typeface="urw-din"/>
              </a:rPr>
              <a:t>bcd</a:t>
            </a:r>
            <a:r>
              <a:rPr lang="en-US" b="0" i="0" dirty="0">
                <a:effectLst/>
                <a:latin typeface="urw-din"/>
              </a:rPr>
              <a:t>, </a:t>
            </a:r>
            <a:r>
              <a:rPr lang="en-US" b="0" i="0" dirty="0" err="1">
                <a:effectLst/>
                <a:latin typeface="urw-din"/>
              </a:rPr>
              <a:t>abcd</a:t>
            </a:r>
            <a:r>
              <a:rPr lang="en-US" b="0" i="0" dirty="0">
                <a:effectLst/>
                <a:latin typeface="urw-din"/>
              </a:rPr>
              <a:t>, etc.</a:t>
            </a:r>
          </a:p>
        </p:txBody>
      </p:sp>
      <p:sp>
        <p:nvSpPr>
          <p:cNvPr id="17" name="Text Placeholder 2">
            <a:extLst>
              <a:ext uri="{FF2B5EF4-FFF2-40B4-BE49-F238E27FC236}">
                <a16:creationId xmlns:a16="http://schemas.microsoft.com/office/drawing/2014/main" id="{25A61FA6-7DB7-713A-DF5F-73A07F8C991B}"/>
              </a:ext>
            </a:extLst>
          </p:cNvPr>
          <p:cNvSpPr txBox="1">
            <a:spLocks/>
          </p:cNvSpPr>
          <p:nvPr/>
        </p:nvSpPr>
        <p:spPr>
          <a:xfrm>
            <a:off x="4186514" y="3814949"/>
            <a:ext cx="3424518" cy="523969"/>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l" fontAlgn="base"/>
            <a:r>
              <a:rPr lang="en-IN" b="1" i="0" dirty="0">
                <a:effectLst/>
                <a:latin typeface="urw-din"/>
              </a:rPr>
              <a:t>? – Question Mark</a:t>
            </a:r>
          </a:p>
        </p:txBody>
      </p:sp>
      <p:sp>
        <p:nvSpPr>
          <p:cNvPr id="18" name="Content Placeholder 3">
            <a:extLst>
              <a:ext uri="{FF2B5EF4-FFF2-40B4-BE49-F238E27FC236}">
                <a16:creationId xmlns:a16="http://schemas.microsoft.com/office/drawing/2014/main" id="{ADFCF4BD-2D54-8CF6-96A8-583EC49C8905}"/>
              </a:ext>
            </a:extLst>
          </p:cNvPr>
          <p:cNvSpPr txBox="1">
            <a:spLocks/>
          </p:cNvSpPr>
          <p:nvPr/>
        </p:nvSpPr>
        <p:spPr>
          <a:xfrm>
            <a:off x="4186512" y="4433513"/>
            <a:ext cx="3424519" cy="202201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r>
              <a:rPr lang="en-US" b="0" i="0" dirty="0">
                <a:effectLst/>
                <a:latin typeface="urw-din"/>
              </a:rPr>
              <a:t>Question mark(?) checks if the string before the question mark in the regex occurs at least once or not at all. For example –  </a:t>
            </a:r>
          </a:p>
          <a:p>
            <a:pPr algn="l" fontAlgn="base">
              <a:buFont typeface="Arial" panose="020B0604020202020204" pitchFamily="34" charset="0"/>
              <a:buChar char="•"/>
            </a:pPr>
            <a:r>
              <a:rPr lang="en-US" b="0" i="0" dirty="0" err="1">
                <a:effectLst/>
                <a:latin typeface="urw-din"/>
              </a:rPr>
              <a:t>ab?c</a:t>
            </a:r>
            <a:r>
              <a:rPr lang="en-US" b="0" i="0" dirty="0">
                <a:effectLst/>
                <a:latin typeface="urw-din"/>
              </a:rPr>
              <a:t> will be matched for the string ac, </a:t>
            </a:r>
            <a:r>
              <a:rPr lang="en-US" b="0" i="0" dirty="0" err="1">
                <a:effectLst/>
                <a:latin typeface="urw-din"/>
              </a:rPr>
              <a:t>acb</a:t>
            </a:r>
            <a:r>
              <a:rPr lang="en-US" b="0" i="0" dirty="0">
                <a:effectLst/>
                <a:latin typeface="urw-din"/>
              </a:rPr>
              <a:t>, </a:t>
            </a:r>
            <a:r>
              <a:rPr lang="en-US" b="0" i="0" dirty="0" err="1">
                <a:effectLst/>
                <a:latin typeface="urw-din"/>
              </a:rPr>
              <a:t>dabc</a:t>
            </a:r>
            <a:r>
              <a:rPr lang="en-US" b="0" i="0" dirty="0">
                <a:effectLst/>
                <a:latin typeface="urw-din"/>
              </a:rPr>
              <a:t> but will not be matched for </a:t>
            </a:r>
            <a:r>
              <a:rPr lang="en-US" b="0" i="0" dirty="0" err="1">
                <a:effectLst/>
                <a:latin typeface="urw-din"/>
              </a:rPr>
              <a:t>abbc</a:t>
            </a:r>
            <a:r>
              <a:rPr lang="en-US" b="0" i="0" dirty="0">
                <a:effectLst/>
                <a:latin typeface="urw-din"/>
              </a:rPr>
              <a:t> because there are two b. Similarly, it will not be matched for </a:t>
            </a:r>
            <a:r>
              <a:rPr lang="en-US" b="0" i="0" dirty="0" err="1">
                <a:effectLst/>
                <a:latin typeface="urw-din"/>
              </a:rPr>
              <a:t>abdc</a:t>
            </a:r>
            <a:r>
              <a:rPr lang="en-US" b="0" i="0" dirty="0">
                <a:effectLst/>
                <a:latin typeface="urw-din"/>
              </a:rPr>
              <a:t> because b is not followed by c.</a:t>
            </a:r>
          </a:p>
        </p:txBody>
      </p:sp>
      <p:sp>
        <p:nvSpPr>
          <p:cNvPr id="19" name="Text Placeholder 2">
            <a:extLst>
              <a:ext uri="{FF2B5EF4-FFF2-40B4-BE49-F238E27FC236}">
                <a16:creationId xmlns:a16="http://schemas.microsoft.com/office/drawing/2014/main" id="{E993CD93-B9A6-F66C-5AE8-8B58C3ED14B4}"/>
              </a:ext>
            </a:extLst>
          </p:cNvPr>
          <p:cNvSpPr txBox="1">
            <a:spLocks/>
          </p:cNvSpPr>
          <p:nvPr/>
        </p:nvSpPr>
        <p:spPr>
          <a:xfrm>
            <a:off x="8247528" y="3814949"/>
            <a:ext cx="3424518" cy="523969"/>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l" fontAlgn="base"/>
            <a:r>
              <a:rPr lang="en-IN" b="1" i="0" dirty="0">
                <a:effectLst/>
                <a:latin typeface="urw-din"/>
              </a:rPr>
              <a:t>* – Star</a:t>
            </a:r>
          </a:p>
        </p:txBody>
      </p:sp>
      <p:sp>
        <p:nvSpPr>
          <p:cNvPr id="20" name="Content Placeholder 3">
            <a:extLst>
              <a:ext uri="{FF2B5EF4-FFF2-40B4-BE49-F238E27FC236}">
                <a16:creationId xmlns:a16="http://schemas.microsoft.com/office/drawing/2014/main" id="{C4D7C801-9892-83DF-BC3C-77560824FF59}"/>
              </a:ext>
            </a:extLst>
          </p:cNvPr>
          <p:cNvSpPr txBox="1">
            <a:spLocks/>
          </p:cNvSpPr>
          <p:nvPr/>
        </p:nvSpPr>
        <p:spPr>
          <a:xfrm>
            <a:off x="8247526" y="4433513"/>
            <a:ext cx="3424519" cy="202201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r>
              <a:rPr lang="en-US" b="0" i="0" dirty="0">
                <a:effectLst/>
                <a:latin typeface="urw-din"/>
              </a:rPr>
              <a:t>Star (*) symbol matches zero or more occurrences of the regex preceding the * symbol. For example –  </a:t>
            </a:r>
          </a:p>
          <a:p>
            <a:pPr algn="l" fontAlgn="base">
              <a:buFont typeface="Arial" panose="020B0604020202020204" pitchFamily="34" charset="0"/>
              <a:buChar char="•"/>
            </a:pPr>
            <a:r>
              <a:rPr lang="en-US" b="0" i="0" dirty="0">
                <a:effectLst/>
                <a:latin typeface="urw-din"/>
              </a:rPr>
              <a:t>ab*c will be matched for the string ac, </a:t>
            </a:r>
            <a:r>
              <a:rPr lang="en-US" b="0" i="0" dirty="0" err="1">
                <a:effectLst/>
                <a:latin typeface="urw-din"/>
              </a:rPr>
              <a:t>abc</a:t>
            </a:r>
            <a:r>
              <a:rPr lang="en-US" b="0" i="0" dirty="0">
                <a:effectLst/>
                <a:latin typeface="urw-din"/>
              </a:rPr>
              <a:t>, </a:t>
            </a:r>
            <a:r>
              <a:rPr lang="en-US" b="0" i="0" dirty="0" err="1">
                <a:effectLst/>
                <a:latin typeface="urw-din"/>
              </a:rPr>
              <a:t>abbbc</a:t>
            </a:r>
            <a:r>
              <a:rPr lang="en-US" b="0" i="0" dirty="0">
                <a:effectLst/>
                <a:latin typeface="urw-din"/>
              </a:rPr>
              <a:t>, </a:t>
            </a:r>
            <a:r>
              <a:rPr lang="en-US" b="0" i="0" dirty="0" err="1">
                <a:effectLst/>
                <a:latin typeface="urw-din"/>
              </a:rPr>
              <a:t>dabc</a:t>
            </a:r>
            <a:r>
              <a:rPr lang="en-US" b="0" i="0" dirty="0">
                <a:effectLst/>
                <a:latin typeface="urw-din"/>
              </a:rPr>
              <a:t>, etc. but will not be matched for </a:t>
            </a:r>
            <a:r>
              <a:rPr lang="en-US" b="0" i="0" dirty="0" err="1">
                <a:effectLst/>
                <a:latin typeface="urw-din"/>
              </a:rPr>
              <a:t>abdc</a:t>
            </a:r>
            <a:r>
              <a:rPr lang="en-US" b="0" i="0" dirty="0">
                <a:effectLst/>
                <a:latin typeface="urw-din"/>
              </a:rPr>
              <a:t> because b is not followed by c.</a:t>
            </a:r>
          </a:p>
        </p:txBody>
      </p:sp>
      <p:sp>
        <p:nvSpPr>
          <p:cNvPr id="22" name="TextBox 21">
            <a:extLst>
              <a:ext uri="{FF2B5EF4-FFF2-40B4-BE49-F238E27FC236}">
                <a16:creationId xmlns:a16="http://schemas.microsoft.com/office/drawing/2014/main" id="{B2628D58-B395-B559-5E22-DCE79AFEA3AD}"/>
              </a:ext>
            </a:extLst>
          </p:cNvPr>
          <p:cNvSpPr txBox="1"/>
          <p:nvPr/>
        </p:nvSpPr>
        <p:spPr>
          <a:xfrm>
            <a:off x="212007" y="3192598"/>
            <a:ext cx="11460038" cy="369332"/>
          </a:xfrm>
          <a:prstGeom prst="rect">
            <a:avLst/>
          </a:prstGeom>
          <a:noFill/>
        </p:spPr>
        <p:txBody>
          <a:bodyPr wrap="square">
            <a:spAutoFit/>
          </a:bodyPr>
          <a:lstStyle/>
          <a:p>
            <a:r>
              <a:rPr kumimoji="0" lang="en-US" altLang="en-US" sz="1800" b="1" i="0" u="none" strike="noStrike" cap="none" normalizeH="0" baseline="0" dirty="0">
                <a:ln>
                  <a:noFill/>
                </a:ln>
                <a:solidFill>
                  <a:schemeClr val="tx1"/>
                </a:solidFill>
                <a:effectLst/>
                <a:highlight>
                  <a:srgbClr val="FFFF00"/>
                </a:highlight>
              </a:rPr>
              <a:t>Note</a:t>
            </a:r>
            <a:r>
              <a:rPr kumimoji="0" lang="en-US" altLang="en-US" sz="1800" b="0" i="0" u="none" strike="noStrike" cap="none" normalizeH="0" baseline="0" dirty="0">
                <a:ln>
                  <a:noFill/>
                </a:ln>
                <a:solidFill>
                  <a:schemeClr val="tx1"/>
                </a:solidFill>
                <a:effectLst/>
                <a:highlight>
                  <a:srgbClr val="FFFF00"/>
                </a:highlight>
              </a:rPr>
              <a:t>: Examples for each are given in the code file named “Session 31-05-2022.ipynb” refer that for examples</a:t>
            </a:r>
            <a:endParaRPr kumimoji="0" lang="en-US" altLang="en-US" sz="1800" b="0" i="0" u="none" strike="noStrike" cap="none" normalizeH="0" baseline="0" dirty="0">
              <a:ln>
                <a:noFill/>
              </a:ln>
              <a:solidFill>
                <a:schemeClr val="tx1"/>
              </a:solidFill>
              <a:effectLst/>
              <a:highlight>
                <a:srgbClr val="FFFF00"/>
              </a:highlight>
              <a:latin typeface="Arial" panose="020B0604020202020204" pitchFamily="34" charset="0"/>
            </a:endParaRPr>
          </a:p>
        </p:txBody>
      </p:sp>
    </p:spTree>
    <p:extLst>
      <p:ext uri="{BB962C8B-B14F-4D97-AF65-F5344CB8AC3E}">
        <p14:creationId xmlns:p14="http://schemas.microsoft.com/office/powerpoint/2010/main" val="2645780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D0284-0EA0-8ABE-E485-E45BD54C845E}"/>
              </a:ext>
            </a:extLst>
          </p:cNvPr>
          <p:cNvSpPr>
            <a:spLocks noGrp="1"/>
          </p:cNvSpPr>
          <p:nvPr>
            <p:ph type="title"/>
          </p:nvPr>
        </p:nvSpPr>
        <p:spPr>
          <a:xfrm>
            <a:off x="125505" y="134472"/>
            <a:ext cx="11896165" cy="439270"/>
          </a:xfrm>
        </p:spPr>
        <p:txBody>
          <a:bodyPr>
            <a:normAutofit fontScale="90000"/>
          </a:bodyPr>
          <a:lstStyle/>
          <a:p>
            <a:r>
              <a:rPr lang="en-IN" b="1" dirty="0">
                <a:latin typeface="Arial Black" panose="020B0A04020102020204" pitchFamily="34" charset="0"/>
              </a:rPr>
              <a:t>MORE CHARACTERS</a:t>
            </a:r>
          </a:p>
        </p:txBody>
      </p:sp>
      <p:sp>
        <p:nvSpPr>
          <p:cNvPr id="3" name="Text Placeholder 2">
            <a:extLst>
              <a:ext uri="{FF2B5EF4-FFF2-40B4-BE49-F238E27FC236}">
                <a16:creationId xmlns:a16="http://schemas.microsoft.com/office/drawing/2014/main" id="{D823E3DC-8AEA-ECA5-936F-EC3D49E04C63}"/>
              </a:ext>
            </a:extLst>
          </p:cNvPr>
          <p:cNvSpPr>
            <a:spLocks noGrp="1"/>
          </p:cNvSpPr>
          <p:nvPr>
            <p:ph type="body" idx="1"/>
          </p:nvPr>
        </p:nvSpPr>
        <p:spPr>
          <a:xfrm>
            <a:off x="125506" y="668337"/>
            <a:ext cx="3424518" cy="523969"/>
          </a:xfrm>
        </p:spPr>
        <p:txBody>
          <a:bodyPr/>
          <a:lstStyle/>
          <a:p>
            <a:pPr algn="l" fontAlgn="base"/>
            <a:r>
              <a:rPr lang="en-IN" b="1" i="0" dirty="0">
                <a:effectLst/>
                <a:latin typeface="urw-din"/>
              </a:rPr>
              <a:t>+ – Plus</a:t>
            </a:r>
          </a:p>
        </p:txBody>
      </p:sp>
      <p:sp>
        <p:nvSpPr>
          <p:cNvPr id="4" name="Content Placeholder 3">
            <a:extLst>
              <a:ext uri="{FF2B5EF4-FFF2-40B4-BE49-F238E27FC236}">
                <a16:creationId xmlns:a16="http://schemas.microsoft.com/office/drawing/2014/main" id="{88AE557E-833B-232D-98E0-EAAA76ECDB8F}"/>
              </a:ext>
            </a:extLst>
          </p:cNvPr>
          <p:cNvSpPr>
            <a:spLocks noGrp="1"/>
          </p:cNvSpPr>
          <p:nvPr>
            <p:ph sz="half" idx="2"/>
          </p:nvPr>
        </p:nvSpPr>
        <p:spPr>
          <a:xfrm>
            <a:off x="125504" y="1286901"/>
            <a:ext cx="3424519" cy="2022010"/>
          </a:xfrm>
        </p:spPr>
        <p:txBody>
          <a:bodyPr>
            <a:normAutofit fontScale="62500" lnSpcReduction="20000"/>
          </a:bodyPr>
          <a:lstStyle/>
          <a:p>
            <a:pPr algn="l" fontAlgn="base"/>
            <a:r>
              <a:rPr lang="en-US" b="0" i="0" dirty="0">
                <a:effectLst/>
                <a:latin typeface="urw-din"/>
              </a:rPr>
              <a:t>Plus (+) symbol matches one or more occurrences of the regex preceding the + symbol. For example –  </a:t>
            </a:r>
          </a:p>
          <a:p>
            <a:pPr algn="l" fontAlgn="base">
              <a:buFont typeface="Arial" panose="020B0604020202020204" pitchFamily="34" charset="0"/>
              <a:buChar char="•"/>
            </a:pPr>
            <a:r>
              <a:rPr lang="en-US" b="0" i="0" dirty="0" err="1">
                <a:effectLst/>
                <a:latin typeface="urw-din"/>
              </a:rPr>
              <a:t>ab+c</a:t>
            </a:r>
            <a:r>
              <a:rPr lang="en-US" b="0" i="0" dirty="0">
                <a:effectLst/>
                <a:latin typeface="urw-din"/>
              </a:rPr>
              <a:t> will be matched for the string </a:t>
            </a:r>
            <a:r>
              <a:rPr lang="en-US" b="0" i="0" dirty="0" err="1">
                <a:effectLst/>
                <a:latin typeface="urw-din"/>
              </a:rPr>
              <a:t>abc</a:t>
            </a:r>
            <a:r>
              <a:rPr lang="en-US" b="0" i="0" dirty="0">
                <a:effectLst/>
                <a:latin typeface="urw-din"/>
              </a:rPr>
              <a:t>, </a:t>
            </a:r>
            <a:r>
              <a:rPr lang="en-US" b="0" i="0" dirty="0" err="1">
                <a:effectLst/>
                <a:latin typeface="urw-din"/>
              </a:rPr>
              <a:t>abbc</a:t>
            </a:r>
            <a:r>
              <a:rPr lang="en-US" b="0" i="0" dirty="0">
                <a:effectLst/>
                <a:latin typeface="urw-din"/>
              </a:rPr>
              <a:t>, </a:t>
            </a:r>
            <a:r>
              <a:rPr lang="en-US" b="0" i="0" dirty="0" err="1">
                <a:effectLst/>
                <a:latin typeface="urw-din"/>
              </a:rPr>
              <a:t>dabc</a:t>
            </a:r>
            <a:r>
              <a:rPr lang="en-US" b="0" i="0" dirty="0">
                <a:effectLst/>
                <a:latin typeface="urw-din"/>
              </a:rPr>
              <a:t>, but will not be matched for ac, </a:t>
            </a:r>
            <a:r>
              <a:rPr lang="en-US" b="0" i="0" dirty="0" err="1">
                <a:effectLst/>
                <a:latin typeface="urw-din"/>
              </a:rPr>
              <a:t>abdc</a:t>
            </a:r>
            <a:r>
              <a:rPr lang="en-US" b="0" i="0" dirty="0">
                <a:effectLst/>
                <a:latin typeface="urw-din"/>
              </a:rPr>
              <a:t> because there is no b in ac and b is not followed by c in </a:t>
            </a:r>
            <a:r>
              <a:rPr lang="en-US" b="0" i="0" dirty="0" err="1">
                <a:effectLst/>
                <a:latin typeface="urw-din"/>
              </a:rPr>
              <a:t>abdc</a:t>
            </a:r>
            <a:r>
              <a:rPr lang="en-US" b="0" i="0" dirty="0">
                <a:effectLst/>
                <a:latin typeface="urw-din"/>
              </a:rPr>
              <a:t>.</a:t>
            </a:r>
          </a:p>
        </p:txBody>
      </p:sp>
      <p:sp>
        <p:nvSpPr>
          <p:cNvPr id="9" name="Text Placeholder 2">
            <a:extLst>
              <a:ext uri="{FF2B5EF4-FFF2-40B4-BE49-F238E27FC236}">
                <a16:creationId xmlns:a16="http://schemas.microsoft.com/office/drawing/2014/main" id="{F806976F-0F99-056C-2F34-527F4A430913}"/>
              </a:ext>
            </a:extLst>
          </p:cNvPr>
          <p:cNvSpPr txBox="1">
            <a:spLocks/>
          </p:cNvSpPr>
          <p:nvPr/>
        </p:nvSpPr>
        <p:spPr>
          <a:xfrm>
            <a:off x="4186516" y="627530"/>
            <a:ext cx="3424518" cy="523969"/>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fontAlgn="base"/>
            <a:r>
              <a:rPr lang="en-IN" b="1" i="0" dirty="0">
                <a:effectLst/>
                <a:latin typeface="urw-din"/>
              </a:rPr>
              <a:t>{m, n} – Braces</a:t>
            </a:r>
          </a:p>
        </p:txBody>
      </p:sp>
      <p:sp>
        <p:nvSpPr>
          <p:cNvPr id="10" name="Content Placeholder 3">
            <a:extLst>
              <a:ext uri="{FF2B5EF4-FFF2-40B4-BE49-F238E27FC236}">
                <a16:creationId xmlns:a16="http://schemas.microsoft.com/office/drawing/2014/main" id="{79E82CC1-992F-4342-DBAC-D6C35D7D6E61}"/>
              </a:ext>
            </a:extLst>
          </p:cNvPr>
          <p:cNvSpPr txBox="1">
            <a:spLocks/>
          </p:cNvSpPr>
          <p:nvPr/>
        </p:nvSpPr>
        <p:spPr>
          <a:xfrm>
            <a:off x="4186514" y="1246094"/>
            <a:ext cx="3424519" cy="202201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r>
              <a:rPr lang="en-US" b="0" i="0" dirty="0">
                <a:effectLst/>
                <a:latin typeface="urw-din"/>
              </a:rPr>
              <a:t>Braces match any repetitions preceding regex from m to n both inclusive. For example –  </a:t>
            </a:r>
          </a:p>
          <a:p>
            <a:pPr algn="l" fontAlgn="base">
              <a:buFont typeface="Arial" panose="020B0604020202020204" pitchFamily="34" charset="0"/>
              <a:buChar char="•"/>
            </a:pPr>
            <a:r>
              <a:rPr lang="en-US" b="0" i="0" dirty="0">
                <a:effectLst/>
                <a:latin typeface="urw-din"/>
              </a:rPr>
              <a:t>a{2, 4} will be matched for the string </a:t>
            </a:r>
            <a:r>
              <a:rPr lang="en-US" b="0" i="0" dirty="0" err="1">
                <a:effectLst/>
                <a:latin typeface="urw-din"/>
              </a:rPr>
              <a:t>aaab</a:t>
            </a:r>
            <a:r>
              <a:rPr lang="en-US" b="0" i="0" dirty="0">
                <a:effectLst/>
                <a:latin typeface="urw-din"/>
              </a:rPr>
              <a:t>, </a:t>
            </a:r>
            <a:r>
              <a:rPr lang="en-US" b="0" i="0" dirty="0" err="1">
                <a:effectLst/>
                <a:latin typeface="urw-din"/>
              </a:rPr>
              <a:t>baaaac</a:t>
            </a:r>
            <a:r>
              <a:rPr lang="en-US" b="0" i="0" dirty="0">
                <a:effectLst/>
                <a:latin typeface="urw-din"/>
              </a:rPr>
              <a:t>, </a:t>
            </a:r>
            <a:r>
              <a:rPr lang="en-US" b="0" i="0" dirty="0" err="1">
                <a:effectLst/>
                <a:latin typeface="urw-din"/>
              </a:rPr>
              <a:t>gaad</a:t>
            </a:r>
            <a:r>
              <a:rPr lang="en-US" b="0" i="0" dirty="0">
                <a:effectLst/>
                <a:latin typeface="urw-din"/>
              </a:rPr>
              <a:t>, but will not be matched for strings like </a:t>
            </a:r>
            <a:r>
              <a:rPr lang="en-US" b="0" i="0" dirty="0" err="1">
                <a:effectLst/>
                <a:latin typeface="urw-din"/>
              </a:rPr>
              <a:t>abc</a:t>
            </a:r>
            <a:r>
              <a:rPr lang="en-US" b="0" i="0" dirty="0">
                <a:effectLst/>
                <a:latin typeface="urw-din"/>
              </a:rPr>
              <a:t>, </a:t>
            </a:r>
            <a:r>
              <a:rPr lang="en-US" b="0" i="0" dirty="0" err="1">
                <a:effectLst/>
                <a:latin typeface="urw-din"/>
              </a:rPr>
              <a:t>bc</a:t>
            </a:r>
            <a:r>
              <a:rPr lang="en-US" b="0" i="0" dirty="0">
                <a:effectLst/>
                <a:latin typeface="urw-din"/>
              </a:rPr>
              <a:t> because there is only one a or no a in both the cases.</a:t>
            </a:r>
          </a:p>
        </p:txBody>
      </p:sp>
      <p:sp>
        <p:nvSpPr>
          <p:cNvPr id="11" name="Text Placeholder 2">
            <a:extLst>
              <a:ext uri="{FF2B5EF4-FFF2-40B4-BE49-F238E27FC236}">
                <a16:creationId xmlns:a16="http://schemas.microsoft.com/office/drawing/2014/main" id="{AA43D714-4A89-2EAE-D6EB-3BA84934703B}"/>
              </a:ext>
            </a:extLst>
          </p:cNvPr>
          <p:cNvSpPr txBox="1">
            <a:spLocks/>
          </p:cNvSpPr>
          <p:nvPr/>
        </p:nvSpPr>
        <p:spPr>
          <a:xfrm>
            <a:off x="8247528" y="784409"/>
            <a:ext cx="3424518" cy="523969"/>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fontAlgn="base"/>
            <a:r>
              <a:rPr lang="en-IN" b="1" i="0" dirty="0">
                <a:effectLst/>
                <a:latin typeface="urw-din"/>
              </a:rPr>
              <a:t>(&lt;regex&gt;) – Group</a:t>
            </a:r>
          </a:p>
        </p:txBody>
      </p:sp>
      <p:sp>
        <p:nvSpPr>
          <p:cNvPr id="12" name="Content Placeholder 3">
            <a:extLst>
              <a:ext uri="{FF2B5EF4-FFF2-40B4-BE49-F238E27FC236}">
                <a16:creationId xmlns:a16="http://schemas.microsoft.com/office/drawing/2014/main" id="{9967F13D-1A56-E4D6-18F5-8D4B8D16695B}"/>
              </a:ext>
            </a:extLst>
          </p:cNvPr>
          <p:cNvSpPr txBox="1">
            <a:spLocks/>
          </p:cNvSpPr>
          <p:nvPr/>
        </p:nvSpPr>
        <p:spPr>
          <a:xfrm>
            <a:off x="8247526" y="1402973"/>
            <a:ext cx="3424519" cy="202201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r>
              <a:rPr lang="en-US" b="0" i="0" dirty="0">
                <a:effectLst/>
                <a:latin typeface="urw-din"/>
              </a:rPr>
              <a:t>Group symbol is used to group sub-patterns. For example –  </a:t>
            </a:r>
          </a:p>
          <a:p>
            <a:pPr algn="l" fontAlgn="base">
              <a:buFont typeface="Arial" panose="020B0604020202020204" pitchFamily="34" charset="0"/>
              <a:buChar char="•"/>
            </a:pPr>
            <a:r>
              <a:rPr lang="en-US" b="0" i="0" dirty="0">
                <a:effectLst/>
                <a:latin typeface="urw-din"/>
              </a:rPr>
              <a:t>(</a:t>
            </a:r>
            <a:r>
              <a:rPr lang="en-US" b="0" i="0" dirty="0" err="1">
                <a:effectLst/>
                <a:latin typeface="urw-din"/>
              </a:rPr>
              <a:t>a|b</a:t>
            </a:r>
            <a:r>
              <a:rPr lang="en-US" b="0" i="0" dirty="0">
                <a:effectLst/>
                <a:latin typeface="urw-din"/>
              </a:rPr>
              <a:t>)cd will match for strings like </a:t>
            </a:r>
            <a:r>
              <a:rPr lang="en-US" b="0" i="0" dirty="0" err="1">
                <a:effectLst/>
                <a:latin typeface="urw-din"/>
              </a:rPr>
              <a:t>acd</a:t>
            </a:r>
            <a:r>
              <a:rPr lang="en-US" b="0" i="0" dirty="0">
                <a:effectLst/>
                <a:latin typeface="urw-din"/>
              </a:rPr>
              <a:t>, </a:t>
            </a:r>
            <a:r>
              <a:rPr lang="en-US" b="0" i="0" dirty="0" err="1">
                <a:effectLst/>
                <a:latin typeface="urw-din"/>
              </a:rPr>
              <a:t>abcd</a:t>
            </a:r>
            <a:r>
              <a:rPr lang="en-US" b="0" i="0" dirty="0">
                <a:effectLst/>
                <a:latin typeface="urw-din"/>
              </a:rPr>
              <a:t>, </a:t>
            </a:r>
            <a:r>
              <a:rPr lang="en-US" b="0" i="0" dirty="0" err="1">
                <a:effectLst/>
                <a:latin typeface="urw-din"/>
              </a:rPr>
              <a:t>gacd</a:t>
            </a:r>
            <a:r>
              <a:rPr lang="en-US" b="0" i="0" dirty="0">
                <a:effectLst/>
                <a:latin typeface="urw-din"/>
              </a:rPr>
              <a:t>, etc.</a:t>
            </a:r>
          </a:p>
        </p:txBody>
      </p:sp>
      <p:sp>
        <p:nvSpPr>
          <p:cNvPr id="16" name="TextBox 15">
            <a:extLst>
              <a:ext uri="{FF2B5EF4-FFF2-40B4-BE49-F238E27FC236}">
                <a16:creationId xmlns:a16="http://schemas.microsoft.com/office/drawing/2014/main" id="{64B283DA-809F-0D28-8F41-DF184990B403}"/>
              </a:ext>
            </a:extLst>
          </p:cNvPr>
          <p:cNvSpPr txBox="1"/>
          <p:nvPr/>
        </p:nvSpPr>
        <p:spPr>
          <a:xfrm>
            <a:off x="329939" y="3774169"/>
            <a:ext cx="11048214" cy="369332"/>
          </a:xfrm>
          <a:prstGeom prst="rect">
            <a:avLst/>
          </a:prstGeom>
          <a:noFill/>
        </p:spPr>
        <p:txBody>
          <a:bodyPr wrap="square">
            <a:spAutoFit/>
          </a:bodyPr>
          <a:lstStyle/>
          <a:p>
            <a:r>
              <a:rPr kumimoji="0" lang="en-US" altLang="en-US" sz="1800" b="1" i="0" u="none" strike="noStrike" cap="none" normalizeH="0" baseline="0" dirty="0">
                <a:ln>
                  <a:noFill/>
                </a:ln>
                <a:solidFill>
                  <a:schemeClr val="tx1"/>
                </a:solidFill>
                <a:effectLst/>
                <a:highlight>
                  <a:srgbClr val="FFFF00"/>
                </a:highlight>
              </a:rPr>
              <a:t>Note</a:t>
            </a:r>
            <a:r>
              <a:rPr kumimoji="0" lang="en-US" altLang="en-US" sz="1800" b="0" i="0" u="none" strike="noStrike" cap="none" normalizeH="0" baseline="0" dirty="0">
                <a:ln>
                  <a:noFill/>
                </a:ln>
                <a:solidFill>
                  <a:schemeClr val="tx1"/>
                </a:solidFill>
                <a:effectLst/>
                <a:highlight>
                  <a:srgbClr val="FFFF00"/>
                </a:highlight>
              </a:rPr>
              <a:t>: Examples for each are given in the code file named “Session 31-05-2022.ipynb” refer that for examples</a:t>
            </a:r>
            <a:endParaRPr kumimoji="0" lang="en-US" altLang="en-US" sz="1800" b="0" i="0" u="none" strike="noStrike" cap="none" normalizeH="0" baseline="0" dirty="0">
              <a:ln>
                <a:noFill/>
              </a:ln>
              <a:solidFill>
                <a:schemeClr val="tx1"/>
              </a:solidFill>
              <a:effectLst/>
              <a:highlight>
                <a:srgbClr val="FFFF00"/>
              </a:highlight>
              <a:latin typeface="Arial" panose="020B0604020202020204" pitchFamily="34" charset="0"/>
            </a:endParaRPr>
          </a:p>
        </p:txBody>
      </p:sp>
    </p:spTree>
    <p:extLst>
      <p:ext uri="{BB962C8B-B14F-4D97-AF65-F5344CB8AC3E}">
        <p14:creationId xmlns:p14="http://schemas.microsoft.com/office/powerpoint/2010/main" val="513062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43</TotalTime>
  <Words>2549</Words>
  <Application>Microsoft Office PowerPoint</Application>
  <PresentationFormat>Widescreen</PresentationFormat>
  <Paragraphs>239</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Algerian</vt:lpstr>
      <vt:lpstr>Arial</vt:lpstr>
      <vt:lpstr>Arial Black</vt:lpstr>
      <vt:lpstr>Calibri</vt:lpstr>
      <vt:lpstr>Calibri Light</vt:lpstr>
      <vt:lpstr>Consolas</vt:lpstr>
      <vt:lpstr>Segoe UI</vt:lpstr>
      <vt:lpstr>Segoe UI Black</vt:lpstr>
      <vt:lpstr>urw-din</vt:lpstr>
      <vt:lpstr>Verdana</vt:lpstr>
      <vt:lpstr>Wingdings</vt:lpstr>
      <vt:lpstr>Office Theme</vt:lpstr>
      <vt:lpstr>Python</vt:lpstr>
      <vt:lpstr>Python RegEx</vt:lpstr>
      <vt:lpstr>RegEx in Python</vt:lpstr>
      <vt:lpstr>RegEx Functions</vt:lpstr>
      <vt:lpstr>Metacharacters</vt:lpstr>
      <vt:lpstr>\ – Backslash</vt:lpstr>
      <vt:lpstr>[] – Square Brackets</vt:lpstr>
      <vt:lpstr>MORE CHARACTERS</vt:lpstr>
      <vt:lpstr>MORE CHARACTERS</vt:lpstr>
      <vt:lpstr>Special Sequences</vt:lpstr>
      <vt:lpstr>Sets</vt:lpstr>
      <vt:lpstr>The findall() Function</vt:lpstr>
      <vt:lpstr>The search() Function</vt:lpstr>
      <vt:lpstr>The split() Function</vt:lpstr>
      <vt:lpstr>The sub() Function</vt:lpstr>
      <vt:lpstr>Match Object</vt:lpstr>
      <vt:lpstr>Match Object</vt:lpstr>
      <vt:lpstr>Match Object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Hitendra Dixit</dc:creator>
  <cp:lastModifiedBy>Hitendra Dixit</cp:lastModifiedBy>
  <cp:revision>27</cp:revision>
  <dcterms:created xsi:type="dcterms:W3CDTF">2022-05-31T19:01:55Z</dcterms:created>
  <dcterms:modified xsi:type="dcterms:W3CDTF">2022-05-31T19:44:57Z</dcterms:modified>
</cp:coreProperties>
</file>