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7" r:id="rId4"/>
    <p:sldId id="295" r:id="rId5"/>
    <p:sldId id="278" r:id="rId6"/>
    <p:sldId id="279" r:id="rId7"/>
    <p:sldId id="280" r:id="rId8"/>
    <p:sldId id="281" r:id="rId9"/>
    <p:sldId id="282" r:id="rId10"/>
    <p:sldId id="283" r:id="rId11"/>
    <p:sldId id="284" r:id="rId12"/>
    <p:sldId id="285" r:id="rId13"/>
    <p:sldId id="296" r:id="rId14"/>
    <p:sldId id="286" r:id="rId15"/>
    <p:sldId id="287" r:id="rId16"/>
    <p:sldId id="288" r:id="rId17"/>
    <p:sldId id="289" r:id="rId18"/>
    <p:sldId id="297" r:id="rId19"/>
    <p:sldId id="290" r:id="rId20"/>
    <p:sldId id="291" r:id="rId21"/>
    <p:sldId id="292" r:id="rId22"/>
    <p:sldId id="293"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F983-53E0-CCF3-93E4-7F9EC6B026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D4A3FA-F74A-376E-05BD-E96BDE4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4F3400-CF28-D6AD-94E7-0CB445DEEA71}"/>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591B4900-C012-3BF4-8683-35E519233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E4785-0BE1-CD2D-82A3-CD6E405BD73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16799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230F-DF72-DFAD-BC9B-60C76FB117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69931-C7D4-9DCC-FC98-B5F7A86CE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85F59-F518-B8F2-292C-503EB6FEB8C2}"/>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1A5BCE0F-F7FF-7A68-C9C9-3D2C7BBB5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B98A1-28A8-8E58-A6FF-5EE99FA9D441}"/>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69408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8484D-2EB3-C1D4-C2FD-456B8375F6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124E6-CCD9-49C6-3CF8-250C15077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60D55-68FE-8021-1A63-80BFF458B80A}"/>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8474DBF6-8D3B-7587-4B45-963C79C2B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3DFEB-7BC8-BB31-D617-4AC15FAF430F}"/>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47777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A7D-2B13-78E2-EECE-8F275C1BC0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03CB2-6A0A-39C5-B4D3-BD30E9B65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D9ADE-CABA-86D3-2D3F-FE59023C11B2}"/>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DCF5D19A-CBC4-996D-A1BB-AE8F75B25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19642-5108-343C-7357-0ABCA8DBD21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06089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91E-A8EA-F278-FED5-D3F0C6E25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37FE35-5DEB-5689-F705-EDDBB5DD1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BA916-8641-51E8-D9E9-6E0B83CDE1DA}"/>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BBAFAD91-7915-7C27-EB7E-DC078F09F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4D5BE-1DD2-45C5-D2E1-CD3C946E2AD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60976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35B0-84D6-8E71-2969-67304BB24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C2937-C7D7-ED22-C4D6-17699C727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5284D5-2208-FB32-FA07-D87919F71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36F8-8FED-FE96-1F5B-8ECF7A89C2B0}"/>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6" name="Footer Placeholder 5">
            <a:extLst>
              <a:ext uri="{FF2B5EF4-FFF2-40B4-BE49-F238E27FC236}">
                <a16:creationId xmlns:a16="http://schemas.microsoft.com/office/drawing/2014/main" id="{8FB35BFC-E327-30A7-19E4-BA49053DB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ABD8D-B2FB-51F7-668B-3735859F5162}"/>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77399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5139-0D2C-EC94-A552-413E794AF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026867-3079-B5C4-F38B-85A7A7D52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DE3CD-EE57-8450-54D3-D579ED27F8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61D4AB-E36C-75D4-0EA0-3B1BB0B20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C5BFB-BB91-5511-82C6-DA7AEFEE4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2E92F-FDA7-E0E2-FC96-5C7878CA959B}"/>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8" name="Footer Placeholder 7">
            <a:extLst>
              <a:ext uri="{FF2B5EF4-FFF2-40B4-BE49-F238E27FC236}">
                <a16:creationId xmlns:a16="http://schemas.microsoft.com/office/drawing/2014/main" id="{4967C58F-4862-429C-72B3-C17477EAAF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A48E61-0ECF-1AFD-5969-8221F60173F0}"/>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383233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3F35-2973-0A9A-2679-E75572D6A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F5EAB0-6715-43FD-988C-A9F4F6AA38AE}"/>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4" name="Footer Placeholder 3">
            <a:extLst>
              <a:ext uri="{FF2B5EF4-FFF2-40B4-BE49-F238E27FC236}">
                <a16:creationId xmlns:a16="http://schemas.microsoft.com/office/drawing/2014/main" id="{CE814464-9A68-623E-F876-CF19D5B92C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4FEB45-8267-51E2-4C4A-267AE493F87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230125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F0BDE-D588-DAAA-A83B-9319B271EE4D}"/>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3" name="Footer Placeholder 2">
            <a:extLst>
              <a:ext uri="{FF2B5EF4-FFF2-40B4-BE49-F238E27FC236}">
                <a16:creationId xmlns:a16="http://schemas.microsoft.com/office/drawing/2014/main" id="{E07BC68F-6741-1935-6DD2-FBD359E1AF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915F4D-55BF-CE3B-DA28-01109032DB6E}"/>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108180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59C-1CFA-0029-66AF-572E73CF4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431F3-5BA1-6422-E680-94E59605B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EFB6E-0224-05F9-4878-008DA71DB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4DDF6-39D7-F11F-D07B-CEA55A20D92A}"/>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6" name="Footer Placeholder 5">
            <a:extLst>
              <a:ext uri="{FF2B5EF4-FFF2-40B4-BE49-F238E27FC236}">
                <a16:creationId xmlns:a16="http://schemas.microsoft.com/office/drawing/2014/main" id="{F153C354-B90C-FB6D-5D27-3FDAA9A71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66189-4E4C-1266-EC95-7623D6A6B925}"/>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75967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4699-8A34-176F-D1DC-497F15B0C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B07A31-62AE-F7A2-DF21-33460BEF9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6AB39-B150-DABF-35E6-A80438EC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3F739-3CF2-C1AD-4D3A-39214EAE3152}"/>
              </a:ext>
            </a:extLst>
          </p:cNvPr>
          <p:cNvSpPr>
            <a:spLocks noGrp="1"/>
          </p:cNvSpPr>
          <p:nvPr>
            <p:ph type="dt" sz="half" idx="10"/>
          </p:nvPr>
        </p:nvSpPr>
        <p:spPr/>
        <p:txBody>
          <a:bodyPr/>
          <a:lstStyle/>
          <a:p>
            <a:fld id="{4A4F104E-19C1-405B-A2BB-BE8575E915DF}" type="datetimeFigureOut">
              <a:rPr lang="en-IN" smtClean="0"/>
              <a:t>11-06-2022</a:t>
            </a:fld>
            <a:endParaRPr lang="en-IN"/>
          </a:p>
        </p:txBody>
      </p:sp>
      <p:sp>
        <p:nvSpPr>
          <p:cNvPr id="6" name="Footer Placeholder 5">
            <a:extLst>
              <a:ext uri="{FF2B5EF4-FFF2-40B4-BE49-F238E27FC236}">
                <a16:creationId xmlns:a16="http://schemas.microsoft.com/office/drawing/2014/main" id="{B9276A14-4FDE-848D-6BBF-8347D5A491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1E4D4E-E3D0-B1C4-D3DE-ECCA24369EC6}"/>
              </a:ext>
            </a:extLst>
          </p:cNvPr>
          <p:cNvSpPr>
            <a:spLocks noGrp="1"/>
          </p:cNvSpPr>
          <p:nvPr>
            <p:ph type="sldNum" sz="quarter" idx="12"/>
          </p:nvPr>
        </p:nvSpPr>
        <p:spPr/>
        <p:txBody>
          <a:bodyPr/>
          <a:lstStyle/>
          <a:p>
            <a:fld id="{0BC508FE-79F6-4AAA-A75A-8E27D03A078E}" type="slidenum">
              <a:rPr lang="en-IN" smtClean="0"/>
              <a:t>‹#›</a:t>
            </a:fld>
            <a:endParaRPr lang="en-IN"/>
          </a:p>
        </p:txBody>
      </p:sp>
    </p:spTree>
    <p:extLst>
      <p:ext uri="{BB962C8B-B14F-4D97-AF65-F5344CB8AC3E}">
        <p14:creationId xmlns:p14="http://schemas.microsoft.com/office/powerpoint/2010/main" val="4453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6C96EF-3F47-CF41-F537-B47421941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1904F-5AC7-8D37-7510-7895CBCF4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E3247-48C6-0E1D-5943-2DB0C651B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104E-19C1-405B-A2BB-BE8575E915DF}" type="datetimeFigureOut">
              <a:rPr lang="en-IN" smtClean="0"/>
              <a:t>11-06-2022</a:t>
            </a:fld>
            <a:endParaRPr lang="en-IN"/>
          </a:p>
        </p:txBody>
      </p:sp>
      <p:sp>
        <p:nvSpPr>
          <p:cNvPr id="5" name="Footer Placeholder 4">
            <a:extLst>
              <a:ext uri="{FF2B5EF4-FFF2-40B4-BE49-F238E27FC236}">
                <a16:creationId xmlns:a16="http://schemas.microsoft.com/office/drawing/2014/main" id="{BED3B780-FDCC-0237-9F9B-FEAD27B31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CE31B5-122C-5D51-AB58-464821CE3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08FE-79F6-4AAA-A75A-8E27D03A078E}" type="slidenum">
              <a:rPr lang="en-IN" smtClean="0"/>
              <a:t>‹#›</a:t>
            </a:fld>
            <a:endParaRPr lang="en-IN"/>
          </a:p>
        </p:txBody>
      </p:sp>
    </p:spTree>
    <p:extLst>
      <p:ext uri="{BB962C8B-B14F-4D97-AF65-F5344CB8AC3E}">
        <p14:creationId xmlns:p14="http://schemas.microsoft.com/office/powerpoint/2010/main" val="258498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Python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12</a:t>
            </a:r>
          </a:p>
          <a:p>
            <a:r>
              <a:rPr lang="en-IN" dirty="0"/>
              <a:t>Date – 10</a:t>
            </a:r>
            <a:r>
              <a:rPr lang="en-IN" baseline="30000" dirty="0"/>
              <a:t>th </a:t>
            </a:r>
            <a:r>
              <a:rPr lang="en-IN" dirty="0"/>
              <a:t>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sofia-pro"/>
              </a:rPr>
              <a:t>Generators in Python</a:t>
            </a:r>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62500" lnSpcReduction="20000"/>
          </a:bodyPr>
          <a:lstStyle/>
          <a:p>
            <a:r>
              <a:rPr lang="en-US" b="0" i="0" dirty="0">
                <a:effectLst/>
                <a:latin typeface="urw-din"/>
              </a:rPr>
              <a:t>As another example, below is a generator for Fibonacci Numbers.</a:t>
            </a:r>
          </a:p>
          <a:p>
            <a:pPr lvl="2"/>
            <a:r>
              <a:rPr lang="en-IN" dirty="0"/>
              <a:t># A simple generator for Fibonacci Numbers</a:t>
            </a:r>
          </a:p>
          <a:p>
            <a:pPr lvl="2"/>
            <a:r>
              <a:rPr lang="en-IN" dirty="0"/>
              <a:t>def fib(limit):</a:t>
            </a:r>
          </a:p>
          <a:p>
            <a:pPr lvl="2"/>
            <a:r>
              <a:rPr lang="en-IN" dirty="0"/>
              <a:t>	</a:t>
            </a:r>
          </a:p>
          <a:p>
            <a:pPr lvl="2"/>
            <a:r>
              <a:rPr lang="en-IN" dirty="0"/>
              <a:t>	# Initialize first two Fibonacci Numbers</a:t>
            </a:r>
          </a:p>
          <a:p>
            <a:pPr lvl="2"/>
            <a:r>
              <a:rPr lang="en-IN" dirty="0"/>
              <a:t>	a, b = 0, 1</a:t>
            </a:r>
          </a:p>
          <a:p>
            <a:pPr lvl="2"/>
            <a:endParaRPr lang="en-IN" dirty="0"/>
          </a:p>
          <a:p>
            <a:pPr lvl="2"/>
            <a:r>
              <a:rPr lang="en-IN" dirty="0"/>
              <a:t>	# One by one yield next Fibonacci Number</a:t>
            </a:r>
          </a:p>
          <a:p>
            <a:pPr lvl="2"/>
            <a:r>
              <a:rPr lang="en-IN" dirty="0"/>
              <a:t>	while a &lt; limit:</a:t>
            </a:r>
          </a:p>
          <a:p>
            <a:pPr lvl="2"/>
            <a:r>
              <a:rPr lang="en-IN" dirty="0"/>
              <a:t>		yield a</a:t>
            </a:r>
          </a:p>
          <a:p>
            <a:pPr lvl="2"/>
            <a:r>
              <a:rPr lang="en-IN" dirty="0"/>
              <a:t>		a, b = b, a + b</a:t>
            </a:r>
          </a:p>
          <a:p>
            <a:pPr lvl="2"/>
            <a:endParaRPr lang="en-IN" dirty="0"/>
          </a:p>
          <a:p>
            <a:pPr lvl="2"/>
            <a:r>
              <a:rPr lang="en-IN" dirty="0"/>
              <a:t># Create a generator object</a:t>
            </a:r>
          </a:p>
          <a:p>
            <a:pPr lvl="2"/>
            <a:r>
              <a:rPr lang="en-IN" dirty="0"/>
              <a:t>x = fib(5)</a:t>
            </a:r>
          </a:p>
          <a:p>
            <a:pPr lvl="2"/>
            <a:endParaRPr lang="en-IN" dirty="0"/>
          </a:p>
          <a:p>
            <a:pPr lvl="2"/>
            <a:r>
              <a:rPr lang="en-IN" dirty="0"/>
              <a:t># Iterating over the generator object using next</a:t>
            </a:r>
          </a:p>
          <a:p>
            <a:pPr lvl="2"/>
            <a:r>
              <a:rPr lang="en-IN" dirty="0"/>
              <a:t>print(</a:t>
            </a:r>
            <a:r>
              <a:rPr lang="en-IN" dirty="0" err="1"/>
              <a:t>x.next</a:t>
            </a:r>
            <a:r>
              <a:rPr lang="en-IN" dirty="0"/>
              <a:t>()) # In Python 3, __next__()</a:t>
            </a:r>
          </a:p>
          <a:p>
            <a:pPr lvl="2"/>
            <a:r>
              <a:rPr lang="en-IN" dirty="0"/>
              <a:t>print(</a:t>
            </a:r>
            <a:r>
              <a:rPr lang="en-IN" dirty="0" err="1"/>
              <a:t>x.next</a:t>
            </a:r>
            <a:r>
              <a:rPr lang="en-IN" dirty="0"/>
              <a:t>())</a:t>
            </a:r>
          </a:p>
          <a:p>
            <a:pPr lvl="2"/>
            <a:r>
              <a:rPr lang="en-IN" dirty="0"/>
              <a:t>print(</a:t>
            </a:r>
            <a:r>
              <a:rPr lang="en-IN" dirty="0" err="1"/>
              <a:t>x.next</a:t>
            </a:r>
            <a:r>
              <a:rPr lang="en-IN" dirty="0"/>
              <a:t>())</a:t>
            </a:r>
          </a:p>
          <a:p>
            <a:pPr lvl="2"/>
            <a:r>
              <a:rPr lang="en-IN" dirty="0"/>
              <a:t>print(</a:t>
            </a:r>
            <a:r>
              <a:rPr lang="en-IN" dirty="0" err="1"/>
              <a:t>x.next</a:t>
            </a:r>
            <a:r>
              <a:rPr lang="en-IN" dirty="0"/>
              <a:t>())</a:t>
            </a:r>
          </a:p>
          <a:p>
            <a:pPr lvl="2"/>
            <a:r>
              <a:rPr lang="en-IN" dirty="0"/>
              <a:t>print(</a:t>
            </a:r>
            <a:r>
              <a:rPr lang="en-IN" dirty="0" err="1"/>
              <a:t>x.next</a:t>
            </a:r>
            <a:r>
              <a:rPr lang="en-IN" dirty="0"/>
              <a:t>())</a:t>
            </a:r>
          </a:p>
          <a:p>
            <a:pPr lvl="2"/>
            <a:endParaRPr lang="en-IN" dirty="0"/>
          </a:p>
          <a:p>
            <a:pPr lvl="2"/>
            <a:r>
              <a:rPr lang="en-IN" dirty="0"/>
              <a:t># Iterating over the generator object using for</a:t>
            </a:r>
          </a:p>
          <a:p>
            <a:pPr lvl="2"/>
            <a:r>
              <a:rPr lang="en-IN" dirty="0"/>
              <a:t># in loop.</a:t>
            </a:r>
          </a:p>
          <a:p>
            <a:pPr lvl="2"/>
            <a:r>
              <a:rPr lang="en-IN" dirty="0"/>
              <a:t>print("\</a:t>
            </a:r>
            <a:r>
              <a:rPr lang="en-IN" dirty="0" err="1"/>
              <a:t>nUsing</a:t>
            </a:r>
            <a:r>
              <a:rPr lang="en-IN" dirty="0"/>
              <a:t> for in loop")</a:t>
            </a:r>
          </a:p>
          <a:p>
            <a:pPr lvl="2"/>
            <a:r>
              <a:rPr lang="en-IN" dirty="0"/>
              <a:t>for </a:t>
            </a:r>
            <a:r>
              <a:rPr lang="en-IN" dirty="0" err="1"/>
              <a:t>i</a:t>
            </a:r>
            <a:r>
              <a:rPr lang="en-IN" dirty="0"/>
              <a:t> in fib(5):</a:t>
            </a:r>
          </a:p>
          <a:p>
            <a:pPr lvl="2"/>
            <a:r>
              <a:rPr lang="en-IN" dirty="0"/>
              <a:t>	print(</a:t>
            </a:r>
            <a:r>
              <a:rPr lang="en-IN" dirty="0" err="1"/>
              <a:t>i</a:t>
            </a:r>
            <a:r>
              <a:rPr lang="en-IN" dirty="0"/>
              <a:t>)</a:t>
            </a:r>
          </a:p>
          <a:p>
            <a:endParaRPr lang="en-IN" dirty="0"/>
          </a:p>
        </p:txBody>
      </p:sp>
    </p:spTree>
    <p:extLst>
      <p:ext uri="{BB962C8B-B14F-4D97-AF65-F5344CB8AC3E}">
        <p14:creationId xmlns:p14="http://schemas.microsoft.com/office/powerpoint/2010/main" val="136138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sofia-pro"/>
              </a:rPr>
              <a:t>Generators in Python</a:t>
            </a:r>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b="1" i="0" dirty="0">
                <a:effectLst/>
                <a:latin typeface="urw-din"/>
              </a:rPr>
              <a:t>Applications :</a:t>
            </a:r>
            <a:r>
              <a:rPr lang="en-US" b="0" i="0" dirty="0">
                <a:effectLst/>
                <a:latin typeface="urw-din"/>
              </a:rPr>
              <a:t> Suppose we to create a stream of Fibonacci numbers, adopting the generator approach makes it trivial; we just have to call next(x) to get the next Fibonacci number without bothering about where or when the stream of numbers ends.</a:t>
            </a:r>
            <a:br>
              <a:rPr lang="en-US" dirty="0"/>
            </a:br>
            <a:r>
              <a:rPr lang="en-US" b="0" i="0" dirty="0">
                <a:effectLst/>
                <a:latin typeface="urw-din"/>
              </a:rPr>
              <a:t>A more practical type of stream processing is handling large data files such as log files. Generators provide a space efficient method for such data processing as only parts of the file are handled at one given point in time. We can also use Iterators for these purposes, but Generator provides a quick way (We don’t need to write __next__ and __</a:t>
            </a:r>
            <a:r>
              <a:rPr lang="en-US" b="0" i="0" dirty="0" err="1">
                <a:effectLst/>
                <a:latin typeface="urw-din"/>
              </a:rPr>
              <a:t>iter</a:t>
            </a:r>
            <a:r>
              <a:rPr lang="en-US" b="0" i="0" dirty="0">
                <a:effectLst/>
                <a:latin typeface="urw-din"/>
              </a:rPr>
              <a:t>__ methods here).</a:t>
            </a:r>
            <a:endParaRPr lang="en-IN" dirty="0"/>
          </a:p>
        </p:txBody>
      </p:sp>
    </p:spTree>
    <p:extLst>
      <p:ext uri="{BB962C8B-B14F-4D97-AF65-F5344CB8AC3E}">
        <p14:creationId xmlns:p14="http://schemas.microsoft.com/office/powerpoint/2010/main" val="35873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600" b="1" i="0" dirty="0">
                <a:effectLst/>
                <a:latin typeface="euclid_circular_a"/>
              </a:rPr>
              <a:t>Differences between Generator function and Normal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dirty="0"/>
              <a:t>Here is how a generator function differs from a normal function.</a:t>
            </a:r>
          </a:p>
          <a:p>
            <a:r>
              <a:rPr lang="en-US" dirty="0"/>
              <a:t>Generator function contains one or more yield statements.</a:t>
            </a:r>
          </a:p>
          <a:p>
            <a:r>
              <a:rPr lang="en-US" dirty="0"/>
              <a:t>When called, it returns an object (iterator) but does not start execution immediately.</a:t>
            </a:r>
          </a:p>
          <a:p>
            <a:r>
              <a:rPr lang="en-US" dirty="0"/>
              <a:t>Methods like __</a:t>
            </a:r>
            <a:r>
              <a:rPr lang="en-US" dirty="0" err="1"/>
              <a:t>iter</a:t>
            </a:r>
            <a:r>
              <a:rPr lang="en-US" dirty="0"/>
              <a:t>__() and __next__() are implemented automatically. So we can iterate through the items using next().</a:t>
            </a:r>
          </a:p>
          <a:p>
            <a:r>
              <a:rPr lang="en-US" dirty="0"/>
              <a:t>Once the function yields, the function is paused and the control is transferred to the caller.</a:t>
            </a:r>
          </a:p>
          <a:p>
            <a:r>
              <a:rPr lang="en-US" dirty="0"/>
              <a:t>Local variables and their states are remembered between successive calls.</a:t>
            </a:r>
          </a:p>
          <a:p>
            <a:r>
              <a:rPr lang="en-US" dirty="0"/>
              <a:t>Finally, when the function terminates, </a:t>
            </a:r>
            <a:r>
              <a:rPr lang="en-US" dirty="0" err="1"/>
              <a:t>StopIteration</a:t>
            </a:r>
            <a:r>
              <a:rPr lang="en-US" dirty="0"/>
              <a:t> is raised automatically on further calls.</a:t>
            </a:r>
            <a:endParaRPr lang="en-IN" dirty="0"/>
          </a:p>
        </p:txBody>
      </p:sp>
    </p:spTree>
    <p:extLst>
      <p:ext uri="{BB962C8B-B14F-4D97-AF65-F5344CB8AC3E}">
        <p14:creationId xmlns:p14="http://schemas.microsoft.com/office/powerpoint/2010/main" val="310210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a:bodyPr>
          <a:lstStyle/>
          <a:p>
            <a:r>
              <a:rPr lang="en-US" sz="3600" b="1" i="0" dirty="0">
                <a:effectLst/>
                <a:latin typeface="euclid_circular_a"/>
              </a:rPr>
              <a:t>Differences between Generator function and Normal function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70000" lnSpcReduction="20000"/>
          </a:bodyPr>
          <a:lstStyle/>
          <a:p>
            <a:r>
              <a:rPr kumimoji="0" lang="en-US" altLang="en-US" sz="2800" b="0" i="0" u="none" strike="noStrike" cap="none" normalizeH="0" baseline="0" dirty="0">
                <a:ln>
                  <a:noFill/>
                </a:ln>
                <a:effectLst/>
                <a:latin typeface="droid sans mono"/>
              </a:rPr>
              <a:t># A simple generator function </a:t>
            </a:r>
          </a:p>
          <a:p>
            <a:r>
              <a:rPr kumimoji="0" lang="en-US" altLang="en-US" sz="2800" b="0" i="0" u="none" strike="noStrike" cap="none" normalizeH="0" baseline="0" dirty="0">
                <a:ln>
                  <a:noFill/>
                </a:ln>
                <a:effectLst/>
                <a:latin typeface="droid sans mono"/>
              </a:rPr>
              <a:t>def </a:t>
            </a:r>
            <a:r>
              <a:rPr kumimoji="0" lang="en-US" altLang="en-US" sz="2800" b="0" i="0" u="none" strike="noStrike" cap="none" normalizeH="0" baseline="0" dirty="0" err="1">
                <a:ln>
                  <a:noFill/>
                </a:ln>
                <a:effectLst/>
                <a:latin typeface="droid sans mono"/>
              </a:rPr>
              <a:t>my_gen</a:t>
            </a:r>
            <a:r>
              <a:rPr kumimoji="0" lang="en-US" altLang="en-US" sz="2800" b="0" i="0" u="none" strike="noStrike" cap="none" normalizeH="0" baseline="0" dirty="0">
                <a:ln>
                  <a:noFill/>
                </a:ln>
                <a:effectLst/>
                <a:latin typeface="droid sans mono"/>
              </a:rPr>
              <a:t>(): </a:t>
            </a:r>
          </a:p>
          <a:p>
            <a:pPr lvl="1"/>
            <a:r>
              <a:rPr kumimoji="0" lang="en-US" altLang="en-US" b="0" i="0" u="none" strike="noStrike" cap="none" normalizeH="0" baseline="0" dirty="0">
                <a:ln>
                  <a:noFill/>
                </a:ln>
                <a:effectLst/>
                <a:latin typeface="droid sans mono"/>
              </a:rPr>
              <a:t>n = 1 </a:t>
            </a:r>
          </a:p>
          <a:p>
            <a:pPr lvl="1"/>
            <a:r>
              <a:rPr kumimoji="0" lang="en-US" altLang="en-US" b="0" i="0" u="none" strike="noStrike" cap="none" normalizeH="0" baseline="0" dirty="0">
                <a:ln>
                  <a:noFill/>
                </a:ln>
                <a:effectLst/>
                <a:latin typeface="droid sans mono"/>
              </a:rPr>
              <a:t>print('This is printed first’) </a:t>
            </a:r>
          </a:p>
          <a:p>
            <a:pPr lvl="1"/>
            <a:r>
              <a:rPr kumimoji="0" lang="en-US" altLang="en-US" b="0" i="0" u="none" strike="noStrike" cap="none" normalizeH="0" baseline="0" dirty="0">
                <a:ln>
                  <a:noFill/>
                </a:ln>
                <a:effectLst/>
                <a:latin typeface="droid sans mono"/>
              </a:rPr>
              <a:t># Generator function contains yield statements </a:t>
            </a:r>
          </a:p>
          <a:p>
            <a:pPr lvl="1"/>
            <a:r>
              <a:rPr kumimoji="0" lang="en-US" altLang="en-US" b="0" i="0" u="none" strike="noStrike" cap="none" normalizeH="0" baseline="0" dirty="0">
                <a:ln>
                  <a:noFill/>
                </a:ln>
                <a:effectLst/>
                <a:latin typeface="droid sans mono"/>
              </a:rPr>
              <a:t>yield n </a:t>
            </a:r>
          </a:p>
          <a:p>
            <a:pPr lvl="1"/>
            <a:r>
              <a:rPr kumimoji="0" lang="en-US" altLang="en-US" b="0" i="0" u="none" strike="noStrike" cap="none" normalizeH="0" baseline="0" dirty="0">
                <a:ln>
                  <a:noFill/>
                </a:ln>
                <a:effectLst/>
                <a:latin typeface="droid sans mono"/>
              </a:rPr>
              <a:t>n += 1 </a:t>
            </a:r>
          </a:p>
          <a:p>
            <a:pPr lvl="1"/>
            <a:r>
              <a:rPr kumimoji="0" lang="en-US" altLang="en-US" b="0" i="0" u="none" strike="noStrike" cap="none" normalizeH="0" baseline="0" dirty="0">
                <a:ln>
                  <a:noFill/>
                </a:ln>
                <a:effectLst/>
                <a:latin typeface="droid sans mono"/>
              </a:rPr>
              <a:t>print('This is printed second’) </a:t>
            </a:r>
          </a:p>
          <a:p>
            <a:pPr lvl="1"/>
            <a:r>
              <a:rPr kumimoji="0" lang="en-US" altLang="en-US" b="0" i="0" u="none" strike="noStrike" cap="none" normalizeH="0" baseline="0" dirty="0">
                <a:ln>
                  <a:noFill/>
                </a:ln>
                <a:effectLst/>
                <a:latin typeface="droid sans mono"/>
              </a:rPr>
              <a:t>yield n </a:t>
            </a:r>
          </a:p>
          <a:p>
            <a:pPr lvl="1"/>
            <a:r>
              <a:rPr kumimoji="0" lang="en-US" altLang="en-US" b="0" i="0" u="none" strike="noStrike" cap="none" normalizeH="0" baseline="0" dirty="0">
                <a:ln>
                  <a:noFill/>
                </a:ln>
                <a:effectLst/>
                <a:latin typeface="droid sans mono"/>
              </a:rPr>
              <a:t>n += 1 </a:t>
            </a:r>
          </a:p>
          <a:p>
            <a:pPr lvl="1"/>
            <a:r>
              <a:rPr kumimoji="0" lang="en-US" altLang="en-US" b="0" i="0" u="none" strike="noStrike" cap="none" normalizeH="0" baseline="0" dirty="0">
                <a:ln>
                  <a:noFill/>
                </a:ln>
                <a:effectLst/>
                <a:latin typeface="droid sans mono"/>
              </a:rPr>
              <a:t>print('This is printed at last’) </a:t>
            </a:r>
          </a:p>
          <a:p>
            <a:pPr lvl="1"/>
            <a:r>
              <a:rPr kumimoji="0" lang="en-US" altLang="en-US" b="0" i="0" u="none" strike="noStrike" cap="none" normalizeH="0" baseline="0" dirty="0">
                <a:ln>
                  <a:noFill/>
                </a:ln>
                <a:effectLst/>
                <a:latin typeface="droid sans mono"/>
              </a:rPr>
              <a:t>yield n</a:t>
            </a:r>
            <a:r>
              <a:rPr kumimoji="0" lang="en-US" altLang="en-US" sz="1600" b="0" i="0" u="none" strike="noStrike" cap="none" normalizeH="0" baseline="0" dirty="0">
                <a:ln>
                  <a:noFill/>
                </a:ln>
                <a:effectLst/>
              </a:rPr>
              <a:t> </a:t>
            </a:r>
            <a:endParaRPr kumimoji="0" lang="en-US" altLang="en-US" sz="5000" b="0" i="0" u="none" strike="noStrike" cap="none" normalizeH="0" baseline="0" dirty="0">
              <a:ln>
                <a:noFill/>
              </a:ln>
              <a:effectLst/>
              <a:latin typeface="Arial" panose="020B0604020202020204" pitchFamily="34" charset="0"/>
            </a:endParaRPr>
          </a:p>
          <a:p>
            <a:r>
              <a:rPr lang="en-US" dirty="0"/>
              <a:t>One interesting thing to note in the above example is that the value of variable n is remembered between each call.</a:t>
            </a:r>
          </a:p>
          <a:p>
            <a:r>
              <a:rPr lang="en-US" dirty="0"/>
              <a:t>Unlike normal functions, the local variables are not destroyed when the function yields. Furthermore, the generator object can be iterated only once.</a:t>
            </a:r>
          </a:p>
          <a:p>
            <a:r>
              <a:rPr lang="en-US" dirty="0"/>
              <a:t>To restart the process we need to create another generator object using something like a = </a:t>
            </a:r>
            <a:r>
              <a:rPr lang="en-US" dirty="0" err="1"/>
              <a:t>my_gen</a:t>
            </a:r>
            <a:r>
              <a:rPr lang="en-US" dirty="0"/>
              <a:t>().</a:t>
            </a:r>
          </a:p>
          <a:p>
            <a:r>
              <a:rPr lang="en-US" dirty="0"/>
              <a:t>One final thing to note is that we can use generators with for loops directly.</a:t>
            </a:r>
          </a:p>
          <a:p>
            <a:r>
              <a:rPr lang="en-US" dirty="0"/>
              <a:t>This is because a for loop takes an iterator and iterates over it using next() function. It automatically ends when </a:t>
            </a:r>
            <a:r>
              <a:rPr lang="en-US" dirty="0" err="1"/>
              <a:t>StopIteration</a:t>
            </a:r>
            <a:r>
              <a:rPr lang="en-US" dirty="0"/>
              <a:t> is raised. </a:t>
            </a:r>
            <a:endParaRPr lang="en-IN" dirty="0"/>
          </a:p>
        </p:txBody>
      </p:sp>
    </p:spTree>
    <p:extLst>
      <p:ext uri="{BB962C8B-B14F-4D97-AF65-F5344CB8AC3E}">
        <p14:creationId xmlns:p14="http://schemas.microsoft.com/office/powerpoint/2010/main" val="203671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euclid_circular_a"/>
              </a:rPr>
              <a:t>Python Generators with a Loop</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a:r>
              <a:rPr lang="en-US" b="0" i="0" dirty="0">
                <a:effectLst/>
                <a:latin typeface="euclid_circular_a"/>
              </a:rPr>
              <a:t>The above example is of less use and we studied it just to get an idea of what was happening in the background.</a:t>
            </a:r>
          </a:p>
          <a:p>
            <a:pPr algn="l"/>
            <a:r>
              <a:rPr lang="en-US" b="0" i="0" dirty="0">
                <a:effectLst/>
                <a:latin typeface="euclid_circular_a"/>
              </a:rPr>
              <a:t>Normally, generator functions are implemented with a loop having a suitable terminating condition.</a:t>
            </a:r>
          </a:p>
          <a:p>
            <a:pPr algn="l"/>
            <a:r>
              <a:rPr lang="en-US" b="0" i="0" dirty="0">
                <a:effectLst/>
                <a:latin typeface="euclid_circular_a"/>
              </a:rPr>
              <a:t>Let's take an example of a generator that reverses a string.</a:t>
            </a:r>
          </a:p>
          <a:p>
            <a:pPr lvl="1"/>
            <a:r>
              <a:rPr kumimoji="0" lang="en-US" altLang="en-US" b="0" i="0" u="none" strike="noStrike" cap="none" normalizeH="0" baseline="0" dirty="0">
                <a:ln>
                  <a:noFill/>
                </a:ln>
                <a:effectLst/>
                <a:latin typeface="droid sans mono"/>
              </a:rPr>
              <a:t>def </a:t>
            </a:r>
            <a:r>
              <a:rPr kumimoji="0" lang="en-US" altLang="en-US" b="0" i="0" u="none" strike="noStrike" cap="none" normalizeH="0" baseline="0" dirty="0" err="1">
                <a:ln>
                  <a:noFill/>
                </a:ln>
                <a:effectLst/>
                <a:latin typeface="droid sans mono"/>
              </a:rPr>
              <a:t>rev_str</a:t>
            </a:r>
            <a:r>
              <a:rPr kumimoji="0" lang="en-US" altLang="en-US" b="0" i="0" u="none" strike="noStrike" cap="none" normalizeH="0" baseline="0" dirty="0">
                <a:ln>
                  <a:noFill/>
                </a:ln>
                <a:effectLst/>
                <a:latin typeface="droid sans mono"/>
              </a:rPr>
              <a:t>(</a:t>
            </a:r>
            <a:r>
              <a:rPr kumimoji="0" lang="en-US" altLang="en-US" b="0" i="0" u="none" strike="noStrike" cap="none" normalizeH="0" baseline="0" dirty="0" err="1">
                <a:ln>
                  <a:noFill/>
                </a:ln>
                <a:effectLst/>
                <a:latin typeface="droid sans mono"/>
              </a:rPr>
              <a:t>my_str</a:t>
            </a:r>
            <a:r>
              <a:rPr kumimoji="0" lang="en-US" altLang="en-US" b="0" i="0" u="none" strike="noStrike" cap="none" normalizeH="0" baseline="0" dirty="0">
                <a:ln>
                  <a:noFill/>
                </a:ln>
                <a:effectLst/>
                <a:latin typeface="droid sans mono"/>
              </a:rPr>
              <a:t>): </a:t>
            </a:r>
          </a:p>
          <a:p>
            <a:pPr lvl="2"/>
            <a:r>
              <a:rPr kumimoji="0" lang="en-US" altLang="en-US" b="0" i="0" u="none" strike="noStrike" cap="none" normalizeH="0" baseline="0" dirty="0">
                <a:ln>
                  <a:noFill/>
                </a:ln>
                <a:effectLst/>
                <a:latin typeface="droid sans mono"/>
              </a:rPr>
              <a:t>length = </a:t>
            </a:r>
            <a:r>
              <a:rPr kumimoji="0" lang="en-US" altLang="en-US" b="0" i="0" u="none" strike="noStrike" cap="none" normalizeH="0" baseline="0" dirty="0" err="1">
                <a:ln>
                  <a:noFill/>
                </a:ln>
                <a:effectLst/>
                <a:latin typeface="droid sans mono"/>
              </a:rPr>
              <a:t>len</a:t>
            </a:r>
            <a:r>
              <a:rPr kumimoji="0" lang="en-US" altLang="en-US" b="0" i="0" u="none" strike="noStrike" cap="none" normalizeH="0" baseline="0" dirty="0">
                <a:ln>
                  <a:noFill/>
                </a:ln>
                <a:effectLst/>
                <a:latin typeface="droid sans mono"/>
              </a:rPr>
              <a:t>(</a:t>
            </a:r>
            <a:r>
              <a:rPr kumimoji="0" lang="en-US" altLang="en-US" b="0" i="0" u="none" strike="noStrike" cap="none" normalizeH="0" baseline="0" dirty="0" err="1">
                <a:ln>
                  <a:noFill/>
                </a:ln>
                <a:effectLst/>
                <a:latin typeface="droid sans mono"/>
              </a:rPr>
              <a:t>my_str</a:t>
            </a:r>
            <a:r>
              <a:rPr kumimoji="0" lang="en-US" altLang="en-US" b="0" i="0" u="none" strike="noStrike" cap="none" normalizeH="0" baseline="0" dirty="0">
                <a:ln>
                  <a:noFill/>
                </a:ln>
                <a:effectLst/>
                <a:latin typeface="droid sans mono"/>
              </a:rPr>
              <a:t>) </a:t>
            </a:r>
          </a:p>
          <a:p>
            <a:pPr lvl="2"/>
            <a:r>
              <a:rPr kumimoji="0" lang="en-US" altLang="en-US" b="0" i="0" u="none" strike="noStrike" cap="none" normalizeH="0" baseline="0" dirty="0">
                <a:ln>
                  <a:noFill/>
                </a:ln>
                <a:effectLst/>
                <a:latin typeface="droid sans mono"/>
              </a:rPr>
              <a:t>for </a:t>
            </a:r>
            <a:r>
              <a:rPr kumimoji="0" lang="en-US" altLang="en-US" b="0" i="0" u="none" strike="noStrike" cap="none" normalizeH="0" baseline="0" dirty="0" err="1">
                <a:ln>
                  <a:noFill/>
                </a:ln>
                <a:effectLst/>
                <a:latin typeface="droid sans mono"/>
              </a:rPr>
              <a:t>i</a:t>
            </a:r>
            <a:r>
              <a:rPr kumimoji="0" lang="en-US" altLang="en-US" b="0" i="0" u="none" strike="noStrike" cap="none" normalizeH="0" baseline="0" dirty="0">
                <a:ln>
                  <a:noFill/>
                </a:ln>
                <a:effectLst/>
                <a:latin typeface="droid sans mono"/>
              </a:rPr>
              <a:t> in range(length - 1, -1, -1): </a:t>
            </a:r>
          </a:p>
          <a:p>
            <a:pPr lvl="3"/>
            <a:r>
              <a:rPr kumimoji="0" lang="en-US" altLang="en-US" b="0" i="0" u="none" strike="noStrike" cap="none" normalizeH="0" baseline="0" dirty="0">
                <a:ln>
                  <a:noFill/>
                </a:ln>
                <a:effectLst/>
                <a:latin typeface="droid sans mono"/>
              </a:rPr>
              <a:t>yield </a:t>
            </a:r>
            <a:r>
              <a:rPr kumimoji="0" lang="en-US" altLang="en-US" b="0" i="0" u="none" strike="noStrike" cap="none" normalizeH="0" baseline="0" dirty="0" err="1">
                <a:ln>
                  <a:noFill/>
                </a:ln>
                <a:effectLst/>
                <a:latin typeface="droid sans mono"/>
              </a:rPr>
              <a:t>my_str</a:t>
            </a:r>
            <a:r>
              <a:rPr kumimoji="0" lang="en-US" altLang="en-US" b="0" i="0" u="none" strike="noStrike" cap="none" normalizeH="0" baseline="0" dirty="0">
                <a:ln>
                  <a:noFill/>
                </a:ln>
                <a:effectLst/>
                <a:latin typeface="droid sans mono"/>
              </a:rPr>
              <a:t>[</a:t>
            </a:r>
            <a:r>
              <a:rPr kumimoji="0" lang="en-US" altLang="en-US" b="0" i="0" u="none" strike="noStrike" cap="none" normalizeH="0" baseline="0" dirty="0" err="1">
                <a:ln>
                  <a:noFill/>
                </a:ln>
                <a:effectLst/>
                <a:latin typeface="droid sans mono"/>
              </a:rPr>
              <a:t>i</a:t>
            </a:r>
            <a:r>
              <a:rPr kumimoji="0" lang="en-US" altLang="en-US" b="0" i="0" u="none" strike="noStrike" cap="none" normalizeH="0" baseline="0" dirty="0">
                <a:ln>
                  <a:noFill/>
                </a:ln>
                <a:effectLst/>
                <a:latin typeface="droid sans mono"/>
              </a:rPr>
              <a:t>] </a:t>
            </a:r>
          </a:p>
          <a:p>
            <a:pPr lvl="1"/>
            <a:r>
              <a:rPr kumimoji="0" lang="en-US" altLang="en-US" b="0" i="0" u="none" strike="noStrike" cap="none" normalizeH="0" baseline="0" dirty="0">
                <a:ln>
                  <a:noFill/>
                </a:ln>
                <a:effectLst/>
                <a:latin typeface="droid sans mono"/>
              </a:rPr>
              <a:t># For loop to reverse the string </a:t>
            </a:r>
          </a:p>
          <a:p>
            <a:pPr lvl="1"/>
            <a:r>
              <a:rPr kumimoji="0" lang="en-US" altLang="en-US" b="0" i="0" u="none" strike="noStrike" cap="none" normalizeH="0" baseline="0" dirty="0">
                <a:ln>
                  <a:noFill/>
                </a:ln>
                <a:effectLst/>
                <a:latin typeface="droid sans mono"/>
              </a:rPr>
              <a:t>for char in </a:t>
            </a:r>
            <a:r>
              <a:rPr kumimoji="0" lang="en-US" altLang="en-US" b="0" i="0" u="none" strike="noStrike" cap="none" normalizeH="0" baseline="0" dirty="0" err="1">
                <a:ln>
                  <a:noFill/>
                </a:ln>
                <a:effectLst/>
                <a:latin typeface="droid sans mono"/>
              </a:rPr>
              <a:t>rev_str</a:t>
            </a:r>
            <a:r>
              <a:rPr kumimoji="0" lang="en-US" altLang="en-US" b="0" i="0" u="none" strike="noStrike" cap="none" normalizeH="0" baseline="0" dirty="0">
                <a:ln>
                  <a:noFill/>
                </a:ln>
                <a:effectLst/>
                <a:latin typeface="droid sans mono"/>
              </a:rPr>
              <a:t>("hello"): </a:t>
            </a:r>
          </a:p>
          <a:p>
            <a:pPr lvl="2"/>
            <a:r>
              <a:rPr kumimoji="0" lang="en-US" altLang="en-US" b="0" i="0" u="none" strike="noStrike" cap="none" normalizeH="0" baseline="0" dirty="0">
                <a:ln>
                  <a:noFill/>
                </a:ln>
                <a:effectLst/>
                <a:latin typeface="droid sans mono"/>
              </a:rPr>
              <a:t>print(char)</a:t>
            </a:r>
            <a:r>
              <a:rPr kumimoji="0" lang="en-US" altLang="en-US" sz="1200" b="0" i="0" u="none" strike="noStrike" cap="none" normalizeH="0" baseline="0" dirty="0">
                <a:ln>
                  <a:noFill/>
                </a:ln>
                <a:effectLst/>
              </a:rPr>
              <a:t> </a:t>
            </a:r>
            <a:endParaRPr kumimoji="0" lang="en-US" altLang="en-US" sz="4600" b="0" i="0" u="none" strike="noStrike" cap="none" normalizeH="0" baseline="0" dirty="0">
              <a:ln>
                <a:noFill/>
              </a:ln>
              <a:effectLst/>
              <a:latin typeface="Arial" panose="020B0604020202020204" pitchFamily="34" charset="0"/>
            </a:endParaRPr>
          </a:p>
          <a:p>
            <a:r>
              <a:rPr lang="en-US" dirty="0"/>
              <a:t>In this example, we have used the range() function to get the index in reverse order using the for loop.</a:t>
            </a:r>
            <a:endParaRPr lang="en-IN" dirty="0"/>
          </a:p>
        </p:txBody>
      </p:sp>
    </p:spTree>
    <p:extLst>
      <p:ext uri="{BB962C8B-B14F-4D97-AF65-F5344CB8AC3E}">
        <p14:creationId xmlns:p14="http://schemas.microsoft.com/office/powerpoint/2010/main" val="162756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Python Generator Expression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r>
              <a:rPr lang="en-US" dirty="0"/>
              <a:t>Simple generators can be easily created on the fly using generator expressions. It makes building generators easy.</a:t>
            </a:r>
          </a:p>
          <a:p>
            <a:r>
              <a:rPr lang="en-US" dirty="0"/>
              <a:t>Similar to the lambda functions which create anonymous functions, generator expressions create anonymous generator functions.</a:t>
            </a:r>
          </a:p>
          <a:p>
            <a:r>
              <a:rPr lang="en-US" dirty="0"/>
              <a:t>The syntax for generator expression is similar to that of a list comprehension in Python. But the square brackets are replaced with round parentheses.</a:t>
            </a:r>
          </a:p>
          <a:p>
            <a:r>
              <a:rPr lang="en-US" dirty="0"/>
              <a:t>The major difference between a list comprehension and a generator expression is that a list comprehension produces the entire list while the generator expression produces one item at a time.</a:t>
            </a:r>
          </a:p>
          <a:p>
            <a:r>
              <a:rPr lang="en-US" dirty="0"/>
              <a:t>They have lazy execution ( producing items only when asked for ). For this reason, a generator expression is much more memory efficient than an equivalent list comprehension.</a:t>
            </a:r>
            <a:endParaRPr lang="en-IN" dirty="0"/>
          </a:p>
        </p:txBody>
      </p:sp>
    </p:spTree>
    <p:extLst>
      <p:ext uri="{BB962C8B-B14F-4D97-AF65-F5344CB8AC3E}">
        <p14:creationId xmlns:p14="http://schemas.microsoft.com/office/powerpoint/2010/main" val="70582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Python Generator Expression</a:t>
            </a:r>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 Initialize the list </a:t>
            </a:r>
          </a:p>
          <a:p>
            <a:pPr lvl="1" eaLnBrk="0" fontAlgn="base" hangingPunct="0">
              <a:lnSpc>
                <a:spcPct val="100000"/>
              </a:lnSpc>
              <a:spcBef>
                <a:spcPct val="0"/>
              </a:spcBef>
              <a:spcAft>
                <a:spcPct val="0"/>
              </a:spcAft>
            </a:pPr>
            <a:r>
              <a:rPr kumimoji="0" lang="en-US" altLang="en-US" sz="1800" b="0" i="0" u="none" strike="noStrike" cap="none" normalizeH="0" baseline="0" dirty="0" err="1">
                <a:ln>
                  <a:noFill/>
                </a:ln>
                <a:effectLst/>
                <a:latin typeface="droid sans mono"/>
              </a:rPr>
              <a:t>my_list</a:t>
            </a:r>
            <a:r>
              <a:rPr kumimoji="0" lang="en-US" altLang="en-US" sz="1800" b="0" i="0" u="none" strike="noStrike" cap="none" normalizeH="0" baseline="0" dirty="0">
                <a:ln>
                  <a:noFill/>
                </a:ln>
                <a:effectLst/>
                <a:latin typeface="droid sans mono"/>
              </a:rPr>
              <a:t> = [1, 3, 6, 10]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 square each term using list comprehension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list_ = [x**2 for x in </a:t>
            </a:r>
            <a:r>
              <a:rPr kumimoji="0" lang="en-US" altLang="en-US" sz="1800" b="0" i="0" u="none" strike="noStrike" cap="none" normalizeH="0" baseline="0" dirty="0" err="1">
                <a:ln>
                  <a:noFill/>
                </a:ln>
                <a:effectLst/>
                <a:latin typeface="droid sans mono"/>
              </a:rPr>
              <a:t>my_list</a:t>
            </a:r>
            <a:r>
              <a:rPr kumimoji="0" lang="en-US" altLang="en-US" sz="1800" b="0" i="0" u="none" strike="noStrike" cap="none" normalizeH="0" baseline="0" dirty="0">
                <a:ln>
                  <a:noFill/>
                </a:ln>
                <a:effectLst/>
                <a:latin typeface="droid sans mono"/>
              </a:rPr>
              <a:t>]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 same thing can be done using a generator expression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 generator expressions are surrounded by parenthesis ()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generator = (x**2 for x in </a:t>
            </a:r>
            <a:r>
              <a:rPr kumimoji="0" lang="en-US" altLang="en-US" sz="1800" b="0" i="0" u="none" strike="noStrike" cap="none" normalizeH="0" baseline="0" dirty="0" err="1">
                <a:ln>
                  <a:noFill/>
                </a:ln>
                <a:effectLst/>
                <a:latin typeface="droid sans mono"/>
              </a:rPr>
              <a:t>my_list</a:t>
            </a:r>
            <a:r>
              <a:rPr kumimoji="0" lang="en-US" altLang="en-US" sz="1800" b="0" i="0" u="none" strike="noStrike" cap="none" normalizeH="0" baseline="0" dirty="0">
                <a:ln>
                  <a:noFill/>
                </a:ln>
                <a:effectLst/>
                <a:latin typeface="droid sans mono"/>
              </a:rPr>
              <a:t>)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print(list_)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print(generator)</a:t>
            </a:r>
            <a:r>
              <a:rPr kumimoji="0" lang="en-US" altLang="en-US" sz="1800" b="0" i="0" u="none" strike="noStrike" cap="none" normalizeH="0" baseline="0" dirty="0">
                <a:ln>
                  <a:noFill/>
                </a:ln>
                <a:effectLst/>
              </a:rPr>
              <a:t> </a:t>
            </a:r>
          </a:p>
          <a:p>
            <a:pPr eaLnBrk="0" fontAlgn="base" hangingPunct="0">
              <a:lnSpc>
                <a:spcPct val="100000"/>
              </a:lnSpc>
              <a:spcBef>
                <a:spcPct val="0"/>
              </a:spcBef>
              <a:spcAft>
                <a:spcPct val="0"/>
              </a:spcAft>
            </a:pPr>
            <a:r>
              <a:rPr lang="en-US" sz="1800" b="0" i="0" dirty="0">
                <a:effectLst/>
                <a:latin typeface="euclid_circular_a"/>
              </a:rPr>
              <a:t>We can see above that the generator expression did not produce the required result immediately. Instead, it returned a generator object, which produces items only on demand.</a:t>
            </a:r>
          </a:p>
          <a:p>
            <a:pPr eaLnBrk="0" fontAlgn="base" hangingPunct="0">
              <a:lnSpc>
                <a:spcPct val="100000"/>
              </a:lnSpc>
              <a:spcBef>
                <a:spcPct val="0"/>
              </a:spcBef>
              <a:spcAft>
                <a:spcPct val="0"/>
              </a:spcAft>
            </a:pPr>
            <a:r>
              <a:rPr lang="en-US" sz="1800" b="0" i="0" dirty="0">
                <a:effectLst/>
                <a:latin typeface="euclid_circular_a"/>
              </a:rPr>
              <a:t>Here is how we can start getting items from the generator:</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 Initialize the list </a:t>
            </a:r>
          </a:p>
          <a:p>
            <a:pPr lvl="1" eaLnBrk="0" fontAlgn="base" hangingPunct="0">
              <a:lnSpc>
                <a:spcPct val="100000"/>
              </a:lnSpc>
              <a:spcBef>
                <a:spcPct val="0"/>
              </a:spcBef>
              <a:spcAft>
                <a:spcPct val="0"/>
              </a:spcAft>
            </a:pPr>
            <a:r>
              <a:rPr kumimoji="0" lang="en-US" altLang="en-US" sz="1800" b="0" i="0" u="none" strike="noStrike" cap="none" normalizeH="0" baseline="0" dirty="0" err="1">
                <a:ln>
                  <a:noFill/>
                </a:ln>
                <a:effectLst/>
                <a:latin typeface="droid sans mono"/>
              </a:rPr>
              <a:t>my_list</a:t>
            </a:r>
            <a:r>
              <a:rPr kumimoji="0" lang="en-US" altLang="en-US" sz="1800" b="0" i="0" u="none" strike="noStrike" cap="none" normalizeH="0" baseline="0" dirty="0">
                <a:ln>
                  <a:noFill/>
                </a:ln>
                <a:effectLst/>
                <a:latin typeface="droid sans mono"/>
              </a:rPr>
              <a:t> = [1, 3, 6, 10]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a = (x**2 for x in </a:t>
            </a:r>
            <a:r>
              <a:rPr kumimoji="0" lang="en-US" altLang="en-US" sz="1800" b="0" i="0" u="none" strike="noStrike" cap="none" normalizeH="0" baseline="0" dirty="0" err="1">
                <a:ln>
                  <a:noFill/>
                </a:ln>
                <a:effectLst/>
                <a:latin typeface="droid sans mono"/>
              </a:rPr>
              <a:t>my_list</a:t>
            </a:r>
            <a:r>
              <a:rPr kumimoji="0" lang="en-US" altLang="en-US" sz="1800" b="0" i="0" u="none" strike="noStrike" cap="none" normalizeH="0" baseline="0" dirty="0">
                <a:ln>
                  <a:noFill/>
                </a:ln>
                <a:effectLst/>
                <a:latin typeface="droid sans mono"/>
              </a:rPr>
              <a:t>)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print(next(a))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print(next(a))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print(next(a))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print(next(a)) </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effectLst/>
                <a:latin typeface="droid sans mono"/>
              </a:rPr>
              <a:t>next(a)</a:t>
            </a:r>
            <a:r>
              <a:rPr kumimoji="0" lang="en-US" altLang="en-US" sz="18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5787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Use of Python Generators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70000" lnSpcReduction="20000"/>
          </a:bodyPr>
          <a:lstStyle/>
          <a:p>
            <a:r>
              <a:rPr lang="en-US" b="0" i="0" dirty="0">
                <a:effectLst/>
                <a:latin typeface="euclid_circular_a"/>
              </a:rPr>
              <a:t>There are several reasons that make generators a powerful implementation.</a:t>
            </a:r>
          </a:p>
          <a:p>
            <a:pPr marL="0" indent="0" algn="l">
              <a:buNone/>
            </a:pPr>
            <a:r>
              <a:rPr lang="en-US" b="1" i="0" dirty="0">
                <a:effectLst/>
                <a:latin typeface="euclid_circular_a"/>
              </a:rPr>
              <a:t>1. Easy to Implement</a:t>
            </a:r>
          </a:p>
          <a:p>
            <a:pPr algn="l"/>
            <a:r>
              <a:rPr lang="en-US" b="0" i="0" dirty="0">
                <a:effectLst/>
                <a:latin typeface="euclid_circular_a"/>
              </a:rPr>
              <a:t>Generators can be implemented in a clear and concise way as compared to their iterator class counterpart. Following is an example to implement a sequence of power of 2 using an iterator class.</a:t>
            </a:r>
          </a:p>
          <a:p>
            <a:pPr marL="0" indent="0" algn="l">
              <a:buNone/>
            </a:pPr>
            <a:r>
              <a:rPr lang="en-US" b="1" i="0" dirty="0">
                <a:effectLst/>
                <a:latin typeface="euclid_circular_a"/>
              </a:rPr>
              <a:t>2. Memory Efficient</a:t>
            </a:r>
          </a:p>
          <a:p>
            <a:pPr algn="l"/>
            <a:r>
              <a:rPr lang="en-US" b="0" i="0" dirty="0">
                <a:effectLst/>
                <a:latin typeface="euclid_circular_a"/>
              </a:rPr>
              <a:t>A normal function to return a sequence will create the entire sequence in memory before returning the result. This is an overkill, if the number of items in the sequence is very large.</a:t>
            </a:r>
          </a:p>
          <a:p>
            <a:pPr algn="l"/>
            <a:r>
              <a:rPr lang="en-US" b="0" i="0" dirty="0">
                <a:effectLst/>
                <a:latin typeface="euclid_circular_a"/>
              </a:rPr>
              <a:t>Generator implementation of such sequences is memory friendly and is preferred since it only produces one item at a time.</a:t>
            </a:r>
          </a:p>
          <a:p>
            <a:pPr marL="0" indent="0" algn="l">
              <a:buNone/>
            </a:pPr>
            <a:r>
              <a:rPr lang="en-US" b="1" i="0" dirty="0">
                <a:effectLst/>
                <a:latin typeface="euclid_circular_a"/>
              </a:rPr>
              <a:t>3. Represent Infinite Stream</a:t>
            </a:r>
          </a:p>
          <a:p>
            <a:pPr algn="l"/>
            <a:r>
              <a:rPr lang="en-US" b="0" i="0" dirty="0">
                <a:effectLst/>
                <a:latin typeface="euclid_circular_a"/>
              </a:rPr>
              <a:t>Generators are excellent mediums to represent an infinite stream of data. Infinite streams cannot be stored in memory, and since generators produce only one item at a time, they can represent an infinite stream of data.</a:t>
            </a:r>
          </a:p>
          <a:p>
            <a:pPr algn="l"/>
            <a:r>
              <a:rPr lang="en-US" b="0" i="0" dirty="0">
                <a:effectLst/>
                <a:latin typeface="euclid_circular_a"/>
              </a:rPr>
              <a:t>The following generator function can generate all the even numbers (at least in theory).</a:t>
            </a:r>
          </a:p>
          <a:p>
            <a:r>
              <a:rPr kumimoji="0" lang="en-US" altLang="en-US" sz="2600" b="0" i="0" u="none" strike="noStrike" cap="none" normalizeH="0" baseline="0" dirty="0">
                <a:ln>
                  <a:noFill/>
                </a:ln>
                <a:effectLst/>
                <a:latin typeface="droid sans mono"/>
              </a:rPr>
              <a:t>def </a:t>
            </a:r>
            <a:r>
              <a:rPr kumimoji="0" lang="en-US" altLang="en-US" sz="2600" b="0" i="0" u="none" strike="noStrike" cap="none" normalizeH="0" baseline="0" dirty="0" err="1">
                <a:ln>
                  <a:noFill/>
                </a:ln>
                <a:effectLst/>
                <a:latin typeface="droid sans mono"/>
              </a:rPr>
              <a:t>all_even</a:t>
            </a:r>
            <a:r>
              <a:rPr kumimoji="0" lang="en-US" altLang="en-US" sz="2600" b="0" i="0" u="none" strike="noStrike" cap="none" normalizeH="0" baseline="0" dirty="0">
                <a:ln>
                  <a:noFill/>
                </a:ln>
                <a:effectLst/>
                <a:latin typeface="droid sans mono"/>
              </a:rPr>
              <a:t>(): </a:t>
            </a:r>
          </a:p>
          <a:p>
            <a:pPr lvl="1"/>
            <a:r>
              <a:rPr kumimoji="0" lang="en-US" altLang="en-US" sz="2600" b="0" i="0" u="none" strike="noStrike" cap="none" normalizeH="0" baseline="0" dirty="0">
                <a:ln>
                  <a:noFill/>
                </a:ln>
                <a:effectLst/>
                <a:latin typeface="droid sans mono"/>
              </a:rPr>
              <a:t>n = 0 </a:t>
            </a:r>
          </a:p>
          <a:p>
            <a:pPr lvl="1"/>
            <a:r>
              <a:rPr kumimoji="0" lang="en-US" altLang="en-US" sz="2600" b="0" i="0" u="none" strike="noStrike" cap="none" normalizeH="0" baseline="0" dirty="0">
                <a:ln>
                  <a:noFill/>
                </a:ln>
                <a:effectLst/>
                <a:latin typeface="droid sans mono"/>
              </a:rPr>
              <a:t>while True: </a:t>
            </a:r>
          </a:p>
          <a:p>
            <a:pPr lvl="2"/>
            <a:r>
              <a:rPr kumimoji="0" lang="en-US" altLang="en-US" sz="2600" b="0" i="0" u="none" strike="noStrike" cap="none" normalizeH="0" baseline="0" dirty="0">
                <a:ln>
                  <a:noFill/>
                </a:ln>
                <a:effectLst/>
                <a:latin typeface="droid sans mono"/>
              </a:rPr>
              <a:t>yield n </a:t>
            </a:r>
          </a:p>
          <a:p>
            <a:pPr lvl="2"/>
            <a:r>
              <a:rPr kumimoji="0" lang="en-US" altLang="en-US" sz="2600" b="0" i="0" u="none" strike="noStrike" cap="none" normalizeH="0" baseline="0" dirty="0">
                <a:ln>
                  <a:noFill/>
                </a:ln>
                <a:effectLst/>
                <a:latin typeface="droid sans mono"/>
              </a:rPr>
              <a:t>n += 2</a:t>
            </a:r>
            <a:r>
              <a:rPr kumimoji="0" lang="en-US" altLang="en-US" sz="2600" b="0" i="0" u="none" strike="noStrike" cap="none" normalizeH="0" baseline="0" dirty="0">
                <a:ln>
                  <a:noFill/>
                </a:ln>
                <a:effectLst/>
              </a:rPr>
              <a:t> </a:t>
            </a:r>
            <a:endParaRPr kumimoji="0" lang="en-US" altLang="en-US" sz="2600" b="0" i="0" u="none" strike="noStrike" cap="none" normalizeH="0" baseline="0" dirty="0">
              <a:ln>
                <a:noFill/>
              </a:ln>
              <a:effectLst/>
              <a:latin typeface="Arial" panose="020B0604020202020204" pitchFamily="34" charset="0"/>
            </a:endParaRPr>
          </a:p>
          <a:p>
            <a:pPr algn="l"/>
            <a:endParaRPr lang="en-US" b="0" i="0" dirty="0">
              <a:effectLst/>
              <a:latin typeface="euclid_circular_a"/>
            </a:endParaRPr>
          </a:p>
          <a:p>
            <a:pPr algn="l"/>
            <a:endParaRPr lang="en-US" b="0" i="0" dirty="0">
              <a:effectLst/>
              <a:latin typeface="euclid_circular_a"/>
            </a:endParaRPr>
          </a:p>
          <a:p>
            <a:endParaRPr lang="en-IN" dirty="0"/>
          </a:p>
        </p:txBody>
      </p:sp>
    </p:spTree>
    <p:extLst>
      <p:ext uri="{BB962C8B-B14F-4D97-AF65-F5344CB8AC3E}">
        <p14:creationId xmlns:p14="http://schemas.microsoft.com/office/powerpoint/2010/main" val="49250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IN" b="1" i="0" dirty="0">
                <a:effectLst/>
                <a:latin typeface="euclid_circular_a"/>
              </a:rPr>
              <a:t>Use of Python Generators</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marL="0" indent="0" algn="l">
              <a:buNone/>
            </a:pPr>
            <a:r>
              <a:rPr lang="en-US" b="1" i="0" dirty="0">
                <a:effectLst/>
                <a:latin typeface="euclid_circular_a"/>
              </a:rPr>
              <a:t>4. Pipelining Generators</a:t>
            </a:r>
          </a:p>
          <a:p>
            <a:pPr algn="l"/>
            <a:r>
              <a:rPr lang="en-US" b="0" i="0" dirty="0">
                <a:effectLst/>
                <a:latin typeface="euclid_circular_a"/>
              </a:rPr>
              <a:t>Multiple generators can be used to pipeline a series of operations. This is best illustrated using an example.</a:t>
            </a:r>
          </a:p>
          <a:p>
            <a:pPr algn="l"/>
            <a:r>
              <a:rPr lang="en-US" b="0" i="0" dirty="0">
                <a:effectLst/>
                <a:latin typeface="euclid_circular_a"/>
              </a:rPr>
              <a:t>Suppose we have a generator that produces the numbers in the Fibonacci series. And we have another generator for squaring numbers.</a:t>
            </a:r>
          </a:p>
          <a:p>
            <a:endParaRPr lang="en-IN" dirty="0"/>
          </a:p>
        </p:txBody>
      </p:sp>
    </p:spTree>
    <p:extLst>
      <p:ext uri="{BB962C8B-B14F-4D97-AF65-F5344CB8AC3E}">
        <p14:creationId xmlns:p14="http://schemas.microsoft.com/office/powerpoint/2010/main" val="369882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endParaRPr lang="en-IN" dirty="0"/>
          </a:p>
        </p:txBody>
      </p:sp>
    </p:spTree>
    <p:extLst>
      <p:ext uri="{BB962C8B-B14F-4D97-AF65-F5344CB8AC3E}">
        <p14:creationId xmlns:p14="http://schemas.microsoft.com/office/powerpoint/2010/main" val="156066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358588" y="3127468"/>
            <a:ext cx="11474824" cy="603063"/>
          </a:xfrm>
        </p:spPr>
        <p:txBody>
          <a:bodyPr>
            <a:normAutofit fontScale="90000"/>
          </a:bodyPr>
          <a:lstStyle/>
          <a:p>
            <a:pPr algn="ctr"/>
            <a:r>
              <a:rPr lang="en-IN" b="1" i="0" dirty="0" err="1">
                <a:effectLst/>
                <a:latin typeface="Algerian" panose="04020705040A02060702" pitchFamily="82" charset="0"/>
              </a:rPr>
              <a:t>GEnerators</a:t>
            </a:r>
            <a:endParaRPr lang="en-IN" b="1" i="0" dirty="0">
              <a:effectLst/>
              <a:latin typeface="Algerian" panose="04020705040A02060702" pitchFamily="82" charset="0"/>
            </a:endParaRPr>
          </a:p>
        </p:txBody>
      </p:sp>
    </p:spTree>
    <p:extLst>
      <p:ext uri="{BB962C8B-B14F-4D97-AF65-F5344CB8AC3E}">
        <p14:creationId xmlns:p14="http://schemas.microsoft.com/office/powerpoint/2010/main" val="428002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endParaRPr lang="en-IN" dirty="0"/>
          </a:p>
        </p:txBody>
      </p:sp>
    </p:spTree>
    <p:extLst>
      <p:ext uri="{BB962C8B-B14F-4D97-AF65-F5344CB8AC3E}">
        <p14:creationId xmlns:p14="http://schemas.microsoft.com/office/powerpoint/2010/main" val="1978878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endParaRPr lang="en-IN" dirty="0"/>
          </a:p>
        </p:txBody>
      </p:sp>
    </p:spTree>
    <p:extLst>
      <p:ext uri="{BB962C8B-B14F-4D97-AF65-F5344CB8AC3E}">
        <p14:creationId xmlns:p14="http://schemas.microsoft.com/office/powerpoint/2010/main" val="3390701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endParaRPr lang="en-IN" dirty="0"/>
          </a:p>
        </p:txBody>
      </p:sp>
    </p:spTree>
    <p:extLst>
      <p:ext uri="{BB962C8B-B14F-4D97-AF65-F5344CB8AC3E}">
        <p14:creationId xmlns:p14="http://schemas.microsoft.com/office/powerpoint/2010/main" val="90813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endParaRPr lang="en-IN" dirty="0"/>
          </a:p>
        </p:txBody>
      </p:sp>
    </p:spTree>
    <p:extLst>
      <p:ext uri="{BB962C8B-B14F-4D97-AF65-F5344CB8AC3E}">
        <p14:creationId xmlns:p14="http://schemas.microsoft.com/office/powerpoint/2010/main" val="429188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sofia-pro"/>
              </a:rPr>
              <a:t>Yield Keyword</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lnSpcReduction="10000"/>
          </a:bodyPr>
          <a:lstStyle/>
          <a:p>
            <a:pPr algn="l" fontAlgn="base"/>
            <a:r>
              <a:rPr lang="en-US" b="0" i="0" dirty="0">
                <a:effectLst/>
                <a:latin typeface="urw-din"/>
              </a:rPr>
              <a:t>The yield statement suspends function’s execution and sends a value back to the caller, but retains enough state to enable function to resume where it is left off. When resumed, the function continues execution immediately after the last yield run. This allows its code to produce a series of values over time, rather than computing them at once and sending them back like a list.</a:t>
            </a:r>
          </a:p>
          <a:p>
            <a:pPr algn="just" fontAlgn="base"/>
            <a:r>
              <a:rPr lang="en-US" b="0" i="0" dirty="0">
                <a:effectLst/>
                <a:latin typeface="urw-din"/>
              </a:rPr>
              <a:t>Let’s see with an example:</a:t>
            </a:r>
          </a:p>
          <a:p>
            <a:pPr lvl="1" algn="just" fontAlgn="base"/>
            <a:r>
              <a:rPr lang="en-US" b="0" i="0" dirty="0">
                <a:solidFill>
                  <a:srgbClr val="7030A0"/>
                </a:solidFill>
                <a:effectLst/>
                <a:latin typeface="urw-din"/>
              </a:rPr>
              <a:t># A generator function that yields 1 for the first time,</a:t>
            </a:r>
          </a:p>
          <a:p>
            <a:pPr lvl="1" algn="just" fontAlgn="base"/>
            <a:r>
              <a:rPr lang="en-US" b="0" i="0" dirty="0">
                <a:solidFill>
                  <a:srgbClr val="7030A0"/>
                </a:solidFill>
                <a:effectLst/>
                <a:latin typeface="urw-din"/>
              </a:rPr>
              <a:t># 2 second time and 3 third time</a:t>
            </a:r>
          </a:p>
          <a:p>
            <a:pPr lvl="1" algn="just" fontAlgn="base"/>
            <a:r>
              <a:rPr lang="en-US" b="0" i="0" dirty="0">
                <a:solidFill>
                  <a:srgbClr val="7030A0"/>
                </a:solidFill>
                <a:effectLst/>
                <a:latin typeface="urw-din"/>
              </a:rPr>
              <a:t>def </a:t>
            </a:r>
            <a:r>
              <a:rPr lang="en-US" b="0" i="0" dirty="0" err="1">
                <a:solidFill>
                  <a:srgbClr val="7030A0"/>
                </a:solidFill>
                <a:effectLst/>
                <a:latin typeface="urw-din"/>
              </a:rPr>
              <a:t>simpleGeneratorFun</a:t>
            </a:r>
            <a:r>
              <a:rPr lang="en-US" b="0" i="0" dirty="0">
                <a:solidFill>
                  <a:srgbClr val="7030A0"/>
                </a:solidFill>
                <a:effectLst/>
                <a:latin typeface="urw-din"/>
              </a:rPr>
              <a:t>():</a:t>
            </a:r>
          </a:p>
          <a:p>
            <a:pPr lvl="1" algn="just" fontAlgn="base"/>
            <a:r>
              <a:rPr lang="en-US" b="0" i="0" dirty="0">
                <a:solidFill>
                  <a:srgbClr val="7030A0"/>
                </a:solidFill>
                <a:effectLst/>
                <a:latin typeface="urw-din"/>
              </a:rPr>
              <a:t>	yield 1</a:t>
            </a:r>
          </a:p>
          <a:p>
            <a:pPr lvl="1" algn="just" fontAlgn="base"/>
            <a:r>
              <a:rPr lang="en-US" b="0" i="0" dirty="0">
                <a:solidFill>
                  <a:srgbClr val="7030A0"/>
                </a:solidFill>
                <a:effectLst/>
                <a:latin typeface="urw-din"/>
              </a:rPr>
              <a:t>	yield 2</a:t>
            </a:r>
          </a:p>
          <a:p>
            <a:pPr lvl="1" algn="just" fontAlgn="base"/>
            <a:r>
              <a:rPr lang="en-US" b="0" i="0" dirty="0">
                <a:solidFill>
                  <a:srgbClr val="7030A0"/>
                </a:solidFill>
                <a:effectLst/>
                <a:latin typeface="urw-din"/>
              </a:rPr>
              <a:t>	yield 3</a:t>
            </a:r>
          </a:p>
          <a:p>
            <a:pPr lvl="1" algn="just" fontAlgn="base"/>
            <a:r>
              <a:rPr lang="en-US" b="0" i="0" dirty="0">
                <a:solidFill>
                  <a:srgbClr val="7030A0"/>
                </a:solidFill>
                <a:effectLst/>
                <a:latin typeface="urw-din"/>
              </a:rPr>
              <a:t># Driver code to check above generator function</a:t>
            </a:r>
          </a:p>
          <a:p>
            <a:pPr lvl="1" algn="just" fontAlgn="base"/>
            <a:r>
              <a:rPr lang="en-US" b="0" i="0" dirty="0">
                <a:solidFill>
                  <a:srgbClr val="7030A0"/>
                </a:solidFill>
                <a:effectLst/>
                <a:latin typeface="urw-din"/>
              </a:rPr>
              <a:t>for value in </a:t>
            </a:r>
            <a:r>
              <a:rPr lang="en-US" b="0" i="0" dirty="0" err="1">
                <a:solidFill>
                  <a:srgbClr val="7030A0"/>
                </a:solidFill>
                <a:effectLst/>
                <a:latin typeface="urw-din"/>
              </a:rPr>
              <a:t>simpleGeneratorFun</a:t>
            </a:r>
            <a:r>
              <a:rPr lang="en-US" b="0" i="0" dirty="0">
                <a:solidFill>
                  <a:srgbClr val="7030A0"/>
                </a:solidFill>
                <a:effectLst/>
                <a:latin typeface="urw-din"/>
              </a:rPr>
              <a:t>():</a:t>
            </a:r>
          </a:p>
          <a:p>
            <a:pPr lvl="1" algn="just" fontAlgn="base"/>
            <a:r>
              <a:rPr lang="en-US" b="0" i="0" dirty="0">
                <a:solidFill>
                  <a:srgbClr val="7030A0"/>
                </a:solidFill>
                <a:effectLst/>
                <a:latin typeface="urw-din"/>
              </a:rPr>
              <a:t>	print(value)</a:t>
            </a:r>
          </a:p>
          <a:p>
            <a:pPr algn="just" fontAlgn="base"/>
            <a:endParaRPr lang="en-US" b="0" i="0" dirty="0">
              <a:effectLst/>
              <a:latin typeface="urw-din"/>
            </a:endParaRPr>
          </a:p>
        </p:txBody>
      </p:sp>
    </p:spTree>
    <p:extLst>
      <p:ext uri="{BB962C8B-B14F-4D97-AF65-F5344CB8AC3E}">
        <p14:creationId xmlns:p14="http://schemas.microsoft.com/office/powerpoint/2010/main" val="204122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sofia-pro"/>
              </a:rPr>
              <a:t>Yield Keyword</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70000" lnSpcReduction="20000"/>
          </a:bodyPr>
          <a:lstStyle/>
          <a:p>
            <a:pPr algn="l" fontAlgn="base"/>
            <a:r>
              <a:rPr lang="en-US" b="1" i="0" dirty="0">
                <a:effectLst/>
                <a:latin typeface="urw-din"/>
              </a:rPr>
              <a:t>Return</a:t>
            </a:r>
            <a:r>
              <a:rPr lang="en-US" b="0" i="0" dirty="0">
                <a:effectLst/>
                <a:latin typeface="urw-din"/>
              </a:rPr>
              <a:t> sends a specified value back to its caller whereas </a:t>
            </a:r>
            <a:r>
              <a:rPr lang="en-US" b="1" i="0" dirty="0">
                <a:effectLst/>
                <a:latin typeface="urw-din"/>
              </a:rPr>
              <a:t>Yield</a:t>
            </a:r>
            <a:r>
              <a:rPr lang="en-US" b="0" i="0" dirty="0">
                <a:effectLst/>
                <a:latin typeface="urw-din"/>
              </a:rPr>
              <a:t> can produce a sequence of values. We should use yield when we want to iterate over a sequence, but don’t want to store the entire sequence in memory.</a:t>
            </a:r>
          </a:p>
          <a:p>
            <a:pPr algn="l" fontAlgn="base"/>
            <a:r>
              <a:rPr lang="en-US" b="0" i="0" dirty="0">
                <a:effectLst/>
                <a:latin typeface="urw-din"/>
              </a:rPr>
              <a:t>Yield are used in Python </a:t>
            </a:r>
            <a:r>
              <a:rPr lang="en-US" b="1" i="0" dirty="0">
                <a:effectLst/>
                <a:latin typeface="urw-din"/>
              </a:rPr>
              <a:t>generators</a:t>
            </a:r>
            <a:r>
              <a:rPr lang="en-US" b="0" i="0" dirty="0">
                <a:effectLst/>
                <a:latin typeface="urw-din"/>
              </a:rPr>
              <a:t>. A generator function is defined like a normal function, but whenever it needs to generate a value, it does so with the yield keyword rather than return. If the body of a def contains yield, the function automatically becomes a generator function.</a:t>
            </a:r>
          </a:p>
          <a:p>
            <a:pPr lvl="1" fontAlgn="base"/>
            <a:r>
              <a:rPr lang="en-US" b="0" i="0" dirty="0">
                <a:solidFill>
                  <a:srgbClr val="7030A0"/>
                </a:solidFill>
                <a:effectLst/>
                <a:latin typeface="urw-din"/>
              </a:rPr>
              <a:t># A Python program to generate squares from 1</a:t>
            </a:r>
          </a:p>
          <a:p>
            <a:pPr lvl="1" fontAlgn="base"/>
            <a:r>
              <a:rPr lang="en-US" b="0" i="0" dirty="0">
                <a:solidFill>
                  <a:srgbClr val="7030A0"/>
                </a:solidFill>
                <a:effectLst/>
                <a:latin typeface="urw-din"/>
              </a:rPr>
              <a:t># to 100 using yield and therefore generator</a:t>
            </a:r>
          </a:p>
          <a:p>
            <a:pPr lvl="1" fontAlgn="base"/>
            <a:r>
              <a:rPr lang="en-US" b="0" i="0" dirty="0">
                <a:solidFill>
                  <a:srgbClr val="7030A0"/>
                </a:solidFill>
                <a:effectLst/>
                <a:latin typeface="urw-din"/>
              </a:rPr>
              <a:t># An infinite generator function that prints</a:t>
            </a:r>
          </a:p>
          <a:p>
            <a:pPr lvl="1" fontAlgn="base"/>
            <a:r>
              <a:rPr lang="en-US" b="0" i="0" dirty="0">
                <a:solidFill>
                  <a:srgbClr val="7030A0"/>
                </a:solidFill>
                <a:effectLst/>
                <a:latin typeface="urw-din"/>
              </a:rPr>
              <a:t># next square number. It starts with 1</a:t>
            </a:r>
          </a:p>
          <a:p>
            <a:pPr lvl="1" fontAlgn="base"/>
            <a:r>
              <a:rPr lang="en-US" b="0" i="0" dirty="0">
                <a:solidFill>
                  <a:srgbClr val="7030A0"/>
                </a:solidFill>
                <a:effectLst/>
                <a:latin typeface="urw-din"/>
              </a:rPr>
              <a:t>def </a:t>
            </a:r>
            <a:r>
              <a:rPr lang="en-US" b="0" i="0" dirty="0" err="1">
                <a:solidFill>
                  <a:srgbClr val="7030A0"/>
                </a:solidFill>
                <a:effectLst/>
                <a:latin typeface="urw-din"/>
              </a:rPr>
              <a:t>nextSquare</a:t>
            </a:r>
            <a:r>
              <a:rPr lang="en-US" b="0" i="0" dirty="0">
                <a:solidFill>
                  <a:srgbClr val="7030A0"/>
                </a:solidFill>
                <a:effectLst/>
                <a:latin typeface="urw-din"/>
              </a:rPr>
              <a:t>():</a:t>
            </a:r>
          </a:p>
          <a:p>
            <a:pPr lvl="1" fontAlgn="base"/>
            <a:r>
              <a:rPr lang="en-US" b="0" i="0" dirty="0">
                <a:solidFill>
                  <a:srgbClr val="7030A0"/>
                </a:solidFill>
                <a:effectLst/>
                <a:latin typeface="urw-din"/>
              </a:rPr>
              <a:t>	</a:t>
            </a:r>
            <a:r>
              <a:rPr lang="en-US" b="0" i="0" dirty="0" err="1">
                <a:solidFill>
                  <a:srgbClr val="7030A0"/>
                </a:solidFill>
                <a:effectLst/>
                <a:latin typeface="urw-din"/>
              </a:rPr>
              <a:t>i</a:t>
            </a:r>
            <a:r>
              <a:rPr lang="en-US" b="0" i="0" dirty="0">
                <a:solidFill>
                  <a:srgbClr val="7030A0"/>
                </a:solidFill>
                <a:effectLst/>
                <a:latin typeface="urw-din"/>
              </a:rPr>
              <a:t> = 1</a:t>
            </a:r>
          </a:p>
          <a:p>
            <a:pPr lvl="1" fontAlgn="base"/>
            <a:r>
              <a:rPr lang="en-US" b="0" i="0" dirty="0">
                <a:solidFill>
                  <a:srgbClr val="7030A0"/>
                </a:solidFill>
                <a:effectLst/>
                <a:latin typeface="urw-din"/>
              </a:rPr>
              <a:t>	# An Infinite loop to generate squares</a:t>
            </a:r>
          </a:p>
          <a:p>
            <a:pPr lvl="1" fontAlgn="base"/>
            <a:r>
              <a:rPr lang="en-US" b="0" i="0" dirty="0">
                <a:solidFill>
                  <a:srgbClr val="7030A0"/>
                </a:solidFill>
                <a:effectLst/>
                <a:latin typeface="urw-din"/>
              </a:rPr>
              <a:t>	while True:</a:t>
            </a:r>
          </a:p>
          <a:p>
            <a:pPr lvl="1" fontAlgn="base"/>
            <a:r>
              <a:rPr lang="en-US" b="0" i="0" dirty="0">
                <a:solidFill>
                  <a:srgbClr val="7030A0"/>
                </a:solidFill>
                <a:effectLst/>
                <a:latin typeface="urw-din"/>
              </a:rPr>
              <a:t>		yield </a:t>
            </a:r>
            <a:r>
              <a:rPr lang="en-US" b="0" i="0" dirty="0" err="1">
                <a:solidFill>
                  <a:srgbClr val="7030A0"/>
                </a:solidFill>
                <a:effectLst/>
                <a:latin typeface="urw-din"/>
              </a:rPr>
              <a:t>i</a:t>
            </a:r>
            <a:r>
              <a:rPr lang="en-US" b="0" i="0" dirty="0">
                <a:solidFill>
                  <a:srgbClr val="7030A0"/>
                </a:solidFill>
                <a:effectLst/>
                <a:latin typeface="urw-din"/>
              </a:rPr>
              <a:t>*</a:t>
            </a:r>
            <a:r>
              <a:rPr lang="en-US" b="0" i="0" dirty="0" err="1">
                <a:solidFill>
                  <a:srgbClr val="7030A0"/>
                </a:solidFill>
                <a:effectLst/>
                <a:latin typeface="urw-din"/>
              </a:rPr>
              <a:t>i</a:t>
            </a:r>
            <a:r>
              <a:rPr lang="en-US" b="0" i="0" dirty="0">
                <a:solidFill>
                  <a:srgbClr val="7030A0"/>
                </a:solidFill>
                <a:effectLst/>
                <a:latin typeface="urw-din"/>
              </a:rPr>
              <a:t>				</a:t>
            </a:r>
          </a:p>
          <a:p>
            <a:pPr lvl="1" fontAlgn="base"/>
            <a:r>
              <a:rPr lang="en-US" b="0" i="0" dirty="0">
                <a:solidFill>
                  <a:srgbClr val="7030A0"/>
                </a:solidFill>
                <a:effectLst/>
                <a:latin typeface="urw-din"/>
              </a:rPr>
              <a:t>		</a:t>
            </a:r>
            <a:r>
              <a:rPr lang="en-US" b="0" i="0" dirty="0" err="1">
                <a:solidFill>
                  <a:srgbClr val="7030A0"/>
                </a:solidFill>
                <a:effectLst/>
                <a:latin typeface="urw-din"/>
              </a:rPr>
              <a:t>i</a:t>
            </a:r>
            <a:r>
              <a:rPr lang="en-US" b="0" i="0" dirty="0">
                <a:solidFill>
                  <a:srgbClr val="7030A0"/>
                </a:solidFill>
                <a:effectLst/>
                <a:latin typeface="urw-din"/>
              </a:rPr>
              <a:t> += 1 # Next execution resumes</a:t>
            </a:r>
          </a:p>
          <a:p>
            <a:pPr lvl="1" fontAlgn="base"/>
            <a:r>
              <a:rPr lang="en-US" b="0" i="0" dirty="0">
                <a:solidFill>
                  <a:srgbClr val="7030A0"/>
                </a:solidFill>
                <a:effectLst/>
                <a:latin typeface="urw-din"/>
              </a:rPr>
              <a:t>				# from this point	</a:t>
            </a:r>
          </a:p>
          <a:p>
            <a:pPr lvl="1" fontAlgn="base"/>
            <a:r>
              <a:rPr lang="en-US" b="0" i="0" dirty="0">
                <a:solidFill>
                  <a:srgbClr val="7030A0"/>
                </a:solidFill>
                <a:effectLst/>
                <a:latin typeface="urw-din"/>
              </a:rPr>
              <a:t># Driver code to test above generator</a:t>
            </a:r>
          </a:p>
          <a:p>
            <a:pPr lvl="1" fontAlgn="base"/>
            <a:r>
              <a:rPr lang="en-US" b="0" i="0" dirty="0">
                <a:solidFill>
                  <a:srgbClr val="7030A0"/>
                </a:solidFill>
                <a:effectLst/>
                <a:latin typeface="urw-din"/>
              </a:rPr>
              <a:t># function</a:t>
            </a:r>
          </a:p>
          <a:p>
            <a:pPr lvl="1" fontAlgn="base"/>
            <a:r>
              <a:rPr lang="en-US" b="0" i="0" dirty="0">
                <a:solidFill>
                  <a:srgbClr val="7030A0"/>
                </a:solidFill>
                <a:effectLst/>
                <a:latin typeface="urw-din"/>
              </a:rPr>
              <a:t>for num in </a:t>
            </a:r>
            <a:r>
              <a:rPr lang="en-US" b="0" i="0" dirty="0" err="1">
                <a:solidFill>
                  <a:srgbClr val="7030A0"/>
                </a:solidFill>
                <a:effectLst/>
                <a:latin typeface="urw-din"/>
              </a:rPr>
              <a:t>nextSquare</a:t>
            </a:r>
            <a:r>
              <a:rPr lang="en-US" b="0" i="0" dirty="0">
                <a:solidFill>
                  <a:srgbClr val="7030A0"/>
                </a:solidFill>
                <a:effectLst/>
                <a:latin typeface="urw-din"/>
              </a:rPr>
              <a:t>():</a:t>
            </a:r>
          </a:p>
          <a:p>
            <a:pPr lvl="1" fontAlgn="base"/>
            <a:r>
              <a:rPr lang="en-US" b="0" i="0" dirty="0">
                <a:solidFill>
                  <a:srgbClr val="7030A0"/>
                </a:solidFill>
                <a:effectLst/>
                <a:latin typeface="urw-din"/>
              </a:rPr>
              <a:t>	if num &gt; 100:</a:t>
            </a:r>
          </a:p>
          <a:p>
            <a:pPr lvl="1" fontAlgn="base"/>
            <a:r>
              <a:rPr lang="en-US" b="0" i="0" dirty="0">
                <a:solidFill>
                  <a:srgbClr val="7030A0"/>
                </a:solidFill>
                <a:effectLst/>
                <a:latin typeface="urw-din"/>
              </a:rPr>
              <a:t>		break	</a:t>
            </a:r>
          </a:p>
          <a:p>
            <a:pPr lvl="1" fontAlgn="base"/>
            <a:r>
              <a:rPr lang="en-US" b="0" i="0" dirty="0">
                <a:solidFill>
                  <a:srgbClr val="7030A0"/>
                </a:solidFill>
                <a:effectLst/>
                <a:latin typeface="urw-din"/>
              </a:rPr>
              <a:t>	print(num)</a:t>
            </a:r>
          </a:p>
          <a:p>
            <a:pPr algn="l" fontAlgn="base"/>
            <a:endParaRPr lang="en-US" b="0" i="0" dirty="0">
              <a:effectLst/>
              <a:latin typeface="urw-din"/>
            </a:endParaRPr>
          </a:p>
        </p:txBody>
      </p:sp>
    </p:spTree>
    <p:extLst>
      <p:ext uri="{BB962C8B-B14F-4D97-AF65-F5344CB8AC3E}">
        <p14:creationId xmlns:p14="http://schemas.microsoft.com/office/powerpoint/2010/main" val="128320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Iterators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a:bodyPr>
          <a:lstStyle/>
          <a:p>
            <a:pPr algn="l" fontAlgn="base"/>
            <a:r>
              <a:rPr lang="en-US" b="0" i="0" dirty="0">
                <a:effectLst/>
                <a:latin typeface="urw-din"/>
              </a:rPr>
              <a:t>Iterator in python is an object that is used to iterate over </a:t>
            </a:r>
            <a:r>
              <a:rPr lang="en-US" b="0" i="0" dirty="0" err="1">
                <a:effectLst/>
                <a:latin typeface="urw-din"/>
              </a:rPr>
              <a:t>iterable</a:t>
            </a:r>
            <a:r>
              <a:rPr lang="en-US" b="0" i="0" dirty="0">
                <a:effectLst/>
                <a:latin typeface="urw-din"/>
              </a:rPr>
              <a:t> objects like lists, tuples, </a:t>
            </a:r>
            <a:r>
              <a:rPr lang="en-US" b="0" i="0" dirty="0" err="1">
                <a:effectLst/>
                <a:latin typeface="urw-din"/>
              </a:rPr>
              <a:t>dicts</a:t>
            </a:r>
            <a:r>
              <a:rPr lang="en-US" b="0" i="0" dirty="0">
                <a:effectLst/>
                <a:latin typeface="urw-din"/>
              </a:rPr>
              <a:t>, and sets. The iterator object is initialized using the </a:t>
            </a:r>
            <a:r>
              <a:rPr lang="en-US" b="1" i="0" dirty="0" err="1">
                <a:effectLst/>
                <a:latin typeface="urw-din"/>
              </a:rPr>
              <a:t>iter</a:t>
            </a:r>
            <a:r>
              <a:rPr lang="en-US" b="1" i="0" dirty="0">
                <a:effectLst/>
                <a:latin typeface="urw-din"/>
              </a:rPr>
              <a:t>() </a:t>
            </a:r>
            <a:r>
              <a:rPr lang="en-US" b="0" i="0" dirty="0">
                <a:effectLst/>
                <a:latin typeface="urw-din"/>
              </a:rPr>
              <a:t>method. It uses the </a:t>
            </a:r>
            <a:r>
              <a:rPr lang="en-US" b="1" i="0" dirty="0">
                <a:effectLst/>
                <a:latin typeface="urw-din"/>
              </a:rPr>
              <a:t>next()</a:t>
            </a:r>
            <a:r>
              <a:rPr lang="en-US" b="0" i="0" dirty="0">
                <a:effectLst/>
                <a:latin typeface="urw-din"/>
              </a:rPr>
              <a:t> method for iteration.</a:t>
            </a:r>
            <a:br>
              <a:rPr lang="en-US" b="0" i="0" dirty="0">
                <a:effectLst/>
                <a:latin typeface="urw-din"/>
              </a:rPr>
            </a:br>
            <a:r>
              <a:rPr lang="en-US" b="0" i="0" dirty="0">
                <a:effectLst/>
                <a:latin typeface="urw-din"/>
              </a:rPr>
              <a:t> </a:t>
            </a:r>
          </a:p>
          <a:p>
            <a:pPr algn="l" fontAlgn="base">
              <a:buFont typeface="+mj-lt"/>
              <a:buAutoNum type="arabicPeriod"/>
            </a:pPr>
            <a:r>
              <a:rPr lang="en-US" b="1" i="0" dirty="0">
                <a:effectLst/>
                <a:latin typeface="urw-din"/>
              </a:rPr>
              <a:t>__</a:t>
            </a:r>
            <a:r>
              <a:rPr lang="en-US" b="1" i="0" dirty="0" err="1">
                <a:effectLst/>
                <a:latin typeface="urw-din"/>
              </a:rPr>
              <a:t>iter</a:t>
            </a:r>
            <a:r>
              <a:rPr lang="en-US" b="1" i="0" dirty="0">
                <a:effectLst/>
                <a:latin typeface="urw-din"/>
              </a:rPr>
              <a:t>(</a:t>
            </a:r>
            <a:r>
              <a:rPr lang="en-US" b="1" i="0" dirty="0" err="1">
                <a:effectLst/>
                <a:latin typeface="urw-din"/>
              </a:rPr>
              <a:t>iterable</a:t>
            </a:r>
            <a:r>
              <a:rPr lang="en-US" b="1" i="0" dirty="0">
                <a:effectLst/>
                <a:latin typeface="urw-din"/>
              </a:rPr>
              <a:t>)__</a:t>
            </a:r>
            <a:r>
              <a:rPr lang="en-US" b="0" i="0" dirty="0">
                <a:effectLst/>
                <a:latin typeface="urw-din"/>
              </a:rPr>
              <a:t> method that is called for the initialization of an iterator. This returns an iterator object</a:t>
            </a:r>
          </a:p>
          <a:p>
            <a:pPr algn="l" fontAlgn="base">
              <a:buFont typeface="+mj-lt"/>
              <a:buAutoNum type="arabicPeriod"/>
            </a:pPr>
            <a:r>
              <a:rPr lang="en-US" b="1" i="0" dirty="0">
                <a:effectLst/>
                <a:latin typeface="urw-din"/>
              </a:rPr>
              <a:t>next ( __next__ in Python 3)</a:t>
            </a:r>
            <a:r>
              <a:rPr lang="en-US" b="0" i="0" dirty="0">
                <a:effectLst/>
                <a:latin typeface="urw-din"/>
              </a:rPr>
              <a:t> The next method returns the next value for the </a:t>
            </a:r>
            <a:r>
              <a:rPr lang="en-US" b="0" i="0" dirty="0" err="1">
                <a:effectLst/>
                <a:latin typeface="urw-din"/>
              </a:rPr>
              <a:t>iterable</a:t>
            </a:r>
            <a:r>
              <a:rPr lang="en-US" b="0" i="0" dirty="0">
                <a:effectLst/>
                <a:latin typeface="urw-din"/>
              </a:rPr>
              <a:t>. When we use a for loop to traverse any </a:t>
            </a:r>
            <a:r>
              <a:rPr lang="en-US" b="0" i="0" dirty="0" err="1">
                <a:effectLst/>
                <a:latin typeface="urw-din"/>
              </a:rPr>
              <a:t>iterable</a:t>
            </a:r>
            <a:r>
              <a:rPr lang="en-US" b="0" i="0" dirty="0">
                <a:effectLst/>
                <a:latin typeface="urw-din"/>
              </a:rPr>
              <a:t> object, internally it uses the </a:t>
            </a:r>
            <a:r>
              <a:rPr lang="en-US" b="0" i="0" dirty="0" err="1">
                <a:effectLst/>
                <a:latin typeface="urw-din"/>
              </a:rPr>
              <a:t>iter</a:t>
            </a:r>
            <a:r>
              <a:rPr lang="en-US" b="0" i="0" dirty="0">
                <a:effectLst/>
                <a:latin typeface="urw-din"/>
              </a:rPr>
              <a:t>() method to get an iterator object which further uses next() method to iterate over. This method raises a </a:t>
            </a:r>
            <a:r>
              <a:rPr lang="en-US" b="0" i="0" dirty="0" err="1">
                <a:effectLst/>
                <a:latin typeface="urw-din"/>
              </a:rPr>
              <a:t>StopIteration</a:t>
            </a:r>
            <a:r>
              <a:rPr lang="en-US" b="0" i="0" dirty="0">
                <a:effectLst/>
                <a:latin typeface="urw-din"/>
              </a:rPr>
              <a:t> to signal the end of the iteration.</a:t>
            </a:r>
          </a:p>
        </p:txBody>
      </p:sp>
    </p:spTree>
    <p:extLst>
      <p:ext uri="{BB962C8B-B14F-4D97-AF65-F5344CB8AC3E}">
        <p14:creationId xmlns:p14="http://schemas.microsoft.com/office/powerpoint/2010/main" val="269296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US" b="1" i="0" dirty="0">
                <a:effectLst/>
                <a:latin typeface="urw-din"/>
              </a:rPr>
              <a:t>How an iterator really works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lnSpcReduction="10000"/>
          </a:bodyPr>
          <a:lstStyle/>
          <a:p>
            <a:pPr lvl="1"/>
            <a:r>
              <a:rPr lang="en-US" dirty="0"/>
              <a:t># Here is an example of a python inbuilt iterator</a:t>
            </a:r>
          </a:p>
          <a:p>
            <a:pPr lvl="1"/>
            <a:r>
              <a:rPr lang="en-US" dirty="0"/>
              <a:t># value can be anything which can be iterate</a:t>
            </a:r>
          </a:p>
          <a:p>
            <a:pPr lvl="1"/>
            <a:r>
              <a:rPr lang="en-US" dirty="0" err="1"/>
              <a:t>iterable_value</a:t>
            </a:r>
            <a:r>
              <a:rPr lang="en-US" dirty="0"/>
              <a:t> = 'Geeks'</a:t>
            </a:r>
          </a:p>
          <a:p>
            <a:pPr lvl="1"/>
            <a:r>
              <a:rPr lang="en-US" dirty="0" err="1"/>
              <a:t>iterable_obj</a:t>
            </a:r>
            <a:r>
              <a:rPr lang="en-US" dirty="0"/>
              <a:t> = </a:t>
            </a:r>
            <a:r>
              <a:rPr lang="en-US" dirty="0" err="1"/>
              <a:t>iter</a:t>
            </a:r>
            <a:r>
              <a:rPr lang="en-US" dirty="0"/>
              <a:t>(</a:t>
            </a:r>
            <a:r>
              <a:rPr lang="en-US" dirty="0" err="1"/>
              <a:t>iterable_value</a:t>
            </a:r>
            <a:r>
              <a:rPr lang="en-US" dirty="0"/>
              <a:t>)</a:t>
            </a:r>
          </a:p>
          <a:p>
            <a:pPr lvl="1"/>
            <a:endParaRPr lang="en-US" dirty="0"/>
          </a:p>
          <a:p>
            <a:pPr lvl="1"/>
            <a:r>
              <a:rPr lang="en-US" dirty="0"/>
              <a:t>while True:</a:t>
            </a:r>
          </a:p>
          <a:p>
            <a:pPr lvl="1"/>
            <a:r>
              <a:rPr lang="en-US" dirty="0"/>
              <a:t>	try:</a:t>
            </a:r>
          </a:p>
          <a:p>
            <a:pPr lvl="1"/>
            <a:endParaRPr lang="en-US" dirty="0"/>
          </a:p>
          <a:p>
            <a:pPr lvl="1"/>
            <a:r>
              <a:rPr lang="en-US" dirty="0"/>
              <a:t>		# Iterate by calling next</a:t>
            </a:r>
          </a:p>
          <a:p>
            <a:pPr lvl="1"/>
            <a:r>
              <a:rPr lang="en-US" dirty="0"/>
              <a:t>		item = next(</a:t>
            </a:r>
            <a:r>
              <a:rPr lang="en-US" dirty="0" err="1"/>
              <a:t>iterable_obj</a:t>
            </a:r>
            <a:r>
              <a:rPr lang="en-US" dirty="0"/>
              <a:t>)</a:t>
            </a:r>
          </a:p>
          <a:p>
            <a:pPr lvl="1"/>
            <a:r>
              <a:rPr lang="en-US" dirty="0"/>
              <a:t>		print(item)</a:t>
            </a:r>
          </a:p>
          <a:p>
            <a:pPr lvl="1"/>
            <a:r>
              <a:rPr lang="en-US" dirty="0"/>
              <a:t>	except </a:t>
            </a:r>
            <a:r>
              <a:rPr lang="en-US" dirty="0" err="1"/>
              <a:t>StopIteration</a:t>
            </a:r>
            <a:r>
              <a:rPr lang="en-US" dirty="0"/>
              <a:t>:</a:t>
            </a:r>
          </a:p>
          <a:p>
            <a:pPr lvl="1"/>
            <a:endParaRPr lang="en-US" dirty="0"/>
          </a:p>
          <a:p>
            <a:pPr lvl="1"/>
            <a:r>
              <a:rPr lang="en-US" dirty="0"/>
              <a:t>		# exception will happen when iteration will over</a:t>
            </a:r>
          </a:p>
          <a:p>
            <a:pPr lvl="1"/>
            <a:r>
              <a:rPr lang="en-US" dirty="0"/>
              <a:t>		break</a:t>
            </a:r>
          </a:p>
          <a:p>
            <a:endParaRPr lang="en-IN" dirty="0"/>
          </a:p>
        </p:txBody>
      </p:sp>
    </p:spTree>
    <p:extLst>
      <p:ext uri="{BB962C8B-B14F-4D97-AF65-F5344CB8AC3E}">
        <p14:creationId xmlns:p14="http://schemas.microsoft.com/office/powerpoint/2010/main" val="388419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urw-din"/>
              </a:rPr>
              <a:t>How an iterator really works in python?</a:t>
            </a:r>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25000" lnSpcReduction="20000"/>
          </a:bodyPr>
          <a:lstStyle/>
          <a:p>
            <a:r>
              <a:rPr lang="en-US" sz="6400" b="0" i="0" dirty="0">
                <a:effectLst/>
                <a:latin typeface="urw-din"/>
              </a:rPr>
              <a:t>Below is a simple Python custom iterator that creates iterator type that iterates from 10 to a given limit. For example, if the limit is 15, then it prints 10 11 12 13 14 15. And if the limit is 5, then it prints nothing.</a:t>
            </a:r>
            <a:br>
              <a:rPr lang="en-US" sz="6400" dirty="0"/>
            </a:br>
            <a:r>
              <a:rPr lang="en-US" sz="6400" b="0" i="0" dirty="0">
                <a:effectLst/>
                <a:latin typeface="urw-din"/>
              </a:rPr>
              <a:t> # A simple Python program to demonstrate</a:t>
            </a:r>
          </a:p>
          <a:p>
            <a:pPr lvl="1"/>
            <a:r>
              <a:rPr lang="en-US" sz="4800" b="0" i="0" dirty="0">
                <a:effectLst/>
                <a:latin typeface="urw-din"/>
              </a:rPr>
              <a:t># working of iterators using an example type that iterates from 10 to given value</a:t>
            </a:r>
          </a:p>
          <a:p>
            <a:pPr lvl="1"/>
            <a:r>
              <a:rPr lang="en-US" sz="4800" b="0" i="0" dirty="0">
                <a:effectLst/>
                <a:latin typeface="urw-din"/>
              </a:rPr>
              <a:t># An </a:t>
            </a:r>
            <a:r>
              <a:rPr lang="en-US" sz="4800" b="0" i="0" dirty="0" err="1">
                <a:effectLst/>
                <a:latin typeface="urw-din"/>
              </a:rPr>
              <a:t>iterable</a:t>
            </a:r>
            <a:r>
              <a:rPr lang="en-US" sz="4800" b="0" i="0" dirty="0">
                <a:effectLst/>
                <a:latin typeface="urw-din"/>
              </a:rPr>
              <a:t> user defined type</a:t>
            </a:r>
          </a:p>
          <a:p>
            <a:pPr lvl="1"/>
            <a:r>
              <a:rPr lang="en-US" sz="4800" b="0" i="0" dirty="0">
                <a:effectLst/>
                <a:latin typeface="urw-din"/>
              </a:rPr>
              <a:t>class Test:</a:t>
            </a:r>
          </a:p>
          <a:p>
            <a:pPr lvl="1"/>
            <a:r>
              <a:rPr lang="en-US" sz="4800" b="0" i="0" dirty="0">
                <a:effectLst/>
                <a:latin typeface="urw-din"/>
              </a:rPr>
              <a:t>	# Constructor</a:t>
            </a:r>
          </a:p>
          <a:p>
            <a:pPr lvl="1"/>
            <a:r>
              <a:rPr lang="en-US" sz="4800" b="0" i="0" dirty="0">
                <a:effectLst/>
                <a:latin typeface="urw-din"/>
              </a:rPr>
              <a:t>	def __</a:t>
            </a:r>
            <a:r>
              <a:rPr lang="en-US" sz="4800" b="0" i="0" dirty="0" err="1">
                <a:effectLst/>
                <a:latin typeface="urw-din"/>
              </a:rPr>
              <a:t>init</a:t>
            </a:r>
            <a:r>
              <a:rPr lang="en-US" sz="4800" b="0" i="0" dirty="0">
                <a:effectLst/>
                <a:latin typeface="urw-din"/>
              </a:rPr>
              <a:t>__(self, limit):</a:t>
            </a:r>
          </a:p>
          <a:p>
            <a:pPr lvl="1"/>
            <a:r>
              <a:rPr lang="en-US" sz="4800" b="0" i="0" dirty="0">
                <a:effectLst/>
                <a:latin typeface="urw-din"/>
              </a:rPr>
              <a:t>		</a:t>
            </a:r>
            <a:r>
              <a:rPr lang="en-US" sz="4800" b="0" i="0" dirty="0" err="1">
                <a:effectLst/>
                <a:latin typeface="urw-din"/>
              </a:rPr>
              <a:t>self.limit</a:t>
            </a:r>
            <a:r>
              <a:rPr lang="en-US" sz="4800" b="0" i="0" dirty="0">
                <a:effectLst/>
                <a:latin typeface="urw-din"/>
              </a:rPr>
              <a:t> = limit</a:t>
            </a:r>
          </a:p>
          <a:p>
            <a:pPr lvl="1"/>
            <a:r>
              <a:rPr lang="en-US" sz="4800" b="0" i="0" dirty="0">
                <a:effectLst/>
                <a:latin typeface="urw-din"/>
              </a:rPr>
              <a:t>	# Creates iterator object Called when iteration is initialized</a:t>
            </a:r>
          </a:p>
          <a:p>
            <a:pPr lvl="1"/>
            <a:r>
              <a:rPr lang="en-US" sz="4800" b="0" i="0" dirty="0">
                <a:effectLst/>
                <a:latin typeface="urw-din"/>
              </a:rPr>
              <a:t>	def __</a:t>
            </a:r>
            <a:r>
              <a:rPr lang="en-US" sz="4800" b="0" i="0" dirty="0" err="1">
                <a:effectLst/>
                <a:latin typeface="urw-din"/>
              </a:rPr>
              <a:t>iter</a:t>
            </a:r>
            <a:r>
              <a:rPr lang="en-US" sz="4800" b="0" i="0" dirty="0">
                <a:effectLst/>
                <a:latin typeface="urw-din"/>
              </a:rPr>
              <a:t>__(self):</a:t>
            </a:r>
          </a:p>
          <a:p>
            <a:pPr lvl="1"/>
            <a:r>
              <a:rPr lang="en-US" sz="4800" b="0" i="0" dirty="0">
                <a:effectLst/>
                <a:latin typeface="urw-din"/>
              </a:rPr>
              <a:t>		</a:t>
            </a:r>
            <a:r>
              <a:rPr lang="en-US" sz="4800" b="0" i="0" dirty="0" err="1">
                <a:effectLst/>
                <a:latin typeface="urw-din"/>
              </a:rPr>
              <a:t>self.x</a:t>
            </a:r>
            <a:r>
              <a:rPr lang="en-US" sz="4800" b="0" i="0" dirty="0">
                <a:effectLst/>
                <a:latin typeface="urw-din"/>
              </a:rPr>
              <a:t> = 10</a:t>
            </a:r>
          </a:p>
          <a:p>
            <a:pPr lvl="1"/>
            <a:r>
              <a:rPr lang="en-US" sz="4800" b="0" i="0" dirty="0">
                <a:effectLst/>
                <a:latin typeface="urw-din"/>
              </a:rPr>
              <a:t>		return self</a:t>
            </a:r>
          </a:p>
          <a:p>
            <a:pPr lvl="1"/>
            <a:r>
              <a:rPr lang="en-US" sz="4800" b="0" i="0" dirty="0">
                <a:effectLst/>
                <a:latin typeface="urw-din"/>
              </a:rPr>
              <a:t>	# To move to next element. In Python 3, we should replace next with __next__</a:t>
            </a:r>
          </a:p>
          <a:p>
            <a:pPr lvl="1"/>
            <a:r>
              <a:rPr lang="en-US" sz="4800" b="0" i="0" dirty="0">
                <a:effectLst/>
                <a:latin typeface="urw-din"/>
              </a:rPr>
              <a:t>	def __next__(self):</a:t>
            </a:r>
          </a:p>
          <a:p>
            <a:pPr lvl="1"/>
            <a:r>
              <a:rPr lang="en-US" sz="4800" b="0" i="0" dirty="0">
                <a:effectLst/>
                <a:latin typeface="urw-din"/>
              </a:rPr>
              <a:t>		# Store current value </a:t>
            </a:r>
            <a:r>
              <a:rPr lang="en-US" sz="4800" b="0" i="0" dirty="0" err="1">
                <a:effectLst/>
                <a:latin typeface="urw-din"/>
              </a:rPr>
              <a:t>ofx</a:t>
            </a:r>
            <a:endParaRPr lang="en-US" sz="4800" b="0" i="0" dirty="0">
              <a:effectLst/>
              <a:latin typeface="urw-din"/>
            </a:endParaRPr>
          </a:p>
          <a:p>
            <a:pPr lvl="1"/>
            <a:r>
              <a:rPr lang="en-US" sz="4800" b="0" i="0" dirty="0">
                <a:effectLst/>
                <a:latin typeface="urw-din"/>
              </a:rPr>
              <a:t>		x = </a:t>
            </a:r>
            <a:r>
              <a:rPr lang="en-US" sz="4800" b="0" i="0" dirty="0" err="1">
                <a:effectLst/>
                <a:latin typeface="urw-din"/>
              </a:rPr>
              <a:t>self.x</a:t>
            </a:r>
            <a:endParaRPr lang="en-US" sz="4800" b="0" i="0" dirty="0">
              <a:effectLst/>
              <a:latin typeface="urw-din"/>
            </a:endParaRPr>
          </a:p>
          <a:p>
            <a:pPr lvl="1"/>
            <a:r>
              <a:rPr lang="en-US" sz="4800" b="0" i="0" dirty="0">
                <a:effectLst/>
                <a:latin typeface="urw-din"/>
              </a:rPr>
              <a:t>		# Stop iteration if limit is reached</a:t>
            </a:r>
          </a:p>
          <a:p>
            <a:pPr lvl="1"/>
            <a:r>
              <a:rPr lang="en-US" sz="4800" b="0" i="0" dirty="0">
                <a:effectLst/>
                <a:latin typeface="urw-din"/>
              </a:rPr>
              <a:t>		if x &gt; </a:t>
            </a:r>
            <a:r>
              <a:rPr lang="en-US" sz="4800" b="0" i="0" dirty="0" err="1">
                <a:effectLst/>
                <a:latin typeface="urw-din"/>
              </a:rPr>
              <a:t>self.limit</a:t>
            </a:r>
            <a:r>
              <a:rPr lang="en-US" sz="4800" b="0" i="0" dirty="0">
                <a:effectLst/>
                <a:latin typeface="urw-din"/>
              </a:rPr>
              <a:t>:</a:t>
            </a:r>
          </a:p>
          <a:p>
            <a:pPr lvl="1"/>
            <a:r>
              <a:rPr lang="en-US" sz="4800" b="0" i="0" dirty="0">
                <a:effectLst/>
                <a:latin typeface="urw-din"/>
              </a:rPr>
              <a:t>			raise </a:t>
            </a:r>
            <a:r>
              <a:rPr lang="en-US" sz="4800" b="0" i="0" dirty="0" err="1">
                <a:effectLst/>
                <a:latin typeface="urw-din"/>
              </a:rPr>
              <a:t>StopIteration</a:t>
            </a:r>
            <a:endParaRPr lang="en-US" sz="4800" b="0" i="0" dirty="0">
              <a:effectLst/>
              <a:latin typeface="urw-din"/>
            </a:endParaRPr>
          </a:p>
          <a:p>
            <a:pPr lvl="1"/>
            <a:r>
              <a:rPr lang="en-US" sz="4800" b="0" i="0" dirty="0">
                <a:effectLst/>
                <a:latin typeface="urw-din"/>
              </a:rPr>
              <a:t>		# Else increment and return old value</a:t>
            </a:r>
          </a:p>
          <a:p>
            <a:pPr lvl="1"/>
            <a:r>
              <a:rPr lang="en-US" sz="4800" b="0" i="0" dirty="0">
                <a:effectLst/>
                <a:latin typeface="urw-din"/>
              </a:rPr>
              <a:t>		</a:t>
            </a:r>
            <a:r>
              <a:rPr lang="en-US" sz="4800" b="0" i="0" dirty="0" err="1">
                <a:effectLst/>
                <a:latin typeface="urw-din"/>
              </a:rPr>
              <a:t>self.x</a:t>
            </a:r>
            <a:r>
              <a:rPr lang="en-US" sz="4800" b="0" i="0" dirty="0">
                <a:effectLst/>
                <a:latin typeface="urw-din"/>
              </a:rPr>
              <a:t> = x + 1;</a:t>
            </a:r>
          </a:p>
          <a:p>
            <a:pPr lvl="1"/>
            <a:r>
              <a:rPr lang="en-US" sz="4800" b="0" i="0" dirty="0">
                <a:effectLst/>
                <a:latin typeface="urw-din"/>
              </a:rPr>
              <a:t>		return x</a:t>
            </a:r>
          </a:p>
          <a:p>
            <a:pPr lvl="1"/>
            <a:r>
              <a:rPr lang="en-US" sz="4800" b="0" i="0" dirty="0">
                <a:effectLst/>
                <a:latin typeface="urw-din"/>
              </a:rPr>
              <a:t># Prints numbers from 10 to 15</a:t>
            </a:r>
          </a:p>
          <a:p>
            <a:pPr lvl="1"/>
            <a:r>
              <a:rPr lang="en-US" sz="4800" b="0" i="0" dirty="0">
                <a:effectLst/>
                <a:latin typeface="urw-din"/>
              </a:rPr>
              <a:t>for </a:t>
            </a:r>
            <a:r>
              <a:rPr lang="en-US" sz="4800" b="0" i="0" dirty="0" err="1">
                <a:effectLst/>
                <a:latin typeface="urw-din"/>
              </a:rPr>
              <a:t>i</a:t>
            </a:r>
            <a:r>
              <a:rPr lang="en-US" sz="4800" b="0" i="0" dirty="0">
                <a:effectLst/>
                <a:latin typeface="urw-din"/>
              </a:rPr>
              <a:t> in Test(15):</a:t>
            </a:r>
          </a:p>
          <a:p>
            <a:pPr lvl="1"/>
            <a:r>
              <a:rPr lang="en-US" sz="4800" b="0" i="0" dirty="0">
                <a:effectLst/>
                <a:latin typeface="urw-din"/>
              </a:rPr>
              <a:t>	print(</a:t>
            </a:r>
            <a:r>
              <a:rPr lang="en-US" sz="4800" b="0" i="0" dirty="0" err="1">
                <a:effectLst/>
                <a:latin typeface="urw-din"/>
              </a:rPr>
              <a:t>i</a:t>
            </a:r>
            <a:r>
              <a:rPr lang="en-US" sz="4800" b="0" i="0" dirty="0">
                <a:effectLst/>
                <a:latin typeface="urw-din"/>
              </a:rPr>
              <a:t>)</a:t>
            </a:r>
          </a:p>
          <a:p>
            <a:pPr lvl="1"/>
            <a:r>
              <a:rPr lang="en-US" sz="4800" b="0" i="0" dirty="0">
                <a:effectLst/>
                <a:latin typeface="urw-din"/>
              </a:rPr>
              <a:t># Prints nothing</a:t>
            </a:r>
          </a:p>
          <a:p>
            <a:pPr lvl="1"/>
            <a:r>
              <a:rPr lang="en-US" sz="4800" b="0" i="0" dirty="0">
                <a:effectLst/>
                <a:latin typeface="urw-din"/>
              </a:rPr>
              <a:t>for </a:t>
            </a:r>
            <a:r>
              <a:rPr lang="en-US" sz="4800" b="0" i="0" dirty="0" err="1">
                <a:effectLst/>
                <a:latin typeface="urw-din"/>
              </a:rPr>
              <a:t>i</a:t>
            </a:r>
            <a:r>
              <a:rPr lang="en-US" sz="4800" b="0" i="0" dirty="0">
                <a:effectLst/>
                <a:latin typeface="urw-din"/>
              </a:rPr>
              <a:t> in Test(5):</a:t>
            </a:r>
          </a:p>
          <a:p>
            <a:pPr lvl="1"/>
            <a:r>
              <a:rPr lang="en-US" sz="4800" b="0" i="0" dirty="0">
                <a:effectLst/>
                <a:latin typeface="urw-din"/>
              </a:rPr>
              <a:t>	print(</a:t>
            </a:r>
            <a:r>
              <a:rPr lang="en-US" sz="4800" b="0" i="0" dirty="0" err="1">
                <a:effectLst/>
                <a:latin typeface="urw-din"/>
              </a:rPr>
              <a:t>i</a:t>
            </a:r>
            <a:r>
              <a:rPr lang="en-US" sz="4800" b="0" i="0" dirty="0">
                <a:effectLst/>
                <a:latin typeface="urw-din"/>
              </a:rPr>
              <a:t>)</a:t>
            </a:r>
          </a:p>
          <a:p>
            <a:endParaRPr lang="en-IN" dirty="0"/>
          </a:p>
        </p:txBody>
      </p:sp>
    </p:spTree>
    <p:extLst>
      <p:ext uri="{BB962C8B-B14F-4D97-AF65-F5344CB8AC3E}">
        <p14:creationId xmlns:p14="http://schemas.microsoft.com/office/powerpoint/2010/main" val="220229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r>
              <a:rPr lang="en-US" b="1" i="0" dirty="0">
                <a:effectLst/>
                <a:latin typeface="urw-din"/>
              </a:rPr>
              <a:t>How an iterator really works in python?</a:t>
            </a:r>
            <a:endParaRPr lang="en-IN" b="1" dirty="0"/>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Autofit/>
          </a:bodyPr>
          <a:lstStyle/>
          <a:p>
            <a:r>
              <a:rPr lang="en-IN" sz="1800" dirty="0"/>
              <a:t># Sample built-in iterators Iterating over a list</a:t>
            </a:r>
          </a:p>
          <a:p>
            <a:r>
              <a:rPr lang="en-IN" sz="1800" dirty="0"/>
              <a:t>print("List Iteration")</a:t>
            </a:r>
          </a:p>
          <a:p>
            <a:r>
              <a:rPr lang="en-IN" sz="1800" dirty="0"/>
              <a:t>l = ["Python", "for", “code“]</a:t>
            </a:r>
          </a:p>
          <a:p>
            <a:r>
              <a:rPr lang="en-IN" sz="1800" dirty="0"/>
              <a:t>for </a:t>
            </a:r>
            <a:r>
              <a:rPr lang="en-IN" sz="1800" dirty="0" err="1"/>
              <a:t>i</a:t>
            </a:r>
            <a:r>
              <a:rPr lang="en-IN" sz="1800" dirty="0"/>
              <a:t> in l:</a:t>
            </a:r>
          </a:p>
          <a:p>
            <a:r>
              <a:rPr lang="en-IN" sz="1800" dirty="0"/>
              <a:t>	print(</a:t>
            </a:r>
            <a:r>
              <a:rPr lang="en-IN" sz="1800" dirty="0" err="1"/>
              <a:t>i</a:t>
            </a:r>
            <a:r>
              <a:rPr lang="en-IN" sz="1800" dirty="0"/>
              <a:t>)	</a:t>
            </a:r>
          </a:p>
          <a:p>
            <a:r>
              <a:rPr lang="en-IN" sz="1800" dirty="0"/>
              <a:t># Iterating over a tuple (immutable)</a:t>
            </a:r>
          </a:p>
          <a:p>
            <a:r>
              <a:rPr lang="en-IN" sz="1800" dirty="0"/>
              <a:t>print("\</a:t>
            </a:r>
            <a:r>
              <a:rPr lang="en-IN" sz="1800" dirty="0" err="1"/>
              <a:t>nTuple</a:t>
            </a:r>
            <a:r>
              <a:rPr lang="en-IN" sz="1800" dirty="0"/>
              <a:t> Iteration")</a:t>
            </a:r>
          </a:p>
          <a:p>
            <a:r>
              <a:rPr lang="en-IN" sz="1800" dirty="0"/>
              <a:t>t = (“Python", "for", “code")</a:t>
            </a:r>
          </a:p>
          <a:p>
            <a:r>
              <a:rPr lang="en-IN" sz="1800" dirty="0"/>
              <a:t>for </a:t>
            </a:r>
            <a:r>
              <a:rPr lang="en-IN" sz="1800" dirty="0" err="1"/>
              <a:t>i</a:t>
            </a:r>
            <a:r>
              <a:rPr lang="en-IN" sz="1800" dirty="0"/>
              <a:t> in t:</a:t>
            </a:r>
          </a:p>
          <a:p>
            <a:r>
              <a:rPr lang="en-IN" sz="1800" dirty="0"/>
              <a:t>	print(</a:t>
            </a:r>
            <a:r>
              <a:rPr lang="en-IN" sz="1800" dirty="0" err="1"/>
              <a:t>i</a:t>
            </a:r>
            <a:r>
              <a:rPr lang="en-IN" sz="1800" dirty="0"/>
              <a:t>)	</a:t>
            </a:r>
          </a:p>
          <a:p>
            <a:r>
              <a:rPr lang="en-IN" sz="1800" dirty="0"/>
              <a:t># Iterating over a String</a:t>
            </a:r>
          </a:p>
          <a:p>
            <a:r>
              <a:rPr lang="en-IN" sz="1800" dirty="0"/>
              <a:t>print("\</a:t>
            </a:r>
            <a:r>
              <a:rPr lang="en-IN" sz="1800" dirty="0" err="1"/>
              <a:t>nString</a:t>
            </a:r>
            <a:r>
              <a:rPr lang="en-IN" sz="1800" dirty="0"/>
              <a:t> Iteration")</a:t>
            </a:r>
          </a:p>
          <a:p>
            <a:r>
              <a:rPr lang="en-IN" sz="1800" dirty="0"/>
              <a:t>s = “Python"</a:t>
            </a:r>
          </a:p>
          <a:p>
            <a:r>
              <a:rPr lang="en-IN" sz="1800" dirty="0"/>
              <a:t>for </a:t>
            </a:r>
            <a:r>
              <a:rPr lang="en-IN" sz="1800" dirty="0" err="1"/>
              <a:t>i</a:t>
            </a:r>
            <a:r>
              <a:rPr lang="en-IN" sz="1800" dirty="0"/>
              <a:t> in s :</a:t>
            </a:r>
          </a:p>
          <a:p>
            <a:r>
              <a:rPr lang="en-IN" sz="1800" dirty="0"/>
              <a:t>	print(</a:t>
            </a:r>
            <a:r>
              <a:rPr lang="en-IN" sz="1800" dirty="0" err="1"/>
              <a:t>i</a:t>
            </a:r>
            <a:r>
              <a:rPr lang="en-IN" sz="1800" dirty="0"/>
              <a:t>)</a:t>
            </a:r>
          </a:p>
        </p:txBody>
      </p:sp>
    </p:spTree>
    <p:extLst>
      <p:ext uri="{BB962C8B-B14F-4D97-AF65-F5344CB8AC3E}">
        <p14:creationId xmlns:p14="http://schemas.microsoft.com/office/powerpoint/2010/main" val="12307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79A-0369-85AD-5EAE-7CA4ACA7F412}"/>
              </a:ext>
            </a:extLst>
          </p:cNvPr>
          <p:cNvSpPr>
            <a:spLocks noGrp="1"/>
          </p:cNvSpPr>
          <p:nvPr>
            <p:ph type="title"/>
          </p:nvPr>
        </p:nvSpPr>
        <p:spPr>
          <a:xfrm>
            <a:off x="147917" y="203760"/>
            <a:ext cx="11896165" cy="603063"/>
          </a:xfrm>
        </p:spPr>
        <p:txBody>
          <a:bodyPr>
            <a:normAutofit fontScale="90000"/>
          </a:bodyPr>
          <a:lstStyle/>
          <a:p>
            <a:pPr fontAlgn="base"/>
            <a:r>
              <a:rPr lang="en-IN" b="1" i="0" dirty="0">
                <a:effectLst/>
                <a:latin typeface="sofia-pro"/>
              </a:rPr>
              <a:t>Generators in Python</a:t>
            </a:r>
          </a:p>
        </p:txBody>
      </p:sp>
      <p:sp>
        <p:nvSpPr>
          <p:cNvPr id="3" name="Content Placeholder 2">
            <a:extLst>
              <a:ext uri="{FF2B5EF4-FFF2-40B4-BE49-F238E27FC236}">
                <a16:creationId xmlns:a16="http://schemas.microsoft.com/office/drawing/2014/main" id="{36D1DC60-23B2-035E-3292-D9A62BBF8CCD}"/>
              </a:ext>
            </a:extLst>
          </p:cNvPr>
          <p:cNvSpPr>
            <a:spLocks noGrp="1"/>
          </p:cNvSpPr>
          <p:nvPr>
            <p:ph idx="1"/>
          </p:nvPr>
        </p:nvSpPr>
        <p:spPr>
          <a:xfrm>
            <a:off x="147917" y="977152"/>
            <a:ext cx="11896165" cy="5677087"/>
          </a:xfrm>
        </p:spPr>
        <p:txBody>
          <a:bodyPr>
            <a:normAutofit fontScale="70000" lnSpcReduction="20000"/>
          </a:bodyPr>
          <a:lstStyle/>
          <a:p>
            <a:r>
              <a:rPr lang="en-US" sz="2400" dirty="0"/>
              <a:t>There are two terms involved when we discuss generators.</a:t>
            </a:r>
          </a:p>
          <a:p>
            <a:r>
              <a:rPr lang="en-US" sz="2400" b="1" dirty="0"/>
              <a:t>Generator-Function </a:t>
            </a:r>
            <a:r>
              <a:rPr lang="en-US" sz="2400" dirty="0"/>
              <a:t>: A generator-function is defined like a normal function, but whenever it needs to generate a value, it does so with the yield keyword rather than return. If the body of a def contains yield, the function automatically becomes a generator function.</a:t>
            </a:r>
          </a:p>
          <a:p>
            <a:pPr lvl="2"/>
            <a:r>
              <a:rPr lang="en-US" sz="1200" dirty="0"/>
              <a:t># A generator function that yields 1 for first time, 2 second time and 3 third time</a:t>
            </a:r>
          </a:p>
          <a:p>
            <a:pPr lvl="2"/>
            <a:r>
              <a:rPr lang="en-US" sz="1200" dirty="0"/>
              <a:t>def </a:t>
            </a:r>
            <a:r>
              <a:rPr lang="en-US" sz="1200" dirty="0" err="1"/>
              <a:t>simpleGeneratorFun</a:t>
            </a:r>
            <a:r>
              <a:rPr lang="en-US" sz="1200" dirty="0"/>
              <a:t>():</a:t>
            </a:r>
          </a:p>
          <a:p>
            <a:pPr lvl="2"/>
            <a:r>
              <a:rPr lang="en-US" sz="1200" dirty="0"/>
              <a:t>	yield 1			</a:t>
            </a:r>
          </a:p>
          <a:p>
            <a:pPr lvl="2"/>
            <a:r>
              <a:rPr lang="en-US" sz="1200" dirty="0"/>
              <a:t>	yield 2			</a:t>
            </a:r>
          </a:p>
          <a:p>
            <a:pPr lvl="2"/>
            <a:r>
              <a:rPr lang="en-US" sz="1200" dirty="0"/>
              <a:t>	yield 3			</a:t>
            </a:r>
          </a:p>
          <a:p>
            <a:pPr lvl="2"/>
            <a:r>
              <a:rPr lang="en-US" sz="1200" dirty="0"/>
              <a:t># Driver code to check above generator function</a:t>
            </a:r>
          </a:p>
          <a:p>
            <a:pPr lvl="2"/>
            <a:r>
              <a:rPr lang="en-US" sz="1200" dirty="0"/>
              <a:t>for value in </a:t>
            </a:r>
            <a:r>
              <a:rPr lang="en-US" sz="1200" dirty="0" err="1"/>
              <a:t>simpleGeneratorFun</a:t>
            </a:r>
            <a:r>
              <a:rPr lang="en-US" sz="1200" dirty="0"/>
              <a:t>():</a:t>
            </a:r>
          </a:p>
          <a:p>
            <a:pPr lvl="2"/>
            <a:r>
              <a:rPr lang="en-US" sz="1200" dirty="0"/>
              <a:t>	print(value)</a:t>
            </a:r>
          </a:p>
          <a:p>
            <a:r>
              <a:rPr lang="en-US" sz="2400" b="1" i="0" dirty="0">
                <a:effectLst/>
                <a:latin typeface="urw-din"/>
              </a:rPr>
              <a:t>Generator-Object :</a:t>
            </a:r>
            <a:r>
              <a:rPr lang="en-US" sz="2400" b="0" i="0" dirty="0">
                <a:effectLst/>
                <a:latin typeface="urw-din"/>
              </a:rPr>
              <a:t> Generator functions return a generator object. Generator objects are used either by calling the next method on the generator object or using the generator object in a “for in” loop (as shown in the above program).</a:t>
            </a:r>
          </a:p>
          <a:p>
            <a:pPr lvl="2"/>
            <a:r>
              <a:rPr lang="en-IN" sz="1600" dirty="0"/>
              <a:t># A Python program to demonstrate use of generator object with next()</a:t>
            </a:r>
          </a:p>
          <a:p>
            <a:pPr lvl="2"/>
            <a:r>
              <a:rPr lang="en-IN" sz="1600" dirty="0"/>
              <a:t># A generator function</a:t>
            </a:r>
          </a:p>
          <a:p>
            <a:pPr lvl="2"/>
            <a:r>
              <a:rPr lang="en-IN" sz="1600" dirty="0"/>
              <a:t>def </a:t>
            </a:r>
            <a:r>
              <a:rPr lang="en-IN" sz="1600" dirty="0" err="1"/>
              <a:t>simpleGeneratorFun</a:t>
            </a:r>
            <a:r>
              <a:rPr lang="en-IN" sz="1600" dirty="0"/>
              <a:t>():</a:t>
            </a:r>
          </a:p>
          <a:p>
            <a:pPr lvl="2"/>
            <a:r>
              <a:rPr lang="en-IN" sz="1600" dirty="0"/>
              <a:t>	yield 1</a:t>
            </a:r>
          </a:p>
          <a:p>
            <a:pPr lvl="2"/>
            <a:r>
              <a:rPr lang="en-IN" sz="1600" dirty="0"/>
              <a:t>	yield 2</a:t>
            </a:r>
          </a:p>
          <a:p>
            <a:pPr lvl="2"/>
            <a:r>
              <a:rPr lang="en-IN" sz="1600" dirty="0"/>
              <a:t>	yield 3</a:t>
            </a:r>
          </a:p>
          <a:p>
            <a:pPr lvl="2"/>
            <a:r>
              <a:rPr lang="en-IN" sz="1600" dirty="0"/>
              <a:t># x is a generator object</a:t>
            </a:r>
          </a:p>
          <a:p>
            <a:pPr lvl="2"/>
            <a:r>
              <a:rPr lang="en-IN" sz="1600" dirty="0"/>
              <a:t>x = </a:t>
            </a:r>
            <a:r>
              <a:rPr lang="en-IN" sz="1600" dirty="0" err="1"/>
              <a:t>simpleGeneratorFun</a:t>
            </a:r>
            <a:r>
              <a:rPr lang="en-IN" sz="1600" dirty="0"/>
              <a:t>()</a:t>
            </a:r>
          </a:p>
          <a:p>
            <a:pPr lvl="2"/>
            <a:r>
              <a:rPr lang="en-IN" sz="1600" dirty="0"/>
              <a:t># Iterating over the generator object using next</a:t>
            </a:r>
          </a:p>
          <a:p>
            <a:pPr lvl="2"/>
            <a:r>
              <a:rPr lang="en-IN" sz="1600" dirty="0"/>
              <a:t>print(</a:t>
            </a:r>
            <a:r>
              <a:rPr lang="en-IN" sz="1600" dirty="0" err="1"/>
              <a:t>x.next</a:t>
            </a:r>
            <a:r>
              <a:rPr lang="en-IN" sz="1600" dirty="0"/>
              <a:t>()) # In Python 3, __next__()</a:t>
            </a:r>
          </a:p>
          <a:p>
            <a:pPr lvl="2"/>
            <a:r>
              <a:rPr lang="en-IN" sz="1600" dirty="0"/>
              <a:t>print(</a:t>
            </a:r>
            <a:r>
              <a:rPr lang="en-IN" sz="1600" dirty="0" err="1"/>
              <a:t>x.next</a:t>
            </a:r>
            <a:r>
              <a:rPr lang="en-IN" sz="1600" dirty="0"/>
              <a:t>())</a:t>
            </a:r>
          </a:p>
          <a:p>
            <a:pPr lvl="2"/>
            <a:r>
              <a:rPr lang="en-IN" sz="1600" dirty="0"/>
              <a:t>print(</a:t>
            </a:r>
            <a:r>
              <a:rPr lang="en-IN" sz="1600" dirty="0" err="1"/>
              <a:t>x.next</a:t>
            </a:r>
            <a:r>
              <a:rPr lang="en-IN" sz="1600" dirty="0"/>
              <a:t>())</a:t>
            </a:r>
          </a:p>
          <a:p>
            <a:r>
              <a:rPr lang="en-US" sz="2400" dirty="0"/>
              <a:t>So a generator function returns an generator object that is </a:t>
            </a:r>
            <a:r>
              <a:rPr lang="en-US" sz="2400" dirty="0" err="1"/>
              <a:t>iterable</a:t>
            </a:r>
            <a:r>
              <a:rPr lang="en-US" sz="2400" dirty="0"/>
              <a:t>, i.e., can be used as an Iterators .</a:t>
            </a:r>
            <a:endParaRPr lang="en-IN" sz="2400" dirty="0"/>
          </a:p>
        </p:txBody>
      </p:sp>
    </p:spTree>
    <p:extLst>
      <p:ext uri="{BB962C8B-B14F-4D97-AF65-F5344CB8AC3E}">
        <p14:creationId xmlns:p14="http://schemas.microsoft.com/office/powerpoint/2010/main" val="544079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2449</Words>
  <Application>Microsoft Office PowerPoint</Application>
  <PresentationFormat>Widescreen</PresentationFormat>
  <Paragraphs>239</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Calibri</vt:lpstr>
      <vt:lpstr>Calibri Light</vt:lpstr>
      <vt:lpstr>droid sans mono</vt:lpstr>
      <vt:lpstr>euclid_circular_a</vt:lpstr>
      <vt:lpstr>sofia-pro</vt:lpstr>
      <vt:lpstr>urw-din</vt:lpstr>
      <vt:lpstr>Office Theme</vt:lpstr>
      <vt:lpstr>Python</vt:lpstr>
      <vt:lpstr>GEnerators</vt:lpstr>
      <vt:lpstr>Yield Keyword</vt:lpstr>
      <vt:lpstr>Yield Keyword</vt:lpstr>
      <vt:lpstr>Iterators in Python</vt:lpstr>
      <vt:lpstr>How an iterator really works in python?</vt:lpstr>
      <vt:lpstr>How an iterator really works in python?</vt:lpstr>
      <vt:lpstr>How an iterator really works in python?</vt:lpstr>
      <vt:lpstr>Generators in Python</vt:lpstr>
      <vt:lpstr>Generators in Python</vt:lpstr>
      <vt:lpstr>Generators in Python</vt:lpstr>
      <vt:lpstr>Differences between Generator function and Normal function</vt:lpstr>
      <vt:lpstr>Differences between Generator function and Normal function</vt:lpstr>
      <vt:lpstr>Python Generators with a Loop</vt:lpstr>
      <vt:lpstr>Python Generator Expression</vt:lpstr>
      <vt:lpstr>Python Generator Expression</vt:lpstr>
      <vt:lpstr>Use of Python Generators</vt:lpstr>
      <vt:lpstr>Use of Python Generators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38</cp:revision>
  <dcterms:created xsi:type="dcterms:W3CDTF">2022-06-08T17:38:50Z</dcterms:created>
  <dcterms:modified xsi:type="dcterms:W3CDTF">2022-06-11T14:31:25Z</dcterms:modified>
</cp:coreProperties>
</file>