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67" r:id="rId4"/>
    <p:sldId id="284" r:id="rId5"/>
    <p:sldId id="287" r:id="rId6"/>
    <p:sldId id="278" r:id="rId7"/>
    <p:sldId id="285" r:id="rId8"/>
    <p:sldId id="286" r:id="rId9"/>
    <p:sldId id="279" r:id="rId10"/>
    <p:sldId id="288" r:id="rId11"/>
    <p:sldId id="281" r:id="rId12"/>
    <p:sldId id="280" r:id="rId13"/>
    <p:sldId id="282" r:id="rId14"/>
    <p:sldId id="291" r:id="rId15"/>
    <p:sldId id="293" r:id="rId16"/>
    <p:sldId id="283" r:id="rId17"/>
    <p:sldId id="292" r:id="rId18"/>
    <p:sldId id="294"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F983-53E0-CCF3-93E4-7F9EC6B026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D4A3FA-F74A-376E-05BD-E96BDE4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4F3400-CF28-D6AD-94E7-0CB445DEEA71}"/>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5" name="Footer Placeholder 4">
            <a:extLst>
              <a:ext uri="{FF2B5EF4-FFF2-40B4-BE49-F238E27FC236}">
                <a16:creationId xmlns:a16="http://schemas.microsoft.com/office/drawing/2014/main" id="{591B4900-C012-3BF4-8683-35E519233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E4785-0BE1-CD2D-82A3-CD6E405BD735}"/>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16799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230F-DF72-DFAD-BC9B-60C76FB117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69931-C7D4-9DCC-FC98-B5F7A86CE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85F59-F518-B8F2-292C-503EB6FEB8C2}"/>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5" name="Footer Placeholder 4">
            <a:extLst>
              <a:ext uri="{FF2B5EF4-FFF2-40B4-BE49-F238E27FC236}">
                <a16:creationId xmlns:a16="http://schemas.microsoft.com/office/drawing/2014/main" id="{1A5BCE0F-F7FF-7A68-C9C9-3D2C7BBB5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B98A1-28A8-8E58-A6FF-5EE99FA9D441}"/>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69408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8484D-2EB3-C1D4-C2FD-456B8375F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124E6-CCD9-49C6-3CF8-250C15077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60D55-68FE-8021-1A63-80BFF458B80A}"/>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5" name="Footer Placeholder 4">
            <a:extLst>
              <a:ext uri="{FF2B5EF4-FFF2-40B4-BE49-F238E27FC236}">
                <a16:creationId xmlns:a16="http://schemas.microsoft.com/office/drawing/2014/main" id="{8474DBF6-8D3B-7587-4B45-963C79C2B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3DFEB-7BC8-BB31-D617-4AC15FAF430F}"/>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47777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A7D-2B13-78E2-EECE-8F275C1BC0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903CB2-6A0A-39C5-B4D3-BD30E9B65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D9ADE-CABA-86D3-2D3F-FE59023C11B2}"/>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5" name="Footer Placeholder 4">
            <a:extLst>
              <a:ext uri="{FF2B5EF4-FFF2-40B4-BE49-F238E27FC236}">
                <a16:creationId xmlns:a16="http://schemas.microsoft.com/office/drawing/2014/main" id="{DCF5D19A-CBC4-996D-A1BB-AE8F75B25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19642-5108-343C-7357-0ABCA8DBD21E}"/>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06089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91E-A8EA-F278-FED5-D3F0C6E25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37FE35-5DEB-5689-F705-EDDBB5DD1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BA916-8641-51E8-D9E9-6E0B83CDE1DA}"/>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5" name="Footer Placeholder 4">
            <a:extLst>
              <a:ext uri="{FF2B5EF4-FFF2-40B4-BE49-F238E27FC236}">
                <a16:creationId xmlns:a16="http://schemas.microsoft.com/office/drawing/2014/main" id="{BBAFAD91-7915-7C27-EB7E-DC078F09F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4D5BE-1DD2-45C5-D2E1-CD3C946E2AD2}"/>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60976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35B0-84D6-8E71-2969-67304BB24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BC2937-C7D7-ED22-C4D6-17699C727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5284D5-2208-FB32-FA07-D87919F71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F36F8-8FED-FE96-1F5B-8ECF7A89C2B0}"/>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6" name="Footer Placeholder 5">
            <a:extLst>
              <a:ext uri="{FF2B5EF4-FFF2-40B4-BE49-F238E27FC236}">
                <a16:creationId xmlns:a16="http://schemas.microsoft.com/office/drawing/2014/main" id="{8FB35BFC-E327-30A7-19E4-BA49053DB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ABD8D-B2FB-51F7-668B-3735859F5162}"/>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77399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5139-0D2C-EC94-A552-413E794AF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26867-3079-B5C4-F38B-85A7A7D52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DE3CD-EE57-8450-54D3-D579ED27F8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61D4AB-E36C-75D4-0EA0-3B1BB0B20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C5BFB-BB91-5511-82C6-DA7AEFEE4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32E92F-FDA7-E0E2-FC96-5C7878CA959B}"/>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8" name="Footer Placeholder 7">
            <a:extLst>
              <a:ext uri="{FF2B5EF4-FFF2-40B4-BE49-F238E27FC236}">
                <a16:creationId xmlns:a16="http://schemas.microsoft.com/office/drawing/2014/main" id="{4967C58F-4862-429C-72B3-C17477EAAF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A48E61-0ECF-1AFD-5969-8221F60173F0}"/>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83233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3F35-2973-0A9A-2679-E75572D6A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F5EAB0-6715-43FD-988C-A9F4F6AA38AE}"/>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4" name="Footer Placeholder 3">
            <a:extLst>
              <a:ext uri="{FF2B5EF4-FFF2-40B4-BE49-F238E27FC236}">
                <a16:creationId xmlns:a16="http://schemas.microsoft.com/office/drawing/2014/main" id="{CE814464-9A68-623E-F876-CF19D5B92C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4FEB45-8267-51E2-4C4A-267AE493F876}"/>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230125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F0BDE-D588-DAAA-A83B-9319B271EE4D}"/>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3" name="Footer Placeholder 2">
            <a:extLst>
              <a:ext uri="{FF2B5EF4-FFF2-40B4-BE49-F238E27FC236}">
                <a16:creationId xmlns:a16="http://schemas.microsoft.com/office/drawing/2014/main" id="{E07BC68F-6741-1935-6DD2-FBD359E1AF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915F4D-55BF-CE3B-DA28-01109032DB6E}"/>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08180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359C-1CFA-0029-66AF-572E73CF4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431F3-5BA1-6422-E680-94E59605B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9EFB6E-0224-05F9-4878-008DA71DB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4DDF6-39D7-F11F-D07B-CEA55A20D92A}"/>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6" name="Footer Placeholder 5">
            <a:extLst>
              <a:ext uri="{FF2B5EF4-FFF2-40B4-BE49-F238E27FC236}">
                <a16:creationId xmlns:a16="http://schemas.microsoft.com/office/drawing/2014/main" id="{F153C354-B90C-FB6D-5D27-3FDAA9A71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66189-4E4C-1266-EC95-7623D6A6B925}"/>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75967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4699-8A34-176F-D1DC-497F15B0C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B07A31-62AE-F7A2-DF21-33460BEF9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06AB39-B150-DABF-35E6-A80438EC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3F739-3CF2-C1AD-4D3A-39214EAE3152}"/>
              </a:ext>
            </a:extLst>
          </p:cNvPr>
          <p:cNvSpPr>
            <a:spLocks noGrp="1"/>
          </p:cNvSpPr>
          <p:nvPr>
            <p:ph type="dt" sz="half" idx="10"/>
          </p:nvPr>
        </p:nvSpPr>
        <p:spPr/>
        <p:txBody>
          <a:bodyPr/>
          <a:lstStyle/>
          <a:p>
            <a:fld id="{4A4F104E-19C1-405B-A2BB-BE8575E915DF}" type="datetimeFigureOut">
              <a:rPr lang="en-IN" smtClean="0"/>
              <a:t>13-06-2022</a:t>
            </a:fld>
            <a:endParaRPr lang="en-IN"/>
          </a:p>
        </p:txBody>
      </p:sp>
      <p:sp>
        <p:nvSpPr>
          <p:cNvPr id="6" name="Footer Placeholder 5">
            <a:extLst>
              <a:ext uri="{FF2B5EF4-FFF2-40B4-BE49-F238E27FC236}">
                <a16:creationId xmlns:a16="http://schemas.microsoft.com/office/drawing/2014/main" id="{B9276A14-4FDE-848D-6BBF-8347D5A491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1E4D4E-E3D0-B1C4-D3DE-ECCA24369EC6}"/>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4453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6C96EF-3F47-CF41-F537-B47421941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1904F-5AC7-8D37-7510-7895CBCF4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E3247-48C6-0E1D-5943-2DB0C651B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F104E-19C1-405B-A2BB-BE8575E915DF}" type="datetimeFigureOut">
              <a:rPr lang="en-IN" smtClean="0"/>
              <a:t>13-06-2022</a:t>
            </a:fld>
            <a:endParaRPr lang="en-IN"/>
          </a:p>
        </p:txBody>
      </p:sp>
      <p:sp>
        <p:nvSpPr>
          <p:cNvPr id="5" name="Footer Placeholder 4">
            <a:extLst>
              <a:ext uri="{FF2B5EF4-FFF2-40B4-BE49-F238E27FC236}">
                <a16:creationId xmlns:a16="http://schemas.microsoft.com/office/drawing/2014/main" id="{BED3B780-FDCC-0237-9F9B-FEAD27B31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CE31B5-122C-5D51-AB58-464821CE3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08FE-79F6-4AAA-A75A-8E27D03A078E}" type="slidenum">
              <a:rPr lang="en-IN" smtClean="0"/>
              <a:t>‹#›</a:t>
            </a:fld>
            <a:endParaRPr lang="en-IN"/>
          </a:p>
        </p:txBody>
      </p:sp>
    </p:spTree>
    <p:extLst>
      <p:ext uri="{BB962C8B-B14F-4D97-AF65-F5344CB8AC3E}">
        <p14:creationId xmlns:p14="http://schemas.microsoft.com/office/powerpoint/2010/main" val="258498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13</a:t>
            </a:r>
          </a:p>
          <a:p>
            <a:r>
              <a:rPr lang="en-IN" dirty="0"/>
              <a:t>Date – 13</a:t>
            </a:r>
            <a:r>
              <a:rPr lang="en-IN" baseline="30000" dirty="0"/>
              <a:t>th </a:t>
            </a:r>
            <a:r>
              <a:rPr lang="en-IN" dirty="0"/>
              <a:t>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euclid_circular_a"/>
              </a:rPr>
              <a:t>Defining a Closure Function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r>
              <a:rPr lang="en-US" b="0" dirty="0">
                <a:effectLst/>
                <a:latin typeface="Consolas" panose="020B0609020204030204" pitchFamily="49" charset="0"/>
              </a:rPr>
              <a:t>#this value in enclosing scope is still remembered even though </a:t>
            </a:r>
          </a:p>
          <a:p>
            <a:r>
              <a:rPr lang="en-US" b="0" dirty="0">
                <a:effectLst/>
                <a:latin typeface="Consolas" panose="020B0609020204030204" pitchFamily="49" charset="0"/>
              </a:rPr>
              <a:t># the variable goes out of scope or the function is itself deleted</a:t>
            </a:r>
          </a:p>
          <a:p>
            <a:r>
              <a:rPr lang="en-US" b="0" dirty="0">
                <a:effectLst/>
                <a:latin typeface="Consolas" panose="020B0609020204030204" pitchFamily="49" charset="0"/>
              </a:rPr>
              <a:t>del </a:t>
            </a:r>
            <a:r>
              <a:rPr lang="en-US" b="0" dirty="0" err="1">
                <a:effectLst/>
                <a:latin typeface="Consolas" panose="020B0609020204030204" pitchFamily="49" charset="0"/>
              </a:rPr>
              <a:t>print_msg</a:t>
            </a:r>
            <a:r>
              <a:rPr lang="en-US" b="0" dirty="0">
                <a:effectLst/>
                <a:latin typeface="Consolas" panose="020B0609020204030204" pitchFamily="49" charset="0"/>
              </a:rPr>
              <a:t> #deleting the </a:t>
            </a:r>
            <a:r>
              <a:rPr lang="en-US" b="0" dirty="0" err="1">
                <a:effectLst/>
                <a:latin typeface="Consolas" panose="020B0609020204030204" pitchFamily="49" charset="0"/>
              </a:rPr>
              <a:t>print_msg</a:t>
            </a:r>
            <a:r>
              <a:rPr lang="en-US" b="0" dirty="0">
                <a:effectLst/>
                <a:latin typeface="Consolas" panose="020B0609020204030204" pitchFamily="49" charset="0"/>
              </a:rPr>
              <a:t>()</a:t>
            </a:r>
          </a:p>
          <a:p>
            <a:r>
              <a:rPr lang="en-US" b="0" dirty="0">
                <a:effectLst/>
                <a:latin typeface="Consolas" panose="020B0609020204030204" pitchFamily="49" charset="0"/>
              </a:rPr>
              <a:t>sample() </a:t>
            </a:r>
          </a:p>
          <a:p>
            <a:r>
              <a:rPr lang="en-US" b="0" dirty="0">
                <a:effectLst/>
                <a:latin typeface="Consolas" panose="020B0609020204030204" pitchFamily="49" charset="0"/>
              </a:rPr>
              <a:t>#print_msg("Hello Python") this will throw an error</a:t>
            </a:r>
          </a:p>
        </p:txBody>
      </p:sp>
    </p:spTree>
    <p:extLst>
      <p:ext uri="{BB962C8B-B14F-4D97-AF65-F5344CB8AC3E}">
        <p14:creationId xmlns:p14="http://schemas.microsoft.com/office/powerpoint/2010/main" val="166762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US" b="1" i="0" dirty="0">
                <a:effectLst/>
                <a:latin typeface="sofia-pro"/>
              </a:rPr>
              <a:t>Example</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47500" lnSpcReduction="20000"/>
          </a:bodyPr>
          <a:lstStyle/>
          <a:p>
            <a:pPr algn="just" fontAlgn="base"/>
            <a:r>
              <a:rPr lang="en-US" b="0" i="0" dirty="0">
                <a:effectLst/>
                <a:latin typeface="urw-din"/>
              </a:rPr>
              <a:t>def </a:t>
            </a:r>
            <a:r>
              <a:rPr lang="en-US" b="0" i="0" dirty="0" err="1">
                <a:effectLst/>
                <a:latin typeface="urw-din"/>
              </a:rPr>
              <a:t>add_num</a:t>
            </a:r>
            <a:r>
              <a:rPr lang="en-US" b="0" i="0" dirty="0">
                <a:effectLst/>
                <a:latin typeface="urw-din"/>
              </a:rPr>
              <a:t>(n):</a:t>
            </a:r>
          </a:p>
          <a:p>
            <a:pPr algn="just" fontAlgn="base"/>
            <a:r>
              <a:rPr lang="en-US" b="0" i="0" dirty="0">
                <a:effectLst/>
                <a:latin typeface="urw-din"/>
              </a:rPr>
              <a:t>    def addition(x):</a:t>
            </a:r>
          </a:p>
          <a:p>
            <a:pPr algn="just" fontAlgn="base"/>
            <a:r>
              <a:rPr lang="en-US" b="0" i="0" dirty="0">
                <a:effectLst/>
                <a:latin typeface="urw-din"/>
              </a:rPr>
              <a:t>        return x + n</a:t>
            </a:r>
          </a:p>
          <a:p>
            <a:pPr algn="just" fontAlgn="base"/>
            <a:r>
              <a:rPr lang="en-US" b="0" i="0" dirty="0">
                <a:effectLst/>
                <a:latin typeface="urw-din"/>
              </a:rPr>
              <a:t>    return addition</a:t>
            </a:r>
          </a:p>
          <a:p>
            <a:pPr algn="just" fontAlgn="base"/>
            <a:endParaRPr lang="en-US" b="0" i="0" dirty="0">
              <a:effectLst/>
              <a:latin typeface="urw-din"/>
            </a:endParaRPr>
          </a:p>
          <a:p>
            <a:pPr algn="just" fontAlgn="base"/>
            <a:r>
              <a:rPr lang="en-US" b="0" i="0" dirty="0">
                <a:effectLst/>
                <a:latin typeface="urw-din"/>
              </a:rPr>
              <a:t>add_2 = </a:t>
            </a:r>
            <a:r>
              <a:rPr lang="en-US" b="0" i="0" dirty="0" err="1">
                <a:effectLst/>
                <a:latin typeface="urw-din"/>
              </a:rPr>
              <a:t>add_num</a:t>
            </a:r>
            <a:r>
              <a:rPr lang="en-US" b="0" i="0" dirty="0">
                <a:effectLst/>
                <a:latin typeface="urw-din"/>
              </a:rPr>
              <a:t>(2) #here </a:t>
            </a:r>
            <a:r>
              <a:rPr lang="en-US" b="0" i="0" dirty="0" err="1">
                <a:effectLst/>
                <a:latin typeface="urw-din"/>
              </a:rPr>
              <a:t>add_num</a:t>
            </a:r>
            <a:r>
              <a:rPr lang="en-US" b="0" i="0" dirty="0">
                <a:effectLst/>
                <a:latin typeface="urw-din"/>
              </a:rPr>
              <a:t> is called and n will store the value 2 in it</a:t>
            </a:r>
          </a:p>
          <a:p>
            <a:pPr algn="just" fontAlgn="base"/>
            <a:r>
              <a:rPr lang="en-US" b="0" i="0" dirty="0">
                <a:effectLst/>
                <a:latin typeface="urw-din"/>
              </a:rPr>
              <a:t>add_8 = </a:t>
            </a:r>
            <a:r>
              <a:rPr lang="en-US" b="0" i="0" dirty="0" err="1">
                <a:effectLst/>
                <a:latin typeface="urw-din"/>
              </a:rPr>
              <a:t>add_num</a:t>
            </a:r>
            <a:r>
              <a:rPr lang="en-US" b="0" i="0" dirty="0">
                <a:effectLst/>
                <a:latin typeface="urw-din"/>
              </a:rPr>
              <a:t>(8) #here </a:t>
            </a:r>
            <a:r>
              <a:rPr lang="en-US" b="0" i="0" dirty="0" err="1">
                <a:effectLst/>
                <a:latin typeface="urw-din"/>
              </a:rPr>
              <a:t>add_num</a:t>
            </a:r>
            <a:r>
              <a:rPr lang="en-US" b="0" i="0" dirty="0">
                <a:effectLst/>
                <a:latin typeface="urw-din"/>
              </a:rPr>
              <a:t> is called and n will store the value 8 in it </a:t>
            </a:r>
          </a:p>
          <a:p>
            <a:pPr algn="just" fontAlgn="base"/>
            <a:endParaRPr lang="en-US" b="0" i="0" dirty="0">
              <a:effectLst/>
              <a:latin typeface="urw-din"/>
            </a:endParaRPr>
          </a:p>
          <a:p>
            <a:pPr algn="just" fontAlgn="base"/>
            <a:r>
              <a:rPr lang="en-US" b="0" i="0" dirty="0">
                <a:effectLst/>
                <a:latin typeface="urw-din"/>
              </a:rPr>
              <a:t>add_9_to_2 = add_2(9) #here addition is called and x will store the value 9 and returns 9 + 2</a:t>
            </a:r>
          </a:p>
          <a:p>
            <a:pPr algn="just" fontAlgn="base"/>
            <a:r>
              <a:rPr lang="en-US" b="0" i="0" dirty="0">
                <a:effectLst/>
                <a:latin typeface="urw-din"/>
              </a:rPr>
              <a:t>#because add_2 will act as closure</a:t>
            </a:r>
          </a:p>
          <a:p>
            <a:pPr algn="just" fontAlgn="base"/>
            <a:r>
              <a:rPr lang="en-US" b="0" i="0" dirty="0">
                <a:effectLst/>
                <a:latin typeface="urw-din"/>
              </a:rPr>
              <a:t>add_6_to_8 = add_8(6) #here addition is called and x will store the value 6 and returns 6 + 8)</a:t>
            </a:r>
          </a:p>
          <a:p>
            <a:pPr algn="just" fontAlgn="base"/>
            <a:r>
              <a:rPr lang="en-US" b="0" i="0" dirty="0">
                <a:effectLst/>
                <a:latin typeface="urw-din"/>
              </a:rPr>
              <a:t>#because add_8 will act as closure</a:t>
            </a:r>
          </a:p>
          <a:p>
            <a:pPr algn="just" fontAlgn="base"/>
            <a:r>
              <a:rPr lang="en-US" b="0" i="0" dirty="0">
                <a:effectLst/>
                <a:latin typeface="urw-din"/>
              </a:rPr>
              <a:t>print(</a:t>
            </a:r>
            <a:r>
              <a:rPr lang="en-US" b="0" i="0" dirty="0" err="1">
                <a:effectLst/>
                <a:latin typeface="urw-din"/>
              </a:rPr>
              <a:t>f"Using</a:t>
            </a:r>
            <a:r>
              <a:rPr lang="en-US" b="0" i="0" dirty="0">
                <a:effectLst/>
                <a:latin typeface="urw-din"/>
              </a:rPr>
              <a:t> Closure the value of 9 + 2 = {add_9_to_2}")</a:t>
            </a:r>
          </a:p>
          <a:p>
            <a:pPr algn="just" fontAlgn="base"/>
            <a:r>
              <a:rPr lang="en-US" b="0" i="0" dirty="0">
                <a:effectLst/>
                <a:latin typeface="urw-din"/>
              </a:rPr>
              <a:t>print(</a:t>
            </a:r>
            <a:r>
              <a:rPr lang="en-US" b="0" i="0" dirty="0" err="1">
                <a:effectLst/>
                <a:latin typeface="urw-din"/>
              </a:rPr>
              <a:t>f"Using</a:t>
            </a:r>
            <a:r>
              <a:rPr lang="en-US" b="0" i="0" dirty="0">
                <a:effectLst/>
                <a:latin typeface="urw-din"/>
              </a:rPr>
              <a:t> Closure the value of 8 + 6 = {add_6_to_8}")</a:t>
            </a:r>
          </a:p>
          <a:p>
            <a:pPr algn="just" fontAlgn="base"/>
            <a:endParaRPr lang="en-US" b="0" i="0" dirty="0">
              <a:effectLst/>
              <a:latin typeface="urw-din"/>
            </a:endParaRPr>
          </a:p>
          <a:p>
            <a:pPr algn="just" fontAlgn="base"/>
            <a:r>
              <a:rPr lang="en-US" b="0" i="0" dirty="0">
                <a:effectLst/>
                <a:latin typeface="urw-din"/>
              </a:rPr>
              <a:t>#other way to do the above thing is </a:t>
            </a:r>
          </a:p>
          <a:p>
            <a:pPr algn="just" fontAlgn="base"/>
            <a:r>
              <a:rPr lang="en-US" b="0" i="0" dirty="0">
                <a:effectLst/>
                <a:latin typeface="urw-din"/>
              </a:rPr>
              <a:t>add_11 = </a:t>
            </a:r>
            <a:r>
              <a:rPr lang="en-US" b="0" i="0" dirty="0" err="1">
                <a:effectLst/>
                <a:latin typeface="urw-din"/>
              </a:rPr>
              <a:t>add_num</a:t>
            </a:r>
            <a:r>
              <a:rPr lang="en-US" b="0" i="0" dirty="0">
                <a:effectLst/>
                <a:latin typeface="urw-din"/>
              </a:rPr>
              <a:t>(11)</a:t>
            </a:r>
          </a:p>
          <a:p>
            <a:pPr algn="just" fontAlgn="base"/>
            <a:r>
              <a:rPr lang="en-US" b="0" i="0" dirty="0">
                <a:effectLst/>
                <a:latin typeface="urw-din"/>
              </a:rPr>
              <a:t>add_12 = </a:t>
            </a:r>
            <a:r>
              <a:rPr lang="en-US" b="0" i="0" dirty="0" err="1">
                <a:effectLst/>
                <a:latin typeface="urw-din"/>
              </a:rPr>
              <a:t>add_num</a:t>
            </a:r>
            <a:r>
              <a:rPr lang="en-US" b="0" i="0" dirty="0">
                <a:effectLst/>
                <a:latin typeface="urw-din"/>
              </a:rPr>
              <a:t>(12)</a:t>
            </a:r>
          </a:p>
          <a:p>
            <a:pPr algn="just" fontAlgn="base"/>
            <a:r>
              <a:rPr lang="en-US" b="0" i="0" dirty="0">
                <a:effectLst/>
                <a:latin typeface="urw-din"/>
              </a:rPr>
              <a:t>print("Using another way without creating different variables the value of 9 + 12 + 11 is = ",end = "")</a:t>
            </a:r>
          </a:p>
          <a:p>
            <a:pPr algn="just" fontAlgn="base"/>
            <a:r>
              <a:rPr lang="en-US" b="0" i="0" dirty="0">
                <a:effectLst/>
                <a:latin typeface="urw-din"/>
              </a:rPr>
              <a:t>print(f"{add_11(add_12(9))}")</a:t>
            </a:r>
          </a:p>
        </p:txBody>
      </p:sp>
    </p:spTree>
    <p:extLst>
      <p:ext uri="{BB962C8B-B14F-4D97-AF65-F5344CB8AC3E}">
        <p14:creationId xmlns:p14="http://schemas.microsoft.com/office/powerpoint/2010/main" val="413660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US" b="1" i="0" dirty="0">
                <a:effectLst/>
                <a:latin typeface="sofia-pro"/>
              </a:rPr>
              <a:t>Conclusion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r>
              <a:rPr lang="en-US" b="0" dirty="0">
                <a:effectLst/>
                <a:latin typeface="Consolas" panose="020B0609020204030204" pitchFamily="49" charset="0"/>
              </a:rPr>
              <a:t>1. Using closure we can invoke the functions which are out of scope in Python</a:t>
            </a:r>
          </a:p>
          <a:p>
            <a:r>
              <a:rPr lang="en-US" b="0" dirty="0">
                <a:effectLst/>
                <a:latin typeface="Consolas" panose="020B0609020204030204" pitchFamily="49" charset="0"/>
              </a:rPr>
              <a:t>2. Closure is a function that remembers the values present in the enclosed scope</a:t>
            </a:r>
          </a:p>
          <a:p>
            <a:r>
              <a:rPr lang="en-US" b="0" dirty="0">
                <a:effectLst/>
                <a:latin typeface="Consolas" panose="020B0609020204030204" pitchFamily="49" charset="0"/>
              </a:rPr>
              <a:t>3. Its a record in which each variable of a function is mapped with the value or a reference to the name when the closure was created</a:t>
            </a:r>
          </a:p>
          <a:p>
            <a:r>
              <a:rPr lang="en-US" b="0" dirty="0">
                <a:effectLst/>
                <a:latin typeface="Consolas" panose="020B0609020204030204" pitchFamily="49" charset="0"/>
              </a:rPr>
              <a:t>4. It acts as an aid to fetch or access the variables with the help of closure copies</a:t>
            </a:r>
          </a:p>
          <a:p>
            <a:pPr algn="just" fontAlgn="base"/>
            <a:endParaRPr lang="en-US" b="0" i="0" dirty="0">
              <a:effectLst/>
              <a:latin typeface="urw-din"/>
            </a:endParaRPr>
          </a:p>
        </p:txBody>
      </p:sp>
    </p:spTree>
    <p:extLst>
      <p:ext uri="{BB962C8B-B14F-4D97-AF65-F5344CB8AC3E}">
        <p14:creationId xmlns:p14="http://schemas.microsoft.com/office/powerpoint/2010/main" val="272199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US" b="1" i="0" dirty="0">
                <a:effectLst/>
                <a:latin typeface="sofia-pro"/>
              </a:rPr>
              <a:t>3 W’s</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marL="0" indent="0">
              <a:buNone/>
            </a:pPr>
            <a:r>
              <a:rPr lang="en-US" sz="3200" b="1" dirty="0">
                <a:effectLst/>
                <a:latin typeface="Consolas" panose="020B0609020204030204" pitchFamily="49" charset="0"/>
              </a:rPr>
              <a:t>1. When do we have Closures?</a:t>
            </a:r>
          </a:p>
          <a:p>
            <a:pPr marL="0" indent="0">
              <a:buNone/>
            </a:pPr>
            <a:r>
              <a:rPr lang="en-US" sz="3200" b="1" dirty="0">
                <a:effectLst/>
                <a:latin typeface="Consolas" panose="020B0609020204030204" pitchFamily="49" charset="0"/>
              </a:rPr>
              <a:t>2. Why to use closures?</a:t>
            </a:r>
          </a:p>
          <a:p>
            <a:pPr marL="0" indent="0">
              <a:buNone/>
            </a:pPr>
            <a:r>
              <a:rPr lang="en-US" sz="3200" b="1" dirty="0">
                <a:effectLst/>
                <a:latin typeface="Consolas" panose="020B0609020204030204" pitchFamily="49" charset="0"/>
              </a:rPr>
              <a:t>3. When to use closures?</a:t>
            </a:r>
          </a:p>
          <a:p>
            <a:pPr algn="just" fontAlgn="base"/>
            <a:endParaRPr lang="en-US" sz="3200" b="1" i="0" dirty="0">
              <a:effectLst/>
              <a:latin typeface="urw-din"/>
            </a:endParaRPr>
          </a:p>
        </p:txBody>
      </p:sp>
    </p:spTree>
    <p:extLst>
      <p:ext uri="{BB962C8B-B14F-4D97-AF65-F5344CB8AC3E}">
        <p14:creationId xmlns:p14="http://schemas.microsoft.com/office/powerpoint/2010/main" val="106637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algn="l"/>
            <a:r>
              <a:rPr lang="en-US" b="1" i="0" dirty="0">
                <a:effectLst/>
                <a:latin typeface="euclid_circular_a"/>
              </a:rPr>
              <a:t>When do we have closures?</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a:r>
              <a:rPr lang="en-US" b="0" i="0" dirty="0">
                <a:effectLst/>
                <a:latin typeface="euclid_circular_a"/>
              </a:rPr>
              <a:t>As seen from the above example, we have a closure in Python when a nested function references a value in its enclosing scope.</a:t>
            </a:r>
          </a:p>
          <a:p>
            <a:pPr algn="l"/>
            <a:r>
              <a:rPr lang="en-US" b="0" i="0" dirty="0">
                <a:effectLst/>
                <a:latin typeface="euclid_circular_a"/>
              </a:rPr>
              <a:t>The criteria that must be met to create closure in Python are summarized in the following points.</a:t>
            </a:r>
          </a:p>
          <a:p>
            <a:pPr algn="l">
              <a:buFont typeface="Arial" panose="020B0604020202020204" pitchFamily="34" charset="0"/>
              <a:buChar char="•"/>
            </a:pPr>
            <a:r>
              <a:rPr lang="en-US" b="0" i="0" dirty="0">
                <a:effectLst/>
                <a:latin typeface="euclid_circular_a"/>
              </a:rPr>
              <a:t>We must have a nested function (function inside a function).</a:t>
            </a:r>
          </a:p>
          <a:p>
            <a:pPr algn="l">
              <a:buFont typeface="Arial" panose="020B0604020202020204" pitchFamily="34" charset="0"/>
              <a:buChar char="•"/>
            </a:pPr>
            <a:r>
              <a:rPr lang="en-US" b="0" i="0" dirty="0">
                <a:effectLst/>
                <a:latin typeface="euclid_circular_a"/>
              </a:rPr>
              <a:t>The nested function must refer to a value defined in the enclosing function.</a:t>
            </a:r>
          </a:p>
          <a:p>
            <a:pPr algn="l">
              <a:buFont typeface="Arial" panose="020B0604020202020204" pitchFamily="34" charset="0"/>
              <a:buChar char="•"/>
            </a:pPr>
            <a:r>
              <a:rPr lang="en-US" b="0" i="0" dirty="0">
                <a:effectLst/>
                <a:latin typeface="euclid_circular_a"/>
              </a:rPr>
              <a:t>The enclosing function must return the nested function.</a:t>
            </a:r>
          </a:p>
        </p:txBody>
      </p:sp>
    </p:spTree>
    <p:extLst>
      <p:ext uri="{BB962C8B-B14F-4D97-AF65-F5344CB8AC3E}">
        <p14:creationId xmlns:p14="http://schemas.microsoft.com/office/powerpoint/2010/main" val="194019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marL="0" indent="0">
              <a:buNone/>
            </a:pPr>
            <a:r>
              <a:rPr lang="en-US" sz="4400" b="1" dirty="0">
                <a:effectLst/>
                <a:latin typeface="Consolas" panose="020B0609020204030204" pitchFamily="49" charset="0"/>
              </a:rPr>
              <a:t>Why to use closures?</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fontAlgn="base"/>
            <a:r>
              <a:rPr lang="en-US" b="0" i="0" dirty="0">
                <a:effectLst/>
                <a:latin typeface="urw-din"/>
              </a:rPr>
              <a:t>1. As closures are used as callback functions, they provide some sort of data hiding. This helps us to reduce the use of global variables.</a:t>
            </a:r>
          </a:p>
          <a:p>
            <a:pPr algn="l" fontAlgn="base"/>
            <a:r>
              <a:rPr lang="en-US" b="0" i="0" dirty="0">
                <a:effectLst/>
                <a:latin typeface="urw-din"/>
              </a:rPr>
              <a:t>2.  When we have few functions in our code, closures prove to be an efficient way. But if we need to have many functions, then go for class (OOP).</a:t>
            </a:r>
          </a:p>
        </p:txBody>
      </p:sp>
    </p:spTree>
    <p:extLst>
      <p:ext uri="{BB962C8B-B14F-4D97-AF65-F5344CB8AC3E}">
        <p14:creationId xmlns:p14="http://schemas.microsoft.com/office/powerpoint/2010/main" val="221643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effectLst/>
                <a:latin typeface="erdana"/>
              </a:rPr>
              <a:t>When We can use a Closure</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r>
              <a:rPr lang="en-US" dirty="0">
                <a:effectLst/>
              </a:rPr>
              <a:t>So what are closures good for?</a:t>
            </a:r>
          </a:p>
          <a:p>
            <a:r>
              <a:rPr lang="en-US" dirty="0">
                <a:effectLst/>
              </a:rPr>
              <a:t>Closures can avoid the use of global values and provides some form of data hiding. It can also provide an object oriented solution to the problem.</a:t>
            </a:r>
          </a:p>
          <a:p>
            <a:r>
              <a:rPr lang="en-US" dirty="0">
                <a:effectLst/>
              </a:rPr>
              <a:t>When there are few methods (one method in most cases) to be implemented in a class, closures can provide an alternate and more elegant solution. But when the number of attributes and methods get larger, it's better to implement a class.</a:t>
            </a:r>
          </a:p>
          <a:p>
            <a:r>
              <a:rPr lang="en-US" dirty="0">
                <a:effectLst/>
              </a:rPr>
              <a:t>Here is a simple example where a closure might be more preferable than defining a class and making objects. But the preference is all yours.</a:t>
            </a:r>
          </a:p>
          <a:p>
            <a:pPr marL="0" indent="0">
              <a:buNone/>
            </a:pPr>
            <a:endParaRPr lang="en-US" b="0" i="0" dirty="0">
              <a:solidFill>
                <a:srgbClr val="000000"/>
              </a:solidFill>
              <a:effectLst/>
              <a:latin typeface="inter-regular"/>
            </a:endParaRPr>
          </a:p>
        </p:txBody>
      </p:sp>
    </p:spTree>
    <p:extLst>
      <p:ext uri="{BB962C8B-B14F-4D97-AF65-F5344CB8AC3E}">
        <p14:creationId xmlns:p14="http://schemas.microsoft.com/office/powerpoint/2010/main" val="2970987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effectLst/>
                <a:latin typeface="erdana"/>
              </a:rPr>
              <a:t>When We can use a Closure</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92500" lnSpcReduction="10000"/>
          </a:bodyPr>
          <a:lstStyle/>
          <a:p>
            <a:r>
              <a:rPr lang="en-IN" b="0" dirty="0">
                <a:effectLst/>
                <a:latin typeface="Consolas" panose="020B0609020204030204" pitchFamily="49" charset="0"/>
              </a:rPr>
              <a:t>def </a:t>
            </a:r>
            <a:r>
              <a:rPr lang="en-IN" b="0" dirty="0" err="1">
                <a:effectLst/>
                <a:latin typeface="Consolas" panose="020B0609020204030204" pitchFamily="49" charset="0"/>
              </a:rPr>
              <a:t>make_multiplier</a:t>
            </a:r>
            <a:r>
              <a:rPr lang="en-IN" b="0" dirty="0">
                <a:effectLst/>
                <a:latin typeface="Consolas" panose="020B0609020204030204" pitchFamily="49" charset="0"/>
              </a:rPr>
              <a:t>(n):</a:t>
            </a:r>
          </a:p>
          <a:p>
            <a:r>
              <a:rPr lang="en-IN" b="0" dirty="0">
                <a:effectLst/>
                <a:latin typeface="Consolas" panose="020B0609020204030204" pitchFamily="49" charset="0"/>
              </a:rPr>
              <a:t>    def multiplier(x):</a:t>
            </a:r>
          </a:p>
          <a:p>
            <a:r>
              <a:rPr lang="en-IN" b="0" dirty="0">
                <a:effectLst/>
                <a:latin typeface="Consolas" panose="020B0609020204030204" pitchFamily="49" charset="0"/>
              </a:rPr>
              <a:t>        return x * n</a:t>
            </a:r>
          </a:p>
          <a:p>
            <a:br>
              <a:rPr lang="en-IN" b="0" dirty="0">
                <a:effectLst/>
                <a:latin typeface="Consolas" panose="020B0609020204030204" pitchFamily="49" charset="0"/>
              </a:rPr>
            </a:br>
            <a:r>
              <a:rPr lang="en-IN" b="0" dirty="0">
                <a:effectLst/>
                <a:latin typeface="Consolas" panose="020B0609020204030204" pitchFamily="49" charset="0"/>
              </a:rPr>
              <a:t>    return multiplier</a:t>
            </a:r>
          </a:p>
          <a:p>
            <a:br>
              <a:rPr lang="en-IN" b="0" dirty="0">
                <a:effectLst/>
                <a:latin typeface="Consolas" panose="020B0609020204030204" pitchFamily="49" charset="0"/>
              </a:rPr>
            </a:br>
            <a:r>
              <a:rPr lang="en-IN" b="0" dirty="0">
                <a:effectLst/>
                <a:latin typeface="Consolas" panose="020B0609020204030204" pitchFamily="49" charset="0"/>
              </a:rPr>
              <a:t>times3 = </a:t>
            </a:r>
            <a:r>
              <a:rPr lang="en-IN" b="0" dirty="0" err="1">
                <a:effectLst/>
                <a:latin typeface="Consolas" panose="020B0609020204030204" pitchFamily="49" charset="0"/>
              </a:rPr>
              <a:t>make_multiplier</a:t>
            </a:r>
            <a:r>
              <a:rPr lang="en-IN" b="0" dirty="0">
                <a:effectLst/>
                <a:latin typeface="Consolas" panose="020B0609020204030204" pitchFamily="49" charset="0"/>
              </a:rPr>
              <a:t>(3)</a:t>
            </a:r>
          </a:p>
          <a:p>
            <a:r>
              <a:rPr lang="en-IN" b="0" dirty="0">
                <a:effectLst/>
                <a:latin typeface="Consolas" panose="020B0609020204030204" pitchFamily="49" charset="0"/>
              </a:rPr>
              <a:t>print(f"7 times 3 = {times3(7)}")</a:t>
            </a:r>
          </a:p>
          <a:p>
            <a:r>
              <a:rPr lang="en-IN" b="0" dirty="0">
                <a:effectLst/>
                <a:latin typeface="Consolas" panose="020B0609020204030204" pitchFamily="49" charset="0"/>
              </a:rPr>
              <a:t>print(f"8 times 8 = {times3(8)}")</a:t>
            </a:r>
          </a:p>
          <a:p>
            <a:br>
              <a:rPr lang="en-IN" b="0" dirty="0">
                <a:effectLst/>
                <a:latin typeface="Consolas" panose="020B0609020204030204" pitchFamily="49" charset="0"/>
              </a:rPr>
            </a:br>
            <a:r>
              <a:rPr lang="en-IN" b="0" dirty="0">
                <a:effectLst/>
                <a:latin typeface="Consolas" panose="020B0609020204030204" pitchFamily="49" charset="0"/>
              </a:rPr>
              <a:t>times7 = </a:t>
            </a:r>
            <a:r>
              <a:rPr lang="en-IN" b="0" dirty="0" err="1">
                <a:effectLst/>
                <a:latin typeface="Consolas" panose="020B0609020204030204" pitchFamily="49" charset="0"/>
              </a:rPr>
              <a:t>make_multiplier</a:t>
            </a:r>
            <a:r>
              <a:rPr lang="en-IN" b="0" dirty="0">
                <a:effectLst/>
                <a:latin typeface="Consolas" panose="020B0609020204030204" pitchFamily="49" charset="0"/>
              </a:rPr>
              <a:t>(7)</a:t>
            </a:r>
          </a:p>
          <a:p>
            <a:r>
              <a:rPr lang="en-IN" b="0" dirty="0">
                <a:effectLst/>
                <a:latin typeface="Consolas" panose="020B0609020204030204" pitchFamily="49" charset="0"/>
              </a:rPr>
              <a:t>print(f"7 times 5 = {times7(5)}")</a:t>
            </a:r>
          </a:p>
          <a:p>
            <a:r>
              <a:rPr lang="en-IN" b="0" dirty="0">
                <a:effectLst/>
                <a:latin typeface="Consolas" panose="020B0609020204030204" pitchFamily="49" charset="0"/>
              </a:rPr>
              <a:t>print(f"7 times 9 = {times7(9)}")</a:t>
            </a:r>
          </a:p>
        </p:txBody>
      </p:sp>
    </p:spTree>
    <p:extLst>
      <p:ext uri="{BB962C8B-B14F-4D97-AF65-F5344CB8AC3E}">
        <p14:creationId xmlns:p14="http://schemas.microsoft.com/office/powerpoint/2010/main" val="378227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effectLst/>
                <a:latin typeface="erdana"/>
              </a:rPr>
              <a:t>When We can use a Closure</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r>
              <a:rPr lang="en-US" sz="2400" b="0" dirty="0">
                <a:effectLst/>
                <a:latin typeface="Consolas" panose="020B0609020204030204" pitchFamily="49" charset="0"/>
              </a:rPr>
              <a:t>All function objects have a __closure__ attribute that returns a tuple of cell objects if it is a closure function. Referring to the example above, we know times3 and times5 are closure functions.</a:t>
            </a:r>
          </a:p>
          <a:p>
            <a:r>
              <a:rPr lang="en-US" sz="2400" b="0" dirty="0">
                <a:effectLst/>
                <a:latin typeface="Consolas" panose="020B0609020204030204" pitchFamily="49" charset="0"/>
              </a:rPr>
              <a:t>The cell object has the attribute </a:t>
            </a:r>
            <a:r>
              <a:rPr lang="en-US" sz="2400" b="0" dirty="0" err="1">
                <a:effectLst/>
                <a:latin typeface="Consolas" panose="020B0609020204030204" pitchFamily="49" charset="0"/>
              </a:rPr>
              <a:t>cell_contents</a:t>
            </a:r>
            <a:r>
              <a:rPr lang="en-US" sz="2400" b="0" dirty="0">
                <a:effectLst/>
                <a:latin typeface="Consolas" panose="020B0609020204030204" pitchFamily="49" charset="0"/>
              </a:rPr>
              <a:t> which stores the closed value.</a:t>
            </a:r>
          </a:p>
          <a:p>
            <a:r>
              <a:rPr lang="en-US" sz="2400" b="0" dirty="0">
                <a:effectLst/>
                <a:latin typeface="Consolas" panose="020B0609020204030204" pitchFamily="49" charset="0"/>
              </a:rPr>
              <a:t>print(</a:t>
            </a:r>
            <a:r>
              <a:rPr lang="en-US" sz="2400" b="0" dirty="0" err="1">
                <a:effectLst/>
                <a:latin typeface="Consolas" panose="020B0609020204030204" pitchFamily="49" charset="0"/>
              </a:rPr>
              <a:t>f"Cell</a:t>
            </a:r>
            <a:r>
              <a:rPr lang="en-US" sz="2400" b="0" dirty="0">
                <a:effectLst/>
                <a:latin typeface="Consolas" panose="020B0609020204030204" pitchFamily="49" charset="0"/>
              </a:rPr>
              <a:t> contents of times3 closure is = {times3.__closure__[0].</a:t>
            </a:r>
            <a:r>
              <a:rPr lang="en-US" sz="2400" b="0" dirty="0" err="1">
                <a:effectLst/>
                <a:latin typeface="Consolas" panose="020B0609020204030204" pitchFamily="49" charset="0"/>
              </a:rPr>
              <a:t>cell_contents</a:t>
            </a:r>
            <a:r>
              <a:rPr lang="en-US" sz="2400" b="0" dirty="0">
                <a:effectLst/>
                <a:latin typeface="Consolas" panose="020B0609020204030204" pitchFamily="49" charset="0"/>
              </a:rPr>
              <a:t>}")</a:t>
            </a:r>
          </a:p>
          <a:p>
            <a:r>
              <a:rPr lang="en-US" sz="2400" b="0" dirty="0">
                <a:effectLst/>
                <a:latin typeface="Consolas" panose="020B0609020204030204" pitchFamily="49" charset="0"/>
              </a:rPr>
              <a:t>print(</a:t>
            </a:r>
            <a:r>
              <a:rPr lang="en-US" sz="2400" b="0" dirty="0" err="1">
                <a:effectLst/>
                <a:latin typeface="Consolas" panose="020B0609020204030204" pitchFamily="49" charset="0"/>
              </a:rPr>
              <a:t>f"Cell</a:t>
            </a:r>
            <a:r>
              <a:rPr lang="en-US" sz="2400" b="0" dirty="0">
                <a:effectLst/>
                <a:latin typeface="Consolas" panose="020B0609020204030204" pitchFamily="49" charset="0"/>
              </a:rPr>
              <a:t> contents of times7 closure is = {times7.__closure__[0].</a:t>
            </a:r>
            <a:r>
              <a:rPr lang="en-US" sz="2400" b="0" dirty="0" err="1">
                <a:effectLst/>
                <a:latin typeface="Consolas" panose="020B0609020204030204" pitchFamily="49" charset="0"/>
              </a:rPr>
              <a:t>cell_contents</a:t>
            </a:r>
            <a:r>
              <a:rPr lang="en-US" sz="2400" b="0" dirty="0">
                <a:effectLst/>
                <a:latin typeface="Consolas" panose="020B0609020204030204" pitchFamily="49" charset="0"/>
              </a:rPr>
              <a:t>}")</a:t>
            </a:r>
          </a:p>
          <a:p>
            <a:endParaRPr lang="en-IN" b="0" dirty="0">
              <a:effectLst/>
              <a:latin typeface="Consolas" panose="020B0609020204030204" pitchFamily="49" charset="0"/>
            </a:endParaRPr>
          </a:p>
        </p:txBody>
      </p:sp>
    </p:spTree>
    <p:extLst>
      <p:ext uri="{BB962C8B-B14F-4D97-AF65-F5344CB8AC3E}">
        <p14:creationId xmlns:p14="http://schemas.microsoft.com/office/powerpoint/2010/main" val="1506555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algn="just"/>
            <a:r>
              <a:rPr lang="en-IN" b="1" i="0" dirty="0">
                <a:effectLst/>
                <a:latin typeface="erdana"/>
              </a:rPr>
              <a:t>Some More Features-</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0" i="0" dirty="0">
                <a:solidFill>
                  <a:srgbClr val="333333"/>
                </a:solidFill>
                <a:effectLst/>
                <a:latin typeface="inter-regular"/>
              </a:rPr>
              <a:t>Features of the Closures are:</a:t>
            </a:r>
          </a:p>
          <a:p>
            <a:pPr algn="just">
              <a:buFont typeface="+mj-lt"/>
              <a:buAutoNum type="arabicPeriod"/>
            </a:pPr>
            <a:r>
              <a:rPr lang="en-US" b="0" i="0" dirty="0">
                <a:solidFill>
                  <a:srgbClr val="000000"/>
                </a:solidFill>
                <a:effectLst/>
                <a:latin typeface="inter-regular"/>
              </a:rPr>
              <a:t>Closures provide a kind of data hiding in our program and so we can avoid using global variables.</a:t>
            </a:r>
          </a:p>
          <a:p>
            <a:pPr algn="just">
              <a:buFont typeface="+mj-lt"/>
              <a:buAutoNum type="arabicPeriod"/>
            </a:pPr>
            <a:r>
              <a:rPr lang="en-US" b="0" i="0" dirty="0">
                <a:solidFill>
                  <a:srgbClr val="000000"/>
                </a:solidFill>
                <a:effectLst/>
                <a:latin typeface="inter-regular"/>
              </a:rPr>
              <a:t>It is an efficient option when we don't have too many functions in our program.</a:t>
            </a:r>
          </a:p>
        </p:txBody>
      </p:sp>
    </p:spTree>
    <p:extLst>
      <p:ext uri="{BB962C8B-B14F-4D97-AF65-F5344CB8AC3E}">
        <p14:creationId xmlns:p14="http://schemas.microsoft.com/office/powerpoint/2010/main" val="78545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358588" y="3127468"/>
            <a:ext cx="11474824" cy="603063"/>
          </a:xfrm>
        </p:spPr>
        <p:txBody>
          <a:bodyPr>
            <a:normAutofit fontScale="90000"/>
          </a:bodyPr>
          <a:lstStyle/>
          <a:p>
            <a:pPr algn="ctr"/>
            <a:r>
              <a:rPr lang="en-IN" b="1" i="0" dirty="0">
                <a:effectLst/>
                <a:latin typeface="Algerian" panose="04020705040A02060702" pitchFamily="82" charset="0"/>
              </a:rPr>
              <a:t>closure</a:t>
            </a:r>
          </a:p>
        </p:txBody>
      </p:sp>
    </p:spTree>
    <p:extLst>
      <p:ext uri="{BB962C8B-B14F-4D97-AF65-F5344CB8AC3E}">
        <p14:creationId xmlns:p14="http://schemas.microsoft.com/office/powerpoint/2010/main" val="428002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urw-din"/>
              </a:rPr>
              <a:t>Nested functions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fontAlgn="base"/>
            <a:r>
              <a:rPr lang="en-US" b="0" i="0" dirty="0">
                <a:effectLst/>
                <a:latin typeface="urw-din"/>
              </a:rPr>
              <a:t>A function that is defined inside another function is known as a nested function. Nested functions are able to access variables of the enclosing scope. </a:t>
            </a:r>
            <a:br>
              <a:rPr lang="en-US" dirty="0"/>
            </a:br>
            <a:r>
              <a:rPr lang="en-US" b="0" i="0" dirty="0">
                <a:effectLst/>
                <a:latin typeface="urw-din"/>
              </a:rPr>
              <a:t>In Python, these non-local variables can be accessed only within their scope and not outside their scope. This can be illustrated by the following example: </a:t>
            </a:r>
          </a:p>
          <a:p>
            <a:pPr lvl="1"/>
            <a:r>
              <a:rPr lang="en-US" b="0" dirty="0">
                <a:effectLst/>
                <a:latin typeface="Consolas" panose="020B0609020204030204" pitchFamily="49" charset="0"/>
              </a:rPr>
              <a:t>def </a:t>
            </a:r>
            <a:r>
              <a:rPr lang="en-US" b="0" dirty="0" err="1">
                <a:effectLst/>
                <a:latin typeface="Consolas" panose="020B0609020204030204" pitchFamily="49" charset="0"/>
              </a:rPr>
              <a:t>outer_function</a:t>
            </a:r>
            <a:r>
              <a:rPr lang="en-US" b="0" dirty="0">
                <a:effectLst/>
                <a:latin typeface="Consolas" panose="020B0609020204030204" pitchFamily="49" charset="0"/>
              </a:rPr>
              <a:t>(txt):</a:t>
            </a:r>
          </a:p>
          <a:p>
            <a:pPr lvl="1"/>
            <a:r>
              <a:rPr lang="en-US" b="0" dirty="0">
                <a:effectLst/>
                <a:latin typeface="Consolas" panose="020B0609020204030204" pitchFamily="49" charset="0"/>
              </a:rPr>
              <a:t>    def </a:t>
            </a:r>
            <a:r>
              <a:rPr lang="en-US" b="0" dirty="0" err="1">
                <a:effectLst/>
                <a:latin typeface="Consolas" panose="020B0609020204030204" pitchFamily="49" charset="0"/>
              </a:rPr>
              <a:t>inner_function</a:t>
            </a:r>
            <a:r>
              <a:rPr lang="en-US" b="0" dirty="0">
                <a:effectLst/>
                <a:latin typeface="Consolas" panose="020B0609020204030204" pitchFamily="49" charset="0"/>
              </a:rPr>
              <a:t>():</a:t>
            </a:r>
          </a:p>
          <a:p>
            <a:pPr lvl="1"/>
            <a:r>
              <a:rPr lang="en-US" b="0" dirty="0">
                <a:effectLst/>
                <a:latin typeface="Consolas" panose="020B0609020204030204" pitchFamily="49" charset="0"/>
              </a:rPr>
              <a:t>        print(txt)</a:t>
            </a:r>
          </a:p>
          <a:p>
            <a:pPr lvl="1"/>
            <a:r>
              <a:rPr lang="en-US" b="0" dirty="0">
                <a:effectLst/>
                <a:latin typeface="Consolas" panose="020B0609020204030204" pitchFamily="49" charset="0"/>
              </a:rPr>
              <a:t>    </a:t>
            </a:r>
          </a:p>
          <a:p>
            <a:pPr lvl="1"/>
            <a:r>
              <a:rPr lang="en-US" b="0" dirty="0">
                <a:effectLst/>
                <a:latin typeface="Consolas" panose="020B0609020204030204" pitchFamily="49" charset="0"/>
              </a:rPr>
              <a:t>    </a:t>
            </a:r>
            <a:r>
              <a:rPr lang="en-US" b="0" dirty="0" err="1">
                <a:effectLst/>
                <a:latin typeface="Consolas" panose="020B0609020204030204" pitchFamily="49" charset="0"/>
              </a:rPr>
              <a:t>inner_function</a:t>
            </a:r>
            <a:r>
              <a:rPr lang="en-US" b="0" dirty="0">
                <a:effectLst/>
                <a:latin typeface="Consolas" panose="020B0609020204030204" pitchFamily="49" charset="0"/>
              </a:rPr>
              <a:t>()</a:t>
            </a:r>
          </a:p>
          <a:p>
            <a:pPr lvl="1"/>
            <a:r>
              <a:rPr lang="en-US" b="0" dirty="0" err="1">
                <a:effectLst/>
                <a:latin typeface="Consolas" panose="020B0609020204030204" pitchFamily="49" charset="0"/>
              </a:rPr>
              <a:t>outer_function</a:t>
            </a:r>
            <a:r>
              <a:rPr lang="en-US" b="0" dirty="0">
                <a:effectLst/>
                <a:latin typeface="Consolas" panose="020B0609020204030204" pitchFamily="49" charset="0"/>
              </a:rPr>
              <a:t>("I like to code in python")</a:t>
            </a:r>
          </a:p>
          <a:p>
            <a:pPr lvl="1"/>
            <a:endParaRPr lang="en-US" b="0" dirty="0">
              <a:effectLst/>
              <a:latin typeface="Consolas" panose="020B0609020204030204" pitchFamily="49" charset="0"/>
            </a:endParaRPr>
          </a:p>
          <a:p>
            <a:pPr algn="just" fontAlgn="base"/>
            <a:r>
              <a:rPr lang="en-US" b="0" i="0" dirty="0">
                <a:effectLst/>
                <a:latin typeface="urw-din"/>
              </a:rPr>
              <a:t>As we can see </a:t>
            </a:r>
            <a:r>
              <a:rPr lang="en-US" b="0" i="0" dirty="0" err="1">
                <a:effectLst/>
                <a:latin typeface="urw-din"/>
              </a:rPr>
              <a:t>inner_function</a:t>
            </a:r>
            <a:r>
              <a:rPr lang="en-US" b="0" i="0" dirty="0">
                <a:effectLst/>
                <a:latin typeface="urw-din"/>
              </a:rPr>
              <a:t>() can easily be accessed inside the </a:t>
            </a:r>
            <a:r>
              <a:rPr lang="en-US" b="0" i="0" dirty="0" err="1">
                <a:effectLst/>
                <a:latin typeface="urw-din"/>
              </a:rPr>
              <a:t>outer_function</a:t>
            </a:r>
            <a:r>
              <a:rPr lang="en-US" b="0" i="0" dirty="0">
                <a:effectLst/>
                <a:latin typeface="urw-din"/>
              </a:rPr>
              <a:t> body but not outside of its body. Hence, here, </a:t>
            </a:r>
            <a:r>
              <a:rPr lang="en-US" b="0" i="0" dirty="0" err="1">
                <a:effectLst/>
                <a:latin typeface="urw-din"/>
              </a:rPr>
              <a:t>inner_function</a:t>
            </a:r>
            <a:r>
              <a:rPr lang="en-US" b="0" i="0" dirty="0">
                <a:effectLst/>
                <a:latin typeface="urw-din"/>
              </a:rPr>
              <a:t>() is treated as nested Function which uses </a:t>
            </a:r>
            <a:r>
              <a:rPr lang="en-US" b="1" i="0" dirty="0">
                <a:effectLst/>
                <a:latin typeface="urw-din"/>
              </a:rPr>
              <a:t>text</a:t>
            </a:r>
            <a:r>
              <a:rPr lang="en-US" b="0" i="0" dirty="0">
                <a:effectLst/>
                <a:latin typeface="urw-din"/>
              </a:rPr>
              <a:t> as non-local variable.</a:t>
            </a:r>
          </a:p>
        </p:txBody>
      </p:sp>
    </p:spTree>
    <p:extLst>
      <p:ext uri="{BB962C8B-B14F-4D97-AF65-F5344CB8AC3E}">
        <p14:creationId xmlns:p14="http://schemas.microsoft.com/office/powerpoint/2010/main" val="204122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urw-din"/>
              </a:rPr>
              <a:t>Nested functions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r>
              <a:rPr lang="en-US" b="0" i="0" dirty="0">
                <a:solidFill>
                  <a:srgbClr val="333333"/>
                </a:solidFill>
                <a:effectLst/>
                <a:latin typeface="inter-regular"/>
              </a:rPr>
              <a:t>Let us understand what we have done in this program-</a:t>
            </a:r>
          </a:p>
          <a:p>
            <a:pPr algn="just">
              <a:buFont typeface="+mj-lt"/>
              <a:buAutoNum type="arabicPeriod"/>
            </a:pPr>
            <a:r>
              <a:rPr lang="en-US" b="0" i="0" dirty="0">
                <a:solidFill>
                  <a:srgbClr val="000000"/>
                </a:solidFill>
                <a:effectLst/>
                <a:latin typeface="inter-regular"/>
              </a:rPr>
              <a:t>We have created function_1 that takes the parameter txt and inside this, we have made another function that prints the value of txt.</a:t>
            </a:r>
          </a:p>
          <a:p>
            <a:pPr algn="just">
              <a:buFont typeface="+mj-lt"/>
              <a:buAutoNum type="arabicPeriod"/>
            </a:pPr>
            <a:r>
              <a:rPr lang="en-US" b="0" i="0" dirty="0">
                <a:solidFill>
                  <a:srgbClr val="000000"/>
                </a:solidFill>
                <a:effectLst/>
                <a:latin typeface="inter-regular"/>
              </a:rPr>
              <a:t>As we can see 'function_2' is called in the above program and then we have passed a string value in function_1.</a:t>
            </a:r>
          </a:p>
          <a:p>
            <a:pPr algn="just">
              <a:buFont typeface="+mj-lt"/>
              <a:buAutoNum type="arabicPeriod"/>
            </a:pPr>
            <a:r>
              <a:rPr lang="en-US" b="0" i="0" dirty="0">
                <a:solidFill>
                  <a:srgbClr val="000000"/>
                </a:solidFill>
                <a:effectLst/>
                <a:latin typeface="inter-regular"/>
              </a:rPr>
              <a:t>On executing this program, it displays the desired output.</a:t>
            </a:r>
          </a:p>
        </p:txBody>
      </p:sp>
    </p:spTree>
    <p:extLst>
      <p:ext uri="{BB962C8B-B14F-4D97-AF65-F5344CB8AC3E}">
        <p14:creationId xmlns:p14="http://schemas.microsoft.com/office/powerpoint/2010/main" val="1071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algn="l"/>
            <a:r>
              <a:rPr lang="en-US" b="1" i="0" dirty="0">
                <a:effectLst/>
                <a:latin typeface="euclid_circular_a"/>
              </a:rPr>
              <a:t>Nonlocal variable in a nested function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85000" lnSpcReduction="20000"/>
          </a:bodyPr>
          <a:lstStyle/>
          <a:p>
            <a:pPr algn="just"/>
            <a:r>
              <a:rPr lang="en-US" i="0" dirty="0">
                <a:solidFill>
                  <a:srgbClr val="333333"/>
                </a:solidFill>
                <a:effectLst/>
                <a:latin typeface="inter-bold"/>
              </a:rPr>
              <a:t>Before getting into what a closure is, we have to first understand what a nested function and nonlocal variable is.</a:t>
            </a:r>
          </a:p>
          <a:p>
            <a:pPr algn="just"/>
            <a:r>
              <a:rPr lang="en-US" i="0" dirty="0">
                <a:solidFill>
                  <a:srgbClr val="333333"/>
                </a:solidFill>
                <a:effectLst/>
                <a:latin typeface="inter-bold"/>
              </a:rPr>
              <a:t>A function defined inside another function is called a nested function. Nested functions can access variables of the enclosing scope.</a:t>
            </a:r>
          </a:p>
          <a:p>
            <a:pPr algn="just"/>
            <a:r>
              <a:rPr lang="en-US" i="0" dirty="0">
                <a:solidFill>
                  <a:srgbClr val="333333"/>
                </a:solidFill>
                <a:effectLst/>
                <a:latin typeface="inter-bold"/>
              </a:rPr>
              <a:t>In Python, these non-local variables are read-only by default and we must declare them explicitly as non-local (using nonlocal keyword) in order to modify them.</a:t>
            </a:r>
          </a:p>
          <a:p>
            <a:pPr algn="just"/>
            <a:r>
              <a:rPr lang="en-US" i="0" dirty="0">
                <a:solidFill>
                  <a:srgbClr val="333333"/>
                </a:solidFill>
                <a:effectLst/>
                <a:latin typeface="inter-bold"/>
              </a:rPr>
              <a:t>Following is an example of a nested function accessing a non-local variable.</a:t>
            </a:r>
          </a:p>
          <a:p>
            <a:pPr lvl="2" algn="just"/>
            <a:r>
              <a:rPr lang="en-US" i="0" dirty="0">
                <a:solidFill>
                  <a:srgbClr val="000000"/>
                </a:solidFill>
                <a:effectLst/>
                <a:latin typeface="inter-regular"/>
              </a:rPr>
              <a:t>def </a:t>
            </a:r>
            <a:r>
              <a:rPr lang="en-US" i="0" dirty="0" err="1">
                <a:solidFill>
                  <a:srgbClr val="000000"/>
                </a:solidFill>
                <a:effectLst/>
                <a:latin typeface="inter-regular"/>
              </a:rPr>
              <a:t>print_msg</a:t>
            </a:r>
            <a:r>
              <a:rPr lang="en-US" i="0" dirty="0">
                <a:solidFill>
                  <a:srgbClr val="000000"/>
                </a:solidFill>
                <a:effectLst/>
                <a:latin typeface="inter-regular"/>
              </a:rPr>
              <a:t>(msg):</a:t>
            </a:r>
          </a:p>
          <a:p>
            <a:pPr lvl="2" algn="just"/>
            <a:r>
              <a:rPr lang="en-US" i="0" dirty="0">
                <a:solidFill>
                  <a:srgbClr val="000000"/>
                </a:solidFill>
                <a:effectLst/>
                <a:latin typeface="inter-regular"/>
              </a:rPr>
              <a:t>    # This is the outer enclosing function</a:t>
            </a:r>
          </a:p>
          <a:p>
            <a:pPr lvl="2" algn="just"/>
            <a:r>
              <a:rPr lang="en-US" i="0" dirty="0">
                <a:solidFill>
                  <a:srgbClr val="000000"/>
                </a:solidFill>
                <a:effectLst/>
                <a:latin typeface="inter-regular"/>
              </a:rPr>
              <a:t>    def printer():</a:t>
            </a:r>
          </a:p>
          <a:p>
            <a:pPr lvl="2" algn="just"/>
            <a:r>
              <a:rPr lang="en-US" i="0" dirty="0">
                <a:solidFill>
                  <a:srgbClr val="000000"/>
                </a:solidFill>
                <a:effectLst/>
                <a:latin typeface="inter-regular"/>
              </a:rPr>
              <a:t>        # This is the nested function</a:t>
            </a:r>
          </a:p>
          <a:p>
            <a:pPr lvl="2" algn="just"/>
            <a:r>
              <a:rPr lang="en-US" i="0" dirty="0">
                <a:solidFill>
                  <a:srgbClr val="000000"/>
                </a:solidFill>
                <a:effectLst/>
                <a:latin typeface="inter-regular"/>
              </a:rPr>
              <a:t>        print(msg)</a:t>
            </a:r>
          </a:p>
          <a:p>
            <a:pPr lvl="2" algn="just"/>
            <a:r>
              <a:rPr lang="en-US" i="0" dirty="0">
                <a:solidFill>
                  <a:srgbClr val="000000"/>
                </a:solidFill>
                <a:effectLst/>
                <a:latin typeface="inter-regular"/>
              </a:rPr>
              <a:t>    printer()</a:t>
            </a:r>
          </a:p>
          <a:p>
            <a:pPr lvl="2" algn="just"/>
            <a:r>
              <a:rPr lang="en-US" i="0" dirty="0">
                <a:solidFill>
                  <a:srgbClr val="000000"/>
                </a:solidFill>
                <a:effectLst/>
                <a:latin typeface="inter-regular"/>
              </a:rPr>
              <a:t># We execute the function</a:t>
            </a:r>
          </a:p>
          <a:p>
            <a:pPr lvl="2" algn="just"/>
            <a:r>
              <a:rPr lang="en-US" i="0" dirty="0">
                <a:solidFill>
                  <a:srgbClr val="000000"/>
                </a:solidFill>
                <a:effectLst/>
                <a:latin typeface="inter-regular"/>
              </a:rPr>
              <a:t># Output: Hello</a:t>
            </a:r>
          </a:p>
          <a:p>
            <a:pPr lvl="2" algn="just"/>
            <a:r>
              <a:rPr lang="en-US" i="0" dirty="0" err="1">
                <a:solidFill>
                  <a:srgbClr val="000000"/>
                </a:solidFill>
                <a:effectLst/>
                <a:latin typeface="inter-regular"/>
              </a:rPr>
              <a:t>print_msg</a:t>
            </a:r>
            <a:r>
              <a:rPr lang="en-US" i="0" dirty="0">
                <a:solidFill>
                  <a:srgbClr val="000000"/>
                </a:solidFill>
                <a:effectLst/>
                <a:latin typeface="inter-regular"/>
              </a:rPr>
              <a:t>("Hello")</a:t>
            </a:r>
          </a:p>
          <a:p>
            <a:pPr algn="just"/>
            <a:r>
              <a:rPr lang="en-US" i="0" dirty="0">
                <a:solidFill>
                  <a:srgbClr val="000000"/>
                </a:solidFill>
                <a:effectLst/>
                <a:latin typeface="inter-regular"/>
              </a:rPr>
              <a:t>We can see that the nested printer() function was able to access the non-local msg variable of the enclosing function.</a:t>
            </a:r>
          </a:p>
        </p:txBody>
      </p:sp>
    </p:spTree>
    <p:extLst>
      <p:ext uri="{BB962C8B-B14F-4D97-AF65-F5344CB8AC3E}">
        <p14:creationId xmlns:p14="http://schemas.microsoft.com/office/powerpoint/2010/main" val="235046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urw-din"/>
              </a:rPr>
              <a:t>Python Closures</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fontAlgn="base"/>
            <a:r>
              <a:rPr lang="en-US" b="0" i="0" dirty="0">
                <a:effectLst/>
                <a:latin typeface="urw-din"/>
              </a:rPr>
              <a:t>A Closure is a function object that remembers values in enclosing scopes even if they are not present in memory. </a:t>
            </a:r>
            <a:br>
              <a:rPr lang="en-US" b="0" i="0" dirty="0">
                <a:effectLst/>
                <a:latin typeface="urw-din"/>
              </a:rPr>
            </a:br>
            <a:r>
              <a:rPr lang="en-US" b="0" i="0" dirty="0">
                <a:effectLst/>
                <a:latin typeface="urw-din"/>
              </a:rPr>
              <a:t> </a:t>
            </a:r>
          </a:p>
          <a:p>
            <a:pPr algn="l" fontAlgn="base">
              <a:buFont typeface="Arial" panose="020B0604020202020204" pitchFamily="34" charset="0"/>
              <a:buChar char="•"/>
            </a:pPr>
            <a:r>
              <a:rPr lang="en-US" b="0" i="0" dirty="0">
                <a:effectLst/>
                <a:latin typeface="urw-din"/>
              </a:rPr>
              <a:t>It is a record that stores a function together with an environment: a mapping associating each free variable of the function (variables that are used locally but defined in an enclosing scope) with the value or reference to which the name was bound when the closure was created.</a:t>
            </a:r>
          </a:p>
          <a:p>
            <a:pPr algn="l" fontAlgn="base">
              <a:buFont typeface="Arial" panose="020B0604020202020204" pitchFamily="34" charset="0"/>
              <a:buChar char="•"/>
            </a:pPr>
            <a:r>
              <a:rPr lang="en-US" b="0" i="0" dirty="0">
                <a:effectLst/>
                <a:latin typeface="urw-din"/>
              </a:rPr>
              <a:t>A closure—unlike a plain function—allows the function to access those captured variables through the closure’s copies of their values or references, even when the function is invoked outside their scope.</a:t>
            </a:r>
          </a:p>
        </p:txBody>
      </p:sp>
    </p:spTree>
    <p:extLst>
      <p:ext uri="{BB962C8B-B14F-4D97-AF65-F5344CB8AC3E}">
        <p14:creationId xmlns:p14="http://schemas.microsoft.com/office/powerpoint/2010/main" val="290876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algn="l"/>
            <a:r>
              <a:rPr lang="en-IN" b="1" i="0" dirty="0">
                <a:effectLst/>
                <a:latin typeface="euclid_circular_a"/>
              </a:rPr>
              <a:t>Defining a Closure Function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lnSpcReduction="10000"/>
          </a:bodyPr>
          <a:lstStyle/>
          <a:p>
            <a:pPr algn="just"/>
            <a:r>
              <a:rPr lang="en-US" dirty="0">
                <a:solidFill>
                  <a:srgbClr val="333333"/>
                </a:solidFill>
                <a:latin typeface="inter-regular"/>
              </a:rPr>
              <a:t>L</a:t>
            </a:r>
            <a:r>
              <a:rPr lang="en-US" b="0" i="0" dirty="0">
                <a:solidFill>
                  <a:srgbClr val="333333"/>
                </a:solidFill>
                <a:effectLst/>
                <a:latin typeface="inter-regular"/>
              </a:rPr>
              <a:t>et's see how closure can help in making our work simpler and enhancing our program.</a:t>
            </a:r>
          </a:p>
          <a:p>
            <a:pPr algn="just"/>
            <a:r>
              <a:rPr lang="en-US" b="0" i="0" dirty="0">
                <a:solidFill>
                  <a:srgbClr val="333333"/>
                </a:solidFill>
                <a:effectLst/>
                <a:latin typeface="inter-regular"/>
              </a:rPr>
              <a:t>The following program illustrates the same-</a:t>
            </a:r>
          </a:p>
          <a:p>
            <a:pPr lvl="1" algn="just">
              <a:buFont typeface="+mj-lt"/>
              <a:buAutoNum type="arabicPeriod"/>
            </a:pPr>
            <a:r>
              <a:rPr lang="en-US" b="0" i="0" dirty="0">
                <a:effectLst/>
                <a:latin typeface="inter-regular"/>
              </a:rPr>
              <a:t>#outer function  </a:t>
            </a:r>
          </a:p>
          <a:p>
            <a:pPr lvl="1" algn="just">
              <a:buFont typeface="+mj-lt"/>
              <a:buAutoNum type="arabicPeriod"/>
            </a:pPr>
            <a:r>
              <a:rPr lang="en-US" b="0" i="0" dirty="0">
                <a:effectLst/>
                <a:latin typeface="inter-regular"/>
              </a:rPr>
              <a:t>def function_1(txt):  </a:t>
            </a:r>
          </a:p>
          <a:p>
            <a:pPr lvl="1" algn="just">
              <a:buFont typeface="+mj-lt"/>
              <a:buAutoNum type="arabicPeriod"/>
            </a:pPr>
            <a:r>
              <a:rPr lang="en-US" b="0" i="0" dirty="0">
                <a:effectLst/>
                <a:latin typeface="inter-regular"/>
              </a:rPr>
              <a:t>      </a:t>
            </a:r>
          </a:p>
          <a:p>
            <a:pPr lvl="1" algn="just">
              <a:buFont typeface="+mj-lt"/>
              <a:buAutoNum type="arabicPeriod"/>
            </a:pPr>
            <a:r>
              <a:rPr lang="en-US" b="0" i="0" dirty="0">
                <a:effectLst/>
                <a:latin typeface="inter-regular"/>
              </a:rPr>
              <a:t>    #inner function  </a:t>
            </a:r>
          </a:p>
          <a:p>
            <a:pPr lvl="1" algn="just">
              <a:buFont typeface="+mj-lt"/>
              <a:buAutoNum type="arabicPeriod"/>
            </a:pPr>
            <a:r>
              <a:rPr lang="en-US" b="0" i="0" dirty="0">
                <a:effectLst/>
                <a:latin typeface="inter-regular"/>
              </a:rPr>
              <a:t>    def function_2():  </a:t>
            </a:r>
          </a:p>
          <a:p>
            <a:pPr lvl="1" algn="just">
              <a:buFont typeface="+mj-lt"/>
              <a:buAutoNum type="arabicPeriod"/>
            </a:pPr>
            <a:r>
              <a:rPr lang="en-US" b="0" i="0" dirty="0">
                <a:effectLst/>
                <a:latin typeface="inter-regular"/>
              </a:rPr>
              <a:t>        print(txt)  </a:t>
            </a:r>
          </a:p>
          <a:p>
            <a:pPr lvl="1" algn="just">
              <a:buFont typeface="+mj-lt"/>
              <a:buAutoNum type="arabicPeriod"/>
            </a:pPr>
            <a:r>
              <a:rPr lang="en-US" b="0" i="0" dirty="0">
                <a:effectLst/>
                <a:latin typeface="inter-regular"/>
              </a:rPr>
              <a:t>          </a:t>
            </a:r>
          </a:p>
          <a:p>
            <a:pPr lvl="1" algn="just">
              <a:buFont typeface="+mj-lt"/>
              <a:buAutoNum type="arabicPeriod"/>
            </a:pPr>
            <a:r>
              <a:rPr lang="en-US" b="0" i="0" dirty="0">
                <a:effectLst/>
                <a:latin typeface="inter-regular"/>
              </a:rPr>
              <a:t>    </a:t>
            </a:r>
            <a:r>
              <a:rPr lang="en-US" b="1" i="0" dirty="0">
                <a:effectLst/>
                <a:latin typeface="inter-regular"/>
              </a:rPr>
              <a:t>return</a:t>
            </a:r>
            <a:r>
              <a:rPr lang="en-US" b="0" i="0" dirty="0">
                <a:effectLst/>
                <a:latin typeface="inter-regular"/>
              </a:rPr>
              <a:t> function_2()  </a:t>
            </a:r>
          </a:p>
          <a:p>
            <a:pPr lvl="1" algn="just">
              <a:buFont typeface="+mj-lt"/>
              <a:buAutoNum type="arabicPeriod"/>
            </a:pPr>
            <a:r>
              <a:rPr lang="en-US" b="0" i="0" dirty="0">
                <a:effectLst/>
                <a:latin typeface="inter-regular"/>
              </a:rPr>
              <a:t>      </a:t>
            </a:r>
          </a:p>
          <a:p>
            <a:pPr lvl="1" algn="just">
              <a:buFont typeface="+mj-lt"/>
              <a:buAutoNum type="arabicPeriod"/>
            </a:pPr>
            <a:r>
              <a:rPr lang="en-US" b="0" i="0" dirty="0">
                <a:effectLst/>
                <a:latin typeface="inter-regular"/>
              </a:rPr>
              <a:t>function_3=function_1(‘I like to code in python.')  </a:t>
            </a:r>
          </a:p>
          <a:p>
            <a:pPr lvl="1" algn="just">
              <a:buFont typeface="+mj-lt"/>
              <a:buAutoNum type="arabicPeriod"/>
            </a:pPr>
            <a:r>
              <a:rPr lang="en-US" b="0" i="0" dirty="0">
                <a:effectLst/>
                <a:latin typeface="inter-regular"/>
              </a:rPr>
              <a:t>function_3()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21327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algn="l"/>
            <a:r>
              <a:rPr lang="en-IN" b="1" i="0" dirty="0">
                <a:effectLst/>
                <a:latin typeface="euclid_circular_a"/>
              </a:rPr>
              <a:t>Defining a Closure Function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r>
              <a:rPr lang="en-US" b="0" i="0" dirty="0">
                <a:solidFill>
                  <a:srgbClr val="333333"/>
                </a:solidFill>
                <a:effectLst/>
                <a:latin typeface="inter-regular"/>
              </a:rPr>
              <a:t>Let us understand what we have done in this program-</a:t>
            </a:r>
          </a:p>
          <a:p>
            <a:pPr algn="just">
              <a:buFont typeface="+mj-lt"/>
              <a:buAutoNum type="arabicPeriod"/>
            </a:pPr>
            <a:r>
              <a:rPr lang="en-US" b="0" i="0" dirty="0">
                <a:solidFill>
                  <a:srgbClr val="000000"/>
                </a:solidFill>
                <a:effectLst/>
                <a:latin typeface="inter-regular"/>
              </a:rPr>
              <a:t>We have created function_1 that takes the parameter txt and inside this, we have made another function that prints the value of txt.</a:t>
            </a:r>
          </a:p>
          <a:p>
            <a:pPr algn="just">
              <a:buFont typeface="+mj-lt"/>
              <a:buAutoNum type="arabicPeriod"/>
            </a:pPr>
            <a:r>
              <a:rPr lang="en-US" b="0" i="0" dirty="0">
                <a:solidFill>
                  <a:srgbClr val="000000"/>
                </a:solidFill>
                <a:effectLst/>
                <a:latin typeface="inter-regular"/>
              </a:rPr>
              <a:t>As we can see the value of 'function_2' is returned in the above program and then we have passed a string value in function_1 and allotted that to function_3.</a:t>
            </a:r>
          </a:p>
          <a:p>
            <a:pPr algn="just">
              <a:buFont typeface="+mj-lt"/>
              <a:buAutoNum type="arabicPeriod"/>
            </a:pPr>
            <a:r>
              <a:rPr lang="en-US" b="0" i="0" dirty="0">
                <a:solidFill>
                  <a:srgbClr val="000000"/>
                </a:solidFill>
                <a:effectLst/>
                <a:latin typeface="inter-regular"/>
              </a:rPr>
              <a:t>On executing this program, it displays the desired output.</a:t>
            </a:r>
          </a:p>
        </p:txBody>
      </p:sp>
    </p:spTree>
    <p:extLst>
      <p:ext uri="{BB962C8B-B14F-4D97-AF65-F5344CB8AC3E}">
        <p14:creationId xmlns:p14="http://schemas.microsoft.com/office/powerpoint/2010/main" val="148317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euclid_circular_a"/>
              </a:rPr>
              <a:t>Defining a Closure Function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92500" lnSpcReduction="20000"/>
          </a:bodyPr>
          <a:lstStyle/>
          <a:p>
            <a:pPr lvl="1" algn="just" fontAlgn="base"/>
            <a:r>
              <a:rPr lang="en-US" b="0" i="0" dirty="0">
                <a:effectLst/>
                <a:latin typeface="urw-din"/>
              </a:rPr>
              <a:t>def </a:t>
            </a:r>
            <a:r>
              <a:rPr lang="en-US" b="0" i="0" dirty="0" err="1">
                <a:effectLst/>
                <a:latin typeface="urw-din"/>
              </a:rPr>
              <a:t>print_msg</a:t>
            </a:r>
            <a:r>
              <a:rPr lang="en-US" b="0" i="0" dirty="0">
                <a:effectLst/>
                <a:latin typeface="urw-din"/>
              </a:rPr>
              <a:t>(msg):</a:t>
            </a:r>
          </a:p>
          <a:p>
            <a:pPr lvl="1" algn="just" fontAlgn="base"/>
            <a:r>
              <a:rPr lang="en-US" b="0" i="0" dirty="0">
                <a:effectLst/>
                <a:latin typeface="urw-din"/>
              </a:rPr>
              <a:t>    # This is the outer enclosing function</a:t>
            </a:r>
          </a:p>
          <a:p>
            <a:pPr lvl="1" algn="just" fontAlgn="base"/>
            <a:r>
              <a:rPr lang="en-US" b="0" i="0" dirty="0">
                <a:effectLst/>
                <a:latin typeface="urw-din"/>
              </a:rPr>
              <a:t>    def printer():</a:t>
            </a:r>
          </a:p>
          <a:p>
            <a:pPr lvl="1" algn="just" fontAlgn="base"/>
            <a:r>
              <a:rPr lang="en-US" b="0" i="0" dirty="0">
                <a:effectLst/>
                <a:latin typeface="urw-din"/>
              </a:rPr>
              <a:t>        # This is the nested function</a:t>
            </a:r>
          </a:p>
          <a:p>
            <a:pPr lvl="1" algn="just" fontAlgn="base"/>
            <a:r>
              <a:rPr lang="en-US" b="0" i="0" dirty="0">
                <a:effectLst/>
                <a:latin typeface="urw-din"/>
              </a:rPr>
              <a:t>        print(msg)</a:t>
            </a:r>
          </a:p>
          <a:p>
            <a:pPr lvl="1" algn="just" fontAlgn="base"/>
            <a:r>
              <a:rPr lang="en-US" b="0" i="0" dirty="0">
                <a:effectLst/>
                <a:latin typeface="urw-din"/>
              </a:rPr>
              <a:t>    return printer  # returns the nested function</a:t>
            </a:r>
          </a:p>
          <a:p>
            <a:pPr lvl="1" algn="just" fontAlgn="base"/>
            <a:r>
              <a:rPr lang="en-US" b="0" i="0" dirty="0">
                <a:effectLst/>
                <a:latin typeface="urw-din"/>
              </a:rPr>
              <a:t># Now let's try calling this function.</a:t>
            </a:r>
          </a:p>
          <a:p>
            <a:pPr lvl="1" algn="just" fontAlgn="base"/>
            <a:r>
              <a:rPr lang="en-US" b="0" i="0" dirty="0">
                <a:effectLst/>
                <a:latin typeface="urw-din"/>
              </a:rPr>
              <a:t># Output: Hello</a:t>
            </a:r>
          </a:p>
          <a:p>
            <a:pPr lvl="1" algn="just" fontAlgn="base"/>
            <a:r>
              <a:rPr lang="en-US" b="0" i="0" dirty="0">
                <a:effectLst/>
                <a:latin typeface="urw-din"/>
              </a:rPr>
              <a:t>another = </a:t>
            </a:r>
            <a:r>
              <a:rPr lang="en-US" b="0" i="0" dirty="0" err="1">
                <a:effectLst/>
                <a:latin typeface="urw-din"/>
              </a:rPr>
              <a:t>print_msg</a:t>
            </a:r>
            <a:r>
              <a:rPr lang="en-US" b="0" i="0" dirty="0">
                <a:effectLst/>
                <a:latin typeface="urw-din"/>
              </a:rPr>
              <a:t>("Hello")</a:t>
            </a:r>
          </a:p>
          <a:p>
            <a:pPr lvl="1" algn="just" fontAlgn="base"/>
            <a:r>
              <a:rPr lang="en-US" b="0" i="0" dirty="0">
                <a:effectLst/>
                <a:latin typeface="urw-din"/>
              </a:rPr>
              <a:t>another()</a:t>
            </a:r>
          </a:p>
          <a:p>
            <a:pPr algn="just" fontAlgn="base"/>
            <a:r>
              <a:rPr lang="en-US" b="0" i="0" dirty="0">
                <a:effectLst/>
                <a:latin typeface="urw-din"/>
              </a:rPr>
              <a:t>The </a:t>
            </a:r>
            <a:r>
              <a:rPr lang="en-US" b="0" i="0" dirty="0" err="1">
                <a:effectLst/>
                <a:latin typeface="urw-din"/>
              </a:rPr>
              <a:t>print_msg</a:t>
            </a:r>
            <a:r>
              <a:rPr lang="en-US" b="0" i="0" dirty="0">
                <a:effectLst/>
                <a:latin typeface="urw-din"/>
              </a:rPr>
              <a:t>() function was called with the string "Hello" and the returned function was bound to the name another. On calling another(), the message was still remembered although we had already finished executing the </a:t>
            </a:r>
            <a:r>
              <a:rPr lang="en-US" b="0" i="0" dirty="0" err="1">
                <a:effectLst/>
                <a:latin typeface="urw-din"/>
              </a:rPr>
              <a:t>print_msg</a:t>
            </a:r>
            <a:r>
              <a:rPr lang="en-US" b="0" i="0" dirty="0">
                <a:effectLst/>
                <a:latin typeface="urw-din"/>
              </a:rPr>
              <a:t>() function.</a:t>
            </a:r>
          </a:p>
          <a:p>
            <a:pPr algn="just" fontAlgn="base"/>
            <a:r>
              <a:rPr lang="en-US" b="0" i="0" dirty="0">
                <a:effectLst/>
                <a:latin typeface="urw-din"/>
              </a:rPr>
              <a:t>This technique by which some data ("Hello in this case) gets attached to the code is called closure in Python.</a:t>
            </a:r>
          </a:p>
          <a:p>
            <a:pPr algn="just" fontAlgn="base"/>
            <a:r>
              <a:rPr lang="en-US" b="0" i="0" dirty="0">
                <a:effectLst/>
                <a:latin typeface="urw-din"/>
              </a:rPr>
              <a:t>This value in the enclosing scope is remembered even when the variable goes out of scope or the function itself is removed from the current namespace.</a:t>
            </a:r>
          </a:p>
        </p:txBody>
      </p:sp>
    </p:spTree>
    <p:extLst>
      <p:ext uri="{BB962C8B-B14F-4D97-AF65-F5344CB8AC3E}">
        <p14:creationId xmlns:p14="http://schemas.microsoft.com/office/powerpoint/2010/main" val="2637033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1761</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Algerian</vt:lpstr>
      <vt:lpstr>Arial</vt:lpstr>
      <vt:lpstr>Calibri</vt:lpstr>
      <vt:lpstr>Calibri Light</vt:lpstr>
      <vt:lpstr>Consolas</vt:lpstr>
      <vt:lpstr>erdana</vt:lpstr>
      <vt:lpstr>euclid_circular_a</vt:lpstr>
      <vt:lpstr>inter-bold</vt:lpstr>
      <vt:lpstr>inter-regular</vt:lpstr>
      <vt:lpstr>sofia-pro</vt:lpstr>
      <vt:lpstr>urw-din</vt:lpstr>
      <vt:lpstr>Office Theme</vt:lpstr>
      <vt:lpstr>Python</vt:lpstr>
      <vt:lpstr>closure</vt:lpstr>
      <vt:lpstr>Nested functions in Python</vt:lpstr>
      <vt:lpstr>Nested functions in Python</vt:lpstr>
      <vt:lpstr>Nonlocal variable in a nested function</vt:lpstr>
      <vt:lpstr>Python Closures</vt:lpstr>
      <vt:lpstr>Defining a Closure Function</vt:lpstr>
      <vt:lpstr>Defining a Closure Function</vt:lpstr>
      <vt:lpstr>Defining a Closure Function</vt:lpstr>
      <vt:lpstr>Defining a Closure Function</vt:lpstr>
      <vt:lpstr>Example</vt:lpstr>
      <vt:lpstr>Conclusion</vt:lpstr>
      <vt:lpstr>3 W’s</vt:lpstr>
      <vt:lpstr>When do we have closures?</vt:lpstr>
      <vt:lpstr>Why to use closures?</vt:lpstr>
      <vt:lpstr>When We can use a Closure</vt:lpstr>
      <vt:lpstr>When We can use a Closure</vt:lpstr>
      <vt:lpstr>When We can use a Closure</vt:lpstr>
      <vt:lpstr>Some More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58</cp:revision>
  <dcterms:created xsi:type="dcterms:W3CDTF">2022-06-08T17:38:50Z</dcterms:created>
  <dcterms:modified xsi:type="dcterms:W3CDTF">2022-06-13T17:27:28Z</dcterms:modified>
</cp:coreProperties>
</file>