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56" r:id="rId3"/>
    <p:sldId id="257" r:id="rId4"/>
    <p:sldId id="258" r:id="rId5"/>
    <p:sldId id="259" r:id="rId6"/>
    <p:sldId id="268" r:id="rId7"/>
    <p:sldId id="269" r:id="rId8"/>
    <p:sldId id="270" r:id="rId9"/>
    <p:sldId id="260" r:id="rId10"/>
    <p:sldId id="271" r:id="rId11"/>
    <p:sldId id="272" r:id="rId12"/>
    <p:sldId id="273" r:id="rId13"/>
    <p:sldId id="274" r:id="rId14"/>
    <p:sldId id="275" r:id="rId15"/>
    <p:sldId id="276" r:id="rId16"/>
    <p:sldId id="261" r:id="rId17"/>
    <p:sldId id="277" r:id="rId18"/>
    <p:sldId id="262" r:id="rId19"/>
    <p:sldId id="278" r:id="rId20"/>
    <p:sldId id="263" r:id="rId21"/>
    <p:sldId id="279" r:id="rId22"/>
    <p:sldId id="280" r:id="rId23"/>
    <p:sldId id="281" r:id="rId24"/>
    <p:sldId id="282" r:id="rId25"/>
    <p:sldId id="283" r:id="rId26"/>
    <p:sldId id="264" r:id="rId27"/>
    <p:sldId id="265" r:id="rId28"/>
    <p:sldId id="284" r:id="rId29"/>
    <p:sldId id="285" r:id="rId30"/>
    <p:sldId id="266" r:id="rId31"/>
    <p:sldId id="286" r:id="rId32"/>
    <p:sldId id="287" r:id="rId33"/>
    <p:sldId id="288" r:id="rId34"/>
    <p:sldId id="26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2980-5414-1CDA-E137-934E466865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09595C-64CF-209B-E2B1-A3C55D1E37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437F25-BB48-6F25-21CB-4042A2A950EF}"/>
              </a:ext>
            </a:extLst>
          </p:cNvPr>
          <p:cNvSpPr>
            <a:spLocks noGrp="1"/>
          </p:cNvSpPr>
          <p:nvPr>
            <p:ph type="dt" sz="half" idx="10"/>
          </p:nvPr>
        </p:nvSpPr>
        <p:spPr/>
        <p:txBody>
          <a:bodyPr/>
          <a:lstStyle/>
          <a:p>
            <a:fld id="{D67F0B9B-CCFA-4FE3-BFDE-5C1CB3BC5B4E}" type="datetimeFigureOut">
              <a:rPr lang="en-IN" smtClean="0"/>
              <a:t>03-06-2022</a:t>
            </a:fld>
            <a:endParaRPr lang="en-IN"/>
          </a:p>
        </p:txBody>
      </p:sp>
      <p:sp>
        <p:nvSpPr>
          <p:cNvPr id="5" name="Footer Placeholder 4">
            <a:extLst>
              <a:ext uri="{FF2B5EF4-FFF2-40B4-BE49-F238E27FC236}">
                <a16:creationId xmlns:a16="http://schemas.microsoft.com/office/drawing/2014/main" id="{1951DDA4-8584-CD52-4923-6CBD91E12B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1A0431-3476-161E-947A-1E83312F5165}"/>
              </a:ext>
            </a:extLst>
          </p:cNvPr>
          <p:cNvSpPr>
            <a:spLocks noGrp="1"/>
          </p:cNvSpPr>
          <p:nvPr>
            <p:ph type="sldNum" sz="quarter" idx="12"/>
          </p:nvPr>
        </p:nvSpPr>
        <p:spPr/>
        <p:txBody>
          <a:bodyPr/>
          <a:lstStyle/>
          <a:p>
            <a:fld id="{03854DE8-511D-476A-A7BD-00E15CBCC904}" type="slidenum">
              <a:rPr lang="en-IN" smtClean="0"/>
              <a:t>‹#›</a:t>
            </a:fld>
            <a:endParaRPr lang="en-IN"/>
          </a:p>
        </p:txBody>
      </p:sp>
    </p:spTree>
    <p:extLst>
      <p:ext uri="{BB962C8B-B14F-4D97-AF65-F5344CB8AC3E}">
        <p14:creationId xmlns:p14="http://schemas.microsoft.com/office/powerpoint/2010/main" val="3470838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84F8-FC0F-2031-340F-8FEAB41FF2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FCA460-A0CD-B591-D37B-A9CC203938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BB327D-CA8A-10AD-4FA0-A04A588D3189}"/>
              </a:ext>
            </a:extLst>
          </p:cNvPr>
          <p:cNvSpPr>
            <a:spLocks noGrp="1"/>
          </p:cNvSpPr>
          <p:nvPr>
            <p:ph type="dt" sz="half" idx="10"/>
          </p:nvPr>
        </p:nvSpPr>
        <p:spPr/>
        <p:txBody>
          <a:bodyPr/>
          <a:lstStyle/>
          <a:p>
            <a:fld id="{D67F0B9B-CCFA-4FE3-BFDE-5C1CB3BC5B4E}" type="datetimeFigureOut">
              <a:rPr lang="en-IN" smtClean="0"/>
              <a:t>03-06-2022</a:t>
            </a:fld>
            <a:endParaRPr lang="en-IN"/>
          </a:p>
        </p:txBody>
      </p:sp>
      <p:sp>
        <p:nvSpPr>
          <p:cNvPr id="5" name="Footer Placeholder 4">
            <a:extLst>
              <a:ext uri="{FF2B5EF4-FFF2-40B4-BE49-F238E27FC236}">
                <a16:creationId xmlns:a16="http://schemas.microsoft.com/office/drawing/2014/main" id="{C6017826-4C81-1D6A-2EA7-3BC439DEB7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FD1CC-E9D0-BA4C-D38E-7DBC91F4DC41}"/>
              </a:ext>
            </a:extLst>
          </p:cNvPr>
          <p:cNvSpPr>
            <a:spLocks noGrp="1"/>
          </p:cNvSpPr>
          <p:nvPr>
            <p:ph type="sldNum" sz="quarter" idx="12"/>
          </p:nvPr>
        </p:nvSpPr>
        <p:spPr/>
        <p:txBody>
          <a:bodyPr/>
          <a:lstStyle/>
          <a:p>
            <a:fld id="{03854DE8-511D-476A-A7BD-00E15CBCC904}" type="slidenum">
              <a:rPr lang="en-IN" smtClean="0"/>
              <a:t>‹#›</a:t>
            </a:fld>
            <a:endParaRPr lang="en-IN"/>
          </a:p>
        </p:txBody>
      </p:sp>
    </p:spTree>
    <p:extLst>
      <p:ext uri="{BB962C8B-B14F-4D97-AF65-F5344CB8AC3E}">
        <p14:creationId xmlns:p14="http://schemas.microsoft.com/office/powerpoint/2010/main" val="1901961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4541E8-C289-3683-C2D5-BC1A22E022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A65137-0407-C4FF-5F69-97BF48A14F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D4B1E0-DE22-F620-B1E3-0BCB3581D2E9}"/>
              </a:ext>
            </a:extLst>
          </p:cNvPr>
          <p:cNvSpPr>
            <a:spLocks noGrp="1"/>
          </p:cNvSpPr>
          <p:nvPr>
            <p:ph type="dt" sz="half" idx="10"/>
          </p:nvPr>
        </p:nvSpPr>
        <p:spPr/>
        <p:txBody>
          <a:bodyPr/>
          <a:lstStyle/>
          <a:p>
            <a:fld id="{D67F0B9B-CCFA-4FE3-BFDE-5C1CB3BC5B4E}" type="datetimeFigureOut">
              <a:rPr lang="en-IN" smtClean="0"/>
              <a:t>03-06-2022</a:t>
            </a:fld>
            <a:endParaRPr lang="en-IN"/>
          </a:p>
        </p:txBody>
      </p:sp>
      <p:sp>
        <p:nvSpPr>
          <p:cNvPr id="5" name="Footer Placeholder 4">
            <a:extLst>
              <a:ext uri="{FF2B5EF4-FFF2-40B4-BE49-F238E27FC236}">
                <a16:creationId xmlns:a16="http://schemas.microsoft.com/office/drawing/2014/main" id="{1C6BF279-9D4D-5C7F-31BB-74755BDD4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F01A39-78F4-7B62-F8C3-8C678C317F01}"/>
              </a:ext>
            </a:extLst>
          </p:cNvPr>
          <p:cNvSpPr>
            <a:spLocks noGrp="1"/>
          </p:cNvSpPr>
          <p:nvPr>
            <p:ph type="sldNum" sz="quarter" idx="12"/>
          </p:nvPr>
        </p:nvSpPr>
        <p:spPr/>
        <p:txBody>
          <a:bodyPr/>
          <a:lstStyle/>
          <a:p>
            <a:fld id="{03854DE8-511D-476A-A7BD-00E15CBCC904}" type="slidenum">
              <a:rPr lang="en-IN" smtClean="0"/>
              <a:t>‹#›</a:t>
            </a:fld>
            <a:endParaRPr lang="en-IN"/>
          </a:p>
        </p:txBody>
      </p:sp>
    </p:spTree>
    <p:extLst>
      <p:ext uri="{BB962C8B-B14F-4D97-AF65-F5344CB8AC3E}">
        <p14:creationId xmlns:p14="http://schemas.microsoft.com/office/powerpoint/2010/main" val="117227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9D68-6B96-2518-033E-06B019A55D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745021-394A-0F5F-1F17-B233FF67F6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A39BC7-1CD1-7941-D2BC-B37D3EE20F52}"/>
              </a:ext>
            </a:extLst>
          </p:cNvPr>
          <p:cNvSpPr>
            <a:spLocks noGrp="1"/>
          </p:cNvSpPr>
          <p:nvPr>
            <p:ph type="dt" sz="half" idx="10"/>
          </p:nvPr>
        </p:nvSpPr>
        <p:spPr/>
        <p:txBody>
          <a:bodyPr/>
          <a:lstStyle/>
          <a:p>
            <a:fld id="{D67F0B9B-CCFA-4FE3-BFDE-5C1CB3BC5B4E}" type="datetimeFigureOut">
              <a:rPr lang="en-IN" smtClean="0"/>
              <a:t>03-06-2022</a:t>
            </a:fld>
            <a:endParaRPr lang="en-IN"/>
          </a:p>
        </p:txBody>
      </p:sp>
      <p:sp>
        <p:nvSpPr>
          <p:cNvPr id="5" name="Footer Placeholder 4">
            <a:extLst>
              <a:ext uri="{FF2B5EF4-FFF2-40B4-BE49-F238E27FC236}">
                <a16:creationId xmlns:a16="http://schemas.microsoft.com/office/drawing/2014/main" id="{2673CC5B-3D45-706D-396F-950C95A458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D46E9A-9BDF-FD75-DA9A-0D3D22D9F981}"/>
              </a:ext>
            </a:extLst>
          </p:cNvPr>
          <p:cNvSpPr>
            <a:spLocks noGrp="1"/>
          </p:cNvSpPr>
          <p:nvPr>
            <p:ph type="sldNum" sz="quarter" idx="12"/>
          </p:nvPr>
        </p:nvSpPr>
        <p:spPr/>
        <p:txBody>
          <a:bodyPr/>
          <a:lstStyle/>
          <a:p>
            <a:fld id="{03854DE8-511D-476A-A7BD-00E15CBCC904}" type="slidenum">
              <a:rPr lang="en-IN" smtClean="0"/>
              <a:t>‹#›</a:t>
            </a:fld>
            <a:endParaRPr lang="en-IN"/>
          </a:p>
        </p:txBody>
      </p:sp>
    </p:spTree>
    <p:extLst>
      <p:ext uri="{BB962C8B-B14F-4D97-AF65-F5344CB8AC3E}">
        <p14:creationId xmlns:p14="http://schemas.microsoft.com/office/powerpoint/2010/main" val="293605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0DAD-D12F-8EAC-E770-9FAE5DE46E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D25EB8-1A1A-AD5D-9135-20DD80743B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741971-B4AE-92AF-A622-79AC5180DB02}"/>
              </a:ext>
            </a:extLst>
          </p:cNvPr>
          <p:cNvSpPr>
            <a:spLocks noGrp="1"/>
          </p:cNvSpPr>
          <p:nvPr>
            <p:ph type="dt" sz="half" idx="10"/>
          </p:nvPr>
        </p:nvSpPr>
        <p:spPr/>
        <p:txBody>
          <a:bodyPr/>
          <a:lstStyle/>
          <a:p>
            <a:fld id="{D67F0B9B-CCFA-4FE3-BFDE-5C1CB3BC5B4E}" type="datetimeFigureOut">
              <a:rPr lang="en-IN" smtClean="0"/>
              <a:t>03-06-2022</a:t>
            </a:fld>
            <a:endParaRPr lang="en-IN"/>
          </a:p>
        </p:txBody>
      </p:sp>
      <p:sp>
        <p:nvSpPr>
          <p:cNvPr id="5" name="Footer Placeholder 4">
            <a:extLst>
              <a:ext uri="{FF2B5EF4-FFF2-40B4-BE49-F238E27FC236}">
                <a16:creationId xmlns:a16="http://schemas.microsoft.com/office/drawing/2014/main" id="{1CE873C8-1A85-7585-6811-88B49FE336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4F57B7-08AB-8767-1970-1FD0CE1E623A}"/>
              </a:ext>
            </a:extLst>
          </p:cNvPr>
          <p:cNvSpPr>
            <a:spLocks noGrp="1"/>
          </p:cNvSpPr>
          <p:nvPr>
            <p:ph type="sldNum" sz="quarter" idx="12"/>
          </p:nvPr>
        </p:nvSpPr>
        <p:spPr/>
        <p:txBody>
          <a:bodyPr/>
          <a:lstStyle/>
          <a:p>
            <a:fld id="{03854DE8-511D-476A-A7BD-00E15CBCC904}" type="slidenum">
              <a:rPr lang="en-IN" smtClean="0"/>
              <a:t>‹#›</a:t>
            </a:fld>
            <a:endParaRPr lang="en-IN"/>
          </a:p>
        </p:txBody>
      </p:sp>
    </p:spTree>
    <p:extLst>
      <p:ext uri="{BB962C8B-B14F-4D97-AF65-F5344CB8AC3E}">
        <p14:creationId xmlns:p14="http://schemas.microsoft.com/office/powerpoint/2010/main" val="2796278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F637-A656-7F3E-063F-53750D4330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DBE316-601E-1436-081E-798837C356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78196E-7F76-4B2A-4299-F6C424045D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D49E4D-73EB-A871-F011-8A3029D5663F}"/>
              </a:ext>
            </a:extLst>
          </p:cNvPr>
          <p:cNvSpPr>
            <a:spLocks noGrp="1"/>
          </p:cNvSpPr>
          <p:nvPr>
            <p:ph type="dt" sz="half" idx="10"/>
          </p:nvPr>
        </p:nvSpPr>
        <p:spPr/>
        <p:txBody>
          <a:bodyPr/>
          <a:lstStyle/>
          <a:p>
            <a:fld id="{D67F0B9B-CCFA-4FE3-BFDE-5C1CB3BC5B4E}" type="datetimeFigureOut">
              <a:rPr lang="en-IN" smtClean="0"/>
              <a:t>03-06-2022</a:t>
            </a:fld>
            <a:endParaRPr lang="en-IN"/>
          </a:p>
        </p:txBody>
      </p:sp>
      <p:sp>
        <p:nvSpPr>
          <p:cNvPr id="6" name="Footer Placeholder 5">
            <a:extLst>
              <a:ext uri="{FF2B5EF4-FFF2-40B4-BE49-F238E27FC236}">
                <a16:creationId xmlns:a16="http://schemas.microsoft.com/office/drawing/2014/main" id="{B7322600-5F75-FFC6-5FDE-EEC0CF14B5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253D3D-2B6F-31B2-E824-5F5954611BC1}"/>
              </a:ext>
            </a:extLst>
          </p:cNvPr>
          <p:cNvSpPr>
            <a:spLocks noGrp="1"/>
          </p:cNvSpPr>
          <p:nvPr>
            <p:ph type="sldNum" sz="quarter" idx="12"/>
          </p:nvPr>
        </p:nvSpPr>
        <p:spPr/>
        <p:txBody>
          <a:bodyPr/>
          <a:lstStyle/>
          <a:p>
            <a:fld id="{03854DE8-511D-476A-A7BD-00E15CBCC904}" type="slidenum">
              <a:rPr lang="en-IN" smtClean="0"/>
              <a:t>‹#›</a:t>
            </a:fld>
            <a:endParaRPr lang="en-IN"/>
          </a:p>
        </p:txBody>
      </p:sp>
    </p:spTree>
    <p:extLst>
      <p:ext uri="{BB962C8B-B14F-4D97-AF65-F5344CB8AC3E}">
        <p14:creationId xmlns:p14="http://schemas.microsoft.com/office/powerpoint/2010/main" val="331853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1B6D-2B5B-2FA8-442E-73054B8D4C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674AF-2B9D-48BC-922B-105988822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F0ABAA-337A-02CA-6ED5-46F6F10564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364CB7-FEF3-29DF-0356-DFA5D13108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ED9297-4E11-BB4A-F057-FD61CCB0E8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5913E0-55E0-D6B5-7049-D9C1B8744C63}"/>
              </a:ext>
            </a:extLst>
          </p:cNvPr>
          <p:cNvSpPr>
            <a:spLocks noGrp="1"/>
          </p:cNvSpPr>
          <p:nvPr>
            <p:ph type="dt" sz="half" idx="10"/>
          </p:nvPr>
        </p:nvSpPr>
        <p:spPr/>
        <p:txBody>
          <a:bodyPr/>
          <a:lstStyle/>
          <a:p>
            <a:fld id="{D67F0B9B-CCFA-4FE3-BFDE-5C1CB3BC5B4E}" type="datetimeFigureOut">
              <a:rPr lang="en-IN" smtClean="0"/>
              <a:t>03-06-2022</a:t>
            </a:fld>
            <a:endParaRPr lang="en-IN"/>
          </a:p>
        </p:txBody>
      </p:sp>
      <p:sp>
        <p:nvSpPr>
          <p:cNvPr id="8" name="Footer Placeholder 7">
            <a:extLst>
              <a:ext uri="{FF2B5EF4-FFF2-40B4-BE49-F238E27FC236}">
                <a16:creationId xmlns:a16="http://schemas.microsoft.com/office/drawing/2014/main" id="{B4597372-7336-9359-DEAF-71798BF6DB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19C25F-D0DD-2866-2D40-B24EF2D54087}"/>
              </a:ext>
            </a:extLst>
          </p:cNvPr>
          <p:cNvSpPr>
            <a:spLocks noGrp="1"/>
          </p:cNvSpPr>
          <p:nvPr>
            <p:ph type="sldNum" sz="quarter" idx="12"/>
          </p:nvPr>
        </p:nvSpPr>
        <p:spPr/>
        <p:txBody>
          <a:bodyPr/>
          <a:lstStyle/>
          <a:p>
            <a:fld id="{03854DE8-511D-476A-A7BD-00E15CBCC904}" type="slidenum">
              <a:rPr lang="en-IN" smtClean="0"/>
              <a:t>‹#›</a:t>
            </a:fld>
            <a:endParaRPr lang="en-IN"/>
          </a:p>
        </p:txBody>
      </p:sp>
    </p:spTree>
    <p:extLst>
      <p:ext uri="{BB962C8B-B14F-4D97-AF65-F5344CB8AC3E}">
        <p14:creationId xmlns:p14="http://schemas.microsoft.com/office/powerpoint/2010/main" val="292289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1996-4DA4-C49C-C206-2AAB29B7DB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3F026E-F993-DFDC-DCDF-EEF53A6FA74F}"/>
              </a:ext>
            </a:extLst>
          </p:cNvPr>
          <p:cNvSpPr>
            <a:spLocks noGrp="1"/>
          </p:cNvSpPr>
          <p:nvPr>
            <p:ph type="dt" sz="half" idx="10"/>
          </p:nvPr>
        </p:nvSpPr>
        <p:spPr/>
        <p:txBody>
          <a:bodyPr/>
          <a:lstStyle/>
          <a:p>
            <a:fld id="{D67F0B9B-CCFA-4FE3-BFDE-5C1CB3BC5B4E}" type="datetimeFigureOut">
              <a:rPr lang="en-IN" smtClean="0"/>
              <a:t>03-06-2022</a:t>
            </a:fld>
            <a:endParaRPr lang="en-IN"/>
          </a:p>
        </p:txBody>
      </p:sp>
      <p:sp>
        <p:nvSpPr>
          <p:cNvPr id="4" name="Footer Placeholder 3">
            <a:extLst>
              <a:ext uri="{FF2B5EF4-FFF2-40B4-BE49-F238E27FC236}">
                <a16:creationId xmlns:a16="http://schemas.microsoft.com/office/drawing/2014/main" id="{FB4DD6DE-0920-A550-8B35-EB660BC989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1F12DB9-5985-C141-26A1-FCC66E634E3B}"/>
              </a:ext>
            </a:extLst>
          </p:cNvPr>
          <p:cNvSpPr>
            <a:spLocks noGrp="1"/>
          </p:cNvSpPr>
          <p:nvPr>
            <p:ph type="sldNum" sz="quarter" idx="12"/>
          </p:nvPr>
        </p:nvSpPr>
        <p:spPr/>
        <p:txBody>
          <a:bodyPr/>
          <a:lstStyle/>
          <a:p>
            <a:fld id="{03854DE8-511D-476A-A7BD-00E15CBCC904}" type="slidenum">
              <a:rPr lang="en-IN" smtClean="0"/>
              <a:t>‹#›</a:t>
            </a:fld>
            <a:endParaRPr lang="en-IN"/>
          </a:p>
        </p:txBody>
      </p:sp>
    </p:spTree>
    <p:extLst>
      <p:ext uri="{BB962C8B-B14F-4D97-AF65-F5344CB8AC3E}">
        <p14:creationId xmlns:p14="http://schemas.microsoft.com/office/powerpoint/2010/main" val="412976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FF139-5C93-972D-A2C5-B0FA7F018867}"/>
              </a:ext>
            </a:extLst>
          </p:cNvPr>
          <p:cNvSpPr>
            <a:spLocks noGrp="1"/>
          </p:cNvSpPr>
          <p:nvPr>
            <p:ph type="dt" sz="half" idx="10"/>
          </p:nvPr>
        </p:nvSpPr>
        <p:spPr/>
        <p:txBody>
          <a:bodyPr/>
          <a:lstStyle/>
          <a:p>
            <a:fld id="{D67F0B9B-CCFA-4FE3-BFDE-5C1CB3BC5B4E}" type="datetimeFigureOut">
              <a:rPr lang="en-IN" smtClean="0"/>
              <a:t>03-06-2022</a:t>
            </a:fld>
            <a:endParaRPr lang="en-IN"/>
          </a:p>
        </p:txBody>
      </p:sp>
      <p:sp>
        <p:nvSpPr>
          <p:cNvPr id="3" name="Footer Placeholder 2">
            <a:extLst>
              <a:ext uri="{FF2B5EF4-FFF2-40B4-BE49-F238E27FC236}">
                <a16:creationId xmlns:a16="http://schemas.microsoft.com/office/drawing/2014/main" id="{FDBDF427-C5D5-B29B-CE5A-F9FAFBF8B9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BF0F10-23E5-71C2-1475-3B6894A685AD}"/>
              </a:ext>
            </a:extLst>
          </p:cNvPr>
          <p:cNvSpPr>
            <a:spLocks noGrp="1"/>
          </p:cNvSpPr>
          <p:nvPr>
            <p:ph type="sldNum" sz="quarter" idx="12"/>
          </p:nvPr>
        </p:nvSpPr>
        <p:spPr/>
        <p:txBody>
          <a:bodyPr/>
          <a:lstStyle/>
          <a:p>
            <a:fld id="{03854DE8-511D-476A-A7BD-00E15CBCC904}" type="slidenum">
              <a:rPr lang="en-IN" smtClean="0"/>
              <a:t>‹#›</a:t>
            </a:fld>
            <a:endParaRPr lang="en-IN"/>
          </a:p>
        </p:txBody>
      </p:sp>
    </p:spTree>
    <p:extLst>
      <p:ext uri="{BB962C8B-B14F-4D97-AF65-F5344CB8AC3E}">
        <p14:creationId xmlns:p14="http://schemas.microsoft.com/office/powerpoint/2010/main" val="231130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F148-7D63-D1EE-C041-E0139D21E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EF2A74-55A4-3650-8EB9-3D3D283AE8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645C0E-F202-DD06-8512-4098265AB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3EA01-164A-7947-C5BA-CA331008C818}"/>
              </a:ext>
            </a:extLst>
          </p:cNvPr>
          <p:cNvSpPr>
            <a:spLocks noGrp="1"/>
          </p:cNvSpPr>
          <p:nvPr>
            <p:ph type="dt" sz="half" idx="10"/>
          </p:nvPr>
        </p:nvSpPr>
        <p:spPr/>
        <p:txBody>
          <a:bodyPr/>
          <a:lstStyle/>
          <a:p>
            <a:fld id="{D67F0B9B-CCFA-4FE3-BFDE-5C1CB3BC5B4E}" type="datetimeFigureOut">
              <a:rPr lang="en-IN" smtClean="0"/>
              <a:t>03-06-2022</a:t>
            </a:fld>
            <a:endParaRPr lang="en-IN"/>
          </a:p>
        </p:txBody>
      </p:sp>
      <p:sp>
        <p:nvSpPr>
          <p:cNvPr id="6" name="Footer Placeholder 5">
            <a:extLst>
              <a:ext uri="{FF2B5EF4-FFF2-40B4-BE49-F238E27FC236}">
                <a16:creationId xmlns:a16="http://schemas.microsoft.com/office/drawing/2014/main" id="{0AF74389-0A5C-9D9F-7CBC-3099E0160F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B6E134-E847-6FF8-D3FB-D37F2288F7F7}"/>
              </a:ext>
            </a:extLst>
          </p:cNvPr>
          <p:cNvSpPr>
            <a:spLocks noGrp="1"/>
          </p:cNvSpPr>
          <p:nvPr>
            <p:ph type="sldNum" sz="quarter" idx="12"/>
          </p:nvPr>
        </p:nvSpPr>
        <p:spPr/>
        <p:txBody>
          <a:bodyPr/>
          <a:lstStyle/>
          <a:p>
            <a:fld id="{03854DE8-511D-476A-A7BD-00E15CBCC904}" type="slidenum">
              <a:rPr lang="en-IN" smtClean="0"/>
              <a:t>‹#›</a:t>
            </a:fld>
            <a:endParaRPr lang="en-IN"/>
          </a:p>
        </p:txBody>
      </p:sp>
    </p:spTree>
    <p:extLst>
      <p:ext uri="{BB962C8B-B14F-4D97-AF65-F5344CB8AC3E}">
        <p14:creationId xmlns:p14="http://schemas.microsoft.com/office/powerpoint/2010/main" val="321645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1F5A-63C4-82B3-17E1-8C9F9BB31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1E476B-9166-CFD4-D485-6437E11F7E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E31014-7522-C553-92F0-CCD3242C0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27700-E219-DFE7-54DD-D97B2EADE1EA}"/>
              </a:ext>
            </a:extLst>
          </p:cNvPr>
          <p:cNvSpPr>
            <a:spLocks noGrp="1"/>
          </p:cNvSpPr>
          <p:nvPr>
            <p:ph type="dt" sz="half" idx="10"/>
          </p:nvPr>
        </p:nvSpPr>
        <p:spPr/>
        <p:txBody>
          <a:bodyPr/>
          <a:lstStyle/>
          <a:p>
            <a:fld id="{D67F0B9B-CCFA-4FE3-BFDE-5C1CB3BC5B4E}" type="datetimeFigureOut">
              <a:rPr lang="en-IN" smtClean="0"/>
              <a:t>03-06-2022</a:t>
            </a:fld>
            <a:endParaRPr lang="en-IN"/>
          </a:p>
        </p:txBody>
      </p:sp>
      <p:sp>
        <p:nvSpPr>
          <p:cNvPr id="6" name="Footer Placeholder 5">
            <a:extLst>
              <a:ext uri="{FF2B5EF4-FFF2-40B4-BE49-F238E27FC236}">
                <a16:creationId xmlns:a16="http://schemas.microsoft.com/office/drawing/2014/main" id="{A1E3C1EF-13E8-B9E9-7318-042A57D6E8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85A3A8-E338-41E0-3852-4C7CC3E9E639}"/>
              </a:ext>
            </a:extLst>
          </p:cNvPr>
          <p:cNvSpPr>
            <a:spLocks noGrp="1"/>
          </p:cNvSpPr>
          <p:nvPr>
            <p:ph type="sldNum" sz="quarter" idx="12"/>
          </p:nvPr>
        </p:nvSpPr>
        <p:spPr/>
        <p:txBody>
          <a:bodyPr/>
          <a:lstStyle/>
          <a:p>
            <a:fld id="{03854DE8-511D-476A-A7BD-00E15CBCC904}" type="slidenum">
              <a:rPr lang="en-IN" smtClean="0"/>
              <a:t>‹#›</a:t>
            </a:fld>
            <a:endParaRPr lang="en-IN"/>
          </a:p>
        </p:txBody>
      </p:sp>
    </p:spTree>
    <p:extLst>
      <p:ext uri="{BB962C8B-B14F-4D97-AF65-F5344CB8AC3E}">
        <p14:creationId xmlns:p14="http://schemas.microsoft.com/office/powerpoint/2010/main" val="4093214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419E4-5171-21DC-3794-4886201B29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F70556-51EF-0E08-338C-71FB912615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DF5DFD-4F1C-817D-DF63-5869E216C3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F0B9B-CCFA-4FE3-BFDE-5C1CB3BC5B4E}" type="datetimeFigureOut">
              <a:rPr lang="en-IN" smtClean="0"/>
              <a:t>03-06-2022</a:t>
            </a:fld>
            <a:endParaRPr lang="en-IN"/>
          </a:p>
        </p:txBody>
      </p:sp>
      <p:sp>
        <p:nvSpPr>
          <p:cNvPr id="5" name="Footer Placeholder 4">
            <a:extLst>
              <a:ext uri="{FF2B5EF4-FFF2-40B4-BE49-F238E27FC236}">
                <a16:creationId xmlns:a16="http://schemas.microsoft.com/office/drawing/2014/main" id="{3730B314-E5B7-6C29-09D1-199A92544E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53BF8D-0D0A-0487-AADD-EE6019AF99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54DE8-511D-476A-A7BD-00E15CBCC904}" type="slidenum">
              <a:rPr lang="en-IN" smtClean="0"/>
              <a:t>‹#›</a:t>
            </a:fld>
            <a:endParaRPr lang="en-IN"/>
          </a:p>
        </p:txBody>
      </p:sp>
    </p:spTree>
    <p:extLst>
      <p:ext uri="{BB962C8B-B14F-4D97-AF65-F5344CB8AC3E}">
        <p14:creationId xmlns:p14="http://schemas.microsoft.com/office/powerpoint/2010/main" val="1382507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python.org/3/library/multiprocessing.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Python</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a:xfrm>
            <a:off x="1524000" y="3620892"/>
            <a:ext cx="9144000" cy="1655762"/>
          </a:xfrm>
        </p:spPr>
        <p:txBody>
          <a:bodyPr/>
          <a:lstStyle/>
          <a:p>
            <a:r>
              <a:rPr lang="en-IN" dirty="0"/>
              <a:t>Session – 9</a:t>
            </a:r>
          </a:p>
          <a:p>
            <a:r>
              <a:rPr lang="en-IN"/>
              <a:t>Date –02</a:t>
            </a:r>
            <a:r>
              <a:rPr lang="en-IN" baseline="30000"/>
              <a:t>nd</a:t>
            </a:r>
            <a:r>
              <a:rPr lang="en-IN"/>
              <a:t> June, </a:t>
            </a:r>
            <a:r>
              <a:rPr lang="en-IN" dirty="0"/>
              <a:t>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sofia-pro"/>
              </a:rPr>
              <a:t>Communication between processes</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rmAutofit/>
          </a:bodyPr>
          <a:lstStyle/>
          <a:p>
            <a:pPr algn="l" fontAlgn="base"/>
            <a:r>
              <a:rPr lang="en-US" sz="2000" b="0" i="0" dirty="0">
                <a:effectLst/>
                <a:latin typeface="urw-din"/>
              </a:rPr>
              <a:t>In above example, we try to print contents of global list </a:t>
            </a:r>
            <a:r>
              <a:rPr lang="en-US" sz="2000" b="1" i="0" dirty="0">
                <a:effectLst/>
                <a:latin typeface="urw-din"/>
              </a:rPr>
              <a:t>result</a:t>
            </a:r>
            <a:r>
              <a:rPr lang="en-US" sz="2000" b="0" i="0" dirty="0">
                <a:effectLst/>
                <a:latin typeface="urw-din"/>
              </a:rPr>
              <a:t> at two places:</a:t>
            </a:r>
          </a:p>
          <a:p>
            <a:pPr algn="l" fontAlgn="base">
              <a:buFont typeface="Arial" panose="020B0604020202020204" pitchFamily="34" charset="0"/>
              <a:buChar char="•"/>
            </a:pPr>
            <a:r>
              <a:rPr lang="en-US" sz="2000" b="0" i="0" dirty="0">
                <a:effectLst/>
                <a:latin typeface="urw-din"/>
              </a:rPr>
              <a:t>In </a:t>
            </a:r>
            <a:r>
              <a:rPr lang="en-US" sz="2000" b="1" i="0" dirty="0" err="1">
                <a:effectLst/>
                <a:latin typeface="urw-din"/>
              </a:rPr>
              <a:t>square_list</a:t>
            </a:r>
            <a:r>
              <a:rPr lang="en-US" sz="2000" b="0" i="0" dirty="0">
                <a:effectLst/>
                <a:latin typeface="urw-din"/>
              </a:rPr>
              <a:t> function. Since, this function is called by process </a:t>
            </a:r>
            <a:r>
              <a:rPr lang="en-US" sz="2000" b="1" i="0" dirty="0">
                <a:effectLst/>
                <a:latin typeface="urw-din"/>
              </a:rPr>
              <a:t>p1</a:t>
            </a:r>
            <a:r>
              <a:rPr lang="en-US" sz="2000" b="0" i="0" dirty="0">
                <a:effectLst/>
                <a:latin typeface="urw-din"/>
              </a:rPr>
              <a:t>, </a:t>
            </a:r>
            <a:r>
              <a:rPr lang="en-US" sz="2000" b="1" i="0" dirty="0">
                <a:effectLst/>
                <a:latin typeface="urw-din"/>
              </a:rPr>
              <a:t>result</a:t>
            </a:r>
            <a:r>
              <a:rPr lang="en-US" sz="2000" b="0" i="0" dirty="0">
                <a:effectLst/>
                <a:latin typeface="urw-din"/>
              </a:rPr>
              <a:t> list is changed in memory space of process </a:t>
            </a:r>
            <a:r>
              <a:rPr lang="en-US" sz="2000" b="1" i="0" dirty="0">
                <a:effectLst/>
                <a:latin typeface="urw-din"/>
              </a:rPr>
              <a:t>p1</a:t>
            </a:r>
            <a:r>
              <a:rPr lang="en-US" sz="2000" b="0" i="0" dirty="0">
                <a:effectLst/>
                <a:latin typeface="urw-din"/>
              </a:rPr>
              <a:t> only.</a:t>
            </a:r>
          </a:p>
          <a:p>
            <a:pPr algn="l" fontAlgn="base">
              <a:buFont typeface="Arial" panose="020B0604020202020204" pitchFamily="34" charset="0"/>
              <a:buChar char="•"/>
            </a:pPr>
            <a:r>
              <a:rPr lang="en-US" sz="2000" b="0" i="0" dirty="0">
                <a:effectLst/>
                <a:latin typeface="urw-din"/>
              </a:rPr>
              <a:t>After the completion of process </a:t>
            </a:r>
            <a:r>
              <a:rPr lang="en-US" sz="2000" b="1" i="0" dirty="0">
                <a:effectLst/>
                <a:latin typeface="urw-din"/>
              </a:rPr>
              <a:t>p1</a:t>
            </a:r>
            <a:r>
              <a:rPr lang="en-US" sz="2000" b="0" i="0" dirty="0">
                <a:effectLst/>
                <a:latin typeface="urw-din"/>
              </a:rPr>
              <a:t> in main program. Since main program is run by a different process, its memory space still contains the empty </a:t>
            </a:r>
            <a:r>
              <a:rPr lang="en-US" sz="2000" b="1" i="0" dirty="0">
                <a:effectLst/>
                <a:latin typeface="urw-din"/>
              </a:rPr>
              <a:t>result</a:t>
            </a:r>
            <a:r>
              <a:rPr lang="en-US" sz="2000" b="0" i="0" dirty="0">
                <a:effectLst/>
                <a:latin typeface="urw-din"/>
              </a:rPr>
              <a:t> list.</a:t>
            </a:r>
          </a:p>
          <a:p>
            <a:pPr algn="l" fontAlgn="base"/>
            <a:r>
              <a:rPr lang="en-US" sz="2000" b="0" i="0" dirty="0">
                <a:effectLst/>
                <a:latin typeface="urw-din"/>
              </a:rPr>
              <a:t>Diagram shown below clears this concept:</a:t>
            </a:r>
          </a:p>
          <a:p>
            <a:endParaRPr lang="en-IN" sz="2000" dirty="0"/>
          </a:p>
        </p:txBody>
      </p:sp>
      <p:pic>
        <p:nvPicPr>
          <p:cNvPr id="4098" name="Picture 2">
            <a:extLst>
              <a:ext uri="{FF2B5EF4-FFF2-40B4-BE49-F238E27FC236}">
                <a16:creationId xmlns:a16="http://schemas.microsoft.com/office/drawing/2014/main" id="{8E22C4BB-F12C-6633-2623-A34FBE28C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477" y="3101789"/>
            <a:ext cx="5057775" cy="296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90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Sharing data between processes</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rmAutofit fontScale="77500" lnSpcReduction="20000"/>
          </a:bodyPr>
          <a:lstStyle/>
          <a:p>
            <a:pPr marL="342900" indent="-342900" algn="l" fontAlgn="base">
              <a:buFont typeface="+mj-lt"/>
              <a:buAutoNum type="arabicPeriod"/>
            </a:pPr>
            <a:r>
              <a:rPr lang="en-US" sz="1800" b="1" i="0" dirty="0">
                <a:effectLst/>
                <a:latin typeface="urw-din"/>
              </a:rPr>
              <a:t>Shared memory : multiprocessing</a:t>
            </a:r>
            <a:r>
              <a:rPr lang="en-US" sz="1800" b="0" i="0" dirty="0">
                <a:effectLst/>
                <a:latin typeface="urw-din"/>
              </a:rPr>
              <a:t> module provides </a:t>
            </a:r>
            <a:r>
              <a:rPr lang="en-US" sz="1800" b="1" i="0" dirty="0">
                <a:effectLst/>
                <a:latin typeface="urw-din"/>
              </a:rPr>
              <a:t>Array</a:t>
            </a:r>
            <a:r>
              <a:rPr lang="en-US" sz="1800" b="0" i="0" dirty="0">
                <a:effectLst/>
                <a:latin typeface="urw-din"/>
              </a:rPr>
              <a:t> and </a:t>
            </a:r>
            <a:r>
              <a:rPr lang="en-US" sz="1800" b="1" i="0" dirty="0">
                <a:effectLst/>
                <a:latin typeface="urw-din"/>
              </a:rPr>
              <a:t>Value</a:t>
            </a:r>
            <a:r>
              <a:rPr lang="en-US" sz="1800" b="0" i="0" dirty="0">
                <a:effectLst/>
                <a:latin typeface="urw-din"/>
              </a:rPr>
              <a:t> objects to share data between </a:t>
            </a:r>
            <a:r>
              <a:rPr lang="en-US" sz="1800" b="0" i="0" dirty="0" err="1">
                <a:effectLst/>
                <a:latin typeface="urw-din"/>
              </a:rPr>
              <a:t>processes.</a:t>
            </a:r>
            <a:r>
              <a:rPr lang="en-US" sz="1800" b="1" i="0" dirty="0" err="1">
                <a:effectLst/>
                <a:latin typeface="urw-din"/>
              </a:rPr>
              <a:t>Array</a:t>
            </a:r>
            <a:r>
              <a:rPr lang="en-US" sz="1800" b="1" i="0" dirty="0">
                <a:effectLst/>
                <a:latin typeface="urw-din"/>
              </a:rPr>
              <a:t>:</a:t>
            </a:r>
            <a:r>
              <a:rPr lang="en-US" sz="1800" b="0" i="0" dirty="0">
                <a:effectLst/>
                <a:latin typeface="urw-din"/>
              </a:rPr>
              <a:t> a </a:t>
            </a:r>
            <a:r>
              <a:rPr lang="en-US" sz="1800" b="0" i="0" dirty="0" err="1">
                <a:effectLst/>
                <a:latin typeface="urw-din"/>
              </a:rPr>
              <a:t>ctypes</a:t>
            </a:r>
            <a:r>
              <a:rPr lang="en-US" sz="1800" b="0" i="0" dirty="0">
                <a:effectLst/>
                <a:latin typeface="urw-din"/>
              </a:rPr>
              <a:t> array allocated from </a:t>
            </a:r>
            <a:r>
              <a:rPr lang="en-US" sz="1800" b="1" i="0" dirty="0">
                <a:effectLst/>
                <a:latin typeface="urw-din"/>
              </a:rPr>
              <a:t>shared memory</a:t>
            </a:r>
            <a:r>
              <a:rPr lang="en-US" sz="1800" b="0" i="0" dirty="0">
                <a:effectLst/>
                <a:latin typeface="urw-din"/>
              </a:rPr>
              <a:t>.</a:t>
            </a:r>
          </a:p>
          <a:p>
            <a:pPr algn="l" fontAlgn="base">
              <a:buFont typeface="Arial" panose="020B0604020202020204" pitchFamily="34" charset="0"/>
              <a:buChar char="•"/>
            </a:pPr>
            <a:r>
              <a:rPr lang="en-US" sz="1800" b="1" i="0" dirty="0">
                <a:effectLst/>
                <a:latin typeface="urw-din"/>
              </a:rPr>
              <a:t>Value:</a:t>
            </a:r>
            <a:r>
              <a:rPr lang="en-US" sz="1800" b="0" i="0" dirty="0">
                <a:effectLst/>
                <a:latin typeface="urw-din"/>
              </a:rPr>
              <a:t> a </a:t>
            </a:r>
            <a:r>
              <a:rPr lang="en-US" sz="1800" b="0" i="0" dirty="0" err="1">
                <a:effectLst/>
                <a:latin typeface="urw-din"/>
              </a:rPr>
              <a:t>ctypes</a:t>
            </a:r>
            <a:r>
              <a:rPr lang="en-US" sz="1800" b="0" i="0" dirty="0">
                <a:effectLst/>
                <a:latin typeface="urw-din"/>
              </a:rPr>
              <a:t> object allocated from </a:t>
            </a:r>
            <a:r>
              <a:rPr lang="en-US" sz="1800" b="1" i="0" dirty="0">
                <a:effectLst/>
                <a:latin typeface="urw-din"/>
              </a:rPr>
              <a:t>shared memory</a:t>
            </a:r>
            <a:r>
              <a:rPr lang="en-US" sz="1800" b="0" i="0" dirty="0">
                <a:effectLst/>
                <a:latin typeface="urw-din"/>
              </a:rPr>
              <a:t>.</a:t>
            </a:r>
          </a:p>
          <a:p>
            <a:pPr algn="l" fontAlgn="base"/>
            <a:r>
              <a:rPr lang="en-US" sz="1800" b="0" i="0" dirty="0">
                <a:effectLst/>
                <a:latin typeface="urw-din"/>
              </a:rPr>
              <a:t>Given below is a simple example showing use of </a:t>
            </a:r>
            <a:r>
              <a:rPr lang="en-US" sz="1800" b="1" i="0" dirty="0">
                <a:effectLst/>
                <a:latin typeface="urw-din"/>
              </a:rPr>
              <a:t>Array</a:t>
            </a:r>
            <a:r>
              <a:rPr lang="en-US" sz="1800" b="0" i="0" dirty="0">
                <a:effectLst/>
                <a:latin typeface="urw-din"/>
              </a:rPr>
              <a:t> and </a:t>
            </a:r>
            <a:r>
              <a:rPr lang="en-US" sz="1800" b="1" i="0" dirty="0">
                <a:effectLst/>
                <a:latin typeface="urw-din"/>
              </a:rPr>
              <a:t>Value</a:t>
            </a:r>
            <a:r>
              <a:rPr lang="en-US" sz="1800" b="0" i="0" dirty="0">
                <a:effectLst/>
                <a:latin typeface="urw-din"/>
              </a:rPr>
              <a:t> for sharing data between processes.</a:t>
            </a:r>
          </a:p>
          <a:p>
            <a:pPr lvl="2" fontAlgn="base"/>
            <a:r>
              <a:rPr lang="en-US" sz="1000" b="0" i="0" dirty="0">
                <a:solidFill>
                  <a:srgbClr val="7030A0"/>
                </a:solidFill>
                <a:effectLst/>
                <a:latin typeface="urw-din"/>
              </a:rPr>
              <a:t>import multiprocessing</a:t>
            </a:r>
          </a:p>
          <a:p>
            <a:pPr lvl="2" fontAlgn="base"/>
            <a:r>
              <a:rPr lang="en-US" sz="1000" b="0" i="0" dirty="0">
                <a:solidFill>
                  <a:srgbClr val="7030A0"/>
                </a:solidFill>
                <a:effectLst/>
                <a:latin typeface="urw-din"/>
              </a:rPr>
              <a:t>def </a:t>
            </a:r>
            <a:r>
              <a:rPr lang="en-US" sz="1000" b="0" i="0" dirty="0" err="1">
                <a:solidFill>
                  <a:srgbClr val="7030A0"/>
                </a:solidFill>
                <a:effectLst/>
                <a:latin typeface="urw-din"/>
              </a:rPr>
              <a:t>square_list</a:t>
            </a:r>
            <a:r>
              <a:rPr lang="en-US" sz="1000" b="0" i="0" dirty="0">
                <a:solidFill>
                  <a:srgbClr val="7030A0"/>
                </a:solidFill>
                <a:effectLst/>
                <a:latin typeface="urw-din"/>
              </a:rPr>
              <a:t>(</a:t>
            </a:r>
            <a:r>
              <a:rPr lang="en-US" sz="1000" b="0" i="0" dirty="0" err="1">
                <a:solidFill>
                  <a:srgbClr val="7030A0"/>
                </a:solidFill>
                <a:effectLst/>
                <a:latin typeface="urw-din"/>
              </a:rPr>
              <a:t>mylist</a:t>
            </a:r>
            <a:r>
              <a:rPr lang="en-US" sz="1000" b="0" i="0" dirty="0">
                <a:solidFill>
                  <a:srgbClr val="7030A0"/>
                </a:solidFill>
                <a:effectLst/>
                <a:latin typeface="urw-din"/>
              </a:rPr>
              <a:t>, result, </a:t>
            </a:r>
            <a:r>
              <a:rPr lang="en-US" sz="1000" b="0" i="0" dirty="0" err="1">
                <a:solidFill>
                  <a:srgbClr val="7030A0"/>
                </a:solidFill>
                <a:effectLst/>
                <a:latin typeface="urw-din"/>
              </a:rPr>
              <a:t>square_sum</a:t>
            </a:r>
            <a:r>
              <a:rPr lang="en-US" sz="1000" b="0" i="0" dirty="0">
                <a:solidFill>
                  <a:srgbClr val="7030A0"/>
                </a:solidFill>
                <a:effectLst/>
                <a:latin typeface="urw-din"/>
              </a:rPr>
              <a:t>):</a:t>
            </a:r>
          </a:p>
          <a:p>
            <a:pPr lvl="2" fontAlgn="base"/>
            <a:r>
              <a:rPr lang="en-US" sz="1000" b="0" i="0" dirty="0">
                <a:solidFill>
                  <a:srgbClr val="7030A0"/>
                </a:solidFill>
                <a:effectLst/>
                <a:latin typeface="urw-din"/>
              </a:rPr>
              <a:t>	"""</a:t>
            </a:r>
          </a:p>
          <a:p>
            <a:pPr lvl="2" fontAlgn="base"/>
            <a:r>
              <a:rPr lang="en-US" sz="1000" b="0" i="0" dirty="0">
                <a:solidFill>
                  <a:srgbClr val="7030A0"/>
                </a:solidFill>
                <a:effectLst/>
                <a:latin typeface="urw-din"/>
              </a:rPr>
              <a:t>	function to square a given list</a:t>
            </a:r>
          </a:p>
          <a:p>
            <a:pPr lvl="2" fontAlgn="base"/>
            <a:r>
              <a:rPr lang="en-US" sz="1000" b="0" i="0" dirty="0">
                <a:solidFill>
                  <a:srgbClr val="7030A0"/>
                </a:solidFill>
                <a:effectLst/>
                <a:latin typeface="urw-din"/>
              </a:rPr>
              <a:t>	"""</a:t>
            </a:r>
          </a:p>
          <a:p>
            <a:pPr lvl="2" fontAlgn="base"/>
            <a:r>
              <a:rPr lang="en-US" sz="1000" b="0" i="0" dirty="0">
                <a:solidFill>
                  <a:srgbClr val="7030A0"/>
                </a:solidFill>
                <a:effectLst/>
                <a:latin typeface="urw-din"/>
              </a:rPr>
              <a:t>	# append squares of </a:t>
            </a:r>
            <a:r>
              <a:rPr lang="en-US" sz="1000" b="0" i="0" dirty="0" err="1">
                <a:solidFill>
                  <a:srgbClr val="7030A0"/>
                </a:solidFill>
                <a:effectLst/>
                <a:latin typeface="urw-din"/>
              </a:rPr>
              <a:t>mylist</a:t>
            </a:r>
            <a:r>
              <a:rPr lang="en-US" sz="1000" b="0" i="0" dirty="0">
                <a:solidFill>
                  <a:srgbClr val="7030A0"/>
                </a:solidFill>
                <a:effectLst/>
                <a:latin typeface="urw-din"/>
              </a:rPr>
              <a:t> to result array</a:t>
            </a:r>
          </a:p>
          <a:p>
            <a:pPr lvl="2" fontAlgn="base"/>
            <a:r>
              <a:rPr lang="en-US" sz="1000" b="0" i="0" dirty="0">
                <a:solidFill>
                  <a:srgbClr val="7030A0"/>
                </a:solidFill>
                <a:effectLst/>
                <a:latin typeface="urw-din"/>
              </a:rPr>
              <a:t>	for </a:t>
            </a:r>
            <a:r>
              <a:rPr lang="en-US" sz="1000" b="0" i="0" dirty="0" err="1">
                <a:solidFill>
                  <a:srgbClr val="7030A0"/>
                </a:solidFill>
                <a:effectLst/>
                <a:latin typeface="urw-din"/>
              </a:rPr>
              <a:t>idx</a:t>
            </a:r>
            <a:r>
              <a:rPr lang="en-US" sz="1000" b="0" i="0" dirty="0">
                <a:solidFill>
                  <a:srgbClr val="7030A0"/>
                </a:solidFill>
                <a:effectLst/>
                <a:latin typeface="urw-din"/>
              </a:rPr>
              <a:t>, num in enumerate(</a:t>
            </a:r>
            <a:r>
              <a:rPr lang="en-US" sz="1000" b="0" i="0" dirty="0" err="1">
                <a:solidFill>
                  <a:srgbClr val="7030A0"/>
                </a:solidFill>
                <a:effectLst/>
                <a:latin typeface="urw-din"/>
              </a:rPr>
              <a:t>mylist</a:t>
            </a:r>
            <a:r>
              <a:rPr lang="en-US" sz="1000" b="0" i="0" dirty="0">
                <a:solidFill>
                  <a:srgbClr val="7030A0"/>
                </a:solidFill>
                <a:effectLst/>
                <a:latin typeface="urw-din"/>
              </a:rPr>
              <a:t>):</a:t>
            </a:r>
          </a:p>
          <a:p>
            <a:pPr lvl="2" fontAlgn="base"/>
            <a:r>
              <a:rPr lang="en-US" sz="1000" b="0" i="0" dirty="0">
                <a:solidFill>
                  <a:srgbClr val="7030A0"/>
                </a:solidFill>
                <a:effectLst/>
                <a:latin typeface="urw-din"/>
              </a:rPr>
              <a:t>		result[</a:t>
            </a:r>
            <a:r>
              <a:rPr lang="en-US" sz="1000" b="0" i="0" dirty="0" err="1">
                <a:solidFill>
                  <a:srgbClr val="7030A0"/>
                </a:solidFill>
                <a:effectLst/>
                <a:latin typeface="urw-din"/>
              </a:rPr>
              <a:t>idx</a:t>
            </a:r>
            <a:r>
              <a:rPr lang="en-US" sz="1000" b="0" i="0" dirty="0">
                <a:solidFill>
                  <a:srgbClr val="7030A0"/>
                </a:solidFill>
                <a:effectLst/>
                <a:latin typeface="urw-din"/>
              </a:rPr>
              <a:t>] = num * num</a:t>
            </a:r>
          </a:p>
          <a:p>
            <a:pPr lvl="2" fontAlgn="base"/>
            <a:r>
              <a:rPr lang="en-US" sz="1000" b="0" i="0" dirty="0">
                <a:solidFill>
                  <a:srgbClr val="7030A0"/>
                </a:solidFill>
                <a:effectLst/>
                <a:latin typeface="urw-din"/>
              </a:rPr>
              <a:t>	# </a:t>
            </a:r>
            <a:r>
              <a:rPr lang="en-US" sz="1000" b="0" i="0" dirty="0" err="1">
                <a:solidFill>
                  <a:srgbClr val="7030A0"/>
                </a:solidFill>
                <a:effectLst/>
                <a:latin typeface="urw-din"/>
              </a:rPr>
              <a:t>square_sum</a:t>
            </a:r>
            <a:r>
              <a:rPr lang="en-US" sz="1000" b="0" i="0" dirty="0">
                <a:solidFill>
                  <a:srgbClr val="7030A0"/>
                </a:solidFill>
                <a:effectLst/>
                <a:latin typeface="urw-din"/>
              </a:rPr>
              <a:t> value</a:t>
            </a:r>
          </a:p>
          <a:p>
            <a:pPr lvl="2" fontAlgn="base"/>
            <a:r>
              <a:rPr lang="en-US" sz="1000" b="0" i="0" dirty="0">
                <a:solidFill>
                  <a:srgbClr val="7030A0"/>
                </a:solidFill>
                <a:effectLst/>
                <a:latin typeface="urw-din"/>
              </a:rPr>
              <a:t>	</a:t>
            </a:r>
            <a:r>
              <a:rPr lang="en-US" sz="1000" b="0" i="0" dirty="0" err="1">
                <a:solidFill>
                  <a:srgbClr val="7030A0"/>
                </a:solidFill>
                <a:effectLst/>
                <a:latin typeface="urw-din"/>
              </a:rPr>
              <a:t>square_sum.value</a:t>
            </a:r>
            <a:r>
              <a:rPr lang="en-US" sz="1000" b="0" i="0" dirty="0">
                <a:solidFill>
                  <a:srgbClr val="7030A0"/>
                </a:solidFill>
                <a:effectLst/>
                <a:latin typeface="urw-din"/>
              </a:rPr>
              <a:t> = sum(result)</a:t>
            </a:r>
          </a:p>
          <a:p>
            <a:pPr lvl="2" fontAlgn="base"/>
            <a:r>
              <a:rPr lang="en-US" sz="1000" b="0" i="0" dirty="0">
                <a:solidFill>
                  <a:srgbClr val="7030A0"/>
                </a:solidFill>
                <a:effectLst/>
                <a:latin typeface="urw-din"/>
              </a:rPr>
              <a:t>	# print result Array</a:t>
            </a:r>
          </a:p>
          <a:p>
            <a:pPr lvl="2" fontAlgn="base"/>
            <a:r>
              <a:rPr lang="en-US" sz="1000" b="0" i="0" dirty="0">
                <a:solidFill>
                  <a:srgbClr val="7030A0"/>
                </a:solidFill>
                <a:effectLst/>
                <a:latin typeface="urw-din"/>
              </a:rPr>
              <a:t>	print("Result(in process p1): {}".format(result[:]))</a:t>
            </a:r>
          </a:p>
          <a:p>
            <a:pPr lvl="2" fontAlgn="base"/>
            <a:r>
              <a:rPr lang="en-US" sz="1000" b="0" i="0" dirty="0">
                <a:solidFill>
                  <a:srgbClr val="7030A0"/>
                </a:solidFill>
                <a:effectLst/>
                <a:latin typeface="urw-din"/>
              </a:rPr>
              <a:t>	# print </a:t>
            </a:r>
            <a:r>
              <a:rPr lang="en-US" sz="1000" b="0" i="0" dirty="0" err="1">
                <a:solidFill>
                  <a:srgbClr val="7030A0"/>
                </a:solidFill>
                <a:effectLst/>
                <a:latin typeface="urw-din"/>
              </a:rPr>
              <a:t>square_sum</a:t>
            </a:r>
            <a:r>
              <a:rPr lang="en-US" sz="1000" b="0" i="0" dirty="0">
                <a:solidFill>
                  <a:srgbClr val="7030A0"/>
                </a:solidFill>
                <a:effectLst/>
                <a:latin typeface="urw-din"/>
              </a:rPr>
              <a:t> Value</a:t>
            </a:r>
          </a:p>
          <a:p>
            <a:pPr lvl="2" fontAlgn="base"/>
            <a:r>
              <a:rPr lang="en-US" sz="1000" b="0" i="0" dirty="0">
                <a:solidFill>
                  <a:srgbClr val="7030A0"/>
                </a:solidFill>
                <a:effectLst/>
                <a:latin typeface="urw-din"/>
              </a:rPr>
              <a:t>	print("Sum of squares(in process p1): {}".format(</a:t>
            </a:r>
            <a:r>
              <a:rPr lang="en-US" sz="1000" b="0" i="0" dirty="0" err="1">
                <a:solidFill>
                  <a:srgbClr val="7030A0"/>
                </a:solidFill>
                <a:effectLst/>
                <a:latin typeface="urw-din"/>
              </a:rPr>
              <a:t>square_sum.value</a:t>
            </a:r>
            <a:r>
              <a:rPr lang="en-US" sz="1000" b="0" i="0" dirty="0">
                <a:solidFill>
                  <a:srgbClr val="7030A0"/>
                </a:solidFill>
                <a:effectLst/>
                <a:latin typeface="urw-din"/>
              </a:rPr>
              <a:t>))</a:t>
            </a:r>
          </a:p>
          <a:p>
            <a:pPr lvl="2" fontAlgn="base"/>
            <a:r>
              <a:rPr lang="en-US" sz="1000" b="0" i="0" dirty="0">
                <a:solidFill>
                  <a:srgbClr val="7030A0"/>
                </a:solidFill>
                <a:effectLst/>
                <a:latin typeface="urw-din"/>
              </a:rPr>
              <a:t>if __name__ == "__main__":</a:t>
            </a:r>
          </a:p>
          <a:p>
            <a:pPr lvl="2" fontAlgn="base"/>
            <a:r>
              <a:rPr lang="en-US" sz="1000" b="0" i="0" dirty="0">
                <a:solidFill>
                  <a:srgbClr val="7030A0"/>
                </a:solidFill>
                <a:effectLst/>
                <a:latin typeface="urw-din"/>
              </a:rPr>
              <a:t>	# input list</a:t>
            </a:r>
          </a:p>
          <a:p>
            <a:pPr lvl="2" fontAlgn="base"/>
            <a:r>
              <a:rPr lang="en-US" sz="1000" b="0" i="0" dirty="0">
                <a:solidFill>
                  <a:srgbClr val="7030A0"/>
                </a:solidFill>
                <a:effectLst/>
                <a:latin typeface="urw-din"/>
              </a:rPr>
              <a:t>	</a:t>
            </a:r>
            <a:r>
              <a:rPr lang="en-US" sz="1000" b="0" i="0" dirty="0" err="1">
                <a:solidFill>
                  <a:srgbClr val="7030A0"/>
                </a:solidFill>
                <a:effectLst/>
                <a:latin typeface="urw-din"/>
              </a:rPr>
              <a:t>mylist</a:t>
            </a:r>
            <a:r>
              <a:rPr lang="en-US" sz="1000" b="0" i="0" dirty="0">
                <a:solidFill>
                  <a:srgbClr val="7030A0"/>
                </a:solidFill>
                <a:effectLst/>
                <a:latin typeface="urw-din"/>
              </a:rPr>
              <a:t> = [1,2,3,4]</a:t>
            </a:r>
          </a:p>
          <a:p>
            <a:pPr lvl="2" fontAlgn="base"/>
            <a:r>
              <a:rPr lang="en-US" sz="1000" b="0" i="0" dirty="0">
                <a:solidFill>
                  <a:srgbClr val="7030A0"/>
                </a:solidFill>
                <a:effectLst/>
                <a:latin typeface="urw-din"/>
              </a:rPr>
              <a:t>	# creating Array of int data type with space for 4 integers</a:t>
            </a:r>
          </a:p>
          <a:p>
            <a:pPr lvl="2" fontAlgn="base"/>
            <a:r>
              <a:rPr lang="en-US" sz="1000" b="0" i="0" dirty="0">
                <a:solidFill>
                  <a:srgbClr val="7030A0"/>
                </a:solidFill>
                <a:effectLst/>
                <a:latin typeface="urw-din"/>
              </a:rPr>
              <a:t>	result = </a:t>
            </a:r>
            <a:r>
              <a:rPr lang="en-US" sz="1000" b="0" i="0" dirty="0" err="1">
                <a:solidFill>
                  <a:srgbClr val="7030A0"/>
                </a:solidFill>
                <a:effectLst/>
                <a:latin typeface="urw-din"/>
              </a:rPr>
              <a:t>multiprocessing.Array</a:t>
            </a:r>
            <a:r>
              <a:rPr lang="en-US" sz="1000" b="0" i="0" dirty="0">
                <a:solidFill>
                  <a:srgbClr val="7030A0"/>
                </a:solidFill>
                <a:effectLst/>
                <a:latin typeface="urw-din"/>
              </a:rPr>
              <a:t>('</a:t>
            </a:r>
            <a:r>
              <a:rPr lang="en-US" sz="1000" b="0" i="0" dirty="0" err="1">
                <a:solidFill>
                  <a:srgbClr val="7030A0"/>
                </a:solidFill>
                <a:effectLst/>
                <a:latin typeface="urw-din"/>
              </a:rPr>
              <a:t>i</a:t>
            </a:r>
            <a:r>
              <a:rPr lang="en-US" sz="1000" b="0" i="0" dirty="0">
                <a:solidFill>
                  <a:srgbClr val="7030A0"/>
                </a:solidFill>
                <a:effectLst/>
                <a:latin typeface="urw-din"/>
              </a:rPr>
              <a:t>', 4)</a:t>
            </a:r>
          </a:p>
          <a:p>
            <a:pPr lvl="2" fontAlgn="base"/>
            <a:r>
              <a:rPr lang="en-US" sz="1000" b="0" i="0" dirty="0">
                <a:solidFill>
                  <a:srgbClr val="7030A0"/>
                </a:solidFill>
                <a:effectLst/>
                <a:latin typeface="urw-din"/>
              </a:rPr>
              <a:t>	# creating Value of int data type</a:t>
            </a:r>
          </a:p>
          <a:p>
            <a:pPr lvl="2" fontAlgn="base"/>
            <a:r>
              <a:rPr lang="en-US" sz="1000" b="0" i="0" dirty="0">
                <a:solidFill>
                  <a:srgbClr val="7030A0"/>
                </a:solidFill>
                <a:effectLst/>
                <a:latin typeface="urw-din"/>
              </a:rPr>
              <a:t>	</a:t>
            </a:r>
            <a:r>
              <a:rPr lang="en-US" sz="1000" b="0" i="0" dirty="0" err="1">
                <a:solidFill>
                  <a:srgbClr val="7030A0"/>
                </a:solidFill>
                <a:effectLst/>
                <a:latin typeface="urw-din"/>
              </a:rPr>
              <a:t>square_sum</a:t>
            </a:r>
            <a:r>
              <a:rPr lang="en-US" sz="1000" b="0" i="0" dirty="0">
                <a:solidFill>
                  <a:srgbClr val="7030A0"/>
                </a:solidFill>
                <a:effectLst/>
                <a:latin typeface="urw-din"/>
              </a:rPr>
              <a:t> = </a:t>
            </a:r>
            <a:r>
              <a:rPr lang="en-US" sz="1000" b="0" i="0" dirty="0" err="1">
                <a:solidFill>
                  <a:srgbClr val="7030A0"/>
                </a:solidFill>
                <a:effectLst/>
                <a:latin typeface="urw-din"/>
              </a:rPr>
              <a:t>multiprocessing.Value</a:t>
            </a:r>
            <a:r>
              <a:rPr lang="en-US" sz="1000" b="0" i="0" dirty="0">
                <a:solidFill>
                  <a:srgbClr val="7030A0"/>
                </a:solidFill>
                <a:effectLst/>
                <a:latin typeface="urw-din"/>
              </a:rPr>
              <a:t>('</a:t>
            </a:r>
            <a:r>
              <a:rPr lang="en-US" sz="1000" b="0" i="0" dirty="0" err="1">
                <a:solidFill>
                  <a:srgbClr val="7030A0"/>
                </a:solidFill>
                <a:effectLst/>
                <a:latin typeface="urw-din"/>
              </a:rPr>
              <a:t>i</a:t>
            </a:r>
            <a:r>
              <a:rPr lang="en-US" sz="1000" b="0" i="0" dirty="0">
                <a:solidFill>
                  <a:srgbClr val="7030A0"/>
                </a:solidFill>
                <a:effectLst/>
                <a:latin typeface="urw-din"/>
              </a:rPr>
              <a:t>')</a:t>
            </a:r>
          </a:p>
          <a:p>
            <a:pPr lvl="2" fontAlgn="base"/>
            <a:r>
              <a:rPr lang="en-US" sz="1000" b="0" i="0" dirty="0">
                <a:solidFill>
                  <a:srgbClr val="7030A0"/>
                </a:solidFill>
                <a:effectLst/>
                <a:latin typeface="urw-din"/>
              </a:rPr>
              <a:t>	# creating new process</a:t>
            </a:r>
          </a:p>
          <a:p>
            <a:pPr lvl="2" fontAlgn="base"/>
            <a:r>
              <a:rPr lang="en-US" sz="1000" b="0" i="0" dirty="0">
                <a:solidFill>
                  <a:srgbClr val="7030A0"/>
                </a:solidFill>
                <a:effectLst/>
                <a:latin typeface="urw-din"/>
              </a:rPr>
              <a:t>	p1 = </a:t>
            </a:r>
            <a:r>
              <a:rPr lang="en-US" sz="1000" b="0" i="0" dirty="0" err="1">
                <a:solidFill>
                  <a:srgbClr val="7030A0"/>
                </a:solidFill>
                <a:effectLst/>
                <a:latin typeface="urw-din"/>
              </a:rPr>
              <a:t>multiprocessing.Process</a:t>
            </a:r>
            <a:r>
              <a:rPr lang="en-US" sz="1000" b="0" i="0" dirty="0">
                <a:solidFill>
                  <a:srgbClr val="7030A0"/>
                </a:solidFill>
                <a:effectLst/>
                <a:latin typeface="urw-din"/>
              </a:rPr>
              <a:t>(target=</a:t>
            </a:r>
            <a:r>
              <a:rPr lang="en-US" sz="1000" b="0" i="0" dirty="0" err="1">
                <a:solidFill>
                  <a:srgbClr val="7030A0"/>
                </a:solidFill>
                <a:effectLst/>
                <a:latin typeface="urw-din"/>
              </a:rPr>
              <a:t>square_list</a:t>
            </a:r>
            <a:r>
              <a:rPr lang="en-US" sz="1000" b="0" i="0" dirty="0">
                <a:solidFill>
                  <a:srgbClr val="7030A0"/>
                </a:solidFill>
                <a:effectLst/>
                <a:latin typeface="urw-din"/>
              </a:rPr>
              <a:t>, </a:t>
            </a:r>
            <a:r>
              <a:rPr lang="en-US" sz="1000" b="0" i="0" dirty="0" err="1">
                <a:solidFill>
                  <a:srgbClr val="7030A0"/>
                </a:solidFill>
                <a:effectLst/>
                <a:latin typeface="urw-din"/>
              </a:rPr>
              <a:t>args</a:t>
            </a:r>
            <a:r>
              <a:rPr lang="en-US" sz="1000" b="0" i="0" dirty="0">
                <a:solidFill>
                  <a:srgbClr val="7030A0"/>
                </a:solidFill>
                <a:effectLst/>
                <a:latin typeface="urw-din"/>
              </a:rPr>
              <a:t>=(</a:t>
            </a:r>
            <a:r>
              <a:rPr lang="en-US" sz="1000" b="0" i="0" dirty="0" err="1">
                <a:solidFill>
                  <a:srgbClr val="7030A0"/>
                </a:solidFill>
                <a:effectLst/>
                <a:latin typeface="urw-din"/>
              </a:rPr>
              <a:t>mylist</a:t>
            </a:r>
            <a:r>
              <a:rPr lang="en-US" sz="1000" b="0" i="0" dirty="0">
                <a:solidFill>
                  <a:srgbClr val="7030A0"/>
                </a:solidFill>
                <a:effectLst/>
                <a:latin typeface="urw-din"/>
              </a:rPr>
              <a:t>, result, </a:t>
            </a:r>
            <a:r>
              <a:rPr lang="en-US" sz="1000" b="0" i="0" dirty="0" err="1">
                <a:solidFill>
                  <a:srgbClr val="7030A0"/>
                </a:solidFill>
                <a:effectLst/>
                <a:latin typeface="urw-din"/>
              </a:rPr>
              <a:t>square_sum</a:t>
            </a:r>
            <a:r>
              <a:rPr lang="en-US" sz="1000" b="0" i="0" dirty="0">
                <a:solidFill>
                  <a:srgbClr val="7030A0"/>
                </a:solidFill>
                <a:effectLst/>
                <a:latin typeface="urw-din"/>
              </a:rPr>
              <a:t>))</a:t>
            </a:r>
          </a:p>
          <a:p>
            <a:pPr lvl="2" fontAlgn="base"/>
            <a:r>
              <a:rPr lang="en-US" sz="1000" b="0" i="0" dirty="0">
                <a:solidFill>
                  <a:srgbClr val="7030A0"/>
                </a:solidFill>
                <a:effectLst/>
                <a:latin typeface="urw-din"/>
              </a:rPr>
              <a:t>	# starting process</a:t>
            </a:r>
          </a:p>
          <a:p>
            <a:pPr lvl="2" fontAlgn="base"/>
            <a:r>
              <a:rPr lang="en-US" sz="1000" b="0" i="0" dirty="0">
                <a:solidFill>
                  <a:srgbClr val="7030A0"/>
                </a:solidFill>
                <a:effectLst/>
                <a:latin typeface="urw-din"/>
              </a:rPr>
              <a:t>	p1.start()</a:t>
            </a:r>
          </a:p>
          <a:p>
            <a:pPr lvl="2" fontAlgn="base"/>
            <a:r>
              <a:rPr lang="en-US" sz="1000" b="0" i="0" dirty="0">
                <a:solidFill>
                  <a:srgbClr val="7030A0"/>
                </a:solidFill>
                <a:effectLst/>
                <a:latin typeface="urw-din"/>
              </a:rPr>
              <a:t>	# wait until the process is finished</a:t>
            </a:r>
          </a:p>
          <a:p>
            <a:pPr lvl="2" fontAlgn="base"/>
            <a:r>
              <a:rPr lang="en-US" sz="1000" b="0" i="0" dirty="0">
                <a:solidFill>
                  <a:srgbClr val="7030A0"/>
                </a:solidFill>
                <a:effectLst/>
                <a:latin typeface="urw-din"/>
              </a:rPr>
              <a:t>	p1.join()</a:t>
            </a:r>
          </a:p>
          <a:p>
            <a:pPr lvl="2" fontAlgn="base"/>
            <a:r>
              <a:rPr lang="en-US" sz="1000" b="0" i="0" dirty="0">
                <a:solidFill>
                  <a:srgbClr val="7030A0"/>
                </a:solidFill>
                <a:effectLst/>
                <a:latin typeface="urw-din"/>
              </a:rPr>
              <a:t>	# print result array</a:t>
            </a:r>
          </a:p>
          <a:p>
            <a:pPr lvl="2" fontAlgn="base"/>
            <a:r>
              <a:rPr lang="en-US" sz="1000" b="0" i="0" dirty="0">
                <a:solidFill>
                  <a:srgbClr val="7030A0"/>
                </a:solidFill>
                <a:effectLst/>
                <a:latin typeface="urw-din"/>
              </a:rPr>
              <a:t>	print("Result(in main program): {}".format(result[:]))</a:t>
            </a:r>
          </a:p>
          <a:p>
            <a:pPr lvl="2" fontAlgn="base"/>
            <a:r>
              <a:rPr lang="en-US" sz="1000" b="0" i="0" dirty="0">
                <a:solidFill>
                  <a:srgbClr val="7030A0"/>
                </a:solidFill>
                <a:effectLst/>
                <a:latin typeface="urw-din"/>
              </a:rPr>
              <a:t>	# print </a:t>
            </a:r>
            <a:r>
              <a:rPr lang="en-US" sz="1000" b="0" i="0" dirty="0" err="1">
                <a:solidFill>
                  <a:srgbClr val="7030A0"/>
                </a:solidFill>
                <a:effectLst/>
                <a:latin typeface="urw-din"/>
              </a:rPr>
              <a:t>square_sum</a:t>
            </a:r>
            <a:r>
              <a:rPr lang="en-US" sz="1000" b="0" i="0" dirty="0">
                <a:solidFill>
                  <a:srgbClr val="7030A0"/>
                </a:solidFill>
                <a:effectLst/>
                <a:latin typeface="urw-din"/>
              </a:rPr>
              <a:t> Value</a:t>
            </a:r>
          </a:p>
          <a:p>
            <a:pPr lvl="2" fontAlgn="base"/>
            <a:r>
              <a:rPr lang="en-US" sz="1000" b="0" i="0" dirty="0">
                <a:solidFill>
                  <a:srgbClr val="7030A0"/>
                </a:solidFill>
                <a:effectLst/>
                <a:latin typeface="urw-din"/>
              </a:rPr>
              <a:t>	print("Sum of squares(in main program): {}".format(</a:t>
            </a:r>
            <a:r>
              <a:rPr lang="en-US" sz="1000" b="0" i="0" dirty="0" err="1">
                <a:solidFill>
                  <a:srgbClr val="7030A0"/>
                </a:solidFill>
                <a:effectLst/>
                <a:latin typeface="urw-din"/>
              </a:rPr>
              <a:t>square_sum.value</a:t>
            </a:r>
            <a:r>
              <a:rPr lang="en-US" sz="1000" b="0" i="0" dirty="0">
                <a:solidFill>
                  <a:srgbClr val="7030A0"/>
                </a:solidFill>
                <a:effectLst/>
                <a:latin typeface="urw-din"/>
              </a:rPr>
              <a:t>))</a:t>
            </a:r>
          </a:p>
          <a:p>
            <a:pPr lvl="2" fontAlgn="base"/>
            <a:endParaRPr lang="en-US" sz="1000" b="0" i="0" dirty="0">
              <a:solidFill>
                <a:srgbClr val="7030A0"/>
              </a:solidFill>
              <a:effectLst/>
              <a:latin typeface="urw-din"/>
            </a:endParaRPr>
          </a:p>
          <a:p>
            <a:endParaRPr lang="en-IN" sz="1800" dirty="0"/>
          </a:p>
        </p:txBody>
      </p:sp>
    </p:spTree>
    <p:extLst>
      <p:ext uri="{BB962C8B-B14F-4D97-AF65-F5344CB8AC3E}">
        <p14:creationId xmlns:p14="http://schemas.microsoft.com/office/powerpoint/2010/main" val="368185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Autofit/>
          </a:bodyPr>
          <a:lstStyle/>
          <a:p>
            <a:r>
              <a:rPr lang="en-IN" sz="3600" b="1" i="0" dirty="0">
                <a:effectLst/>
                <a:latin typeface="urw-din"/>
              </a:rPr>
              <a:t>Sharing data between processes</a:t>
            </a:r>
            <a:endParaRPr lang="en-IN" sz="3600" b="1"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788894"/>
            <a:ext cx="11824446" cy="6069106"/>
          </a:xfrm>
        </p:spPr>
        <p:txBody>
          <a:bodyPr>
            <a:noAutofit/>
          </a:bodyPr>
          <a:lstStyle/>
          <a:p>
            <a:pPr algn="l" fontAlgn="base"/>
            <a:r>
              <a:rPr lang="en-US" sz="1600" b="0" i="0" dirty="0">
                <a:effectLst/>
                <a:latin typeface="urw-din"/>
              </a:rPr>
              <a:t>Let us try to understand the above code line by line:</a:t>
            </a:r>
          </a:p>
          <a:p>
            <a:pPr algn="l" fontAlgn="base">
              <a:buFont typeface="Arial" panose="020B0604020202020204" pitchFamily="34" charset="0"/>
              <a:buChar char="•"/>
            </a:pPr>
            <a:r>
              <a:rPr lang="en-US" sz="1600" b="0" i="0" dirty="0">
                <a:effectLst/>
                <a:latin typeface="urw-din"/>
              </a:rPr>
              <a:t>First of all, we create an Array </a:t>
            </a:r>
            <a:r>
              <a:rPr lang="en-US" sz="1600" b="1" i="0" dirty="0">
                <a:effectLst/>
                <a:latin typeface="urw-din"/>
              </a:rPr>
              <a:t>result</a:t>
            </a:r>
            <a:r>
              <a:rPr lang="en-US" sz="1600" b="0" i="0" dirty="0">
                <a:effectLst/>
                <a:latin typeface="urw-din"/>
              </a:rPr>
              <a:t> like this:</a:t>
            </a:r>
          </a:p>
          <a:p>
            <a:pPr lvl="1" fontAlgn="base"/>
            <a:r>
              <a:rPr kumimoji="0" lang="en-US" altLang="en-US" sz="1400" b="0" i="0" u="none" strike="noStrike" cap="none" normalizeH="0" baseline="0" dirty="0">
                <a:ln>
                  <a:noFill/>
                </a:ln>
                <a:effectLst/>
                <a:latin typeface="Arial Unicode MS"/>
              </a:rPr>
              <a:t>result = </a:t>
            </a:r>
            <a:r>
              <a:rPr kumimoji="0" lang="en-US" altLang="en-US" sz="1400" b="0" i="0" u="none" strike="noStrike" cap="none" normalizeH="0" baseline="0" dirty="0" err="1">
                <a:ln>
                  <a:noFill/>
                </a:ln>
                <a:effectLst/>
                <a:latin typeface="Arial Unicode MS"/>
              </a:rPr>
              <a:t>multiprocessing.Array</a:t>
            </a:r>
            <a:r>
              <a:rPr kumimoji="0" lang="en-US" altLang="en-US" sz="1400" b="0" i="0" u="none" strike="noStrike" cap="none" normalizeH="0" baseline="0" dirty="0">
                <a:ln>
                  <a:noFill/>
                </a:ln>
                <a:effectLst/>
                <a:latin typeface="Arial Unicode MS"/>
              </a:rPr>
              <a:t>('</a:t>
            </a:r>
            <a:r>
              <a:rPr kumimoji="0" lang="en-US" altLang="en-US" sz="1400" b="0" i="0" u="none" strike="noStrike" cap="none" normalizeH="0" baseline="0" dirty="0" err="1">
                <a:ln>
                  <a:noFill/>
                </a:ln>
                <a:effectLst/>
                <a:latin typeface="Arial Unicode MS"/>
              </a:rPr>
              <a:t>i</a:t>
            </a:r>
            <a:r>
              <a:rPr kumimoji="0" lang="en-US" altLang="en-US" sz="1400" b="0" i="0" u="none" strike="noStrike" cap="none" normalizeH="0" baseline="0" dirty="0">
                <a:ln>
                  <a:noFill/>
                </a:ln>
                <a:effectLst/>
                <a:latin typeface="Arial Unicode MS"/>
              </a:rPr>
              <a:t>', 4)</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a:p>
            <a:pPr algn="l" fontAlgn="base">
              <a:buFont typeface="Arial" panose="020B0604020202020204" pitchFamily="34" charset="0"/>
              <a:buChar char="•"/>
            </a:pPr>
            <a:r>
              <a:rPr lang="en-US" sz="1600" b="0" i="0" dirty="0">
                <a:effectLst/>
                <a:latin typeface="urw-din"/>
              </a:rPr>
              <a:t>First argument is the </a:t>
            </a:r>
            <a:r>
              <a:rPr lang="en-US" sz="1600" b="1" i="0" dirty="0">
                <a:effectLst/>
                <a:latin typeface="urw-din"/>
              </a:rPr>
              <a:t>data type</a:t>
            </a:r>
            <a:r>
              <a:rPr lang="en-US" sz="1600" b="0" i="0" dirty="0">
                <a:effectLst/>
                <a:latin typeface="urw-din"/>
              </a:rPr>
              <a:t>. ‘</a:t>
            </a:r>
            <a:r>
              <a:rPr lang="en-US" sz="1600" b="0" i="0" dirty="0" err="1">
                <a:effectLst/>
                <a:latin typeface="urw-din"/>
              </a:rPr>
              <a:t>i</a:t>
            </a:r>
            <a:r>
              <a:rPr lang="en-US" sz="1600" b="0" i="0" dirty="0">
                <a:effectLst/>
                <a:latin typeface="urw-din"/>
              </a:rPr>
              <a:t>’ stands for integer whereas ‘d’ stands for float data type.</a:t>
            </a:r>
          </a:p>
          <a:p>
            <a:pPr algn="l" fontAlgn="base">
              <a:buFont typeface="Arial" panose="020B0604020202020204" pitchFamily="34" charset="0"/>
              <a:buChar char="•"/>
            </a:pPr>
            <a:r>
              <a:rPr lang="en-US" sz="1600" b="0" i="0" dirty="0">
                <a:effectLst/>
                <a:latin typeface="urw-din"/>
              </a:rPr>
              <a:t>Second argument is the </a:t>
            </a:r>
            <a:r>
              <a:rPr lang="en-US" sz="1600" b="1" i="0" dirty="0">
                <a:effectLst/>
                <a:latin typeface="urw-din"/>
              </a:rPr>
              <a:t>size</a:t>
            </a:r>
            <a:r>
              <a:rPr lang="en-US" sz="1600" b="0" i="0" dirty="0">
                <a:effectLst/>
                <a:latin typeface="urw-din"/>
              </a:rPr>
              <a:t> of array. Here, we create an array of 4 elements.</a:t>
            </a:r>
          </a:p>
          <a:p>
            <a:pPr algn="l" fontAlgn="base"/>
            <a:r>
              <a:rPr lang="en-US" sz="1600" b="0" i="0" dirty="0">
                <a:effectLst/>
                <a:latin typeface="urw-din"/>
              </a:rPr>
              <a:t>Similarly, we create a Value </a:t>
            </a:r>
            <a:r>
              <a:rPr lang="en-US" sz="1600" b="1" i="0" dirty="0" err="1">
                <a:effectLst/>
                <a:latin typeface="urw-din"/>
              </a:rPr>
              <a:t>square_sum</a:t>
            </a:r>
            <a:r>
              <a:rPr lang="en-US" sz="1600" b="0" i="0" dirty="0">
                <a:effectLst/>
                <a:latin typeface="urw-din"/>
              </a:rPr>
              <a:t> like this:</a:t>
            </a:r>
          </a:p>
          <a:p>
            <a:pPr lvl="1" fontAlgn="base"/>
            <a:r>
              <a:rPr kumimoji="0" lang="en-US" altLang="en-US" sz="1400" b="0" i="0" u="none" strike="noStrike" cap="none" normalizeH="0" baseline="0" dirty="0" err="1">
                <a:ln>
                  <a:noFill/>
                </a:ln>
                <a:effectLst/>
                <a:latin typeface="Arial Unicode MS"/>
              </a:rPr>
              <a:t>square_sum</a:t>
            </a:r>
            <a:r>
              <a:rPr kumimoji="0" lang="en-US" altLang="en-US" sz="1400" b="0" i="0" u="none" strike="noStrike" cap="none" normalizeH="0" baseline="0" dirty="0">
                <a:ln>
                  <a:noFill/>
                </a:ln>
                <a:effectLst/>
                <a:latin typeface="Arial Unicode MS"/>
              </a:rPr>
              <a:t> = </a:t>
            </a:r>
            <a:r>
              <a:rPr kumimoji="0" lang="en-US" altLang="en-US" sz="1400" b="0" i="0" u="none" strike="noStrike" cap="none" normalizeH="0" baseline="0" dirty="0" err="1">
                <a:ln>
                  <a:noFill/>
                </a:ln>
                <a:effectLst/>
                <a:latin typeface="Arial Unicode MS"/>
              </a:rPr>
              <a:t>multiprocessing.Value</a:t>
            </a:r>
            <a:r>
              <a:rPr kumimoji="0" lang="en-US" altLang="en-US" sz="1400" b="0" i="0" u="none" strike="noStrike" cap="none" normalizeH="0" baseline="0" dirty="0">
                <a:ln>
                  <a:noFill/>
                </a:ln>
                <a:effectLst/>
                <a:latin typeface="Arial Unicode MS"/>
              </a:rPr>
              <a:t>('</a:t>
            </a:r>
            <a:r>
              <a:rPr kumimoji="0" lang="en-US" altLang="en-US" sz="1400" b="0" i="0" u="none" strike="noStrike" cap="none" normalizeH="0" baseline="0" dirty="0" err="1">
                <a:ln>
                  <a:noFill/>
                </a:ln>
                <a:effectLst/>
                <a:latin typeface="Arial Unicode MS"/>
              </a:rPr>
              <a:t>i</a:t>
            </a:r>
            <a:r>
              <a:rPr kumimoji="0" lang="en-US" altLang="en-US" sz="1400" b="0" i="0" u="none" strike="noStrike" cap="none" normalizeH="0" baseline="0" dirty="0">
                <a:ln>
                  <a:noFill/>
                </a:ln>
                <a:effectLst/>
                <a:latin typeface="Arial Unicode MS"/>
              </a:rPr>
              <a:t>’)</a:t>
            </a:r>
            <a:r>
              <a:rPr kumimoji="0" lang="en-US" altLang="en-US" sz="1400" b="0" i="0" u="none" strike="noStrike" cap="none" normalizeH="0" baseline="0" dirty="0">
                <a:ln>
                  <a:noFill/>
                </a:ln>
                <a:effectLst/>
              </a:rPr>
              <a:t> </a:t>
            </a:r>
            <a:endParaRPr lang="en-US" sz="1400" b="0" i="0" dirty="0">
              <a:effectLst/>
              <a:latin typeface="urw-din"/>
            </a:endParaRPr>
          </a:p>
          <a:p>
            <a:pPr algn="l" fontAlgn="base">
              <a:buFont typeface="Arial" panose="020B0604020202020204" pitchFamily="34" charset="0"/>
              <a:buChar char="•"/>
            </a:pPr>
            <a:r>
              <a:rPr lang="en-US" sz="1600" b="0" i="0" dirty="0">
                <a:effectLst/>
                <a:latin typeface="urw-din"/>
              </a:rPr>
              <a:t>Here, we only need to specify data type. The value can be given an initial value(say 10) like this:</a:t>
            </a:r>
          </a:p>
          <a:p>
            <a:pPr lvl="1"/>
            <a:r>
              <a:rPr kumimoji="0" lang="en-US" altLang="en-US" sz="1400" b="0" i="0" u="none" strike="noStrike" cap="none" normalizeH="0" baseline="0" dirty="0" err="1">
                <a:ln>
                  <a:noFill/>
                </a:ln>
                <a:effectLst/>
                <a:latin typeface="Arial Unicode MS"/>
              </a:rPr>
              <a:t>square_sum</a:t>
            </a:r>
            <a:r>
              <a:rPr kumimoji="0" lang="en-US" altLang="en-US" sz="1400" b="0" i="0" u="none" strike="noStrike" cap="none" normalizeH="0" baseline="0" dirty="0">
                <a:ln>
                  <a:noFill/>
                </a:ln>
                <a:effectLst/>
                <a:latin typeface="Arial Unicode MS"/>
              </a:rPr>
              <a:t> = </a:t>
            </a:r>
            <a:r>
              <a:rPr kumimoji="0" lang="en-US" altLang="en-US" sz="1400" b="0" i="0" u="none" strike="noStrike" cap="none" normalizeH="0" baseline="0" dirty="0" err="1">
                <a:ln>
                  <a:noFill/>
                </a:ln>
                <a:effectLst/>
                <a:latin typeface="Arial Unicode MS"/>
              </a:rPr>
              <a:t>multiprocessing.Value</a:t>
            </a:r>
            <a:r>
              <a:rPr kumimoji="0" lang="en-US" altLang="en-US" sz="1400" b="0" i="0" u="none" strike="noStrike" cap="none" normalizeH="0" baseline="0" dirty="0">
                <a:ln>
                  <a:noFill/>
                </a:ln>
                <a:effectLst/>
                <a:latin typeface="Arial Unicode MS"/>
              </a:rPr>
              <a:t>('</a:t>
            </a:r>
            <a:r>
              <a:rPr kumimoji="0" lang="en-US" altLang="en-US" sz="1400" b="0" i="0" u="none" strike="noStrike" cap="none" normalizeH="0" baseline="0" dirty="0" err="1">
                <a:ln>
                  <a:noFill/>
                </a:ln>
                <a:effectLst/>
                <a:latin typeface="Arial Unicode MS"/>
              </a:rPr>
              <a:t>i</a:t>
            </a:r>
            <a:r>
              <a:rPr kumimoji="0" lang="en-US" altLang="en-US" sz="1400" b="0" i="0" u="none" strike="noStrike" cap="none" normalizeH="0" baseline="0" dirty="0">
                <a:ln>
                  <a:noFill/>
                </a:ln>
                <a:effectLst/>
                <a:latin typeface="Arial Unicode MS"/>
              </a:rPr>
              <a:t>', 10)</a:t>
            </a:r>
            <a:r>
              <a:rPr kumimoji="0" lang="en-US" altLang="en-US" sz="1400" b="0" i="0" u="none" strike="noStrike" cap="none" normalizeH="0" baseline="0" dirty="0">
                <a:ln>
                  <a:noFill/>
                </a:ln>
                <a:effectLst/>
              </a:rPr>
              <a:t> </a:t>
            </a:r>
          </a:p>
          <a:p>
            <a:r>
              <a:rPr lang="en-US" sz="1600" b="0" i="0" dirty="0">
                <a:effectLst/>
                <a:latin typeface="urw-din"/>
              </a:rPr>
              <a:t>Secondly, we pass </a:t>
            </a:r>
            <a:r>
              <a:rPr lang="en-US" sz="1600" b="1" i="0" dirty="0">
                <a:effectLst/>
                <a:latin typeface="urw-din"/>
              </a:rPr>
              <a:t>result</a:t>
            </a:r>
            <a:r>
              <a:rPr lang="en-US" sz="1600" b="0" i="0" dirty="0">
                <a:effectLst/>
                <a:latin typeface="urw-din"/>
              </a:rPr>
              <a:t> and </a:t>
            </a:r>
            <a:r>
              <a:rPr lang="en-US" sz="1600" b="1" i="0" dirty="0" err="1">
                <a:effectLst/>
                <a:latin typeface="urw-din"/>
              </a:rPr>
              <a:t>square_sum</a:t>
            </a:r>
            <a:r>
              <a:rPr lang="en-US" sz="1600" b="0" i="0" dirty="0">
                <a:effectLst/>
                <a:latin typeface="urw-din"/>
              </a:rPr>
              <a:t> as arguments while creating </a:t>
            </a:r>
            <a:r>
              <a:rPr lang="en-US" sz="1600" b="1" i="0" dirty="0">
                <a:effectLst/>
                <a:latin typeface="urw-din"/>
              </a:rPr>
              <a:t>Process</a:t>
            </a:r>
            <a:r>
              <a:rPr lang="en-US" sz="1600" b="0" i="0" dirty="0">
                <a:effectLst/>
                <a:latin typeface="urw-din"/>
              </a:rPr>
              <a:t> object.</a:t>
            </a:r>
            <a:endParaRPr kumimoji="0" lang="en-US" altLang="en-US" sz="1600" b="0" i="0" u="none" strike="noStrike" cap="none" normalizeH="0" baseline="0" dirty="0">
              <a:ln>
                <a:noFill/>
              </a:ln>
              <a:effectLst/>
              <a:latin typeface="Arial" panose="020B0604020202020204" pitchFamily="34" charset="0"/>
            </a:endParaRPr>
          </a:p>
          <a:p>
            <a:pPr lvl="1"/>
            <a:r>
              <a:rPr kumimoji="0" lang="en-US" altLang="en-US" sz="1400" b="0" i="0" u="none" strike="noStrike" cap="none" normalizeH="0" baseline="0" dirty="0">
                <a:ln>
                  <a:noFill/>
                </a:ln>
                <a:effectLst/>
                <a:latin typeface="Arial Unicode MS"/>
              </a:rPr>
              <a:t>p1 = </a:t>
            </a:r>
            <a:r>
              <a:rPr kumimoji="0" lang="en-US" altLang="en-US" sz="1400" b="0" i="0" u="none" strike="noStrike" cap="none" normalizeH="0" baseline="0" dirty="0" err="1">
                <a:ln>
                  <a:noFill/>
                </a:ln>
                <a:effectLst/>
                <a:latin typeface="Arial Unicode MS"/>
              </a:rPr>
              <a:t>multiprocessing.Process</a:t>
            </a:r>
            <a:r>
              <a:rPr kumimoji="0" lang="en-US" altLang="en-US" sz="1400" b="0" i="0" u="none" strike="noStrike" cap="none" normalizeH="0" baseline="0" dirty="0">
                <a:ln>
                  <a:noFill/>
                </a:ln>
                <a:effectLst/>
                <a:latin typeface="Arial Unicode MS"/>
              </a:rPr>
              <a:t>(target=</a:t>
            </a:r>
            <a:r>
              <a:rPr kumimoji="0" lang="en-US" altLang="en-US" sz="1400" b="0" i="0" u="none" strike="noStrike" cap="none" normalizeH="0" baseline="0" dirty="0" err="1">
                <a:ln>
                  <a:noFill/>
                </a:ln>
                <a:effectLst/>
                <a:latin typeface="Arial Unicode MS"/>
              </a:rPr>
              <a:t>square_list</a:t>
            </a:r>
            <a:r>
              <a:rPr kumimoji="0" lang="en-US" altLang="en-US" sz="1400" b="0" i="0" u="none" strike="noStrike" cap="none" normalizeH="0" baseline="0" dirty="0">
                <a:ln>
                  <a:noFill/>
                </a:ln>
                <a:effectLst/>
                <a:latin typeface="Arial Unicode MS"/>
              </a:rPr>
              <a:t>, </a:t>
            </a:r>
            <a:r>
              <a:rPr kumimoji="0" lang="en-US" altLang="en-US" sz="1400" b="0" i="0" u="none" strike="noStrike" cap="none" normalizeH="0" baseline="0" dirty="0" err="1">
                <a:ln>
                  <a:noFill/>
                </a:ln>
                <a:effectLst/>
                <a:latin typeface="Arial Unicode MS"/>
              </a:rPr>
              <a:t>args</a:t>
            </a:r>
            <a:r>
              <a:rPr kumimoji="0" lang="en-US" altLang="en-US" sz="1400" b="0" i="0" u="none" strike="noStrike" cap="none" normalizeH="0" baseline="0" dirty="0">
                <a:ln>
                  <a:noFill/>
                </a:ln>
                <a:effectLst/>
                <a:latin typeface="Arial Unicode MS"/>
              </a:rPr>
              <a:t>=(</a:t>
            </a:r>
            <a:r>
              <a:rPr kumimoji="0" lang="en-US" altLang="en-US" sz="1400" b="0" i="0" u="none" strike="noStrike" cap="none" normalizeH="0" baseline="0" dirty="0" err="1">
                <a:ln>
                  <a:noFill/>
                </a:ln>
                <a:effectLst/>
                <a:latin typeface="Arial Unicode MS"/>
              </a:rPr>
              <a:t>mylist</a:t>
            </a:r>
            <a:r>
              <a:rPr kumimoji="0" lang="en-US" altLang="en-US" sz="1400" b="0" i="0" u="none" strike="noStrike" cap="none" normalizeH="0" baseline="0" dirty="0">
                <a:ln>
                  <a:noFill/>
                </a:ln>
                <a:effectLst/>
                <a:latin typeface="Arial Unicode MS"/>
              </a:rPr>
              <a:t>, result, </a:t>
            </a:r>
            <a:r>
              <a:rPr kumimoji="0" lang="en-US" altLang="en-US" sz="1400" b="0" i="0" u="none" strike="noStrike" cap="none" normalizeH="0" baseline="0" dirty="0" err="1">
                <a:ln>
                  <a:noFill/>
                </a:ln>
                <a:effectLst/>
                <a:latin typeface="Arial Unicode MS"/>
              </a:rPr>
              <a:t>square_sum</a:t>
            </a:r>
            <a:r>
              <a:rPr kumimoji="0" lang="en-US" altLang="en-US" sz="1400" b="0" i="0" u="none" strike="noStrike" cap="none" normalizeH="0" baseline="0" dirty="0">
                <a:ln>
                  <a:noFill/>
                </a:ln>
                <a:effectLst/>
                <a:latin typeface="Arial Unicode MS"/>
              </a:rPr>
              <a:t>))</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a:p>
            <a:r>
              <a:rPr lang="en-US" sz="1600" b="1" i="0" dirty="0">
                <a:effectLst/>
                <a:latin typeface="urw-din"/>
              </a:rPr>
              <a:t>result</a:t>
            </a:r>
            <a:r>
              <a:rPr lang="en-US" sz="1600" b="0" i="0" dirty="0">
                <a:effectLst/>
                <a:latin typeface="urw-din"/>
              </a:rPr>
              <a:t> array elements are given a value by specifying index of array element.</a:t>
            </a:r>
          </a:p>
          <a:p>
            <a:pPr lvl="1"/>
            <a:r>
              <a:rPr kumimoji="0" lang="en-US" altLang="en-US" sz="1400" b="0" i="0" u="none" strike="noStrike" cap="none" normalizeH="0" baseline="0" dirty="0">
                <a:ln>
                  <a:noFill/>
                </a:ln>
                <a:effectLst/>
                <a:latin typeface="Arial Unicode MS"/>
              </a:rPr>
              <a:t>for </a:t>
            </a:r>
            <a:r>
              <a:rPr kumimoji="0" lang="en-US" altLang="en-US" sz="1400" b="0" i="0" u="none" strike="noStrike" cap="none" normalizeH="0" baseline="0" dirty="0" err="1">
                <a:ln>
                  <a:noFill/>
                </a:ln>
                <a:effectLst/>
                <a:latin typeface="Arial Unicode MS"/>
              </a:rPr>
              <a:t>idx</a:t>
            </a:r>
            <a:r>
              <a:rPr kumimoji="0" lang="en-US" altLang="en-US" sz="1400" b="0" i="0" u="none" strike="noStrike" cap="none" normalizeH="0" baseline="0" dirty="0">
                <a:ln>
                  <a:noFill/>
                </a:ln>
                <a:effectLst/>
                <a:latin typeface="Arial Unicode MS"/>
              </a:rPr>
              <a:t>, num in enumerate(</a:t>
            </a:r>
            <a:r>
              <a:rPr kumimoji="0" lang="en-US" altLang="en-US" sz="1400" b="0" i="0" u="none" strike="noStrike" cap="none" normalizeH="0" baseline="0" dirty="0" err="1">
                <a:ln>
                  <a:noFill/>
                </a:ln>
                <a:effectLst/>
                <a:latin typeface="Arial Unicode MS"/>
              </a:rPr>
              <a:t>mylist</a:t>
            </a:r>
            <a:r>
              <a:rPr kumimoji="0" lang="en-US" altLang="en-US" sz="1400" b="0" i="0" u="none" strike="noStrike" cap="none" normalizeH="0" baseline="0" dirty="0">
                <a:ln>
                  <a:noFill/>
                </a:ln>
                <a:effectLst/>
                <a:latin typeface="Arial Unicode MS"/>
              </a:rPr>
              <a:t>): </a:t>
            </a:r>
          </a:p>
          <a:p>
            <a:pPr lvl="2"/>
            <a:r>
              <a:rPr kumimoji="0" lang="en-US" altLang="en-US" sz="1400" b="0" i="0" u="none" strike="noStrike" cap="none" normalizeH="0" baseline="0" dirty="0">
                <a:ln>
                  <a:noFill/>
                </a:ln>
                <a:effectLst/>
                <a:latin typeface="Arial Unicode MS"/>
              </a:rPr>
              <a:t>result[</a:t>
            </a:r>
            <a:r>
              <a:rPr kumimoji="0" lang="en-US" altLang="en-US" sz="1400" b="0" i="0" u="none" strike="noStrike" cap="none" normalizeH="0" baseline="0" dirty="0" err="1">
                <a:ln>
                  <a:noFill/>
                </a:ln>
                <a:effectLst/>
                <a:latin typeface="Arial Unicode MS"/>
              </a:rPr>
              <a:t>idx</a:t>
            </a:r>
            <a:r>
              <a:rPr kumimoji="0" lang="en-US" altLang="en-US" sz="1400" b="0" i="0" u="none" strike="noStrike" cap="none" normalizeH="0" baseline="0" dirty="0">
                <a:ln>
                  <a:noFill/>
                </a:ln>
                <a:effectLst/>
                <a:latin typeface="Arial Unicode MS"/>
              </a:rPr>
              <a:t>] = num * num</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a:p>
            <a:r>
              <a:rPr lang="en-US" sz="1600" b="1" i="0" dirty="0" err="1">
                <a:effectLst/>
                <a:latin typeface="urw-din"/>
              </a:rPr>
              <a:t>square_sum</a:t>
            </a:r>
            <a:r>
              <a:rPr lang="en-US" sz="1600" b="0" i="0" dirty="0">
                <a:effectLst/>
                <a:latin typeface="urw-din"/>
              </a:rPr>
              <a:t> is given a value by using its </a:t>
            </a:r>
            <a:r>
              <a:rPr lang="en-US" sz="1600" b="1" i="0" dirty="0">
                <a:effectLst/>
                <a:latin typeface="urw-din"/>
              </a:rPr>
              <a:t>value</a:t>
            </a:r>
            <a:r>
              <a:rPr lang="en-US" sz="1600" b="0" i="0" dirty="0">
                <a:effectLst/>
                <a:latin typeface="urw-din"/>
              </a:rPr>
              <a:t> attribute:</a:t>
            </a:r>
          </a:p>
          <a:p>
            <a:pPr lvl="1"/>
            <a:r>
              <a:rPr kumimoji="0" lang="en-US" altLang="en-US" sz="1400" b="0" i="0" u="none" strike="noStrike" cap="none" normalizeH="0" baseline="0" dirty="0" err="1">
                <a:ln>
                  <a:noFill/>
                </a:ln>
                <a:effectLst/>
                <a:latin typeface="Arial Unicode MS"/>
              </a:rPr>
              <a:t>square_sum.value</a:t>
            </a:r>
            <a:r>
              <a:rPr kumimoji="0" lang="en-US" altLang="en-US" sz="1400" b="0" i="0" u="none" strike="noStrike" cap="none" normalizeH="0" baseline="0" dirty="0">
                <a:ln>
                  <a:noFill/>
                </a:ln>
                <a:effectLst/>
                <a:latin typeface="Arial Unicode MS"/>
              </a:rPr>
              <a:t> = sum(result)</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a:p>
            <a:r>
              <a:rPr lang="en-US" sz="1600" b="0" i="0" dirty="0">
                <a:effectLst/>
                <a:latin typeface="urw-din"/>
              </a:rPr>
              <a:t>In order to print </a:t>
            </a:r>
            <a:r>
              <a:rPr lang="en-US" sz="1600" b="1" i="0" dirty="0">
                <a:effectLst/>
                <a:latin typeface="urw-din"/>
              </a:rPr>
              <a:t>result</a:t>
            </a:r>
            <a:r>
              <a:rPr lang="en-US" sz="1600" b="0" i="0" dirty="0">
                <a:effectLst/>
                <a:latin typeface="urw-din"/>
              </a:rPr>
              <a:t> array elements, we use </a:t>
            </a:r>
            <a:r>
              <a:rPr lang="en-US" sz="1600" b="1" i="0" dirty="0">
                <a:effectLst/>
                <a:latin typeface="urw-din"/>
              </a:rPr>
              <a:t>result[:]</a:t>
            </a:r>
            <a:r>
              <a:rPr lang="en-US" sz="1600" b="0" i="0" dirty="0">
                <a:effectLst/>
                <a:latin typeface="urw-din"/>
              </a:rPr>
              <a:t> to print complete array.</a:t>
            </a:r>
          </a:p>
          <a:p>
            <a:pPr lvl="1"/>
            <a:r>
              <a:rPr kumimoji="0" lang="en-US" altLang="en-US" sz="1400" b="0" i="0" u="none" strike="noStrike" cap="none" normalizeH="0" baseline="0" dirty="0">
                <a:ln>
                  <a:noFill/>
                </a:ln>
                <a:effectLst/>
                <a:latin typeface="Arial Unicode MS"/>
              </a:rPr>
              <a:t>print("Result(in process p1): {}".format(result[:]))</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a:p>
            <a:r>
              <a:rPr lang="en-US" sz="1600" b="0" i="0" dirty="0">
                <a:effectLst/>
                <a:latin typeface="urw-din"/>
              </a:rPr>
              <a:t>Value of </a:t>
            </a:r>
            <a:r>
              <a:rPr lang="en-US" sz="1600" b="1" i="0" dirty="0" err="1">
                <a:effectLst/>
                <a:latin typeface="urw-din"/>
              </a:rPr>
              <a:t>square_sum</a:t>
            </a:r>
            <a:r>
              <a:rPr lang="en-US" sz="1600" b="0" i="0" dirty="0">
                <a:effectLst/>
                <a:latin typeface="urw-din"/>
              </a:rPr>
              <a:t> is simply printed as:</a:t>
            </a:r>
          </a:p>
          <a:p>
            <a:pPr lvl="1"/>
            <a:r>
              <a:rPr kumimoji="0" lang="en-US" altLang="en-US" sz="1400" b="0" i="0" u="none" strike="noStrike" cap="none" normalizeH="0" baseline="0" dirty="0">
                <a:ln>
                  <a:noFill/>
                </a:ln>
                <a:effectLst/>
                <a:latin typeface="Arial Unicode MS"/>
              </a:rPr>
              <a:t>print("Sum of squares(in process p1): {}".format(</a:t>
            </a:r>
            <a:r>
              <a:rPr kumimoji="0" lang="en-US" altLang="en-US" sz="1400" b="0" i="0" u="none" strike="noStrike" cap="none" normalizeH="0" baseline="0" dirty="0" err="1">
                <a:ln>
                  <a:noFill/>
                </a:ln>
                <a:effectLst/>
                <a:latin typeface="Arial Unicode MS"/>
              </a:rPr>
              <a:t>square_sum.value</a:t>
            </a:r>
            <a:r>
              <a:rPr kumimoji="0" lang="en-US" altLang="en-US" sz="1400" b="0" i="0" u="none" strike="noStrike" cap="none" normalizeH="0" baseline="0" dirty="0">
                <a:ln>
                  <a:noFill/>
                </a:ln>
                <a:effectLst/>
                <a:latin typeface="Arial Unicode MS"/>
              </a:rPr>
              <a:t>))</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95162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Autofit/>
          </a:bodyPr>
          <a:lstStyle/>
          <a:p>
            <a:r>
              <a:rPr lang="en-IN" sz="3600" b="1" i="0" dirty="0">
                <a:effectLst/>
                <a:latin typeface="urw-din"/>
              </a:rPr>
              <a:t>Sharing data between processes</a:t>
            </a:r>
            <a:endParaRPr lang="en-IN" sz="3600" b="1"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788894"/>
            <a:ext cx="11824446" cy="6069106"/>
          </a:xfrm>
        </p:spPr>
        <p:txBody>
          <a:bodyPr>
            <a:noAutofit/>
          </a:bodyPr>
          <a:lstStyle/>
          <a:p>
            <a:r>
              <a:rPr lang="en-US" sz="2400" b="0" i="0" dirty="0">
                <a:effectLst/>
                <a:latin typeface="urw-din"/>
              </a:rPr>
              <a:t>Here is a diagram depicting how processes share </a:t>
            </a:r>
            <a:r>
              <a:rPr lang="en-US" sz="2400" b="1" i="0" dirty="0">
                <a:effectLst/>
                <a:latin typeface="urw-din"/>
              </a:rPr>
              <a:t>Array</a:t>
            </a:r>
            <a:r>
              <a:rPr lang="en-US" sz="2400" b="0" i="0" dirty="0">
                <a:effectLst/>
                <a:latin typeface="urw-din"/>
              </a:rPr>
              <a:t> and </a:t>
            </a:r>
            <a:r>
              <a:rPr lang="en-US" sz="2400" b="1" i="0" dirty="0">
                <a:effectLst/>
                <a:latin typeface="urw-din"/>
              </a:rPr>
              <a:t>Value</a:t>
            </a:r>
            <a:r>
              <a:rPr lang="en-US" sz="2400" b="0" i="0" dirty="0">
                <a:effectLst/>
                <a:latin typeface="urw-din"/>
              </a:rPr>
              <a:t> object:</a:t>
            </a:r>
            <a:endParaRPr lang="en-IN" sz="2400" dirty="0"/>
          </a:p>
        </p:txBody>
      </p:sp>
      <p:pic>
        <p:nvPicPr>
          <p:cNvPr id="6146" name="Picture 2">
            <a:extLst>
              <a:ext uri="{FF2B5EF4-FFF2-40B4-BE49-F238E27FC236}">
                <a16:creationId xmlns:a16="http://schemas.microsoft.com/office/drawing/2014/main" id="{87FEBA85-82EF-23AC-6986-8619EC1C6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7112" y="1709458"/>
            <a:ext cx="50577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279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Autofit/>
          </a:bodyPr>
          <a:lstStyle/>
          <a:p>
            <a:r>
              <a:rPr lang="en-US" sz="3600" b="1" i="0" dirty="0">
                <a:effectLst/>
                <a:latin typeface="urw-din"/>
              </a:rPr>
              <a:t>Server process</a:t>
            </a:r>
            <a:endParaRPr lang="en-IN" sz="3600" b="1"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788894"/>
            <a:ext cx="11824446" cy="6069106"/>
          </a:xfrm>
        </p:spPr>
        <p:txBody>
          <a:bodyPr>
            <a:noAutofit/>
          </a:bodyPr>
          <a:lstStyle/>
          <a:p>
            <a:r>
              <a:rPr lang="en-US" sz="2400" b="0" i="0" dirty="0">
                <a:effectLst/>
                <a:latin typeface="urw-din"/>
              </a:rPr>
              <a:t>Whenever a python program starts, a </a:t>
            </a:r>
            <a:r>
              <a:rPr lang="en-US" sz="2400" b="1" i="0" dirty="0">
                <a:effectLst/>
                <a:latin typeface="urw-din"/>
              </a:rPr>
              <a:t>server process</a:t>
            </a:r>
            <a:r>
              <a:rPr lang="en-US" sz="2400" b="0" i="0" dirty="0">
                <a:effectLst/>
                <a:latin typeface="urw-din"/>
              </a:rPr>
              <a:t> is also started. From there on, whenever a new process is needed, the parent process connects to the server and requests it to fork a new process.</a:t>
            </a:r>
          </a:p>
          <a:p>
            <a:r>
              <a:rPr lang="en-US" sz="2400" b="0" i="0" dirty="0">
                <a:effectLst/>
                <a:latin typeface="urw-din"/>
              </a:rPr>
              <a:t>A </a:t>
            </a:r>
            <a:r>
              <a:rPr lang="en-US" sz="2400" b="1" i="0" dirty="0">
                <a:effectLst/>
                <a:latin typeface="urw-din"/>
              </a:rPr>
              <a:t>server process</a:t>
            </a:r>
            <a:r>
              <a:rPr lang="en-US" sz="2400" b="0" i="0" dirty="0">
                <a:effectLst/>
                <a:latin typeface="urw-din"/>
              </a:rPr>
              <a:t> can hold Python objects and allows other processes to manipulate them using proxies.</a:t>
            </a:r>
          </a:p>
          <a:p>
            <a:r>
              <a:rPr lang="en-US" sz="2400" b="1" i="0" dirty="0">
                <a:effectLst/>
                <a:latin typeface="urw-din"/>
              </a:rPr>
              <a:t>multiprocessing</a:t>
            </a:r>
            <a:r>
              <a:rPr lang="en-US" sz="2400" b="0" i="0" dirty="0">
                <a:effectLst/>
                <a:latin typeface="urw-din"/>
              </a:rPr>
              <a:t> module provides a </a:t>
            </a:r>
            <a:r>
              <a:rPr lang="en-US" sz="2400" b="1" i="0" dirty="0">
                <a:effectLst/>
                <a:latin typeface="urw-din"/>
              </a:rPr>
              <a:t>Manager</a:t>
            </a:r>
            <a:r>
              <a:rPr lang="en-US" sz="2400" b="0" i="0" dirty="0">
                <a:effectLst/>
                <a:latin typeface="urw-din"/>
              </a:rPr>
              <a:t> class which controls a server process. Hence, managers provide a way to create data that can be shared between different processes.</a:t>
            </a:r>
          </a:p>
          <a:p>
            <a:r>
              <a:rPr lang="en-US" sz="2400" dirty="0">
                <a:latin typeface="urw-din"/>
              </a:rPr>
              <a:t>Server process managers are more flexible than using shared memory objects because they can be made to support arbitrary object types like lists, dictionaries, Queue, Value, Array, etc. Also, a single manager can be shared by processes on different computers over a network. They are, however, slower than using shared memory.</a:t>
            </a:r>
            <a:endParaRPr lang="en-IN" sz="2400" dirty="0">
              <a:latin typeface="urw-din"/>
            </a:endParaRPr>
          </a:p>
        </p:txBody>
      </p:sp>
    </p:spTree>
    <p:extLst>
      <p:ext uri="{BB962C8B-B14F-4D97-AF65-F5344CB8AC3E}">
        <p14:creationId xmlns:p14="http://schemas.microsoft.com/office/powerpoint/2010/main" val="4271522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3C6B-0EBE-DFBD-18D6-8EF5B84AC38F}"/>
              </a:ext>
            </a:extLst>
          </p:cNvPr>
          <p:cNvSpPr>
            <a:spLocks noGrp="1"/>
          </p:cNvSpPr>
          <p:nvPr>
            <p:ph type="ctrTitle"/>
          </p:nvPr>
        </p:nvSpPr>
        <p:spPr>
          <a:xfrm>
            <a:off x="1524000" y="2911148"/>
            <a:ext cx="9144000" cy="1035704"/>
          </a:xfrm>
        </p:spPr>
        <p:txBody>
          <a:bodyPr/>
          <a:lstStyle/>
          <a:p>
            <a:r>
              <a:rPr lang="en-IN" dirty="0">
                <a:latin typeface="Rockwell Extra Bold" panose="02060903040505020403" pitchFamily="18" charset="0"/>
              </a:rPr>
              <a:t>MULTITHREADING</a:t>
            </a:r>
          </a:p>
        </p:txBody>
      </p:sp>
    </p:spTree>
    <p:extLst>
      <p:ext uri="{BB962C8B-B14F-4D97-AF65-F5344CB8AC3E}">
        <p14:creationId xmlns:p14="http://schemas.microsoft.com/office/powerpoint/2010/main" val="3215465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Thread</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rmAutofit fontScale="70000" lnSpcReduction="20000"/>
          </a:bodyPr>
          <a:lstStyle/>
          <a:p>
            <a:pPr algn="l" fontAlgn="base"/>
            <a:endParaRPr lang="en-US" b="0" i="0" dirty="0">
              <a:effectLst/>
              <a:latin typeface="urw-din"/>
            </a:endParaRPr>
          </a:p>
          <a:p>
            <a:pPr algn="l" fontAlgn="base"/>
            <a:r>
              <a:rPr lang="en-US" b="0" i="0" dirty="0">
                <a:effectLst/>
                <a:latin typeface="urw-din"/>
              </a:rPr>
              <a:t>In computing, a </a:t>
            </a:r>
            <a:r>
              <a:rPr lang="en-US" b="1" i="0" dirty="0">
                <a:effectLst/>
                <a:latin typeface="urw-din"/>
              </a:rPr>
              <a:t>process</a:t>
            </a:r>
            <a:r>
              <a:rPr lang="en-US" b="0" i="0" dirty="0">
                <a:effectLst/>
                <a:latin typeface="urw-din"/>
              </a:rPr>
              <a:t> is an instance of a computer program that is being executed. Any process has 3 basic components:</a:t>
            </a:r>
          </a:p>
          <a:p>
            <a:pPr algn="l" fontAlgn="base">
              <a:buFont typeface="Arial" panose="020B0604020202020204" pitchFamily="34" charset="0"/>
              <a:buChar char="•"/>
            </a:pPr>
            <a:r>
              <a:rPr lang="en-US" b="0" i="0" dirty="0">
                <a:effectLst/>
                <a:latin typeface="urw-din"/>
              </a:rPr>
              <a:t>An executable program.</a:t>
            </a:r>
          </a:p>
          <a:p>
            <a:pPr algn="l" fontAlgn="base">
              <a:buFont typeface="Arial" panose="020B0604020202020204" pitchFamily="34" charset="0"/>
              <a:buChar char="•"/>
            </a:pPr>
            <a:r>
              <a:rPr lang="en-US" b="0" i="0" dirty="0">
                <a:effectLst/>
                <a:latin typeface="urw-din"/>
              </a:rPr>
              <a:t>The associated data needed by the program (variables, work space, buffers, etc.)</a:t>
            </a:r>
          </a:p>
          <a:p>
            <a:pPr algn="l" fontAlgn="base">
              <a:buFont typeface="Arial" panose="020B0604020202020204" pitchFamily="34" charset="0"/>
              <a:buChar char="•"/>
            </a:pPr>
            <a:r>
              <a:rPr lang="en-US" b="0" i="0" dirty="0">
                <a:effectLst/>
                <a:latin typeface="urw-din"/>
              </a:rPr>
              <a:t>The execution context of the program (State of process)</a:t>
            </a:r>
          </a:p>
          <a:p>
            <a:pPr algn="l" fontAlgn="base"/>
            <a:r>
              <a:rPr lang="en-US" b="0" i="0" dirty="0">
                <a:effectLst/>
                <a:latin typeface="urw-din"/>
              </a:rPr>
              <a:t>A </a:t>
            </a:r>
            <a:r>
              <a:rPr lang="en-US" b="1" i="0" dirty="0">
                <a:effectLst/>
                <a:latin typeface="urw-din"/>
              </a:rPr>
              <a:t>thread</a:t>
            </a:r>
            <a:r>
              <a:rPr lang="en-US" b="0" i="0" dirty="0">
                <a:effectLst/>
                <a:latin typeface="urw-din"/>
              </a:rPr>
              <a:t> is an entity within a process that can be scheduled for execution. Also, it is the smallest unit of processing that can be performed in an OS (Operating System).</a:t>
            </a:r>
          </a:p>
          <a:p>
            <a:pPr algn="l" fontAlgn="base"/>
            <a:r>
              <a:rPr lang="en-US" b="0" i="0" dirty="0">
                <a:effectLst/>
                <a:latin typeface="urw-din"/>
              </a:rPr>
              <a:t>In simple words, a </a:t>
            </a:r>
            <a:r>
              <a:rPr lang="en-US" b="1" i="0" dirty="0">
                <a:effectLst/>
                <a:latin typeface="urw-din"/>
              </a:rPr>
              <a:t>thread</a:t>
            </a:r>
            <a:r>
              <a:rPr lang="en-US" b="0" i="0" dirty="0">
                <a:effectLst/>
                <a:latin typeface="urw-din"/>
              </a:rPr>
              <a:t> is a sequence of such instructions within a program that can be executed independently of other code. For simplicity, you can assume that a thread is simply a subset of a process!</a:t>
            </a:r>
          </a:p>
          <a:p>
            <a:pPr algn="l" fontAlgn="base"/>
            <a:r>
              <a:rPr lang="en-US" b="0" i="0" dirty="0">
                <a:effectLst/>
                <a:latin typeface="urw-din"/>
              </a:rPr>
              <a:t>A thread contains all this information in a </a:t>
            </a:r>
            <a:r>
              <a:rPr lang="en-US" b="1" i="0" dirty="0">
                <a:effectLst/>
                <a:latin typeface="urw-din"/>
              </a:rPr>
              <a:t>Thread Control Block (TCB)</a:t>
            </a:r>
            <a:r>
              <a:rPr lang="en-US" b="0" i="0" dirty="0">
                <a:effectLst/>
                <a:latin typeface="urw-din"/>
              </a:rPr>
              <a:t>:</a:t>
            </a:r>
          </a:p>
          <a:p>
            <a:pPr algn="l" fontAlgn="base">
              <a:buFont typeface="Arial" panose="020B0604020202020204" pitchFamily="34" charset="0"/>
              <a:buChar char="•"/>
            </a:pPr>
            <a:r>
              <a:rPr lang="en-US" b="1" i="0" dirty="0">
                <a:effectLst/>
                <a:latin typeface="urw-din"/>
              </a:rPr>
              <a:t>Thread Identifier:</a:t>
            </a:r>
            <a:r>
              <a:rPr lang="en-US" b="0" i="0" dirty="0">
                <a:effectLst/>
                <a:latin typeface="urw-din"/>
              </a:rPr>
              <a:t> Unique id (TID) is assigned to every new thread</a:t>
            </a:r>
          </a:p>
          <a:p>
            <a:pPr algn="l" fontAlgn="base">
              <a:buFont typeface="Arial" panose="020B0604020202020204" pitchFamily="34" charset="0"/>
              <a:buChar char="•"/>
            </a:pPr>
            <a:r>
              <a:rPr lang="en-US" b="1" i="0" dirty="0">
                <a:effectLst/>
                <a:latin typeface="urw-din"/>
              </a:rPr>
              <a:t>Stack pointer:</a:t>
            </a:r>
            <a:r>
              <a:rPr lang="en-US" b="0" i="0" dirty="0">
                <a:effectLst/>
                <a:latin typeface="urw-din"/>
              </a:rPr>
              <a:t> Points to thread’s stack in the process. Stack contains the local variables under thread’s scope.</a:t>
            </a:r>
          </a:p>
          <a:p>
            <a:pPr algn="l" fontAlgn="base">
              <a:buFont typeface="Arial" panose="020B0604020202020204" pitchFamily="34" charset="0"/>
              <a:buChar char="•"/>
            </a:pPr>
            <a:r>
              <a:rPr lang="en-US" b="1" i="0" dirty="0">
                <a:effectLst/>
                <a:latin typeface="urw-din"/>
              </a:rPr>
              <a:t>Program counter:</a:t>
            </a:r>
            <a:r>
              <a:rPr lang="en-US" b="0" i="0" dirty="0">
                <a:effectLst/>
                <a:latin typeface="urw-din"/>
              </a:rPr>
              <a:t> a register which stores the address of the instruction currently being executed by thread.</a:t>
            </a:r>
          </a:p>
          <a:p>
            <a:pPr algn="l" fontAlgn="base">
              <a:buFont typeface="Arial" panose="020B0604020202020204" pitchFamily="34" charset="0"/>
              <a:buChar char="•"/>
            </a:pPr>
            <a:r>
              <a:rPr lang="en-US" b="1" i="0" dirty="0">
                <a:effectLst/>
                <a:latin typeface="urw-din"/>
              </a:rPr>
              <a:t>Thread state:</a:t>
            </a:r>
            <a:r>
              <a:rPr lang="en-US" b="0" i="0" dirty="0">
                <a:effectLst/>
                <a:latin typeface="urw-din"/>
              </a:rPr>
              <a:t> can be running, ready, waiting, start or done.</a:t>
            </a:r>
          </a:p>
          <a:p>
            <a:pPr algn="l" fontAlgn="base">
              <a:buFont typeface="Arial" panose="020B0604020202020204" pitchFamily="34" charset="0"/>
              <a:buChar char="•"/>
            </a:pPr>
            <a:r>
              <a:rPr lang="en-US" b="1" i="0" dirty="0">
                <a:effectLst/>
                <a:latin typeface="urw-din"/>
              </a:rPr>
              <a:t>Thread’s register set:</a:t>
            </a:r>
            <a:r>
              <a:rPr lang="en-US" b="0" i="0" dirty="0">
                <a:effectLst/>
                <a:latin typeface="urw-din"/>
              </a:rPr>
              <a:t> registers assigned to thread for computations.</a:t>
            </a:r>
          </a:p>
          <a:p>
            <a:pPr algn="l" fontAlgn="base">
              <a:buFont typeface="Arial" panose="020B0604020202020204" pitchFamily="34" charset="0"/>
              <a:buChar char="•"/>
            </a:pPr>
            <a:r>
              <a:rPr lang="en-US" b="1" i="0" dirty="0">
                <a:effectLst/>
                <a:latin typeface="urw-din"/>
              </a:rPr>
              <a:t>Parent process Pointer:</a:t>
            </a:r>
            <a:r>
              <a:rPr lang="en-US" b="0" i="0" dirty="0">
                <a:effectLst/>
                <a:latin typeface="urw-din"/>
              </a:rPr>
              <a:t> A pointer to the Process control block (PCB) of the process that the thread lives on.</a:t>
            </a:r>
          </a:p>
          <a:p>
            <a:endParaRPr lang="en-IN" dirty="0"/>
          </a:p>
        </p:txBody>
      </p:sp>
    </p:spTree>
    <p:extLst>
      <p:ext uri="{BB962C8B-B14F-4D97-AF65-F5344CB8AC3E}">
        <p14:creationId xmlns:p14="http://schemas.microsoft.com/office/powerpoint/2010/main" val="2790565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Thread</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rmAutofit/>
          </a:bodyPr>
          <a:lstStyle/>
          <a:p>
            <a:r>
              <a:rPr lang="en-US" b="0" i="0" dirty="0">
                <a:effectLst/>
                <a:latin typeface="urw-din"/>
              </a:rPr>
              <a:t>Consider the diagram below to understand the relation between process and its thread:</a:t>
            </a:r>
            <a:endParaRPr lang="en-IN" dirty="0"/>
          </a:p>
        </p:txBody>
      </p:sp>
      <p:pic>
        <p:nvPicPr>
          <p:cNvPr id="7172" name="Picture 4">
            <a:extLst>
              <a:ext uri="{FF2B5EF4-FFF2-40B4-BE49-F238E27FC236}">
                <a16:creationId xmlns:a16="http://schemas.microsoft.com/office/drawing/2014/main" id="{62595018-90D2-685D-7304-41A3E21EC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082" y="1450320"/>
            <a:ext cx="4014975" cy="510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935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Multithreading</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lstStyle/>
          <a:p>
            <a:pPr algn="l" fontAlgn="base"/>
            <a:r>
              <a:rPr lang="en-US" b="0" i="0" dirty="0">
                <a:effectLst/>
                <a:latin typeface="urw-din"/>
              </a:rPr>
              <a:t>Multiple threads can exist within one process where:</a:t>
            </a:r>
          </a:p>
          <a:p>
            <a:pPr algn="l" fontAlgn="base">
              <a:buFont typeface="Arial" panose="020B0604020202020204" pitchFamily="34" charset="0"/>
              <a:buChar char="•"/>
            </a:pPr>
            <a:r>
              <a:rPr lang="en-US" b="0" i="0" dirty="0">
                <a:effectLst/>
                <a:latin typeface="urw-din"/>
              </a:rPr>
              <a:t>Each thread contains its own </a:t>
            </a:r>
            <a:r>
              <a:rPr lang="en-US" b="1" i="0" dirty="0">
                <a:effectLst/>
                <a:latin typeface="urw-din"/>
              </a:rPr>
              <a:t>register set</a:t>
            </a:r>
            <a:r>
              <a:rPr lang="en-US" b="0" i="0" dirty="0">
                <a:effectLst/>
                <a:latin typeface="urw-din"/>
              </a:rPr>
              <a:t> and </a:t>
            </a:r>
            <a:r>
              <a:rPr lang="en-US" b="1" i="0" dirty="0">
                <a:effectLst/>
                <a:latin typeface="urw-din"/>
              </a:rPr>
              <a:t>local variables (stored in stack)</a:t>
            </a:r>
            <a:r>
              <a:rPr lang="en-US" b="0" i="0" dirty="0">
                <a:effectLst/>
                <a:latin typeface="urw-din"/>
              </a:rPr>
              <a:t>.</a:t>
            </a:r>
          </a:p>
          <a:p>
            <a:pPr algn="l" fontAlgn="base">
              <a:buFont typeface="Arial" panose="020B0604020202020204" pitchFamily="34" charset="0"/>
              <a:buChar char="•"/>
            </a:pPr>
            <a:r>
              <a:rPr lang="en-US" b="0" i="0" dirty="0">
                <a:effectLst/>
                <a:latin typeface="urw-din"/>
              </a:rPr>
              <a:t>All thread of a process share </a:t>
            </a:r>
            <a:r>
              <a:rPr lang="en-US" b="1" i="0" dirty="0">
                <a:effectLst/>
                <a:latin typeface="urw-din"/>
              </a:rPr>
              <a:t>global variables (stored in heap)</a:t>
            </a:r>
            <a:r>
              <a:rPr lang="en-US" b="0" i="0" dirty="0">
                <a:effectLst/>
                <a:latin typeface="urw-din"/>
              </a:rPr>
              <a:t> and the </a:t>
            </a:r>
            <a:r>
              <a:rPr lang="en-US" b="1" i="0" dirty="0">
                <a:effectLst/>
                <a:latin typeface="urw-din"/>
              </a:rPr>
              <a:t>program code</a:t>
            </a:r>
            <a:r>
              <a:rPr lang="en-US" b="0" i="0" dirty="0">
                <a:effectLst/>
                <a:latin typeface="urw-din"/>
              </a:rPr>
              <a:t>.</a:t>
            </a:r>
          </a:p>
          <a:p>
            <a:pPr algn="l" fontAlgn="base"/>
            <a:r>
              <a:rPr lang="en-US" b="0" i="0" dirty="0">
                <a:effectLst/>
                <a:latin typeface="urw-din"/>
              </a:rPr>
              <a:t>Consider the diagram below to understand how multiple threads exist in memory:</a:t>
            </a:r>
          </a:p>
          <a:p>
            <a:endParaRPr lang="en-IN" dirty="0"/>
          </a:p>
        </p:txBody>
      </p:sp>
      <p:pic>
        <p:nvPicPr>
          <p:cNvPr id="9218" name="Picture 2">
            <a:extLst>
              <a:ext uri="{FF2B5EF4-FFF2-40B4-BE49-F238E27FC236}">
                <a16:creationId xmlns:a16="http://schemas.microsoft.com/office/drawing/2014/main" id="{C7B42351-89FC-62C0-43B0-09B7BF37E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456" y="3429000"/>
            <a:ext cx="5121088" cy="281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419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Multithreading</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rmAutofit/>
          </a:bodyPr>
          <a:lstStyle/>
          <a:p>
            <a:r>
              <a:rPr lang="en-US" sz="2400" b="1" i="0" dirty="0">
                <a:effectLst/>
                <a:latin typeface="urw-din"/>
              </a:rPr>
              <a:t>Multithreading</a:t>
            </a:r>
            <a:r>
              <a:rPr lang="en-US" sz="2400" b="0" i="0" dirty="0">
                <a:effectLst/>
                <a:latin typeface="urw-din"/>
              </a:rPr>
              <a:t> is defined as the ability of a processor to execute multiple threads concurrently.</a:t>
            </a:r>
          </a:p>
          <a:p>
            <a:r>
              <a:rPr lang="en-US" sz="2400" dirty="0">
                <a:latin typeface="urw-din"/>
              </a:rPr>
              <a:t>In a simple, single-core CPU, it is achieved using frequent switching between threads. This is termed as context switching. In context switching, the state of a thread is saved and state of another thread is loaded whenever any interrupt (due to I/O or manually set) takes place. Context switching takes place so frequently that all the threads appear to be running parallelly (this is termed as multitasking).</a:t>
            </a:r>
          </a:p>
          <a:p>
            <a:r>
              <a:rPr lang="en-US" sz="2400" b="0" i="0" dirty="0">
                <a:effectLst/>
                <a:latin typeface="urw-din"/>
              </a:rPr>
              <a:t>Consider the diagram below in which a process contains two active threads:</a:t>
            </a:r>
            <a:endParaRPr lang="en-IN" sz="2400" dirty="0">
              <a:latin typeface="urw-din"/>
            </a:endParaRPr>
          </a:p>
        </p:txBody>
      </p:sp>
      <p:pic>
        <p:nvPicPr>
          <p:cNvPr id="10244" name="Picture 4">
            <a:extLst>
              <a:ext uri="{FF2B5EF4-FFF2-40B4-BE49-F238E27FC236}">
                <a16:creationId xmlns:a16="http://schemas.microsoft.com/office/drawing/2014/main" id="{7AA12F80-7B2E-95F9-3690-2BA3744E5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685" y="4034116"/>
            <a:ext cx="3924300" cy="2394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86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3C6B-0EBE-DFBD-18D6-8EF5B84AC38F}"/>
              </a:ext>
            </a:extLst>
          </p:cNvPr>
          <p:cNvSpPr>
            <a:spLocks noGrp="1"/>
          </p:cNvSpPr>
          <p:nvPr>
            <p:ph type="ctrTitle"/>
          </p:nvPr>
        </p:nvSpPr>
        <p:spPr>
          <a:xfrm>
            <a:off x="1524000" y="2911148"/>
            <a:ext cx="9144000" cy="1035704"/>
          </a:xfrm>
        </p:spPr>
        <p:txBody>
          <a:bodyPr/>
          <a:lstStyle/>
          <a:p>
            <a:r>
              <a:rPr lang="en-IN" dirty="0">
                <a:latin typeface="Rockwell Extra Bold" panose="02060903040505020403" pitchFamily="18" charset="0"/>
              </a:rPr>
              <a:t>MULTIPROCESSING</a:t>
            </a:r>
          </a:p>
        </p:txBody>
      </p:sp>
    </p:spTree>
    <p:extLst>
      <p:ext uri="{BB962C8B-B14F-4D97-AF65-F5344CB8AC3E}">
        <p14:creationId xmlns:p14="http://schemas.microsoft.com/office/powerpoint/2010/main" val="2195951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Multithreading in Python</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rmAutofit fontScale="92500" lnSpcReduction="10000"/>
          </a:bodyPr>
          <a:lstStyle/>
          <a:p>
            <a:pPr algn="l" fontAlgn="base"/>
            <a:r>
              <a:rPr lang="en-US" sz="1600" b="0" i="0" dirty="0">
                <a:effectLst/>
                <a:latin typeface="urw-din"/>
              </a:rPr>
              <a:t>In Python, the </a:t>
            </a:r>
            <a:r>
              <a:rPr lang="en-US" sz="1600" b="1" i="0" dirty="0">
                <a:effectLst/>
                <a:latin typeface="urw-din"/>
              </a:rPr>
              <a:t>threading</a:t>
            </a:r>
            <a:r>
              <a:rPr lang="en-US" sz="1600" b="0" i="0" dirty="0">
                <a:effectLst/>
                <a:latin typeface="urw-din"/>
              </a:rPr>
              <a:t> module provides a very simple and intuitive API for spawning multiple threads in a program.</a:t>
            </a:r>
          </a:p>
          <a:p>
            <a:pPr algn="l" fontAlgn="base"/>
            <a:r>
              <a:rPr lang="en-US" sz="1600" b="0" i="0" dirty="0">
                <a:effectLst/>
                <a:latin typeface="urw-din"/>
              </a:rPr>
              <a:t>Let us consider a simple example using threading module:</a:t>
            </a:r>
          </a:p>
          <a:p>
            <a:pPr lvl="1"/>
            <a:r>
              <a:rPr lang="en-US" sz="1200" dirty="0">
                <a:solidFill>
                  <a:srgbClr val="7030A0"/>
                </a:solidFill>
              </a:rPr>
              <a:t># importing the threading module</a:t>
            </a:r>
          </a:p>
          <a:p>
            <a:pPr lvl="1"/>
            <a:r>
              <a:rPr lang="en-US" sz="1200" dirty="0">
                <a:solidFill>
                  <a:srgbClr val="7030A0"/>
                </a:solidFill>
              </a:rPr>
              <a:t>import threading</a:t>
            </a:r>
          </a:p>
          <a:p>
            <a:pPr lvl="1"/>
            <a:r>
              <a:rPr lang="en-US" sz="1200" dirty="0">
                <a:solidFill>
                  <a:srgbClr val="7030A0"/>
                </a:solidFill>
              </a:rPr>
              <a:t>def </a:t>
            </a:r>
            <a:r>
              <a:rPr lang="en-US" sz="1200" dirty="0" err="1">
                <a:solidFill>
                  <a:srgbClr val="7030A0"/>
                </a:solidFill>
              </a:rPr>
              <a:t>print_cube</a:t>
            </a:r>
            <a:r>
              <a:rPr lang="en-US" sz="1200" dirty="0">
                <a:solidFill>
                  <a:srgbClr val="7030A0"/>
                </a:solidFill>
              </a:rPr>
              <a:t>(num):</a:t>
            </a:r>
          </a:p>
          <a:p>
            <a:pPr lvl="1"/>
            <a:r>
              <a:rPr lang="en-US" sz="1200" dirty="0">
                <a:solidFill>
                  <a:srgbClr val="7030A0"/>
                </a:solidFill>
              </a:rPr>
              <a:t>	"""</a:t>
            </a:r>
          </a:p>
          <a:p>
            <a:pPr lvl="1"/>
            <a:r>
              <a:rPr lang="en-US" sz="1200" dirty="0">
                <a:solidFill>
                  <a:srgbClr val="7030A0"/>
                </a:solidFill>
              </a:rPr>
              <a:t>	function to print cube of given num</a:t>
            </a:r>
          </a:p>
          <a:p>
            <a:pPr lvl="1"/>
            <a:r>
              <a:rPr lang="en-US" sz="1200" dirty="0">
                <a:solidFill>
                  <a:srgbClr val="7030A0"/>
                </a:solidFill>
              </a:rPr>
              <a:t>	"""</a:t>
            </a:r>
          </a:p>
          <a:p>
            <a:pPr lvl="1"/>
            <a:r>
              <a:rPr lang="en-US" sz="1200" dirty="0">
                <a:solidFill>
                  <a:srgbClr val="7030A0"/>
                </a:solidFill>
              </a:rPr>
              <a:t>	print("Cube: {}".format(num * num * num))</a:t>
            </a:r>
          </a:p>
          <a:p>
            <a:pPr lvl="1"/>
            <a:r>
              <a:rPr lang="en-US" sz="1200" dirty="0">
                <a:solidFill>
                  <a:srgbClr val="7030A0"/>
                </a:solidFill>
              </a:rPr>
              <a:t>def </a:t>
            </a:r>
            <a:r>
              <a:rPr lang="en-US" sz="1200" dirty="0" err="1">
                <a:solidFill>
                  <a:srgbClr val="7030A0"/>
                </a:solidFill>
              </a:rPr>
              <a:t>print_square</a:t>
            </a:r>
            <a:r>
              <a:rPr lang="en-US" sz="1200" dirty="0">
                <a:solidFill>
                  <a:srgbClr val="7030A0"/>
                </a:solidFill>
              </a:rPr>
              <a:t>(num):</a:t>
            </a:r>
          </a:p>
          <a:p>
            <a:pPr lvl="1"/>
            <a:r>
              <a:rPr lang="en-US" sz="1200" dirty="0">
                <a:solidFill>
                  <a:srgbClr val="7030A0"/>
                </a:solidFill>
              </a:rPr>
              <a:t>	"""</a:t>
            </a:r>
          </a:p>
          <a:p>
            <a:pPr lvl="1"/>
            <a:r>
              <a:rPr lang="en-US" sz="1200" dirty="0">
                <a:solidFill>
                  <a:srgbClr val="7030A0"/>
                </a:solidFill>
              </a:rPr>
              <a:t>	function to print square of given num</a:t>
            </a:r>
          </a:p>
          <a:p>
            <a:pPr lvl="1"/>
            <a:r>
              <a:rPr lang="en-US" sz="1200" dirty="0">
                <a:solidFill>
                  <a:srgbClr val="7030A0"/>
                </a:solidFill>
              </a:rPr>
              <a:t>	"""</a:t>
            </a:r>
          </a:p>
          <a:p>
            <a:pPr lvl="1"/>
            <a:r>
              <a:rPr lang="en-US" sz="1200" dirty="0">
                <a:solidFill>
                  <a:srgbClr val="7030A0"/>
                </a:solidFill>
              </a:rPr>
              <a:t>	print("Square: {}".format(num * num))</a:t>
            </a:r>
          </a:p>
          <a:p>
            <a:pPr lvl="1"/>
            <a:r>
              <a:rPr lang="en-US" sz="1200" dirty="0">
                <a:solidFill>
                  <a:srgbClr val="7030A0"/>
                </a:solidFill>
              </a:rPr>
              <a:t>if __name__ == "__main__":</a:t>
            </a:r>
          </a:p>
          <a:p>
            <a:pPr lvl="1"/>
            <a:r>
              <a:rPr lang="en-US" sz="1200" dirty="0">
                <a:solidFill>
                  <a:srgbClr val="7030A0"/>
                </a:solidFill>
              </a:rPr>
              <a:t>	# creating thread</a:t>
            </a:r>
          </a:p>
          <a:p>
            <a:pPr lvl="1"/>
            <a:r>
              <a:rPr lang="en-US" sz="1200" dirty="0">
                <a:solidFill>
                  <a:srgbClr val="7030A0"/>
                </a:solidFill>
              </a:rPr>
              <a:t>	t1 = </a:t>
            </a:r>
            <a:r>
              <a:rPr lang="en-US" sz="1200" dirty="0" err="1">
                <a:solidFill>
                  <a:srgbClr val="7030A0"/>
                </a:solidFill>
              </a:rPr>
              <a:t>threading.Thread</a:t>
            </a:r>
            <a:r>
              <a:rPr lang="en-US" sz="1200" dirty="0">
                <a:solidFill>
                  <a:srgbClr val="7030A0"/>
                </a:solidFill>
              </a:rPr>
              <a:t>(target=</a:t>
            </a:r>
            <a:r>
              <a:rPr lang="en-US" sz="1200" dirty="0" err="1">
                <a:solidFill>
                  <a:srgbClr val="7030A0"/>
                </a:solidFill>
              </a:rPr>
              <a:t>print_square</a:t>
            </a:r>
            <a:r>
              <a:rPr lang="en-US" sz="1200" dirty="0">
                <a:solidFill>
                  <a:srgbClr val="7030A0"/>
                </a:solidFill>
              </a:rPr>
              <a:t>, </a:t>
            </a:r>
            <a:r>
              <a:rPr lang="en-US" sz="1200" dirty="0" err="1">
                <a:solidFill>
                  <a:srgbClr val="7030A0"/>
                </a:solidFill>
              </a:rPr>
              <a:t>args</a:t>
            </a:r>
            <a:r>
              <a:rPr lang="en-US" sz="1200" dirty="0">
                <a:solidFill>
                  <a:srgbClr val="7030A0"/>
                </a:solidFill>
              </a:rPr>
              <a:t>=(10,))</a:t>
            </a:r>
          </a:p>
          <a:p>
            <a:pPr lvl="1"/>
            <a:r>
              <a:rPr lang="en-US" sz="1200" dirty="0">
                <a:solidFill>
                  <a:srgbClr val="7030A0"/>
                </a:solidFill>
              </a:rPr>
              <a:t>	t2 = </a:t>
            </a:r>
            <a:r>
              <a:rPr lang="en-US" sz="1200" dirty="0" err="1">
                <a:solidFill>
                  <a:srgbClr val="7030A0"/>
                </a:solidFill>
              </a:rPr>
              <a:t>threading.Thread</a:t>
            </a:r>
            <a:r>
              <a:rPr lang="en-US" sz="1200" dirty="0">
                <a:solidFill>
                  <a:srgbClr val="7030A0"/>
                </a:solidFill>
              </a:rPr>
              <a:t>(target=</a:t>
            </a:r>
            <a:r>
              <a:rPr lang="en-US" sz="1200" dirty="0" err="1">
                <a:solidFill>
                  <a:srgbClr val="7030A0"/>
                </a:solidFill>
              </a:rPr>
              <a:t>print_cube</a:t>
            </a:r>
            <a:r>
              <a:rPr lang="en-US" sz="1200" dirty="0">
                <a:solidFill>
                  <a:srgbClr val="7030A0"/>
                </a:solidFill>
              </a:rPr>
              <a:t>, </a:t>
            </a:r>
            <a:r>
              <a:rPr lang="en-US" sz="1200" dirty="0" err="1">
                <a:solidFill>
                  <a:srgbClr val="7030A0"/>
                </a:solidFill>
              </a:rPr>
              <a:t>args</a:t>
            </a:r>
            <a:r>
              <a:rPr lang="en-US" sz="1200" dirty="0">
                <a:solidFill>
                  <a:srgbClr val="7030A0"/>
                </a:solidFill>
              </a:rPr>
              <a:t>=(10,))</a:t>
            </a:r>
          </a:p>
          <a:p>
            <a:pPr lvl="1"/>
            <a:r>
              <a:rPr lang="en-US" sz="1200" dirty="0">
                <a:solidFill>
                  <a:srgbClr val="7030A0"/>
                </a:solidFill>
              </a:rPr>
              <a:t>	# starting thread 1</a:t>
            </a:r>
          </a:p>
          <a:p>
            <a:pPr lvl="1"/>
            <a:r>
              <a:rPr lang="en-US" sz="1200" dirty="0">
                <a:solidFill>
                  <a:srgbClr val="7030A0"/>
                </a:solidFill>
              </a:rPr>
              <a:t>	t1.start()</a:t>
            </a:r>
          </a:p>
          <a:p>
            <a:pPr lvl="1"/>
            <a:r>
              <a:rPr lang="en-US" sz="1200" dirty="0">
                <a:solidFill>
                  <a:srgbClr val="7030A0"/>
                </a:solidFill>
              </a:rPr>
              <a:t>	# starting thread 2</a:t>
            </a:r>
          </a:p>
          <a:p>
            <a:pPr lvl="1"/>
            <a:r>
              <a:rPr lang="en-US" sz="1200" dirty="0">
                <a:solidFill>
                  <a:srgbClr val="7030A0"/>
                </a:solidFill>
              </a:rPr>
              <a:t>	t2.start()</a:t>
            </a:r>
          </a:p>
          <a:p>
            <a:pPr lvl="1"/>
            <a:r>
              <a:rPr lang="en-US" sz="1200" dirty="0">
                <a:solidFill>
                  <a:srgbClr val="7030A0"/>
                </a:solidFill>
              </a:rPr>
              <a:t>	# wait until thread 1 is completely executed</a:t>
            </a:r>
          </a:p>
          <a:p>
            <a:pPr lvl="1"/>
            <a:r>
              <a:rPr lang="en-US" sz="1200" dirty="0">
                <a:solidFill>
                  <a:srgbClr val="7030A0"/>
                </a:solidFill>
              </a:rPr>
              <a:t>	t1.join()</a:t>
            </a:r>
          </a:p>
          <a:p>
            <a:pPr lvl="1"/>
            <a:r>
              <a:rPr lang="en-US" sz="1200" dirty="0">
                <a:solidFill>
                  <a:srgbClr val="7030A0"/>
                </a:solidFill>
              </a:rPr>
              <a:t>	# wait until thread 2 is completely executed</a:t>
            </a:r>
          </a:p>
          <a:p>
            <a:pPr lvl="1"/>
            <a:r>
              <a:rPr lang="en-US" sz="1200" dirty="0">
                <a:solidFill>
                  <a:srgbClr val="7030A0"/>
                </a:solidFill>
              </a:rPr>
              <a:t>	t2.join()</a:t>
            </a:r>
          </a:p>
          <a:p>
            <a:pPr lvl="1"/>
            <a:r>
              <a:rPr lang="en-US" sz="1200" dirty="0">
                <a:solidFill>
                  <a:srgbClr val="7030A0"/>
                </a:solidFill>
              </a:rPr>
              <a:t>	# both threads completely executed</a:t>
            </a:r>
          </a:p>
          <a:p>
            <a:pPr lvl="1"/>
            <a:r>
              <a:rPr lang="en-US" sz="1200" dirty="0">
                <a:solidFill>
                  <a:srgbClr val="7030A0"/>
                </a:solidFill>
              </a:rPr>
              <a:t>	print("Done!")</a:t>
            </a:r>
          </a:p>
          <a:p>
            <a:endParaRPr lang="en-IN" sz="1600" dirty="0"/>
          </a:p>
        </p:txBody>
      </p:sp>
    </p:spTree>
    <p:extLst>
      <p:ext uri="{BB962C8B-B14F-4D97-AF65-F5344CB8AC3E}">
        <p14:creationId xmlns:p14="http://schemas.microsoft.com/office/powerpoint/2010/main" val="1039146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Multithreading in Python</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847417"/>
          </a:xfrm>
        </p:spPr>
        <p:txBody>
          <a:bodyPr>
            <a:noAutofit/>
          </a:bodyPr>
          <a:lstStyle/>
          <a:p>
            <a:pPr algn="l" fontAlgn="base"/>
            <a:r>
              <a:rPr lang="en-US" sz="2000" b="0" i="0" dirty="0">
                <a:effectLst/>
                <a:latin typeface="urw-din"/>
              </a:rPr>
              <a:t>Let us try to understand the above code:</a:t>
            </a:r>
          </a:p>
          <a:p>
            <a:pPr algn="l" fontAlgn="base">
              <a:buFont typeface="Arial" panose="020B0604020202020204" pitchFamily="34" charset="0"/>
              <a:buChar char="•"/>
            </a:pPr>
            <a:r>
              <a:rPr lang="en-US" sz="2000" b="0" i="0" dirty="0">
                <a:effectLst/>
                <a:latin typeface="urw-din"/>
              </a:rPr>
              <a:t>To import the threading module, we do:</a:t>
            </a:r>
          </a:p>
          <a:p>
            <a:pPr lvl="1"/>
            <a:r>
              <a:rPr kumimoji="0" lang="en-US" altLang="en-US" sz="1400" b="0" i="0" u="none" strike="noStrike" cap="none" normalizeH="0" baseline="0" dirty="0">
                <a:ln>
                  <a:noFill/>
                </a:ln>
                <a:effectLst/>
                <a:latin typeface="Consolas" panose="020B0609020204030204" pitchFamily="49" charset="0"/>
              </a:rPr>
              <a:t>import threading</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a:p>
            <a:pPr algn="l" fontAlgn="base">
              <a:buFont typeface="Arial" panose="020B0604020202020204" pitchFamily="34" charset="0"/>
              <a:buChar char="•"/>
            </a:pPr>
            <a:r>
              <a:rPr lang="en-US" sz="2000" b="0" i="0" dirty="0">
                <a:effectLst/>
                <a:latin typeface="urw-din"/>
              </a:rPr>
              <a:t>To create a new thread, we create an object of </a:t>
            </a:r>
            <a:r>
              <a:rPr lang="en-US" sz="2000" b="1" i="0" dirty="0">
                <a:effectLst/>
                <a:latin typeface="urw-din"/>
              </a:rPr>
              <a:t>Thread</a:t>
            </a:r>
            <a:r>
              <a:rPr lang="en-US" sz="2000" b="0" i="0" dirty="0">
                <a:effectLst/>
                <a:latin typeface="urw-din"/>
              </a:rPr>
              <a:t> class. It takes following arguments:</a:t>
            </a:r>
          </a:p>
          <a:p>
            <a:pPr algn="l" fontAlgn="base">
              <a:buFont typeface="Arial" panose="020B0604020202020204" pitchFamily="34" charset="0"/>
              <a:buChar char="•"/>
            </a:pPr>
            <a:r>
              <a:rPr lang="en-US" sz="2000" b="1" i="0" dirty="0">
                <a:effectLst/>
                <a:latin typeface="urw-din"/>
              </a:rPr>
              <a:t>target</a:t>
            </a:r>
            <a:r>
              <a:rPr lang="en-US" sz="2000" b="0" i="0" dirty="0">
                <a:effectLst/>
                <a:latin typeface="urw-din"/>
              </a:rPr>
              <a:t>: the function to be executed by thread</a:t>
            </a:r>
          </a:p>
          <a:p>
            <a:pPr algn="l" fontAlgn="base">
              <a:buFont typeface="Arial" panose="020B0604020202020204" pitchFamily="34" charset="0"/>
              <a:buChar char="•"/>
            </a:pPr>
            <a:r>
              <a:rPr lang="en-US" sz="2000" b="1" i="0" dirty="0" err="1">
                <a:effectLst/>
                <a:latin typeface="urw-din"/>
              </a:rPr>
              <a:t>args</a:t>
            </a:r>
            <a:r>
              <a:rPr lang="en-US" sz="2000" b="0" i="0" dirty="0">
                <a:effectLst/>
                <a:latin typeface="urw-din"/>
              </a:rPr>
              <a:t>: the arguments to be passed to the target function</a:t>
            </a:r>
          </a:p>
          <a:p>
            <a:pPr algn="l" fontAlgn="base"/>
            <a:r>
              <a:rPr lang="en-US" sz="2000" b="0" i="0" dirty="0">
                <a:effectLst/>
                <a:latin typeface="urw-din"/>
              </a:rPr>
              <a:t>In above example, we created 2 threads with different target functions:</a:t>
            </a:r>
          </a:p>
          <a:p>
            <a:pPr lvl="1"/>
            <a:r>
              <a:rPr kumimoji="0" lang="en-US" altLang="en-US" sz="1400" b="0" i="0" u="none" strike="noStrike" cap="none" normalizeH="0" baseline="0" dirty="0">
                <a:ln>
                  <a:noFill/>
                </a:ln>
                <a:effectLst/>
                <a:latin typeface="Consolas" panose="020B0609020204030204" pitchFamily="49" charset="0"/>
              </a:rPr>
              <a:t>t1 = </a:t>
            </a:r>
            <a:r>
              <a:rPr kumimoji="0" lang="en-US" altLang="en-US" sz="1400" b="0" i="0" u="none" strike="noStrike" cap="none" normalizeH="0" baseline="0" dirty="0" err="1">
                <a:ln>
                  <a:noFill/>
                </a:ln>
                <a:effectLst/>
                <a:latin typeface="Consolas" panose="020B0609020204030204" pitchFamily="49" charset="0"/>
              </a:rPr>
              <a:t>threading.Thread</a:t>
            </a:r>
            <a:r>
              <a:rPr kumimoji="0" lang="en-US" altLang="en-US" sz="1400" b="0" i="0" u="none" strike="noStrike" cap="none" normalizeH="0" baseline="0" dirty="0">
                <a:ln>
                  <a:noFill/>
                </a:ln>
                <a:effectLst/>
                <a:latin typeface="Consolas" panose="020B0609020204030204" pitchFamily="49" charset="0"/>
              </a:rPr>
              <a:t>(target=</a:t>
            </a:r>
            <a:r>
              <a:rPr kumimoji="0" lang="en-US" altLang="en-US" sz="1400" b="0" i="0" u="none" strike="noStrike" cap="none" normalizeH="0" baseline="0" dirty="0" err="1">
                <a:ln>
                  <a:noFill/>
                </a:ln>
                <a:effectLst/>
                <a:latin typeface="Consolas" panose="020B0609020204030204" pitchFamily="49" charset="0"/>
              </a:rPr>
              <a:t>print_square</a:t>
            </a:r>
            <a:r>
              <a:rPr kumimoji="0" lang="en-US" altLang="en-US" sz="1400" b="0" i="0" u="none" strike="noStrike" cap="none" normalizeH="0" baseline="0" dirty="0">
                <a:ln>
                  <a:noFill/>
                </a:ln>
                <a:effectLst/>
                <a:latin typeface="Consolas" panose="020B0609020204030204" pitchFamily="49" charset="0"/>
              </a:rPr>
              <a:t>, </a:t>
            </a:r>
            <a:r>
              <a:rPr kumimoji="0" lang="en-US" altLang="en-US" sz="1400" b="0" i="0" u="none" strike="noStrike" cap="none" normalizeH="0" baseline="0" dirty="0" err="1">
                <a:ln>
                  <a:noFill/>
                </a:ln>
                <a:effectLst/>
                <a:latin typeface="Consolas" panose="020B0609020204030204" pitchFamily="49" charset="0"/>
              </a:rPr>
              <a:t>args</a:t>
            </a:r>
            <a:r>
              <a:rPr kumimoji="0" lang="en-US" altLang="en-US" sz="1400" b="0" i="0" u="none" strike="noStrike" cap="none" normalizeH="0" baseline="0" dirty="0">
                <a:ln>
                  <a:noFill/>
                </a:ln>
                <a:effectLst/>
                <a:latin typeface="Consolas" panose="020B0609020204030204" pitchFamily="49" charset="0"/>
              </a:rPr>
              <a:t>=(10,)) </a:t>
            </a:r>
          </a:p>
          <a:p>
            <a:pPr lvl="1"/>
            <a:r>
              <a:rPr kumimoji="0" lang="en-US" altLang="en-US" sz="1400" b="0" i="0" u="none" strike="noStrike" cap="none" normalizeH="0" baseline="0" dirty="0">
                <a:ln>
                  <a:noFill/>
                </a:ln>
                <a:effectLst/>
                <a:latin typeface="Consolas" panose="020B0609020204030204" pitchFamily="49" charset="0"/>
              </a:rPr>
              <a:t>t2 = </a:t>
            </a:r>
            <a:r>
              <a:rPr kumimoji="0" lang="en-US" altLang="en-US" sz="1400" b="0" i="0" u="none" strike="noStrike" cap="none" normalizeH="0" baseline="0" dirty="0" err="1">
                <a:ln>
                  <a:noFill/>
                </a:ln>
                <a:effectLst/>
                <a:latin typeface="Consolas" panose="020B0609020204030204" pitchFamily="49" charset="0"/>
              </a:rPr>
              <a:t>threading.Thread</a:t>
            </a:r>
            <a:r>
              <a:rPr kumimoji="0" lang="en-US" altLang="en-US" sz="1400" b="0" i="0" u="none" strike="noStrike" cap="none" normalizeH="0" baseline="0" dirty="0">
                <a:ln>
                  <a:noFill/>
                </a:ln>
                <a:effectLst/>
                <a:latin typeface="Consolas" panose="020B0609020204030204" pitchFamily="49" charset="0"/>
              </a:rPr>
              <a:t>(target=</a:t>
            </a:r>
            <a:r>
              <a:rPr kumimoji="0" lang="en-US" altLang="en-US" sz="1400" b="0" i="0" u="none" strike="noStrike" cap="none" normalizeH="0" baseline="0" dirty="0" err="1">
                <a:ln>
                  <a:noFill/>
                </a:ln>
                <a:effectLst/>
                <a:latin typeface="Consolas" panose="020B0609020204030204" pitchFamily="49" charset="0"/>
              </a:rPr>
              <a:t>print_cube</a:t>
            </a:r>
            <a:r>
              <a:rPr kumimoji="0" lang="en-US" altLang="en-US" sz="1400" b="0" i="0" u="none" strike="noStrike" cap="none" normalizeH="0" baseline="0" dirty="0">
                <a:ln>
                  <a:noFill/>
                </a:ln>
                <a:effectLst/>
                <a:latin typeface="Consolas" panose="020B0609020204030204" pitchFamily="49" charset="0"/>
              </a:rPr>
              <a:t>, </a:t>
            </a:r>
            <a:r>
              <a:rPr kumimoji="0" lang="en-US" altLang="en-US" sz="1400" b="0" i="0" u="none" strike="noStrike" cap="none" normalizeH="0" baseline="0" dirty="0" err="1">
                <a:ln>
                  <a:noFill/>
                </a:ln>
                <a:effectLst/>
                <a:latin typeface="Consolas" panose="020B0609020204030204" pitchFamily="49" charset="0"/>
              </a:rPr>
              <a:t>args</a:t>
            </a:r>
            <a:r>
              <a:rPr kumimoji="0" lang="en-US" altLang="en-US" sz="1400" b="0" i="0" u="none" strike="noStrike" cap="none" normalizeH="0" baseline="0" dirty="0">
                <a:ln>
                  <a:noFill/>
                </a:ln>
                <a:effectLst/>
                <a:latin typeface="Consolas" panose="020B0609020204030204" pitchFamily="49" charset="0"/>
              </a:rPr>
              <a:t>=(10,))</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a:p>
            <a:r>
              <a:rPr lang="en-US" sz="2000" b="0" i="0" dirty="0">
                <a:effectLst/>
                <a:latin typeface="urw-din"/>
              </a:rPr>
              <a:t>To start a thread, we use </a:t>
            </a:r>
            <a:r>
              <a:rPr lang="en-US" sz="2000" b="1" i="0" dirty="0">
                <a:effectLst/>
                <a:latin typeface="urw-din"/>
              </a:rPr>
              <a:t>start</a:t>
            </a:r>
            <a:r>
              <a:rPr lang="en-US" sz="2000" b="0" i="0" dirty="0">
                <a:effectLst/>
                <a:latin typeface="urw-din"/>
              </a:rPr>
              <a:t> method of </a:t>
            </a:r>
            <a:r>
              <a:rPr lang="en-US" sz="2000" b="1" i="0" dirty="0">
                <a:effectLst/>
                <a:latin typeface="urw-din"/>
              </a:rPr>
              <a:t>Thread</a:t>
            </a:r>
            <a:r>
              <a:rPr lang="en-US" sz="2000" b="0" i="0" dirty="0">
                <a:effectLst/>
                <a:latin typeface="urw-din"/>
              </a:rPr>
              <a:t> class.</a:t>
            </a:r>
          </a:p>
          <a:p>
            <a:pPr lvl="1"/>
            <a:r>
              <a:rPr kumimoji="0" lang="en-US" altLang="en-US" sz="1400" b="0" i="0" u="none" strike="noStrike" cap="none" normalizeH="0" baseline="0" dirty="0">
                <a:ln>
                  <a:noFill/>
                </a:ln>
                <a:effectLst/>
                <a:latin typeface="Consolas" panose="020B0609020204030204" pitchFamily="49" charset="0"/>
              </a:rPr>
              <a:t>t1.start() </a:t>
            </a:r>
          </a:p>
          <a:p>
            <a:pPr lvl="1"/>
            <a:r>
              <a:rPr kumimoji="0" lang="en-US" altLang="en-US" sz="1400" b="0" i="0" u="none" strike="noStrike" cap="none" normalizeH="0" baseline="0" dirty="0">
                <a:ln>
                  <a:noFill/>
                </a:ln>
                <a:effectLst/>
                <a:latin typeface="Consolas" panose="020B0609020204030204" pitchFamily="49" charset="0"/>
              </a:rPr>
              <a:t>t2.start()</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a:p>
            <a:r>
              <a:rPr lang="en-US" sz="2000" b="0" i="0" dirty="0">
                <a:effectLst/>
                <a:latin typeface="urw-din"/>
              </a:rPr>
              <a:t>Once the threads start, the current program (you can think of it like a main thread) also keeps on executing. In order to stop execution of current program until a thread is complete, we use </a:t>
            </a:r>
            <a:r>
              <a:rPr lang="en-US" sz="2000" b="1" i="0" dirty="0">
                <a:effectLst/>
                <a:latin typeface="urw-din"/>
              </a:rPr>
              <a:t>join</a:t>
            </a:r>
            <a:r>
              <a:rPr lang="en-US" sz="2000" b="0" i="0" dirty="0">
                <a:effectLst/>
                <a:latin typeface="urw-din"/>
              </a:rPr>
              <a:t> method.</a:t>
            </a:r>
          </a:p>
          <a:p>
            <a:pPr lvl="1"/>
            <a:r>
              <a:rPr kumimoji="0" lang="en-US" altLang="en-US" sz="1400" b="0" i="0" u="none" strike="noStrike" cap="none" normalizeH="0" baseline="0" dirty="0">
                <a:ln>
                  <a:noFill/>
                </a:ln>
                <a:effectLst/>
                <a:latin typeface="Consolas" panose="020B0609020204030204" pitchFamily="49" charset="0"/>
              </a:rPr>
              <a:t>t1.join() </a:t>
            </a:r>
            <a:r>
              <a:rPr lang="en-US" sz="1100" b="0" i="0" dirty="0">
                <a:solidFill>
                  <a:srgbClr val="FFFFFF"/>
                </a:solidFill>
                <a:effectLst/>
                <a:latin typeface="urw-din"/>
              </a:rPr>
              <a:t>As a result, the current program will first wait for the completion of </a:t>
            </a:r>
            <a:r>
              <a:rPr lang="en-US" sz="1100" b="1" i="0" dirty="0">
                <a:solidFill>
                  <a:srgbClr val="FFFFFF"/>
                </a:solidFill>
                <a:effectLst/>
                <a:latin typeface="urw-din"/>
              </a:rPr>
              <a:t>t1</a:t>
            </a:r>
            <a:r>
              <a:rPr lang="en-US" sz="1100" b="0" i="0" dirty="0">
                <a:solidFill>
                  <a:srgbClr val="FFFFFF"/>
                </a:solidFill>
                <a:effectLst/>
                <a:latin typeface="urw-din"/>
              </a:rPr>
              <a:t> and then </a:t>
            </a:r>
            <a:r>
              <a:rPr lang="en-US" sz="1100" b="1" i="0" dirty="0">
                <a:solidFill>
                  <a:srgbClr val="FFFFFF"/>
                </a:solidFill>
                <a:effectLst/>
                <a:latin typeface="urw-din"/>
              </a:rPr>
              <a:t>t2</a:t>
            </a:r>
            <a:r>
              <a:rPr lang="en-US" sz="1100" b="0" i="0" dirty="0">
                <a:solidFill>
                  <a:srgbClr val="FFFFFF"/>
                </a:solidFill>
                <a:effectLst/>
                <a:latin typeface="urw-din"/>
              </a:rPr>
              <a:t>. Once, they are finished, the remaining statements of current program are executed.</a:t>
            </a:r>
            <a:endParaRPr kumimoji="0" lang="en-US" altLang="en-US" sz="1400" b="0" i="0" u="none" strike="noStrike" cap="none" normalizeH="0" baseline="0" dirty="0">
              <a:ln>
                <a:noFill/>
              </a:ln>
              <a:effectLst/>
              <a:latin typeface="Consolas" panose="020B0609020204030204" pitchFamily="49" charset="0"/>
            </a:endParaRPr>
          </a:p>
          <a:p>
            <a:pPr lvl="1"/>
            <a:r>
              <a:rPr kumimoji="0" lang="en-US" altLang="en-US" sz="1400" b="0" i="0" u="none" strike="noStrike" cap="none" normalizeH="0" baseline="0" dirty="0">
                <a:ln>
                  <a:noFill/>
                </a:ln>
                <a:effectLst/>
                <a:latin typeface="Consolas" panose="020B0609020204030204" pitchFamily="49" charset="0"/>
              </a:rPr>
              <a:t>t2.join()</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a:p>
            <a:r>
              <a:rPr lang="en-US" sz="2000" dirty="0">
                <a:latin typeface="urw-din"/>
              </a:rPr>
              <a:t>As a result, the current program will first wait for the completion of t1 and then t2. Once, they are finished, the remaining statements of current program are executed.</a:t>
            </a:r>
            <a:endParaRPr lang="en-IN" sz="2000" dirty="0">
              <a:latin typeface="urw-din"/>
            </a:endParaRPr>
          </a:p>
        </p:txBody>
      </p:sp>
    </p:spTree>
    <p:extLst>
      <p:ext uri="{BB962C8B-B14F-4D97-AF65-F5344CB8AC3E}">
        <p14:creationId xmlns:p14="http://schemas.microsoft.com/office/powerpoint/2010/main" val="3034242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Multithreading in Python</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847417"/>
          </a:xfrm>
        </p:spPr>
        <p:txBody>
          <a:bodyPr>
            <a:noAutofit/>
          </a:bodyPr>
          <a:lstStyle/>
          <a:p>
            <a:pPr algn="l" fontAlgn="base"/>
            <a:r>
              <a:rPr lang="en-US" sz="2400" b="0" i="0" dirty="0">
                <a:effectLst/>
                <a:latin typeface="urw-din"/>
              </a:rPr>
              <a:t>Consider the diagram below for a better understanding of how above program works:</a:t>
            </a:r>
            <a:endParaRPr lang="en-IN" sz="2400" dirty="0">
              <a:latin typeface="urw-din"/>
            </a:endParaRPr>
          </a:p>
        </p:txBody>
      </p:sp>
      <p:pic>
        <p:nvPicPr>
          <p:cNvPr id="12290" name="Picture 2">
            <a:extLst>
              <a:ext uri="{FF2B5EF4-FFF2-40B4-BE49-F238E27FC236}">
                <a16:creationId xmlns:a16="http://schemas.microsoft.com/office/drawing/2014/main" id="{913E8C40-6DB0-0991-C746-75E40CF28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975" y="1783509"/>
            <a:ext cx="26860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312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Multithreading in Python</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847417"/>
          </a:xfrm>
        </p:spPr>
        <p:txBody>
          <a:bodyPr>
            <a:noAutofit/>
          </a:bodyPr>
          <a:lstStyle/>
          <a:p>
            <a:pPr algn="l" fontAlgn="base"/>
            <a:r>
              <a:rPr lang="en-US" sz="2000" b="0" i="0" dirty="0">
                <a:effectLst/>
                <a:latin typeface="urw-din"/>
              </a:rPr>
              <a:t>Consider the python program given below in which we print thread name and corresponding process for each task: </a:t>
            </a:r>
          </a:p>
          <a:p>
            <a:pPr lvl="2" fontAlgn="base"/>
            <a:r>
              <a:rPr lang="en-US" sz="1200" b="0" i="0" dirty="0">
                <a:solidFill>
                  <a:srgbClr val="7030A0"/>
                </a:solidFill>
                <a:effectLst/>
                <a:latin typeface="urw-din"/>
              </a:rPr>
              <a:t>import threading</a:t>
            </a:r>
          </a:p>
          <a:p>
            <a:pPr lvl="2" fontAlgn="base"/>
            <a:r>
              <a:rPr lang="en-US" sz="1200" b="0" i="0" dirty="0">
                <a:solidFill>
                  <a:srgbClr val="7030A0"/>
                </a:solidFill>
                <a:effectLst/>
                <a:latin typeface="urw-din"/>
              </a:rPr>
              <a:t>import </a:t>
            </a:r>
            <a:r>
              <a:rPr lang="en-US" sz="1200" b="0" i="0" dirty="0" err="1">
                <a:solidFill>
                  <a:srgbClr val="7030A0"/>
                </a:solidFill>
                <a:effectLst/>
                <a:latin typeface="urw-din"/>
              </a:rPr>
              <a:t>os</a:t>
            </a:r>
            <a:endParaRPr lang="en-US" sz="1200" b="0" i="0" dirty="0">
              <a:solidFill>
                <a:srgbClr val="7030A0"/>
              </a:solidFill>
              <a:effectLst/>
              <a:latin typeface="urw-din"/>
            </a:endParaRPr>
          </a:p>
          <a:p>
            <a:pPr lvl="2" fontAlgn="base"/>
            <a:r>
              <a:rPr lang="en-US" sz="1200" b="0" i="0" dirty="0">
                <a:solidFill>
                  <a:srgbClr val="7030A0"/>
                </a:solidFill>
                <a:effectLst/>
                <a:latin typeface="urw-din"/>
              </a:rPr>
              <a:t>def task1():</a:t>
            </a:r>
          </a:p>
          <a:p>
            <a:pPr lvl="2" fontAlgn="base"/>
            <a:r>
              <a:rPr lang="en-US" sz="1200" b="0" i="0" dirty="0">
                <a:solidFill>
                  <a:srgbClr val="7030A0"/>
                </a:solidFill>
                <a:effectLst/>
                <a:latin typeface="urw-din"/>
              </a:rPr>
              <a:t>	print("Task 1 assigned to thread: {}".format(</a:t>
            </a:r>
            <a:r>
              <a:rPr lang="en-US" sz="1200" b="0" i="0" dirty="0" err="1">
                <a:solidFill>
                  <a:srgbClr val="7030A0"/>
                </a:solidFill>
                <a:effectLst/>
                <a:latin typeface="urw-din"/>
              </a:rPr>
              <a:t>threading.current_thread</a:t>
            </a:r>
            <a:r>
              <a:rPr lang="en-US" sz="1200" b="0" i="0" dirty="0">
                <a:solidFill>
                  <a:srgbClr val="7030A0"/>
                </a:solidFill>
                <a:effectLst/>
                <a:latin typeface="urw-din"/>
              </a:rPr>
              <a:t>().name))</a:t>
            </a:r>
          </a:p>
          <a:p>
            <a:pPr lvl="2" fontAlgn="base"/>
            <a:r>
              <a:rPr lang="en-US" sz="1200" b="0" i="0" dirty="0">
                <a:solidFill>
                  <a:srgbClr val="7030A0"/>
                </a:solidFill>
                <a:effectLst/>
                <a:latin typeface="urw-din"/>
              </a:rPr>
              <a:t>	print("ID of process running task 1: {}".format(</a:t>
            </a:r>
            <a:r>
              <a:rPr lang="en-US" sz="1200" b="0" i="0" dirty="0" err="1">
                <a:solidFill>
                  <a:srgbClr val="7030A0"/>
                </a:solidFill>
                <a:effectLst/>
                <a:latin typeface="urw-din"/>
              </a:rPr>
              <a:t>os.getpid</a:t>
            </a:r>
            <a:r>
              <a:rPr lang="en-US" sz="1200" b="0" i="0" dirty="0">
                <a:solidFill>
                  <a:srgbClr val="7030A0"/>
                </a:solidFill>
                <a:effectLst/>
                <a:latin typeface="urw-din"/>
              </a:rPr>
              <a:t>()))</a:t>
            </a:r>
          </a:p>
          <a:p>
            <a:pPr lvl="2" fontAlgn="base"/>
            <a:r>
              <a:rPr lang="en-US" sz="1200" b="0" i="0" dirty="0">
                <a:solidFill>
                  <a:srgbClr val="7030A0"/>
                </a:solidFill>
                <a:effectLst/>
                <a:latin typeface="urw-din"/>
              </a:rPr>
              <a:t>def task2():</a:t>
            </a:r>
          </a:p>
          <a:p>
            <a:pPr lvl="2" fontAlgn="base"/>
            <a:r>
              <a:rPr lang="en-US" sz="1200" b="0" i="0" dirty="0">
                <a:solidFill>
                  <a:srgbClr val="7030A0"/>
                </a:solidFill>
                <a:effectLst/>
                <a:latin typeface="urw-din"/>
              </a:rPr>
              <a:t>	print("Task 2 assigned to thread: {}".format(</a:t>
            </a:r>
            <a:r>
              <a:rPr lang="en-US" sz="1200" b="0" i="0" dirty="0" err="1">
                <a:solidFill>
                  <a:srgbClr val="7030A0"/>
                </a:solidFill>
                <a:effectLst/>
                <a:latin typeface="urw-din"/>
              </a:rPr>
              <a:t>threading.current_thread</a:t>
            </a:r>
            <a:r>
              <a:rPr lang="en-US" sz="1200" b="0" i="0" dirty="0">
                <a:solidFill>
                  <a:srgbClr val="7030A0"/>
                </a:solidFill>
                <a:effectLst/>
                <a:latin typeface="urw-din"/>
              </a:rPr>
              <a:t>().name))</a:t>
            </a:r>
          </a:p>
          <a:p>
            <a:pPr lvl="2" fontAlgn="base"/>
            <a:r>
              <a:rPr lang="en-US" sz="1200" b="0" i="0" dirty="0">
                <a:solidFill>
                  <a:srgbClr val="7030A0"/>
                </a:solidFill>
                <a:effectLst/>
                <a:latin typeface="urw-din"/>
              </a:rPr>
              <a:t>	print("ID of process running task 2: {}".format(</a:t>
            </a:r>
            <a:r>
              <a:rPr lang="en-US" sz="1200" b="0" i="0" dirty="0" err="1">
                <a:solidFill>
                  <a:srgbClr val="7030A0"/>
                </a:solidFill>
                <a:effectLst/>
                <a:latin typeface="urw-din"/>
              </a:rPr>
              <a:t>os.getpid</a:t>
            </a:r>
            <a:r>
              <a:rPr lang="en-US" sz="1200" b="0" i="0" dirty="0">
                <a:solidFill>
                  <a:srgbClr val="7030A0"/>
                </a:solidFill>
                <a:effectLst/>
                <a:latin typeface="urw-din"/>
              </a:rPr>
              <a:t>()))</a:t>
            </a:r>
          </a:p>
          <a:p>
            <a:pPr lvl="2" fontAlgn="base"/>
            <a:r>
              <a:rPr lang="en-US" sz="1200" b="0" i="0" dirty="0">
                <a:solidFill>
                  <a:srgbClr val="7030A0"/>
                </a:solidFill>
                <a:effectLst/>
                <a:latin typeface="urw-din"/>
              </a:rPr>
              <a:t>if __name__ == "__main__":</a:t>
            </a:r>
          </a:p>
          <a:p>
            <a:pPr lvl="2" fontAlgn="base"/>
            <a:r>
              <a:rPr lang="en-US" sz="1200" b="0" i="0" dirty="0">
                <a:solidFill>
                  <a:srgbClr val="7030A0"/>
                </a:solidFill>
                <a:effectLst/>
                <a:latin typeface="urw-din"/>
              </a:rPr>
              <a:t>	# print ID of current process</a:t>
            </a:r>
          </a:p>
          <a:p>
            <a:pPr lvl="2" fontAlgn="base"/>
            <a:r>
              <a:rPr lang="en-US" sz="1200" b="0" i="0" dirty="0">
                <a:solidFill>
                  <a:srgbClr val="7030A0"/>
                </a:solidFill>
                <a:effectLst/>
                <a:latin typeface="urw-din"/>
              </a:rPr>
              <a:t>	print("ID of process running main program: {}".format(</a:t>
            </a:r>
            <a:r>
              <a:rPr lang="en-US" sz="1200" b="0" i="0" dirty="0" err="1">
                <a:solidFill>
                  <a:srgbClr val="7030A0"/>
                </a:solidFill>
                <a:effectLst/>
                <a:latin typeface="urw-din"/>
              </a:rPr>
              <a:t>os.getpid</a:t>
            </a:r>
            <a:r>
              <a:rPr lang="en-US" sz="1200" b="0" i="0" dirty="0">
                <a:solidFill>
                  <a:srgbClr val="7030A0"/>
                </a:solidFill>
                <a:effectLst/>
                <a:latin typeface="urw-din"/>
              </a:rPr>
              <a:t>()))</a:t>
            </a:r>
          </a:p>
          <a:p>
            <a:pPr lvl="2" fontAlgn="base"/>
            <a:r>
              <a:rPr lang="en-US" sz="1200" b="0" i="0" dirty="0">
                <a:solidFill>
                  <a:srgbClr val="7030A0"/>
                </a:solidFill>
                <a:effectLst/>
                <a:latin typeface="urw-din"/>
              </a:rPr>
              <a:t>	# print name of main thread</a:t>
            </a:r>
          </a:p>
          <a:p>
            <a:pPr lvl="2" fontAlgn="base"/>
            <a:r>
              <a:rPr lang="en-US" sz="1200" b="0" i="0" dirty="0">
                <a:solidFill>
                  <a:srgbClr val="7030A0"/>
                </a:solidFill>
                <a:effectLst/>
                <a:latin typeface="urw-din"/>
              </a:rPr>
              <a:t>	print("Main thread name: {}".format(</a:t>
            </a:r>
            <a:r>
              <a:rPr lang="en-US" sz="1200" b="0" i="0" dirty="0" err="1">
                <a:solidFill>
                  <a:srgbClr val="7030A0"/>
                </a:solidFill>
                <a:effectLst/>
                <a:latin typeface="urw-din"/>
              </a:rPr>
              <a:t>threading.current_thread</a:t>
            </a:r>
            <a:r>
              <a:rPr lang="en-US" sz="1200" b="0" i="0" dirty="0">
                <a:solidFill>
                  <a:srgbClr val="7030A0"/>
                </a:solidFill>
                <a:effectLst/>
                <a:latin typeface="urw-din"/>
              </a:rPr>
              <a:t>().name))</a:t>
            </a:r>
          </a:p>
          <a:p>
            <a:pPr lvl="2" fontAlgn="base"/>
            <a:r>
              <a:rPr lang="en-US" sz="1200" b="0" i="0" dirty="0">
                <a:solidFill>
                  <a:srgbClr val="7030A0"/>
                </a:solidFill>
                <a:effectLst/>
                <a:latin typeface="urw-din"/>
              </a:rPr>
              <a:t>	# creating threads</a:t>
            </a:r>
          </a:p>
          <a:p>
            <a:pPr lvl="2" fontAlgn="base"/>
            <a:r>
              <a:rPr lang="en-US" sz="1200" b="0" i="0" dirty="0">
                <a:solidFill>
                  <a:srgbClr val="7030A0"/>
                </a:solidFill>
                <a:effectLst/>
                <a:latin typeface="urw-din"/>
              </a:rPr>
              <a:t>	t1 = </a:t>
            </a:r>
            <a:r>
              <a:rPr lang="en-US" sz="1200" b="0" i="0" dirty="0" err="1">
                <a:solidFill>
                  <a:srgbClr val="7030A0"/>
                </a:solidFill>
                <a:effectLst/>
                <a:latin typeface="urw-din"/>
              </a:rPr>
              <a:t>threading.Thread</a:t>
            </a:r>
            <a:r>
              <a:rPr lang="en-US" sz="1200" b="0" i="0" dirty="0">
                <a:solidFill>
                  <a:srgbClr val="7030A0"/>
                </a:solidFill>
                <a:effectLst/>
                <a:latin typeface="urw-din"/>
              </a:rPr>
              <a:t>(target=task1, name='t1')</a:t>
            </a:r>
          </a:p>
          <a:p>
            <a:pPr lvl="2" fontAlgn="base"/>
            <a:r>
              <a:rPr lang="en-US" sz="1200" b="0" i="0" dirty="0">
                <a:solidFill>
                  <a:srgbClr val="7030A0"/>
                </a:solidFill>
                <a:effectLst/>
                <a:latin typeface="urw-din"/>
              </a:rPr>
              <a:t>	t2 = </a:t>
            </a:r>
            <a:r>
              <a:rPr lang="en-US" sz="1200" b="0" i="0" dirty="0" err="1">
                <a:solidFill>
                  <a:srgbClr val="7030A0"/>
                </a:solidFill>
                <a:effectLst/>
                <a:latin typeface="urw-din"/>
              </a:rPr>
              <a:t>threading.Thread</a:t>
            </a:r>
            <a:r>
              <a:rPr lang="en-US" sz="1200" b="0" i="0" dirty="0">
                <a:solidFill>
                  <a:srgbClr val="7030A0"/>
                </a:solidFill>
                <a:effectLst/>
                <a:latin typeface="urw-din"/>
              </a:rPr>
              <a:t>(target=task2, name='t2')</a:t>
            </a:r>
          </a:p>
          <a:p>
            <a:pPr lvl="2" fontAlgn="base"/>
            <a:r>
              <a:rPr lang="en-US" sz="1200" b="0" i="0" dirty="0">
                <a:solidFill>
                  <a:srgbClr val="7030A0"/>
                </a:solidFill>
                <a:effectLst/>
                <a:latin typeface="urw-din"/>
              </a:rPr>
              <a:t>	# starting threads</a:t>
            </a:r>
          </a:p>
          <a:p>
            <a:pPr lvl="2" fontAlgn="base"/>
            <a:r>
              <a:rPr lang="en-US" sz="1200" b="0" i="0" dirty="0">
                <a:solidFill>
                  <a:srgbClr val="7030A0"/>
                </a:solidFill>
                <a:effectLst/>
                <a:latin typeface="urw-din"/>
              </a:rPr>
              <a:t>	t1.start()</a:t>
            </a:r>
          </a:p>
          <a:p>
            <a:pPr lvl="2" fontAlgn="base"/>
            <a:r>
              <a:rPr lang="en-US" sz="1200" b="0" i="0" dirty="0">
                <a:solidFill>
                  <a:srgbClr val="7030A0"/>
                </a:solidFill>
                <a:effectLst/>
                <a:latin typeface="urw-din"/>
              </a:rPr>
              <a:t>	t2.start()</a:t>
            </a:r>
          </a:p>
          <a:p>
            <a:pPr lvl="2" fontAlgn="base"/>
            <a:r>
              <a:rPr lang="en-US" sz="1200" b="0" i="0" dirty="0">
                <a:solidFill>
                  <a:srgbClr val="7030A0"/>
                </a:solidFill>
                <a:effectLst/>
                <a:latin typeface="urw-din"/>
              </a:rPr>
              <a:t>	# wait until all threads finish</a:t>
            </a:r>
          </a:p>
          <a:p>
            <a:pPr lvl="2" fontAlgn="base"/>
            <a:r>
              <a:rPr lang="en-US" sz="1200" b="0" i="0" dirty="0">
                <a:solidFill>
                  <a:srgbClr val="7030A0"/>
                </a:solidFill>
                <a:effectLst/>
                <a:latin typeface="urw-din"/>
              </a:rPr>
              <a:t>	t1.join()</a:t>
            </a:r>
          </a:p>
          <a:p>
            <a:pPr lvl="2" fontAlgn="base"/>
            <a:r>
              <a:rPr lang="en-US" sz="1200" b="0" i="0" dirty="0">
                <a:solidFill>
                  <a:srgbClr val="7030A0"/>
                </a:solidFill>
                <a:effectLst/>
                <a:latin typeface="urw-din"/>
              </a:rPr>
              <a:t>	t2.join()</a:t>
            </a:r>
          </a:p>
        </p:txBody>
      </p:sp>
    </p:spTree>
    <p:extLst>
      <p:ext uri="{BB962C8B-B14F-4D97-AF65-F5344CB8AC3E}">
        <p14:creationId xmlns:p14="http://schemas.microsoft.com/office/powerpoint/2010/main" val="1467244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Multithreading in Python</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847417"/>
          </a:xfrm>
        </p:spPr>
        <p:txBody>
          <a:bodyPr>
            <a:noAutofit/>
          </a:bodyPr>
          <a:lstStyle/>
          <a:p>
            <a:pPr algn="l" fontAlgn="base"/>
            <a:r>
              <a:rPr lang="en-US" sz="2000" b="0" i="0" dirty="0">
                <a:effectLst/>
                <a:latin typeface="urw-din"/>
              </a:rPr>
              <a:t>Let us try to understand the above code:</a:t>
            </a:r>
          </a:p>
          <a:p>
            <a:pPr algn="l" fontAlgn="base">
              <a:buFont typeface="Arial" panose="020B0604020202020204" pitchFamily="34" charset="0"/>
              <a:buChar char="•"/>
            </a:pPr>
            <a:r>
              <a:rPr lang="en-US" sz="2000" b="0" i="0" dirty="0">
                <a:effectLst/>
                <a:latin typeface="urw-din"/>
              </a:rPr>
              <a:t>We use </a:t>
            </a:r>
            <a:r>
              <a:rPr lang="en-US" sz="2000" b="1" i="0" dirty="0" err="1">
                <a:effectLst/>
                <a:latin typeface="urw-din"/>
              </a:rPr>
              <a:t>os.getpid</a:t>
            </a:r>
            <a:r>
              <a:rPr lang="en-US" sz="2000" b="1" i="0" dirty="0">
                <a:effectLst/>
                <a:latin typeface="urw-din"/>
              </a:rPr>
              <a:t>()</a:t>
            </a:r>
            <a:r>
              <a:rPr lang="en-US" sz="2000" b="0" i="0" dirty="0">
                <a:effectLst/>
                <a:latin typeface="urw-din"/>
              </a:rPr>
              <a:t> function to get ID of current process.</a:t>
            </a:r>
          </a:p>
          <a:p>
            <a:pPr lvl="1" fontAlgn="base"/>
            <a:r>
              <a:rPr kumimoji="0" lang="en-US" altLang="en-US" sz="1400" b="0" i="0" u="none" strike="noStrike" cap="none" normalizeH="0" baseline="0" dirty="0">
                <a:ln>
                  <a:noFill/>
                </a:ln>
                <a:effectLst/>
                <a:latin typeface="Consolas" panose="020B0609020204030204" pitchFamily="49" charset="0"/>
              </a:rPr>
              <a:t>print("ID of process running main program: {}".format(</a:t>
            </a:r>
            <a:r>
              <a:rPr kumimoji="0" lang="en-US" altLang="en-US" sz="1400" b="0" i="0" u="none" strike="noStrike" cap="none" normalizeH="0" baseline="0" dirty="0" err="1">
                <a:ln>
                  <a:noFill/>
                </a:ln>
                <a:effectLst/>
                <a:latin typeface="Consolas" panose="020B0609020204030204" pitchFamily="49" charset="0"/>
              </a:rPr>
              <a:t>os.getpid</a:t>
            </a:r>
            <a:r>
              <a:rPr kumimoji="0" lang="en-US" altLang="en-US" sz="1400" b="0" i="0" u="none" strike="noStrike" cap="none" normalizeH="0" baseline="0" dirty="0">
                <a:ln>
                  <a:noFill/>
                </a:ln>
                <a:effectLst/>
                <a:latin typeface="Consolas" panose="020B0609020204030204" pitchFamily="49" charset="0"/>
              </a:rPr>
              <a:t>()))</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a:p>
            <a:pPr lvl="1" fontAlgn="base"/>
            <a:r>
              <a:rPr lang="en-US" sz="1400" b="0" i="0" dirty="0">
                <a:effectLst/>
                <a:latin typeface="urw-din"/>
              </a:rPr>
              <a:t>As it is clear from the output, the process ID remains same for all threads.</a:t>
            </a:r>
          </a:p>
          <a:p>
            <a:pPr algn="l" fontAlgn="base">
              <a:buFont typeface="Arial" panose="020B0604020202020204" pitchFamily="34" charset="0"/>
              <a:buChar char="•"/>
            </a:pPr>
            <a:r>
              <a:rPr lang="en-US" sz="2000" b="0" i="0" dirty="0">
                <a:effectLst/>
                <a:latin typeface="urw-din"/>
              </a:rPr>
              <a:t>We use </a:t>
            </a:r>
            <a:r>
              <a:rPr lang="en-US" sz="2000" b="1" i="0" dirty="0" err="1">
                <a:effectLst/>
                <a:latin typeface="urw-din"/>
              </a:rPr>
              <a:t>threading.main_thread</a:t>
            </a:r>
            <a:r>
              <a:rPr lang="en-US" sz="2000" b="1" i="0" dirty="0">
                <a:effectLst/>
                <a:latin typeface="urw-din"/>
              </a:rPr>
              <a:t>()</a:t>
            </a:r>
            <a:r>
              <a:rPr lang="en-US" sz="2000" b="0" i="0" dirty="0">
                <a:effectLst/>
                <a:latin typeface="urw-din"/>
              </a:rPr>
              <a:t> function to get the main thread object. In normal conditions, the main thread is the thread from which the Python interpreter was started. </a:t>
            </a:r>
            <a:r>
              <a:rPr lang="en-US" sz="2000" b="1" i="0" dirty="0">
                <a:effectLst/>
                <a:latin typeface="urw-din"/>
              </a:rPr>
              <a:t>name</a:t>
            </a:r>
            <a:r>
              <a:rPr lang="en-US" sz="2000" b="0" i="0" dirty="0">
                <a:effectLst/>
                <a:latin typeface="urw-din"/>
              </a:rPr>
              <a:t> attribute of thread object is used to get the name of thread.</a:t>
            </a:r>
          </a:p>
          <a:p>
            <a:pPr lvl="1" fontAlgn="base"/>
            <a:r>
              <a:rPr kumimoji="0" lang="en-US" altLang="en-US" sz="1400" b="0" i="0" u="none" strike="noStrike" cap="none" normalizeH="0" baseline="0" dirty="0">
                <a:ln>
                  <a:noFill/>
                </a:ln>
                <a:effectLst/>
                <a:latin typeface="Consolas" panose="020B0609020204030204" pitchFamily="49" charset="0"/>
              </a:rPr>
              <a:t>print("Main thread name: {}".format(</a:t>
            </a:r>
            <a:r>
              <a:rPr kumimoji="0" lang="en-US" altLang="en-US" sz="1400" b="0" i="0" u="none" strike="noStrike" cap="none" normalizeH="0" baseline="0" dirty="0" err="1">
                <a:ln>
                  <a:noFill/>
                </a:ln>
                <a:effectLst/>
                <a:latin typeface="Consolas" panose="020B0609020204030204" pitchFamily="49" charset="0"/>
              </a:rPr>
              <a:t>threading.main_thread</a:t>
            </a:r>
            <a:r>
              <a:rPr kumimoji="0" lang="en-US" altLang="en-US" sz="1400" b="0" i="0" u="none" strike="noStrike" cap="none" normalizeH="0" baseline="0" dirty="0">
                <a:ln>
                  <a:noFill/>
                </a:ln>
                <a:effectLst/>
                <a:latin typeface="Consolas" panose="020B0609020204030204" pitchFamily="49" charset="0"/>
              </a:rPr>
              <a:t>().name))</a:t>
            </a:r>
            <a:r>
              <a:rPr kumimoji="0" lang="en-US" altLang="en-US" sz="1400" b="0" i="0" u="none" strike="noStrike" cap="none" normalizeH="0" baseline="0" dirty="0">
                <a:ln>
                  <a:noFill/>
                </a:ln>
                <a:effectLst/>
              </a:rPr>
              <a:t> </a:t>
            </a:r>
            <a:endParaRPr kumimoji="0" lang="en-US" altLang="en-US" sz="1400" b="0" i="0" u="none" strike="noStrike" cap="none" normalizeH="0" baseline="0" dirty="0">
              <a:ln>
                <a:noFill/>
              </a:ln>
              <a:effectLst/>
              <a:latin typeface="Arial" panose="020B0604020202020204" pitchFamily="34" charset="0"/>
            </a:endParaRPr>
          </a:p>
          <a:p>
            <a:pPr algn="l" fontAlgn="base"/>
            <a:r>
              <a:rPr lang="en-US" sz="2000" b="0" i="0" dirty="0">
                <a:effectLst/>
                <a:latin typeface="urw-din"/>
              </a:rPr>
              <a:t>We use the </a:t>
            </a:r>
            <a:r>
              <a:rPr lang="en-US" sz="2000" b="1" i="0" dirty="0" err="1">
                <a:effectLst/>
                <a:latin typeface="urw-din"/>
              </a:rPr>
              <a:t>threading.current_thread</a:t>
            </a:r>
            <a:r>
              <a:rPr lang="en-US" sz="2000" b="1" i="0" dirty="0">
                <a:effectLst/>
                <a:latin typeface="urw-din"/>
              </a:rPr>
              <a:t>()</a:t>
            </a:r>
            <a:r>
              <a:rPr lang="en-US" sz="2000" b="0" i="0" dirty="0">
                <a:effectLst/>
                <a:latin typeface="urw-din"/>
              </a:rPr>
              <a:t> function to get the current thread object.</a:t>
            </a:r>
          </a:p>
          <a:p>
            <a:pPr lvl="1" fontAlgn="base"/>
            <a:r>
              <a:rPr kumimoji="0" lang="en-US" altLang="en-US" sz="1400" b="0" i="0" u="none" strike="noStrike" cap="none" normalizeH="0" baseline="0" dirty="0">
                <a:ln>
                  <a:noFill/>
                </a:ln>
                <a:effectLst/>
                <a:latin typeface="Consolas" panose="020B0609020204030204" pitchFamily="49" charset="0"/>
              </a:rPr>
              <a:t>print("Task 1 assigned to thread: {}".format(</a:t>
            </a:r>
            <a:r>
              <a:rPr kumimoji="0" lang="en-US" altLang="en-US" sz="1400" b="0" i="0" u="none" strike="noStrike" cap="none" normalizeH="0" baseline="0" dirty="0" err="1">
                <a:ln>
                  <a:noFill/>
                </a:ln>
                <a:effectLst/>
                <a:latin typeface="Consolas" panose="020B0609020204030204" pitchFamily="49" charset="0"/>
              </a:rPr>
              <a:t>threading.current_thread</a:t>
            </a:r>
            <a:r>
              <a:rPr kumimoji="0" lang="en-US" altLang="en-US" sz="1400" b="0" i="0" u="none" strike="noStrike" cap="none" normalizeH="0" baseline="0" dirty="0">
                <a:ln>
                  <a:noFill/>
                </a:ln>
                <a:effectLst/>
                <a:latin typeface="Consolas" panose="020B0609020204030204" pitchFamily="49" charset="0"/>
              </a:rPr>
              <a:t>().name))</a:t>
            </a:r>
            <a:r>
              <a:rPr kumimoji="0" lang="en-US" altLang="en-US" sz="2000" b="0" i="0" u="none" strike="noStrike" cap="none" normalizeH="0" baseline="0" dirty="0">
                <a:ln>
                  <a:noFill/>
                </a:ln>
                <a:effectLst/>
              </a:rPr>
              <a:t> </a:t>
            </a:r>
            <a:endParaRPr kumimoji="0" lang="en-US" altLang="en-US" sz="2000" b="0" i="0" u="none" strike="noStrike" cap="none" normalizeH="0" baseline="0" dirty="0">
              <a:ln>
                <a:noFill/>
              </a:ln>
              <a:effectLst/>
              <a:latin typeface="Arial" panose="020B0604020202020204" pitchFamily="34" charset="0"/>
            </a:endParaRPr>
          </a:p>
          <a:p>
            <a:pPr algn="l" fontAlgn="base"/>
            <a:r>
              <a:rPr lang="en-US" sz="2000" b="0" i="0" dirty="0">
                <a:effectLst/>
                <a:latin typeface="urw-din"/>
              </a:rPr>
              <a:t>The diagram given below clears the above concept:</a:t>
            </a:r>
          </a:p>
        </p:txBody>
      </p:sp>
      <p:pic>
        <p:nvPicPr>
          <p:cNvPr id="13317" name="Picture 5">
            <a:extLst>
              <a:ext uri="{FF2B5EF4-FFF2-40B4-BE49-F238E27FC236}">
                <a16:creationId xmlns:a16="http://schemas.microsoft.com/office/drawing/2014/main" id="{E41D6CE2-35F7-FB3B-725C-633FF16F5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2495" y="4016188"/>
            <a:ext cx="2700805" cy="270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191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3C6B-0EBE-DFBD-18D6-8EF5B84AC38F}"/>
              </a:ext>
            </a:extLst>
          </p:cNvPr>
          <p:cNvSpPr>
            <a:spLocks noGrp="1"/>
          </p:cNvSpPr>
          <p:nvPr>
            <p:ph type="ctrTitle"/>
          </p:nvPr>
        </p:nvSpPr>
        <p:spPr>
          <a:xfrm>
            <a:off x="1524000" y="2911148"/>
            <a:ext cx="9144000" cy="1035704"/>
          </a:xfrm>
        </p:spPr>
        <p:txBody>
          <a:bodyPr>
            <a:normAutofit/>
          </a:bodyPr>
          <a:lstStyle/>
          <a:p>
            <a:r>
              <a:rPr lang="en-IN" b="1" i="0" dirty="0">
                <a:effectLst/>
                <a:latin typeface="Rockwell Extra Bold" panose="02060903040505020403" pitchFamily="18" charset="0"/>
              </a:rPr>
              <a:t>SYNCHRONIZATION</a:t>
            </a:r>
            <a:endParaRPr lang="en-IN" dirty="0">
              <a:latin typeface="Rockwell Extra Bold" panose="02060903040505020403" pitchFamily="18" charset="0"/>
            </a:endParaRPr>
          </a:p>
        </p:txBody>
      </p:sp>
    </p:spTree>
    <p:extLst>
      <p:ext uri="{BB962C8B-B14F-4D97-AF65-F5344CB8AC3E}">
        <p14:creationId xmlns:p14="http://schemas.microsoft.com/office/powerpoint/2010/main" val="3911277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Synchronization between threads</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Autofit/>
          </a:bodyPr>
          <a:lstStyle/>
          <a:p>
            <a:r>
              <a:rPr lang="en-US" sz="2000" i="0" dirty="0">
                <a:effectLst/>
                <a:latin typeface="urw-din"/>
              </a:rPr>
              <a:t>Thread synchronization is defined as a mechanism which ensures that two or more concurrent threads do not simultaneously execute some particular program segment known as </a:t>
            </a:r>
            <a:r>
              <a:rPr lang="en-US" sz="2000" b="1" i="0" dirty="0">
                <a:effectLst/>
                <a:latin typeface="urw-din"/>
              </a:rPr>
              <a:t>critical section</a:t>
            </a:r>
            <a:r>
              <a:rPr lang="en-US" sz="2000" i="0" dirty="0">
                <a:effectLst/>
                <a:latin typeface="urw-din"/>
              </a:rPr>
              <a:t>.</a:t>
            </a:r>
          </a:p>
          <a:p>
            <a:r>
              <a:rPr lang="en-US" sz="2000" dirty="0">
                <a:latin typeface="urw-din"/>
              </a:rPr>
              <a:t>Critical section refers to the parts of the program where the shared resource is accessed.</a:t>
            </a:r>
          </a:p>
          <a:p>
            <a:r>
              <a:rPr lang="en-US" sz="2000" b="0" i="0" dirty="0">
                <a:effectLst/>
                <a:latin typeface="urw-din"/>
              </a:rPr>
              <a:t>For example, in the diagram below, 3 threads try to access shared resource or critical section at the same time.</a:t>
            </a:r>
          </a:p>
          <a:p>
            <a:endParaRPr lang="en-US" sz="2000" dirty="0">
              <a:latin typeface="urw-din"/>
            </a:endParaRPr>
          </a:p>
          <a:p>
            <a:endParaRPr lang="en-US" sz="2000" b="0" i="0" dirty="0">
              <a:effectLst/>
              <a:latin typeface="urw-din"/>
            </a:endParaRPr>
          </a:p>
          <a:p>
            <a:endParaRPr lang="en-US" sz="2000" dirty="0">
              <a:latin typeface="urw-din"/>
            </a:endParaRPr>
          </a:p>
          <a:p>
            <a:endParaRPr lang="en-US" sz="2000" b="0" i="0" dirty="0">
              <a:effectLst/>
              <a:latin typeface="urw-din"/>
            </a:endParaRPr>
          </a:p>
          <a:p>
            <a:endParaRPr lang="en-US" sz="2000" dirty="0">
              <a:latin typeface="urw-din"/>
            </a:endParaRPr>
          </a:p>
          <a:p>
            <a:endParaRPr lang="en-US" sz="2000" b="0" i="0" dirty="0">
              <a:effectLst/>
              <a:latin typeface="urw-din"/>
            </a:endParaRPr>
          </a:p>
          <a:p>
            <a:pPr marL="0" indent="0">
              <a:buNone/>
            </a:pPr>
            <a:endParaRPr lang="en-US" sz="2000" b="0" i="0" dirty="0">
              <a:effectLst/>
              <a:latin typeface="urw-din"/>
            </a:endParaRPr>
          </a:p>
          <a:p>
            <a:r>
              <a:rPr lang="en-US" sz="2000" b="0" i="0" dirty="0">
                <a:effectLst/>
                <a:latin typeface="urw-din"/>
              </a:rPr>
              <a:t>Concurrent accesses to shared resource can lead to </a:t>
            </a:r>
            <a:r>
              <a:rPr lang="en-US" sz="2000" b="1" i="0" dirty="0">
                <a:effectLst/>
                <a:latin typeface="urw-din"/>
              </a:rPr>
              <a:t>race condition</a:t>
            </a:r>
            <a:r>
              <a:rPr lang="en-US" sz="2000" b="0" i="0" dirty="0">
                <a:effectLst/>
                <a:latin typeface="urw-din"/>
              </a:rPr>
              <a:t>.</a:t>
            </a:r>
          </a:p>
          <a:p>
            <a:r>
              <a:rPr lang="en-US" sz="2000" dirty="0">
                <a:latin typeface="urw-din"/>
              </a:rPr>
              <a:t>A race condition occurs when two or more threads can access shared data and they try to change it at the same time. As a result, the values of variables may be unpredictable and vary depending on the timings of context switches of the processes.</a:t>
            </a:r>
          </a:p>
        </p:txBody>
      </p:sp>
      <p:pic>
        <p:nvPicPr>
          <p:cNvPr id="15362" name="Picture 2">
            <a:extLst>
              <a:ext uri="{FF2B5EF4-FFF2-40B4-BE49-F238E27FC236}">
                <a16:creationId xmlns:a16="http://schemas.microsoft.com/office/drawing/2014/main" id="{44EDBC8F-08D2-E1F9-7FD3-C608F1833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975" y="2860861"/>
            <a:ext cx="4972050" cy="176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824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RACE CONDITION</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rmAutofit fontScale="32500" lnSpcReduction="20000"/>
          </a:bodyPr>
          <a:lstStyle/>
          <a:p>
            <a:r>
              <a:rPr lang="en-US" sz="5500" b="0" i="0" dirty="0">
                <a:effectLst/>
                <a:latin typeface="urw-din"/>
              </a:rPr>
              <a:t>Consider the program below to understand the concept of race condition:</a:t>
            </a:r>
          </a:p>
          <a:p>
            <a:pPr lvl="1"/>
            <a:r>
              <a:rPr lang="en-US" sz="2800" dirty="0">
                <a:solidFill>
                  <a:srgbClr val="7030A0"/>
                </a:solidFill>
              </a:rPr>
              <a:t>import threading</a:t>
            </a:r>
          </a:p>
          <a:p>
            <a:pPr lvl="1"/>
            <a:r>
              <a:rPr lang="en-US" sz="2800" dirty="0">
                <a:solidFill>
                  <a:srgbClr val="7030A0"/>
                </a:solidFill>
              </a:rPr>
              <a:t># global variable x</a:t>
            </a:r>
          </a:p>
          <a:p>
            <a:pPr lvl="1"/>
            <a:r>
              <a:rPr lang="en-US" sz="2800" dirty="0">
                <a:solidFill>
                  <a:srgbClr val="7030A0"/>
                </a:solidFill>
              </a:rPr>
              <a:t>x = 0</a:t>
            </a:r>
          </a:p>
          <a:p>
            <a:pPr lvl="1"/>
            <a:r>
              <a:rPr lang="en-US" sz="2800" dirty="0">
                <a:solidFill>
                  <a:srgbClr val="7030A0"/>
                </a:solidFill>
              </a:rPr>
              <a:t>def increment():</a:t>
            </a:r>
          </a:p>
          <a:p>
            <a:pPr lvl="1"/>
            <a:r>
              <a:rPr lang="en-US" sz="2800" dirty="0">
                <a:solidFill>
                  <a:srgbClr val="7030A0"/>
                </a:solidFill>
              </a:rPr>
              <a:t>	"""</a:t>
            </a:r>
          </a:p>
          <a:p>
            <a:pPr lvl="1"/>
            <a:r>
              <a:rPr lang="en-US" sz="2800" dirty="0">
                <a:solidFill>
                  <a:srgbClr val="7030A0"/>
                </a:solidFill>
              </a:rPr>
              <a:t>	function to increment global variable x</a:t>
            </a:r>
          </a:p>
          <a:p>
            <a:pPr lvl="1"/>
            <a:r>
              <a:rPr lang="en-US" sz="2800" dirty="0">
                <a:solidFill>
                  <a:srgbClr val="7030A0"/>
                </a:solidFill>
              </a:rPr>
              <a:t>	"""</a:t>
            </a:r>
          </a:p>
          <a:p>
            <a:pPr lvl="1"/>
            <a:r>
              <a:rPr lang="en-US" sz="2800" dirty="0">
                <a:solidFill>
                  <a:srgbClr val="7030A0"/>
                </a:solidFill>
              </a:rPr>
              <a:t>	global x</a:t>
            </a:r>
          </a:p>
          <a:p>
            <a:pPr lvl="1"/>
            <a:r>
              <a:rPr lang="en-US" sz="2800" dirty="0">
                <a:solidFill>
                  <a:srgbClr val="7030A0"/>
                </a:solidFill>
              </a:rPr>
              <a:t>	x += 1</a:t>
            </a:r>
          </a:p>
          <a:p>
            <a:pPr lvl="1"/>
            <a:r>
              <a:rPr lang="en-US" sz="2800" dirty="0">
                <a:solidFill>
                  <a:srgbClr val="7030A0"/>
                </a:solidFill>
              </a:rPr>
              <a:t>def </a:t>
            </a:r>
            <a:r>
              <a:rPr lang="en-US" sz="2800" dirty="0" err="1">
                <a:solidFill>
                  <a:srgbClr val="7030A0"/>
                </a:solidFill>
              </a:rPr>
              <a:t>thread_task</a:t>
            </a:r>
            <a:r>
              <a:rPr lang="en-US" sz="2800" dirty="0">
                <a:solidFill>
                  <a:srgbClr val="7030A0"/>
                </a:solidFill>
              </a:rPr>
              <a:t>():</a:t>
            </a:r>
          </a:p>
          <a:p>
            <a:pPr lvl="1"/>
            <a:r>
              <a:rPr lang="en-US" sz="2800" dirty="0">
                <a:solidFill>
                  <a:srgbClr val="7030A0"/>
                </a:solidFill>
              </a:rPr>
              <a:t>	"""</a:t>
            </a:r>
          </a:p>
          <a:p>
            <a:pPr lvl="1"/>
            <a:r>
              <a:rPr lang="en-US" sz="2800" dirty="0">
                <a:solidFill>
                  <a:srgbClr val="7030A0"/>
                </a:solidFill>
              </a:rPr>
              <a:t>	task for thread</a:t>
            </a:r>
          </a:p>
          <a:p>
            <a:pPr lvl="1"/>
            <a:r>
              <a:rPr lang="en-US" sz="2800" dirty="0">
                <a:solidFill>
                  <a:srgbClr val="7030A0"/>
                </a:solidFill>
              </a:rPr>
              <a:t>	calls increment function 100000 times.</a:t>
            </a:r>
          </a:p>
          <a:p>
            <a:pPr lvl="1"/>
            <a:r>
              <a:rPr lang="en-US" sz="2800" dirty="0">
                <a:solidFill>
                  <a:srgbClr val="7030A0"/>
                </a:solidFill>
              </a:rPr>
              <a:t>	"""</a:t>
            </a:r>
          </a:p>
          <a:p>
            <a:pPr lvl="1"/>
            <a:r>
              <a:rPr lang="en-US" sz="2800" dirty="0">
                <a:solidFill>
                  <a:srgbClr val="7030A0"/>
                </a:solidFill>
              </a:rPr>
              <a:t>	for _ in range(100000):</a:t>
            </a:r>
          </a:p>
          <a:p>
            <a:pPr lvl="1"/>
            <a:r>
              <a:rPr lang="en-US" sz="2800" dirty="0">
                <a:solidFill>
                  <a:srgbClr val="7030A0"/>
                </a:solidFill>
              </a:rPr>
              <a:t>		increment()</a:t>
            </a:r>
          </a:p>
          <a:p>
            <a:pPr lvl="1"/>
            <a:r>
              <a:rPr lang="en-US" sz="2800" dirty="0">
                <a:solidFill>
                  <a:srgbClr val="7030A0"/>
                </a:solidFill>
              </a:rPr>
              <a:t>def </a:t>
            </a:r>
            <a:r>
              <a:rPr lang="en-US" sz="2800" dirty="0" err="1">
                <a:solidFill>
                  <a:srgbClr val="7030A0"/>
                </a:solidFill>
              </a:rPr>
              <a:t>main_task</a:t>
            </a:r>
            <a:r>
              <a:rPr lang="en-US" sz="2800" dirty="0">
                <a:solidFill>
                  <a:srgbClr val="7030A0"/>
                </a:solidFill>
              </a:rPr>
              <a:t>():</a:t>
            </a:r>
          </a:p>
          <a:p>
            <a:pPr lvl="1"/>
            <a:r>
              <a:rPr lang="en-US" sz="2800" dirty="0">
                <a:solidFill>
                  <a:srgbClr val="7030A0"/>
                </a:solidFill>
              </a:rPr>
              <a:t>	global x</a:t>
            </a:r>
          </a:p>
          <a:p>
            <a:pPr lvl="1"/>
            <a:r>
              <a:rPr lang="en-US" sz="2800" dirty="0">
                <a:solidFill>
                  <a:srgbClr val="7030A0"/>
                </a:solidFill>
              </a:rPr>
              <a:t>	# setting global variable x as 0</a:t>
            </a:r>
          </a:p>
          <a:p>
            <a:pPr lvl="1"/>
            <a:r>
              <a:rPr lang="en-US" sz="2800" dirty="0">
                <a:solidFill>
                  <a:srgbClr val="7030A0"/>
                </a:solidFill>
              </a:rPr>
              <a:t>	x = 0</a:t>
            </a:r>
          </a:p>
          <a:p>
            <a:pPr lvl="1"/>
            <a:r>
              <a:rPr lang="en-US" sz="2800" dirty="0">
                <a:solidFill>
                  <a:srgbClr val="7030A0"/>
                </a:solidFill>
              </a:rPr>
              <a:t>	# creating threads</a:t>
            </a:r>
          </a:p>
          <a:p>
            <a:pPr lvl="1"/>
            <a:r>
              <a:rPr lang="en-US" sz="2800" dirty="0">
                <a:solidFill>
                  <a:srgbClr val="7030A0"/>
                </a:solidFill>
              </a:rPr>
              <a:t>	t1 = </a:t>
            </a:r>
            <a:r>
              <a:rPr lang="en-US" sz="2800" dirty="0" err="1">
                <a:solidFill>
                  <a:srgbClr val="7030A0"/>
                </a:solidFill>
              </a:rPr>
              <a:t>threading.Thread</a:t>
            </a:r>
            <a:r>
              <a:rPr lang="en-US" sz="2800" dirty="0">
                <a:solidFill>
                  <a:srgbClr val="7030A0"/>
                </a:solidFill>
              </a:rPr>
              <a:t>(target=</a:t>
            </a:r>
            <a:r>
              <a:rPr lang="en-US" sz="2800" dirty="0" err="1">
                <a:solidFill>
                  <a:srgbClr val="7030A0"/>
                </a:solidFill>
              </a:rPr>
              <a:t>thread_task</a:t>
            </a:r>
            <a:r>
              <a:rPr lang="en-US" sz="2800" dirty="0">
                <a:solidFill>
                  <a:srgbClr val="7030A0"/>
                </a:solidFill>
              </a:rPr>
              <a:t>)</a:t>
            </a:r>
          </a:p>
          <a:p>
            <a:pPr lvl="1"/>
            <a:r>
              <a:rPr lang="en-US" sz="2800" dirty="0">
                <a:solidFill>
                  <a:srgbClr val="7030A0"/>
                </a:solidFill>
              </a:rPr>
              <a:t>	t2 = </a:t>
            </a:r>
            <a:r>
              <a:rPr lang="en-US" sz="2800" dirty="0" err="1">
                <a:solidFill>
                  <a:srgbClr val="7030A0"/>
                </a:solidFill>
              </a:rPr>
              <a:t>threading.Thread</a:t>
            </a:r>
            <a:r>
              <a:rPr lang="en-US" sz="2800" dirty="0">
                <a:solidFill>
                  <a:srgbClr val="7030A0"/>
                </a:solidFill>
              </a:rPr>
              <a:t>(target=</a:t>
            </a:r>
            <a:r>
              <a:rPr lang="en-US" sz="2800" dirty="0" err="1">
                <a:solidFill>
                  <a:srgbClr val="7030A0"/>
                </a:solidFill>
              </a:rPr>
              <a:t>thread_task</a:t>
            </a:r>
            <a:r>
              <a:rPr lang="en-US" sz="2800" dirty="0">
                <a:solidFill>
                  <a:srgbClr val="7030A0"/>
                </a:solidFill>
              </a:rPr>
              <a:t>)</a:t>
            </a:r>
          </a:p>
          <a:p>
            <a:pPr lvl="1"/>
            <a:r>
              <a:rPr lang="en-US" sz="2800" dirty="0">
                <a:solidFill>
                  <a:srgbClr val="7030A0"/>
                </a:solidFill>
              </a:rPr>
              <a:t>	# start threads</a:t>
            </a:r>
          </a:p>
          <a:p>
            <a:pPr lvl="1"/>
            <a:r>
              <a:rPr lang="en-US" sz="2800" dirty="0">
                <a:solidFill>
                  <a:srgbClr val="7030A0"/>
                </a:solidFill>
              </a:rPr>
              <a:t>	t1.start()</a:t>
            </a:r>
          </a:p>
          <a:p>
            <a:pPr lvl="1"/>
            <a:r>
              <a:rPr lang="en-US" sz="2800" dirty="0">
                <a:solidFill>
                  <a:srgbClr val="7030A0"/>
                </a:solidFill>
              </a:rPr>
              <a:t>	t2.start()</a:t>
            </a:r>
          </a:p>
          <a:p>
            <a:pPr lvl="1"/>
            <a:endParaRPr lang="en-US" sz="2800" dirty="0">
              <a:solidFill>
                <a:srgbClr val="7030A0"/>
              </a:solidFill>
            </a:endParaRPr>
          </a:p>
          <a:p>
            <a:pPr lvl="1"/>
            <a:r>
              <a:rPr lang="en-US" sz="2800" dirty="0">
                <a:solidFill>
                  <a:srgbClr val="7030A0"/>
                </a:solidFill>
              </a:rPr>
              <a:t>	# wait until threads finish their job</a:t>
            </a:r>
          </a:p>
          <a:p>
            <a:pPr lvl="1"/>
            <a:r>
              <a:rPr lang="en-US" sz="2800" dirty="0">
                <a:solidFill>
                  <a:srgbClr val="7030A0"/>
                </a:solidFill>
              </a:rPr>
              <a:t>	t1.join()</a:t>
            </a:r>
          </a:p>
          <a:p>
            <a:pPr lvl="1"/>
            <a:r>
              <a:rPr lang="en-US" sz="2800" dirty="0">
                <a:solidFill>
                  <a:srgbClr val="7030A0"/>
                </a:solidFill>
              </a:rPr>
              <a:t>	t2.join()</a:t>
            </a:r>
          </a:p>
          <a:p>
            <a:pPr lvl="1"/>
            <a:r>
              <a:rPr lang="en-US" sz="2800" dirty="0">
                <a:solidFill>
                  <a:srgbClr val="7030A0"/>
                </a:solidFill>
              </a:rPr>
              <a:t>if __name__ == "__main__":</a:t>
            </a:r>
          </a:p>
          <a:p>
            <a:pPr lvl="1"/>
            <a:r>
              <a:rPr lang="en-US" sz="2800" dirty="0">
                <a:solidFill>
                  <a:srgbClr val="7030A0"/>
                </a:solidFill>
              </a:rPr>
              <a:t>	for </a:t>
            </a:r>
            <a:r>
              <a:rPr lang="en-US" sz="2800" dirty="0" err="1">
                <a:solidFill>
                  <a:srgbClr val="7030A0"/>
                </a:solidFill>
              </a:rPr>
              <a:t>i</a:t>
            </a:r>
            <a:r>
              <a:rPr lang="en-US" sz="2800" dirty="0">
                <a:solidFill>
                  <a:srgbClr val="7030A0"/>
                </a:solidFill>
              </a:rPr>
              <a:t> in range(10):</a:t>
            </a:r>
          </a:p>
          <a:p>
            <a:pPr lvl="1"/>
            <a:r>
              <a:rPr lang="en-US" sz="2800" dirty="0">
                <a:solidFill>
                  <a:srgbClr val="7030A0"/>
                </a:solidFill>
              </a:rPr>
              <a:t>		</a:t>
            </a:r>
            <a:r>
              <a:rPr lang="en-US" sz="2800" dirty="0" err="1">
                <a:solidFill>
                  <a:srgbClr val="7030A0"/>
                </a:solidFill>
              </a:rPr>
              <a:t>main_task</a:t>
            </a:r>
            <a:r>
              <a:rPr lang="en-US" sz="2800" dirty="0">
                <a:solidFill>
                  <a:srgbClr val="7030A0"/>
                </a:solidFill>
              </a:rPr>
              <a:t>()</a:t>
            </a:r>
          </a:p>
          <a:p>
            <a:pPr lvl="1"/>
            <a:r>
              <a:rPr lang="en-US" sz="2800" dirty="0">
                <a:solidFill>
                  <a:srgbClr val="7030A0"/>
                </a:solidFill>
              </a:rPr>
              <a:t>		print("Iteration {0}: x = {1}".format(</a:t>
            </a:r>
            <a:r>
              <a:rPr lang="en-US" sz="2800" dirty="0" err="1">
                <a:solidFill>
                  <a:srgbClr val="7030A0"/>
                </a:solidFill>
              </a:rPr>
              <a:t>i,x</a:t>
            </a:r>
            <a:r>
              <a:rPr lang="en-US" sz="2800" dirty="0">
                <a:solidFill>
                  <a:srgbClr val="7030A0"/>
                </a:solidFill>
              </a:rPr>
              <a:t>))</a:t>
            </a:r>
          </a:p>
        </p:txBody>
      </p:sp>
    </p:spTree>
    <p:extLst>
      <p:ext uri="{BB962C8B-B14F-4D97-AF65-F5344CB8AC3E}">
        <p14:creationId xmlns:p14="http://schemas.microsoft.com/office/powerpoint/2010/main" val="2316402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RACE CONDITION</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rmAutofit/>
          </a:bodyPr>
          <a:lstStyle/>
          <a:p>
            <a:pPr algn="l" fontAlgn="base"/>
            <a:endParaRPr lang="en-US" sz="2400" b="0" i="0" dirty="0">
              <a:effectLst/>
              <a:latin typeface="urw-din"/>
            </a:endParaRPr>
          </a:p>
          <a:p>
            <a:pPr algn="l" fontAlgn="base"/>
            <a:r>
              <a:rPr lang="en-US" sz="2400" b="0" i="0" dirty="0">
                <a:effectLst/>
                <a:latin typeface="urw-din"/>
              </a:rPr>
              <a:t>In above program:</a:t>
            </a:r>
          </a:p>
          <a:p>
            <a:pPr algn="l" fontAlgn="base">
              <a:buFont typeface="Arial" panose="020B0604020202020204" pitchFamily="34" charset="0"/>
              <a:buChar char="•"/>
            </a:pPr>
            <a:r>
              <a:rPr lang="en-US" sz="2400" b="0" i="0" dirty="0">
                <a:effectLst/>
                <a:latin typeface="urw-din"/>
              </a:rPr>
              <a:t>Two threads </a:t>
            </a:r>
            <a:r>
              <a:rPr lang="en-US" sz="2400" b="1" i="0" dirty="0">
                <a:effectLst/>
                <a:latin typeface="urw-din"/>
              </a:rPr>
              <a:t>t1</a:t>
            </a:r>
            <a:r>
              <a:rPr lang="en-US" sz="2400" b="0" i="0" dirty="0">
                <a:effectLst/>
                <a:latin typeface="urw-din"/>
              </a:rPr>
              <a:t> and </a:t>
            </a:r>
            <a:r>
              <a:rPr lang="en-US" sz="2400" b="1" i="0" dirty="0">
                <a:effectLst/>
                <a:latin typeface="urw-din"/>
              </a:rPr>
              <a:t>t2</a:t>
            </a:r>
            <a:r>
              <a:rPr lang="en-US" sz="2400" b="0" i="0" dirty="0">
                <a:effectLst/>
                <a:latin typeface="urw-din"/>
              </a:rPr>
              <a:t> are created in </a:t>
            </a:r>
            <a:r>
              <a:rPr lang="en-US" sz="2400" b="1" i="0" dirty="0" err="1">
                <a:effectLst/>
                <a:latin typeface="urw-din"/>
              </a:rPr>
              <a:t>main_task</a:t>
            </a:r>
            <a:r>
              <a:rPr lang="en-US" sz="2400" b="0" i="0" dirty="0">
                <a:effectLst/>
                <a:latin typeface="urw-din"/>
              </a:rPr>
              <a:t> function and global variable </a:t>
            </a:r>
            <a:r>
              <a:rPr lang="en-US" sz="2400" b="1" i="0" dirty="0">
                <a:effectLst/>
                <a:latin typeface="urw-din"/>
              </a:rPr>
              <a:t>x</a:t>
            </a:r>
            <a:r>
              <a:rPr lang="en-US" sz="2400" b="0" i="0" dirty="0">
                <a:effectLst/>
                <a:latin typeface="urw-din"/>
              </a:rPr>
              <a:t> is set to 0.</a:t>
            </a:r>
          </a:p>
          <a:p>
            <a:pPr algn="l" fontAlgn="base">
              <a:buFont typeface="Arial" panose="020B0604020202020204" pitchFamily="34" charset="0"/>
              <a:buChar char="•"/>
            </a:pPr>
            <a:r>
              <a:rPr lang="en-US" sz="2400" b="0" i="0" dirty="0">
                <a:effectLst/>
                <a:latin typeface="urw-din"/>
              </a:rPr>
              <a:t>Each thread has a target function </a:t>
            </a:r>
            <a:r>
              <a:rPr lang="en-US" sz="2400" b="1" i="0" dirty="0" err="1">
                <a:effectLst/>
                <a:latin typeface="urw-din"/>
              </a:rPr>
              <a:t>thread_task</a:t>
            </a:r>
            <a:r>
              <a:rPr lang="en-US" sz="2400" b="0" i="0" dirty="0">
                <a:effectLst/>
                <a:latin typeface="urw-din"/>
              </a:rPr>
              <a:t> in which </a:t>
            </a:r>
            <a:r>
              <a:rPr lang="en-US" sz="2400" b="1" i="0" dirty="0">
                <a:effectLst/>
                <a:latin typeface="urw-din"/>
              </a:rPr>
              <a:t>increment</a:t>
            </a:r>
            <a:r>
              <a:rPr lang="en-US" sz="2400" b="0" i="0" dirty="0">
                <a:effectLst/>
                <a:latin typeface="urw-din"/>
              </a:rPr>
              <a:t> function is called 100000 times.</a:t>
            </a:r>
          </a:p>
          <a:p>
            <a:pPr algn="l" fontAlgn="base">
              <a:buFont typeface="Arial" panose="020B0604020202020204" pitchFamily="34" charset="0"/>
              <a:buChar char="•"/>
            </a:pPr>
            <a:r>
              <a:rPr lang="en-US" sz="2400" b="1" i="0" dirty="0">
                <a:effectLst/>
                <a:latin typeface="urw-din"/>
              </a:rPr>
              <a:t>increment</a:t>
            </a:r>
            <a:r>
              <a:rPr lang="en-US" sz="2400" b="0" i="0" dirty="0">
                <a:effectLst/>
                <a:latin typeface="urw-din"/>
              </a:rPr>
              <a:t> function will increment the global variable </a:t>
            </a:r>
            <a:r>
              <a:rPr lang="en-US" sz="2400" b="1" i="0" dirty="0">
                <a:effectLst/>
                <a:latin typeface="urw-din"/>
              </a:rPr>
              <a:t>x</a:t>
            </a:r>
            <a:r>
              <a:rPr lang="en-US" sz="2400" b="0" i="0" dirty="0">
                <a:effectLst/>
                <a:latin typeface="urw-din"/>
              </a:rPr>
              <a:t> by 1 in each call.</a:t>
            </a:r>
          </a:p>
          <a:p>
            <a:pPr algn="l" fontAlgn="base"/>
            <a:r>
              <a:rPr lang="en-US" sz="2400" b="0" i="0" dirty="0">
                <a:effectLst/>
                <a:latin typeface="urw-din"/>
              </a:rPr>
              <a:t>The expected final value of </a:t>
            </a:r>
            <a:r>
              <a:rPr lang="en-US" sz="2400" b="1" i="0" dirty="0">
                <a:effectLst/>
                <a:latin typeface="urw-din"/>
              </a:rPr>
              <a:t>x</a:t>
            </a:r>
            <a:r>
              <a:rPr lang="en-US" sz="2400" b="0" i="0" dirty="0">
                <a:effectLst/>
                <a:latin typeface="urw-din"/>
              </a:rPr>
              <a:t> is 200000 but what we get in 10 iterations of </a:t>
            </a:r>
            <a:r>
              <a:rPr lang="en-US" sz="2400" b="1" i="0" dirty="0" err="1">
                <a:effectLst/>
                <a:latin typeface="urw-din"/>
              </a:rPr>
              <a:t>main_task</a:t>
            </a:r>
            <a:r>
              <a:rPr lang="en-US" sz="2400" b="0" i="0" dirty="0">
                <a:effectLst/>
                <a:latin typeface="urw-din"/>
              </a:rPr>
              <a:t> function is some different values.</a:t>
            </a:r>
          </a:p>
          <a:p>
            <a:pPr algn="l" fontAlgn="base"/>
            <a:r>
              <a:rPr lang="en-US" sz="2400" b="0" i="0" dirty="0">
                <a:effectLst/>
                <a:latin typeface="urw-din"/>
              </a:rPr>
              <a:t>This happens due to concurrent access of threads to the shared variable </a:t>
            </a:r>
            <a:r>
              <a:rPr lang="en-US" sz="2400" b="1" i="0" dirty="0">
                <a:effectLst/>
                <a:latin typeface="urw-din"/>
              </a:rPr>
              <a:t>x</a:t>
            </a:r>
            <a:r>
              <a:rPr lang="en-US" sz="2400" b="0" i="0" dirty="0">
                <a:effectLst/>
                <a:latin typeface="urw-din"/>
              </a:rPr>
              <a:t>. This unpredictability in value of </a:t>
            </a:r>
            <a:r>
              <a:rPr lang="en-US" sz="2400" b="1" i="0" dirty="0">
                <a:effectLst/>
                <a:latin typeface="urw-din"/>
              </a:rPr>
              <a:t>x</a:t>
            </a:r>
            <a:r>
              <a:rPr lang="en-US" sz="2400" b="0" i="0" dirty="0">
                <a:effectLst/>
                <a:latin typeface="urw-din"/>
              </a:rPr>
              <a:t> is nothing but </a:t>
            </a:r>
            <a:r>
              <a:rPr lang="en-US" sz="2400" b="1" i="0" dirty="0">
                <a:effectLst/>
                <a:latin typeface="urw-din"/>
              </a:rPr>
              <a:t>race condition</a:t>
            </a:r>
            <a:r>
              <a:rPr lang="en-US" sz="2400" b="0" i="0" dirty="0">
                <a:effectLst/>
                <a:latin typeface="urw-din"/>
              </a:rPr>
              <a:t>.</a:t>
            </a:r>
          </a:p>
          <a:p>
            <a:endParaRPr lang="en-US" sz="2400" dirty="0"/>
          </a:p>
        </p:txBody>
      </p:sp>
    </p:spTree>
    <p:extLst>
      <p:ext uri="{BB962C8B-B14F-4D97-AF65-F5344CB8AC3E}">
        <p14:creationId xmlns:p14="http://schemas.microsoft.com/office/powerpoint/2010/main" val="1400513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RACE CONDITION</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rmAutofit lnSpcReduction="10000"/>
          </a:bodyPr>
          <a:lstStyle/>
          <a:p>
            <a:r>
              <a:rPr lang="en-US" sz="2400" b="0" i="0" dirty="0">
                <a:effectLst/>
                <a:latin typeface="urw-din"/>
              </a:rPr>
              <a:t>Given below is a diagram which shows how can </a:t>
            </a:r>
            <a:r>
              <a:rPr lang="en-US" sz="2400" b="1" i="0" dirty="0">
                <a:effectLst/>
                <a:latin typeface="urw-din"/>
              </a:rPr>
              <a:t>race condition</a:t>
            </a:r>
            <a:r>
              <a:rPr lang="en-US" sz="2400" b="0" i="0" dirty="0">
                <a:effectLst/>
                <a:latin typeface="urw-din"/>
              </a:rPr>
              <a:t> occur in above program:</a:t>
            </a:r>
          </a:p>
          <a:p>
            <a:endParaRPr lang="en-US" sz="2400" dirty="0">
              <a:latin typeface="urw-din"/>
            </a:endParaRPr>
          </a:p>
          <a:p>
            <a:endParaRPr lang="en-US" sz="2400" dirty="0">
              <a:latin typeface="urw-din"/>
            </a:endParaRPr>
          </a:p>
          <a:p>
            <a:endParaRPr lang="en-US" sz="2400" b="0" i="0" dirty="0">
              <a:effectLst/>
              <a:latin typeface="urw-din"/>
            </a:endParaRPr>
          </a:p>
          <a:p>
            <a:endParaRPr lang="en-US" sz="2400" dirty="0">
              <a:latin typeface="urw-din"/>
            </a:endParaRPr>
          </a:p>
          <a:p>
            <a:endParaRPr lang="en-US" sz="2400" b="0" i="0" dirty="0">
              <a:effectLst/>
              <a:latin typeface="urw-din"/>
            </a:endParaRPr>
          </a:p>
          <a:p>
            <a:endParaRPr lang="en-US" sz="2400" dirty="0">
              <a:latin typeface="urw-din"/>
            </a:endParaRPr>
          </a:p>
          <a:p>
            <a:endParaRPr lang="en-US" sz="2400" dirty="0">
              <a:latin typeface="urw-din"/>
            </a:endParaRPr>
          </a:p>
          <a:p>
            <a:endParaRPr lang="en-US" sz="2400" dirty="0">
              <a:latin typeface="urw-din"/>
            </a:endParaRPr>
          </a:p>
          <a:p>
            <a:endParaRPr lang="en-US" sz="2400" dirty="0">
              <a:latin typeface="urw-din"/>
            </a:endParaRPr>
          </a:p>
          <a:p>
            <a:endParaRPr lang="en-US" sz="2400" dirty="0">
              <a:latin typeface="urw-din"/>
            </a:endParaRPr>
          </a:p>
          <a:p>
            <a:r>
              <a:rPr lang="en-US" sz="2400" b="0" i="0" dirty="0">
                <a:effectLst/>
                <a:latin typeface="urw-din"/>
              </a:rPr>
              <a:t>Notice that expected value of </a:t>
            </a:r>
            <a:r>
              <a:rPr lang="en-US" sz="2400" b="1" i="0" dirty="0">
                <a:effectLst/>
                <a:latin typeface="urw-din"/>
              </a:rPr>
              <a:t>x</a:t>
            </a:r>
            <a:r>
              <a:rPr lang="en-US" sz="2400" b="0" i="0" dirty="0">
                <a:effectLst/>
                <a:latin typeface="urw-din"/>
              </a:rPr>
              <a:t> in above diagram is 12 but due to race condition, it turns out to be 11.</a:t>
            </a:r>
          </a:p>
          <a:p>
            <a:r>
              <a:rPr lang="en-US" sz="2400" b="0" i="0" dirty="0">
                <a:effectLst/>
                <a:latin typeface="urw-din"/>
              </a:rPr>
              <a:t>Hence, we need a tool for proper synchronization between multiple threads.</a:t>
            </a:r>
            <a:endParaRPr lang="en-US" sz="2400" dirty="0"/>
          </a:p>
        </p:txBody>
      </p:sp>
      <p:pic>
        <p:nvPicPr>
          <p:cNvPr id="16386" name="Picture 2">
            <a:extLst>
              <a:ext uri="{FF2B5EF4-FFF2-40B4-BE49-F238E27FC236}">
                <a16:creationId xmlns:a16="http://schemas.microsoft.com/office/drawing/2014/main" id="{57A2265E-6A76-DD88-24D8-20868B35A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987" y="1790700"/>
            <a:ext cx="7820025" cy="313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96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What is multiprocessing?</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rmAutofit/>
          </a:bodyPr>
          <a:lstStyle/>
          <a:p>
            <a:r>
              <a:rPr lang="en-US" sz="3600" b="0" i="0" dirty="0">
                <a:effectLst/>
                <a:latin typeface="urw-din"/>
              </a:rPr>
              <a:t>Multiprocessing refers to the ability of a system to support more than one processor at the same time. Applications in a multiprocessing system are broken to smaller routines that run independently. The operating system allocates these threads to the processors improving performance of the system.</a:t>
            </a:r>
            <a:endParaRPr lang="en-IN" sz="3600" dirty="0"/>
          </a:p>
        </p:txBody>
      </p:sp>
    </p:spTree>
    <p:extLst>
      <p:ext uri="{BB962C8B-B14F-4D97-AF65-F5344CB8AC3E}">
        <p14:creationId xmlns:p14="http://schemas.microsoft.com/office/powerpoint/2010/main" val="431997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dirty="0">
                <a:latin typeface="urw-din"/>
              </a:rPr>
              <a:t>LOCKS</a:t>
            </a:r>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Autofit/>
          </a:bodyPr>
          <a:lstStyle/>
          <a:p>
            <a:r>
              <a:rPr lang="en-US" sz="2000" b="1" i="0" dirty="0">
                <a:effectLst/>
                <a:latin typeface="urw-din"/>
              </a:rPr>
              <a:t>threading</a:t>
            </a:r>
            <a:r>
              <a:rPr lang="en-US" sz="2000" b="0" i="0" dirty="0">
                <a:effectLst/>
                <a:latin typeface="urw-din"/>
              </a:rPr>
              <a:t> module provides a </a:t>
            </a:r>
            <a:r>
              <a:rPr lang="en-US" sz="2000" b="1" i="0" dirty="0">
                <a:effectLst/>
                <a:latin typeface="urw-din"/>
              </a:rPr>
              <a:t>Lock</a:t>
            </a:r>
            <a:r>
              <a:rPr lang="en-US" sz="2000" b="0" i="0" dirty="0">
                <a:effectLst/>
                <a:latin typeface="urw-din"/>
              </a:rPr>
              <a:t> class to deal with the race conditions. Lock is implemented using a </a:t>
            </a:r>
            <a:r>
              <a:rPr lang="en-US" sz="2000" b="1" i="0" dirty="0">
                <a:effectLst/>
                <a:latin typeface="urw-din"/>
              </a:rPr>
              <a:t>Semaphore</a:t>
            </a:r>
            <a:r>
              <a:rPr lang="en-US" sz="2000" b="0" i="0" dirty="0">
                <a:effectLst/>
                <a:latin typeface="urw-din"/>
              </a:rPr>
              <a:t> object provided by the Operating System.</a:t>
            </a:r>
          </a:p>
          <a:p>
            <a:r>
              <a:rPr lang="en-US" sz="2000" dirty="0">
                <a:latin typeface="urw-din"/>
              </a:rPr>
              <a:t>A semaphore is a synchronization object that controls access by multiple processes/threads to a common resource in a parallel programming environment. It is simply a value in a designated place in operating system (or kernel) storage that each process/thread can check and then change. Depending on the value that is found, the process/thread can use the resource or will find that it is already in use and must wait for some period before trying again. Semaphores can be binary (0 or 1) or can have additional values. Typically, a process/thread using semaphores checks the value and then, if it using the resource, changes the value to reflect this so that subsequent semaphore users will know to wait.</a:t>
            </a:r>
          </a:p>
          <a:p>
            <a:pPr algn="l" fontAlgn="base"/>
            <a:r>
              <a:rPr lang="en-US" sz="2000" b="1" i="0" dirty="0">
                <a:effectLst/>
                <a:latin typeface="urw-din"/>
              </a:rPr>
              <a:t>Lock</a:t>
            </a:r>
            <a:r>
              <a:rPr lang="en-US" sz="2000" b="0" i="0" dirty="0">
                <a:effectLst/>
                <a:latin typeface="urw-din"/>
              </a:rPr>
              <a:t> class provides following methods:</a:t>
            </a:r>
          </a:p>
          <a:p>
            <a:pPr algn="l" fontAlgn="base">
              <a:buFont typeface="Arial" panose="020B0604020202020204" pitchFamily="34" charset="0"/>
              <a:buChar char="•"/>
            </a:pPr>
            <a:r>
              <a:rPr lang="en-US" sz="2000" b="1" i="0" dirty="0">
                <a:effectLst/>
                <a:latin typeface="urw-din"/>
              </a:rPr>
              <a:t>acquire([blocking]) :</a:t>
            </a:r>
            <a:r>
              <a:rPr lang="en-US" sz="2000" b="0" i="0" dirty="0">
                <a:effectLst/>
                <a:latin typeface="urw-din"/>
              </a:rPr>
              <a:t> To acquire a lock. A lock can be blocking or non-blocking.</a:t>
            </a:r>
          </a:p>
          <a:p>
            <a:pPr marL="742950" lvl="1" indent="-285750" algn="l" fontAlgn="base">
              <a:buFont typeface="Arial" panose="020B0604020202020204" pitchFamily="34" charset="0"/>
              <a:buChar char="•"/>
            </a:pPr>
            <a:r>
              <a:rPr lang="en-US" sz="1600" b="0" i="0" dirty="0">
                <a:effectLst/>
                <a:latin typeface="urw-din"/>
              </a:rPr>
              <a:t>When invoked with the blocking argument set to </a:t>
            </a:r>
            <a:r>
              <a:rPr lang="en-US" sz="1600" b="1" i="0" dirty="0">
                <a:effectLst/>
                <a:latin typeface="urw-din"/>
              </a:rPr>
              <a:t>True</a:t>
            </a:r>
            <a:r>
              <a:rPr lang="en-US" sz="1600" b="0" i="0" dirty="0">
                <a:effectLst/>
                <a:latin typeface="urw-din"/>
              </a:rPr>
              <a:t> (the default), thread execution is blocked until the lock is unlocked, then lock is set to locked and return </a:t>
            </a:r>
            <a:r>
              <a:rPr lang="en-US" sz="1600" b="1" i="0" dirty="0">
                <a:effectLst/>
                <a:latin typeface="urw-din"/>
              </a:rPr>
              <a:t>True</a:t>
            </a:r>
            <a:r>
              <a:rPr lang="en-US" sz="1600" b="0" i="0" dirty="0">
                <a:effectLst/>
                <a:latin typeface="urw-din"/>
              </a:rPr>
              <a:t>.</a:t>
            </a:r>
          </a:p>
          <a:p>
            <a:pPr marL="742950" lvl="1" indent="-285750" algn="l" fontAlgn="base">
              <a:buFont typeface="Arial" panose="020B0604020202020204" pitchFamily="34" charset="0"/>
              <a:buChar char="•"/>
            </a:pPr>
            <a:r>
              <a:rPr lang="en-US" sz="1600" b="0" i="0" dirty="0">
                <a:effectLst/>
                <a:latin typeface="urw-din"/>
              </a:rPr>
              <a:t>When invoked with the blocking argument set to </a:t>
            </a:r>
            <a:r>
              <a:rPr lang="en-US" sz="1600" b="1" i="0" dirty="0">
                <a:effectLst/>
                <a:latin typeface="urw-din"/>
              </a:rPr>
              <a:t>False</a:t>
            </a:r>
            <a:r>
              <a:rPr lang="en-US" sz="1600" b="0" i="0" dirty="0">
                <a:effectLst/>
                <a:latin typeface="urw-din"/>
              </a:rPr>
              <a:t>, thread execution is not blocked. If lock is unlocked, then set it to locked and return </a:t>
            </a:r>
            <a:r>
              <a:rPr lang="en-US" sz="1600" b="1" i="0" dirty="0">
                <a:effectLst/>
                <a:latin typeface="urw-din"/>
              </a:rPr>
              <a:t>True</a:t>
            </a:r>
            <a:r>
              <a:rPr lang="en-US" sz="1600" b="0" i="0" dirty="0">
                <a:effectLst/>
                <a:latin typeface="urw-din"/>
              </a:rPr>
              <a:t> else return </a:t>
            </a:r>
            <a:r>
              <a:rPr lang="en-US" sz="1600" b="1" i="0" dirty="0">
                <a:effectLst/>
                <a:latin typeface="urw-din"/>
              </a:rPr>
              <a:t>False</a:t>
            </a:r>
            <a:r>
              <a:rPr lang="en-US" sz="1600" b="0" i="0" dirty="0">
                <a:effectLst/>
                <a:latin typeface="urw-din"/>
              </a:rPr>
              <a:t> immediately.</a:t>
            </a:r>
          </a:p>
          <a:p>
            <a:pPr algn="l" fontAlgn="base">
              <a:buFont typeface="Arial" panose="020B0604020202020204" pitchFamily="34" charset="0"/>
              <a:buChar char="•"/>
            </a:pPr>
            <a:r>
              <a:rPr lang="en-US" sz="2000" b="1" i="0" dirty="0">
                <a:effectLst/>
                <a:latin typeface="urw-din"/>
              </a:rPr>
              <a:t>release() :</a:t>
            </a:r>
            <a:r>
              <a:rPr lang="en-US" sz="2000" b="0" i="0" dirty="0">
                <a:effectLst/>
                <a:latin typeface="urw-din"/>
              </a:rPr>
              <a:t> To release a lock.</a:t>
            </a:r>
          </a:p>
          <a:p>
            <a:pPr marL="742950" lvl="1" indent="-285750" algn="l" fontAlgn="base">
              <a:buFont typeface="Arial" panose="020B0604020202020204" pitchFamily="34" charset="0"/>
              <a:buChar char="•"/>
            </a:pPr>
            <a:r>
              <a:rPr lang="en-US" sz="1600" b="0" i="0" dirty="0">
                <a:effectLst/>
                <a:latin typeface="urw-din"/>
              </a:rPr>
              <a:t>When the lock is locked, reset it to unlocked, and return. If any other threads are blocked waiting for the lock to become unlocked, allow exactly one of them to proceed.</a:t>
            </a:r>
          </a:p>
          <a:p>
            <a:pPr marL="742950" lvl="1" indent="-285750" algn="l" fontAlgn="base">
              <a:buFont typeface="Arial" panose="020B0604020202020204" pitchFamily="34" charset="0"/>
              <a:buChar char="•"/>
            </a:pPr>
            <a:r>
              <a:rPr lang="en-US" sz="1600" b="0" i="0" dirty="0">
                <a:effectLst/>
                <a:latin typeface="urw-din"/>
              </a:rPr>
              <a:t>If lock is already unlocked, a </a:t>
            </a:r>
            <a:r>
              <a:rPr lang="en-US" sz="1600" b="1" i="0" dirty="0" err="1">
                <a:effectLst/>
                <a:latin typeface="urw-din"/>
              </a:rPr>
              <a:t>ThreadError</a:t>
            </a:r>
            <a:r>
              <a:rPr lang="en-US" sz="1600" b="0" i="0" dirty="0">
                <a:effectLst/>
                <a:latin typeface="urw-din"/>
              </a:rPr>
              <a:t> is raised.</a:t>
            </a:r>
          </a:p>
          <a:p>
            <a:endParaRPr lang="en-IN" sz="2000" dirty="0">
              <a:latin typeface="urw-din"/>
            </a:endParaRPr>
          </a:p>
        </p:txBody>
      </p:sp>
    </p:spTree>
    <p:extLst>
      <p:ext uri="{BB962C8B-B14F-4D97-AF65-F5344CB8AC3E}">
        <p14:creationId xmlns:p14="http://schemas.microsoft.com/office/powerpoint/2010/main" val="4056856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dirty="0">
                <a:latin typeface="urw-din"/>
              </a:rPr>
              <a:t>USING LOCKS</a:t>
            </a:r>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Autofit/>
          </a:bodyPr>
          <a:lstStyle/>
          <a:p>
            <a:r>
              <a:rPr lang="en-US" sz="1600" b="0" i="0" dirty="0">
                <a:effectLst/>
                <a:latin typeface="urw-din"/>
              </a:rPr>
              <a:t>Consider the example given below:</a:t>
            </a:r>
          </a:p>
          <a:p>
            <a:pPr lvl="2"/>
            <a:r>
              <a:rPr lang="en-US" sz="800" dirty="0">
                <a:solidFill>
                  <a:srgbClr val="7030A0"/>
                </a:solidFill>
                <a:latin typeface="urw-din"/>
              </a:rPr>
              <a:t>import threading</a:t>
            </a:r>
          </a:p>
          <a:p>
            <a:pPr lvl="2"/>
            <a:r>
              <a:rPr lang="en-US" sz="800" dirty="0">
                <a:solidFill>
                  <a:srgbClr val="7030A0"/>
                </a:solidFill>
                <a:latin typeface="urw-din"/>
              </a:rPr>
              <a:t># global variable x</a:t>
            </a:r>
          </a:p>
          <a:p>
            <a:pPr lvl="2"/>
            <a:r>
              <a:rPr lang="en-US" sz="800" dirty="0">
                <a:solidFill>
                  <a:srgbClr val="7030A0"/>
                </a:solidFill>
                <a:latin typeface="urw-din"/>
              </a:rPr>
              <a:t>x = 0</a:t>
            </a:r>
          </a:p>
          <a:p>
            <a:pPr lvl="2"/>
            <a:r>
              <a:rPr lang="en-US" sz="800" dirty="0">
                <a:solidFill>
                  <a:srgbClr val="7030A0"/>
                </a:solidFill>
                <a:latin typeface="urw-din"/>
              </a:rPr>
              <a:t>def increment():</a:t>
            </a:r>
          </a:p>
          <a:p>
            <a:pPr lvl="2"/>
            <a:r>
              <a:rPr lang="en-US" sz="800" dirty="0">
                <a:solidFill>
                  <a:srgbClr val="7030A0"/>
                </a:solidFill>
                <a:latin typeface="urw-din"/>
              </a:rPr>
              <a:t>	global x</a:t>
            </a:r>
          </a:p>
          <a:p>
            <a:pPr lvl="2"/>
            <a:r>
              <a:rPr lang="en-US" sz="800" dirty="0">
                <a:solidFill>
                  <a:srgbClr val="7030A0"/>
                </a:solidFill>
                <a:latin typeface="urw-din"/>
              </a:rPr>
              <a:t>	x += 1</a:t>
            </a:r>
          </a:p>
          <a:p>
            <a:pPr lvl="2"/>
            <a:r>
              <a:rPr lang="en-US" sz="800" dirty="0">
                <a:solidFill>
                  <a:srgbClr val="7030A0"/>
                </a:solidFill>
                <a:latin typeface="urw-din"/>
              </a:rPr>
              <a:t>def </a:t>
            </a:r>
            <a:r>
              <a:rPr lang="en-US" sz="800" dirty="0" err="1">
                <a:solidFill>
                  <a:srgbClr val="7030A0"/>
                </a:solidFill>
                <a:latin typeface="urw-din"/>
              </a:rPr>
              <a:t>thread_task</a:t>
            </a:r>
            <a:r>
              <a:rPr lang="en-US" sz="800" dirty="0">
                <a:solidFill>
                  <a:srgbClr val="7030A0"/>
                </a:solidFill>
                <a:latin typeface="urw-din"/>
              </a:rPr>
              <a:t>(lock):	</a:t>
            </a:r>
          </a:p>
          <a:p>
            <a:pPr lvl="2"/>
            <a:r>
              <a:rPr lang="en-US" sz="800" dirty="0">
                <a:solidFill>
                  <a:srgbClr val="7030A0"/>
                </a:solidFill>
                <a:latin typeface="urw-din"/>
              </a:rPr>
              <a:t>	for _ in range(100000):</a:t>
            </a:r>
          </a:p>
          <a:p>
            <a:pPr lvl="2"/>
            <a:r>
              <a:rPr lang="en-US" sz="800" dirty="0">
                <a:solidFill>
                  <a:srgbClr val="7030A0"/>
                </a:solidFill>
                <a:latin typeface="urw-din"/>
              </a:rPr>
              <a:t>		</a:t>
            </a:r>
            <a:r>
              <a:rPr lang="en-US" sz="800" dirty="0" err="1">
                <a:solidFill>
                  <a:srgbClr val="7030A0"/>
                </a:solidFill>
                <a:latin typeface="urw-din"/>
              </a:rPr>
              <a:t>lock.acquire</a:t>
            </a:r>
            <a:r>
              <a:rPr lang="en-US" sz="800" dirty="0">
                <a:solidFill>
                  <a:srgbClr val="7030A0"/>
                </a:solidFill>
                <a:latin typeface="urw-din"/>
              </a:rPr>
              <a:t>()</a:t>
            </a:r>
          </a:p>
          <a:p>
            <a:pPr lvl="2"/>
            <a:r>
              <a:rPr lang="en-US" sz="800" dirty="0">
                <a:solidFill>
                  <a:srgbClr val="7030A0"/>
                </a:solidFill>
                <a:latin typeface="urw-din"/>
              </a:rPr>
              <a:t>		increment()</a:t>
            </a:r>
          </a:p>
          <a:p>
            <a:pPr lvl="2"/>
            <a:r>
              <a:rPr lang="en-US" sz="800" dirty="0">
                <a:solidFill>
                  <a:srgbClr val="7030A0"/>
                </a:solidFill>
                <a:latin typeface="urw-din"/>
              </a:rPr>
              <a:t>		</a:t>
            </a:r>
            <a:r>
              <a:rPr lang="en-US" sz="800" dirty="0" err="1">
                <a:solidFill>
                  <a:srgbClr val="7030A0"/>
                </a:solidFill>
                <a:latin typeface="urw-din"/>
              </a:rPr>
              <a:t>lock.release</a:t>
            </a:r>
            <a:r>
              <a:rPr lang="en-US" sz="800" dirty="0">
                <a:solidFill>
                  <a:srgbClr val="7030A0"/>
                </a:solidFill>
                <a:latin typeface="urw-din"/>
              </a:rPr>
              <a:t>()</a:t>
            </a:r>
          </a:p>
          <a:p>
            <a:pPr lvl="2"/>
            <a:r>
              <a:rPr lang="en-US" sz="800" dirty="0">
                <a:solidFill>
                  <a:srgbClr val="7030A0"/>
                </a:solidFill>
                <a:latin typeface="urw-din"/>
              </a:rPr>
              <a:t>def </a:t>
            </a:r>
            <a:r>
              <a:rPr lang="en-US" sz="800" dirty="0" err="1">
                <a:solidFill>
                  <a:srgbClr val="7030A0"/>
                </a:solidFill>
                <a:latin typeface="urw-din"/>
              </a:rPr>
              <a:t>main_task</a:t>
            </a:r>
            <a:r>
              <a:rPr lang="en-US" sz="800" dirty="0">
                <a:solidFill>
                  <a:srgbClr val="7030A0"/>
                </a:solidFill>
                <a:latin typeface="urw-din"/>
              </a:rPr>
              <a:t>():</a:t>
            </a:r>
          </a:p>
          <a:p>
            <a:pPr lvl="2"/>
            <a:r>
              <a:rPr lang="en-US" sz="800" dirty="0">
                <a:solidFill>
                  <a:srgbClr val="7030A0"/>
                </a:solidFill>
                <a:latin typeface="urw-din"/>
              </a:rPr>
              <a:t>	global x</a:t>
            </a:r>
          </a:p>
          <a:p>
            <a:pPr lvl="2"/>
            <a:r>
              <a:rPr lang="en-US" sz="800" dirty="0">
                <a:solidFill>
                  <a:srgbClr val="7030A0"/>
                </a:solidFill>
                <a:latin typeface="urw-din"/>
              </a:rPr>
              <a:t>	# setting global variable x as 0</a:t>
            </a:r>
          </a:p>
          <a:p>
            <a:pPr lvl="2"/>
            <a:r>
              <a:rPr lang="en-US" sz="800" dirty="0">
                <a:solidFill>
                  <a:srgbClr val="7030A0"/>
                </a:solidFill>
                <a:latin typeface="urw-din"/>
              </a:rPr>
              <a:t>	x = 0</a:t>
            </a:r>
          </a:p>
          <a:p>
            <a:pPr lvl="2"/>
            <a:r>
              <a:rPr lang="en-US" sz="800" dirty="0">
                <a:solidFill>
                  <a:srgbClr val="7030A0"/>
                </a:solidFill>
                <a:latin typeface="urw-din"/>
              </a:rPr>
              <a:t>	# creating a lock</a:t>
            </a:r>
          </a:p>
          <a:p>
            <a:pPr lvl="2"/>
            <a:r>
              <a:rPr lang="en-US" sz="800" dirty="0">
                <a:solidFill>
                  <a:srgbClr val="7030A0"/>
                </a:solidFill>
                <a:latin typeface="urw-din"/>
              </a:rPr>
              <a:t>	lock = </a:t>
            </a:r>
            <a:r>
              <a:rPr lang="en-US" sz="800" dirty="0" err="1">
                <a:solidFill>
                  <a:srgbClr val="7030A0"/>
                </a:solidFill>
                <a:latin typeface="urw-din"/>
              </a:rPr>
              <a:t>threading.Lock</a:t>
            </a:r>
            <a:r>
              <a:rPr lang="en-US" sz="800" dirty="0">
                <a:solidFill>
                  <a:srgbClr val="7030A0"/>
                </a:solidFill>
                <a:latin typeface="urw-din"/>
              </a:rPr>
              <a:t>()</a:t>
            </a:r>
          </a:p>
          <a:p>
            <a:pPr lvl="2"/>
            <a:r>
              <a:rPr lang="en-US" sz="800" dirty="0">
                <a:solidFill>
                  <a:srgbClr val="7030A0"/>
                </a:solidFill>
                <a:latin typeface="urw-din"/>
              </a:rPr>
              <a:t>	# creating threads</a:t>
            </a:r>
          </a:p>
          <a:p>
            <a:pPr lvl="2"/>
            <a:r>
              <a:rPr lang="en-US" sz="800" dirty="0">
                <a:solidFill>
                  <a:srgbClr val="7030A0"/>
                </a:solidFill>
                <a:latin typeface="urw-din"/>
              </a:rPr>
              <a:t>	t1 = </a:t>
            </a:r>
            <a:r>
              <a:rPr lang="en-US" sz="800" dirty="0" err="1">
                <a:solidFill>
                  <a:srgbClr val="7030A0"/>
                </a:solidFill>
                <a:latin typeface="urw-din"/>
              </a:rPr>
              <a:t>threading.Thread</a:t>
            </a:r>
            <a:r>
              <a:rPr lang="en-US" sz="800" dirty="0">
                <a:solidFill>
                  <a:srgbClr val="7030A0"/>
                </a:solidFill>
                <a:latin typeface="urw-din"/>
              </a:rPr>
              <a:t>(target=</a:t>
            </a:r>
            <a:r>
              <a:rPr lang="en-US" sz="800" dirty="0" err="1">
                <a:solidFill>
                  <a:srgbClr val="7030A0"/>
                </a:solidFill>
                <a:latin typeface="urw-din"/>
              </a:rPr>
              <a:t>thread_task</a:t>
            </a:r>
            <a:r>
              <a:rPr lang="en-US" sz="800" dirty="0">
                <a:solidFill>
                  <a:srgbClr val="7030A0"/>
                </a:solidFill>
                <a:latin typeface="urw-din"/>
              </a:rPr>
              <a:t>, </a:t>
            </a:r>
            <a:r>
              <a:rPr lang="en-US" sz="800" dirty="0" err="1">
                <a:solidFill>
                  <a:srgbClr val="7030A0"/>
                </a:solidFill>
                <a:latin typeface="urw-din"/>
              </a:rPr>
              <a:t>args</a:t>
            </a:r>
            <a:r>
              <a:rPr lang="en-US" sz="800" dirty="0">
                <a:solidFill>
                  <a:srgbClr val="7030A0"/>
                </a:solidFill>
                <a:latin typeface="urw-din"/>
              </a:rPr>
              <a:t>=(lock,))</a:t>
            </a:r>
          </a:p>
          <a:p>
            <a:pPr lvl="2"/>
            <a:r>
              <a:rPr lang="en-US" sz="800" dirty="0">
                <a:solidFill>
                  <a:srgbClr val="7030A0"/>
                </a:solidFill>
                <a:latin typeface="urw-din"/>
              </a:rPr>
              <a:t>	t2 = </a:t>
            </a:r>
            <a:r>
              <a:rPr lang="en-US" sz="800" dirty="0" err="1">
                <a:solidFill>
                  <a:srgbClr val="7030A0"/>
                </a:solidFill>
                <a:latin typeface="urw-din"/>
              </a:rPr>
              <a:t>threading.Thread</a:t>
            </a:r>
            <a:r>
              <a:rPr lang="en-US" sz="800" dirty="0">
                <a:solidFill>
                  <a:srgbClr val="7030A0"/>
                </a:solidFill>
                <a:latin typeface="urw-din"/>
              </a:rPr>
              <a:t>(target=</a:t>
            </a:r>
            <a:r>
              <a:rPr lang="en-US" sz="800" dirty="0" err="1">
                <a:solidFill>
                  <a:srgbClr val="7030A0"/>
                </a:solidFill>
                <a:latin typeface="urw-din"/>
              </a:rPr>
              <a:t>thread_task</a:t>
            </a:r>
            <a:r>
              <a:rPr lang="en-US" sz="800" dirty="0">
                <a:solidFill>
                  <a:srgbClr val="7030A0"/>
                </a:solidFill>
                <a:latin typeface="urw-din"/>
              </a:rPr>
              <a:t>, </a:t>
            </a:r>
            <a:r>
              <a:rPr lang="en-US" sz="800" dirty="0" err="1">
                <a:solidFill>
                  <a:srgbClr val="7030A0"/>
                </a:solidFill>
                <a:latin typeface="urw-din"/>
              </a:rPr>
              <a:t>args</a:t>
            </a:r>
            <a:r>
              <a:rPr lang="en-US" sz="800" dirty="0">
                <a:solidFill>
                  <a:srgbClr val="7030A0"/>
                </a:solidFill>
                <a:latin typeface="urw-din"/>
              </a:rPr>
              <a:t>=(lock,))</a:t>
            </a:r>
          </a:p>
          <a:p>
            <a:pPr lvl="2"/>
            <a:r>
              <a:rPr lang="en-US" sz="800" dirty="0">
                <a:solidFill>
                  <a:srgbClr val="7030A0"/>
                </a:solidFill>
                <a:latin typeface="urw-din"/>
              </a:rPr>
              <a:t>	# start threads</a:t>
            </a:r>
          </a:p>
          <a:p>
            <a:pPr lvl="2"/>
            <a:r>
              <a:rPr lang="en-US" sz="800" dirty="0">
                <a:solidFill>
                  <a:srgbClr val="7030A0"/>
                </a:solidFill>
                <a:latin typeface="urw-din"/>
              </a:rPr>
              <a:t>	t1.start()</a:t>
            </a:r>
          </a:p>
          <a:p>
            <a:pPr lvl="2"/>
            <a:r>
              <a:rPr lang="en-US" sz="800" dirty="0">
                <a:solidFill>
                  <a:srgbClr val="7030A0"/>
                </a:solidFill>
                <a:latin typeface="urw-din"/>
              </a:rPr>
              <a:t>	t2.start()</a:t>
            </a:r>
          </a:p>
          <a:p>
            <a:pPr lvl="2"/>
            <a:r>
              <a:rPr lang="en-US" sz="800" dirty="0">
                <a:solidFill>
                  <a:srgbClr val="7030A0"/>
                </a:solidFill>
                <a:latin typeface="urw-din"/>
              </a:rPr>
              <a:t>	# wait until threads finish their job</a:t>
            </a:r>
          </a:p>
          <a:p>
            <a:pPr lvl="2"/>
            <a:r>
              <a:rPr lang="en-US" sz="800" dirty="0">
                <a:solidFill>
                  <a:srgbClr val="7030A0"/>
                </a:solidFill>
                <a:latin typeface="urw-din"/>
              </a:rPr>
              <a:t>	t1.join()</a:t>
            </a:r>
          </a:p>
          <a:p>
            <a:pPr lvl="2"/>
            <a:r>
              <a:rPr lang="en-US" sz="800" dirty="0">
                <a:solidFill>
                  <a:srgbClr val="7030A0"/>
                </a:solidFill>
                <a:latin typeface="urw-din"/>
              </a:rPr>
              <a:t>	t2.join()</a:t>
            </a:r>
          </a:p>
          <a:p>
            <a:pPr lvl="2"/>
            <a:r>
              <a:rPr lang="en-US" sz="800" dirty="0">
                <a:solidFill>
                  <a:srgbClr val="7030A0"/>
                </a:solidFill>
                <a:latin typeface="urw-din"/>
              </a:rPr>
              <a:t>if __name__ == "__main__":</a:t>
            </a:r>
          </a:p>
          <a:p>
            <a:pPr lvl="2"/>
            <a:r>
              <a:rPr lang="en-US" sz="800" dirty="0">
                <a:solidFill>
                  <a:srgbClr val="7030A0"/>
                </a:solidFill>
                <a:latin typeface="urw-din"/>
              </a:rPr>
              <a:t>	for </a:t>
            </a:r>
            <a:r>
              <a:rPr lang="en-US" sz="800" dirty="0" err="1">
                <a:solidFill>
                  <a:srgbClr val="7030A0"/>
                </a:solidFill>
                <a:latin typeface="urw-din"/>
              </a:rPr>
              <a:t>i</a:t>
            </a:r>
            <a:r>
              <a:rPr lang="en-US" sz="800" dirty="0">
                <a:solidFill>
                  <a:srgbClr val="7030A0"/>
                </a:solidFill>
                <a:latin typeface="urw-din"/>
              </a:rPr>
              <a:t> in range(10):</a:t>
            </a:r>
          </a:p>
          <a:p>
            <a:pPr lvl="2"/>
            <a:r>
              <a:rPr lang="en-US" sz="800" dirty="0">
                <a:solidFill>
                  <a:srgbClr val="7030A0"/>
                </a:solidFill>
                <a:latin typeface="urw-din"/>
              </a:rPr>
              <a:t>		</a:t>
            </a:r>
            <a:r>
              <a:rPr lang="en-US" sz="800" dirty="0" err="1">
                <a:solidFill>
                  <a:srgbClr val="7030A0"/>
                </a:solidFill>
                <a:latin typeface="urw-din"/>
              </a:rPr>
              <a:t>main_task</a:t>
            </a:r>
            <a:r>
              <a:rPr lang="en-US" sz="800" dirty="0">
                <a:solidFill>
                  <a:srgbClr val="7030A0"/>
                </a:solidFill>
                <a:latin typeface="urw-din"/>
              </a:rPr>
              <a:t>()</a:t>
            </a:r>
          </a:p>
          <a:p>
            <a:pPr lvl="2"/>
            <a:r>
              <a:rPr lang="en-US" sz="800" dirty="0">
                <a:solidFill>
                  <a:srgbClr val="7030A0"/>
                </a:solidFill>
                <a:latin typeface="urw-din"/>
              </a:rPr>
              <a:t>		print("Iteration {0}: x = {1}".format(</a:t>
            </a:r>
            <a:r>
              <a:rPr lang="en-US" sz="800" dirty="0" err="1">
                <a:solidFill>
                  <a:srgbClr val="7030A0"/>
                </a:solidFill>
                <a:latin typeface="urw-din"/>
              </a:rPr>
              <a:t>i,x</a:t>
            </a:r>
            <a:r>
              <a:rPr lang="en-US" sz="800" dirty="0">
                <a:solidFill>
                  <a:srgbClr val="7030A0"/>
                </a:solidFill>
                <a:latin typeface="urw-din"/>
              </a:rPr>
              <a:t>))</a:t>
            </a:r>
          </a:p>
        </p:txBody>
      </p:sp>
    </p:spTree>
    <p:extLst>
      <p:ext uri="{BB962C8B-B14F-4D97-AF65-F5344CB8AC3E}">
        <p14:creationId xmlns:p14="http://schemas.microsoft.com/office/powerpoint/2010/main" val="269862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dirty="0">
                <a:latin typeface="urw-din"/>
              </a:rPr>
              <a:t>USING LOCKS</a:t>
            </a:r>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Autofit/>
          </a:bodyPr>
          <a:lstStyle/>
          <a:p>
            <a:pPr algn="l" fontAlgn="base"/>
            <a:endParaRPr lang="en-US" sz="1800" b="0" i="0" dirty="0">
              <a:effectLst/>
              <a:latin typeface="urw-din"/>
            </a:endParaRPr>
          </a:p>
          <a:p>
            <a:pPr algn="l" fontAlgn="base"/>
            <a:r>
              <a:rPr lang="en-US" sz="1800" b="0" i="0" dirty="0">
                <a:effectLst/>
                <a:latin typeface="urw-din"/>
              </a:rPr>
              <a:t>Let us try to understand the above code step by step:</a:t>
            </a:r>
          </a:p>
          <a:p>
            <a:pPr algn="l" fontAlgn="base">
              <a:buFont typeface="Arial" panose="020B0604020202020204" pitchFamily="34" charset="0"/>
              <a:buChar char="•"/>
            </a:pPr>
            <a:r>
              <a:rPr lang="en-US" sz="1800" b="0" i="0" dirty="0">
                <a:effectLst/>
                <a:latin typeface="urw-din"/>
              </a:rPr>
              <a:t>Firstly, a </a:t>
            </a:r>
            <a:r>
              <a:rPr lang="en-US" sz="1800" b="1" i="0" dirty="0">
                <a:effectLst/>
                <a:latin typeface="urw-din"/>
              </a:rPr>
              <a:t>Lock</a:t>
            </a:r>
            <a:r>
              <a:rPr lang="en-US" sz="1800" b="0" i="0" dirty="0">
                <a:effectLst/>
                <a:latin typeface="urw-din"/>
              </a:rPr>
              <a:t> object is created using:</a:t>
            </a:r>
          </a:p>
          <a:p>
            <a:pPr lvl="1"/>
            <a:r>
              <a:rPr kumimoji="0" lang="en-US" altLang="en-US" sz="1600" b="0" i="0" u="none" strike="noStrike" cap="none" normalizeH="0" baseline="0" dirty="0">
                <a:ln>
                  <a:noFill/>
                </a:ln>
                <a:effectLst/>
                <a:latin typeface="Consolas" panose="020B0609020204030204" pitchFamily="49" charset="0"/>
              </a:rPr>
              <a:t>lock = </a:t>
            </a:r>
            <a:r>
              <a:rPr kumimoji="0" lang="en-US" altLang="en-US" sz="1600" b="0" i="0" u="none" strike="noStrike" cap="none" normalizeH="0" baseline="0" dirty="0" err="1">
                <a:ln>
                  <a:noFill/>
                </a:ln>
                <a:effectLst/>
                <a:latin typeface="Consolas" panose="020B0609020204030204" pitchFamily="49" charset="0"/>
              </a:rPr>
              <a:t>threading.Lock</a:t>
            </a:r>
            <a:r>
              <a:rPr kumimoji="0" lang="en-US" altLang="en-US" sz="1600" b="0" i="0" u="none" strike="noStrike" cap="none" normalizeH="0" baseline="0" dirty="0">
                <a:ln>
                  <a:noFill/>
                </a:ln>
                <a:effectLst/>
                <a:latin typeface="Consolas" panose="020B0609020204030204" pitchFamily="49" charset="0"/>
              </a:rPr>
              <a:t>()</a:t>
            </a:r>
            <a:r>
              <a:rPr kumimoji="0" lang="en-US" altLang="en-US" sz="1600" b="0" i="0" u="none" strike="noStrike" cap="none" normalizeH="0" baseline="0" dirty="0">
                <a:ln>
                  <a:noFill/>
                </a:ln>
                <a:effectLst/>
              </a:rPr>
              <a:t> </a:t>
            </a:r>
            <a:endParaRPr kumimoji="0" lang="en-US" altLang="en-US" sz="1600" b="0" i="0" u="none" strike="noStrike" cap="none" normalizeH="0" baseline="0" dirty="0">
              <a:ln>
                <a:noFill/>
              </a:ln>
              <a:effectLst/>
              <a:latin typeface="Arial" panose="020B0604020202020204" pitchFamily="34" charset="0"/>
            </a:endParaRPr>
          </a:p>
          <a:p>
            <a:r>
              <a:rPr lang="en-US" sz="1800" b="0" i="0" dirty="0">
                <a:effectLst/>
                <a:latin typeface="urw-din"/>
              </a:rPr>
              <a:t>Then, </a:t>
            </a:r>
            <a:r>
              <a:rPr lang="en-US" sz="1800" b="1" i="0" dirty="0">
                <a:effectLst/>
                <a:latin typeface="urw-din"/>
              </a:rPr>
              <a:t>lock</a:t>
            </a:r>
            <a:r>
              <a:rPr lang="en-US" sz="1800" b="0" i="0" dirty="0">
                <a:effectLst/>
                <a:latin typeface="urw-din"/>
              </a:rPr>
              <a:t> is passed as target function argument:</a:t>
            </a:r>
          </a:p>
          <a:p>
            <a:pPr lvl="1"/>
            <a:r>
              <a:rPr kumimoji="0" lang="en-US" altLang="en-US" sz="1600" b="0" i="0" u="none" strike="noStrike" cap="none" normalizeH="0" baseline="0" dirty="0">
                <a:ln>
                  <a:noFill/>
                </a:ln>
                <a:effectLst/>
                <a:latin typeface="Consolas" panose="020B0609020204030204" pitchFamily="49" charset="0"/>
              </a:rPr>
              <a:t>t1 = </a:t>
            </a:r>
            <a:r>
              <a:rPr kumimoji="0" lang="en-US" altLang="en-US" sz="1600" b="0" i="0" u="none" strike="noStrike" cap="none" normalizeH="0" baseline="0" dirty="0" err="1">
                <a:ln>
                  <a:noFill/>
                </a:ln>
                <a:effectLst/>
                <a:latin typeface="Consolas" panose="020B0609020204030204" pitchFamily="49" charset="0"/>
              </a:rPr>
              <a:t>threading.Thread</a:t>
            </a:r>
            <a:r>
              <a:rPr kumimoji="0" lang="en-US" altLang="en-US" sz="1600" b="0" i="0" u="none" strike="noStrike" cap="none" normalizeH="0" baseline="0" dirty="0">
                <a:ln>
                  <a:noFill/>
                </a:ln>
                <a:effectLst/>
                <a:latin typeface="Consolas" panose="020B0609020204030204" pitchFamily="49" charset="0"/>
              </a:rPr>
              <a:t>(target=</a:t>
            </a:r>
            <a:r>
              <a:rPr kumimoji="0" lang="en-US" altLang="en-US" sz="1600" b="0" i="0" u="none" strike="noStrike" cap="none" normalizeH="0" baseline="0" dirty="0" err="1">
                <a:ln>
                  <a:noFill/>
                </a:ln>
                <a:effectLst/>
                <a:latin typeface="Consolas" panose="020B0609020204030204" pitchFamily="49" charset="0"/>
              </a:rPr>
              <a:t>thread_task</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args</a:t>
            </a:r>
            <a:r>
              <a:rPr kumimoji="0" lang="en-US" altLang="en-US" sz="1600" b="0" i="0" u="none" strike="noStrike" cap="none" normalizeH="0" baseline="0" dirty="0">
                <a:ln>
                  <a:noFill/>
                </a:ln>
                <a:effectLst/>
                <a:latin typeface="Consolas" panose="020B0609020204030204" pitchFamily="49" charset="0"/>
              </a:rPr>
              <a:t>=(lock,)) </a:t>
            </a:r>
          </a:p>
          <a:p>
            <a:pPr lvl="1"/>
            <a:r>
              <a:rPr kumimoji="0" lang="en-US" altLang="en-US" sz="1600" b="0" i="0" u="none" strike="noStrike" cap="none" normalizeH="0" baseline="0" dirty="0">
                <a:ln>
                  <a:noFill/>
                </a:ln>
                <a:effectLst/>
                <a:latin typeface="Consolas" panose="020B0609020204030204" pitchFamily="49" charset="0"/>
              </a:rPr>
              <a:t>t2 = </a:t>
            </a:r>
            <a:r>
              <a:rPr kumimoji="0" lang="en-US" altLang="en-US" sz="1600" b="0" i="0" u="none" strike="noStrike" cap="none" normalizeH="0" baseline="0" dirty="0" err="1">
                <a:ln>
                  <a:noFill/>
                </a:ln>
                <a:effectLst/>
                <a:latin typeface="Consolas" panose="020B0609020204030204" pitchFamily="49" charset="0"/>
              </a:rPr>
              <a:t>threading.Thread</a:t>
            </a:r>
            <a:r>
              <a:rPr kumimoji="0" lang="en-US" altLang="en-US" sz="1600" b="0" i="0" u="none" strike="noStrike" cap="none" normalizeH="0" baseline="0" dirty="0">
                <a:ln>
                  <a:noFill/>
                </a:ln>
                <a:effectLst/>
                <a:latin typeface="Consolas" panose="020B0609020204030204" pitchFamily="49" charset="0"/>
              </a:rPr>
              <a:t>(target=</a:t>
            </a:r>
            <a:r>
              <a:rPr kumimoji="0" lang="en-US" altLang="en-US" sz="1600" b="0" i="0" u="none" strike="noStrike" cap="none" normalizeH="0" baseline="0" dirty="0" err="1">
                <a:ln>
                  <a:noFill/>
                </a:ln>
                <a:effectLst/>
                <a:latin typeface="Consolas" panose="020B0609020204030204" pitchFamily="49" charset="0"/>
              </a:rPr>
              <a:t>thread_task</a:t>
            </a:r>
            <a:r>
              <a:rPr kumimoji="0" lang="en-US" altLang="en-US" sz="1600" b="0" i="0" u="none" strike="noStrike" cap="none" normalizeH="0" baseline="0" dirty="0">
                <a:ln>
                  <a:noFill/>
                </a:ln>
                <a:effectLst/>
                <a:latin typeface="Consolas" panose="020B0609020204030204" pitchFamily="49" charset="0"/>
              </a:rPr>
              <a:t>, </a:t>
            </a:r>
            <a:r>
              <a:rPr kumimoji="0" lang="en-US" altLang="en-US" sz="1600" b="0" i="0" u="none" strike="noStrike" cap="none" normalizeH="0" baseline="0" dirty="0" err="1">
                <a:ln>
                  <a:noFill/>
                </a:ln>
                <a:effectLst/>
                <a:latin typeface="Consolas" panose="020B0609020204030204" pitchFamily="49" charset="0"/>
              </a:rPr>
              <a:t>args</a:t>
            </a:r>
            <a:r>
              <a:rPr kumimoji="0" lang="en-US" altLang="en-US" sz="1600" b="0" i="0" u="none" strike="noStrike" cap="none" normalizeH="0" baseline="0" dirty="0">
                <a:ln>
                  <a:noFill/>
                </a:ln>
                <a:effectLst/>
                <a:latin typeface="Consolas" panose="020B0609020204030204" pitchFamily="49" charset="0"/>
              </a:rPr>
              <a:t>=(lock,))</a:t>
            </a:r>
            <a:r>
              <a:rPr kumimoji="0" lang="en-US" altLang="en-US" sz="1600" b="0" i="0" u="none" strike="noStrike" cap="none" normalizeH="0" baseline="0" dirty="0">
                <a:ln>
                  <a:noFill/>
                </a:ln>
                <a:effectLst/>
              </a:rPr>
              <a:t> </a:t>
            </a:r>
            <a:endParaRPr kumimoji="0" lang="en-US" altLang="en-US" sz="1600" b="0" i="0" u="none" strike="noStrike" cap="none" normalizeH="0" baseline="0" dirty="0">
              <a:ln>
                <a:noFill/>
              </a:ln>
              <a:effectLst/>
              <a:latin typeface="Arial" panose="020B0604020202020204" pitchFamily="34" charset="0"/>
            </a:endParaRPr>
          </a:p>
          <a:p>
            <a:r>
              <a:rPr lang="en-US" sz="1800" b="0" i="0" dirty="0">
                <a:effectLst/>
                <a:latin typeface="urw-din"/>
              </a:rPr>
              <a:t>In the critical section of target function, we apply lock using </a:t>
            </a:r>
            <a:r>
              <a:rPr lang="en-US" sz="1800" b="1" i="0" dirty="0" err="1">
                <a:effectLst/>
                <a:latin typeface="urw-din"/>
              </a:rPr>
              <a:t>lock.acquire</a:t>
            </a:r>
            <a:r>
              <a:rPr lang="en-US" sz="1800" b="1" i="0" dirty="0">
                <a:effectLst/>
                <a:latin typeface="urw-din"/>
              </a:rPr>
              <a:t>()</a:t>
            </a:r>
            <a:r>
              <a:rPr lang="en-US" sz="1800" b="0" i="0" dirty="0">
                <a:effectLst/>
                <a:latin typeface="urw-din"/>
              </a:rPr>
              <a:t> method. As soon as a lock is acquired, no other thread can access the critical section (here, </a:t>
            </a:r>
            <a:r>
              <a:rPr lang="en-US" sz="1800" b="1" i="0" dirty="0">
                <a:effectLst/>
                <a:latin typeface="urw-din"/>
              </a:rPr>
              <a:t>increment</a:t>
            </a:r>
            <a:r>
              <a:rPr lang="en-US" sz="1800" b="0" i="0" dirty="0">
                <a:effectLst/>
                <a:latin typeface="urw-din"/>
              </a:rPr>
              <a:t> function) until the lock is released using </a:t>
            </a:r>
            <a:r>
              <a:rPr lang="en-US" sz="1800" b="1" i="0" dirty="0" err="1">
                <a:effectLst/>
                <a:latin typeface="urw-din"/>
              </a:rPr>
              <a:t>lock.release</a:t>
            </a:r>
            <a:r>
              <a:rPr lang="en-US" sz="1800" b="1" i="0" dirty="0">
                <a:effectLst/>
                <a:latin typeface="urw-din"/>
              </a:rPr>
              <a:t>()</a:t>
            </a:r>
            <a:r>
              <a:rPr lang="en-US" sz="1800" b="0" i="0" dirty="0">
                <a:effectLst/>
                <a:latin typeface="urw-din"/>
              </a:rPr>
              <a:t> method.</a:t>
            </a:r>
          </a:p>
          <a:p>
            <a:pPr lvl="1"/>
            <a:r>
              <a:rPr kumimoji="0" lang="en-US" altLang="en-US" sz="1600" b="0" i="0" u="none" strike="noStrike" cap="none" normalizeH="0" baseline="0" dirty="0" err="1">
                <a:ln>
                  <a:noFill/>
                </a:ln>
                <a:effectLst/>
                <a:latin typeface="Consolas" panose="020B0609020204030204" pitchFamily="49" charset="0"/>
              </a:rPr>
              <a:t>lock.acquire</a:t>
            </a:r>
            <a:r>
              <a:rPr kumimoji="0" lang="en-US" altLang="en-US" sz="1600" b="0" i="0" u="none" strike="noStrike" cap="none" normalizeH="0" baseline="0" dirty="0">
                <a:ln>
                  <a:noFill/>
                </a:ln>
                <a:effectLst/>
                <a:latin typeface="Consolas" panose="020B0609020204030204" pitchFamily="49" charset="0"/>
              </a:rPr>
              <a:t>() </a:t>
            </a:r>
          </a:p>
          <a:p>
            <a:pPr lvl="1"/>
            <a:r>
              <a:rPr kumimoji="0" lang="en-US" altLang="en-US" sz="1600" b="0" i="0" u="none" strike="noStrike" cap="none" normalizeH="0" baseline="0" dirty="0">
                <a:ln>
                  <a:noFill/>
                </a:ln>
                <a:effectLst/>
                <a:latin typeface="Consolas" panose="020B0609020204030204" pitchFamily="49" charset="0"/>
              </a:rPr>
              <a:t>increment() </a:t>
            </a:r>
          </a:p>
          <a:p>
            <a:pPr lvl="1"/>
            <a:r>
              <a:rPr kumimoji="0" lang="en-US" altLang="en-US" sz="1600" b="0" i="0" u="none" strike="noStrike" cap="none" normalizeH="0" baseline="0" dirty="0" err="1">
                <a:ln>
                  <a:noFill/>
                </a:ln>
                <a:effectLst/>
                <a:latin typeface="Consolas" panose="020B0609020204030204" pitchFamily="49" charset="0"/>
              </a:rPr>
              <a:t>lock.release</a:t>
            </a:r>
            <a:r>
              <a:rPr kumimoji="0" lang="en-US" altLang="en-US" sz="1600" b="0" i="0" u="none" strike="noStrike" cap="none" normalizeH="0" baseline="0" dirty="0">
                <a:ln>
                  <a:noFill/>
                </a:ln>
                <a:effectLst/>
                <a:latin typeface="Consolas" panose="020B0609020204030204" pitchFamily="49" charset="0"/>
              </a:rPr>
              <a:t>()</a:t>
            </a:r>
            <a:r>
              <a:rPr kumimoji="0" lang="en-US" altLang="en-US" sz="1600" b="0" i="0" u="none" strike="noStrike" cap="none" normalizeH="0" baseline="0" dirty="0">
                <a:ln>
                  <a:noFill/>
                </a:ln>
                <a:effectLst/>
              </a:rPr>
              <a:t> </a:t>
            </a:r>
            <a:endParaRPr kumimoji="0" lang="en-US" altLang="en-US" sz="1600" b="0" i="0" u="none" strike="noStrike" cap="none" normalizeH="0" baseline="0" dirty="0">
              <a:ln>
                <a:noFill/>
              </a:ln>
              <a:effectLst/>
              <a:latin typeface="Arial" panose="020B0604020202020204" pitchFamily="34" charset="0"/>
            </a:endParaRPr>
          </a:p>
          <a:p>
            <a:r>
              <a:rPr lang="en-US" sz="1800" b="0" i="0" dirty="0">
                <a:effectLst/>
                <a:latin typeface="urw-din"/>
              </a:rPr>
              <a:t>As you can see in the results, the final value of </a:t>
            </a:r>
            <a:r>
              <a:rPr lang="en-US" sz="1800" b="1" i="0" dirty="0">
                <a:effectLst/>
                <a:latin typeface="urw-din"/>
              </a:rPr>
              <a:t>x</a:t>
            </a:r>
            <a:r>
              <a:rPr lang="en-US" sz="1800" b="0" i="0" dirty="0">
                <a:effectLst/>
                <a:latin typeface="urw-din"/>
              </a:rPr>
              <a:t> comes out to be 200000 every time (which is the expected final result).</a:t>
            </a:r>
          </a:p>
        </p:txBody>
      </p:sp>
    </p:spTree>
    <p:extLst>
      <p:ext uri="{BB962C8B-B14F-4D97-AF65-F5344CB8AC3E}">
        <p14:creationId xmlns:p14="http://schemas.microsoft.com/office/powerpoint/2010/main" val="146487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dirty="0">
                <a:latin typeface="urw-din"/>
              </a:rPr>
              <a:t>USING LOCKS</a:t>
            </a:r>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Autofit/>
          </a:bodyPr>
          <a:lstStyle/>
          <a:p>
            <a:r>
              <a:rPr lang="en-US" sz="2400" b="0" i="0" dirty="0">
                <a:effectLst/>
                <a:latin typeface="urw-din"/>
              </a:rPr>
              <a:t>Here is a diagram given below which depicts the implementation of locks in above program:</a:t>
            </a:r>
            <a:endParaRPr lang="en-US" sz="2400" dirty="0">
              <a:latin typeface="urw-din"/>
            </a:endParaRPr>
          </a:p>
        </p:txBody>
      </p:sp>
      <p:pic>
        <p:nvPicPr>
          <p:cNvPr id="17413" name="Picture 5">
            <a:extLst>
              <a:ext uri="{FF2B5EF4-FFF2-40B4-BE49-F238E27FC236}">
                <a16:creationId xmlns:a16="http://schemas.microsoft.com/office/drawing/2014/main" id="{7C3FD482-05D6-6587-980A-2B5005F22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454" y="1557057"/>
            <a:ext cx="7905750" cy="4108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677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dirty="0"/>
              <a:t>MULTITHREADING ADVANTAGES &amp; DISADVANTAGES</a:t>
            </a:r>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rmAutofit fontScale="92500"/>
          </a:bodyPr>
          <a:lstStyle/>
          <a:p>
            <a:pPr algn="l" fontAlgn="base"/>
            <a:r>
              <a:rPr lang="en-US" b="1" i="0" dirty="0">
                <a:effectLst/>
                <a:latin typeface="urw-din"/>
              </a:rPr>
              <a:t>Advantages:</a:t>
            </a:r>
            <a:endParaRPr lang="en-US" b="0" i="0" dirty="0">
              <a:effectLst/>
              <a:latin typeface="urw-din"/>
            </a:endParaRPr>
          </a:p>
          <a:p>
            <a:pPr algn="l" fontAlgn="base">
              <a:buFont typeface="Arial" panose="020B0604020202020204" pitchFamily="34" charset="0"/>
              <a:buChar char="•"/>
            </a:pPr>
            <a:r>
              <a:rPr lang="en-US" b="0" i="0" dirty="0">
                <a:effectLst/>
                <a:latin typeface="urw-din"/>
              </a:rPr>
              <a:t>It doesn’t block the user. This is because threads are independent of each other.</a:t>
            </a:r>
          </a:p>
          <a:p>
            <a:pPr algn="l" fontAlgn="base">
              <a:buFont typeface="Arial" panose="020B0604020202020204" pitchFamily="34" charset="0"/>
              <a:buChar char="•"/>
            </a:pPr>
            <a:r>
              <a:rPr lang="en-US" b="0" i="0" dirty="0">
                <a:effectLst/>
                <a:latin typeface="urw-din"/>
              </a:rPr>
              <a:t>Better use of system resources is possible since threads execute tasks </a:t>
            </a:r>
            <a:r>
              <a:rPr lang="en-US" b="0" i="0" dirty="0" err="1">
                <a:effectLst/>
                <a:latin typeface="urw-din"/>
              </a:rPr>
              <a:t>parallely</a:t>
            </a:r>
            <a:r>
              <a:rPr lang="en-US" b="0" i="0" dirty="0">
                <a:effectLst/>
                <a:latin typeface="urw-din"/>
              </a:rPr>
              <a:t>.</a:t>
            </a:r>
          </a:p>
          <a:p>
            <a:pPr algn="l" fontAlgn="base">
              <a:buFont typeface="Arial" panose="020B0604020202020204" pitchFamily="34" charset="0"/>
              <a:buChar char="•"/>
            </a:pPr>
            <a:r>
              <a:rPr lang="en-US" b="0" i="0" dirty="0">
                <a:effectLst/>
                <a:latin typeface="urw-din"/>
              </a:rPr>
              <a:t>Enhanced performance on multi-processor machines.</a:t>
            </a:r>
          </a:p>
          <a:p>
            <a:pPr algn="l" fontAlgn="base">
              <a:buFont typeface="Arial" panose="020B0604020202020204" pitchFamily="34" charset="0"/>
              <a:buChar char="•"/>
            </a:pPr>
            <a:r>
              <a:rPr lang="en-US" b="0" i="0" dirty="0">
                <a:effectLst/>
                <a:latin typeface="urw-din"/>
              </a:rPr>
              <a:t>Multi-threaded servers and interactive GUIs use multithreading exclusively.</a:t>
            </a:r>
          </a:p>
          <a:p>
            <a:pPr algn="l" fontAlgn="base"/>
            <a:r>
              <a:rPr lang="en-US" b="1" i="0" dirty="0">
                <a:effectLst/>
                <a:latin typeface="urw-din"/>
              </a:rPr>
              <a:t>Disadvantages:</a:t>
            </a:r>
            <a:endParaRPr lang="en-US" b="0" i="0" dirty="0">
              <a:effectLst/>
              <a:latin typeface="urw-din"/>
            </a:endParaRPr>
          </a:p>
          <a:p>
            <a:pPr algn="l" fontAlgn="base">
              <a:buFont typeface="Arial" panose="020B0604020202020204" pitchFamily="34" charset="0"/>
              <a:buChar char="•"/>
            </a:pPr>
            <a:r>
              <a:rPr lang="en-US" b="0" i="0" dirty="0">
                <a:effectLst/>
                <a:latin typeface="urw-din"/>
              </a:rPr>
              <a:t>As number of threads increase, complexity increases.</a:t>
            </a:r>
          </a:p>
          <a:p>
            <a:pPr algn="l" fontAlgn="base">
              <a:buFont typeface="Arial" panose="020B0604020202020204" pitchFamily="34" charset="0"/>
              <a:buChar char="•"/>
            </a:pPr>
            <a:r>
              <a:rPr lang="en-US" b="0" i="0" dirty="0">
                <a:effectLst/>
                <a:latin typeface="urw-din"/>
              </a:rPr>
              <a:t>Synchronization of shared resources (objects, data) is necessary.</a:t>
            </a:r>
          </a:p>
          <a:p>
            <a:pPr algn="l" fontAlgn="base">
              <a:buFont typeface="Arial" panose="020B0604020202020204" pitchFamily="34" charset="0"/>
              <a:buChar char="•"/>
            </a:pPr>
            <a:r>
              <a:rPr lang="en-US" b="0" i="0" dirty="0">
                <a:effectLst/>
                <a:latin typeface="urw-din"/>
              </a:rPr>
              <a:t>It is difficult to debug, result is sometimes unpredictable.</a:t>
            </a:r>
          </a:p>
          <a:p>
            <a:pPr algn="l" fontAlgn="base">
              <a:buFont typeface="Arial" panose="020B0604020202020204" pitchFamily="34" charset="0"/>
              <a:buChar char="•"/>
            </a:pPr>
            <a:r>
              <a:rPr lang="en-US" b="0" i="0" dirty="0">
                <a:effectLst/>
                <a:latin typeface="urw-din"/>
              </a:rPr>
              <a:t>Potential deadlocks which leads to starvation, i.e. some threads may not be served with a bad design</a:t>
            </a:r>
          </a:p>
          <a:p>
            <a:pPr algn="l" fontAlgn="base">
              <a:buFont typeface="Arial" panose="020B0604020202020204" pitchFamily="34" charset="0"/>
              <a:buChar char="•"/>
            </a:pPr>
            <a:r>
              <a:rPr lang="en-US" b="0" i="0" dirty="0">
                <a:effectLst/>
                <a:latin typeface="urw-din"/>
              </a:rPr>
              <a:t>Constructing and synchronizing threads is CPU/memory intensive.</a:t>
            </a:r>
          </a:p>
          <a:p>
            <a:endParaRPr lang="en-IN" dirty="0"/>
          </a:p>
        </p:txBody>
      </p:sp>
    </p:spTree>
    <p:extLst>
      <p:ext uri="{BB962C8B-B14F-4D97-AF65-F5344CB8AC3E}">
        <p14:creationId xmlns:p14="http://schemas.microsoft.com/office/powerpoint/2010/main" val="235207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Why multiprocessing?</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rmAutofit fontScale="92500" lnSpcReduction="20000"/>
          </a:bodyPr>
          <a:lstStyle/>
          <a:p>
            <a:pPr algn="l" fontAlgn="base"/>
            <a:r>
              <a:rPr lang="en-US" b="0" i="0" dirty="0">
                <a:effectLst/>
                <a:latin typeface="urw-din"/>
              </a:rPr>
              <a:t>Consider a computer system with a single processor. If it is assigned several processes at the same time, it will have to interrupt each task and switch briefly to another, to keep all of the processes going.</a:t>
            </a:r>
            <a:br>
              <a:rPr lang="en-US" b="0" i="0" dirty="0">
                <a:effectLst/>
                <a:latin typeface="urw-din"/>
              </a:rPr>
            </a:br>
            <a:r>
              <a:rPr lang="en-US" b="0" i="0" dirty="0">
                <a:effectLst/>
                <a:latin typeface="urw-din"/>
              </a:rPr>
              <a:t>This situation is just like a chef working in a kitchen alone. He has to do several tasks like baking, stirring, kneading dough, etc.</a:t>
            </a:r>
          </a:p>
          <a:p>
            <a:pPr algn="l" fontAlgn="base"/>
            <a:r>
              <a:rPr lang="en-US" b="0" i="0" dirty="0">
                <a:effectLst/>
                <a:latin typeface="urw-din"/>
              </a:rPr>
              <a:t>So the gist is that: The more tasks you must do at once, the more difficult it gets to keep track of them all, and keeping the timing right becomes more of a challenge.</a:t>
            </a:r>
            <a:br>
              <a:rPr lang="en-US" b="0" i="0" dirty="0">
                <a:effectLst/>
                <a:latin typeface="urw-din"/>
              </a:rPr>
            </a:br>
            <a:r>
              <a:rPr lang="en-US" b="0" i="0" dirty="0">
                <a:effectLst/>
                <a:latin typeface="urw-din"/>
              </a:rPr>
              <a:t>This is where the concept of multiprocessing arises!</a:t>
            </a:r>
            <a:br>
              <a:rPr lang="en-US" b="0" i="0" dirty="0">
                <a:effectLst/>
                <a:latin typeface="urw-din"/>
              </a:rPr>
            </a:br>
            <a:r>
              <a:rPr lang="en-US" b="1" i="0" dirty="0">
                <a:effectLst/>
                <a:latin typeface="urw-din"/>
              </a:rPr>
              <a:t>A multiprocessing system can have:</a:t>
            </a:r>
            <a:endParaRPr lang="en-US" b="0" i="0" dirty="0">
              <a:effectLst/>
              <a:latin typeface="urw-din"/>
            </a:endParaRPr>
          </a:p>
          <a:p>
            <a:pPr algn="l" fontAlgn="base">
              <a:buFont typeface="Arial" panose="020B0604020202020204" pitchFamily="34" charset="0"/>
              <a:buChar char="•"/>
            </a:pPr>
            <a:r>
              <a:rPr lang="en-US" b="0" i="0" dirty="0">
                <a:effectLst/>
                <a:latin typeface="urw-din"/>
              </a:rPr>
              <a:t>multiprocessor, i.e. a computer with more than one central processor.</a:t>
            </a:r>
          </a:p>
          <a:p>
            <a:pPr algn="l" fontAlgn="base">
              <a:buFont typeface="Arial" panose="020B0604020202020204" pitchFamily="34" charset="0"/>
              <a:buChar char="•"/>
            </a:pPr>
            <a:r>
              <a:rPr lang="en-US" b="0" i="0" dirty="0">
                <a:effectLst/>
                <a:latin typeface="urw-din"/>
              </a:rPr>
              <a:t>multi-core processor, i.e. a single computing component with two or more independent actual processing units (called “cores”).</a:t>
            </a:r>
          </a:p>
          <a:p>
            <a:pPr algn="l" fontAlgn="base"/>
            <a:r>
              <a:rPr lang="en-US" b="0" i="0" dirty="0">
                <a:effectLst/>
                <a:latin typeface="urw-din"/>
              </a:rPr>
              <a:t>Here, the CPU can easily executes several tasks at once, with each task using its own processor.</a:t>
            </a:r>
          </a:p>
          <a:p>
            <a:pPr algn="l" fontAlgn="base"/>
            <a:r>
              <a:rPr lang="en-US" b="0" i="0" dirty="0">
                <a:effectLst/>
                <a:latin typeface="urw-din"/>
              </a:rPr>
              <a:t>It is just like the chef in last situation being assisted by his assistants. Now, they can divide the tasks among themselves and chef doesn’t need to switch between his tasks.</a:t>
            </a:r>
          </a:p>
          <a:p>
            <a:endParaRPr lang="en-IN" dirty="0"/>
          </a:p>
        </p:txBody>
      </p:sp>
    </p:spTree>
    <p:extLst>
      <p:ext uri="{BB962C8B-B14F-4D97-AF65-F5344CB8AC3E}">
        <p14:creationId xmlns:p14="http://schemas.microsoft.com/office/powerpoint/2010/main" val="324868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Multiprocessing in Python</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rmAutofit fontScale="55000" lnSpcReduction="20000"/>
          </a:bodyPr>
          <a:lstStyle/>
          <a:p>
            <a:r>
              <a:rPr lang="en-US" sz="2900" b="0" i="0" dirty="0">
                <a:effectLst/>
                <a:latin typeface="urw-din"/>
              </a:rPr>
              <a:t>In Python, the </a:t>
            </a:r>
            <a:r>
              <a:rPr lang="en-US" sz="2900" b="1" i="0" u="sng" dirty="0">
                <a:solidFill>
                  <a:srgbClr val="00B0F0"/>
                </a:solidFill>
                <a:effectLst/>
                <a:latin typeface="urw-din"/>
                <a:hlinkClick r:id="rId2">
                  <a:extLst>
                    <a:ext uri="{A12FA001-AC4F-418D-AE19-62706E023703}">
                      <ahyp:hlinkClr xmlns:ahyp="http://schemas.microsoft.com/office/drawing/2018/hyperlinkcolor" val="tx"/>
                    </a:ext>
                  </a:extLst>
                </a:hlinkClick>
              </a:rPr>
              <a:t>multiprocessing</a:t>
            </a:r>
            <a:r>
              <a:rPr lang="en-US" sz="2900" b="0" i="0" dirty="0">
                <a:effectLst/>
                <a:latin typeface="urw-din"/>
              </a:rPr>
              <a:t> module includes a very simple and intuitive API for dividing work between multiple processes.</a:t>
            </a:r>
            <a:br>
              <a:rPr lang="en-US" sz="2900" dirty="0"/>
            </a:br>
            <a:r>
              <a:rPr lang="en-US" sz="2900" b="0" i="0" dirty="0">
                <a:effectLst/>
                <a:latin typeface="urw-din"/>
              </a:rPr>
              <a:t>Let us consider a simple example using multiprocessing module:</a:t>
            </a:r>
          </a:p>
          <a:p>
            <a:pPr lvl="2"/>
            <a:r>
              <a:rPr lang="en-IN" sz="2200" dirty="0">
                <a:solidFill>
                  <a:srgbClr val="7030A0"/>
                </a:solidFill>
              </a:rPr>
              <a:t># importing the multiprocessing module</a:t>
            </a:r>
          </a:p>
          <a:p>
            <a:pPr lvl="2"/>
            <a:r>
              <a:rPr lang="en-IN" sz="2200" dirty="0">
                <a:solidFill>
                  <a:srgbClr val="7030A0"/>
                </a:solidFill>
              </a:rPr>
              <a:t>import multiprocessing</a:t>
            </a:r>
          </a:p>
          <a:p>
            <a:pPr lvl="2"/>
            <a:r>
              <a:rPr lang="en-IN" sz="2200" dirty="0">
                <a:solidFill>
                  <a:srgbClr val="7030A0"/>
                </a:solidFill>
              </a:rPr>
              <a:t>def </a:t>
            </a:r>
            <a:r>
              <a:rPr lang="en-IN" sz="2200" dirty="0" err="1">
                <a:solidFill>
                  <a:srgbClr val="7030A0"/>
                </a:solidFill>
              </a:rPr>
              <a:t>print_cube</a:t>
            </a:r>
            <a:r>
              <a:rPr lang="en-IN" sz="2200" dirty="0">
                <a:solidFill>
                  <a:srgbClr val="7030A0"/>
                </a:solidFill>
              </a:rPr>
              <a:t>(</a:t>
            </a:r>
            <a:r>
              <a:rPr lang="en-IN" sz="2200" dirty="0" err="1">
                <a:solidFill>
                  <a:srgbClr val="7030A0"/>
                </a:solidFill>
              </a:rPr>
              <a:t>num</a:t>
            </a:r>
            <a:r>
              <a:rPr lang="en-IN" sz="2200" dirty="0">
                <a:solidFill>
                  <a:srgbClr val="7030A0"/>
                </a:solidFill>
              </a:rPr>
              <a:t>):</a:t>
            </a:r>
          </a:p>
          <a:p>
            <a:pPr lvl="2"/>
            <a:r>
              <a:rPr lang="en-IN" sz="2200" dirty="0">
                <a:solidFill>
                  <a:srgbClr val="7030A0"/>
                </a:solidFill>
              </a:rPr>
              <a:t>	"""</a:t>
            </a:r>
          </a:p>
          <a:p>
            <a:pPr lvl="2"/>
            <a:r>
              <a:rPr lang="en-IN" sz="2200" dirty="0">
                <a:solidFill>
                  <a:srgbClr val="7030A0"/>
                </a:solidFill>
              </a:rPr>
              <a:t>	function to print cube of given </a:t>
            </a:r>
            <a:r>
              <a:rPr lang="en-IN" sz="2200" dirty="0" err="1">
                <a:solidFill>
                  <a:srgbClr val="7030A0"/>
                </a:solidFill>
              </a:rPr>
              <a:t>num</a:t>
            </a:r>
            <a:endParaRPr lang="en-IN" sz="2200" dirty="0">
              <a:solidFill>
                <a:srgbClr val="7030A0"/>
              </a:solidFill>
            </a:endParaRPr>
          </a:p>
          <a:p>
            <a:pPr lvl="2"/>
            <a:r>
              <a:rPr lang="en-IN" sz="2200" dirty="0">
                <a:solidFill>
                  <a:srgbClr val="7030A0"/>
                </a:solidFill>
              </a:rPr>
              <a:t>	"""</a:t>
            </a:r>
          </a:p>
          <a:p>
            <a:pPr lvl="2"/>
            <a:r>
              <a:rPr lang="en-IN" sz="2200" dirty="0">
                <a:solidFill>
                  <a:srgbClr val="7030A0"/>
                </a:solidFill>
              </a:rPr>
              <a:t>	print("Cube: {}".format(</a:t>
            </a:r>
            <a:r>
              <a:rPr lang="en-IN" sz="2200" dirty="0" err="1">
                <a:solidFill>
                  <a:srgbClr val="7030A0"/>
                </a:solidFill>
              </a:rPr>
              <a:t>num</a:t>
            </a:r>
            <a:r>
              <a:rPr lang="en-IN" sz="2200" dirty="0">
                <a:solidFill>
                  <a:srgbClr val="7030A0"/>
                </a:solidFill>
              </a:rPr>
              <a:t> * </a:t>
            </a:r>
            <a:r>
              <a:rPr lang="en-IN" sz="2200" dirty="0" err="1">
                <a:solidFill>
                  <a:srgbClr val="7030A0"/>
                </a:solidFill>
              </a:rPr>
              <a:t>num</a:t>
            </a:r>
            <a:r>
              <a:rPr lang="en-IN" sz="2200" dirty="0">
                <a:solidFill>
                  <a:srgbClr val="7030A0"/>
                </a:solidFill>
              </a:rPr>
              <a:t> * </a:t>
            </a:r>
            <a:r>
              <a:rPr lang="en-IN" sz="2200" dirty="0" err="1">
                <a:solidFill>
                  <a:srgbClr val="7030A0"/>
                </a:solidFill>
              </a:rPr>
              <a:t>num</a:t>
            </a:r>
            <a:r>
              <a:rPr lang="en-IN" sz="2200" dirty="0">
                <a:solidFill>
                  <a:srgbClr val="7030A0"/>
                </a:solidFill>
              </a:rPr>
              <a:t>))</a:t>
            </a:r>
          </a:p>
          <a:p>
            <a:pPr lvl="2"/>
            <a:r>
              <a:rPr lang="en-IN" sz="2200" dirty="0">
                <a:solidFill>
                  <a:srgbClr val="7030A0"/>
                </a:solidFill>
              </a:rPr>
              <a:t>def </a:t>
            </a:r>
            <a:r>
              <a:rPr lang="en-IN" sz="2200" dirty="0" err="1">
                <a:solidFill>
                  <a:srgbClr val="7030A0"/>
                </a:solidFill>
              </a:rPr>
              <a:t>print_square</a:t>
            </a:r>
            <a:r>
              <a:rPr lang="en-IN" sz="2200" dirty="0">
                <a:solidFill>
                  <a:srgbClr val="7030A0"/>
                </a:solidFill>
              </a:rPr>
              <a:t>(</a:t>
            </a:r>
            <a:r>
              <a:rPr lang="en-IN" sz="2200" dirty="0" err="1">
                <a:solidFill>
                  <a:srgbClr val="7030A0"/>
                </a:solidFill>
              </a:rPr>
              <a:t>num</a:t>
            </a:r>
            <a:r>
              <a:rPr lang="en-IN" sz="2200" dirty="0">
                <a:solidFill>
                  <a:srgbClr val="7030A0"/>
                </a:solidFill>
              </a:rPr>
              <a:t>):</a:t>
            </a:r>
          </a:p>
          <a:p>
            <a:pPr lvl="2"/>
            <a:r>
              <a:rPr lang="en-IN" sz="2200" dirty="0">
                <a:solidFill>
                  <a:srgbClr val="7030A0"/>
                </a:solidFill>
              </a:rPr>
              <a:t>	"""</a:t>
            </a:r>
          </a:p>
          <a:p>
            <a:pPr lvl="2"/>
            <a:r>
              <a:rPr lang="en-IN" sz="2200" dirty="0">
                <a:solidFill>
                  <a:srgbClr val="7030A0"/>
                </a:solidFill>
              </a:rPr>
              <a:t>	function to print square of given </a:t>
            </a:r>
            <a:r>
              <a:rPr lang="en-IN" sz="2200" dirty="0" err="1">
                <a:solidFill>
                  <a:srgbClr val="7030A0"/>
                </a:solidFill>
              </a:rPr>
              <a:t>num</a:t>
            </a:r>
            <a:endParaRPr lang="en-IN" sz="2200" dirty="0">
              <a:solidFill>
                <a:srgbClr val="7030A0"/>
              </a:solidFill>
            </a:endParaRPr>
          </a:p>
          <a:p>
            <a:pPr lvl="2"/>
            <a:r>
              <a:rPr lang="en-IN" sz="2200" dirty="0">
                <a:solidFill>
                  <a:srgbClr val="7030A0"/>
                </a:solidFill>
              </a:rPr>
              <a:t>	"""</a:t>
            </a:r>
          </a:p>
          <a:p>
            <a:pPr lvl="2"/>
            <a:r>
              <a:rPr lang="en-IN" sz="2200" dirty="0">
                <a:solidFill>
                  <a:srgbClr val="7030A0"/>
                </a:solidFill>
              </a:rPr>
              <a:t>	print("Square: {}".format(</a:t>
            </a:r>
            <a:r>
              <a:rPr lang="en-IN" sz="2200" dirty="0" err="1">
                <a:solidFill>
                  <a:srgbClr val="7030A0"/>
                </a:solidFill>
              </a:rPr>
              <a:t>num</a:t>
            </a:r>
            <a:r>
              <a:rPr lang="en-IN" sz="2200" dirty="0">
                <a:solidFill>
                  <a:srgbClr val="7030A0"/>
                </a:solidFill>
              </a:rPr>
              <a:t> * </a:t>
            </a:r>
            <a:r>
              <a:rPr lang="en-IN" sz="2200" dirty="0" err="1">
                <a:solidFill>
                  <a:srgbClr val="7030A0"/>
                </a:solidFill>
              </a:rPr>
              <a:t>num</a:t>
            </a:r>
            <a:r>
              <a:rPr lang="en-IN" sz="2200" dirty="0">
                <a:solidFill>
                  <a:srgbClr val="7030A0"/>
                </a:solidFill>
              </a:rPr>
              <a:t>))</a:t>
            </a:r>
          </a:p>
          <a:p>
            <a:pPr lvl="2"/>
            <a:r>
              <a:rPr lang="en-IN" sz="2200" dirty="0">
                <a:solidFill>
                  <a:srgbClr val="7030A0"/>
                </a:solidFill>
              </a:rPr>
              <a:t>if __name__ == "__main__":</a:t>
            </a:r>
          </a:p>
          <a:p>
            <a:pPr lvl="2"/>
            <a:r>
              <a:rPr lang="en-IN" sz="2200" dirty="0">
                <a:solidFill>
                  <a:srgbClr val="7030A0"/>
                </a:solidFill>
              </a:rPr>
              <a:t>	# creating processes</a:t>
            </a:r>
          </a:p>
          <a:p>
            <a:pPr lvl="2"/>
            <a:r>
              <a:rPr lang="en-IN" sz="2200" dirty="0">
                <a:solidFill>
                  <a:srgbClr val="7030A0"/>
                </a:solidFill>
              </a:rPr>
              <a:t>	p1 = </a:t>
            </a:r>
            <a:r>
              <a:rPr lang="en-IN" sz="2200" dirty="0" err="1">
                <a:solidFill>
                  <a:srgbClr val="7030A0"/>
                </a:solidFill>
              </a:rPr>
              <a:t>multiprocessing.Process</a:t>
            </a:r>
            <a:r>
              <a:rPr lang="en-IN" sz="2200" dirty="0">
                <a:solidFill>
                  <a:srgbClr val="7030A0"/>
                </a:solidFill>
              </a:rPr>
              <a:t>(target=</a:t>
            </a:r>
            <a:r>
              <a:rPr lang="en-IN" sz="2200" dirty="0" err="1">
                <a:solidFill>
                  <a:srgbClr val="7030A0"/>
                </a:solidFill>
              </a:rPr>
              <a:t>print_square</a:t>
            </a:r>
            <a:r>
              <a:rPr lang="en-IN" sz="2200" dirty="0">
                <a:solidFill>
                  <a:srgbClr val="7030A0"/>
                </a:solidFill>
              </a:rPr>
              <a:t>, </a:t>
            </a:r>
            <a:r>
              <a:rPr lang="en-IN" sz="2200" dirty="0" err="1">
                <a:solidFill>
                  <a:srgbClr val="7030A0"/>
                </a:solidFill>
              </a:rPr>
              <a:t>args</a:t>
            </a:r>
            <a:r>
              <a:rPr lang="en-IN" sz="2200" dirty="0">
                <a:solidFill>
                  <a:srgbClr val="7030A0"/>
                </a:solidFill>
              </a:rPr>
              <a:t>=(10, ))</a:t>
            </a:r>
          </a:p>
          <a:p>
            <a:pPr lvl="2"/>
            <a:r>
              <a:rPr lang="en-IN" sz="2200" dirty="0">
                <a:solidFill>
                  <a:srgbClr val="7030A0"/>
                </a:solidFill>
              </a:rPr>
              <a:t>	p2 = </a:t>
            </a:r>
            <a:r>
              <a:rPr lang="en-IN" sz="2200" dirty="0" err="1">
                <a:solidFill>
                  <a:srgbClr val="7030A0"/>
                </a:solidFill>
              </a:rPr>
              <a:t>multiprocessing.Process</a:t>
            </a:r>
            <a:r>
              <a:rPr lang="en-IN" sz="2200" dirty="0">
                <a:solidFill>
                  <a:srgbClr val="7030A0"/>
                </a:solidFill>
              </a:rPr>
              <a:t>(target=</a:t>
            </a:r>
            <a:r>
              <a:rPr lang="en-IN" sz="2200" dirty="0" err="1">
                <a:solidFill>
                  <a:srgbClr val="7030A0"/>
                </a:solidFill>
              </a:rPr>
              <a:t>print_cube</a:t>
            </a:r>
            <a:r>
              <a:rPr lang="en-IN" sz="2200" dirty="0">
                <a:solidFill>
                  <a:srgbClr val="7030A0"/>
                </a:solidFill>
              </a:rPr>
              <a:t>, </a:t>
            </a:r>
            <a:r>
              <a:rPr lang="en-IN" sz="2200" dirty="0" err="1">
                <a:solidFill>
                  <a:srgbClr val="7030A0"/>
                </a:solidFill>
              </a:rPr>
              <a:t>args</a:t>
            </a:r>
            <a:r>
              <a:rPr lang="en-IN" sz="2200" dirty="0">
                <a:solidFill>
                  <a:srgbClr val="7030A0"/>
                </a:solidFill>
              </a:rPr>
              <a:t>=(10, ))</a:t>
            </a:r>
          </a:p>
          <a:p>
            <a:pPr lvl="2"/>
            <a:r>
              <a:rPr lang="en-IN" sz="2200" dirty="0">
                <a:solidFill>
                  <a:srgbClr val="7030A0"/>
                </a:solidFill>
              </a:rPr>
              <a:t>	# starting process 1</a:t>
            </a:r>
          </a:p>
          <a:p>
            <a:pPr lvl="2"/>
            <a:r>
              <a:rPr lang="en-IN" sz="2200" dirty="0">
                <a:solidFill>
                  <a:srgbClr val="7030A0"/>
                </a:solidFill>
              </a:rPr>
              <a:t>	p1.start()</a:t>
            </a:r>
          </a:p>
          <a:p>
            <a:pPr lvl="2"/>
            <a:r>
              <a:rPr lang="en-IN" sz="2200" dirty="0">
                <a:solidFill>
                  <a:srgbClr val="7030A0"/>
                </a:solidFill>
              </a:rPr>
              <a:t>	# starting process 2</a:t>
            </a:r>
          </a:p>
          <a:p>
            <a:pPr lvl="2"/>
            <a:r>
              <a:rPr lang="en-IN" sz="2200" dirty="0">
                <a:solidFill>
                  <a:srgbClr val="7030A0"/>
                </a:solidFill>
              </a:rPr>
              <a:t>	p2.start()</a:t>
            </a:r>
          </a:p>
          <a:p>
            <a:pPr lvl="2"/>
            <a:r>
              <a:rPr lang="en-IN" sz="2200" dirty="0">
                <a:solidFill>
                  <a:srgbClr val="7030A0"/>
                </a:solidFill>
              </a:rPr>
              <a:t>	# wait until process 1 is finished</a:t>
            </a:r>
          </a:p>
          <a:p>
            <a:pPr lvl="2"/>
            <a:r>
              <a:rPr lang="en-IN" sz="2200" dirty="0">
                <a:solidFill>
                  <a:srgbClr val="7030A0"/>
                </a:solidFill>
              </a:rPr>
              <a:t>	p1.join()</a:t>
            </a:r>
          </a:p>
          <a:p>
            <a:pPr lvl="2"/>
            <a:r>
              <a:rPr lang="en-IN" sz="2200" dirty="0">
                <a:solidFill>
                  <a:srgbClr val="7030A0"/>
                </a:solidFill>
              </a:rPr>
              <a:t>	# wait until process 2 is finished</a:t>
            </a:r>
          </a:p>
          <a:p>
            <a:pPr lvl="2"/>
            <a:r>
              <a:rPr lang="en-IN" sz="2200" dirty="0">
                <a:solidFill>
                  <a:srgbClr val="7030A0"/>
                </a:solidFill>
              </a:rPr>
              <a:t>	p2.join()</a:t>
            </a:r>
          </a:p>
          <a:p>
            <a:pPr lvl="2"/>
            <a:r>
              <a:rPr lang="en-IN" sz="2200" dirty="0">
                <a:solidFill>
                  <a:srgbClr val="7030A0"/>
                </a:solidFill>
              </a:rPr>
              <a:t>	# both processes finished</a:t>
            </a:r>
          </a:p>
          <a:p>
            <a:pPr lvl="2"/>
            <a:r>
              <a:rPr lang="en-IN" sz="2200" dirty="0">
                <a:solidFill>
                  <a:srgbClr val="7030A0"/>
                </a:solidFill>
              </a:rPr>
              <a:t>	print("Done!")</a:t>
            </a:r>
          </a:p>
          <a:p>
            <a:endParaRPr lang="en-IN" dirty="0"/>
          </a:p>
        </p:txBody>
      </p:sp>
    </p:spTree>
    <p:extLst>
      <p:ext uri="{BB962C8B-B14F-4D97-AF65-F5344CB8AC3E}">
        <p14:creationId xmlns:p14="http://schemas.microsoft.com/office/powerpoint/2010/main" val="242736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Multiprocessing in Python</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Autofit/>
          </a:bodyPr>
          <a:lstStyle/>
          <a:p>
            <a:pPr algn="l" fontAlgn="base"/>
            <a:r>
              <a:rPr lang="en-US" sz="1800" b="0" i="0" dirty="0">
                <a:effectLst/>
                <a:latin typeface="urw-din"/>
              </a:rPr>
              <a:t>Let us try to understand the above code:</a:t>
            </a:r>
          </a:p>
          <a:p>
            <a:pPr algn="l" fontAlgn="base">
              <a:buFont typeface="Arial" panose="020B0604020202020204" pitchFamily="34" charset="0"/>
              <a:buChar char="•"/>
            </a:pPr>
            <a:r>
              <a:rPr lang="en-US" sz="1800" b="0" i="0" dirty="0">
                <a:effectLst/>
                <a:latin typeface="urw-din"/>
              </a:rPr>
              <a:t>To import the multiprocessing module, we do:</a:t>
            </a:r>
          </a:p>
          <a:p>
            <a:pPr lvl="1"/>
            <a:r>
              <a:rPr kumimoji="0" lang="en-US" altLang="en-US" sz="1400" b="0" i="0" u="none" strike="noStrike" cap="none" normalizeH="0" baseline="0" dirty="0">
                <a:ln>
                  <a:noFill/>
                </a:ln>
                <a:solidFill>
                  <a:srgbClr val="7030A0"/>
                </a:solidFill>
                <a:effectLst/>
                <a:latin typeface="Consolas" panose="020B0609020204030204" pitchFamily="49" charset="0"/>
              </a:rPr>
              <a:t>import multiprocessing</a:t>
            </a:r>
            <a:r>
              <a:rPr kumimoji="0" lang="en-US" altLang="en-US" sz="1400" b="0" i="0" u="none" strike="noStrike" cap="none" normalizeH="0" baseline="0" dirty="0">
                <a:ln>
                  <a:noFill/>
                </a:ln>
                <a:solidFill>
                  <a:srgbClr val="7030A0"/>
                </a:solidFill>
                <a:effectLst/>
              </a:rPr>
              <a:t> </a:t>
            </a:r>
            <a:endParaRPr kumimoji="0" lang="en-US" altLang="en-US" sz="1400" b="0" i="0" u="none" strike="noStrike" cap="none" normalizeH="0" baseline="0" dirty="0">
              <a:ln>
                <a:noFill/>
              </a:ln>
              <a:solidFill>
                <a:srgbClr val="7030A0"/>
              </a:solidFill>
              <a:effectLst/>
              <a:latin typeface="Arial" panose="020B0604020202020204" pitchFamily="34" charset="0"/>
            </a:endParaRPr>
          </a:p>
          <a:p>
            <a:pPr algn="l" fontAlgn="base">
              <a:buFont typeface="Arial" panose="020B0604020202020204" pitchFamily="34" charset="0"/>
              <a:buChar char="•"/>
            </a:pPr>
            <a:r>
              <a:rPr lang="en-US" sz="1800" b="0" i="0" dirty="0">
                <a:effectLst/>
                <a:latin typeface="urw-din"/>
              </a:rPr>
              <a:t>To create a process, we create an object of </a:t>
            </a:r>
            <a:r>
              <a:rPr lang="en-US" sz="1800" b="1" i="0" dirty="0">
                <a:effectLst/>
                <a:latin typeface="urw-din"/>
              </a:rPr>
              <a:t>Process</a:t>
            </a:r>
            <a:r>
              <a:rPr lang="en-US" sz="1800" b="0" i="0" dirty="0">
                <a:effectLst/>
                <a:latin typeface="urw-din"/>
              </a:rPr>
              <a:t> class. It takes following </a:t>
            </a:r>
            <a:r>
              <a:rPr lang="en-US" sz="1800" b="0" i="0" dirty="0" err="1">
                <a:effectLst/>
                <a:latin typeface="urw-din"/>
              </a:rPr>
              <a:t>arguments:</a:t>
            </a:r>
            <a:r>
              <a:rPr lang="en-US" sz="1800" b="1" i="0" dirty="0" err="1">
                <a:effectLst/>
                <a:latin typeface="urw-din"/>
              </a:rPr>
              <a:t>target</a:t>
            </a:r>
            <a:r>
              <a:rPr lang="en-US" sz="1800" b="0" i="0" dirty="0">
                <a:effectLst/>
                <a:latin typeface="urw-din"/>
              </a:rPr>
              <a:t>: the function to be executed by process</a:t>
            </a:r>
          </a:p>
          <a:p>
            <a:pPr algn="l" fontAlgn="base">
              <a:buFont typeface="Arial" panose="020B0604020202020204" pitchFamily="34" charset="0"/>
              <a:buChar char="•"/>
            </a:pPr>
            <a:r>
              <a:rPr lang="en-US" sz="1800" b="1" i="0" dirty="0" err="1">
                <a:effectLst/>
                <a:latin typeface="urw-din"/>
              </a:rPr>
              <a:t>args</a:t>
            </a:r>
            <a:r>
              <a:rPr lang="en-US" sz="1800" b="0" i="0" dirty="0">
                <a:effectLst/>
                <a:latin typeface="urw-din"/>
              </a:rPr>
              <a:t>: the arguments to be passed to the target function</a:t>
            </a:r>
          </a:p>
          <a:p>
            <a:pPr algn="l" fontAlgn="base"/>
            <a:r>
              <a:rPr lang="en-US" sz="1800" b="0" i="0" dirty="0">
                <a:effectLst/>
                <a:latin typeface="urw-din"/>
              </a:rPr>
              <a:t>Note: </a:t>
            </a:r>
            <a:r>
              <a:rPr lang="en-US" sz="1800" b="1" i="0" dirty="0">
                <a:effectLst/>
                <a:latin typeface="urw-din"/>
              </a:rPr>
              <a:t>Process</a:t>
            </a:r>
            <a:r>
              <a:rPr lang="en-US" sz="1800" b="0" i="0" dirty="0">
                <a:effectLst/>
                <a:latin typeface="urw-din"/>
              </a:rPr>
              <a:t> constructor takes many other arguments also which will be discussed later. In above example, we created 2 processes with different target functions:</a:t>
            </a:r>
          </a:p>
          <a:p>
            <a:pPr lvl="1"/>
            <a:r>
              <a:rPr kumimoji="0" lang="en-US" altLang="en-US" sz="1400" b="0" i="0" u="none" strike="noStrike" cap="none" normalizeH="0" baseline="0" dirty="0">
                <a:ln>
                  <a:noFill/>
                </a:ln>
                <a:solidFill>
                  <a:srgbClr val="7030A0"/>
                </a:solidFill>
                <a:effectLst/>
                <a:latin typeface="Consolas" panose="020B0609020204030204" pitchFamily="49" charset="0"/>
              </a:rPr>
              <a:t>p1 = </a:t>
            </a:r>
            <a:r>
              <a:rPr kumimoji="0" lang="en-US" altLang="en-US" sz="1400" b="0" i="0" u="none" strike="noStrike" cap="none" normalizeH="0" baseline="0" dirty="0" err="1">
                <a:ln>
                  <a:noFill/>
                </a:ln>
                <a:solidFill>
                  <a:srgbClr val="7030A0"/>
                </a:solidFill>
                <a:effectLst/>
                <a:latin typeface="Consolas" panose="020B0609020204030204" pitchFamily="49" charset="0"/>
              </a:rPr>
              <a:t>multiprocessing.Process</a:t>
            </a:r>
            <a:r>
              <a:rPr kumimoji="0" lang="en-US" altLang="en-US" sz="1400" b="0" i="0" u="none" strike="noStrike" cap="none" normalizeH="0" baseline="0" dirty="0">
                <a:ln>
                  <a:noFill/>
                </a:ln>
                <a:solidFill>
                  <a:srgbClr val="7030A0"/>
                </a:solidFill>
                <a:effectLst/>
                <a:latin typeface="Consolas" panose="020B0609020204030204" pitchFamily="49" charset="0"/>
              </a:rPr>
              <a:t>(target=</a:t>
            </a:r>
            <a:r>
              <a:rPr kumimoji="0" lang="en-US" altLang="en-US" sz="1400" b="0" i="0" u="none" strike="noStrike" cap="none" normalizeH="0" baseline="0" dirty="0" err="1">
                <a:ln>
                  <a:noFill/>
                </a:ln>
                <a:solidFill>
                  <a:srgbClr val="7030A0"/>
                </a:solidFill>
                <a:effectLst/>
                <a:latin typeface="Consolas" panose="020B0609020204030204" pitchFamily="49" charset="0"/>
              </a:rPr>
              <a:t>print_square</a:t>
            </a:r>
            <a:r>
              <a:rPr kumimoji="0" lang="en-US" altLang="en-US" sz="1400" b="0" i="0" u="none" strike="noStrike" cap="none" normalizeH="0" baseline="0" dirty="0">
                <a:ln>
                  <a:noFill/>
                </a:ln>
                <a:solidFill>
                  <a:srgbClr val="7030A0"/>
                </a:solidFill>
                <a:effectLst/>
                <a:latin typeface="Consolas" panose="020B0609020204030204" pitchFamily="49" charset="0"/>
              </a:rPr>
              <a:t>, </a:t>
            </a:r>
            <a:r>
              <a:rPr kumimoji="0" lang="en-US" altLang="en-US" sz="1400" b="0" i="0" u="none" strike="noStrike" cap="none" normalizeH="0" baseline="0" dirty="0" err="1">
                <a:ln>
                  <a:noFill/>
                </a:ln>
                <a:solidFill>
                  <a:srgbClr val="7030A0"/>
                </a:solidFill>
                <a:effectLst/>
                <a:latin typeface="Consolas" panose="020B0609020204030204" pitchFamily="49" charset="0"/>
              </a:rPr>
              <a:t>args</a:t>
            </a:r>
            <a:r>
              <a:rPr kumimoji="0" lang="en-US" altLang="en-US" sz="1400" b="0" i="0" u="none" strike="noStrike" cap="none" normalizeH="0" baseline="0" dirty="0">
                <a:ln>
                  <a:noFill/>
                </a:ln>
                <a:solidFill>
                  <a:srgbClr val="7030A0"/>
                </a:solidFill>
                <a:effectLst/>
                <a:latin typeface="Consolas" panose="020B0609020204030204" pitchFamily="49" charset="0"/>
              </a:rPr>
              <a:t>=(10, )) </a:t>
            </a:r>
          </a:p>
          <a:p>
            <a:pPr lvl="1"/>
            <a:r>
              <a:rPr kumimoji="0" lang="en-US" altLang="en-US" sz="1400" b="0" i="0" u="none" strike="noStrike" cap="none" normalizeH="0" baseline="0" dirty="0">
                <a:ln>
                  <a:noFill/>
                </a:ln>
                <a:solidFill>
                  <a:srgbClr val="7030A0"/>
                </a:solidFill>
                <a:effectLst/>
                <a:latin typeface="Consolas" panose="020B0609020204030204" pitchFamily="49" charset="0"/>
              </a:rPr>
              <a:t>p2 = </a:t>
            </a:r>
            <a:r>
              <a:rPr kumimoji="0" lang="en-US" altLang="en-US" sz="1400" b="0" i="0" u="none" strike="noStrike" cap="none" normalizeH="0" baseline="0" dirty="0" err="1">
                <a:ln>
                  <a:noFill/>
                </a:ln>
                <a:solidFill>
                  <a:srgbClr val="7030A0"/>
                </a:solidFill>
                <a:effectLst/>
                <a:latin typeface="Consolas" panose="020B0609020204030204" pitchFamily="49" charset="0"/>
              </a:rPr>
              <a:t>multiprocessing.Process</a:t>
            </a:r>
            <a:r>
              <a:rPr kumimoji="0" lang="en-US" altLang="en-US" sz="1400" b="0" i="0" u="none" strike="noStrike" cap="none" normalizeH="0" baseline="0" dirty="0">
                <a:ln>
                  <a:noFill/>
                </a:ln>
                <a:solidFill>
                  <a:srgbClr val="7030A0"/>
                </a:solidFill>
                <a:effectLst/>
                <a:latin typeface="Consolas" panose="020B0609020204030204" pitchFamily="49" charset="0"/>
              </a:rPr>
              <a:t>(target=</a:t>
            </a:r>
            <a:r>
              <a:rPr kumimoji="0" lang="en-US" altLang="en-US" sz="1400" b="0" i="0" u="none" strike="noStrike" cap="none" normalizeH="0" baseline="0" dirty="0" err="1">
                <a:ln>
                  <a:noFill/>
                </a:ln>
                <a:solidFill>
                  <a:srgbClr val="7030A0"/>
                </a:solidFill>
                <a:effectLst/>
                <a:latin typeface="Consolas" panose="020B0609020204030204" pitchFamily="49" charset="0"/>
              </a:rPr>
              <a:t>print_cube</a:t>
            </a:r>
            <a:r>
              <a:rPr kumimoji="0" lang="en-US" altLang="en-US" sz="1400" b="0" i="0" u="none" strike="noStrike" cap="none" normalizeH="0" baseline="0" dirty="0">
                <a:ln>
                  <a:noFill/>
                </a:ln>
                <a:solidFill>
                  <a:srgbClr val="7030A0"/>
                </a:solidFill>
                <a:effectLst/>
                <a:latin typeface="Consolas" panose="020B0609020204030204" pitchFamily="49" charset="0"/>
              </a:rPr>
              <a:t>, </a:t>
            </a:r>
            <a:r>
              <a:rPr kumimoji="0" lang="en-US" altLang="en-US" sz="1400" b="0" i="0" u="none" strike="noStrike" cap="none" normalizeH="0" baseline="0" dirty="0" err="1">
                <a:ln>
                  <a:noFill/>
                </a:ln>
                <a:solidFill>
                  <a:srgbClr val="7030A0"/>
                </a:solidFill>
                <a:effectLst/>
                <a:latin typeface="Consolas" panose="020B0609020204030204" pitchFamily="49" charset="0"/>
              </a:rPr>
              <a:t>args</a:t>
            </a:r>
            <a:r>
              <a:rPr kumimoji="0" lang="en-US" altLang="en-US" sz="1400" b="0" i="0" u="none" strike="noStrike" cap="none" normalizeH="0" baseline="0" dirty="0">
                <a:ln>
                  <a:noFill/>
                </a:ln>
                <a:solidFill>
                  <a:srgbClr val="7030A0"/>
                </a:solidFill>
                <a:effectLst/>
                <a:latin typeface="Consolas" panose="020B0609020204030204" pitchFamily="49" charset="0"/>
              </a:rPr>
              <a:t>=(10, ))</a:t>
            </a:r>
            <a:r>
              <a:rPr kumimoji="0" lang="en-US" altLang="en-US" sz="1400" b="0" i="0" u="none" strike="noStrike" cap="none" normalizeH="0" baseline="0" dirty="0">
                <a:ln>
                  <a:noFill/>
                </a:ln>
                <a:solidFill>
                  <a:srgbClr val="7030A0"/>
                </a:solidFill>
                <a:effectLst/>
              </a:rPr>
              <a:t> </a:t>
            </a:r>
            <a:endParaRPr kumimoji="0" lang="en-US" altLang="en-US" sz="1400" b="0" i="0" u="none" strike="noStrike" cap="none" normalizeH="0" baseline="0" dirty="0">
              <a:ln>
                <a:noFill/>
              </a:ln>
              <a:solidFill>
                <a:srgbClr val="7030A0"/>
              </a:solidFill>
              <a:effectLst/>
              <a:latin typeface="Arial" panose="020B0604020202020204" pitchFamily="34" charset="0"/>
            </a:endParaRPr>
          </a:p>
          <a:p>
            <a:r>
              <a:rPr lang="en-US" sz="1800" b="0" i="0" dirty="0">
                <a:effectLst/>
                <a:latin typeface="urw-din"/>
              </a:rPr>
              <a:t>To start a process, we use </a:t>
            </a:r>
            <a:r>
              <a:rPr lang="en-US" sz="1800" b="1" i="0" dirty="0">
                <a:effectLst/>
                <a:latin typeface="urw-din"/>
              </a:rPr>
              <a:t>start</a:t>
            </a:r>
            <a:r>
              <a:rPr lang="en-US" sz="1800" b="0" i="0" dirty="0">
                <a:effectLst/>
                <a:latin typeface="urw-din"/>
              </a:rPr>
              <a:t> method of </a:t>
            </a:r>
            <a:r>
              <a:rPr lang="en-US" sz="1800" b="1" i="0" dirty="0">
                <a:effectLst/>
                <a:latin typeface="urw-din"/>
              </a:rPr>
              <a:t>Process</a:t>
            </a:r>
            <a:r>
              <a:rPr lang="en-US" sz="1800" b="0" i="0" dirty="0">
                <a:effectLst/>
                <a:latin typeface="urw-din"/>
              </a:rPr>
              <a:t> class.</a:t>
            </a:r>
          </a:p>
          <a:p>
            <a:pPr lvl="1"/>
            <a:r>
              <a:rPr kumimoji="0" lang="en-US" altLang="en-US" sz="1400" b="0" i="0" u="none" strike="noStrike" cap="none" normalizeH="0" baseline="0" dirty="0">
                <a:ln>
                  <a:noFill/>
                </a:ln>
                <a:solidFill>
                  <a:srgbClr val="7030A0"/>
                </a:solidFill>
                <a:effectLst/>
                <a:latin typeface="Consolas" panose="020B0609020204030204" pitchFamily="49" charset="0"/>
              </a:rPr>
              <a:t>p1.start() </a:t>
            </a:r>
          </a:p>
          <a:p>
            <a:pPr lvl="1"/>
            <a:r>
              <a:rPr kumimoji="0" lang="en-US" altLang="en-US" sz="1400" b="0" i="0" u="none" strike="noStrike" cap="none" normalizeH="0" baseline="0" dirty="0">
                <a:ln>
                  <a:noFill/>
                </a:ln>
                <a:solidFill>
                  <a:srgbClr val="7030A0"/>
                </a:solidFill>
                <a:effectLst/>
                <a:latin typeface="Consolas" panose="020B0609020204030204" pitchFamily="49" charset="0"/>
              </a:rPr>
              <a:t>p2.start()</a:t>
            </a:r>
            <a:r>
              <a:rPr kumimoji="0" lang="en-US" altLang="en-US" sz="1400" b="0" i="0" u="none" strike="noStrike" cap="none" normalizeH="0" baseline="0" dirty="0">
                <a:ln>
                  <a:noFill/>
                </a:ln>
                <a:solidFill>
                  <a:srgbClr val="7030A0"/>
                </a:solidFill>
                <a:effectLst/>
              </a:rPr>
              <a:t> </a:t>
            </a:r>
            <a:endParaRPr kumimoji="0" lang="en-US" altLang="en-US" sz="1400" b="0" i="0" u="none" strike="noStrike" cap="none" normalizeH="0" baseline="0" dirty="0">
              <a:ln>
                <a:noFill/>
              </a:ln>
              <a:solidFill>
                <a:srgbClr val="7030A0"/>
              </a:solidFill>
              <a:effectLst/>
              <a:latin typeface="Arial" panose="020B0604020202020204" pitchFamily="34" charset="0"/>
            </a:endParaRPr>
          </a:p>
          <a:p>
            <a:r>
              <a:rPr lang="en-US" sz="1800" b="0" i="0" dirty="0">
                <a:effectLst/>
                <a:latin typeface="urw-din"/>
              </a:rPr>
              <a:t>Once the processes start, the current program also keeps on executing. In order to stop execution of current program until a process is complete, we use </a:t>
            </a:r>
            <a:r>
              <a:rPr lang="en-US" sz="1800" b="1" i="0" dirty="0">
                <a:effectLst/>
                <a:latin typeface="urw-din"/>
              </a:rPr>
              <a:t>join</a:t>
            </a:r>
            <a:r>
              <a:rPr lang="en-US" sz="1800" b="0" i="0" dirty="0">
                <a:effectLst/>
                <a:latin typeface="urw-din"/>
              </a:rPr>
              <a:t> method.</a:t>
            </a:r>
          </a:p>
          <a:p>
            <a:pPr lvl="1"/>
            <a:r>
              <a:rPr kumimoji="0" lang="en-US" altLang="en-US" sz="1400" b="0" i="0" u="none" strike="noStrike" cap="none" normalizeH="0" baseline="0" dirty="0">
                <a:ln>
                  <a:noFill/>
                </a:ln>
                <a:solidFill>
                  <a:srgbClr val="7030A0"/>
                </a:solidFill>
                <a:effectLst/>
                <a:latin typeface="Consolas" panose="020B0609020204030204" pitchFamily="49" charset="0"/>
              </a:rPr>
              <a:t>p1.join() </a:t>
            </a:r>
          </a:p>
          <a:p>
            <a:pPr lvl="1"/>
            <a:r>
              <a:rPr kumimoji="0" lang="en-US" altLang="en-US" sz="1400" b="0" i="0" u="none" strike="noStrike" cap="none" normalizeH="0" baseline="0" dirty="0">
                <a:ln>
                  <a:noFill/>
                </a:ln>
                <a:solidFill>
                  <a:srgbClr val="7030A0"/>
                </a:solidFill>
                <a:effectLst/>
                <a:latin typeface="Consolas" panose="020B0609020204030204" pitchFamily="49" charset="0"/>
              </a:rPr>
              <a:t>p2.join()</a:t>
            </a:r>
            <a:r>
              <a:rPr kumimoji="0" lang="en-US" altLang="en-US" sz="1400" b="0" i="0" u="none" strike="noStrike" cap="none" normalizeH="0" baseline="0" dirty="0">
                <a:ln>
                  <a:noFill/>
                </a:ln>
                <a:solidFill>
                  <a:srgbClr val="7030A0"/>
                </a:solidFill>
                <a:effectLst/>
              </a:rPr>
              <a:t> </a:t>
            </a:r>
            <a:endParaRPr lang="en-IN" sz="1400" dirty="0">
              <a:solidFill>
                <a:srgbClr val="7030A0"/>
              </a:solidFill>
            </a:endParaRPr>
          </a:p>
          <a:p>
            <a:r>
              <a:rPr lang="en-US" sz="1800" b="0" i="0" dirty="0">
                <a:effectLst/>
                <a:latin typeface="urw-din"/>
              </a:rPr>
              <a:t>As a result, the current program will first wait for the completion of </a:t>
            </a:r>
            <a:r>
              <a:rPr lang="en-US" sz="1800" b="1" i="0" dirty="0">
                <a:effectLst/>
                <a:latin typeface="urw-din"/>
              </a:rPr>
              <a:t>p1</a:t>
            </a:r>
            <a:r>
              <a:rPr lang="en-US" sz="1800" b="0" i="0" dirty="0">
                <a:effectLst/>
                <a:latin typeface="urw-din"/>
              </a:rPr>
              <a:t> and then </a:t>
            </a:r>
            <a:r>
              <a:rPr lang="en-US" sz="1800" b="1" i="0" dirty="0">
                <a:effectLst/>
                <a:latin typeface="urw-din"/>
              </a:rPr>
              <a:t>p2</a:t>
            </a:r>
            <a:r>
              <a:rPr lang="en-US" sz="1800" b="0" i="0" dirty="0">
                <a:effectLst/>
                <a:latin typeface="urw-din"/>
              </a:rPr>
              <a:t>. Once, they are completed, the next statements of current program are executed.</a:t>
            </a:r>
            <a:endParaRPr lang="en-IN" sz="1800" dirty="0"/>
          </a:p>
        </p:txBody>
      </p:sp>
    </p:spTree>
    <p:extLst>
      <p:ext uri="{BB962C8B-B14F-4D97-AF65-F5344CB8AC3E}">
        <p14:creationId xmlns:p14="http://schemas.microsoft.com/office/powerpoint/2010/main" val="167814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Multiprocessing in Python</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Autofit/>
          </a:bodyPr>
          <a:lstStyle/>
          <a:p>
            <a:pPr algn="l" fontAlgn="base"/>
            <a:r>
              <a:rPr lang="en-US" sz="1600" b="0" i="0" dirty="0">
                <a:effectLst/>
                <a:latin typeface="urw-din"/>
              </a:rPr>
              <a:t>Let us consider another program to understand the concept of different processes running on same python script. In this example below, we print the ID of the processes running the target functions:</a:t>
            </a:r>
          </a:p>
          <a:p>
            <a:pPr lvl="2" fontAlgn="base"/>
            <a:r>
              <a:rPr lang="en-IN" sz="900" dirty="0">
                <a:solidFill>
                  <a:srgbClr val="7030A0"/>
                </a:solidFill>
              </a:rPr>
              <a:t>import multiprocessing</a:t>
            </a:r>
          </a:p>
          <a:p>
            <a:pPr lvl="2" fontAlgn="base"/>
            <a:r>
              <a:rPr lang="en-IN" sz="900" dirty="0">
                <a:solidFill>
                  <a:srgbClr val="7030A0"/>
                </a:solidFill>
              </a:rPr>
              <a:t>import </a:t>
            </a:r>
            <a:r>
              <a:rPr lang="en-IN" sz="900" dirty="0" err="1">
                <a:solidFill>
                  <a:srgbClr val="7030A0"/>
                </a:solidFill>
              </a:rPr>
              <a:t>os</a:t>
            </a:r>
            <a:endParaRPr lang="en-IN" sz="900" dirty="0">
              <a:solidFill>
                <a:srgbClr val="7030A0"/>
              </a:solidFill>
            </a:endParaRPr>
          </a:p>
          <a:p>
            <a:pPr lvl="2" fontAlgn="base"/>
            <a:r>
              <a:rPr lang="en-IN" sz="900" dirty="0">
                <a:solidFill>
                  <a:srgbClr val="7030A0"/>
                </a:solidFill>
              </a:rPr>
              <a:t>def worker1():</a:t>
            </a:r>
          </a:p>
          <a:p>
            <a:pPr lvl="2" fontAlgn="base"/>
            <a:r>
              <a:rPr lang="en-IN" sz="900" dirty="0">
                <a:solidFill>
                  <a:srgbClr val="7030A0"/>
                </a:solidFill>
              </a:rPr>
              <a:t>	# printing process id</a:t>
            </a:r>
          </a:p>
          <a:p>
            <a:pPr lvl="2" fontAlgn="base"/>
            <a:r>
              <a:rPr lang="en-IN" sz="900" dirty="0">
                <a:solidFill>
                  <a:srgbClr val="7030A0"/>
                </a:solidFill>
              </a:rPr>
              <a:t>	print("ID of process running worker1: {}".format(</a:t>
            </a:r>
            <a:r>
              <a:rPr lang="en-IN" sz="900" dirty="0" err="1">
                <a:solidFill>
                  <a:srgbClr val="7030A0"/>
                </a:solidFill>
              </a:rPr>
              <a:t>os.getpid</a:t>
            </a:r>
            <a:r>
              <a:rPr lang="en-IN" sz="900" dirty="0">
                <a:solidFill>
                  <a:srgbClr val="7030A0"/>
                </a:solidFill>
              </a:rPr>
              <a:t>()))</a:t>
            </a:r>
          </a:p>
          <a:p>
            <a:pPr lvl="2" fontAlgn="base"/>
            <a:r>
              <a:rPr lang="en-IN" sz="900" dirty="0">
                <a:solidFill>
                  <a:srgbClr val="7030A0"/>
                </a:solidFill>
              </a:rPr>
              <a:t>def worker2():</a:t>
            </a:r>
          </a:p>
          <a:p>
            <a:pPr lvl="2" fontAlgn="base"/>
            <a:r>
              <a:rPr lang="en-IN" sz="900" dirty="0">
                <a:solidFill>
                  <a:srgbClr val="7030A0"/>
                </a:solidFill>
              </a:rPr>
              <a:t>	# printing process id</a:t>
            </a:r>
          </a:p>
          <a:p>
            <a:pPr lvl="2" fontAlgn="base"/>
            <a:r>
              <a:rPr lang="en-IN" sz="900" dirty="0">
                <a:solidFill>
                  <a:srgbClr val="7030A0"/>
                </a:solidFill>
              </a:rPr>
              <a:t>	print("ID of process running worker2: {}".format(</a:t>
            </a:r>
            <a:r>
              <a:rPr lang="en-IN" sz="900" dirty="0" err="1">
                <a:solidFill>
                  <a:srgbClr val="7030A0"/>
                </a:solidFill>
              </a:rPr>
              <a:t>os.getpid</a:t>
            </a:r>
            <a:r>
              <a:rPr lang="en-IN" sz="900" dirty="0">
                <a:solidFill>
                  <a:srgbClr val="7030A0"/>
                </a:solidFill>
              </a:rPr>
              <a:t>()))</a:t>
            </a:r>
          </a:p>
          <a:p>
            <a:pPr lvl="2" fontAlgn="base"/>
            <a:r>
              <a:rPr lang="en-IN" sz="900" dirty="0">
                <a:solidFill>
                  <a:srgbClr val="7030A0"/>
                </a:solidFill>
              </a:rPr>
              <a:t>if __name__ == "__main__":</a:t>
            </a:r>
          </a:p>
          <a:p>
            <a:pPr lvl="2" fontAlgn="base"/>
            <a:r>
              <a:rPr lang="en-IN" sz="900" dirty="0">
                <a:solidFill>
                  <a:srgbClr val="7030A0"/>
                </a:solidFill>
              </a:rPr>
              <a:t>	# printing main program process id</a:t>
            </a:r>
          </a:p>
          <a:p>
            <a:pPr lvl="2" fontAlgn="base"/>
            <a:r>
              <a:rPr lang="en-IN" sz="900" dirty="0">
                <a:solidFill>
                  <a:srgbClr val="7030A0"/>
                </a:solidFill>
              </a:rPr>
              <a:t>	print("ID of main process: {}".format(</a:t>
            </a:r>
            <a:r>
              <a:rPr lang="en-IN" sz="900" dirty="0" err="1">
                <a:solidFill>
                  <a:srgbClr val="7030A0"/>
                </a:solidFill>
              </a:rPr>
              <a:t>os.getpid</a:t>
            </a:r>
            <a:r>
              <a:rPr lang="en-IN" sz="900" dirty="0">
                <a:solidFill>
                  <a:srgbClr val="7030A0"/>
                </a:solidFill>
              </a:rPr>
              <a:t>()))</a:t>
            </a:r>
          </a:p>
          <a:p>
            <a:pPr lvl="2" fontAlgn="base"/>
            <a:r>
              <a:rPr lang="en-IN" sz="900" dirty="0">
                <a:solidFill>
                  <a:srgbClr val="7030A0"/>
                </a:solidFill>
              </a:rPr>
              <a:t>	# creating processes</a:t>
            </a:r>
          </a:p>
          <a:p>
            <a:pPr lvl="2" fontAlgn="base"/>
            <a:r>
              <a:rPr lang="en-IN" sz="900" dirty="0">
                <a:solidFill>
                  <a:srgbClr val="7030A0"/>
                </a:solidFill>
              </a:rPr>
              <a:t>	p1 = </a:t>
            </a:r>
            <a:r>
              <a:rPr lang="en-IN" sz="900" dirty="0" err="1">
                <a:solidFill>
                  <a:srgbClr val="7030A0"/>
                </a:solidFill>
              </a:rPr>
              <a:t>multiprocessing.Process</a:t>
            </a:r>
            <a:r>
              <a:rPr lang="en-IN" sz="900" dirty="0">
                <a:solidFill>
                  <a:srgbClr val="7030A0"/>
                </a:solidFill>
              </a:rPr>
              <a:t>(target=worker1)</a:t>
            </a:r>
          </a:p>
          <a:p>
            <a:pPr lvl="2" fontAlgn="base"/>
            <a:r>
              <a:rPr lang="en-IN" sz="900" dirty="0">
                <a:solidFill>
                  <a:srgbClr val="7030A0"/>
                </a:solidFill>
              </a:rPr>
              <a:t>	p2 = </a:t>
            </a:r>
            <a:r>
              <a:rPr lang="en-IN" sz="900" dirty="0" err="1">
                <a:solidFill>
                  <a:srgbClr val="7030A0"/>
                </a:solidFill>
              </a:rPr>
              <a:t>multiprocessing.Process</a:t>
            </a:r>
            <a:r>
              <a:rPr lang="en-IN" sz="900" dirty="0">
                <a:solidFill>
                  <a:srgbClr val="7030A0"/>
                </a:solidFill>
              </a:rPr>
              <a:t>(target=worker2)</a:t>
            </a:r>
          </a:p>
          <a:p>
            <a:pPr lvl="2" fontAlgn="base"/>
            <a:r>
              <a:rPr lang="en-IN" sz="900" dirty="0">
                <a:solidFill>
                  <a:srgbClr val="7030A0"/>
                </a:solidFill>
              </a:rPr>
              <a:t>	# starting processes</a:t>
            </a:r>
          </a:p>
          <a:p>
            <a:pPr lvl="2" fontAlgn="base"/>
            <a:r>
              <a:rPr lang="en-IN" sz="900" dirty="0">
                <a:solidFill>
                  <a:srgbClr val="7030A0"/>
                </a:solidFill>
              </a:rPr>
              <a:t>	p1.start()</a:t>
            </a:r>
          </a:p>
          <a:p>
            <a:pPr lvl="2" fontAlgn="base"/>
            <a:r>
              <a:rPr lang="en-IN" sz="900" dirty="0">
                <a:solidFill>
                  <a:srgbClr val="7030A0"/>
                </a:solidFill>
              </a:rPr>
              <a:t>	p2.start()</a:t>
            </a:r>
          </a:p>
          <a:p>
            <a:pPr lvl="2" fontAlgn="base"/>
            <a:r>
              <a:rPr lang="en-IN" sz="900" dirty="0">
                <a:solidFill>
                  <a:srgbClr val="7030A0"/>
                </a:solidFill>
              </a:rPr>
              <a:t>	# process IDs</a:t>
            </a:r>
          </a:p>
          <a:p>
            <a:pPr lvl="2" fontAlgn="base"/>
            <a:r>
              <a:rPr lang="en-IN" sz="900" dirty="0">
                <a:solidFill>
                  <a:srgbClr val="7030A0"/>
                </a:solidFill>
              </a:rPr>
              <a:t>	print("ID of process p1: {}".format(p1.pid))</a:t>
            </a:r>
          </a:p>
          <a:p>
            <a:pPr lvl="2" fontAlgn="base"/>
            <a:r>
              <a:rPr lang="en-IN" sz="900" dirty="0">
                <a:solidFill>
                  <a:srgbClr val="7030A0"/>
                </a:solidFill>
              </a:rPr>
              <a:t>	print("ID of process p2: {}".format(p2.pid))</a:t>
            </a:r>
          </a:p>
          <a:p>
            <a:pPr lvl="2" fontAlgn="base"/>
            <a:r>
              <a:rPr lang="en-IN" sz="900" dirty="0">
                <a:solidFill>
                  <a:srgbClr val="7030A0"/>
                </a:solidFill>
              </a:rPr>
              <a:t>	# wait until processes are finished</a:t>
            </a:r>
          </a:p>
          <a:p>
            <a:pPr lvl="2" fontAlgn="base"/>
            <a:r>
              <a:rPr lang="en-IN" sz="900" dirty="0">
                <a:solidFill>
                  <a:srgbClr val="7030A0"/>
                </a:solidFill>
              </a:rPr>
              <a:t>	p1.join()</a:t>
            </a:r>
          </a:p>
          <a:p>
            <a:pPr lvl="2" fontAlgn="base"/>
            <a:r>
              <a:rPr lang="en-IN" sz="900" dirty="0">
                <a:solidFill>
                  <a:srgbClr val="7030A0"/>
                </a:solidFill>
              </a:rPr>
              <a:t>	p2.join()</a:t>
            </a:r>
          </a:p>
          <a:p>
            <a:pPr lvl="2" fontAlgn="base"/>
            <a:r>
              <a:rPr lang="en-IN" sz="900" dirty="0">
                <a:solidFill>
                  <a:srgbClr val="7030A0"/>
                </a:solidFill>
              </a:rPr>
              <a:t>	# both processes finished</a:t>
            </a:r>
          </a:p>
          <a:p>
            <a:pPr lvl="2" fontAlgn="base"/>
            <a:r>
              <a:rPr lang="en-IN" sz="900" dirty="0">
                <a:solidFill>
                  <a:srgbClr val="7030A0"/>
                </a:solidFill>
              </a:rPr>
              <a:t>	print("Both processes finished execution!")</a:t>
            </a:r>
          </a:p>
          <a:p>
            <a:pPr lvl="2" fontAlgn="base"/>
            <a:r>
              <a:rPr lang="en-IN" sz="900" dirty="0">
                <a:solidFill>
                  <a:srgbClr val="7030A0"/>
                </a:solidFill>
              </a:rPr>
              <a:t>	# check if processes are alive</a:t>
            </a:r>
          </a:p>
          <a:p>
            <a:pPr lvl="2" fontAlgn="base"/>
            <a:r>
              <a:rPr lang="en-IN" sz="900" dirty="0">
                <a:solidFill>
                  <a:srgbClr val="7030A0"/>
                </a:solidFill>
              </a:rPr>
              <a:t>	print("Process p1 is alive: {}".format(p1.is_alive()))</a:t>
            </a:r>
          </a:p>
          <a:p>
            <a:pPr lvl="2" fontAlgn="base"/>
            <a:r>
              <a:rPr lang="en-IN" sz="900" dirty="0">
                <a:solidFill>
                  <a:srgbClr val="7030A0"/>
                </a:solidFill>
              </a:rPr>
              <a:t>	print("Process p2 is alive: {}".format(p2.is_alive()))</a:t>
            </a:r>
          </a:p>
        </p:txBody>
      </p:sp>
    </p:spTree>
    <p:extLst>
      <p:ext uri="{BB962C8B-B14F-4D97-AF65-F5344CB8AC3E}">
        <p14:creationId xmlns:p14="http://schemas.microsoft.com/office/powerpoint/2010/main" val="169083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urw-din"/>
              </a:rPr>
              <a:t>Multiprocessing in Python</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Autofit/>
          </a:bodyPr>
          <a:lstStyle/>
          <a:p>
            <a:pPr algn="l" fontAlgn="base">
              <a:buFont typeface="Arial" panose="020B0604020202020204" pitchFamily="34" charset="0"/>
              <a:buChar char="•"/>
            </a:pPr>
            <a:r>
              <a:rPr lang="en-US" sz="2000" b="0" i="0" dirty="0">
                <a:effectLst/>
                <a:latin typeface="urw-din"/>
              </a:rPr>
              <a:t>The main python script has a different process ID and multiprocessing module spawns new processes with different process IDs as we create </a:t>
            </a:r>
            <a:r>
              <a:rPr lang="en-US" sz="2000" b="1" i="0" dirty="0">
                <a:effectLst/>
                <a:latin typeface="urw-din"/>
              </a:rPr>
              <a:t>Process</a:t>
            </a:r>
            <a:r>
              <a:rPr lang="en-US" sz="2000" b="0" i="0" dirty="0">
                <a:effectLst/>
                <a:latin typeface="urw-din"/>
              </a:rPr>
              <a:t> objects </a:t>
            </a:r>
            <a:r>
              <a:rPr lang="en-US" sz="2000" b="1" i="0" dirty="0">
                <a:effectLst/>
                <a:latin typeface="urw-din"/>
              </a:rPr>
              <a:t>p1</a:t>
            </a:r>
            <a:r>
              <a:rPr lang="en-US" sz="2000" b="0" i="0" dirty="0">
                <a:effectLst/>
                <a:latin typeface="urw-din"/>
              </a:rPr>
              <a:t> and </a:t>
            </a:r>
            <a:r>
              <a:rPr lang="en-US" sz="2000" b="1" i="0" dirty="0">
                <a:effectLst/>
                <a:latin typeface="urw-din"/>
              </a:rPr>
              <a:t>p2</a:t>
            </a:r>
            <a:r>
              <a:rPr lang="en-US" sz="2000" b="0" i="0" dirty="0">
                <a:effectLst/>
                <a:latin typeface="urw-din"/>
              </a:rPr>
              <a:t>. In above program, we use </a:t>
            </a:r>
            <a:r>
              <a:rPr lang="en-US" sz="2000" b="1" i="0" dirty="0" err="1">
                <a:effectLst/>
                <a:latin typeface="urw-din"/>
              </a:rPr>
              <a:t>os.getpid</a:t>
            </a:r>
            <a:r>
              <a:rPr lang="en-US" sz="2000" b="1" i="0" dirty="0">
                <a:effectLst/>
                <a:latin typeface="urw-din"/>
              </a:rPr>
              <a:t>()</a:t>
            </a:r>
            <a:r>
              <a:rPr lang="en-US" sz="2000" b="0" i="0" dirty="0">
                <a:effectLst/>
                <a:latin typeface="urw-din"/>
              </a:rPr>
              <a:t> function to get ID of process running the current target </a:t>
            </a:r>
            <a:r>
              <a:rPr lang="en-US" sz="2000" b="0" i="0" dirty="0" err="1">
                <a:effectLst/>
                <a:latin typeface="urw-din"/>
              </a:rPr>
              <a:t>function.Notice</a:t>
            </a:r>
            <a:r>
              <a:rPr lang="en-US" sz="2000" b="0" i="0" dirty="0">
                <a:effectLst/>
                <a:latin typeface="urw-din"/>
              </a:rPr>
              <a:t> that it matches with the process IDs of </a:t>
            </a:r>
            <a:r>
              <a:rPr lang="en-US" sz="2000" b="1" i="0" dirty="0">
                <a:effectLst/>
                <a:latin typeface="urw-din"/>
              </a:rPr>
              <a:t>p1</a:t>
            </a:r>
            <a:r>
              <a:rPr lang="en-US" sz="2000" b="0" i="0" dirty="0">
                <a:effectLst/>
                <a:latin typeface="urw-din"/>
              </a:rPr>
              <a:t> and </a:t>
            </a:r>
            <a:r>
              <a:rPr lang="en-US" sz="2000" b="1" i="0" dirty="0">
                <a:effectLst/>
                <a:latin typeface="urw-din"/>
              </a:rPr>
              <a:t>p2</a:t>
            </a:r>
            <a:r>
              <a:rPr lang="en-US" sz="2000" b="0" i="0" dirty="0">
                <a:effectLst/>
                <a:latin typeface="urw-din"/>
              </a:rPr>
              <a:t> which we obtain using </a:t>
            </a:r>
            <a:r>
              <a:rPr lang="en-US" sz="2000" b="1" i="0" dirty="0" err="1">
                <a:effectLst/>
                <a:latin typeface="urw-din"/>
              </a:rPr>
              <a:t>pid</a:t>
            </a:r>
            <a:r>
              <a:rPr lang="en-US" sz="2000" b="0" i="0" dirty="0">
                <a:effectLst/>
                <a:latin typeface="urw-din"/>
              </a:rPr>
              <a:t> attribute of </a:t>
            </a:r>
            <a:r>
              <a:rPr lang="en-US" sz="2000" b="1" i="0" dirty="0">
                <a:effectLst/>
                <a:latin typeface="urw-din"/>
              </a:rPr>
              <a:t>Process</a:t>
            </a:r>
            <a:r>
              <a:rPr lang="en-US" sz="2000" b="0" i="0" dirty="0">
                <a:effectLst/>
                <a:latin typeface="urw-din"/>
              </a:rPr>
              <a:t> class.</a:t>
            </a:r>
          </a:p>
          <a:p>
            <a:pPr algn="l" fontAlgn="base">
              <a:buFont typeface="Arial" panose="020B0604020202020204" pitchFamily="34" charset="0"/>
              <a:buChar char="•"/>
            </a:pPr>
            <a:r>
              <a:rPr lang="en-US" sz="2000" b="0" i="0" dirty="0">
                <a:effectLst/>
                <a:latin typeface="urw-din"/>
              </a:rPr>
              <a:t>Each process runs independently and has its own memory space.</a:t>
            </a:r>
          </a:p>
          <a:p>
            <a:pPr algn="l" fontAlgn="base">
              <a:buFont typeface="Arial" panose="020B0604020202020204" pitchFamily="34" charset="0"/>
              <a:buChar char="•"/>
            </a:pPr>
            <a:r>
              <a:rPr lang="en-US" sz="2000" b="0" i="0" dirty="0">
                <a:effectLst/>
                <a:latin typeface="urw-din"/>
              </a:rPr>
              <a:t>As soon as the execution of target function is finished, the processes get terminated. In above program we used </a:t>
            </a:r>
            <a:r>
              <a:rPr lang="en-US" sz="2000" b="1" i="0" dirty="0" err="1">
                <a:effectLst/>
                <a:latin typeface="urw-din"/>
              </a:rPr>
              <a:t>is_alive</a:t>
            </a:r>
            <a:r>
              <a:rPr lang="en-US" sz="2000" b="0" i="0" dirty="0">
                <a:effectLst/>
                <a:latin typeface="urw-din"/>
              </a:rPr>
              <a:t> method of </a:t>
            </a:r>
            <a:r>
              <a:rPr lang="en-US" sz="2000" b="1" i="0" dirty="0">
                <a:effectLst/>
                <a:latin typeface="urw-din"/>
              </a:rPr>
              <a:t>Process</a:t>
            </a:r>
            <a:r>
              <a:rPr lang="en-US" sz="2000" b="0" i="0" dirty="0">
                <a:effectLst/>
                <a:latin typeface="urw-din"/>
              </a:rPr>
              <a:t> class to check if a process is still active or not.</a:t>
            </a:r>
          </a:p>
          <a:p>
            <a:pPr algn="l" fontAlgn="base"/>
            <a:r>
              <a:rPr lang="en-US" sz="2000" b="0" i="0" dirty="0">
                <a:effectLst/>
                <a:latin typeface="urw-din"/>
              </a:rPr>
              <a:t>Consider the diagram below to understand how new processes are different from main Python script:</a:t>
            </a:r>
          </a:p>
          <a:p>
            <a:pPr algn="l" fontAlgn="base"/>
            <a:endParaRPr lang="en-IN" sz="2000" dirty="0"/>
          </a:p>
        </p:txBody>
      </p:sp>
      <p:pic>
        <p:nvPicPr>
          <p:cNvPr id="2050" name="Picture 2">
            <a:extLst>
              <a:ext uri="{FF2B5EF4-FFF2-40B4-BE49-F238E27FC236}">
                <a16:creationId xmlns:a16="http://schemas.microsoft.com/office/drawing/2014/main" id="{B9176F1B-E229-1F61-5FCF-AF636D730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604" y="3992096"/>
            <a:ext cx="61150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683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B486-EC58-6AFB-0B74-243CDC1EC7E3}"/>
              </a:ext>
            </a:extLst>
          </p:cNvPr>
          <p:cNvSpPr>
            <a:spLocks noGrp="1"/>
          </p:cNvSpPr>
          <p:nvPr>
            <p:ph type="title"/>
          </p:nvPr>
        </p:nvSpPr>
        <p:spPr>
          <a:xfrm>
            <a:off x="98612" y="141007"/>
            <a:ext cx="11824447" cy="585133"/>
          </a:xfrm>
        </p:spPr>
        <p:txBody>
          <a:bodyPr>
            <a:normAutofit fontScale="90000"/>
          </a:bodyPr>
          <a:lstStyle/>
          <a:p>
            <a:r>
              <a:rPr lang="en-IN" b="1" i="0" dirty="0">
                <a:effectLst/>
                <a:latin typeface="sofia-pro"/>
              </a:rPr>
              <a:t>Communication between processes</a:t>
            </a:r>
            <a:endParaRPr lang="en-IN" dirty="0"/>
          </a:p>
        </p:txBody>
      </p:sp>
      <p:sp>
        <p:nvSpPr>
          <p:cNvPr id="3" name="Content Placeholder 2">
            <a:extLst>
              <a:ext uri="{FF2B5EF4-FFF2-40B4-BE49-F238E27FC236}">
                <a16:creationId xmlns:a16="http://schemas.microsoft.com/office/drawing/2014/main" id="{0D39D3F2-AB13-7133-C2DB-EC44EC0EFF61}"/>
              </a:ext>
            </a:extLst>
          </p:cNvPr>
          <p:cNvSpPr>
            <a:spLocks noGrp="1"/>
          </p:cNvSpPr>
          <p:nvPr>
            <p:ph idx="1"/>
          </p:nvPr>
        </p:nvSpPr>
        <p:spPr>
          <a:xfrm>
            <a:off x="98612" y="869576"/>
            <a:ext cx="11824446" cy="5746377"/>
          </a:xfrm>
        </p:spPr>
        <p:txBody>
          <a:bodyPr>
            <a:normAutofit fontScale="70000" lnSpcReduction="20000"/>
          </a:bodyPr>
          <a:lstStyle/>
          <a:p>
            <a:pPr algn="l" fontAlgn="base"/>
            <a:r>
              <a:rPr lang="en-US" sz="2600" b="0" i="0" dirty="0">
                <a:effectLst/>
                <a:latin typeface="urw-din"/>
              </a:rPr>
              <a:t>Here we discuss the concept of data sharing and message passing between processes while using </a:t>
            </a:r>
            <a:r>
              <a:rPr lang="en-US" sz="2600" b="1" i="0" dirty="0">
                <a:effectLst/>
                <a:latin typeface="urw-din"/>
              </a:rPr>
              <a:t>multiprocessing</a:t>
            </a:r>
            <a:r>
              <a:rPr lang="en-US" sz="2600" b="0" i="0" dirty="0">
                <a:effectLst/>
                <a:latin typeface="urw-din"/>
              </a:rPr>
              <a:t> module in Python.</a:t>
            </a:r>
          </a:p>
          <a:p>
            <a:pPr algn="l" fontAlgn="base"/>
            <a:r>
              <a:rPr lang="en-US" sz="2600" b="0" i="0" dirty="0">
                <a:effectLst/>
                <a:latin typeface="urw-din"/>
              </a:rPr>
              <a:t>In multiprocessing, any newly created process will do following:</a:t>
            </a:r>
          </a:p>
          <a:p>
            <a:pPr lvl="1" fontAlgn="base"/>
            <a:r>
              <a:rPr lang="en-US" sz="2300" b="0" i="0" dirty="0">
                <a:effectLst/>
                <a:latin typeface="urw-din"/>
              </a:rPr>
              <a:t>run independently</a:t>
            </a:r>
          </a:p>
          <a:p>
            <a:pPr lvl="1" fontAlgn="base"/>
            <a:r>
              <a:rPr lang="en-US" sz="2300" b="0" i="0" dirty="0">
                <a:effectLst/>
                <a:latin typeface="urw-din"/>
              </a:rPr>
              <a:t>have their own memory space.</a:t>
            </a:r>
          </a:p>
          <a:p>
            <a:pPr algn="l" fontAlgn="base"/>
            <a:r>
              <a:rPr lang="en-US" sz="2600" b="0" i="0" dirty="0">
                <a:solidFill>
                  <a:srgbClr val="7030A0"/>
                </a:solidFill>
                <a:effectLst/>
                <a:latin typeface="urw-din"/>
              </a:rPr>
              <a:t>Consider the program below to understand this concept:</a:t>
            </a:r>
          </a:p>
          <a:p>
            <a:pPr lvl="1"/>
            <a:r>
              <a:rPr lang="en-IN" sz="1400" dirty="0">
                <a:solidFill>
                  <a:srgbClr val="7030A0"/>
                </a:solidFill>
              </a:rPr>
              <a:t>import multiprocessing</a:t>
            </a:r>
          </a:p>
          <a:p>
            <a:pPr lvl="1"/>
            <a:r>
              <a:rPr lang="en-IN" sz="1400" dirty="0">
                <a:solidFill>
                  <a:srgbClr val="7030A0"/>
                </a:solidFill>
              </a:rPr>
              <a:t># empty list with global scope</a:t>
            </a:r>
          </a:p>
          <a:p>
            <a:pPr lvl="1"/>
            <a:r>
              <a:rPr lang="en-IN" sz="1400" dirty="0">
                <a:solidFill>
                  <a:srgbClr val="7030A0"/>
                </a:solidFill>
              </a:rPr>
              <a:t>result = []</a:t>
            </a:r>
          </a:p>
          <a:p>
            <a:pPr lvl="1"/>
            <a:r>
              <a:rPr lang="en-IN" sz="1400" dirty="0">
                <a:solidFill>
                  <a:srgbClr val="7030A0"/>
                </a:solidFill>
              </a:rPr>
              <a:t>def </a:t>
            </a:r>
            <a:r>
              <a:rPr lang="en-IN" sz="1400" dirty="0" err="1">
                <a:solidFill>
                  <a:srgbClr val="7030A0"/>
                </a:solidFill>
              </a:rPr>
              <a:t>square_list</a:t>
            </a:r>
            <a:r>
              <a:rPr lang="en-IN" sz="1400" dirty="0">
                <a:solidFill>
                  <a:srgbClr val="7030A0"/>
                </a:solidFill>
              </a:rPr>
              <a:t>(</a:t>
            </a:r>
            <a:r>
              <a:rPr lang="en-IN" sz="1400" dirty="0" err="1">
                <a:solidFill>
                  <a:srgbClr val="7030A0"/>
                </a:solidFill>
              </a:rPr>
              <a:t>mylist</a:t>
            </a:r>
            <a:r>
              <a:rPr lang="en-IN" sz="1400" dirty="0">
                <a:solidFill>
                  <a:srgbClr val="7030A0"/>
                </a:solidFill>
              </a:rPr>
              <a:t>):</a:t>
            </a:r>
          </a:p>
          <a:p>
            <a:pPr lvl="1"/>
            <a:r>
              <a:rPr lang="en-IN" sz="1400" dirty="0">
                <a:solidFill>
                  <a:srgbClr val="7030A0"/>
                </a:solidFill>
              </a:rPr>
              <a:t>	"""</a:t>
            </a:r>
          </a:p>
          <a:p>
            <a:pPr lvl="1"/>
            <a:r>
              <a:rPr lang="en-IN" sz="1400" dirty="0">
                <a:solidFill>
                  <a:srgbClr val="7030A0"/>
                </a:solidFill>
              </a:rPr>
              <a:t>	function to square a given list</a:t>
            </a:r>
          </a:p>
          <a:p>
            <a:pPr lvl="1"/>
            <a:r>
              <a:rPr lang="en-IN" sz="1400" dirty="0">
                <a:solidFill>
                  <a:srgbClr val="7030A0"/>
                </a:solidFill>
              </a:rPr>
              <a:t>	"""</a:t>
            </a:r>
          </a:p>
          <a:p>
            <a:pPr lvl="1"/>
            <a:r>
              <a:rPr lang="en-IN" sz="1400" dirty="0">
                <a:solidFill>
                  <a:srgbClr val="7030A0"/>
                </a:solidFill>
              </a:rPr>
              <a:t>	global result</a:t>
            </a:r>
          </a:p>
          <a:p>
            <a:pPr lvl="1"/>
            <a:r>
              <a:rPr lang="en-IN" sz="1400" dirty="0">
                <a:solidFill>
                  <a:srgbClr val="7030A0"/>
                </a:solidFill>
              </a:rPr>
              <a:t>	# append squares of </a:t>
            </a:r>
            <a:r>
              <a:rPr lang="en-IN" sz="1400" dirty="0" err="1">
                <a:solidFill>
                  <a:srgbClr val="7030A0"/>
                </a:solidFill>
              </a:rPr>
              <a:t>mylist</a:t>
            </a:r>
            <a:r>
              <a:rPr lang="en-IN" sz="1400" dirty="0">
                <a:solidFill>
                  <a:srgbClr val="7030A0"/>
                </a:solidFill>
              </a:rPr>
              <a:t> to global list result</a:t>
            </a:r>
          </a:p>
          <a:p>
            <a:pPr lvl="1"/>
            <a:r>
              <a:rPr lang="en-IN" sz="1400" dirty="0">
                <a:solidFill>
                  <a:srgbClr val="7030A0"/>
                </a:solidFill>
              </a:rPr>
              <a:t>	for </a:t>
            </a:r>
            <a:r>
              <a:rPr lang="en-IN" sz="1400" dirty="0" err="1">
                <a:solidFill>
                  <a:srgbClr val="7030A0"/>
                </a:solidFill>
              </a:rPr>
              <a:t>num</a:t>
            </a:r>
            <a:r>
              <a:rPr lang="en-IN" sz="1400" dirty="0">
                <a:solidFill>
                  <a:srgbClr val="7030A0"/>
                </a:solidFill>
              </a:rPr>
              <a:t> in </a:t>
            </a:r>
            <a:r>
              <a:rPr lang="en-IN" sz="1400" dirty="0" err="1">
                <a:solidFill>
                  <a:srgbClr val="7030A0"/>
                </a:solidFill>
              </a:rPr>
              <a:t>mylist</a:t>
            </a:r>
            <a:r>
              <a:rPr lang="en-IN" sz="1400" dirty="0">
                <a:solidFill>
                  <a:srgbClr val="7030A0"/>
                </a:solidFill>
              </a:rPr>
              <a:t>:</a:t>
            </a:r>
          </a:p>
          <a:p>
            <a:pPr lvl="1"/>
            <a:r>
              <a:rPr lang="en-IN" sz="1400" dirty="0">
                <a:solidFill>
                  <a:srgbClr val="7030A0"/>
                </a:solidFill>
              </a:rPr>
              <a:t>		</a:t>
            </a:r>
            <a:r>
              <a:rPr lang="en-IN" sz="1400" dirty="0" err="1">
                <a:solidFill>
                  <a:srgbClr val="7030A0"/>
                </a:solidFill>
              </a:rPr>
              <a:t>result.append</a:t>
            </a:r>
            <a:r>
              <a:rPr lang="en-IN" sz="1400" dirty="0">
                <a:solidFill>
                  <a:srgbClr val="7030A0"/>
                </a:solidFill>
              </a:rPr>
              <a:t>(</a:t>
            </a:r>
            <a:r>
              <a:rPr lang="en-IN" sz="1400" dirty="0" err="1">
                <a:solidFill>
                  <a:srgbClr val="7030A0"/>
                </a:solidFill>
              </a:rPr>
              <a:t>num</a:t>
            </a:r>
            <a:r>
              <a:rPr lang="en-IN" sz="1400" dirty="0">
                <a:solidFill>
                  <a:srgbClr val="7030A0"/>
                </a:solidFill>
              </a:rPr>
              <a:t> * </a:t>
            </a:r>
            <a:r>
              <a:rPr lang="en-IN" sz="1400" dirty="0" err="1">
                <a:solidFill>
                  <a:srgbClr val="7030A0"/>
                </a:solidFill>
              </a:rPr>
              <a:t>num</a:t>
            </a:r>
            <a:r>
              <a:rPr lang="en-IN" sz="1400" dirty="0">
                <a:solidFill>
                  <a:srgbClr val="7030A0"/>
                </a:solidFill>
              </a:rPr>
              <a:t>)</a:t>
            </a:r>
          </a:p>
          <a:p>
            <a:pPr lvl="1"/>
            <a:r>
              <a:rPr lang="en-IN" sz="1400" dirty="0">
                <a:solidFill>
                  <a:srgbClr val="7030A0"/>
                </a:solidFill>
              </a:rPr>
              <a:t>	# print global list result</a:t>
            </a:r>
          </a:p>
          <a:p>
            <a:pPr lvl="1"/>
            <a:r>
              <a:rPr lang="en-IN" sz="1400" dirty="0">
                <a:solidFill>
                  <a:srgbClr val="7030A0"/>
                </a:solidFill>
              </a:rPr>
              <a:t>	print("Result(in process p1): {}".format(result))</a:t>
            </a:r>
          </a:p>
          <a:p>
            <a:pPr lvl="1"/>
            <a:r>
              <a:rPr lang="en-IN" sz="1400" dirty="0">
                <a:solidFill>
                  <a:srgbClr val="7030A0"/>
                </a:solidFill>
              </a:rPr>
              <a:t>if __name__ == "__main__":</a:t>
            </a:r>
          </a:p>
          <a:p>
            <a:pPr lvl="1"/>
            <a:r>
              <a:rPr lang="en-IN" sz="1400" dirty="0">
                <a:solidFill>
                  <a:srgbClr val="7030A0"/>
                </a:solidFill>
              </a:rPr>
              <a:t>	# input list</a:t>
            </a:r>
          </a:p>
          <a:p>
            <a:pPr lvl="1"/>
            <a:r>
              <a:rPr lang="en-IN" sz="1400" dirty="0">
                <a:solidFill>
                  <a:srgbClr val="7030A0"/>
                </a:solidFill>
              </a:rPr>
              <a:t>	</a:t>
            </a:r>
            <a:r>
              <a:rPr lang="en-IN" sz="1400" dirty="0" err="1">
                <a:solidFill>
                  <a:srgbClr val="7030A0"/>
                </a:solidFill>
              </a:rPr>
              <a:t>mylist</a:t>
            </a:r>
            <a:r>
              <a:rPr lang="en-IN" sz="1400" dirty="0">
                <a:solidFill>
                  <a:srgbClr val="7030A0"/>
                </a:solidFill>
              </a:rPr>
              <a:t> = [1,2,3,4]</a:t>
            </a:r>
          </a:p>
          <a:p>
            <a:pPr lvl="1"/>
            <a:r>
              <a:rPr lang="en-IN" sz="1400" dirty="0">
                <a:solidFill>
                  <a:srgbClr val="7030A0"/>
                </a:solidFill>
              </a:rPr>
              <a:t>	# creating new process</a:t>
            </a:r>
          </a:p>
          <a:p>
            <a:pPr lvl="1"/>
            <a:r>
              <a:rPr lang="en-IN" sz="1400" dirty="0">
                <a:solidFill>
                  <a:srgbClr val="7030A0"/>
                </a:solidFill>
              </a:rPr>
              <a:t>	p1 = </a:t>
            </a:r>
            <a:r>
              <a:rPr lang="en-IN" sz="1400" dirty="0" err="1">
                <a:solidFill>
                  <a:srgbClr val="7030A0"/>
                </a:solidFill>
              </a:rPr>
              <a:t>multiprocessing.Process</a:t>
            </a:r>
            <a:r>
              <a:rPr lang="en-IN" sz="1400" dirty="0">
                <a:solidFill>
                  <a:srgbClr val="7030A0"/>
                </a:solidFill>
              </a:rPr>
              <a:t>(target=</a:t>
            </a:r>
            <a:r>
              <a:rPr lang="en-IN" sz="1400" dirty="0" err="1">
                <a:solidFill>
                  <a:srgbClr val="7030A0"/>
                </a:solidFill>
              </a:rPr>
              <a:t>square_list</a:t>
            </a:r>
            <a:r>
              <a:rPr lang="en-IN" sz="1400" dirty="0">
                <a:solidFill>
                  <a:srgbClr val="7030A0"/>
                </a:solidFill>
              </a:rPr>
              <a:t>, </a:t>
            </a:r>
            <a:r>
              <a:rPr lang="en-IN" sz="1400" dirty="0" err="1">
                <a:solidFill>
                  <a:srgbClr val="7030A0"/>
                </a:solidFill>
              </a:rPr>
              <a:t>args</a:t>
            </a:r>
            <a:r>
              <a:rPr lang="en-IN" sz="1400" dirty="0">
                <a:solidFill>
                  <a:srgbClr val="7030A0"/>
                </a:solidFill>
              </a:rPr>
              <a:t>=(</a:t>
            </a:r>
            <a:r>
              <a:rPr lang="en-IN" sz="1400" dirty="0" err="1">
                <a:solidFill>
                  <a:srgbClr val="7030A0"/>
                </a:solidFill>
              </a:rPr>
              <a:t>mylist</a:t>
            </a:r>
            <a:r>
              <a:rPr lang="en-IN" sz="1400" dirty="0">
                <a:solidFill>
                  <a:srgbClr val="7030A0"/>
                </a:solidFill>
              </a:rPr>
              <a:t>,))</a:t>
            </a:r>
          </a:p>
          <a:p>
            <a:pPr lvl="1"/>
            <a:r>
              <a:rPr lang="en-IN" sz="1400" dirty="0">
                <a:solidFill>
                  <a:srgbClr val="7030A0"/>
                </a:solidFill>
              </a:rPr>
              <a:t>	# starting process</a:t>
            </a:r>
          </a:p>
          <a:p>
            <a:pPr lvl="1"/>
            <a:r>
              <a:rPr lang="en-IN" sz="1400" dirty="0">
                <a:solidFill>
                  <a:srgbClr val="7030A0"/>
                </a:solidFill>
              </a:rPr>
              <a:t>	p1.start()</a:t>
            </a:r>
          </a:p>
          <a:p>
            <a:pPr lvl="1"/>
            <a:r>
              <a:rPr lang="en-IN" sz="1400" dirty="0">
                <a:solidFill>
                  <a:srgbClr val="7030A0"/>
                </a:solidFill>
              </a:rPr>
              <a:t>	# wait until process is finished</a:t>
            </a:r>
          </a:p>
          <a:p>
            <a:pPr lvl="1"/>
            <a:r>
              <a:rPr lang="en-IN" sz="1400" dirty="0">
                <a:solidFill>
                  <a:srgbClr val="7030A0"/>
                </a:solidFill>
              </a:rPr>
              <a:t>	p1.join()</a:t>
            </a:r>
          </a:p>
          <a:p>
            <a:pPr lvl="1"/>
            <a:r>
              <a:rPr lang="en-IN" sz="1400" dirty="0">
                <a:solidFill>
                  <a:srgbClr val="7030A0"/>
                </a:solidFill>
              </a:rPr>
              <a:t>	# print global result list</a:t>
            </a:r>
          </a:p>
          <a:p>
            <a:pPr lvl="1"/>
            <a:r>
              <a:rPr lang="en-IN" sz="1400" dirty="0">
                <a:solidFill>
                  <a:srgbClr val="7030A0"/>
                </a:solidFill>
              </a:rPr>
              <a:t>	print("Result(in main program): {}".format(result))</a:t>
            </a:r>
          </a:p>
          <a:p>
            <a:endParaRPr lang="en-IN" sz="1800" dirty="0"/>
          </a:p>
        </p:txBody>
      </p:sp>
    </p:spTree>
    <p:extLst>
      <p:ext uri="{BB962C8B-B14F-4D97-AF65-F5344CB8AC3E}">
        <p14:creationId xmlns:p14="http://schemas.microsoft.com/office/powerpoint/2010/main" val="254626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4802</Words>
  <Application>Microsoft Office PowerPoint</Application>
  <PresentationFormat>Widescreen</PresentationFormat>
  <Paragraphs>440</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Algerian</vt:lpstr>
      <vt:lpstr>Arial</vt:lpstr>
      <vt:lpstr>Arial Unicode MS</vt:lpstr>
      <vt:lpstr>Calibri</vt:lpstr>
      <vt:lpstr>Calibri Light</vt:lpstr>
      <vt:lpstr>Consolas</vt:lpstr>
      <vt:lpstr>Rockwell Extra Bold</vt:lpstr>
      <vt:lpstr>sofia-pro</vt:lpstr>
      <vt:lpstr>urw-din</vt:lpstr>
      <vt:lpstr>Office Theme</vt:lpstr>
      <vt:lpstr>Python</vt:lpstr>
      <vt:lpstr>MULTIPROCESSING</vt:lpstr>
      <vt:lpstr>What is multiprocessing?</vt:lpstr>
      <vt:lpstr>Why multiprocessing?</vt:lpstr>
      <vt:lpstr>Multiprocessing in Python</vt:lpstr>
      <vt:lpstr>Multiprocessing in Python</vt:lpstr>
      <vt:lpstr>Multiprocessing in Python</vt:lpstr>
      <vt:lpstr>Multiprocessing in Python</vt:lpstr>
      <vt:lpstr>Communication between processes</vt:lpstr>
      <vt:lpstr>Communication between processes</vt:lpstr>
      <vt:lpstr>Sharing data between processes</vt:lpstr>
      <vt:lpstr>Sharing data between processes</vt:lpstr>
      <vt:lpstr>Sharing data between processes</vt:lpstr>
      <vt:lpstr>Server process</vt:lpstr>
      <vt:lpstr>MULTITHREADING</vt:lpstr>
      <vt:lpstr>Thread</vt:lpstr>
      <vt:lpstr>Thread</vt:lpstr>
      <vt:lpstr>Multithreading</vt:lpstr>
      <vt:lpstr>Multithreading</vt:lpstr>
      <vt:lpstr>Multithreading in Python</vt:lpstr>
      <vt:lpstr>Multithreading in Python</vt:lpstr>
      <vt:lpstr>Multithreading in Python</vt:lpstr>
      <vt:lpstr>Multithreading in Python</vt:lpstr>
      <vt:lpstr>Multithreading in Python</vt:lpstr>
      <vt:lpstr>SYNCHRONIZATION</vt:lpstr>
      <vt:lpstr>Synchronization between threads</vt:lpstr>
      <vt:lpstr>RACE CONDITION</vt:lpstr>
      <vt:lpstr>RACE CONDITION</vt:lpstr>
      <vt:lpstr>RACE CONDITION</vt:lpstr>
      <vt:lpstr>LOCKS</vt:lpstr>
      <vt:lpstr>USING LOCKS</vt:lpstr>
      <vt:lpstr>USING LOCKS</vt:lpstr>
      <vt:lpstr>USING LOCKS</vt:lpstr>
      <vt:lpstr>MULTITHREADING ADVANTAGES &amp;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MULTIPROCESSING</dc:title>
  <dc:creator>Hitendra Dixit</dc:creator>
  <cp:lastModifiedBy>Hitendra Dixit</cp:lastModifiedBy>
  <cp:revision>39</cp:revision>
  <dcterms:created xsi:type="dcterms:W3CDTF">2022-06-03T12:41:53Z</dcterms:created>
  <dcterms:modified xsi:type="dcterms:W3CDTF">2022-06-03T13:46:34Z</dcterms:modified>
</cp:coreProperties>
</file>