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67" r:id="rId4"/>
    <p:sldId id="268" r:id="rId5"/>
    <p:sldId id="258" r:id="rId6"/>
    <p:sldId id="269" r:id="rId7"/>
    <p:sldId id="278" r:id="rId8"/>
    <p:sldId id="259" r:id="rId9"/>
    <p:sldId id="279" r:id="rId10"/>
    <p:sldId id="260" r:id="rId11"/>
    <p:sldId id="270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F983-53E0-CCF3-93E4-7F9EC6B0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A3FA-F74A-376E-05BD-E96BDE43C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3400-CF28-D6AD-94E7-0CB445DE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900-C012-3BF4-8683-35E51923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4785-0BE1-CD2D-82A3-CD6E405B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230F-DF72-DFAD-BC9B-60C76FB1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9931-C7D4-9DCC-FC98-B5F7A86C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5F59-F518-B8F2-292C-503EB6F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CE0F-F7FF-7A68-C9C9-3D2C7BBB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98A1-28A8-8E58-A6FF-5EE99FA9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8484D-2EB3-C1D4-C2FD-456B8375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24E6-CCD9-49C6-3CF8-250C1507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0D55-68FE-8021-1A63-80BFF458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DBF6-8D3B-7587-4B45-963C79C2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DFEB-7BC8-BB31-D617-4AC15FAF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7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EA7D-2B13-78E2-EECE-8F275C1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3CB2-6A0A-39C5-B4D3-BD30E9B6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9ADE-CABA-86D3-2D3F-FE59023C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D19A-CBC4-996D-A1BB-AE8F75B2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42-5108-343C-7357-0ABCA8DB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E91E-A8EA-F278-FED5-D3F0C6E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FE35-5DEB-5689-F705-EDDBB5DD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A916-8641-51E8-D9E9-6E0B83C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AD91-7915-7C27-EB7E-DC078F0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D5BE-1DD2-45C5-D2E1-CD3C946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35B0-84D6-8E71-2969-67304BB2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2937-C7D7-ED22-C4D6-17699C727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84D5-2208-FB32-FA07-D87919F7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36F8-8FED-FE96-1F5B-8ECF7A89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35BFC-E327-30A7-19E4-BA49053D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BD8D-B2FB-51F7-668B-3735859F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9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139-0D2C-EC94-A552-413E794A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26867-3079-B5C4-F38B-85A7A7D5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E3CD-EE57-8450-54D3-D579ED27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1D4AB-E36C-75D4-0EA0-3B1BB0B2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5BFB-BB91-5511-82C6-DA7AEFEE4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2E92F-FDA7-E0E2-FC96-5C7878CA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7C58F-4862-429C-72B3-C17477E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48E61-0ECF-1AFD-5969-8221F60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3F35-2973-0A9A-2679-E75572D6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EAB0-6715-43FD-988C-A9F4F6AA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4464-9A68-623E-F876-CF19D5B9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FEB45-8267-51E2-4C4A-267AE49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F0BDE-D588-DAAA-A83B-9319B271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C68F-6741-1935-6DD2-FBD359E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5F4D-55BF-CE3B-DA28-0110903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359C-1CFA-0029-66AF-572E73CF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31F3-5BA1-6422-E680-94E59605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EFB6E-0224-05F9-4878-008DA71D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DDF6-39D7-F11F-D07B-CEA55A20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C354-B90C-FB6D-5D27-3FDAA9A7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6189-4E4C-1266-EC95-7623D6A6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4699-8A34-176F-D1DC-497F15B0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7A31-62AE-F7A2-DF21-33460BEF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6AB39-B150-DABF-35E6-A80438E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739-3CF2-C1AD-4D3A-39214EAE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6A14-4FDE-848D-6BBF-8347D5A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4D4E-E3D0-B1C4-D3DE-ECCA243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C96EF-3F47-CF41-F537-B474219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1904F-5AC7-8D37-7510-7895CBCF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3247-48C6-0E1D-5943-2DB0C651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104E-19C1-405B-A2BB-BE8575E915D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B780-FDCC-0237-9F9B-FEAD27B31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31B5-122C-5D51-AB58-464821CE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08FE-79F6-4AAA-A75A-8E27D03A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6BC3-CDD9-AF26-EC8D-EB6C9D6B3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4047"/>
            <a:ext cx="9144000" cy="2505916"/>
          </a:xfrm>
        </p:spPr>
        <p:txBody>
          <a:bodyPr/>
          <a:lstStyle/>
          <a:p>
            <a:r>
              <a:rPr lang="en-IN" b="1">
                <a:latin typeface="Algerian" panose="04020705040A02060702" pitchFamily="82" charset="0"/>
              </a:rPr>
              <a:t>Python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84BFE-1ABF-1B47-E5DE-1332207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– 11</a:t>
            </a:r>
          </a:p>
          <a:p>
            <a:r>
              <a:rPr lang="en-IN" dirty="0"/>
              <a:t>Date </a:t>
            </a:r>
            <a:r>
              <a:rPr lang="en-IN"/>
              <a:t>– 08</a:t>
            </a:r>
            <a:r>
              <a:rPr lang="en-IN" baseline="30000"/>
              <a:t>th </a:t>
            </a:r>
            <a:r>
              <a:rPr lang="en-IN" dirty="0"/>
              <a:t>June, 2022</a:t>
            </a:r>
          </a:p>
        </p:txBody>
      </p:sp>
    </p:spTree>
    <p:extLst>
      <p:ext uri="{BB962C8B-B14F-4D97-AF65-F5344CB8AC3E}">
        <p14:creationId xmlns:p14="http://schemas.microsoft.com/office/powerpoint/2010/main" val="20182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Classes as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effectLst/>
                <a:latin typeface="inter-regular"/>
              </a:rPr>
              <a:t>The classes are the best way to maintain state. In this section, we will learn how to use a class as a decorator. Here we will create a class that contains </a:t>
            </a:r>
            <a:r>
              <a:rPr lang="en-US" sz="1800" b="1" i="0" dirty="0">
                <a:effectLst/>
                <a:latin typeface="inter-bold"/>
              </a:rPr>
              <a:t>__</a:t>
            </a:r>
            <a:r>
              <a:rPr lang="en-US" sz="1800" b="1" i="0" dirty="0" err="1">
                <a:effectLst/>
                <a:latin typeface="inter-bold"/>
              </a:rPr>
              <a:t>init</a:t>
            </a:r>
            <a:r>
              <a:rPr lang="en-US" sz="1800" b="1" i="0" dirty="0">
                <a:effectLst/>
                <a:latin typeface="inter-bold"/>
              </a:rPr>
              <a:t>__()</a:t>
            </a:r>
            <a:r>
              <a:rPr lang="en-US" sz="1800" b="0" i="0" dirty="0">
                <a:effectLst/>
                <a:latin typeface="inter-regular"/>
              </a:rPr>
              <a:t> and take </a:t>
            </a:r>
            <a:r>
              <a:rPr lang="en-US" sz="1800" b="1" i="0" dirty="0" err="1">
                <a:effectLst/>
                <a:latin typeface="inter-bold"/>
              </a:rPr>
              <a:t>func</a:t>
            </a:r>
            <a:r>
              <a:rPr lang="en-US" sz="1800" b="0" i="0" dirty="0">
                <a:effectLst/>
                <a:latin typeface="inter-regular"/>
              </a:rPr>
              <a:t> as an argument. The class needs to be callable so that it can stand in for the decorated function.</a:t>
            </a:r>
          </a:p>
          <a:p>
            <a:pPr algn="just"/>
            <a:r>
              <a:rPr lang="en-US" sz="1800" b="0" i="0" dirty="0">
                <a:effectLst/>
                <a:latin typeface="inter-regular"/>
              </a:rPr>
              <a:t>To making a class callable, we implement the special </a:t>
            </a:r>
            <a:r>
              <a:rPr lang="en-US" sz="1800" b="1" i="0" dirty="0">
                <a:effectLst/>
                <a:latin typeface="inter-bold"/>
              </a:rPr>
              <a:t>__call__()</a:t>
            </a:r>
            <a:r>
              <a:rPr lang="en-US" sz="1800" b="0" i="0" dirty="0">
                <a:effectLst/>
                <a:latin typeface="inter-regular"/>
              </a:rPr>
              <a:t> method.</a:t>
            </a:r>
          </a:p>
          <a:p>
            <a:r>
              <a:rPr lang="en-US" sz="1800" b="0" i="0" dirty="0">
                <a:effectLst/>
                <a:latin typeface="inter-regular"/>
              </a:rPr>
              <a:t>The </a:t>
            </a:r>
            <a:r>
              <a:rPr lang="en-US" sz="1800" b="1" i="0" dirty="0">
                <a:effectLst/>
                <a:latin typeface="inter-bold"/>
              </a:rPr>
              <a:t>__</a:t>
            </a:r>
            <a:r>
              <a:rPr lang="en-US" sz="1800" b="1" i="0" dirty="0" err="1">
                <a:effectLst/>
                <a:latin typeface="inter-bold"/>
              </a:rPr>
              <a:t>init</a:t>
            </a:r>
            <a:r>
              <a:rPr lang="en-US" sz="1800" b="1" i="0" dirty="0">
                <a:effectLst/>
                <a:latin typeface="inter-bold"/>
              </a:rPr>
              <a:t>__()</a:t>
            </a:r>
            <a:r>
              <a:rPr lang="en-US" sz="1800" b="0" i="0" dirty="0">
                <a:effectLst/>
                <a:latin typeface="inter-regular"/>
              </a:rPr>
              <a:t> method stores a reference to the function and can do any other required initialization.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MyDecorator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__(self, function):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print("Inside __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__")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 = function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def __call__(self, 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print("Inside __call__")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print("Exit __call__")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@MyDecorator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def function(name, message = "Good day to you, "):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print(f"{message} - {name}")</a:t>
            </a:r>
          </a:p>
          <a:p>
            <a:pPr lvl="1"/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effectLst/>
                <a:latin typeface="Consolas" panose="020B0609020204030204" pitchFamily="49" charset="0"/>
              </a:rPr>
              <a:t>function("Adam")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10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Classes as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sing class as decorator but with a return statement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SquareDecorator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__(self, function):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print("Inside __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__")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function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def __call__(self, 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print("Inside __call__")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print("Exit __call__")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return result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@SquareDecorator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get_square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(n):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f"The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square of {n} is - 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return n*n</a:t>
            </a:r>
          </a:p>
          <a:p>
            <a:pPr lvl="1"/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f"Square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of number is : 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get_square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(5)}")</a:t>
            </a:r>
          </a:p>
        </p:txBody>
      </p:sp>
    </p:spTree>
    <p:extLst>
      <p:ext uri="{BB962C8B-B14F-4D97-AF65-F5344CB8AC3E}">
        <p14:creationId xmlns:p14="http://schemas.microsoft.com/office/powerpoint/2010/main" val="373000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F8B25-91DC-53A5-FF3C-D6BB6AE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2" y="1039923"/>
            <a:ext cx="9876376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Classes as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D</a:t>
            </a:r>
            <a:r>
              <a:rPr lang="en-US" sz="2200" b="1" dirty="0">
                <a:effectLst/>
                <a:latin typeface="Consolas" panose="020B0609020204030204" pitchFamily="49" charset="0"/>
              </a:rPr>
              <a:t>ecorator to find the execution time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from time import time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class Timer: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func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def __call__(self, 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start_time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time()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print("Inside __call__")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self.function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end_time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time()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f"Execution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time = 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end_time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start_time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print("Exit __call__")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    return result</a:t>
            </a:r>
          </a:p>
          <a:p>
            <a:pPr lvl="1"/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@Timer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def function1(delay):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from time import sleep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    sleep(delay)</a:t>
            </a:r>
          </a:p>
          <a:p>
            <a:pPr lvl="1"/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function1(5)</a:t>
            </a:r>
          </a:p>
        </p:txBody>
      </p:sp>
    </p:spTree>
    <p:extLst>
      <p:ext uri="{BB962C8B-B14F-4D97-AF65-F5344CB8AC3E}">
        <p14:creationId xmlns:p14="http://schemas.microsoft.com/office/powerpoint/2010/main" val="10179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127468"/>
            <a:ext cx="11474824" cy="6030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Algerian" panose="04020705040A02060702" pitchFamily="82" charset="0"/>
              </a:rPr>
              <a:t>Fancy Decorators</a:t>
            </a:r>
          </a:p>
        </p:txBody>
      </p:sp>
    </p:spTree>
    <p:extLst>
      <p:ext uri="{BB962C8B-B14F-4D97-AF65-F5344CB8AC3E}">
        <p14:creationId xmlns:p14="http://schemas.microsoft.com/office/powerpoint/2010/main" val="42800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Class Decorators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effectLst/>
                <a:latin typeface="inter-regular"/>
              </a:rPr>
              <a:t>Python provides two ways to decorate a class. Firstly, we can decorate the method inside a class; there are built-in decorators like </a:t>
            </a:r>
            <a:r>
              <a:rPr lang="en-US" b="1" i="0" dirty="0">
                <a:effectLst/>
                <a:latin typeface="inter-bold"/>
              </a:rPr>
              <a:t>@classmethod, @staticmethod</a:t>
            </a:r>
            <a:r>
              <a:rPr lang="en-US" b="0" i="0" dirty="0">
                <a:effectLst/>
                <a:latin typeface="inter-regular"/>
              </a:rPr>
              <a:t> and </a:t>
            </a:r>
            <a:r>
              <a:rPr lang="en-US" b="1" i="0" dirty="0">
                <a:effectLst/>
                <a:latin typeface="inter-bold"/>
              </a:rPr>
              <a:t>@property</a:t>
            </a:r>
            <a:r>
              <a:rPr lang="en-US" b="0" i="0" dirty="0">
                <a:effectLst/>
                <a:latin typeface="inter-regular"/>
              </a:rPr>
              <a:t> in Python. The </a:t>
            </a:r>
            <a:r>
              <a:rPr lang="en-US" b="1" i="0" dirty="0">
                <a:effectLst/>
                <a:latin typeface="inter-bold"/>
              </a:rPr>
              <a:t>@classmethod</a:t>
            </a:r>
            <a:r>
              <a:rPr lang="en-US" b="0" i="0" dirty="0">
                <a:effectLst/>
                <a:latin typeface="inter-regular"/>
              </a:rPr>
              <a:t> and </a:t>
            </a:r>
            <a:r>
              <a:rPr lang="en-US" b="1" i="0" dirty="0">
                <a:effectLst/>
                <a:latin typeface="inter-bold"/>
              </a:rPr>
              <a:t>@staticmethod</a:t>
            </a:r>
            <a:r>
              <a:rPr lang="en-US" b="0" i="0" dirty="0">
                <a:effectLst/>
                <a:latin typeface="inter-regular"/>
              </a:rPr>
              <a:t> define methods inside class that is not connected to any other instance of a class. The @property is generally used to modify the getters and setters of a class attributes. Let’s understand it by the following example: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Example: 1- </a:t>
            </a:r>
            <a:r>
              <a:rPr lang="en-US" b="1" i="0" dirty="0">
                <a:effectLst/>
                <a:latin typeface="inter-bold"/>
              </a:rPr>
              <a:t>@property decorator</a:t>
            </a:r>
            <a:r>
              <a:rPr lang="en-US" b="0" i="0" dirty="0">
                <a:effectLst/>
                <a:latin typeface="inter-regular"/>
              </a:rPr>
              <a:t> - By using it, we can use the class function as an attribute. Consider the following code:</a:t>
            </a:r>
          </a:p>
          <a:p>
            <a:pPr lvl="1" algn="just">
              <a:buFont typeface="+mj-lt"/>
              <a:buAutoNum type="arabicPeriod"/>
            </a:pPr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Student: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def __</a:t>
            </a:r>
            <a:r>
              <a:rPr lang="en-IN" b="0" i="0" dirty="0" err="1">
                <a:effectLst/>
                <a:latin typeface="inter-regular"/>
              </a:rPr>
              <a:t>init</a:t>
            </a:r>
            <a:r>
              <a:rPr lang="en-IN" b="0" i="0" dirty="0">
                <a:effectLst/>
                <a:latin typeface="inter-regular"/>
              </a:rPr>
              <a:t>__(</a:t>
            </a:r>
            <a:r>
              <a:rPr lang="en-IN" b="0" i="0" dirty="0" err="1">
                <a:effectLst/>
                <a:latin typeface="inter-regular"/>
              </a:rPr>
              <a:t>self,name,grade</a:t>
            </a:r>
            <a:r>
              <a:rPr lang="en-IN" b="0" i="0" dirty="0"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    self.name = name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    </a:t>
            </a:r>
            <a:r>
              <a:rPr lang="en-IN" b="0" i="0" dirty="0" err="1">
                <a:effectLst/>
                <a:latin typeface="inter-regular"/>
              </a:rPr>
              <a:t>self.grade</a:t>
            </a:r>
            <a:r>
              <a:rPr lang="en-IN" b="0" i="0" dirty="0">
                <a:effectLst/>
                <a:latin typeface="inter-regular"/>
              </a:rPr>
              <a:t> = grade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@property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def display(self):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    </a:t>
            </a:r>
            <a:r>
              <a:rPr lang="en-IN" b="1" i="0" dirty="0">
                <a:effectLst/>
                <a:latin typeface="inter-regular"/>
              </a:rPr>
              <a:t>return</a:t>
            </a:r>
            <a:r>
              <a:rPr lang="en-IN" b="0" i="0" dirty="0">
                <a:effectLst/>
                <a:latin typeface="inter-regular"/>
              </a:rPr>
              <a:t> self.name + " got grade " + </a:t>
            </a:r>
            <a:r>
              <a:rPr lang="en-IN" b="0" i="0" dirty="0" err="1">
                <a:effectLst/>
                <a:latin typeface="inter-regular"/>
              </a:rPr>
              <a:t>self.grade</a:t>
            </a:r>
            <a:r>
              <a:rPr lang="en-IN" b="0" i="0" dirty="0"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 err="1">
                <a:effectLst/>
                <a:latin typeface="inter-regular"/>
              </a:rPr>
              <a:t>stu</a:t>
            </a:r>
            <a:r>
              <a:rPr lang="en-IN" b="0" i="0" dirty="0">
                <a:effectLst/>
                <a:latin typeface="inter-regular"/>
              </a:rPr>
              <a:t> = Student("</a:t>
            </a:r>
            <a:r>
              <a:rPr lang="en-IN" b="0" i="0" dirty="0" err="1">
                <a:effectLst/>
                <a:latin typeface="inter-regular"/>
              </a:rPr>
              <a:t>John","B</a:t>
            </a:r>
            <a:r>
              <a:rPr lang="en-IN" b="0" i="0" dirty="0">
                <a:effectLst/>
                <a:latin typeface="inter-regular"/>
              </a:rPr>
              <a:t>")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print("Name:", stu.name)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print("Grade:", </a:t>
            </a:r>
            <a:r>
              <a:rPr lang="en-IN" b="0" i="0" dirty="0" err="1">
                <a:effectLst/>
                <a:latin typeface="inter-regular"/>
              </a:rPr>
              <a:t>stu.grade</a:t>
            </a:r>
            <a:r>
              <a:rPr lang="en-IN" b="0" i="0" dirty="0"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print(</a:t>
            </a:r>
            <a:r>
              <a:rPr lang="en-IN" b="0" i="0" dirty="0" err="1">
                <a:effectLst/>
                <a:latin typeface="inter-regular"/>
              </a:rPr>
              <a:t>stu.display</a:t>
            </a:r>
            <a:r>
              <a:rPr lang="en-IN" b="0" i="0" dirty="0"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22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Class Decorators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-regular"/>
              </a:rPr>
              <a:t>Example:2 - </a:t>
            </a:r>
            <a:r>
              <a:rPr lang="en-US" b="1" i="0" dirty="0">
                <a:effectLst/>
                <a:latin typeface="inter-bold"/>
              </a:rPr>
              <a:t>@staticmethod decorator</a:t>
            </a:r>
            <a:r>
              <a:rPr lang="en-US" b="0" i="0" dirty="0">
                <a:effectLst/>
                <a:latin typeface="inter-regular"/>
              </a:rPr>
              <a:t>- The @staticmethod is used to define a static method in the class. It is called by using the class name as well as instance of the class. Consider the following code:</a:t>
            </a:r>
          </a:p>
          <a:p>
            <a:pPr lvl="1" algn="just">
              <a:buFont typeface="+mj-lt"/>
              <a:buAutoNum type="arabicPeriod"/>
            </a:pPr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Person: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@staticmethod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def hello():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     print("Hello Peter")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per = Person()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 err="1">
                <a:effectLst/>
                <a:latin typeface="inter-regular"/>
              </a:rPr>
              <a:t>per.hello</a:t>
            </a:r>
            <a:r>
              <a:rPr lang="en-IN" b="0" i="0" dirty="0">
                <a:effectLst/>
                <a:latin typeface="inter-regular"/>
              </a:rPr>
              <a:t>()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 err="1">
                <a:effectLst/>
                <a:latin typeface="inter-regular"/>
              </a:rPr>
              <a:t>Person.hello</a:t>
            </a:r>
            <a:r>
              <a:rPr lang="en-IN" b="0" i="0" dirty="0">
                <a:effectLst/>
                <a:latin typeface="inter-regular"/>
              </a:rPr>
              <a:t>()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7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i="0" dirty="0">
                <a:effectLst/>
                <a:latin typeface="erdana"/>
              </a:rPr>
              <a:t>Singleton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3"/>
            <a:ext cx="11896165" cy="92336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singleton class only has one instance. There are many singletons in Python including True, None, etc.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E23CF-0248-C3F2-AC36-15A3F5A4D980}"/>
              </a:ext>
            </a:extLst>
          </p:cNvPr>
          <p:cNvSpPr txBox="1">
            <a:spLocks/>
          </p:cNvSpPr>
          <p:nvPr/>
        </p:nvSpPr>
        <p:spPr>
          <a:xfrm>
            <a:off x="147917" y="2059455"/>
            <a:ext cx="11896165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b="1" i="0" dirty="0">
                <a:effectLst/>
                <a:latin typeface="erdana"/>
              </a:rPr>
              <a:t>Nesting Decorators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FB7B7E-B353-030A-37B9-2FE80F470DF3}"/>
              </a:ext>
            </a:extLst>
          </p:cNvPr>
          <p:cNvSpPr txBox="1">
            <a:spLocks/>
          </p:cNvSpPr>
          <p:nvPr/>
        </p:nvSpPr>
        <p:spPr>
          <a:xfrm>
            <a:off x="210670" y="2662518"/>
            <a:ext cx="11896165" cy="399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inter-regular"/>
              </a:rPr>
              <a:t>We can use multiple decorators by using them on top of each other. Let's consider the following example: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@function1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@function2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def function(name):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effectLst/>
                <a:latin typeface="inter-regular"/>
              </a:rPr>
              <a:t>      print(f "{name}") 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above code, we have used the nested decorator by stacking them onto one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i="0" dirty="0">
                <a:effectLst/>
                <a:latin typeface="erdana"/>
              </a:rPr>
              <a:t>Decorator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-regular"/>
              </a:rPr>
              <a:t>It is always useful to pass arguments in a decorator. The decorator can be executed several times according to the given value of the argument. Let us consider the following example: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def repeat(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decorator_repeat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@functools.wraps(func)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def wrapper(*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    for _ in range(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        value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(*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    return value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    return wrapper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decorator_repeat</a:t>
            </a:r>
            <a:endParaRPr lang="en-IN" sz="1400" b="0" dirty="0">
              <a:effectLst/>
              <a:latin typeface="Consolas" panose="020B0609020204030204" pitchFamily="49" charset="0"/>
            </a:endParaRPr>
          </a:p>
          <a:p>
            <a:pPr lvl="1"/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effectLst/>
                <a:latin typeface="Consolas" panose="020B0609020204030204" pitchFamily="49" charset="0"/>
              </a:rPr>
              <a:t>#passing number as an argument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@repeat(num = 5)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def function1(name):</a:t>
            </a:r>
          </a:p>
          <a:p>
            <a:pPr lvl="1"/>
            <a:r>
              <a:rPr lang="en-IN" sz="1400" b="0" dirty="0">
                <a:effectLst/>
                <a:latin typeface="Consolas" panose="020B0609020204030204" pitchFamily="49" charset="0"/>
              </a:rPr>
              <a:t>    print(name)</a:t>
            </a:r>
          </a:p>
          <a:p>
            <a:pPr lvl="1"/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effectLst/>
                <a:latin typeface="Consolas" panose="020B0609020204030204" pitchFamily="49" charset="0"/>
              </a:rPr>
              <a:t>function1("Adam")</a:t>
            </a:r>
          </a:p>
          <a:p>
            <a:pPr algn="just"/>
            <a:r>
              <a:rPr lang="en-US" sz="1400" b="0" i="0" dirty="0">
                <a:effectLst/>
                <a:latin typeface="inter-regular"/>
              </a:rPr>
              <a:t>In the above example, </a:t>
            </a:r>
            <a:r>
              <a:rPr lang="en-US" sz="1400" b="1" i="0" dirty="0">
                <a:effectLst/>
                <a:latin typeface="inter-bold"/>
              </a:rPr>
              <a:t>@repeat </a:t>
            </a:r>
            <a:r>
              <a:rPr lang="en-US" sz="1400" b="0" i="0" dirty="0">
                <a:effectLst/>
                <a:latin typeface="inter-regular"/>
              </a:rPr>
              <a:t>refers to a function object that can be called in another function. The </a:t>
            </a:r>
            <a:r>
              <a:rPr lang="en-US" sz="1400" b="1" i="0" dirty="0">
                <a:effectLst/>
                <a:latin typeface="inter-bold"/>
              </a:rPr>
              <a:t>@repeat(num = 5) </a:t>
            </a:r>
            <a:r>
              <a:rPr lang="en-US" sz="1400" b="0" i="0" dirty="0">
                <a:effectLst/>
                <a:latin typeface="inter-regular"/>
              </a:rPr>
              <a:t>will return a function which acts as a decorator.</a:t>
            </a:r>
          </a:p>
          <a:p>
            <a:pPr algn="just"/>
            <a:r>
              <a:rPr lang="en-US" sz="1400" b="0" i="0" dirty="0">
                <a:effectLst/>
                <a:latin typeface="inter-regular"/>
              </a:rPr>
              <a:t>The above code may look complex but it is the most commonly used decorator pattern where we have used one additional </a:t>
            </a:r>
            <a:r>
              <a:rPr lang="en-US" sz="1400" b="1" i="0" dirty="0">
                <a:effectLst/>
                <a:latin typeface="inter-bold"/>
              </a:rPr>
              <a:t>def</a:t>
            </a:r>
            <a:r>
              <a:rPr lang="en-US" sz="1400" b="0" i="0" dirty="0">
                <a:effectLst/>
                <a:latin typeface="inter-regular"/>
              </a:rPr>
              <a:t> that handles the arguments to the decorator.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23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73DD9-9050-33FE-92F4-A65BB191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27" y="411218"/>
            <a:ext cx="8611346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79A-0369-85AD-5EAE-7CA4ACA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203760"/>
            <a:ext cx="11896165" cy="6030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Stateful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DC60-23B2-035E-3292-D9A62BBF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977152"/>
            <a:ext cx="11896165" cy="5677087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Stateful decorators are used to keep track of the decorator state. Let us consider the example where we are creating a decorator that counts how many times the function has been called.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count_function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@functools.wraps(func)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wrapper_count_calls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wrapper_count_calls.num_calls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 += 1 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f"Call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wrapper_count_calls.num_calls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} of {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.__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name__!r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}")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, **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wrapper_count_calls.num_calls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 = 0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print("Out of count function")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wrapper_count_calls</a:t>
            </a:r>
            <a:endParaRPr lang="en-IN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@count_function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say_hello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print("Hello")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a = 10 + 20</a:t>
            </a:r>
          </a:p>
          <a:p>
            <a:pPr lvl="1"/>
            <a:r>
              <a:rPr lang="en-IN" sz="1600" b="0" dirty="0">
                <a:effectLst/>
                <a:latin typeface="Consolas" panose="020B0609020204030204" pitchFamily="49" charset="0"/>
              </a:rPr>
              <a:t>    print(a)</a:t>
            </a:r>
          </a:p>
          <a:p>
            <a:pPr lvl="1"/>
            <a:br>
              <a:rPr lang="en-IN" sz="1600" b="0" dirty="0">
                <a:effectLst/>
                <a:latin typeface="Consolas" panose="020B0609020204030204" pitchFamily="49" charset="0"/>
              </a:rPr>
            </a:br>
            <a:r>
              <a:rPr lang="en-IN" sz="1600" b="0" dirty="0" err="1">
                <a:effectLst/>
                <a:latin typeface="Consolas" panose="020B0609020204030204" pitchFamily="49" charset="0"/>
              </a:rPr>
              <a:t>say_hello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IN" sz="1600" b="0" dirty="0" err="1">
                <a:effectLst/>
                <a:latin typeface="Consolas" panose="020B0609020204030204" pitchFamily="49" charset="0"/>
              </a:rPr>
              <a:t>say_hello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the above program, the state represented the number of calls of the function stored in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.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num_calls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on the wrapper function. When we call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say_hello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()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will display the number of the call of the function.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32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07E62-F674-24FC-0F90-E4E871A4F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5" y="742717"/>
            <a:ext cx="1027265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Office Theme</vt:lpstr>
      <vt:lpstr>Python</vt:lpstr>
      <vt:lpstr>Fancy Decorators</vt:lpstr>
      <vt:lpstr>Class Decorators</vt:lpstr>
      <vt:lpstr>Class Decorators</vt:lpstr>
      <vt:lpstr>Singleton Class</vt:lpstr>
      <vt:lpstr>Decorator with Arguments</vt:lpstr>
      <vt:lpstr>PowerPoint Presentation</vt:lpstr>
      <vt:lpstr>Stateful Decorators</vt:lpstr>
      <vt:lpstr>PowerPoint Presentation</vt:lpstr>
      <vt:lpstr>Classes as Decorators</vt:lpstr>
      <vt:lpstr>Classes as Decorators</vt:lpstr>
      <vt:lpstr>PowerPoint Presentation</vt:lpstr>
      <vt:lpstr>Classes as Decorators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 Dixit</dc:creator>
  <cp:lastModifiedBy>Hitendra Dixit</cp:lastModifiedBy>
  <cp:revision>18</cp:revision>
  <dcterms:created xsi:type="dcterms:W3CDTF">2022-06-08T17:38:50Z</dcterms:created>
  <dcterms:modified xsi:type="dcterms:W3CDTF">2022-06-08T17:57:10Z</dcterms:modified>
</cp:coreProperties>
</file>