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9" r:id="rId7"/>
    <p:sldId id="258" r:id="rId8"/>
    <p:sldId id="271" r:id="rId9"/>
    <p:sldId id="260" r:id="rId10"/>
    <p:sldId id="273" r:id="rId11"/>
    <p:sldId id="269" r:id="rId12"/>
    <p:sldId id="264" r:id="rId13"/>
    <p:sldId id="276" r:id="rId14"/>
    <p:sldId id="277" r:id="rId15"/>
    <p:sldId id="270" r:id="rId16"/>
    <p:sldId id="278" r:id="rId17"/>
    <p:sldId id="266" r:id="rId18"/>
    <p:sldId id="279" r:id="rId19"/>
    <p:sldId id="275" r:id="rId2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9"/>
    <p:restoredTop sz="91272"/>
  </p:normalViewPr>
  <p:slideViewPr>
    <p:cSldViewPr snapToGrid="0">
      <p:cViewPr varScale="1">
        <p:scale>
          <a:sx n="135" d="100"/>
          <a:sy n="135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kafka.apache.org/21/documentation/streams/developer-guide/dsl-api.html#streams_concepts_globalktable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kafka.apache.org/21/documentation/streams/developer-guide/dsl-api.html#streams_concepts_globalktabl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9591C9-67D3-D445-BFC2-E03A8C6F126F}" type="doc">
      <dgm:prSet loTypeId="urn:microsoft.com/office/officeart/2005/8/layout/h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4EA7C58-E4ED-B047-9E5B-6C9BB0930FB2}">
      <dgm:prSet phldrT="[Text]"/>
      <dgm:spPr/>
      <dgm:t>
        <a:bodyPr/>
        <a:lstStyle/>
        <a:p>
          <a:r>
            <a:rPr lang="en-GB" u="sng" dirty="0">
              <a:latin typeface="Calibri" panose="020F0502020204030204" pitchFamily="34" charset="0"/>
              <a:cs typeface="Calibri" panose="020F0502020204030204" pitchFamily="34" charset="0"/>
            </a:rPr>
            <a:t>Stream</a:t>
          </a:r>
        </a:p>
      </dgm:t>
    </dgm:pt>
    <dgm:pt modelId="{790112D6-EB14-EA4E-8D22-582728AE79C6}" type="parTrans" cxnId="{AEEA5E15-950D-BC44-BB64-EFBCDF75C0C4}">
      <dgm:prSet/>
      <dgm:spPr/>
      <dgm:t>
        <a:bodyPr/>
        <a:lstStyle/>
        <a:p>
          <a:endParaRPr lang="en-GB"/>
        </a:p>
      </dgm:t>
    </dgm:pt>
    <dgm:pt modelId="{17C76B1E-08CF-1740-A6BF-6A3A477033A9}" type="sibTrans" cxnId="{AEEA5E15-950D-BC44-BB64-EFBCDF75C0C4}">
      <dgm:prSet/>
      <dgm:spPr/>
      <dgm:t>
        <a:bodyPr/>
        <a:lstStyle/>
        <a:p>
          <a:endParaRPr lang="en-GB"/>
        </a:p>
      </dgm:t>
    </dgm:pt>
    <dgm:pt modelId="{998E3A2B-E157-3F46-86C4-ED4DF035C5F8}">
      <dgm:prSet phldrT="[Text]"/>
      <dgm:spPr/>
      <dgm:t>
        <a:bodyPr/>
        <a:lstStyle/>
        <a:p>
          <a:r>
            <a:rPr lang="en-GB" dirty="0">
              <a:latin typeface="Calibri" panose="020F0502020204030204" pitchFamily="34" charset="0"/>
              <a:cs typeface="Calibri" panose="020F0502020204030204" pitchFamily="34" charset="0"/>
            </a:rPr>
            <a:t>Chronological order of events happening in the system</a:t>
          </a:r>
        </a:p>
      </dgm:t>
    </dgm:pt>
    <dgm:pt modelId="{F8F07623-3D6F-0D40-BD7C-9E1F52C30B60}" type="parTrans" cxnId="{04EAFEE2-6E4E-4E42-BFBB-444BAC6EDCEE}">
      <dgm:prSet/>
      <dgm:spPr/>
      <dgm:t>
        <a:bodyPr/>
        <a:lstStyle/>
        <a:p>
          <a:endParaRPr lang="en-GB"/>
        </a:p>
      </dgm:t>
    </dgm:pt>
    <dgm:pt modelId="{5132754F-8A3C-E54F-916A-C63926096EEF}" type="sibTrans" cxnId="{04EAFEE2-6E4E-4E42-BFBB-444BAC6EDCEE}">
      <dgm:prSet/>
      <dgm:spPr/>
      <dgm:t>
        <a:bodyPr/>
        <a:lstStyle/>
        <a:p>
          <a:endParaRPr lang="en-GB"/>
        </a:p>
      </dgm:t>
    </dgm:pt>
    <dgm:pt modelId="{95EF6E14-ABCF-4547-9D3B-75940297B54D}">
      <dgm:prSet phldrT="[Text]"/>
      <dgm:spPr/>
      <dgm:t>
        <a:bodyPr/>
        <a:lstStyle/>
        <a:p>
          <a:r>
            <a:rPr lang="en-GB" dirty="0">
              <a:latin typeface="Calibri" panose="020F0502020204030204" pitchFamily="34" charset="0"/>
              <a:cs typeface="Calibri" panose="020F0502020204030204" pitchFamily="34" charset="0"/>
            </a:rPr>
            <a:t>Event contains a Key, Value and Timestamp</a:t>
          </a:r>
        </a:p>
      </dgm:t>
    </dgm:pt>
    <dgm:pt modelId="{8D5959BF-28FA-364A-8DE5-0FCFB6A4659E}" type="parTrans" cxnId="{48DBE215-ABC5-E544-B7B6-9C5BC38DF9AC}">
      <dgm:prSet/>
      <dgm:spPr/>
      <dgm:t>
        <a:bodyPr/>
        <a:lstStyle/>
        <a:p>
          <a:endParaRPr lang="en-GB"/>
        </a:p>
      </dgm:t>
    </dgm:pt>
    <dgm:pt modelId="{F4A75BBC-2126-0A47-B4AF-124604C1771C}" type="sibTrans" cxnId="{48DBE215-ABC5-E544-B7B6-9C5BC38DF9AC}">
      <dgm:prSet/>
      <dgm:spPr/>
      <dgm:t>
        <a:bodyPr/>
        <a:lstStyle/>
        <a:p>
          <a:endParaRPr lang="en-GB"/>
        </a:p>
      </dgm:t>
    </dgm:pt>
    <dgm:pt modelId="{EB1D83F5-EB08-8344-B299-CE48AA555E38}">
      <dgm:prSet phldrT="[Text]"/>
      <dgm:spPr/>
      <dgm:t>
        <a:bodyPr/>
        <a:lstStyle/>
        <a:p>
          <a:r>
            <a:rPr lang="en-GB" u="sng" dirty="0">
              <a:latin typeface="Calibri" panose="020F0502020204030204" pitchFamily="34" charset="0"/>
              <a:cs typeface="Calibri" panose="020F0502020204030204" pitchFamily="34" charset="0"/>
            </a:rPr>
            <a:t>Table</a:t>
          </a:r>
        </a:p>
      </dgm:t>
    </dgm:pt>
    <dgm:pt modelId="{C5D31581-388E-754F-B0A1-B3346022A182}" type="parTrans" cxnId="{0077AF86-7E08-1B40-8405-69A1F27DFBAE}">
      <dgm:prSet/>
      <dgm:spPr/>
      <dgm:t>
        <a:bodyPr/>
        <a:lstStyle/>
        <a:p>
          <a:endParaRPr lang="en-GB"/>
        </a:p>
      </dgm:t>
    </dgm:pt>
    <dgm:pt modelId="{2AF33AB3-47D3-0E43-859B-7247ACAD22C2}" type="sibTrans" cxnId="{0077AF86-7E08-1B40-8405-69A1F27DFBAE}">
      <dgm:prSet/>
      <dgm:spPr/>
      <dgm:t>
        <a:bodyPr/>
        <a:lstStyle/>
        <a:p>
          <a:endParaRPr lang="en-GB"/>
        </a:p>
      </dgm:t>
    </dgm:pt>
    <dgm:pt modelId="{287BD4F1-9D62-6A45-816B-A45B4F113BA0}">
      <dgm:prSet phldrT="[Text]"/>
      <dgm:spPr/>
      <dgm:t>
        <a:bodyPr/>
        <a:lstStyle/>
        <a:p>
          <a:r>
            <a:rPr lang="en-GB" dirty="0">
              <a:latin typeface="Calibri" panose="020F0502020204030204" pitchFamily="34" charset="0"/>
              <a:cs typeface="Calibri" panose="020F0502020204030204" pitchFamily="34" charset="0"/>
            </a:rPr>
            <a:t>Stores the current state of the system</a:t>
          </a:r>
        </a:p>
      </dgm:t>
    </dgm:pt>
    <dgm:pt modelId="{E3C0967A-EBF4-1D4D-8036-F2EE37C93376}" type="parTrans" cxnId="{E2D6D312-7A9E-4040-9013-9F2D141129A2}">
      <dgm:prSet/>
      <dgm:spPr/>
      <dgm:t>
        <a:bodyPr/>
        <a:lstStyle/>
        <a:p>
          <a:endParaRPr lang="en-GB"/>
        </a:p>
      </dgm:t>
    </dgm:pt>
    <dgm:pt modelId="{E13B366D-B48F-FC4D-B9C1-1227518229B7}" type="sibTrans" cxnId="{E2D6D312-7A9E-4040-9013-9F2D141129A2}">
      <dgm:prSet/>
      <dgm:spPr/>
      <dgm:t>
        <a:bodyPr/>
        <a:lstStyle/>
        <a:p>
          <a:endParaRPr lang="en-GB"/>
        </a:p>
      </dgm:t>
    </dgm:pt>
    <dgm:pt modelId="{C6255ED0-43EB-6241-A7A8-0E0E4568F1E2}">
      <dgm:prSet phldrT="[Text]"/>
      <dgm:spPr/>
      <dgm:t>
        <a:bodyPr/>
        <a:lstStyle/>
        <a:p>
          <a:r>
            <a:rPr lang="en-GB" dirty="0">
              <a:latin typeface="Calibri" panose="020F0502020204030204" pitchFamily="34" charset="0"/>
              <a:cs typeface="Calibri" panose="020F0502020204030204" pitchFamily="34" charset="0"/>
            </a:rPr>
            <a:t>Contains only 1 record per Key</a:t>
          </a:r>
        </a:p>
      </dgm:t>
    </dgm:pt>
    <dgm:pt modelId="{1BCBDD8D-C158-774B-8A80-7BC03CF12C3D}" type="parTrans" cxnId="{88AE9B26-D839-6542-9052-1C5A3455C08A}">
      <dgm:prSet/>
      <dgm:spPr/>
      <dgm:t>
        <a:bodyPr/>
        <a:lstStyle/>
        <a:p>
          <a:endParaRPr lang="en-GB"/>
        </a:p>
      </dgm:t>
    </dgm:pt>
    <dgm:pt modelId="{8EFC107E-5CA8-E44A-94CD-D4E652AB87DD}" type="sibTrans" cxnId="{88AE9B26-D839-6542-9052-1C5A3455C08A}">
      <dgm:prSet/>
      <dgm:spPr/>
      <dgm:t>
        <a:bodyPr/>
        <a:lstStyle/>
        <a:p>
          <a:endParaRPr lang="en-GB"/>
        </a:p>
      </dgm:t>
    </dgm:pt>
    <dgm:pt modelId="{EBCA79E5-95E6-A447-88C4-0E54EADB81A8}">
      <dgm:prSet phldrT="[Text]"/>
      <dgm:spPr/>
      <dgm:t>
        <a:bodyPr/>
        <a:lstStyle/>
        <a:p>
          <a:endParaRPr lang="en-GB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6E6742-A3F1-1445-9A32-F48A14E7C927}" type="parTrans" cxnId="{316DDD16-8FFC-A142-92FE-B608D2F56FA6}">
      <dgm:prSet/>
      <dgm:spPr/>
      <dgm:t>
        <a:bodyPr/>
        <a:lstStyle/>
        <a:p>
          <a:endParaRPr lang="en-GB"/>
        </a:p>
      </dgm:t>
    </dgm:pt>
    <dgm:pt modelId="{6FC1999E-2324-2847-9EDA-4DCAB040EA5D}" type="sibTrans" cxnId="{316DDD16-8FFC-A142-92FE-B608D2F56FA6}">
      <dgm:prSet/>
      <dgm:spPr/>
      <dgm:t>
        <a:bodyPr/>
        <a:lstStyle/>
        <a:p>
          <a:endParaRPr lang="en-GB"/>
        </a:p>
      </dgm:t>
    </dgm:pt>
    <dgm:pt modelId="{45EB7634-9BA1-FE49-AAEE-4C511790D053}">
      <dgm:prSet phldrT="[Text]"/>
      <dgm:spPr/>
      <dgm:t>
        <a:bodyPr/>
        <a:lstStyle/>
        <a:p>
          <a:endParaRPr lang="en-GB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188D7D7-7960-5A43-A323-05E4D725288C}" type="parTrans" cxnId="{DF80FC0C-7324-6E47-92A4-DD48F80C7F69}">
      <dgm:prSet/>
      <dgm:spPr/>
      <dgm:t>
        <a:bodyPr/>
        <a:lstStyle/>
        <a:p>
          <a:endParaRPr lang="en-GB"/>
        </a:p>
      </dgm:t>
    </dgm:pt>
    <dgm:pt modelId="{6939BEDF-C7A4-AA45-9D52-9A7B6A4D36E9}" type="sibTrans" cxnId="{DF80FC0C-7324-6E47-92A4-DD48F80C7F69}">
      <dgm:prSet/>
      <dgm:spPr/>
      <dgm:t>
        <a:bodyPr/>
        <a:lstStyle/>
        <a:p>
          <a:endParaRPr lang="en-GB"/>
        </a:p>
      </dgm:t>
    </dgm:pt>
    <dgm:pt modelId="{2EB8FF30-99BC-AA42-90F2-880FAADA1B2E}" type="pres">
      <dgm:prSet presAssocID="{839591C9-67D3-D445-BFC2-E03A8C6F126F}" presName="Name0" presStyleCnt="0">
        <dgm:presLayoutVars>
          <dgm:dir/>
          <dgm:resizeHandles val="exact"/>
        </dgm:presLayoutVars>
      </dgm:prSet>
      <dgm:spPr/>
    </dgm:pt>
    <dgm:pt modelId="{61131A36-B8F0-1749-9900-0F6BE38CFDEB}" type="pres">
      <dgm:prSet presAssocID="{B4EA7C58-E4ED-B047-9E5B-6C9BB0930FB2}" presName="node" presStyleLbl="node1" presStyleIdx="0" presStyleCnt="2" custLinFactNeighborX="905" custLinFactNeighborY="13281">
        <dgm:presLayoutVars>
          <dgm:bulletEnabled val="1"/>
        </dgm:presLayoutVars>
      </dgm:prSet>
      <dgm:spPr/>
    </dgm:pt>
    <dgm:pt modelId="{1609DC9E-743D-D845-9F9A-92E2F2261994}" type="pres">
      <dgm:prSet presAssocID="{17C76B1E-08CF-1740-A6BF-6A3A477033A9}" presName="sibTrans" presStyleCnt="0"/>
      <dgm:spPr/>
    </dgm:pt>
    <dgm:pt modelId="{6F48652C-FDE5-AA43-8501-CCC5BF67DEFE}" type="pres">
      <dgm:prSet presAssocID="{EB1D83F5-EB08-8344-B299-CE48AA555E38}" presName="node" presStyleLbl="node1" presStyleIdx="1" presStyleCnt="2">
        <dgm:presLayoutVars>
          <dgm:bulletEnabled val="1"/>
        </dgm:presLayoutVars>
      </dgm:prSet>
      <dgm:spPr/>
    </dgm:pt>
  </dgm:ptLst>
  <dgm:cxnLst>
    <dgm:cxn modelId="{DF80FC0C-7324-6E47-92A4-DD48F80C7F69}" srcId="{EB1D83F5-EB08-8344-B299-CE48AA555E38}" destId="{45EB7634-9BA1-FE49-AAEE-4C511790D053}" srcOrd="1" destOrd="0" parTransId="{E188D7D7-7960-5A43-A323-05E4D725288C}" sibTransId="{6939BEDF-C7A4-AA45-9D52-9A7B6A4D36E9}"/>
    <dgm:cxn modelId="{E2D6D312-7A9E-4040-9013-9F2D141129A2}" srcId="{EB1D83F5-EB08-8344-B299-CE48AA555E38}" destId="{287BD4F1-9D62-6A45-816B-A45B4F113BA0}" srcOrd="0" destOrd="0" parTransId="{E3C0967A-EBF4-1D4D-8036-F2EE37C93376}" sibTransId="{E13B366D-B48F-FC4D-B9C1-1227518229B7}"/>
    <dgm:cxn modelId="{AEEA5E15-950D-BC44-BB64-EFBCDF75C0C4}" srcId="{839591C9-67D3-D445-BFC2-E03A8C6F126F}" destId="{B4EA7C58-E4ED-B047-9E5B-6C9BB0930FB2}" srcOrd="0" destOrd="0" parTransId="{790112D6-EB14-EA4E-8D22-582728AE79C6}" sibTransId="{17C76B1E-08CF-1740-A6BF-6A3A477033A9}"/>
    <dgm:cxn modelId="{48DBE215-ABC5-E544-B7B6-9C5BC38DF9AC}" srcId="{B4EA7C58-E4ED-B047-9E5B-6C9BB0930FB2}" destId="{95EF6E14-ABCF-4547-9D3B-75940297B54D}" srcOrd="2" destOrd="0" parTransId="{8D5959BF-28FA-364A-8DE5-0FCFB6A4659E}" sibTransId="{F4A75BBC-2126-0A47-B4AF-124604C1771C}"/>
    <dgm:cxn modelId="{316DDD16-8FFC-A142-92FE-B608D2F56FA6}" srcId="{B4EA7C58-E4ED-B047-9E5B-6C9BB0930FB2}" destId="{EBCA79E5-95E6-A447-88C4-0E54EADB81A8}" srcOrd="1" destOrd="0" parTransId="{2D6E6742-A3F1-1445-9A32-F48A14E7C927}" sibTransId="{6FC1999E-2324-2847-9EDA-4DCAB040EA5D}"/>
    <dgm:cxn modelId="{4A8C1D1E-692A-8C4D-844C-A62AE511546E}" type="presOf" srcId="{EBCA79E5-95E6-A447-88C4-0E54EADB81A8}" destId="{61131A36-B8F0-1749-9900-0F6BE38CFDEB}" srcOrd="0" destOrd="2" presId="urn:microsoft.com/office/officeart/2005/8/layout/hList6"/>
    <dgm:cxn modelId="{88AE9B26-D839-6542-9052-1C5A3455C08A}" srcId="{EB1D83F5-EB08-8344-B299-CE48AA555E38}" destId="{C6255ED0-43EB-6241-A7A8-0E0E4568F1E2}" srcOrd="2" destOrd="0" parTransId="{1BCBDD8D-C158-774B-8A80-7BC03CF12C3D}" sibTransId="{8EFC107E-5CA8-E44A-94CD-D4E652AB87DD}"/>
    <dgm:cxn modelId="{BC9DA13C-808D-DF47-A96A-8B16DD9C6CEB}" type="presOf" srcId="{95EF6E14-ABCF-4547-9D3B-75940297B54D}" destId="{61131A36-B8F0-1749-9900-0F6BE38CFDEB}" srcOrd="0" destOrd="3" presId="urn:microsoft.com/office/officeart/2005/8/layout/hList6"/>
    <dgm:cxn modelId="{3CAE513E-FF78-2A40-AE0C-037EB2DCA911}" type="presOf" srcId="{C6255ED0-43EB-6241-A7A8-0E0E4568F1E2}" destId="{6F48652C-FDE5-AA43-8501-CCC5BF67DEFE}" srcOrd="0" destOrd="3" presId="urn:microsoft.com/office/officeart/2005/8/layout/hList6"/>
    <dgm:cxn modelId="{CB93E161-D987-774D-9E52-5C044EEB9832}" type="presOf" srcId="{45EB7634-9BA1-FE49-AAEE-4C511790D053}" destId="{6F48652C-FDE5-AA43-8501-CCC5BF67DEFE}" srcOrd="0" destOrd="2" presId="urn:microsoft.com/office/officeart/2005/8/layout/hList6"/>
    <dgm:cxn modelId="{0F0B8B71-3A7C-C544-A964-3B6244FDC0D5}" type="presOf" srcId="{287BD4F1-9D62-6A45-816B-A45B4F113BA0}" destId="{6F48652C-FDE5-AA43-8501-CCC5BF67DEFE}" srcOrd="0" destOrd="1" presId="urn:microsoft.com/office/officeart/2005/8/layout/hList6"/>
    <dgm:cxn modelId="{0077AF86-7E08-1B40-8405-69A1F27DFBAE}" srcId="{839591C9-67D3-D445-BFC2-E03A8C6F126F}" destId="{EB1D83F5-EB08-8344-B299-CE48AA555E38}" srcOrd="1" destOrd="0" parTransId="{C5D31581-388E-754F-B0A1-B3346022A182}" sibTransId="{2AF33AB3-47D3-0E43-859B-7247ACAD22C2}"/>
    <dgm:cxn modelId="{1A84EAA1-7015-8F43-829C-575C07646398}" type="presOf" srcId="{839591C9-67D3-D445-BFC2-E03A8C6F126F}" destId="{2EB8FF30-99BC-AA42-90F2-880FAADA1B2E}" srcOrd="0" destOrd="0" presId="urn:microsoft.com/office/officeart/2005/8/layout/hList6"/>
    <dgm:cxn modelId="{98BF6AA8-AD58-4141-865C-9C4072F94982}" type="presOf" srcId="{EB1D83F5-EB08-8344-B299-CE48AA555E38}" destId="{6F48652C-FDE5-AA43-8501-CCC5BF67DEFE}" srcOrd="0" destOrd="0" presId="urn:microsoft.com/office/officeart/2005/8/layout/hList6"/>
    <dgm:cxn modelId="{312E15CA-FE9A-3E43-8B80-62EDC3670DDE}" type="presOf" srcId="{B4EA7C58-E4ED-B047-9E5B-6C9BB0930FB2}" destId="{61131A36-B8F0-1749-9900-0F6BE38CFDEB}" srcOrd="0" destOrd="0" presId="urn:microsoft.com/office/officeart/2005/8/layout/hList6"/>
    <dgm:cxn modelId="{D7C461CB-68E9-0546-9E73-B6059611D6E4}" type="presOf" srcId="{998E3A2B-E157-3F46-86C4-ED4DF035C5F8}" destId="{61131A36-B8F0-1749-9900-0F6BE38CFDEB}" srcOrd="0" destOrd="1" presId="urn:microsoft.com/office/officeart/2005/8/layout/hList6"/>
    <dgm:cxn modelId="{04EAFEE2-6E4E-4E42-BFBB-444BAC6EDCEE}" srcId="{B4EA7C58-E4ED-B047-9E5B-6C9BB0930FB2}" destId="{998E3A2B-E157-3F46-86C4-ED4DF035C5F8}" srcOrd="0" destOrd="0" parTransId="{F8F07623-3D6F-0D40-BD7C-9E1F52C30B60}" sibTransId="{5132754F-8A3C-E54F-916A-C63926096EEF}"/>
    <dgm:cxn modelId="{BDF34D1E-4E44-024A-BB21-52CA47839EA0}" type="presParOf" srcId="{2EB8FF30-99BC-AA42-90F2-880FAADA1B2E}" destId="{61131A36-B8F0-1749-9900-0F6BE38CFDEB}" srcOrd="0" destOrd="0" presId="urn:microsoft.com/office/officeart/2005/8/layout/hList6"/>
    <dgm:cxn modelId="{3F4E7ABC-C209-D542-A8C0-08589B51C25D}" type="presParOf" srcId="{2EB8FF30-99BC-AA42-90F2-880FAADA1B2E}" destId="{1609DC9E-743D-D845-9F9A-92E2F2261994}" srcOrd="1" destOrd="0" presId="urn:microsoft.com/office/officeart/2005/8/layout/hList6"/>
    <dgm:cxn modelId="{202CADE7-864C-7C4F-A25A-C987EC545924}" type="presParOf" srcId="{2EB8FF30-99BC-AA42-90F2-880FAADA1B2E}" destId="{6F48652C-FDE5-AA43-8501-CCC5BF67DEFE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9A25E6-8E4E-744A-B5D2-6DB8E1A32702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9930E4A0-1C71-C44D-ADC8-04948ED89EF2}">
      <dgm:prSet phldrT="[Text]" custT="1"/>
      <dgm:spPr/>
      <dgm:t>
        <a:bodyPr/>
        <a:lstStyle/>
        <a:p>
          <a:r>
            <a:rPr lang="en-GB" sz="1400" dirty="0">
              <a:latin typeface="Calibri" panose="020F0502020204030204" pitchFamily="34" charset="0"/>
              <a:cs typeface="Calibri" panose="020F0502020204030204" pitchFamily="34" charset="0"/>
            </a:rPr>
            <a:t>Declarative functional programming style</a:t>
          </a:r>
        </a:p>
      </dgm:t>
    </dgm:pt>
    <dgm:pt modelId="{00227E0D-0D62-B846-BB0F-2468D42EF841}" type="parTrans" cxnId="{AB81B558-40A0-2F4C-8583-D521E66EF107}">
      <dgm:prSet/>
      <dgm:spPr/>
      <dgm:t>
        <a:bodyPr/>
        <a:lstStyle/>
        <a:p>
          <a:endParaRPr lang="en-GB"/>
        </a:p>
      </dgm:t>
    </dgm:pt>
    <dgm:pt modelId="{FCE93ECD-4330-9947-8296-96491D721805}" type="sibTrans" cxnId="{AB81B558-40A0-2F4C-8583-D521E66EF107}">
      <dgm:prSet/>
      <dgm:spPr/>
      <dgm:t>
        <a:bodyPr/>
        <a:lstStyle/>
        <a:p>
          <a:endParaRPr lang="en-GB"/>
        </a:p>
      </dgm:t>
    </dgm:pt>
    <dgm:pt modelId="{36F565AD-AE6B-3C4C-8976-A0BF9C89F5C7}">
      <dgm:prSet phldrT="[Text]" custT="1"/>
      <dgm:spPr/>
      <dgm:t>
        <a:bodyPr/>
        <a:lstStyle/>
        <a:p>
          <a:r>
            <a:rPr lang="en-IN" sz="1400" b="0" dirty="0">
              <a:latin typeface="Calibri" panose="020F0502020204030204" pitchFamily="34" charset="0"/>
              <a:cs typeface="Calibri" panose="020F0502020204030204" pitchFamily="34" charset="0"/>
            </a:rPr>
            <a:t>Built-in abstractions for streams and tables in the form of </a:t>
          </a:r>
          <a:r>
            <a:rPr lang="en-IN" sz="1400" b="0" dirty="0" err="1">
              <a:latin typeface="Calibri" panose="020F0502020204030204" pitchFamily="34" charset="0"/>
              <a:cs typeface="Calibri" panose="020F0502020204030204" pitchFamily="34" charset="0"/>
            </a:rPr>
            <a:t>KStream</a:t>
          </a:r>
          <a:r>
            <a:rPr lang="en-IN" sz="1400" b="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IN" sz="1400" b="0" dirty="0" err="1">
              <a:latin typeface="Calibri" panose="020F0502020204030204" pitchFamily="34" charset="0"/>
              <a:cs typeface="Calibri" panose="020F0502020204030204" pitchFamily="34" charset="0"/>
            </a:rPr>
            <a:t>KTable</a:t>
          </a:r>
          <a:r>
            <a:rPr lang="en-IN" sz="1400" b="0" dirty="0">
              <a:latin typeface="Calibri" panose="020F0502020204030204" pitchFamily="34" charset="0"/>
              <a:cs typeface="Calibri" panose="020F0502020204030204" pitchFamily="34" charset="0"/>
            </a:rPr>
            <a:t>, and </a:t>
          </a:r>
          <a:r>
            <a:rPr lang="en-IN" sz="1400" b="0" dirty="0" err="1">
              <a:latin typeface="Calibri" panose="020F0502020204030204" pitchFamily="34" charset="0"/>
              <a:cs typeface="Calibri" panose="020F0502020204030204" pitchFamily="34" charset="0"/>
            </a:rPr>
            <a:t>GlobalKTable</a:t>
          </a:r>
          <a:r>
            <a:rPr lang="en-IN" sz="1200" b="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IN" sz="1200" b="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GlobalKTable</a:t>
          </a:r>
          <a:endParaRPr lang="en-GB" sz="1200" i="0" u="none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536A9E0-2343-9141-8E9B-8AE6205B6FD2}" type="parTrans" cxnId="{6A311E4E-39BE-6943-9C50-64BDB695D737}">
      <dgm:prSet/>
      <dgm:spPr/>
      <dgm:t>
        <a:bodyPr/>
        <a:lstStyle/>
        <a:p>
          <a:endParaRPr lang="en-GB"/>
        </a:p>
      </dgm:t>
    </dgm:pt>
    <dgm:pt modelId="{95DEF3B1-9AED-204A-9961-E72DA63F605D}" type="sibTrans" cxnId="{6A311E4E-39BE-6943-9C50-64BDB695D737}">
      <dgm:prSet/>
      <dgm:spPr/>
      <dgm:t>
        <a:bodyPr/>
        <a:lstStyle/>
        <a:p>
          <a:endParaRPr lang="en-GB"/>
        </a:p>
      </dgm:t>
    </dgm:pt>
    <dgm:pt modelId="{87A77560-4DE7-D84C-87FA-BCEDC44B6D0A}">
      <dgm:prSet phldrT="[Text]" custT="1"/>
      <dgm:spPr/>
      <dgm:t>
        <a:bodyPr/>
        <a:lstStyle/>
        <a:p>
          <a:r>
            <a:rPr lang="en-GB" sz="1400" dirty="0">
              <a:latin typeface="Calibri" panose="020F0502020204030204" pitchFamily="34" charset="0"/>
              <a:cs typeface="Calibri" panose="020F0502020204030204" pitchFamily="34" charset="0"/>
            </a:rPr>
            <a:t>Stateless transformation using map, </a:t>
          </a:r>
          <a:r>
            <a:rPr lang="en-GB" sz="1400" dirty="0" err="1">
              <a:latin typeface="Calibri" panose="020F0502020204030204" pitchFamily="34" charset="0"/>
              <a:cs typeface="Calibri" panose="020F0502020204030204" pitchFamily="34" charset="0"/>
            </a:rPr>
            <a:t>flatmap</a:t>
          </a:r>
          <a:r>
            <a:rPr lang="en-GB" sz="1400" dirty="0">
              <a:latin typeface="Calibri" panose="020F0502020204030204" pitchFamily="34" charset="0"/>
              <a:cs typeface="Calibri" panose="020F0502020204030204" pitchFamily="34" charset="0"/>
            </a:rPr>
            <a:t>, filter etc</a:t>
          </a:r>
        </a:p>
      </dgm:t>
    </dgm:pt>
    <dgm:pt modelId="{FD476DDD-0A2C-7544-B31D-94DDE88367F0}" type="parTrans" cxnId="{FC63B3D1-4CE5-1F49-885E-D2A64B541139}">
      <dgm:prSet/>
      <dgm:spPr/>
      <dgm:t>
        <a:bodyPr/>
        <a:lstStyle/>
        <a:p>
          <a:endParaRPr lang="en-GB"/>
        </a:p>
      </dgm:t>
    </dgm:pt>
    <dgm:pt modelId="{685E8B12-002F-F542-8C17-C014D955D099}" type="sibTrans" cxnId="{FC63B3D1-4CE5-1F49-885E-D2A64B541139}">
      <dgm:prSet/>
      <dgm:spPr/>
      <dgm:t>
        <a:bodyPr/>
        <a:lstStyle/>
        <a:p>
          <a:endParaRPr lang="en-GB"/>
        </a:p>
      </dgm:t>
    </dgm:pt>
    <dgm:pt modelId="{D19E327E-4E35-6E48-B5EE-F69C7D3DFAE0}">
      <dgm:prSet custT="1"/>
      <dgm:spPr/>
      <dgm:t>
        <a:bodyPr/>
        <a:lstStyle/>
        <a:p>
          <a:r>
            <a:rPr lang="en-GB" sz="1400" dirty="0">
              <a:latin typeface="Calibri" panose="020F0502020204030204" pitchFamily="34" charset="0"/>
              <a:cs typeface="Calibri" panose="020F0502020204030204" pitchFamily="34" charset="0"/>
            </a:rPr>
            <a:t>Stateful transformation such as aggregations using count, reduce etc, joins and windowing </a:t>
          </a:r>
        </a:p>
      </dgm:t>
    </dgm:pt>
    <dgm:pt modelId="{3EECAF66-6FBF-5243-BF1C-DACAAC3BBEE0}" type="parTrans" cxnId="{48506155-3D3F-A042-8FEC-7874AAA6DABB}">
      <dgm:prSet/>
      <dgm:spPr/>
      <dgm:t>
        <a:bodyPr/>
        <a:lstStyle/>
        <a:p>
          <a:endParaRPr lang="en-GB"/>
        </a:p>
      </dgm:t>
    </dgm:pt>
    <dgm:pt modelId="{6CFC16A5-BF37-5440-BF1D-180B5909E011}" type="sibTrans" cxnId="{48506155-3D3F-A042-8FEC-7874AAA6DABB}">
      <dgm:prSet/>
      <dgm:spPr/>
      <dgm:t>
        <a:bodyPr/>
        <a:lstStyle/>
        <a:p>
          <a:endParaRPr lang="en-GB"/>
        </a:p>
      </dgm:t>
    </dgm:pt>
    <dgm:pt modelId="{CA9CA9F4-C9D8-F642-AC1D-271D90BEB98A}" type="pres">
      <dgm:prSet presAssocID="{D09A25E6-8E4E-744A-B5D2-6DB8E1A32702}" presName="compositeShape" presStyleCnt="0">
        <dgm:presLayoutVars>
          <dgm:dir/>
          <dgm:resizeHandles/>
        </dgm:presLayoutVars>
      </dgm:prSet>
      <dgm:spPr/>
    </dgm:pt>
    <dgm:pt modelId="{5FDA0E9C-2D82-3946-ADAF-60308F60AC04}" type="pres">
      <dgm:prSet presAssocID="{D09A25E6-8E4E-744A-B5D2-6DB8E1A32702}" presName="pyramid" presStyleLbl="node1" presStyleIdx="0" presStyleCnt="1"/>
      <dgm:spPr/>
    </dgm:pt>
    <dgm:pt modelId="{F547159B-99E6-6E4C-8A8A-443B4329F5D4}" type="pres">
      <dgm:prSet presAssocID="{D09A25E6-8E4E-744A-B5D2-6DB8E1A32702}" presName="theList" presStyleCnt="0"/>
      <dgm:spPr/>
    </dgm:pt>
    <dgm:pt modelId="{2ED08B4B-50CC-F342-8EEA-CC393F37E847}" type="pres">
      <dgm:prSet presAssocID="{9930E4A0-1C71-C44D-ADC8-04948ED89EF2}" presName="aNode" presStyleLbl="fgAcc1" presStyleIdx="0" presStyleCnt="4">
        <dgm:presLayoutVars>
          <dgm:bulletEnabled val="1"/>
        </dgm:presLayoutVars>
      </dgm:prSet>
      <dgm:spPr/>
    </dgm:pt>
    <dgm:pt modelId="{8908145C-9E0E-334E-BB25-B4951802AC6C}" type="pres">
      <dgm:prSet presAssocID="{9930E4A0-1C71-C44D-ADC8-04948ED89EF2}" presName="aSpace" presStyleCnt="0"/>
      <dgm:spPr/>
    </dgm:pt>
    <dgm:pt modelId="{186C872A-F9B7-2543-98AE-32B93DA99E4F}" type="pres">
      <dgm:prSet presAssocID="{36F565AD-AE6B-3C4C-8976-A0BF9C89F5C7}" presName="aNode" presStyleLbl="fgAcc1" presStyleIdx="1" presStyleCnt="4">
        <dgm:presLayoutVars>
          <dgm:bulletEnabled val="1"/>
        </dgm:presLayoutVars>
      </dgm:prSet>
      <dgm:spPr/>
    </dgm:pt>
    <dgm:pt modelId="{6E5A4F6C-5C75-8743-9C09-A2482F87D0F2}" type="pres">
      <dgm:prSet presAssocID="{36F565AD-AE6B-3C4C-8976-A0BF9C89F5C7}" presName="aSpace" presStyleCnt="0"/>
      <dgm:spPr/>
    </dgm:pt>
    <dgm:pt modelId="{23AF7A64-8916-7C42-9C40-176A051F96AA}" type="pres">
      <dgm:prSet presAssocID="{87A77560-4DE7-D84C-87FA-BCEDC44B6D0A}" presName="aNode" presStyleLbl="fgAcc1" presStyleIdx="2" presStyleCnt="4">
        <dgm:presLayoutVars>
          <dgm:bulletEnabled val="1"/>
        </dgm:presLayoutVars>
      </dgm:prSet>
      <dgm:spPr/>
    </dgm:pt>
    <dgm:pt modelId="{168BCA86-183B-D94D-81AB-A80721B07368}" type="pres">
      <dgm:prSet presAssocID="{87A77560-4DE7-D84C-87FA-BCEDC44B6D0A}" presName="aSpace" presStyleCnt="0"/>
      <dgm:spPr/>
    </dgm:pt>
    <dgm:pt modelId="{970B932F-B1B7-7447-A3FE-6C897090CEF7}" type="pres">
      <dgm:prSet presAssocID="{D19E327E-4E35-6E48-B5EE-F69C7D3DFAE0}" presName="aNode" presStyleLbl="fgAcc1" presStyleIdx="3" presStyleCnt="4">
        <dgm:presLayoutVars>
          <dgm:bulletEnabled val="1"/>
        </dgm:presLayoutVars>
      </dgm:prSet>
      <dgm:spPr/>
    </dgm:pt>
    <dgm:pt modelId="{2BEE15D8-2787-1448-B9EB-68444AC9B56A}" type="pres">
      <dgm:prSet presAssocID="{D19E327E-4E35-6E48-B5EE-F69C7D3DFAE0}" presName="aSpace" presStyleCnt="0"/>
      <dgm:spPr/>
    </dgm:pt>
  </dgm:ptLst>
  <dgm:cxnLst>
    <dgm:cxn modelId="{52D4812D-0E22-AC4A-8BF4-1F6AB0AC4F70}" type="presOf" srcId="{D19E327E-4E35-6E48-B5EE-F69C7D3DFAE0}" destId="{970B932F-B1B7-7447-A3FE-6C897090CEF7}" srcOrd="0" destOrd="0" presId="urn:microsoft.com/office/officeart/2005/8/layout/pyramid2"/>
    <dgm:cxn modelId="{6A311E4E-39BE-6943-9C50-64BDB695D737}" srcId="{D09A25E6-8E4E-744A-B5D2-6DB8E1A32702}" destId="{36F565AD-AE6B-3C4C-8976-A0BF9C89F5C7}" srcOrd="1" destOrd="0" parTransId="{F536A9E0-2343-9141-8E9B-8AE6205B6FD2}" sibTransId="{95DEF3B1-9AED-204A-9961-E72DA63F605D}"/>
    <dgm:cxn modelId="{32D8ED50-F362-584B-8DE3-6B5FDDFCD9A3}" type="presOf" srcId="{D09A25E6-8E4E-744A-B5D2-6DB8E1A32702}" destId="{CA9CA9F4-C9D8-F642-AC1D-271D90BEB98A}" srcOrd="0" destOrd="0" presId="urn:microsoft.com/office/officeart/2005/8/layout/pyramid2"/>
    <dgm:cxn modelId="{48506155-3D3F-A042-8FEC-7874AAA6DABB}" srcId="{D09A25E6-8E4E-744A-B5D2-6DB8E1A32702}" destId="{D19E327E-4E35-6E48-B5EE-F69C7D3DFAE0}" srcOrd="3" destOrd="0" parTransId="{3EECAF66-6FBF-5243-BF1C-DACAAC3BBEE0}" sibTransId="{6CFC16A5-BF37-5440-BF1D-180B5909E011}"/>
    <dgm:cxn modelId="{AB81B558-40A0-2F4C-8583-D521E66EF107}" srcId="{D09A25E6-8E4E-744A-B5D2-6DB8E1A32702}" destId="{9930E4A0-1C71-C44D-ADC8-04948ED89EF2}" srcOrd="0" destOrd="0" parTransId="{00227E0D-0D62-B846-BB0F-2468D42EF841}" sibTransId="{FCE93ECD-4330-9947-8296-96491D721805}"/>
    <dgm:cxn modelId="{B5F60D6F-0306-FF42-9F5F-AE2FF38FD1FF}" type="presOf" srcId="{87A77560-4DE7-D84C-87FA-BCEDC44B6D0A}" destId="{23AF7A64-8916-7C42-9C40-176A051F96AA}" srcOrd="0" destOrd="0" presId="urn:microsoft.com/office/officeart/2005/8/layout/pyramid2"/>
    <dgm:cxn modelId="{376F4ECC-E4CB-9A47-BB45-3F524D668020}" type="presOf" srcId="{9930E4A0-1C71-C44D-ADC8-04948ED89EF2}" destId="{2ED08B4B-50CC-F342-8EEA-CC393F37E847}" srcOrd="0" destOrd="0" presId="urn:microsoft.com/office/officeart/2005/8/layout/pyramid2"/>
    <dgm:cxn modelId="{FC63B3D1-4CE5-1F49-885E-D2A64B541139}" srcId="{D09A25E6-8E4E-744A-B5D2-6DB8E1A32702}" destId="{87A77560-4DE7-D84C-87FA-BCEDC44B6D0A}" srcOrd="2" destOrd="0" parTransId="{FD476DDD-0A2C-7544-B31D-94DDE88367F0}" sibTransId="{685E8B12-002F-F542-8C17-C014D955D099}"/>
    <dgm:cxn modelId="{EBF45BEC-89F4-FA45-9747-74541F345CE7}" type="presOf" srcId="{36F565AD-AE6B-3C4C-8976-A0BF9C89F5C7}" destId="{186C872A-F9B7-2543-98AE-32B93DA99E4F}" srcOrd="0" destOrd="0" presId="urn:microsoft.com/office/officeart/2005/8/layout/pyramid2"/>
    <dgm:cxn modelId="{9535BC29-673F-9941-938E-88E67B0F0C1C}" type="presParOf" srcId="{CA9CA9F4-C9D8-F642-AC1D-271D90BEB98A}" destId="{5FDA0E9C-2D82-3946-ADAF-60308F60AC04}" srcOrd="0" destOrd="0" presId="urn:microsoft.com/office/officeart/2005/8/layout/pyramid2"/>
    <dgm:cxn modelId="{6A4B02D7-01A7-984B-B4DC-D53D98C5DEC5}" type="presParOf" srcId="{CA9CA9F4-C9D8-F642-AC1D-271D90BEB98A}" destId="{F547159B-99E6-6E4C-8A8A-443B4329F5D4}" srcOrd="1" destOrd="0" presId="urn:microsoft.com/office/officeart/2005/8/layout/pyramid2"/>
    <dgm:cxn modelId="{150B088B-1928-3646-B5C7-0C152FBFA4A2}" type="presParOf" srcId="{F547159B-99E6-6E4C-8A8A-443B4329F5D4}" destId="{2ED08B4B-50CC-F342-8EEA-CC393F37E847}" srcOrd="0" destOrd="0" presId="urn:microsoft.com/office/officeart/2005/8/layout/pyramid2"/>
    <dgm:cxn modelId="{4AC997F0-603C-8640-852F-EA4D067E200C}" type="presParOf" srcId="{F547159B-99E6-6E4C-8A8A-443B4329F5D4}" destId="{8908145C-9E0E-334E-BB25-B4951802AC6C}" srcOrd="1" destOrd="0" presId="urn:microsoft.com/office/officeart/2005/8/layout/pyramid2"/>
    <dgm:cxn modelId="{DAC0232B-67A9-0648-A0F5-9F395CFBEF66}" type="presParOf" srcId="{F547159B-99E6-6E4C-8A8A-443B4329F5D4}" destId="{186C872A-F9B7-2543-98AE-32B93DA99E4F}" srcOrd="2" destOrd="0" presId="urn:microsoft.com/office/officeart/2005/8/layout/pyramid2"/>
    <dgm:cxn modelId="{E7A10502-66D3-B349-BF14-E839D3D38845}" type="presParOf" srcId="{F547159B-99E6-6E4C-8A8A-443B4329F5D4}" destId="{6E5A4F6C-5C75-8743-9C09-A2482F87D0F2}" srcOrd="3" destOrd="0" presId="urn:microsoft.com/office/officeart/2005/8/layout/pyramid2"/>
    <dgm:cxn modelId="{8103D0F2-E21B-CF41-9B77-A940B6F8D10F}" type="presParOf" srcId="{F547159B-99E6-6E4C-8A8A-443B4329F5D4}" destId="{23AF7A64-8916-7C42-9C40-176A051F96AA}" srcOrd="4" destOrd="0" presId="urn:microsoft.com/office/officeart/2005/8/layout/pyramid2"/>
    <dgm:cxn modelId="{B8385028-6C5A-1941-82C5-3EA7C35C11D8}" type="presParOf" srcId="{F547159B-99E6-6E4C-8A8A-443B4329F5D4}" destId="{168BCA86-183B-D94D-81AB-A80721B07368}" srcOrd="5" destOrd="0" presId="urn:microsoft.com/office/officeart/2005/8/layout/pyramid2"/>
    <dgm:cxn modelId="{286C4DB1-9079-CF4D-8FBA-87ECA02D22EE}" type="presParOf" srcId="{F547159B-99E6-6E4C-8A8A-443B4329F5D4}" destId="{970B932F-B1B7-7447-A3FE-6C897090CEF7}" srcOrd="6" destOrd="0" presId="urn:microsoft.com/office/officeart/2005/8/layout/pyramid2"/>
    <dgm:cxn modelId="{95D564D7-11D1-8D44-AE8E-54CB53934A91}" type="presParOf" srcId="{F547159B-99E6-6E4C-8A8A-443B4329F5D4}" destId="{2BEE15D8-2787-1448-B9EB-68444AC9B56A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9A25E6-8E4E-744A-B5D2-6DB8E1A32702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9930E4A0-1C71-C44D-ADC8-04948ED89EF2}">
      <dgm:prSet phldrT="[Text]" custT="1"/>
      <dgm:spPr/>
      <dgm:t>
        <a:bodyPr/>
        <a:lstStyle/>
        <a:p>
          <a:r>
            <a:rPr lang="en-GB" sz="1400" dirty="0">
              <a:latin typeface="Calibri" panose="020F0502020204030204" pitchFamily="34" charset="0"/>
              <a:cs typeface="Calibri" panose="020F0502020204030204" pitchFamily="34" charset="0"/>
            </a:rPr>
            <a:t>Imperative programming style by defining customer stream processor implementing the ‘Processor’ interface</a:t>
          </a:r>
        </a:p>
      </dgm:t>
    </dgm:pt>
    <dgm:pt modelId="{00227E0D-0D62-B846-BB0F-2468D42EF841}" type="parTrans" cxnId="{AB81B558-40A0-2F4C-8583-D521E66EF107}">
      <dgm:prSet/>
      <dgm:spPr/>
      <dgm:t>
        <a:bodyPr/>
        <a:lstStyle/>
        <a:p>
          <a:endParaRPr lang="en-GB"/>
        </a:p>
      </dgm:t>
    </dgm:pt>
    <dgm:pt modelId="{FCE93ECD-4330-9947-8296-96491D721805}" type="sibTrans" cxnId="{AB81B558-40A0-2F4C-8583-D521E66EF107}">
      <dgm:prSet/>
      <dgm:spPr/>
      <dgm:t>
        <a:bodyPr/>
        <a:lstStyle/>
        <a:p>
          <a:endParaRPr lang="en-GB"/>
        </a:p>
      </dgm:t>
    </dgm:pt>
    <dgm:pt modelId="{D19E327E-4E35-6E48-B5EE-F69C7D3DFAE0}">
      <dgm:prSet custT="1"/>
      <dgm:spPr/>
      <dgm:t>
        <a:bodyPr/>
        <a:lstStyle/>
        <a:p>
          <a:r>
            <a:rPr lang="en-GB" sz="1400" dirty="0">
              <a:latin typeface="Calibri" panose="020F0502020204030204" pitchFamily="34" charset="0"/>
              <a:cs typeface="Calibri" panose="020F0502020204030204" pitchFamily="34" charset="0"/>
            </a:rPr>
            <a:t>State-stores are fault-tolerant as its backed up using a changelog topic in Kafka</a:t>
          </a:r>
        </a:p>
      </dgm:t>
    </dgm:pt>
    <dgm:pt modelId="{3EECAF66-6FBF-5243-BF1C-DACAAC3BBEE0}" type="parTrans" cxnId="{48506155-3D3F-A042-8FEC-7874AAA6DABB}">
      <dgm:prSet/>
      <dgm:spPr/>
      <dgm:t>
        <a:bodyPr/>
        <a:lstStyle/>
        <a:p>
          <a:endParaRPr lang="en-GB"/>
        </a:p>
      </dgm:t>
    </dgm:pt>
    <dgm:pt modelId="{6CFC16A5-BF37-5440-BF1D-180B5909E011}" type="sibTrans" cxnId="{48506155-3D3F-A042-8FEC-7874AAA6DABB}">
      <dgm:prSet/>
      <dgm:spPr/>
      <dgm:t>
        <a:bodyPr/>
        <a:lstStyle/>
        <a:p>
          <a:endParaRPr lang="en-GB"/>
        </a:p>
      </dgm:t>
    </dgm:pt>
    <dgm:pt modelId="{36F565AD-AE6B-3C4C-8976-A0BF9C89F5C7}">
      <dgm:prSet phldrT="[Text]" custT="1"/>
      <dgm:spPr/>
      <dgm:t>
        <a:bodyPr/>
        <a:lstStyle/>
        <a:p>
          <a:r>
            <a:rPr lang="en-GB" sz="1400" i="0" u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Processor interface provides `</a:t>
          </a:r>
          <a:r>
            <a:rPr lang="en-GB" sz="1400" i="0" u="none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init</a:t>
          </a:r>
          <a:r>
            <a:rPr lang="en-GB" sz="1400" i="0" u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()`, `process()` and `punctuate()` methods</a:t>
          </a:r>
        </a:p>
      </dgm:t>
    </dgm:pt>
    <dgm:pt modelId="{95DEF3B1-9AED-204A-9961-E72DA63F605D}" type="sibTrans" cxnId="{6A311E4E-39BE-6943-9C50-64BDB695D737}">
      <dgm:prSet/>
      <dgm:spPr/>
      <dgm:t>
        <a:bodyPr/>
        <a:lstStyle/>
        <a:p>
          <a:endParaRPr lang="en-GB"/>
        </a:p>
      </dgm:t>
    </dgm:pt>
    <dgm:pt modelId="{F536A9E0-2343-9141-8E9B-8AE6205B6FD2}" type="parTrans" cxnId="{6A311E4E-39BE-6943-9C50-64BDB695D737}">
      <dgm:prSet/>
      <dgm:spPr/>
      <dgm:t>
        <a:bodyPr/>
        <a:lstStyle/>
        <a:p>
          <a:endParaRPr lang="en-GB"/>
        </a:p>
      </dgm:t>
    </dgm:pt>
    <dgm:pt modelId="{AF408862-E20C-7C42-A94B-0AE4BF5106EA}">
      <dgm:prSet custT="1"/>
      <dgm:spPr/>
      <dgm:t>
        <a:bodyPr/>
        <a:lstStyle/>
        <a:p>
          <a:r>
            <a:rPr lang="en-GB" sz="1400" i="0" u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Stateful operations are achieved using State-stores or Global State-stores</a:t>
          </a:r>
        </a:p>
      </dgm:t>
    </dgm:pt>
    <dgm:pt modelId="{3B7E6755-DFAF-F944-9D74-4546D347491F}" type="parTrans" cxnId="{0D93DF11-7D37-6449-9B00-9B6661E3A240}">
      <dgm:prSet/>
      <dgm:spPr/>
      <dgm:t>
        <a:bodyPr/>
        <a:lstStyle/>
        <a:p>
          <a:endParaRPr lang="en-GB"/>
        </a:p>
      </dgm:t>
    </dgm:pt>
    <dgm:pt modelId="{B1A600D4-B925-1143-86F6-CF7660CDA41C}" type="sibTrans" cxnId="{0D93DF11-7D37-6449-9B00-9B6661E3A240}">
      <dgm:prSet/>
      <dgm:spPr/>
      <dgm:t>
        <a:bodyPr/>
        <a:lstStyle/>
        <a:p>
          <a:endParaRPr lang="en-GB"/>
        </a:p>
      </dgm:t>
    </dgm:pt>
    <dgm:pt modelId="{CA9CA9F4-C9D8-F642-AC1D-271D90BEB98A}" type="pres">
      <dgm:prSet presAssocID="{D09A25E6-8E4E-744A-B5D2-6DB8E1A32702}" presName="compositeShape" presStyleCnt="0">
        <dgm:presLayoutVars>
          <dgm:dir/>
          <dgm:resizeHandles/>
        </dgm:presLayoutVars>
      </dgm:prSet>
      <dgm:spPr/>
    </dgm:pt>
    <dgm:pt modelId="{5FDA0E9C-2D82-3946-ADAF-60308F60AC04}" type="pres">
      <dgm:prSet presAssocID="{D09A25E6-8E4E-744A-B5D2-6DB8E1A32702}" presName="pyramid" presStyleLbl="node1" presStyleIdx="0" presStyleCnt="1"/>
      <dgm:spPr/>
    </dgm:pt>
    <dgm:pt modelId="{F547159B-99E6-6E4C-8A8A-443B4329F5D4}" type="pres">
      <dgm:prSet presAssocID="{D09A25E6-8E4E-744A-B5D2-6DB8E1A32702}" presName="theList" presStyleCnt="0"/>
      <dgm:spPr/>
    </dgm:pt>
    <dgm:pt modelId="{2ED08B4B-50CC-F342-8EEA-CC393F37E847}" type="pres">
      <dgm:prSet presAssocID="{9930E4A0-1C71-C44D-ADC8-04948ED89EF2}" presName="aNode" presStyleLbl="fgAcc1" presStyleIdx="0" presStyleCnt="4">
        <dgm:presLayoutVars>
          <dgm:bulletEnabled val="1"/>
        </dgm:presLayoutVars>
      </dgm:prSet>
      <dgm:spPr/>
    </dgm:pt>
    <dgm:pt modelId="{8908145C-9E0E-334E-BB25-B4951802AC6C}" type="pres">
      <dgm:prSet presAssocID="{9930E4A0-1C71-C44D-ADC8-04948ED89EF2}" presName="aSpace" presStyleCnt="0"/>
      <dgm:spPr/>
    </dgm:pt>
    <dgm:pt modelId="{186C872A-F9B7-2543-98AE-32B93DA99E4F}" type="pres">
      <dgm:prSet presAssocID="{36F565AD-AE6B-3C4C-8976-A0BF9C89F5C7}" presName="aNode" presStyleLbl="fgAcc1" presStyleIdx="1" presStyleCnt="4">
        <dgm:presLayoutVars>
          <dgm:bulletEnabled val="1"/>
        </dgm:presLayoutVars>
      </dgm:prSet>
      <dgm:spPr/>
    </dgm:pt>
    <dgm:pt modelId="{6E5A4F6C-5C75-8743-9C09-A2482F87D0F2}" type="pres">
      <dgm:prSet presAssocID="{36F565AD-AE6B-3C4C-8976-A0BF9C89F5C7}" presName="aSpace" presStyleCnt="0"/>
      <dgm:spPr/>
    </dgm:pt>
    <dgm:pt modelId="{E4E5D872-0AB9-8946-A0EA-FADC775DF7CD}" type="pres">
      <dgm:prSet presAssocID="{AF408862-E20C-7C42-A94B-0AE4BF5106EA}" presName="aNode" presStyleLbl="fgAcc1" presStyleIdx="2" presStyleCnt="4">
        <dgm:presLayoutVars>
          <dgm:bulletEnabled val="1"/>
        </dgm:presLayoutVars>
      </dgm:prSet>
      <dgm:spPr/>
    </dgm:pt>
    <dgm:pt modelId="{EBBB2E9C-8293-474F-BAA1-358635CE09ED}" type="pres">
      <dgm:prSet presAssocID="{AF408862-E20C-7C42-A94B-0AE4BF5106EA}" presName="aSpace" presStyleCnt="0"/>
      <dgm:spPr/>
    </dgm:pt>
    <dgm:pt modelId="{970B932F-B1B7-7447-A3FE-6C897090CEF7}" type="pres">
      <dgm:prSet presAssocID="{D19E327E-4E35-6E48-B5EE-F69C7D3DFAE0}" presName="aNode" presStyleLbl="fgAcc1" presStyleIdx="3" presStyleCnt="4">
        <dgm:presLayoutVars>
          <dgm:bulletEnabled val="1"/>
        </dgm:presLayoutVars>
      </dgm:prSet>
      <dgm:spPr/>
    </dgm:pt>
    <dgm:pt modelId="{2BEE15D8-2787-1448-B9EB-68444AC9B56A}" type="pres">
      <dgm:prSet presAssocID="{D19E327E-4E35-6E48-B5EE-F69C7D3DFAE0}" presName="aSpace" presStyleCnt="0"/>
      <dgm:spPr/>
    </dgm:pt>
  </dgm:ptLst>
  <dgm:cxnLst>
    <dgm:cxn modelId="{DBA44010-5521-1D41-9BDF-28C9DFDEEE53}" type="presOf" srcId="{AF408862-E20C-7C42-A94B-0AE4BF5106EA}" destId="{E4E5D872-0AB9-8946-A0EA-FADC775DF7CD}" srcOrd="0" destOrd="0" presId="urn:microsoft.com/office/officeart/2005/8/layout/pyramid2"/>
    <dgm:cxn modelId="{0D93DF11-7D37-6449-9B00-9B6661E3A240}" srcId="{D09A25E6-8E4E-744A-B5D2-6DB8E1A32702}" destId="{AF408862-E20C-7C42-A94B-0AE4BF5106EA}" srcOrd="2" destOrd="0" parTransId="{3B7E6755-DFAF-F944-9D74-4546D347491F}" sibTransId="{B1A600D4-B925-1143-86F6-CF7660CDA41C}"/>
    <dgm:cxn modelId="{52D4812D-0E22-AC4A-8BF4-1F6AB0AC4F70}" type="presOf" srcId="{D19E327E-4E35-6E48-B5EE-F69C7D3DFAE0}" destId="{970B932F-B1B7-7447-A3FE-6C897090CEF7}" srcOrd="0" destOrd="0" presId="urn:microsoft.com/office/officeart/2005/8/layout/pyramid2"/>
    <dgm:cxn modelId="{6A311E4E-39BE-6943-9C50-64BDB695D737}" srcId="{D09A25E6-8E4E-744A-B5D2-6DB8E1A32702}" destId="{36F565AD-AE6B-3C4C-8976-A0BF9C89F5C7}" srcOrd="1" destOrd="0" parTransId="{F536A9E0-2343-9141-8E9B-8AE6205B6FD2}" sibTransId="{95DEF3B1-9AED-204A-9961-E72DA63F605D}"/>
    <dgm:cxn modelId="{32D8ED50-F362-584B-8DE3-6B5FDDFCD9A3}" type="presOf" srcId="{D09A25E6-8E4E-744A-B5D2-6DB8E1A32702}" destId="{CA9CA9F4-C9D8-F642-AC1D-271D90BEB98A}" srcOrd="0" destOrd="0" presId="urn:microsoft.com/office/officeart/2005/8/layout/pyramid2"/>
    <dgm:cxn modelId="{48506155-3D3F-A042-8FEC-7874AAA6DABB}" srcId="{D09A25E6-8E4E-744A-B5D2-6DB8E1A32702}" destId="{D19E327E-4E35-6E48-B5EE-F69C7D3DFAE0}" srcOrd="3" destOrd="0" parTransId="{3EECAF66-6FBF-5243-BF1C-DACAAC3BBEE0}" sibTransId="{6CFC16A5-BF37-5440-BF1D-180B5909E011}"/>
    <dgm:cxn modelId="{AB81B558-40A0-2F4C-8583-D521E66EF107}" srcId="{D09A25E6-8E4E-744A-B5D2-6DB8E1A32702}" destId="{9930E4A0-1C71-C44D-ADC8-04948ED89EF2}" srcOrd="0" destOrd="0" parTransId="{00227E0D-0D62-B846-BB0F-2468D42EF841}" sibTransId="{FCE93ECD-4330-9947-8296-96491D721805}"/>
    <dgm:cxn modelId="{376F4ECC-E4CB-9A47-BB45-3F524D668020}" type="presOf" srcId="{9930E4A0-1C71-C44D-ADC8-04948ED89EF2}" destId="{2ED08B4B-50CC-F342-8EEA-CC393F37E847}" srcOrd="0" destOrd="0" presId="urn:microsoft.com/office/officeart/2005/8/layout/pyramid2"/>
    <dgm:cxn modelId="{EBF45BEC-89F4-FA45-9747-74541F345CE7}" type="presOf" srcId="{36F565AD-AE6B-3C4C-8976-A0BF9C89F5C7}" destId="{186C872A-F9B7-2543-98AE-32B93DA99E4F}" srcOrd="0" destOrd="0" presId="urn:microsoft.com/office/officeart/2005/8/layout/pyramid2"/>
    <dgm:cxn modelId="{9535BC29-673F-9941-938E-88E67B0F0C1C}" type="presParOf" srcId="{CA9CA9F4-C9D8-F642-AC1D-271D90BEB98A}" destId="{5FDA0E9C-2D82-3946-ADAF-60308F60AC04}" srcOrd="0" destOrd="0" presId="urn:microsoft.com/office/officeart/2005/8/layout/pyramid2"/>
    <dgm:cxn modelId="{6A4B02D7-01A7-984B-B4DC-D53D98C5DEC5}" type="presParOf" srcId="{CA9CA9F4-C9D8-F642-AC1D-271D90BEB98A}" destId="{F547159B-99E6-6E4C-8A8A-443B4329F5D4}" srcOrd="1" destOrd="0" presId="urn:microsoft.com/office/officeart/2005/8/layout/pyramid2"/>
    <dgm:cxn modelId="{150B088B-1928-3646-B5C7-0C152FBFA4A2}" type="presParOf" srcId="{F547159B-99E6-6E4C-8A8A-443B4329F5D4}" destId="{2ED08B4B-50CC-F342-8EEA-CC393F37E847}" srcOrd="0" destOrd="0" presId="urn:microsoft.com/office/officeart/2005/8/layout/pyramid2"/>
    <dgm:cxn modelId="{4AC997F0-603C-8640-852F-EA4D067E200C}" type="presParOf" srcId="{F547159B-99E6-6E4C-8A8A-443B4329F5D4}" destId="{8908145C-9E0E-334E-BB25-B4951802AC6C}" srcOrd="1" destOrd="0" presId="urn:microsoft.com/office/officeart/2005/8/layout/pyramid2"/>
    <dgm:cxn modelId="{DAC0232B-67A9-0648-A0F5-9F395CFBEF66}" type="presParOf" srcId="{F547159B-99E6-6E4C-8A8A-443B4329F5D4}" destId="{186C872A-F9B7-2543-98AE-32B93DA99E4F}" srcOrd="2" destOrd="0" presId="urn:microsoft.com/office/officeart/2005/8/layout/pyramid2"/>
    <dgm:cxn modelId="{E7A10502-66D3-B349-BF14-E839D3D38845}" type="presParOf" srcId="{F547159B-99E6-6E4C-8A8A-443B4329F5D4}" destId="{6E5A4F6C-5C75-8743-9C09-A2482F87D0F2}" srcOrd="3" destOrd="0" presId="urn:microsoft.com/office/officeart/2005/8/layout/pyramid2"/>
    <dgm:cxn modelId="{E614E352-689A-354C-8C0C-A5E038C85AF9}" type="presParOf" srcId="{F547159B-99E6-6E4C-8A8A-443B4329F5D4}" destId="{E4E5D872-0AB9-8946-A0EA-FADC775DF7CD}" srcOrd="4" destOrd="0" presId="urn:microsoft.com/office/officeart/2005/8/layout/pyramid2"/>
    <dgm:cxn modelId="{4FEF66C3-5F02-E841-A58C-C0BA0E142B69}" type="presParOf" srcId="{F547159B-99E6-6E4C-8A8A-443B4329F5D4}" destId="{EBBB2E9C-8293-474F-BAA1-358635CE09ED}" srcOrd="5" destOrd="0" presId="urn:microsoft.com/office/officeart/2005/8/layout/pyramid2"/>
    <dgm:cxn modelId="{286C4DB1-9079-CF4D-8FBA-87ECA02D22EE}" type="presParOf" srcId="{F547159B-99E6-6E4C-8A8A-443B4329F5D4}" destId="{970B932F-B1B7-7447-A3FE-6C897090CEF7}" srcOrd="6" destOrd="0" presId="urn:microsoft.com/office/officeart/2005/8/layout/pyramid2"/>
    <dgm:cxn modelId="{95D564D7-11D1-8D44-AE8E-54CB53934A91}" type="presParOf" srcId="{F547159B-99E6-6E4C-8A8A-443B4329F5D4}" destId="{2BEE15D8-2787-1448-B9EB-68444AC9B56A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31A36-B8F0-1749-9900-0F6BE38CFDEB}">
      <dsp:nvSpPr>
        <dsp:cNvPr id="0" name=""/>
        <dsp:cNvSpPr/>
      </dsp:nvSpPr>
      <dsp:spPr>
        <a:xfrm rot="16200000">
          <a:off x="-505089" y="509576"/>
          <a:ext cx="3630803" cy="261164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557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u="sng" kern="1200" dirty="0">
              <a:latin typeface="Calibri" panose="020F0502020204030204" pitchFamily="34" charset="0"/>
              <a:cs typeface="Calibri" panose="020F0502020204030204" pitchFamily="34" charset="0"/>
            </a:rPr>
            <a:t>Stream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>
              <a:latin typeface="Calibri" panose="020F0502020204030204" pitchFamily="34" charset="0"/>
              <a:cs typeface="Calibri" panose="020F0502020204030204" pitchFamily="34" charset="0"/>
            </a:rPr>
            <a:t>Chronological order of events happening in the system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>
              <a:latin typeface="Calibri" panose="020F0502020204030204" pitchFamily="34" charset="0"/>
              <a:cs typeface="Calibri" panose="020F0502020204030204" pitchFamily="34" charset="0"/>
            </a:rPr>
            <a:t>Event contains a Key, Value and Timestamp</a:t>
          </a:r>
        </a:p>
      </dsp:txBody>
      <dsp:txXfrm rot="5400000">
        <a:off x="4488" y="726160"/>
        <a:ext cx="2611649" cy="2178481"/>
      </dsp:txXfrm>
    </dsp:sp>
    <dsp:sp modelId="{6F48652C-FDE5-AA43-8501-CCC5BF67DEFE}">
      <dsp:nvSpPr>
        <dsp:cNvPr id="0" name=""/>
        <dsp:cNvSpPr/>
      </dsp:nvSpPr>
      <dsp:spPr>
        <a:xfrm rot="16200000">
          <a:off x="2300660" y="509576"/>
          <a:ext cx="3630803" cy="261164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557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u="sng" kern="1200" dirty="0">
              <a:latin typeface="Calibri" panose="020F0502020204030204" pitchFamily="34" charset="0"/>
              <a:cs typeface="Calibri" panose="020F0502020204030204" pitchFamily="34" charset="0"/>
            </a:rPr>
            <a:t>Table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>
              <a:latin typeface="Calibri" panose="020F0502020204030204" pitchFamily="34" charset="0"/>
              <a:cs typeface="Calibri" panose="020F0502020204030204" pitchFamily="34" charset="0"/>
            </a:rPr>
            <a:t>Stores the current state of the system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>
              <a:latin typeface="Calibri" panose="020F0502020204030204" pitchFamily="34" charset="0"/>
              <a:cs typeface="Calibri" panose="020F0502020204030204" pitchFamily="34" charset="0"/>
            </a:rPr>
            <a:t>Contains only 1 record per Key</a:t>
          </a:r>
        </a:p>
      </dsp:txBody>
      <dsp:txXfrm rot="5400000">
        <a:off x="2810237" y="726160"/>
        <a:ext cx="2611649" cy="2178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A0E9C-2D82-3946-ADAF-60308F60AC04}">
      <dsp:nvSpPr>
        <dsp:cNvPr id="0" name=""/>
        <dsp:cNvSpPr/>
      </dsp:nvSpPr>
      <dsp:spPr>
        <a:xfrm>
          <a:off x="779188" y="0"/>
          <a:ext cx="4648897" cy="464889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08B4B-50CC-F342-8EEA-CC393F37E847}">
      <dsp:nvSpPr>
        <dsp:cNvPr id="0" name=""/>
        <dsp:cNvSpPr/>
      </dsp:nvSpPr>
      <dsp:spPr>
        <a:xfrm>
          <a:off x="3103637" y="465343"/>
          <a:ext cx="3021783" cy="82626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alibri" panose="020F0502020204030204" pitchFamily="34" charset="0"/>
              <a:cs typeface="Calibri" panose="020F0502020204030204" pitchFamily="34" charset="0"/>
            </a:rPr>
            <a:t>Declarative functional programming style</a:t>
          </a:r>
        </a:p>
      </dsp:txBody>
      <dsp:txXfrm>
        <a:off x="3143972" y="505678"/>
        <a:ext cx="2941113" cy="745598"/>
      </dsp:txXfrm>
    </dsp:sp>
    <dsp:sp modelId="{186C872A-F9B7-2543-98AE-32B93DA99E4F}">
      <dsp:nvSpPr>
        <dsp:cNvPr id="0" name=""/>
        <dsp:cNvSpPr/>
      </dsp:nvSpPr>
      <dsp:spPr>
        <a:xfrm>
          <a:off x="3103637" y="1394896"/>
          <a:ext cx="3021783" cy="82626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>
              <a:latin typeface="Calibri" panose="020F0502020204030204" pitchFamily="34" charset="0"/>
              <a:cs typeface="Calibri" panose="020F0502020204030204" pitchFamily="34" charset="0"/>
            </a:rPr>
            <a:t>Built-in abstractions for streams and tables in the form of </a:t>
          </a:r>
          <a:r>
            <a:rPr lang="en-IN" sz="14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KStream</a:t>
          </a:r>
          <a:r>
            <a:rPr lang="en-IN" sz="1400" b="0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IN" sz="14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KTable</a:t>
          </a:r>
          <a:r>
            <a:rPr lang="en-IN" sz="1400" b="0" kern="1200" dirty="0">
              <a:latin typeface="Calibri" panose="020F0502020204030204" pitchFamily="34" charset="0"/>
              <a:cs typeface="Calibri" panose="020F0502020204030204" pitchFamily="34" charset="0"/>
            </a:rPr>
            <a:t>, and </a:t>
          </a:r>
          <a:r>
            <a:rPr lang="en-IN" sz="14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GlobalKTable</a:t>
          </a:r>
          <a:r>
            <a:rPr lang="en-IN" sz="1200" b="0" i="0" u="none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IN" sz="1200" b="0" i="0" u="none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GlobalKTable</a:t>
          </a:r>
          <a:endParaRPr lang="en-GB" sz="1200" i="0" u="none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143972" y="1435231"/>
        <a:ext cx="2941113" cy="745598"/>
      </dsp:txXfrm>
    </dsp:sp>
    <dsp:sp modelId="{23AF7A64-8916-7C42-9C40-176A051F96AA}">
      <dsp:nvSpPr>
        <dsp:cNvPr id="0" name=""/>
        <dsp:cNvSpPr/>
      </dsp:nvSpPr>
      <dsp:spPr>
        <a:xfrm>
          <a:off x="3103637" y="2324448"/>
          <a:ext cx="3021783" cy="82626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alibri" panose="020F0502020204030204" pitchFamily="34" charset="0"/>
              <a:cs typeface="Calibri" panose="020F0502020204030204" pitchFamily="34" charset="0"/>
            </a:rPr>
            <a:t>Stateless transformation using map, </a:t>
          </a:r>
          <a:r>
            <a:rPr lang="en-GB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flatmap</a:t>
          </a:r>
          <a:r>
            <a:rPr lang="en-GB" sz="1400" kern="1200" dirty="0">
              <a:latin typeface="Calibri" panose="020F0502020204030204" pitchFamily="34" charset="0"/>
              <a:cs typeface="Calibri" panose="020F0502020204030204" pitchFamily="34" charset="0"/>
            </a:rPr>
            <a:t>, filter etc</a:t>
          </a:r>
        </a:p>
      </dsp:txBody>
      <dsp:txXfrm>
        <a:off x="3143972" y="2364783"/>
        <a:ext cx="2941113" cy="745598"/>
      </dsp:txXfrm>
    </dsp:sp>
    <dsp:sp modelId="{970B932F-B1B7-7447-A3FE-6C897090CEF7}">
      <dsp:nvSpPr>
        <dsp:cNvPr id="0" name=""/>
        <dsp:cNvSpPr/>
      </dsp:nvSpPr>
      <dsp:spPr>
        <a:xfrm>
          <a:off x="3103637" y="3254001"/>
          <a:ext cx="3021783" cy="82626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alibri" panose="020F0502020204030204" pitchFamily="34" charset="0"/>
              <a:cs typeface="Calibri" panose="020F0502020204030204" pitchFamily="34" charset="0"/>
            </a:rPr>
            <a:t>Stateful transformation such as aggregations using count, reduce etc, joins and windowing </a:t>
          </a:r>
        </a:p>
      </dsp:txBody>
      <dsp:txXfrm>
        <a:off x="3143972" y="3294336"/>
        <a:ext cx="2941113" cy="7455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A0E9C-2D82-3946-ADAF-60308F60AC04}">
      <dsp:nvSpPr>
        <dsp:cNvPr id="0" name=""/>
        <dsp:cNvSpPr/>
      </dsp:nvSpPr>
      <dsp:spPr>
        <a:xfrm>
          <a:off x="779188" y="0"/>
          <a:ext cx="4648897" cy="464889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08B4B-50CC-F342-8EEA-CC393F37E847}">
      <dsp:nvSpPr>
        <dsp:cNvPr id="0" name=""/>
        <dsp:cNvSpPr/>
      </dsp:nvSpPr>
      <dsp:spPr>
        <a:xfrm>
          <a:off x="3103637" y="465343"/>
          <a:ext cx="3021783" cy="82626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alibri" panose="020F0502020204030204" pitchFamily="34" charset="0"/>
              <a:cs typeface="Calibri" panose="020F0502020204030204" pitchFamily="34" charset="0"/>
            </a:rPr>
            <a:t>Imperative programming style by defining customer stream processor implementing the ‘Processor’ interface</a:t>
          </a:r>
        </a:p>
      </dsp:txBody>
      <dsp:txXfrm>
        <a:off x="3143972" y="505678"/>
        <a:ext cx="2941113" cy="745598"/>
      </dsp:txXfrm>
    </dsp:sp>
    <dsp:sp modelId="{186C872A-F9B7-2543-98AE-32B93DA99E4F}">
      <dsp:nvSpPr>
        <dsp:cNvPr id="0" name=""/>
        <dsp:cNvSpPr/>
      </dsp:nvSpPr>
      <dsp:spPr>
        <a:xfrm>
          <a:off x="3103637" y="1394896"/>
          <a:ext cx="3021783" cy="82626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i="0" u="none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Processor interface provides `</a:t>
          </a:r>
          <a:r>
            <a:rPr lang="en-GB" sz="1400" i="0" u="none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init</a:t>
          </a:r>
          <a:r>
            <a:rPr lang="en-GB" sz="1400" i="0" u="none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()`, `process()` and `punctuate()` methods</a:t>
          </a:r>
        </a:p>
      </dsp:txBody>
      <dsp:txXfrm>
        <a:off x="3143972" y="1435231"/>
        <a:ext cx="2941113" cy="745598"/>
      </dsp:txXfrm>
    </dsp:sp>
    <dsp:sp modelId="{E4E5D872-0AB9-8946-A0EA-FADC775DF7CD}">
      <dsp:nvSpPr>
        <dsp:cNvPr id="0" name=""/>
        <dsp:cNvSpPr/>
      </dsp:nvSpPr>
      <dsp:spPr>
        <a:xfrm>
          <a:off x="3103637" y="2324448"/>
          <a:ext cx="3021783" cy="82626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i="0" u="none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Stateful operations are achieved using State-stores or Global State-stores</a:t>
          </a:r>
        </a:p>
      </dsp:txBody>
      <dsp:txXfrm>
        <a:off x="3143972" y="2364783"/>
        <a:ext cx="2941113" cy="745598"/>
      </dsp:txXfrm>
    </dsp:sp>
    <dsp:sp modelId="{970B932F-B1B7-7447-A3FE-6C897090CEF7}">
      <dsp:nvSpPr>
        <dsp:cNvPr id="0" name=""/>
        <dsp:cNvSpPr/>
      </dsp:nvSpPr>
      <dsp:spPr>
        <a:xfrm>
          <a:off x="3103637" y="3254001"/>
          <a:ext cx="3021783" cy="82626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alibri" panose="020F0502020204030204" pitchFamily="34" charset="0"/>
              <a:cs typeface="Calibri" panose="020F0502020204030204" pitchFamily="34" charset="0"/>
            </a:rPr>
            <a:t>State-stores are fault-tolerant as its backed up using a changelog topic in Kafka</a:t>
          </a:r>
        </a:p>
      </dsp:txBody>
      <dsp:txXfrm>
        <a:off x="3143972" y="3294336"/>
        <a:ext cx="2941113" cy="745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82CC1C-2EFA-41CD-8EE1-D64C4317C9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3A9A9-5F67-4774-9AE0-18456713EA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956093-EDCF-4DD8-9AE7-E9C61FFE6CA3}" type="datetime1">
              <a:rPr lang="en-GB" smtClean="0"/>
              <a:t>13/02/2023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2A631-0269-4E45-A3DF-4FA7D06E90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9B2A7-A232-444D-B3CD-C3D1E5A8E2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F9F022-6C35-409F-B2A6-FFC7C9918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499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8B472-568D-400E-87C6-085D0E89D1DB}" type="datetime1">
              <a:rPr lang="en-GB" noProof="0" smtClean="0"/>
              <a:pPr/>
              <a:t>13/02/2023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650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85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491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40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99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551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945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6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17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Low Latency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noProof="0" dirty="0"/>
              <a:t>Zero copy architecture. Directs kernel to directly copy data from kernel buffer to network by-passing the application. It reduces context switches between user and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828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770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955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887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7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180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79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726E9C68-1964-4A8A-9427-98F10662CAE8}" type="datetime1">
              <a:rPr lang="en-GB" noProof="0" smtClean="0"/>
              <a:t>13/02/2023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046A679D-7D96-4BF4-98D0-1033E9142F9A}" type="datetime1">
              <a:rPr lang="en-GB" noProof="0" smtClean="0"/>
              <a:t>13/02/2023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496CE679-96C2-428D-9AAE-1AD24CC6A009}" type="datetime1">
              <a:rPr lang="en-GB" noProof="0" smtClean="0"/>
              <a:t>13/02/2023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EA09586C-5A81-443E-A8F0-7DBA8A56A402}" type="datetime1">
              <a:rPr lang="en-GB" noProof="0" smtClean="0"/>
              <a:t>13/02/2023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640C98F9-CB0E-4FA9-9591-FB0CE9CF7143}" type="datetime1">
              <a:rPr lang="en-GB" noProof="0" smtClean="0"/>
              <a:t>13/02/2023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DEF7267A-46F7-4D2F-B4E6-AE992D5484B8}" type="datetime1">
              <a:rPr lang="en-GB" noProof="0" smtClean="0"/>
              <a:t>13/02/2023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D016F812-AB39-4F48-B1E8-95605A3EF510}" type="datetime1">
              <a:rPr lang="en-GB" noProof="0" smtClean="0"/>
              <a:t>13/02/2023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82570B71-EA3C-4900-991E-6BBB6BBDE064}" type="datetime1">
              <a:rPr lang="en-GB" noProof="0" smtClean="0"/>
              <a:t>13/02/2023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DADE8980-1565-4B47-9723-42A8A150F178}" type="datetime1">
              <a:rPr lang="en-GB" noProof="0" smtClean="0"/>
              <a:t>13/02/2023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975CEC1F-EF25-4059-ABBA-8FEB7C2BFD5C}" type="datetime1">
              <a:rPr lang="en-GB" noProof="0" smtClean="0"/>
              <a:t>13/02/2023</a:t>
            </a:fld>
            <a:endParaRPr lang="en-GB" noProof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0FAF51C5-1188-4161-A3AE-51B85A4E9234}" type="datetime1">
              <a:rPr lang="en-GB" noProof="0" smtClean="0"/>
              <a:t>13/02/2023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n-GB" b="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Kafka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Thomas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>
            <a:normAutofit/>
          </a:bodyPr>
          <a:lstStyle/>
          <a:p>
            <a:pPr rtl="0"/>
            <a:r>
              <a:rPr lang="en-GB" sz="4400" b="0" dirty="0">
                <a:latin typeface="Calibri" panose="020F0502020204030204" pitchFamily="34" charset="0"/>
                <a:cs typeface="Calibri" panose="020F0502020204030204" pitchFamily="34" charset="0"/>
              </a:rPr>
              <a:t>Stream-Table Duality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10</a:t>
            </a:fld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EA6066-C15B-AC9A-2FF8-68C5097A4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3771070"/>
              </p:ext>
            </p:extLst>
          </p:nvPr>
        </p:nvGraphicFramePr>
        <p:xfrm>
          <a:off x="325748" y="2017690"/>
          <a:ext cx="5424602" cy="3630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68103B-5BBD-019D-C495-9CDB2AD2CD5E}"/>
              </a:ext>
            </a:extLst>
          </p:cNvPr>
          <p:cNvSpPr txBox="1"/>
          <p:nvPr/>
        </p:nvSpPr>
        <p:spPr>
          <a:xfrm>
            <a:off x="7871380" y="1862865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6536C-4DAE-28E4-BC93-E5E8D89A96A3}"/>
              </a:ext>
            </a:extLst>
          </p:cNvPr>
          <p:cNvSpPr txBox="1"/>
          <p:nvPr/>
        </p:nvSpPr>
        <p:spPr>
          <a:xfrm>
            <a:off x="10352201" y="1843289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3904F-9F46-DE9C-D59A-0DBF2875C01D}"/>
              </a:ext>
            </a:extLst>
          </p:cNvPr>
          <p:cNvSpPr txBox="1"/>
          <p:nvPr/>
        </p:nvSpPr>
        <p:spPr>
          <a:xfrm>
            <a:off x="7679469" y="2326419"/>
            <a:ext cx="1555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orderId</a:t>
            </a:r>
            <a:r>
              <a:rPr lang="en-US" sz="1400" i="1" dirty="0"/>
              <a:t> = 123</a:t>
            </a:r>
          </a:p>
          <a:p>
            <a:r>
              <a:rPr lang="en-US" sz="1400" i="1" dirty="0"/>
              <a:t>Status = Pending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30BA6-881B-DF64-705B-DF074E3F078D}"/>
              </a:ext>
            </a:extLst>
          </p:cNvPr>
          <p:cNvSpPr txBox="1"/>
          <p:nvPr/>
        </p:nvSpPr>
        <p:spPr>
          <a:xfrm>
            <a:off x="7679469" y="3082187"/>
            <a:ext cx="1555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orderId</a:t>
            </a:r>
            <a:r>
              <a:rPr lang="en-US" sz="1400" dirty="0"/>
              <a:t> = 112</a:t>
            </a:r>
          </a:p>
          <a:p>
            <a:r>
              <a:rPr lang="en-US" sz="1400" dirty="0"/>
              <a:t>Status = Pending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3C8A2-4887-8BFD-475F-707846E1471A}"/>
              </a:ext>
            </a:extLst>
          </p:cNvPr>
          <p:cNvSpPr txBox="1"/>
          <p:nvPr/>
        </p:nvSpPr>
        <p:spPr>
          <a:xfrm>
            <a:off x="7679469" y="3833091"/>
            <a:ext cx="1757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orderId</a:t>
            </a:r>
            <a:r>
              <a:rPr lang="en-US" sz="1400" dirty="0"/>
              <a:t> = 123</a:t>
            </a:r>
          </a:p>
          <a:p>
            <a:r>
              <a:rPr lang="en-US" sz="1400" dirty="0"/>
              <a:t>Status = Processing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3641A-7868-F8D3-623F-03A2154E910F}"/>
              </a:ext>
            </a:extLst>
          </p:cNvPr>
          <p:cNvSpPr txBox="1"/>
          <p:nvPr/>
        </p:nvSpPr>
        <p:spPr>
          <a:xfrm>
            <a:off x="7679469" y="4485158"/>
            <a:ext cx="1757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orderId</a:t>
            </a:r>
            <a:r>
              <a:rPr lang="en-US" sz="1400" dirty="0"/>
              <a:t> = 112</a:t>
            </a:r>
          </a:p>
          <a:p>
            <a:r>
              <a:rPr lang="en-US" sz="1400" dirty="0"/>
              <a:t>Status = Processing</a:t>
            </a: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1CB669-D5A1-2BE8-FAC0-1787022F89E2}"/>
              </a:ext>
            </a:extLst>
          </p:cNvPr>
          <p:cNvSpPr txBox="1"/>
          <p:nvPr/>
        </p:nvSpPr>
        <p:spPr>
          <a:xfrm>
            <a:off x="7679469" y="5236062"/>
            <a:ext cx="1775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orderId</a:t>
            </a:r>
            <a:r>
              <a:rPr lang="en-US" sz="1400" dirty="0"/>
              <a:t> = 112</a:t>
            </a:r>
          </a:p>
          <a:p>
            <a:r>
              <a:rPr lang="en-US" sz="1400" dirty="0"/>
              <a:t>Status = Completed</a:t>
            </a: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2B8D88-E155-1416-0ADE-5B780804B7BC}"/>
              </a:ext>
            </a:extLst>
          </p:cNvPr>
          <p:cNvSpPr txBox="1"/>
          <p:nvPr/>
        </p:nvSpPr>
        <p:spPr>
          <a:xfrm>
            <a:off x="7670299" y="5986966"/>
            <a:ext cx="1775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orderId</a:t>
            </a:r>
            <a:r>
              <a:rPr lang="en-US" sz="1400" dirty="0"/>
              <a:t> = 123</a:t>
            </a:r>
          </a:p>
          <a:p>
            <a:r>
              <a:rPr lang="en-US" sz="1400" dirty="0"/>
              <a:t>Status = Completed</a:t>
            </a:r>
            <a:r>
              <a:rPr lang="en-US" dirty="0"/>
              <a:t> 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A887DC0D-CFAE-2B15-55B6-631ECD6F674E}"/>
              </a:ext>
            </a:extLst>
          </p:cNvPr>
          <p:cNvSpPr/>
          <p:nvPr/>
        </p:nvSpPr>
        <p:spPr>
          <a:xfrm>
            <a:off x="9470078" y="2636007"/>
            <a:ext cx="1242073" cy="400423"/>
          </a:xfrm>
          <a:custGeom>
            <a:avLst/>
            <a:gdLst>
              <a:gd name="connsiteX0" fmla="*/ -1496 w 1242073"/>
              <a:gd name="connsiteY0" fmla="*/ -418 h 400423"/>
              <a:gd name="connsiteX1" fmla="*/ 1240578 w 1242073"/>
              <a:gd name="connsiteY1" fmla="*/ -418 h 400423"/>
              <a:gd name="connsiteX2" fmla="*/ 1240578 w 1242073"/>
              <a:gd name="connsiteY2" fmla="*/ 400006 h 400423"/>
              <a:gd name="connsiteX3" fmla="*/ -1496 w 1242073"/>
              <a:gd name="connsiteY3" fmla="*/ 400006 h 40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2073" h="400423">
                <a:moveTo>
                  <a:pt x="-1496" y="-418"/>
                </a:moveTo>
                <a:lnTo>
                  <a:pt x="1240578" y="-418"/>
                </a:lnTo>
                <a:lnTo>
                  <a:pt x="1240578" y="400006"/>
                </a:lnTo>
                <a:lnTo>
                  <a:pt x="-1496" y="400006"/>
                </a:lnTo>
                <a:close/>
              </a:path>
            </a:pathLst>
          </a:custGeom>
          <a:solidFill>
            <a:srgbClr val="0068FF"/>
          </a:solidFill>
          <a:ln w="65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DB0E07BB-C834-DB8B-9338-4692BB495332}"/>
              </a:ext>
            </a:extLst>
          </p:cNvPr>
          <p:cNvSpPr/>
          <p:nvPr/>
        </p:nvSpPr>
        <p:spPr>
          <a:xfrm>
            <a:off x="10712152" y="2636007"/>
            <a:ext cx="1242073" cy="400423"/>
          </a:xfrm>
          <a:custGeom>
            <a:avLst/>
            <a:gdLst>
              <a:gd name="connsiteX0" fmla="*/ -1496 w 1242073"/>
              <a:gd name="connsiteY0" fmla="*/ -418 h 400423"/>
              <a:gd name="connsiteX1" fmla="*/ 1240578 w 1242073"/>
              <a:gd name="connsiteY1" fmla="*/ -418 h 400423"/>
              <a:gd name="connsiteX2" fmla="*/ 1240578 w 1242073"/>
              <a:gd name="connsiteY2" fmla="*/ 400006 h 400423"/>
              <a:gd name="connsiteX3" fmla="*/ -1496 w 1242073"/>
              <a:gd name="connsiteY3" fmla="*/ 400006 h 40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2073" h="400423">
                <a:moveTo>
                  <a:pt x="-1496" y="-418"/>
                </a:moveTo>
                <a:lnTo>
                  <a:pt x="1240578" y="-418"/>
                </a:lnTo>
                <a:lnTo>
                  <a:pt x="1240578" y="400006"/>
                </a:lnTo>
                <a:lnTo>
                  <a:pt x="-1496" y="400006"/>
                </a:lnTo>
                <a:close/>
              </a:path>
            </a:pathLst>
          </a:custGeom>
          <a:solidFill>
            <a:srgbClr val="0068FF"/>
          </a:solidFill>
          <a:ln w="65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1CF5640-9B66-AC8C-4A67-02739E33A821}"/>
              </a:ext>
            </a:extLst>
          </p:cNvPr>
          <p:cNvGrpSpPr/>
          <p:nvPr/>
        </p:nvGrpSpPr>
        <p:grpSpPr>
          <a:xfrm>
            <a:off x="9470078" y="3436861"/>
            <a:ext cx="2484147" cy="400423"/>
            <a:chOff x="9470078" y="3436861"/>
            <a:chExt cx="2484147" cy="400423"/>
          </a:xfrm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FC5D883-CAD8-93D4-F141-A97296BCCEBA}"/>
                </a:ext>
              </a:extLst>
            </p:cNvPr>
            <p:cNvSpPr/>
            <p:nvPr/>
          </p:nvSpPr>
          <p:spPr>
            <a:xfrm>
              <a:off x="9470078" y="3436861"/>
              <a:ext cx="1242073" cy="400423"/>
            </a:xfrm>
            <a:custGeom>
              <a:avLst/>
              <a:gdLst>
                <a:gd name="connsiteX0" fmla="*/ -1496 w 1242073"/>
                <a:gd name="connsiteY0" fmla="*/ -418 h 400423"/>
                <a:gd name="connsiteX1" fmla="*/ 1240578 w 1242073"/>
                <a:gd name="connsiteY1" fmla="*/ -418 h 400423"/>
                <a:gd name="connsiteX2" fmla="*/ 1240578 w 1242073"/>
                <a:gd name="connsiteY2" fmla="*/ 400006 h 400423"/>
                <a:gd name="connsiteX3" fmla="*/ -1496 w 1242073"/>
                <a:gd name="connsiteY3" fmla="*/ 400006 h 40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2073" h="400423">
                  <a:moveTo>
                    <a:pt x="-1496" y="-418"/>
                  </a:moveTo>
                  <a:lnTo>
                    <a:pt x="1240578" y="-418"/>
                  </a:lnTo>
                  <a:lnTo>
                    <a:pt x="1240578" y="400006"/>
                  </a:lnTo>
                  <a:lnTo>
                    <a:pt x="-1496" y="400006"/>
                  </a:lnTo>
                  <a:close/>
                </a:path>
              </a:pathLst>
            </a:custGeom>
            <a:solidFill>
              <a:srgbClr val="E7EBFF"/>
            </a:solidFill>
            <a:ln w="6598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/>
                <a:t>112</a:t>
              </a: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F6E79401-6320-95B4-CC4D-837A3949D099}"/>
                </a:ext>
              </a:extLst>
            </p:cNvPr>
            <p:cNvSpPr/>
            <p:nvPr/>
          </p:nvSpPr>
          <p:spPr>
            <a:xfrm>
              <a:off x="10712152" y="3436861"/>
              <a:ext cx="1242073" cy="400423"/>
            </a:xfrm>
            <a:custGeom>
              <a:avLst/>
              <a:gdLst>
                <a:gd name="connsiteX0" fmla="*/ -1496 w 1242073"/>
                <a:gd name="connsiteY0" fmla="*/ -418 h 400423"/>
                <a:gd name="connsiteX1" fmla="*/ 1240578 w 1242073"/>
                <a:gd name="connsiteY1" fmla="*/ -418 h 400423"/>
                <a:gd name="connsiteX2" fmla="*/ 1240578 w 1242073"/>
                <a:gd name="connsiteY2" fmla="*/ 400006 h 400423"/>
                <a:gd name="connsiteX3" fmla="*/ -1496 w 1242073"/>
                <a:gd name="connsiteY3" fmla="*/ 400006 h 40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2073" h="400423">
                  <a:moveTo>
                    <a:pt x="-1496" y="-418"/>
                  </a:moveTo>
                  <a:lnTo>
                    <a:pt x="1240578" y="-418"/>
                  </a:lnTo>
                  <a:lnTo>
                    <a:pt x="1240578" y="400006"/>
                  </a:lnTo>
                  <a:lnTo>
                    <a:pt x="-1496" y="400006"/>
                  </a:lnTo>
                  <a:close/>
                </a:path>
              </a:pathLst>
            </a:custGeom>
            <a:solidFill>
              <a:srgbClr val="E7EBFF"/>
            </a:solidFill>
            <a:ln w="6598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/>
                <a:t>Pending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C278016-69C5-48FE-4A7E-EC299C9826C1}"/>
              </a:ext>
            </a:extLst>
          </p:cNvPr>
          <p:cNvGrpSpPr/>
          <p:nvPr/>
        </p:nvGrpSpPr>
        <p:grpSpPr>
          <a:xfrm>
            <a:off x="9470078" y="3837285"/>
            <a:ext cx="2484147" cy="400430"/>
            <a:chOff x="9470078" y="3837285"/>
            <a:chExt cx="2484147" cy="400430"/>
          </a:xfrm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F08D100-CD09-163B-31E7-05444367AC33}"/>
                </a:ext>
              </a:extLst>
            </p:cNvPr>
            <p:cNvSpPr/>
            <p:nvPr/>
          </p:nvSpPr>
          <p:spPr>
            <a:xfrm>
              <a:off x="9470078" y="3837285"/>
              <a:ext cx="1242073" cy="400430"/>
            </a:xfrm>
            <a:custGeom>
              <a:avLst/>
              <a:gdLst>
                <a:gd name="connsiteX0" fmla="*/ -1496 w 1242073"/>
                <a:gd name="connsiteY0" fmla="*/ -418 h 400430"/>
                <a:gd name="connsiteX1" fmla="*/ 1240578 w 1242073"/>
                <a:gd name="connsiteY1" fmla="*/ -418 h 400430"/>
                <a:gd name="connsiteX2" fmla="*/ 1240578 w 1242073"/>
                <a:gd name="connsiteY2" fmla="*/ 400013 h 400430"/>
                <a:gd name="connsiteX3" fmla="*/ -1496 w 1242073"/>
                <a:gd name="connsiteY3" fmla="*/ 400013 h 40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2073" h="400430">
                  <a:moveTo>
                    <a:pt x="-1496" y="-418"/>
                  </a:moveTo>
                  <a:lnTo>
                    <a:pt x="1240578" y="-418"/>
                  </a:lnTo>
                  <a:lnTo>
                    <a:pt x="1240578" y="400013"/>
                  </a:lnTo>
                  <a:lnTo>
                    <a:pt x="-1496" y="400013"/>
                  </a:lnTo>
                  <a:close/>
                </a:path>
              </a:pathLst>
            </a:custGeom>
            <a:solidFill>
              <a:srgbClr val="CBD4FF"/>
            </a:solidFill>
            <a:ln w="6598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/>
                <a:t>123</a:t>
              </a: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B5B6C29-FDCD-2739-27E5-861EDC26669F}"/>
                </a:ext>
              </a:extLst>
            </p:cNvPr>
            <p:cNvSpPr/>
            <p:nvPr/>
          </p:nvSpPr>
          <p:spPr>
            <a:xfrm>
              <a:off x="10712152" y="3837285"/>
              <a:ext cx="1242073" cy="400430"/>
            </a:xfrm>
            <a:custGeom>
              <a:avLst/>
              <a:gdLst>
                <a:gd name="connsiteX0" fmla="*/ -1496 w 1242073"/>
                <a:gd name="connsiteY0" fmla="*/ -418 h 400430"/>
                <a:gd name="connsiteX1" fmla="*/ 1240578 w 1242073"/>
                <a:gd name="connsiteY1" fmla="*/ -418 h 400430"/>
                <a:gd name="connsiteX2" fmla="*/ 1240578 w 1242073"/>
                <a:gd name="connsiteY2" fmla="*/ 400013 h 400430"/>
                <a:gd name="connsiteX3" fmla="*/ -1496 w 1242073"/>
                <a:gd name="connsiteY3" fmla="*/ 400013 h 40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2073" h="400430">
                  <a:moveTo>
                    <a:pt x="-1496" y="-418"/>
                  </a:moveTo>
                  <a:lnTo>
                    <a:pt x="1240578" y="-418"/>
                  </a:lnTo>
                  <a:lnTo>
                    <a:pt x="1240578" y="400013"/>
                  </a:lnTo>
                  <a:lnTo>
                    <a:pt x="-1496" y="400013"/>
                  </a:lnTo>
                  <a:close/>
                </a:path>
              </a:pathLst>
            </a:custGeom>
            <a:solidFill>
              <a:srgbClr val="CBD4FF"/>
            </a:solidFill>
            <a:ln w="6598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/>
                <a:t>Processing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6761352-A558-B5FD-55CD-8086EA24B5D8}"/>
              </a:ext>
            </a:extLst>
          </p:cNvPr>
          <p:cNvGrpSpPr/>
          <p:nvPr/>
        </p:nvGrpSpPr>
        <p:grpSpPr>
          <a:xfrm>
            <a:off x="9470078" y="4237716"/>
            <a:ext cx="2484147" cy="400423"/>
            <a:chOff x="9470078" y="4237716"/>
            <a:chExt cx="2484147" cy="400423"/>
          </a:xfrm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F674829-D4CF-2CE1-74B6-9F3F77B70F70}"/>
                </a:ext>
              </a:extLst>
            </p:cNvPr>
            <p:cNvSpPr/>
            <p:nvPr/>
          </p:nvSpPr>
          <p:spPr>
            <a:xfrm>
              <a:off x="9470078" y="4237716"/>
              <a:ext cx="1242073" cy="400423"/>
            </a:xfrm>
            <a:custGeom>
              <a:avLst/>
              <a:gdLst>
                <a:gd name="connsiteX0" fmla="*/ -1496 w 1242073"/>
                <a:gd name="connsiteY0" fmla="*/ -418 h 400423"/>
                <a:gd name="connsiteX1" fmla="*/ 1240578 w 1242073"/>
                <a:gd name="connsiteY1" fmla="*/ -418 h 400423"/>
                <a:gd name="connsiteX2" fmla="*/ 1240578 w 1242073"/>
                <a:gd name="connsiteY2" fmla="*/ 400006 h 400423"/>
                <a:gd name="connsiteX3" fmla="*/ -1496 w 1242073"/>
                <a:gd name="connsiteY3" fmla="*/ 400006 h 40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2073" h="400423">
                  <a:moveTo>
                    <a:pt x="-1496" y="-418"/>
                  </a:moveTo>
                  <a:lnTo>
                    <a:pt x="1240578" y="-418"/>
                  </a:lnTo>
                  <a:lnTo>
                    <a:pt x="1240578" y="400006"/>
                  </a:lnTo>
                  <a:lnTo>
                    <a:pt x="-1496" y="400006"/>
                  </a:lnTo>
                  <a:close/>
                </a:path>
              </a:pathLst>
            </a:custGeom>
            <a:solidFill>
              <a:srgbClr val="E7EBFF"/>
            </a:solidFill>
            <a:ln w="6598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/>
                <a:t>112</a:t>
              </a: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EA0D11C-DBAB-7CC8-479E-D50F545F2CFB}"/>
                </a:ext>
              </a:extLst>
            </p:cNvPr>
            <p:cNvSpPr/>
            <p:nvPr/>
          </p:nvSpPr>
          <p:spPr>
            <a:xfrm>
              <a:off x="10712152" y="4237716"/>
              <a:ext cx="1242073" cy="400423"/>
            </a:xfrm>
            <a:custGeom>
              <a:avLst/>
              <a:gdLst>
                <a:gd name="connsiteX0" fmla="*/ -1496 w 1242073"/>
                <a:gd name="connsiteY0" fmla="*/ -418 h 400423"/>
                <a:gd name="connsiteX1" fmla="*/ 1240578 w 1242073"/>
                <a:gd name="connsiteY1" fmla="*/ -418 h 400423"/>
                <a:gd name="connsiteX2" fmla="*/ 1240578 w 1242073"/>
                <a:gd name="connsiteY2" fmla="*/ 400006 h 400423"/>
                <a:gd name="connsiteX3" fmla="*/ -1496 w 1242073"/>
                <a:gd name="connsiteY3" fmla="*/ 400006 h 40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2073" h="400423">
                  <a:moveTo>
                    <a:pt x="-1496" y="-418"/>
                  </a:moveTo>
                  <a:lnTo>
                    <a:pt x="1240578" y="-418"/>
                  </a:lnTo>
                  <a:lnTo>
                    <a:pt x="1240578" y="400006"/>
                  </a:lnTo>
                  <a:lnTo>
                    <a:pt x="-1496" y="400006"/>
                  </a:lnTo>
                  <a:close/>
                </a:path>
              </a:pathLst>
            </a:custGeom>
            <a:solidFill>
              <a:srgbClr val="E7EBFF"/>
            </a:solidFill>
            <a:ln w="6598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/>
                <a:t>Processing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0EE6E7E-7D2A-20F3-1C10-4F49D98B2759}"/>
              </a:ext>
            </a:extLst>
          </p:cNvPr>
          <p:cNvGrpSpPr/>
          <p:nvPr/>
        </p:nvGrpSpPr>
        <p:grpSpPr>
          <a:xfrm>
            <a:off x="9470078" y="4638140"/>
            <a:ext cx="2484147" cy="400430"/>
            <a:chOff x="9470078" y="4638140"/>
            <a:chExt cx="2484147" cy="400430"/>
          </a:xfrm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1C8E793-2871-0E99-21A6-280C78E434D4}"/>
                </a:ext>
              </a:extLst>
            </p:cNvPr>
            <p:cNvSpPr/>
            <p:nvPr/>
          </p:nvSpPr>
          <p:spPr>
            <a:xfrm>
              <a:off x="9470078" y="4638140"/>
              <a:ext cx="1242073" cy="400430"/>
            </a:xfrm>
            <a:custGeom>
              <a:avLst/>
              <a:gdLst>
                <a:gd name="connsiteX0" fmla="*/ -1496 w 1242073"/>
                <a:gd name="connsiteY0" fmla="*/ -418 h 400430"/>
                <a:gd name="connsiteX1" fmla="*/ 1240578 w 1242073"/>
                <a:gd name="connsiteY1" fmla="*/ -418 h 400430"/>
                <a:gd name="connsiteX2" fmla="*/ 1240578 w 1242073"/>
                <a:gd name="connsiteY2" fmla="*/ 400012 h 400430"/>
                <a:gd name="connsiteX3" fmla="*/ -1496 w 1242073"/>
                <a:gd name="connsiteY3" fmla="*/ 400012 h 40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2073" h="400430">
                  <a:moveTo>
                    <a:pt x="-1496" y="-418"/>
                  </a:moveTo>
                  <a:lnTo>
                    <a:pt x="1240578" y="-418"/>
                  </a:lnTo>
                  <a:lnTo>
                    <a:pt x="1240578" y="400012"/>
                  </a:lnTo>
                  <a:lnTo>
                    <a:pt x="-1496" y="400012"/>
                  </a:lnTo>
                  <a:close/>
                </a:path>
              </a:pathLst>
            </a:custGeom>
            <a:solidFill>
              <a:srgbClr val="CBD4FF"/>
            </a:solidFill>
            <a:ln w="6598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/>
                <a:t>112</a:t>
              </a: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0FD4680-595C-20E1-9D15-73368332BBF5}"/>
                </a:ext>
              </a:extLst>
            </p:cNvPr>
            <p:cNvSpPr/>
            <p:nvPr/>
          </p:nvSpPr>
          <p:spPr>
            <a:xfrm>
              <a:off x="10712152" y="4638140"/>
              <a:ext cx="1242073" cy="400430"/>
            </a:xfrm>
            <a:custGeom>
              <a:avLst/>
              <a:gdLst>
                <a:gd name="connsiteX0" fmla="*/ -1496 w 1242073"/>
                <a:gd name="connsiteY0" fmla="*/ -418 h 400430"/>
                <a:gd name="connsiteX1" fmla="*/ 1240578 w 1242073"/>
                <a:gd name="connsiteY1" fmla="*/ -418 h 400430"/>
                <a:gd name="connsiteX2" fmla="*/ 1240578 w 1242073"/>
                <a:gd name="connsiteY2" fmla="*/ 400012 h 400430"/>
                <a:gd name="connsiteX3" fmla="*/ -1496 w 1242073"/>
                <a:gd name="connsiteY3" fmla="*/ 400012 h 40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2073" h="400430">
                  <a:moveTo>
                    <a:pt x="-1496" y="-418"/>
                  </a:moveTo>
                  <a:lnTo>
                    <a:pt x="1240578" y="-418"/>
                  </a:lnTo>
                  <a:lnTo>
                    <a:pt x="1240578" y="400012"/>
                  </a:lnTo>
                  <a:lnTo>
                    <a:pt x="-1496" y="400012"/>
                  </a:lnTo>
                  <a:close/>
                </a:path>
              </a:pathLst>
            </a:custGeom>
            <a:solidFill>
              <a:srgbClr val="CBD4FF"/>
            </a:solidFill>
            <a:ln w="6598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sz="1600" dirty="0"/>
                <a:t>Completed</a:t>
              </a:r>
            </a:p>
          </p:txBody>
        </p:sp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76D67707-6C63-36DE-C4E4-AF0076FDCD93}"/>
              </a:ext>
            </a:extLst>
          </p:cNvPr>
          <p:cNvSpPr/>
          <p:nvPr/>
        </p:nvSpPr>
        <p:spPr>
          <a:xfrm>
            <a:off x="10712152" y="2629412"/>
            <a:ext cx="6607" cy="2415753"/>
          </a:xfrm>
          <a:custGeom>
            <a:avLst/>
            <a:gdLst>
              <a:gd name="connsiteX0" fmla="*/ -1496 w 6607"/>
              <a:gd name="connsiteY0" fmla="*/ -418 h 2415753"/>
              <a:gd name="connsiteX1" fmla="*/ -1496 w 6607"/>
              <a:gd name="connsiteY1" fmla="*/ 2415336 h 241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07" h="2415753">
                <a:moveTo>
                  <a:pt x="-1496" y="-418"/>
                </a:moveTo>
                <a:lnTo>
                  <a:pt x="-1496" y="2415336"/>
                </a:lnTo>
              </a:path>
            </a:pathLst>
          </a:custGeom>
          <a:noFill/>
          <a:ln w="1319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FC78C25-2460-1980-ED44-AFA40DAD2928}"/>
              </a:ext>
            </a:extLst>
          </p:cNvPr>
          <p:cNvGrpSpPr/>
          <p:nvPr/>
        </p:nvGrpSpPr>
        <p:grpSpPr>
          <a:xfrm>
            <a:off x="9463471" y="3036431"/>
            <a:ext cx="2497362" cy="407025"/>
            <a:chOff x="9463471" y="3036431"/>
            <a:chExt cx="2497362" cy="407025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9E32AB2-8D74-BF7F-EEBE-B038CFBB3134}"/>
                </a:ext>
              </a:extLst>
            </p:cNvPr>
            <p:cNvSpPr/>
            <p:nvPr/>
          </p:nvSpPr>
          <p:spPr>
            <a:xfrm>
              <a:off x="9470078" y="3036431"/>
              <a:ext cx="1242073" cy="400430"/>
            </a:xfrm>
            <a:custGeom>
              <a:avLst/>
              <a:gdLst>
                <a:gd name="connsiteX0" fmla="*/ -1496 w 1242073"/>
                <a:gd name="connsiteY0" fmla="*/ -418 h 400430"/>
                <a:gd name="connsiteX1" fmla="*/ 1240578 w 1242073"/>
                <a:gd name="connsiteY1" fmla="*/ -418 h 400430"/>
                <a:gd name="connsiteX2" fmla="*/ 1240578 w 1242073"/>
                <a:gd name="connsiteY2" fmla="*/ 400012 h 400430"/>
                <a:gd name="connsiteX3" fmla="*/ -1496 w 1242073"/>
                <a:gd name="connsiteY3" fmla="*/ 400012 h 40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2073" h="400430">
                  <a:moveTo>
                    <a:pt x="-1496" y="-418"/>
                  </a:moveTo>
                  <a:lnTo>
                    <a:pt x="1240578" y="-418"/>
                  </a:lnTo>
                  <a:lnTo>
                    <a:pt x="1240578" y="400012"/>
                  </a:lnTo>
                  <a:lnTo>
                    <a:pt x="-1496" y="400012"/>
                  </a:lnTo>
                  <a:close/>
                </a:path>
              </a:pathLst>
            </a:custGeom>
            <a:solidFill>
              <a:srgbClr val="CBD4FF"/>
            </a:solidFill>
            <a:ln w="6598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/>
                <a:t>123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408FB4F-4E49-5613-E3C0-6C138F6F2959}"/>
                </a:ext>
              </a:extLst>
            </p:cNvPr>
            <p:cNvSpPr/>
            <p:nvPr/>
          </p:nvSpPr>
          <p:spPr>
            <a:xfrm>
              <a:off x="10712152" y="3036431"/>
              <a:ext cx="1242073" cy="400430"/>
            </a:xfrm>
            <a:custGeom>
              <a:avLst/>
              <a:gdLst>
                <a:gd name="connsiteX0" fmla="*/ -1496 w 1242073"/>
                <a:gd name="connsiteY0" fmla="*/ -418 h 400430"/>
                <a:gd name="connsiteX1" fmla="*/ 1240578 w 1242073"/>
                <a:gd name="connsiteY1" fmla="*/ -418 h 400430"/>
                <a:gd name="connsiteX2" fmla="*/ 1240578 w 1242073"/>
                <a:gd name="connsiteY2" fmla="*/ 400012 h 400430"/>
                <a:gd name="connsiteX3" fmla="*/ -1496 w 1242073"/>
                <a:gd name="connsiteY3" fmla="*/ 400012 h 40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2073" h="400430">
                  <a:moveTo>
                    <a:pt x="-1496" y="-418"/>
                  </a:moveTo>
                  <a:lnTo>
                    <a:pt x="1240578" y="-418"/>
                  </a:lnTo>
                  <a:lnTo>
                    <a:pt x="1240578" y="400012"/>
                  </a:lnTo>
                  <a:lnTo>
                    <a:pt x="-1496" y="400012"/>
                  </a:lnTo>
                  <a:close/>
                </a:path>
              </a:pathLst>
            </a:custGeom>
            <a:solidFill>
              <a:srgbClr val="CBD4FF"/>
            </a:solidFill>
            <a:ln w="6598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/>
                <a:t>Pending</a:t>
              </a: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05FAC07E-F0B3-1B28-F742-04EB8802612C}"/>
                </a:ext>
              </a:extLst>
            </p:cNvPr>
            <p:cNvSpPr/>
            <p:nvPr/>
          </p:nvSpPr>
          <p:spPr>
            <a:xfrm>
              <a:off x="9463471" y="3036431"/>
              <a:ext cx="2497362" cy="6595"/>
            </a:xfrm>
            <a:custGeom>
              <a:avLst/>
              <a:gdLst>
                <a:gd name="connsiteX0" fmla="*/ -1496 w 2497362"/>
                <a:gd name="connsiteY0" fmla="*/ -418 h 6595"/>
                <a:gd name="connsiteX1" fmla="*/ 2495867 w 2497362"/>
                <a:gd name="connsiteY1" fmla="*/ -418 h 6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7362" h="6595">
                  <a:moveTo>
                    <a:pt x="-1496" y="-418"/>
                  </a:moveTo>
                  <a:lnTo>
                    <a:pt x="2495867" y="-418"/>
                  </a:lnTo>
                </a:path>
              </a:pathLst>
            </a:custGeom>
            <a:noFill/>
            <a:ln w="39588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BA37FB15-6CE8-0875-9C1B-D3CDD6E3AC48}"/>
                </a:ext>
              </a:extLst>
            </p:cNvPr>
            <p:cNvSpPr/>
            <p:nvPr/>
          </p:nvSpPr>
          <p:spPr>
            <a:xfrm>
              <a:off x="9463471" y="3436861"/>
              <a:ext cx="2497362" cy="6595"/>
            </a:xfrm>
            <a:custGeom>
              <a:avLst/>
              <a:gdLst>
                <a:gd name="connsiteX0" fmla="*/ -1496 w 2497362"/>
                <a:gd name="connsiteY0" fmla="*/ -418 h 6595"/>
                <a:gd name="connsiteX1" fmla="*/ 2495867 w 2497362"/>
                <a:gd name="connsiteY1" fmla="*/ -418 h 6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7362" h="6595">
                  <a:moveTo>
                    <a:pt x="-1496" y="-418"/>
                  </a:moveTo>
                  <a:lnTo>
                    <a:pt x="2495867" y="-418"/>
                  </a:lnTo>
                </a:path>
              </a:pathLst>
            </a:custGeom>
            <a:noFill/>
            <a:ln w="13196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1" name="Freeform 80">
            <a:extLst>
              <a:ext uri="{FF2B5EF4-FFF2-40B4-BE49-F238E27FC236}">
                <a16:creationId xmlns:a16="http://schemas.microsoft.com/office/drawing/2014/main" id="{4363DA91-1063-7888-1A67-67AA6808FCE6}"/>
              </a:ext>
            </a:extLst>
          </p:cNvPr>
          <p:cNvSpPr/>
          <p:nvPr/>
        </p:nvSpPr>
        <p:spPr>
          <a:xfrm>
            <a:off x="9463471" y="3837285"/>
            <a:ext cx="2497362" cy="6595"/>
          </a:xfrm>
          <a:custGeom>
            <a:avLst/>
            <a:gdLst>
              <a:gd name="connsiteX0" fmla="*/ -1496 w 2497362"/>
              <a:gd name="connsiteY0" fmla="*/ -418 h 6595"/>
              <a:gd name="connsiteX1" fmla="*/ 2495867 w 2497362"/>
              <a:gd name="connsiteY1" fmla="*/ -418 h 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97362" h="6595">
                <a:moveTo>
                  <a:pt x="-1496" y="-418"/>
                </a:moveTo>
                <a:lnTo>
                  <a:pt x="2495867" y="-418"/>
                </a:lnTo>
              </a:path>
            </a:pathLst>
          </a:custGeom>
          <a:noFill/>
          <a:ln w="1319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6328C822-181F-ECD3-5002-EFDD435C5850}"/>
              </a:ext>
            </a:extLst>
          </p:cNvPr>
          <p:cNvSpPr/>
          <p:nvPr/>
        </p:nvSpPr>
        <p:spPr>
          <a:xfrm>
            <a:off x="9463471" y="4237716"/>
            <a:ext cx="2497362" cy="6595"/>
          </a:xfrm>
          <a:custGeom>
            <a:avLst/>
            <a:gdLst>
              <a:gd name="connsiteX0" fmla="*/ -1496 w 2497362"/>
              <a:gd name="connsiteY0" fmla="*/ -418 h 6595"/>
              <a:gd name="connsiteX1" fmla="*/ 2495867 w 2497362"/>
              <a:gd name="connsiteY1" fmla="*/ -418 h 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97362" h="6595">
                <a:moveTo>
                  <a:pt x="-1496" y="-418"/>
                </a:moveTo>
                <a:lnTo>
                  <a:pt x="2495867" y="-418"/>
                </a:lnTo>
              </a:path>
            </a:pathLst>
          </a:custGeom>
          <a:noFill/>
          <a:ln w="1319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53AC593E-C494-DD62-5519-BC0FD0AB007B}"/>
              </a:ext>
            </a:extLst>
          </p:cNvPr>
          <p:cNvSpPr/>
          <p:nvPr/>
        </p:nvSpPr>
        <p:spPr>
          <a:xfrm>
            <a:off x="9463471" y="4638140"/>
            <a:ext cx="2497362" cy="6595"/>
          </a:xfrm>
          <a:custGeom>
            <a:avLst/>
            <a:gdLst>
              <a:gd name="connsiteX0" fmla="*/ -1496 w 2497362"/>
              <a:gd name="connsiteY0" fmla="*/ -418 h 6595"/>
              <a:gd name="connsiteX1" fmla="*/ 2495867 w 2497362"/>
              <a:gd name="connsiteY1" fmla="*/ -418 h 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97362" h="6595">
                <a:moveTo>
                  <a:pt x="-1496" y="-418"/>
                </a:moveTo>
                <a:lnTo>
                  <a:pt x="2495867" y="-418"/>
                </a:lnTo>
              </a:path>
            </a:pathLst>
          </a:custGeom>
          <a:noFill/>
          <a:ln w="1319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D43E55FE-EC34-7DED-6BDE-CA6E7C9F46D1}"/>
              </a:ext>
            </a:extLst>
          </p:cNvPr>
          <p:cNvSpPr/>
          <p:nvPr/>
        </p:nvSpPr>
        <p:spPr>
          <a:xfrm>
            <a:off x="9470078" y="2629412"/>
            <a:ext cx="6607" cy="2415753"/>
          </a:xfrm>
          <a:custGeom>
            <a:avLst/>
            <a:gdLst>
              <a:gd name="connsiteX0" fmla="*/ -1496 w 6607"/>
              <a:gd name="connsiteY0" fmla="*/ -418 h 2415753"/>
              <a:gd name="connsiteX1" fmla="*/ -1496 w 6607"/>
              <a:gd name="connsiteY1" fmla="*/ 2415336 h 241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07" h="2415753">
                <a:moveTo>
                  <a:pt x="-1496" y="-418"/>
                </a:moveTo>
                <a:lnTo>
                  <a:pt x="-1496" y="2415336"/>
                </a:lnTo>
              </a:path>
            </a:pathLst>
          </a:custGeom>
          <a:noFill/>
          <a:ln w="1319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BA4F106-D164-E7C1-0C83-385667D1DE5C}"/>
              </a:ext>
            </a:extLst>
          </p:cNvPr>
          <p:cNvSpPr/>
          <p:nvPr/>
        </p:nvSpPr>
        <p:spPr>
          <a:xfrm>
            <a:off x="11954226" y="2629412"/>
            <a:ext cx="6607" cy="2415753"/>
          </a:xfrm>
          <a:custGeom>
            <a:avLst/>
            <a:gdLst>
              <a:gd name="connsiteX0" fmla="*/ -1496 w 6607"/>
              <a:gd name="connsiteY0" fmla="*/ -418 h 2415753"/>
              <a:gd name="connsiteX1" fmla="*/ -1496 w 6607"/>
              <a:gd name="connsiteY1" fmla="*/ 2415336 h 241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07" h="2415753">
                <a:moveTo>
                  <a:pt x="-1496" y="-418"/>
                </a:moveTo>
                <a:lnTo>
                  <a:pt x="-1496" y="2415336"/>
                </a:lnTo>
              </a:path>
            </a:pathLst>
          </a:custGeom>
          <a:noFill/>
          <a:ln w="1319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DC5CB66D-66F4-22CC-8F9B-AE94026E54E7}"/>
              </a:ext>
            </a:extLst>
          </p:cNvPr>
          <p:cNvSpPr/>
          <p:nvPr/>
        </p:nvSpPr>
        <p:spPr>
          <a:xfrm>
            <a:off x="9463471" y="2636007"/>
            <a:ext cx="2497362" cy="6595"/>
          </a:xfrm>
          <a:custGeom>
            <a:avLst/>
            <a:gdLst>
              <a:gd name="connsiteX0" fmla="*/ -1496 w 2497362"/>
              <a:gd name="connsiteY0" fmla="*/ -418 h 6595"/>
              <a:gd name="connsiteX1" fmla="*/ 2495867 w 2497362"/>
              <a:gd name="connsiteY1" fmla="*/ -418 h 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97362" h="6595">
                <a:moveTo>
                  <a:pt x="-1496" y="-418"/>
                </a:moveTo>
                <a:lnTo>
                  <a:pt x="2495867" y="-418"/>
                </a:lnTo>
              </a:path>
            </a:pathLst>
          </a:custGeom>
          <a:noFill/>
          <a:ln w="1319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1FCF2FC-BC4C-03E5-1E75-A77704B87238}"/>
              </a:ext>
            </a:extLst>
          </p:cNvPr>
          <p:cNvSpPr/>
          <p:nvPr/>
        </p:nvSpPr>
        <p:spPr>
          <a:xfrm>
            <a:off x="9463471" y="5038570"/>
            <a:ext cx="2497362" cy="6595"/>
          </a:xfrm>
          <a:custGeom>
            <a:avLst/>
            <a:gdLst>
              <a:gd name="connsiteX0" fmla="*/ -1496 w 2497362"/>
              <a:gd name="connsiteY0" fmla="*/ -418 h 6595"/>
              <a:gd name="connsiteX1" fmla="*/ 2495867 w 2497362"/>
              <a:gd name="connsiteY1" fmla="*/ -418 h 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97362" h="6595">
                <a:moveTo>
                  <a:pt x="-1496" y="-418"/>
                </a:moveTo>
                <a:lnTo>
                  <a:pt x="2495867" y="-418"/>
                </a:lnTo>
              </a:path>
            </a:pathLst>
          </a:custGeom>
          <a:noFill/>
          <a:ln w="1319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E60DAFE-6ABE-DC23-119D-E7CA5F6E24DD}"/>
              </a:ext>
            </a:extLst>
          </p:cNvPr>
          <p:cNvSpPr txBox="1"/>
          <p:nvPr/>
        </p:nvSpPr>
        <p:spPr>
          <a:xfrm>
            <a:off x="9831119" y="2685910"/>
            <a:ext cx="47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spc="0" baseline="0" dirty="0">
                <a:ln/>
                <a:solidFill>
                  <a:srgbClr val="FFFFFF"/>
                </a:solidFill>
                <a:latin typeface="Tenorite"/>
                <a:sym typeface="Tenorite"/>
                <a:rtl val="0"/>
              </a:rPr>
              <a:t>Key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BAC1E4-C3B2-32E2-F611-37D2E5EB8008}"/>
              </a:ext>
            </a:extLst>
          </p:cNvPr>
          <p:cNvSpPr txBox="1"/>
          <p:nvPr/>
        </p:nvSpPr>
        <p:spPr>
          <a:xfrm>
            <a:off x="10984190" y="2685910"/>
            <a:ext cx="621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spc="0" baseline="0" dirty="0">
                <a:ln/>
                <a:solidFill>
                  <a:srgbClr val="FFFFFF"/>
                </a:solidFill>
                <a:latin typeface="Tenorite"/>
                <a:sym typeface="Tenorite"/>
                <a:rtl val="0"/>
              </a:rPr>
              <a:t>Value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5F572AB-5889-160D-0048-4E9EC7E0D008}"/>
              </a:ext>
            </a:extLst>
          </p:cNvPr>
          <p:cNvGrpSpPr/>
          <p:nvPr/>
        </p:nvGrpSpPr>
        <p:grpSpPr>
          <a:xfrm>
            <a:off x="9476686" y="5058192"/>
            <a:ext cx="2484147" cy="400423"/>
            <a:chOff x="9470078" y="4237716"/>
            <a:chExt cx="2484147" cy="400423"/>
          </a:xfrm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0B8A3D9B-EB3C-509E-D982-57B4ABC6E29A}"/>
                </a:ext>
              </a:extLst>
            </p:cNvPr>
            <p:cNvSpPr/>
            <p:nvPr/>
          </p:nvSpPr>
          <p:spPr>
            <a:xfrm>
              <a:off x="9470078" y="4237716"/>
              <a:ext cx="1242073" cy="400423"/>
            </a:xfrm>
            <a:custGeom>
              <a:avLst/>
              <a:gdLst>
                <a:gd name="connsiteX0" fmla="*/ -1496 w 1242073"/>
                <a:gd name="connsiteY0" fmla="*/ -418 h 400423"/>
                <a:gd name="connsiteX1" fmla="*/ 1240578 w 1242073"/>
                <a:gd name="connsiteY1" fmla="*/ -418 h 400423"/>
                <a:gd name="connsiteX2" fmla="*/ 1240578 w 1242073"/>
                <a:gd name="connsiteY2" fmla="*/ 400006 h 400423"/>
                <a:gd name="connsiteX3" fmla="*/ -1496 w 1242073"/>
                <a:gd name="connsiteY3" fmla="*/ 400006 h 40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2073" h="400423">
                  <a:moveTo>
                    <a:pt x="-1496" y="-418"/>
                  </a:moveTo>
                  <a:lnTo>
                    <a:pt x="1240578" y="-418"/>
                  </a:lnTo>
                  <a:lnTo>
                    <a:pt x="1240578" y="400006"/>
                  </a:lnTo>
                  <a:lnTo>
                    <a:pt x="-1496" y="400006"/>
                  </a:lnTo>
                  <a:close/>
                </a:path>
              </a:pathLst>
            </a:custGeom>
            <a:solidFill>
              <a:srgbClr val="E7EBFF"/>
            </a:solidFill>
            <a:ln w="6598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/>
                <a:t>123</a:t>
              </a: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AC588E6-1590-9C10-00BE-0A66BF1535A1}"/>
                </a:ext>
              </a:extLst>
            </p:cNvPr>
            <p:cNvSpPr/>
            <p:nvPr/>
          </p:nvSpPr>
          <p:spPr>
            <a:xfrm>
              <a:off x="10712152" y="4237716"/>
              <a:ext cx="1242073" cy="400423"/>
            </a:xfrm>
            <a:custGeom>
              <a:avLst/>
              <a:gdLst>
                <a:gd name="connsiteX0" fmla="*/ -1496 w 1242073"/>
                <a:gd name="connsiteY0" fmla="*/ -418 h 400423"/>
                <a:gd name="connsiteX1" fmla="*/ 1240578 w 1242073"/>
                <a:gd name="connsiteY1" fmla="*/ -418 h 400423"/>
                <a:gd name="connsiteX2" fmla="*/ 1240578 w 1242073"/>
                <a:gd name="connsiteY2" fmla="*/ 400006 h 400423"/>
                <a:gd name="connsiteX3" fmla="*/ -1496 w 1242073"/>
                <a:gd name="connsiteY3" fmla="*/ 400006 h 40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2073" h="400423">
                  <a:moveTo>
                    <a:pt x="-1496" y="-418"/>
                  </a:moveTo>
                  <a:lnTo>
                    <a:pt x="1240578" y="-418"/>
                  </a:lnTo>
                  <a:lnTo>
                    <a:pt x="1240578" y="400006"/>
                  </a:lnTo>
                  <a:lnTo>
                    <a:pt x="-1496" y="400006"/>
                  </a:lnTo>
                  <a:close/>
                </a:path>
              </a:pathLst>
            </a:custGeom>
            <a:solidFill>
              <a:srgbClr val="E7EBFF"/>
            </a:solidFill>
            <a:ln w="6598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sz="1600" dirty="0"/>
                <a:t>Completed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089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7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>
            <a:normAutofit/>
          </a:bodyPr>
          <a:lstStyle/>
          <a:p>
            <a:pPr rtl="0"/>
            <a:r>
              <a:rPr lang="en-GB" sz="4400" b="0" dirty="0">
                <a:latin typeface="Calibri" panose="020F0502020204030204" pitchFamily="34" charset="0"/>
                <a:cs typeface="Calibri" panose="020F0502020204030204" pitchFamily="34" charset="0"/>
              </a:rPr>
              <a:t>Stream Processing Topology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11</a:t>
            </a:fld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57EF1-017F-1E52-ECDD-8B3F436EFC36}"/>
              </a:ext>
            </a:extLst>
          </p:cNvPr>
          <p:cNvSpPr txBox="1"/>
          <p:nvPr/>
        </p:nvSpPr>
        <p:spPr>
          <a:xfrm>
            <a:off x="1140643" y="2139885"/>
            <a:ext cx="6463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A3719EC-56AF-6D6F-E166-FED8639C43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172655"/>
              </p:ext>
            </p:extLst>
          </p:nvPr>
        </p:nvGraphicFramePr>
        <p:xfrm>
          <a:off x="-413643" y="1706563"/>
          <a:ext cx="6904610" cy="4648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21D1A0-0792-76BD-4A92-A6C0F7A047B2}"/>
              </a:ext>
            </a:extLst>
          </p:cNvPr>
          <p:cNvSpPr txBox="1"/>
          <p:nvPr/>
        </p:nvSpPr>
        <p:spPr>
          <a:xfrm>
            <a:off x="1463808" y="5872899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High Level DSL API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AF3A7ED-F7AF-5BEA-AC57-757D1A3E6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9190511"/>
              </p:ext>
            </p:extLst>
          </p:nvPr>
        </p:nvGraphicFramePr>
        <p:xfrm>
          <a:off x="5282302" y="1705674"/>
          <a:ext cx="6904610" cy="4648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1B59AC-1A23-A745-9149-C8EF6E3D251B}"/>
              </a:ext>
            </a:extLst>
          </p:cNvPr>
          <p:cNvSpPr txBox="1"/>
          <p:nvPr/>
        </p:nvSpPr>
        <p:spPr>
          <a:xfrm>
            <a:off x="7287592" y="5916163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Low Level Processor API</a:t>
            </a:r>
          </a:p>
        </p:txBody>
      </p:sp>
    </p:spTree>
    <p:extLst>
      <p:ext uri="{BB962C8B-B14F-4D97-AF65-F5344CB8AC3E}">
        <p14:creationId xmlns:p14="http://schemas.microsoft.com/office/powerpoint/2010/main" val="262617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sz="4400" b="0" dirty="0">
                <a:latin typeface="Calibri" panose="020F0502020204030204" pitchFamily="34" charset="0"/>
                <a:cs typeface="Calibri" panose="020F0502020204030204" pitchFamily="34" charset="0"/>
              </a:rPr>
              <a:t>Stateless Transformation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t>12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E1E59-074A-E4FD-7825-2891544FAD53}"/>
              </a:ext>
            </a:extLst>
          </p:cNvPr>
          <p:cNvSpPr txBox="1"/>
          <p:nvPr/>
        </p:nvSpPr>
        <p:spPr>
          <a:xfrm>
            <a:off x="1404594" y="2007909"/>
            <a:ext cx="835228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a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KStream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based on supplied predicates into one or more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KStream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Evaluates a Boolean function for each element and retain those for which the function returns true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one record, modify the record key and value and produce one record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FlatMap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one record, modify the record key and value and produce one or more records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Merge records of two streams into one stream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Peek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Performs a stateless action on each record and returns an unchanged stream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to Stream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changelog stream of a table</a:t>
            </a: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435465"/>
            <a:ext cx="9779183" cy="1325563"/>
          </a:xfrm>
        </p:spPr>
        <p:txBody>
          <a:bodyPr rtlCol="0"/>
          <a:lstStyle/>
          <a:p>
            <a:pPr rtl="0"/>
            <a:r>
              <a:rPr lang="en-GB" sz="4400" b="0" dirty="0">
                <a:latin typeface="Calibri" panose="020F0502020204030204" pitchFamily="34" charset="0"/>
                <a:cs typeface="Calibri" panose="020F0502020204030204" pitchFamily="34" charset="0"/>
              </a:rPr>
              <a:t>Stateful Transformation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t>13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E1E59-074A-E4FD-7825-2891544FAD53}"/>
              </a:ext>
            </a:extLst>
          </p:cNvPr>
          <p:cNvSpPr txBox="1"/>
          <p:nvPr/>
        </p:nvSpPr>
        <p:spPr>
          <a:xfrm>
            <a:off x="1514057" y="1461325"/>
            <a:ext cx="793114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Aggregates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Aggregate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- </a:t>
            </a:r>
            <a:r>
              <a:rPr lang="en-IN" sz="14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Aggregates the values of (non-windowed/windowed) records by the grouped key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-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Counts the number of </a:t>
            </a:r>
            <a:r>
              <a:rPr lang="en-IN" sz="14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(non-windowed/windowed)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records grouped by key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Reduce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-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Combines the values of </a:t>
            </a:r>
            <a:r>
              <a:rPr lang="en-IN" sz="14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(non-windowed/windowed)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records by the grouped key </a:t>
            </a:r>
          </a:p>
          <a:p>
            <a:pPr lvl="2"/>
            <a:r>
              <a:rPr lang="en-US" sz="14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and a new red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uced value is returned</a:t>
            </a:r>
          </a:p>
          <a:p>
            <a:pPr lvl="1"/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Joins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KStream-KStream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KTable-KTable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KStream-KTable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KStream-GlobalKTable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Ktable-GlobalKTable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Windows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IN" sz="14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Windowing lets you control how to group records that have the same key </a:t>
            </a:r>
          </a:p>
          <a:p>
            <a:pPr lvl="1"/>
            <a:r>
              <a:rPr lang="en-IN" sz="14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stateful operations such as aggregations or joins into so-called windows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7935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sz="4400" b="0" dirty="0">
                <a:latin typeface="Calibri" panose="020F0502020204030204" pitchFamily="34" charset="0"/>
                <a:cs typeface="Calibri" panose="020F0502020204030204" pitchFamily="34" charset="0"/>
              </a:rPr>
              <a:t>Demo – Stateless Transformation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14</a:t>
            </a:fld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D95F55-4E68-1FA8-9D63-C5424111FFCC}"/>
              </a:ext>
            </a:extLst>
          </p:cNvPr>
          <p:cNvSpPr txBox="1"/>
          <p:nvPr/>
        </p:nvSpPr>
        <p:spPr>
          <a:xfrm>
            <a:off x="622513" y="3478985"/>
            <a:ext cx="52753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Sub-topology: 0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KSTREAM-SOURCE-0000000000 (topics: [</a:t>
            </a:r>
            <a:r>
              <a:rPr lang="en-US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sentences</a:t>
            </a:r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])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--&gt; KSTREAM-FLATMAP-0000000001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KSTREAM-FLATMAP-0000000001 (stores: [])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--&gt; KSTREAM-MAPVALUES-0000000002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 KSTREAM-SOURCE-0000000000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KSTREAM-MAPVALUES-0000000002 (stores: [])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--&gt; KSTREAM-FILTER-0000000003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 KSTREAM-FLATMAP-0000000001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KSTREAM-FILTER-0000000003 (stores: [])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--&gt; KSTREAM-SINK-0000000004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 KSTREAM-MAPVALUES-0000000002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Sink</a:t>
            </a:r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KSTREAM-SINK-0000000004 (topic: </a:t>
            </a:r>
            <a:r>
              <a:rPr lang="en-US" sz="1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capsWords</a:t>
            </a:r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 KSTREAM-FILTER-0000000003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7ACC3C-B2A0-3284-E96D-2BECE86C415E}"/>
              </a:ext>
            </a:extLst>
          </p:cNvPr>
          <p:cNvSpPr txBox="1"/>
          <p:nvPr/>
        </p:nvSpPr>
        <p:spPr>
          <a:xfrm>
            <a:off x="8628235" y="2376524"/>
            <a:ext cx="52753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Sub-topology: 1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KSTREAM-SOURCE-0000000005 (topics: [</a:t>
            </a:r>
            <a:r>
              <a:rPr lang="en-US" sz="10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capsWords</a:t>
            </a:r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])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--&gt; KSTREAM-BRANCH-0000000006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KSTREAM-BRANCH-0000000006 (stores: [])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--&gt; KSTREAM-BRANCH-00000000060, KSTREAM-BRANCH-0061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 KSTREAM-SOURCE-0000000005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KSTREAM-BRANCH-00000000060 (stores: [])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--&gt; KSTREAM-SINK-0000000010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 KSTREAM-BRANCH-0000000006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KSTREAM-BRANCH-00000000061 (stores: [])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--&gt; KSTREAM-SINK-0000000008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 KSTREAM-BRANCH-0000000006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Sink</a:t>
            </a:r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KSTREAM-SINK-0000000008 (topic: </a:t>
            </a:r>
            <a:r>
              <a:rPr lang="en-US" sz="10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vowelWords</a:t>
            </a:r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 KSTREAM-BRANCH-00000000061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Sink</a:t>
            </a:r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KSTREAM-SINK-0000000010 (topic: </a:t>
            </a:r>
            <a:r>
              <a:rPr lang="en-US" sz="10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nonVowelWords</a:t>
            </a:r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 KSTREAM-BRANCH-00000000060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C44DCF6-93CF-5565-DDA1-C48C3F48011B}"/>
              </a:ext>
            </a:extLst>
          </p:cNvPr>
          <p:cNvSpPr/>
          <p:nvPr/>
        </p:nvSpPr>
        <p:spPr>
          <a:xfrm>
            <a:off x="486388" y="1771369"/>
            <a:ext cx="729761" cy="72096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FB4609-D96C-49C7-4E57-C075EF96D1B1}"/>
              </a:ext>
            </a:extLst>
          </p:cNvPr>
          <p:cNvSpPr/>
          <p:nvPr/>
        </p:nvSpPr>
        <p:spPr>
          <a:xfrm>
            <a:off x="2168694" y="1771369"/>
            <a:ext cx="729761" cy="7209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flatMap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052233D-8DA5-F17F-655F-53097B4670CF}"/>
              </a:ext>
            </a:extLst>
          </p:cNvPr>
          <p:cNvSpPr/>
          <p:nvPr/>
        </p:nvSpPr>
        <p:spPr>
          <a:xfrm>
            <a:off x="3851000" y="1771369"/>
            <a:ext cx="729761" cy="7209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</a:p>
          <a:p>
            <a:pPr algn="ctr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56E94B7-2558-91CB-8848-D5BCB5390F8E}"/>
              </a:ext>
            </a:extLst>
          </p:cNvPr>
          <p:cNvSpPr/>
          <p:nvPr/>
        </p:nvSpPr>
        <p:spPr>
          <a:xfrm>
            <a:off x="5454313" y="1771369"/>
            <a:ext cx="729761" cy="7209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9648AF-8AEB-015B-D5F4-F7C84B036A3A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1216149" y="2131854"/>
            <a:ext cx="9525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54D4C37-A55D-8BC4-398F-73DA001F098C}"/>
              </a:ext>
            </a:extLst>
          </p:cNvPr>
          <p:cNvSpPr/>
          <p:nvPr/>
        </p:nvSpPr>
        <p:spPr>
          <a:xfrm>
            <a:off x="7152709" y="1771369"/>
            <a:ext cx="729761" cy="7209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Sink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DD3646-65CB-BAC1-77AB-A54387474E9F}"/>
              </a:ext>
            </a:extLst>
          </p:cNvPr>
          <p:cNvSpPr/>
          <p:nvPr/>
        </p:nvSpPr>
        <p:spPr>
          <a:xfrm>
            <a:off x="6422948" y="3413204"/>
            <a:ext cx="729761" cy="7209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0543002-C589-6CA5-8ADC-5B104F198C27}"/>
              </a:ext>
            </a:extLst>
          </p:cNvPr>
          <p:cNvSpPr/>
          <p:nvPr/>
        </p:nvSpPr>
        <p:spPr>
          <a:xfrm>
            <a:off x="7996030" y="3413204"/>
            <a:ext cx="729761" cy="7209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6C92CF-043A-C18D-22A8-5B774F48AC12}"/>
              </a:ext>
            </a:extLst>
          </p:cNvPr>
          <p:cNvSpPr/>
          <p:nvPr/>
        </p:nvSpPr>
        <p:spPr>
          <a:xfrm>
            <a:off x="6422948" y="5055039"/>
            <a:ext cx="729761" cy="7209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Sink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430816-5CE5-1A25-1F65-9A04C5AF8265}"/>
              </a:ext>
            </a:extLst>
          </p:cNvPr>
          <p:cNvSpPr/>
          <p:nvPr/>
        </p:nvSpPr>
        <p:spPr>
          <a:xfrm>
            <a:off x="7996030" y="5055038"/>
            <a:ext cx="729761" cy="7209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Sink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C88035-BE9E-24EF-C639-46F839705D7C}"/>
              </a:ext>
            </a:extLst>
          </p:cNvPr>
          <p:cNvCxnSpPr>
            <a:cxnSpLocks/>
          </p:cNvCxnSpPr>
          <p:nvPr/>
        </p:nvCxnSpPr>
        <p:spPr>
          <a:xfrm>
            <a:off x="2898455" y="2131853"/>
            <a:ext cx="9525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2B52E8-2F6D-0C7C-40CD-3F5C5B7754E6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4580761" y="2131853"/>
            <a:ext cx="87355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5A4098-A326-4FF3-8DBF-E7CC4C7BD227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6184074" y="2131852"/>
            <a:ext cx="968635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0F4046-B95F-DA9F-DA64-028A84206CFA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6787829" y="2386755"/>
            <a:ext cx="471751" cy="10264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26D8C6-B84C-5C2C-7F6A-312AFD29163B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7775599" y="2386755"/>
            <a:ext cx="585312" cy="10264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AD22212-A5DA-9399-EF27-52AC019E4764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>
            <a:off x="6787829" y="4134173"/>
            <a:ext cx="0" cy="9208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3F9147-7470-F5BA-BD03-BBDA8224DF33}"/>
              </a:ext>
            </a:extLst>
          </p:cNvPr>
          <p:cNvCxnSpPr>
            <a:cxnSpLocks/>
          </p:cNvCxnSpPr>
          <p:nvPr/>
        </p:nvCxnSpPr>
        <p:spPr>
          <a:xfrm>
            <a:off x="8360910" y="4134173"/>
            <a:ext cx="0" cy="9208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786A00-32C6-F475-93A8-7C2041DD4CE1}"/>
              </a:ext>
            </a:extLst>
          </p:cNvPr>
          <p:cNvSpPr txBox="1"/>
          <p:nvPr/>
        </p:nvSpPr>
        <p:spPr>
          <a:xfrm>
            <a:off x="973771" y="2492338"/>
            <a:ext cx="1421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This is a stream of sentences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Each event is a sentence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842C7F-ADDA-D93E-CCE9-E4B5486A4522}"/>
              </a:ext>
            </a:extLst>
          </p:cNvPr>
          <p:cNvSpPr txBox="1"/>
          <p:nvPr/>
        </p:nvSpPr>
        <p:spPr>
          <a:xfrm>
            <a:off x="3111192" y="2327138"/>
            <a:ext cx="1421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stream 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sentences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event 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sentence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A295AD-E547-2CC6-3464-1D6EE26CC296}"/>
              </a:ext>
            </a:extLst>
          </p:cNvPr>
          <p:cNvSpPr txBox="1"/>
          <p:nvPr/>
        </p:nvSpPr>
        <p:spPr>
          <a:xfrm>
            <a:off x="4713476" y="2329403"/>
            <a:ext cx="1421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STREAM 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SENTENCES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EVENT 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SENTENCE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0D934C-E38B-7F77-FF0C-B2FC89B1B485}"/>
              </a:ext>
            </a:extLst>
          </p:cNvPr>
          <p:cNvSpPr txBox="1"/>
          <p:nvPr/>
        </p:nvSpPr>
        <p:spPr>
          <a:xfrm>
            <a:off x="6259664" y="2176788"/>
            <a:ext cx="1421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STREAM 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SENTENCES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EVENT 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SENTENCE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1E17E8-57A4-1A6D-084E-90C6AB9F25AC}"/>
              </a:ext>
            </a:extLst>
          </p:cNvPr>
          <p:cNvSpPr txBox="1"/>
          <p:nvPr/>
        </p:nvSpPr>
        <p:spPr>
          <a:xfrm>
            <a:off x="6194542" y="4370315"/>
            <a:ext cx="1421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EVENT 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sz="4400" b="0" dirty="0">
                <a:latin typeface="Calibri" panose="020F0502020204030204" pitchFamily="34" charset="0"/>
                <a:cs typeface="Calibri" panose="020F0502020204030204" pitchFamily="34" charset="0"/>
              </a:rPr>
              <a:t>Demo – Stateful Transformation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15</a:t>
            </a:fld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C44DCF6-93CF-5565-DDA1-C48C3F48011B}"/>
              </a:ext>
            </a:extLst>
          </p:cNvPr>
          <p:cNvSpPr/>
          <p:nvPr/>
        </p:nvSpPr>
        <p:spPr>
          <a:xfrm>
            <a:off x="1449802" y="2502407"/>
            <a:ext cx="729761" cy="72096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FB4609-D96C-49C7-4E57-C075EF96D1B1}"/>
              </a:ext>
            </a:extLst>
          </p:cNvPr>
          <p:cNvSpPr/>
          <p:nvPr/>
        </p:nvSpPr>
        <p:spPr>
          <a:xfrm>
            <a:off x="2878087" y="2502407"/>
            <a:ext cx="729761" cy="7209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Join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9648AF-8AEB-015B-D5F4-F7C84B036A3A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2179563" y="2862892"/>
            <a:ext cx="69852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C88035-BE9E-24EF-C639-46F839705D7C}"/>
              </a:ext>
            </a:extLst>
          </p:cNvPr>
          <p:cNvCxnSpPr>
            <a:cxnSpLocks/>
          </p:cNvCxnSpPr>
          <p:nvPr/>
        </p:nvCxnSpPr>
        <p:spPr>
          <a:xfrm>
            <a:off x="3607848" y="2862891"/>
            <a:ext cx="9525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946D058-2B73-48AE-981E-03EC8B42B829}"/>
              </a:ext>
            </a:extLst>
          </p:cNvPr>
          <p:cNvSpPr/>
          <p:nvPr/>
        </p:nvSpPr>
        <p:spPr>
          <a:xfrm>
            <a:off x="2840425" y="3920658"/>
            <a:ext cx="805084" cy="72096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Product Catalog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E1D37F-BE00-0624-34BA-E67CB5FC681A}"/>
              </a:ext>
            </a:extLst>
          </p:cNvPr>
          <p:cNvCxnSpPr>
            <a:cxnSpLocks/>
            <a:stCxn id="3" idx="0"/>
            <a:endCxn id="35" idx="4"/>
          </p:cNvCxnSpPr>
          <p:nvPr/>
        </p:nvCxnSpPr>
        <p:spPr>
          <a:xfrm flipV="1">
            <a:off x="3242967" y="3223376"/>
            <a:ext cx="1" cy="6972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0F9EA08-EB7D-9813-4233-4FE3BD4EC84B}"/>
              </a:ext>
            </a:extLst>
          </p:cNvPr>
          <p:cNvSpPr/>
          <p:nvPr/>
        </p:nvSpPr>
        <p:spPr>
          <a:xfrm>
            <a:off x="4482904" y="3903568"/>
            <a:ext cx="805084" cy="800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Product Offers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6209DF-6975-CA2A-23CA-5A542692DB35}"/>
              </a:ext>
            </a:extLst>
          </p:cNvPr>
          <p:cNvSpPr/>
          <p:nvPr/>
        </p:nvSpPr>
        <p:spPr>
          <a:xfrm>
            <a:off x="4520565" y="2553165"/>
            <a:ext cx="729761" cy="7209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Left Join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62699C-E6F8-81F8-CAB5-96AAAB1A8FEA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V="1">
            <a:off x="4885446" y="3274134"/>
            <a:ext cx="0" cy="6294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A533E9A-BDE1-3B14-8BEC-D9872D8CBA6C}"/>
              </a:ext>
            </a:extLst>
          </p:cNvPr>
          <p:cNvSpPr/>
          <p:nvPr/>
        </p:nvSpPr>
        <p:spPr>
          <a:xfrm>
            <a:off x="7236937" y="2553165"/>
            <a:ext cx="845669" cy="7209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Groupby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key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F861-D1B0-3700-54B5-CF5D2142B6E4}"/>
              </a:ext>
            </a:extLst>
          </p:cNvPr>
          <p:cNvCxnSpPr>
            <a:cxnSpLocks/>
            <a:stCxn id="15" idx="6"/>
            <a:endCxn id="71" idx="2"/>
          </p:cNvCxnSpPr>
          <p:nvPr/>
        </p:nvCxnSpPr>
        <p:spPr>
          <a:xfrm flipV="1">
            <a:off x="5250326" y="2910629"/>
            <a:ext cx="615168" cy="30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475C90B-C9B0-2A6D-CE95-B5B36044E1B4}"/>
              </a:ext>
            </a:extLst>
          </p:cNvPr>
          <p:cNvSpPr/>
          <p:nvPr/>
        </p:nvSpPr>
        <p:spPr>
          <a:xfrm>
            <a:off x="8546008" y="3920948"/>
            <a:ext cx="903767" cy="800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C6D860-D8AD-DEF0-898E-729003B47742}"/>
              </a:ext>
            </a:extLst>
          </p:cNvPr>
          <p:cNvCxnSpPr>
            <a:cxnSpLocks/>
            <a:stCxn id="20" idx="6"/>
            <a:endCxn id="29" idx="2"/>
          </p:cNvCxnSpPr>
          <p:nvPr/>
        </p:nvCxnSpPr>
        <p:spPr>
          <a:xfrm flipV="1">
            <a:off x="8082606" y="2910628"/>
            <a:ext cx="550406" cy="30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6AF92E3-38CB-8BAC-551E-3C23602044F4}"/>
              </a:ext>
            </a:extLst>
          </p:cNvPr>
          <p:cNvSpPr/>
          <p:nvPr/>
        </p:nvSpPr>
        <p:spPr>
          <a:xfrm>
            <a:off x="8633012" y="2550143"/>
            <a:ext cx="729761" cy="7209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Join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FE241D-BFEE-8771-8B32-4404AD192DCC}"/>
              </a:ext>
            </a:extLst>
          </p:cNvPr>
          <p:cNvCxnSpPr>
            <a:cxnSpLocks/>
            <a:endCxn id="29" idx="4"/>
          </p:cNvCxnSpPr>
          <p:nvPr/>
        </p:nvCxnSpPr>
        <p:spPr>
          <a:xfrm flipV="1">
            <a:off x="8997891" y="3271112"/>
            <a:ext cx="2" cy="666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408F812-ADCE-534F-B1E9-0C2177C37C13}"/>
              </a:ext>
            </a:extLst>
          </p:cNvPr>
          <p:cNvSpPr/>
          <p:nvPr/>
        </p:nvSpPr>
        <p:spPr>
          <a:xfrm>
            <a:off x="10429309" y="2550143"/>
            <a:ext cx="729761" cy="72096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Billing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A20C87-26AA-046E-8D44-880CED2976D7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9374899" y="2910627"/>
            <a:ext cx="105441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Can 64">
            <a:extLst>
              <a:ext uri="{FF2B5EF4-FFF2-40B4-BE49-F238E27FC236}">
                <a16:creationId xmlns:a16="http://schemas.microsoft.com/office/drawing/2014/main" id="{298CA8AE-F047-9D06-77CE-F6DD05584121}"/>
              </a:ext>
            </a:extLst>
          </p:cNvPr>
          <p:cNvSpPr/>
          <p:nvPr/>
        </p:nvSpPr>
        <p:spPr>
          <a:xfrm>
            <a:off x="3367512" y="4416322"/>
            <a:ext cx="565608" cy="575035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KTable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Can 65">
            <a:extLst>
              <a:ext uri="{FF2B5EF4-FFF2-40B4-BE49-F238E27FC236}">
                <a16:creationId xmlns:a16="http://schemas.microsoft.com/office/drawing/2014/main" id="{698A2734-9BDE-4D51-1C25-2065277A3441}"/>
              </a:ext>
            </a:extLst>
          </p:cNvPr>
          <p:cNvSpPr/>
          <p:nvPr/>
        </p:nvSpPr>
        <p:spPr>
          <a:xfrm>
            <a:off x="5005184" y="4373559"/>
            <a:ext cx="565608" cy="575035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KTable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Can 66">
            <a:extLst>
              <a:ext uri="{FF2B5EF4-FFF2-40B4-BE49-F238E27FC236}">
                <a16:creationId xmlns:a16="http://schemas.microsoft.com/office/drawing/2014/main" id="{2CDBFF5F-D1B4-4BCD-D503-11C1D27A28EA}"/>
              </a:ext>
            </a:extLst>
          </p:cNvPr>
          <p:cNvSpPr/>
          <p:nvPr/>
        </p:nvSpPr>
        <p:spPr>
          <a:xfrm>
            <a:off x="9079969" y="4445529"/>
            <a:ext cx="565608" cy="575035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KTable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92E6A2-DC61-6E93-0A91-F40CC09273D1}"/>
              </a:ext>
            </a:extLst>
          </p:cNvPr>
          <p:cNvSpPr txBox="1"/>
          <p:nvPr/>
        </p:nvSpPr>
        <p:spPr>
          <a:xfrm>
            <a:off x="2108716" y="2615932"/>
            <a:ext cx="1054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Key =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productId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414084-5A8A-F44E-C12B-8AFBF8A1FC17}"/>
              </a:ext>
            </a:extLst>
          </p:cNvPr>
          <p:cNvSpPr txBox="1"/>
          <p:nvPr/>
        </p:nvSpPr>
        <p:spPr>
          <a:xfrm>
            <a:off x="3645509" y="2639517"/>
            <a:ext cx="1054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Key =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productId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376E5C6-69A1-E079-797D-C937359BA355}"/>
              </a:ext>
            </a:extLst>
          </p:cNvPr>
          <p:cNvSpPr/>
          <p:nvPr/>
        </p:nvSpPr>
        <p:spPr>
          <a:xfrm>
            <a:off x="5865494" y="2580513"/>
            <a:ext cx="672322" cy="660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3915AA4-FF70-B136-CB5D-39D7D1866CB0}"/>
              </a:ext>
            </a:extLst>
          </p:cNvPr>
          <p:cNvCxnSpPr>
            <a:cxnSpLocks/>
            <a:stCxn id="71" idx="6"/>
            <a:endCxn id="20" idx="2"/>
          </p:cNvCxnSpPr>
          <p:nvPr/>
        </p:nvCxnSpPr>
        <p:spPr>
          <a:xfrm>
            <a:off x="6537816" y="2910629"/>
            <a:ext cx="699121" cy="30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73EA9E6-7348-EF2D-6CE2-6D42AB175D80}"/>
              </a:ext>
            </a:extLst>
          </p:cNvPr>
          <p:cNvSpPr txBox="1"/>
          <p:nvPr/>
        </p:nvSpPr>
        <p:spPr>
          <a:xfrm>
            <a:off x="6468253" y="2591691"/>
            <a:ext cx="1054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Key =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customerId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E2E61F-0548-25A9-FE9B-2DEDACF8906F}"/>
              </a:ext>
            </a:extLst>
          </p:cNvPr>
          <p:cNvSpPr txBox="1"/>
          <p:nvPr/>
        </p:nvSpPr>
        <p:spPr>
          <a:xfrm>
            <a:off x="7933451" y="2516944"/>
            <a:ext cx="1054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Key =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customerId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0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en-GB" sz="44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b="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Why is Kafka Popular?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Kafka Basics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Kafka API’s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Kafka Streams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Consumer API vs Kafka Streams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Kafka Stream Concepts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DSL vs Processor API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Stateless &amp; Stateful Transformation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Demo</a:t>
            </a:r>
          </a:p>
          <a:p>
            <a:pPr rtl="0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0"/>
            <a:ext cx="6245912" cy="2387600"/>
          </a:xfrm>
        </p:spPr>
        <p:txBody>
          <a:bodyPr rtlCol="0"/>
          <a:lstStyle/>
          <a:p>
            <a:pPr rtl="0"/>
            <a:r>
              <a:rPr lang="en-GB" sz="4400" b="0" dirty="0">
                <a:latin typeface="Calibri" panose="020F0502020204030204" pitchFamily="34" charset="0"/>
                <a:cs typeface="Calibri" panose="020F0502020204030204" pitchFamily="34" charset="0"/>
              </a:rPr>
              <a:t>Why is Kafka Popular?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2557577"/>
            <a:ext cx="6245912" cy="238760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Event driven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Low-Latency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High Throughput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Fault Tolerance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Guaranteed Delivery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16B9C982-C5CE-90F8-4935-EE18B8A7B6AA}"/>
              </a:ext>
            </a:extLst>
          </p:cNvPr>
          <p:cNvSpPr/>
          <p:nvPr/>
        </p:nvSpPr>
        <p:spPr>
          <a:xfrm>
            <a:off x="8484124" y="2394409"/>
            <a:ext cx="1613962" cy="1614514"/>
          </a:xfrm>
          <a:prstGeom prst="rect">
            <a:avLst/>
          </a:prstGeom>
          <a:solidFill>
            <a:schemeClr val="accent3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sz="4400" b="0" dirty="0">
                <a:latin typeface="Calibri" panose="020F0502020204030204" pitchFamily="34" charset="0"/>
                <a:cs typeface="Calibri" panose="020F0502020204030204" pitchFamily="34" charset="0"/>
              </a:rPr>
              <a:t>Kafka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EFE3F06-ABC8-B542-6A8F-78A5BAD0272F}"/>
              </a:ext>
            </a:extLst>
          </p:cNvPr>
          <p:cNvSpPr/>
          <p:nvPr/>
        </p:nvSpPr>
        <p:spPr>
          <a:xfrm>
            <a:off x="3338522" y="3394828"/>
            <a:ext cx="3882409" cy="17522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09DFA9-8805-7FE4-8743-1FE843D1BEE2}"/>
              </a:ext>
            </a:extLst>
          </p:cNvPr>
          <p:cNvSpPr/>
          <p:nvPr/>
        </p:nvSpPr>
        <p:spPr>
          <a:xfrm>
            <a:off x="3676454" y="3629320"/>
            <a:ext cx="3261674" cy="311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3EDA20-2A86-D767-C3A9-880A3F2727A7}"/>
              </a:ext>
            </a:extLst>
          </p:cNvPr>
          <p:cNvCxnSpPr/>
          <p:nvPr/>
        </p:nvCxnSpPr>
        <p:spPr>
          <a:xfrm>
            <a:off x="4034672" y="3629320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8564B1-9709-4F99-DE37-A049D2ECA3D1}"/>
              </a:ext>
            </a:extLst>
          </p:cNvPr>
          <p:cNvCxnSpPr/>
          <p:nvPr/>
        </p:nvCxnSpPr>
        <p:spPr>
          <a:xfrm>
            <a:off x="4339472" y="3623036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698D7-9EE9-E588-D3FF-8648CCE0F126}"/>
              </a:ext>
            </a:extLst>
          </p:cNvPr>
          <p:cNvCxnSpPr/>
          <p:nvPr/>
        </p:nvCxnSpPr>
        <p:spPr>
          <a:xfrm>
            <a:off x="4656841" y="3623036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26D26C-D5AB-A77F-F2A7-10151B90FEB8}"/>
              </a:ext>
            </a:extLst>
          </p:cNvPr>
          <p:cNvCxnSpPr/>
          <p:nvPr/>
        </p:nvCxnSpPr>
        <p:spPr>
          <a:xfrm>
            <a:off x="4963212" y="3623036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D4DD5B-C9DC-2820-E028-B511C44602E6}"/>
              </a:ext>
            </a:extLst>
          </p:cNvPr>
          <p:cNvCxnSpPr/>
          <p:nvPr/>
        </p:nvCxnSpPr>
        <p:spPr>
          <a:xfrm>
            <a:off x="5306747" y="3624607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93BFFE-E551-C2CD-E372-79D1B2CB2390}"/>
              </a:ext>
            </a:extLst>
          </p:cNvPr>
          <p:cNvCxnSpPr/>
          <p:nvPr/>
        </p:nvCxnSpPr>
        <p:spPr>
          <a:xfrm>
            <a:off x="5607377" y="3623036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A7C3F7-1A5D-1FF2-6FA1-1D2E4810827E}"/>
              </a:ext>
            </a:extLst>
          </p:cNvPr>
          <p:cNvCxnSpPr/>
          <p:nvPr/>
        </p:nvCxnSpPr>
        <p:spPr>
          <a:xfrm>
            <a:off x="5942028" y="3621465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359382-8D30-2630-66B8-7707AA8BA332}"/>
              </a:ext>
            </a:extLst>
          </p:cNvPr>
          <p:cNvCxnSpPr/>
          <p:nvPr/>
        </p:nvCxnSpPr>
        <p:spPr>
          <a:xfrm>
            <a:off x="6285563" y="3623036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465299-DE99-7D46-2F89-E870BDB55D42}"/>
              </a:ext>
            </a:extLst>
          </p:cNvPr>
          <p:cNvCxnSpPr/>
          <p:nvPr/>
        </p:nvCxnSpPr>
        <p:spPr>
          <a:xfrm>
            <a:off x="6586193" y="3621465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796641-63C7-DFDA-04B4-EF3F09D259FF}"/>
              </a:ext>
            </a:extLst>
          </p:cNvPr>
          <p:cNvSpPr txBox="1"/>
          <p:nvPr/>
        </p:nvSpPr>
        <p:spPr>
          <a:xfrm>
            <a:off x="3704192" y="3621465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41BB34-EF33-D93C-9BC8-742BE6A85306}"/>
              </a:ext>
            </a:extLst>
          </p:cNvPr>
          <p:cNvSpPr txBox="1"/>
          <p:nvPr/>
        </p:nvSpPr>
        <p:spPr>
          <a:xfrm>
            <a:off x="4026274" y="3624607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206F98-CE3D-214A-0318-34641FA1943B}"/>
              </a:ext>
            </a:extLst>
          </p:cNvPr>
          <p:cNvSpPr txBox="1"/>
          <p:nvPr/>
        </p:nvSpPr>
        <p:spPr>
          <a:xfrm>
            <a:off x="4348356" y="3618074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D10681-E90F-9F63-E75F-35EBFE082C91}"/>
              </a:ext>
            </a:extLst>
          </p:cNvPr>
          <p:cNvSpPr txBox="1"/>
          <p:nvPr/>
        </p:nvSpPr>
        <p:spPr>
          <a:xfrm>
            <a:off x="4661554" y="3620548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8755FA-AB79-F9A9-A252-C57A02A28A9F}"/>
              </a:ext>
            </a:extLst>
          </p:cNvPr>
          <p:cNvSpPr txBox="1"/>
          <p:nvPr/>
        </p:nvSpPr>
        <p:spPr>
          <a:xfrm>
            <a:off x="5000920" y="3620548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92D087-6283-5030-EEF5-CF749632D119}"/>
              </a:ext>
            </a:extLst>
          </p:cNvPr>
          <p:cNvSpPr txBox="1"/>
          <p:nvPr/>
        </p:nvSpPr>
        <p:spPr>
          <a:xfrm>
            <a:off x="5325087" y="3620548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753795-8141-0314-1134-EDBFB8D8220C}"/>
              </a:ext>
            </a:extLst>
          </p:cNvPr>
          <p:cNvSpPr txBox="1"/>
          <p:nvPr/>
        </p:nvSpPr>
        <p:spPr>
          <a:xfrm>
            <a:off x="5609598" y="3624607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0B0495-E78E-3DC5-BF4D-C5A73B46C7BB}"/>
              </a:ext>
            </a:extLst>
          </p:cNvPr>
          <p:cNvSpPr txBox="1"/>
          <p:nvPr/>
        </p:nvSpPr>
        <p:spPr>
          <a:xfrm>
            <a:off x="5971866" y="3624607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F8A401-ED09-F57B-EC75-22622E900B87}"/>
              </a:ext>
            </a:extLst>
          </p:cNvPr>
          <p:cNvSpPr txBox="1"/>
          <p:nvPr/>
        </p:nvSpPr>
        <p:spPr>
          <a:xfrm>
            <a:off x="6272495" y="3624607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DDEBEA-2704-3A73-CAB4-2F6176ECD1F4}"/>
              </a:ext>
            </a:extLst>
          </p:cNvPr>
          <p:cNvSpPr txBox="1"/>
          <p:nvPr/>
        </p:nvSpPr>
        <p:spPr>
          <a:xfrm>
            <a:off x="6586329" y="3628344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44E7BE-6EB9-2C5D-A25A-719F1596F466}"/>
              </a:ext>
            </a:extLst>
          </p:cNvPr>
          <p:cNvSpPr/>
          <p:nvPr/>
        </p:nvSpPr>
        <p:spPr>
          <a:xfrm>
            <a:off x="3676454" y="4089595"/>
            <a:ext cx="3261674" cy="311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7C52BC-7012-A983-468D-8BCAB408DB90}"/>
              </a:ext>
            </a:extLst>
          </p:cNvPr>
          <p:cNvCxnSpPr/>
          <p:nvPr/>
        </p:nvCxnSpPr>
        <p:spPr>
          <a:xfrm>
            <a:off x="4034672" y="4089595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1C2126-9FF0-6DF0-C23E-C1DCFF22BB62}"/>
              </a:ext>
            </a:extLst>
          </p:cNvPr>
          <p:cNvCxnSpPr/>
          <p:nvPr/>
        </p:nvCxnSpPr>
        <p:spPr>
          <a:xfrm>
            <a:off x="4339472" y="4083311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F912B1-B92A-EDD4-3377-05CA27DE64A8}"/>
              </a:ext>
            </a:extLst>
          </p:cNvPr>
          <p:cNvCxnSpPr/>
          <p:nvPr/>
        </p:nvCxnSpPr>
        <p:spPr>
          <a:xfrm>
            <a:off x="4656841" y="4083311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3A85C0-0DCF-417D-E91A-492A385CB8E2}"/>
              </a:ext>
            </a:extLst>
          </p:cNvPr>
          <p:cNvCxnSpPr/>
          <p:nvPr/>
        </p:nvCxnSpPr>
        <p:spPr>
          <a:xfrm>
            <a:off x="4963212" y="4083311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5BE9C9A-059D-E30B-76C9-BAFC17DE8ACE}"/>
              </a:ext>
            </a:extLst>
          </p:cNvPr>
          <p:cNvCxnSpPr/>
          <p:nvPr/>
        </p:nvCxnSpPr>
        <p:spPr>
          <a:xfrm>
            <a:off x="5306747" y="4084882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E5AED7E-8A73-A286-EE53-907AC07C846B}"/>
              </a:ext>
            </a:extLst>
          </p:cNvPr>
          <p:cNvCxnSpPr/>
          <p:nvPr/>
        </p:nvCxnSpPr>
        <p:spPr>
          <a:xfrm>
            <a:off x="5607377" y="4083311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EE45865-E490-F673-2769-F57A27AD3F5E}"/>
              </a:ext>
            </a:extLst>
          </p:cNvPr>
          <p:cNvCxnSpPr/>
          <p:nvPr/>
        </p:nvCxnSpPr>
        <p:spPr>
          <a:xfrm>
            <a:off x="5942028" y="4081740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D84685-CA19-B3C6-C256-B294C8AD3A60}"/>
              </a:ext>
            </a:extLst>
          </p:cNvPr>
          <p:cNvCxnSpPr/>
          <p:nvPr/>
        </p:nvCxnSpPr>
        <p:spPr>
          <a:xfrm>
            <a:off x="6285563" y="4083311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75E5823-2E13-D4CC-27A9-4E6A356DAE6F}"/>
              </a:ext>
            </a:extLst>
          </p:cNvPr>
          <p:cNvCxnSpPr/>
          <p:nvPr/>
        </p:nvCxnSpPr>
        <p:spPr>
          <a:xfrm>
            <a:off x="6586193" y="4081740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47861DC-CE79-38E8-A338-5E06BDF115B8}"/>
              </a:ext>
            </a:extLst>
          </p:cNvPr>
          <p:cNvSpPr txBox="1"/>
          <p:nvPr/>
        </p:nvSpPr>
        <p:spPr>
          <a:xfrm>
            <a:off x="3704192" y="4081740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4540E43-EDD2-3A09-E2EC-683DCF44CDF2}"/>
              </a:ext>
            </a:extLst>
          </p:cNvPr>
          <p:cNvSpPr txBox="1"/>
          <p:nvPr/>
        </p:nvSpPr>
        <p:spPr>
          <a:xfrm>
            <a:off x="4026274" y="4084882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5721FA-BCA3-1EAE-4135-AA81B609CFBB}"/>
              </a:ext>
            </a:extLst>
          </p:cNvPr>
          <p:cNvSpPr txBox="1"/>
          <p:nvPr/>
        </p:nvSpPr>
        <p:spPr>
          <a:xfrm>
            <a:off x="4348356" y="4078349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4AAE58-2D5C-09C1-1418-D65DC0B5A2BA}"/>
              </a:ext>
            </a:extLst>
          </p:cNvPr>
          <p:cNvSpPr txBox="1"/>
          <p:nvPr/>
        </p:nvSpPr>
        <p:spPr>
          <a:xfrm>
            <a:off x="4661554" y="4080823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A58764-F76A-3AF3-E377-98D11A871258}"/>
              </a:ext>
            </a:extLst>
          </p:cNvPr>
          <p:cNvSpPr txBox="1"/>
          <p:nvPr/>
        </p:nvSpPr>
        <p:spPr>
          <a:xfrm>
            <a:off x="5000920" y="4080823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176123-0B50-45EE-59C3-38698E983DF8}"/>
              </a:ext>
            </a:extLst>
          </p:cNvPr>
          <p:cNvSpPr txBox="1"/>
          <p:nvPr/>
        </p:nvSpPr>
        <p:spPr>
          <a:xfrm>
            <a:off x="5325087" y="4080823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46F3B8E-7E11-6FAD-E9FA-2D772C1523EE}"/>
              </a:ext>
            </a:extLst>
          </p:cNvPr>
          <p:cNvSpPr txBox="1"/>
          <p:nvPr/>
        </p:nvSpPr>
        <p:spPr>
          <a:xfrm>
            <a:off x="5609598" y="4084882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7C4B8C-0E5C-E97B-18FE-48A4B64D5B7D}"/>
              </a:ext>
            </a:extLst>
          </p:cNvPr>
          <p:cNvSpPr txBox="1"/>
          <p:nvPr/>
        </p:nvSpPr>
        <p:spPr>
          <a:xfrm>
            <a:off x="5971866" y="4084882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36E7461-7BB6-60DF-07FC-3A174E8F409F}"/>
              </a:ext>
            </a:extLst>
          </p:cNvPr>
          <p:cNvSpPr txBox="1"/>
          <p:nvPr/>
        </p:nvSpPr>
        <p:spPr>
          <a:xfrm>
            <a:off x="6272495" y="4084882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2392936-8210-46B9-AC9E-E825D988FD8E}"/>
              </a:ext>
            </a:extLst>
          </p:cNvPr>
          <p:cNvSpPr txBox="1"/>
          <p:nvPr/>
        </p:nvSpPr>
        <p:spPr>
          <a:xfrm>
            <a:off x="6586329" y="4088619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4D84A86-564D-516D-D890-C9ADF6F984A9}"/>
              </a:ext>
            </a:extLst>
          </p:cNvPr>
          <p:cNvSpPr/>
          <p:nvPr/>
        </p:nvSpPr>
        <p:spPr>
          <a:xfrm>
            <a:off x="3694794" y="4554583"/>
            <a:ext cx="3261674" cy="311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B66C01-4381-7A8B-8BF9-4CC6E805D604}"/>
              </a:ext>
            </a:extLst>
          </p:cNvPr>
          <p:cNvCxnSpPr/>
          <p:nvPr/>
        </p:nvCxnSpPr>
        <p:spPr>
          <a:xfrm>
            <a:off x="4053012" y="4554583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6E0033-5E60-6840-BD47-857CE5795AA5}"/>
              </a:ext>
            </a:extLst>
          </p:cNvPr>
          <p:cNvCxnSpPr/>
          <p:nvPr/>
        </p:nvCxnSpPr>
        <p:spPr>
          <a:xfrm>
            <a:off x="4357812" y="4548299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6E63F68-3FEA-9CFF-989B-84E045935881}"/>
              </a:ext>
            </a:extLst>
          </p:cNvPr>
          <p:cNvCxnSpPr/>
          <p:nvPr/>
        </p:nvCxnSpPr>
        <p:spPr>
          <a:xfrm>
            <a:off x="4675181" y="4548299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A60EEDB-EB9B-BBC8-321D-901308CBE796}"/>
              </a:ext>
            </a:extLst>
          </p:cNvPr>
          <p:cNvCxnSpPr/>
          <p:nvPr/>
        </p:nvCxnSpPr>
        <p:spPr>
          <a:xfrm>
            <a:off x="4981552" y="4548299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168FA55-2EA7-8D35-9544-1502AFAFE3C5}"/>
              </a:ext>
            </a:extLst>
          </p:cNvPr>
          <p:cNvCxnSpPr/>
          <p:nvPr/>
        </p:nvCxnSpPr>
        <p:spPr>
          <a:xfrm>
            <a:off x="5325087" y="4549870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1122D3-320C-1962-A10B-2A6156F2B038}"/>
              </a:ext>
            </a:extLst>
          </p:cNvPr>
          <p:cNvCxnSpPr/>
          <p:nvPr/>
        </p:nvCxnSpPr>
        <p:spPr>
          <a:xfrm>
            <a:off x="5625717" y="4548299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CBBA108-856A-A996-2E65-E83DDE26BF64}"/>
              </a:ext>
            </a:extLst>
          </p:cNvPr>
          <p:cNvCxnSpPr/>
          <p:nvPr/>
        </p:nvCxnSpPr>
        <p:spPr>
          <a:xfrm>
            <a:off x="5960368" y="4546728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C70A71F-BC74-61E4-75DD-9DF17707B95B}"/>
              </a:ext>
            </a:extLst>
          </p:cNvPr>
          <p:cNvCxnSpPr/>
          <p:nvPr/>
        </p:nvCxnSpPr>
        <p:spPr>
          <a:xfrm>
            <a:off x="6303903" y="4548299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8DB355-BEB8-90F9-0076-E724BB39EC35}"/>
              </a:ext>
            </a:extLst>
          </p:cNvPr>
          <p:cNvCxnSpPr/>
          <p:nvPr/>
        </p:nvCxnSpPr>
        <p:spPr>
          <a:xfrm>
            <a:off x="6604533" y="4546728"/>
            <a:ext cx="0" cy="31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823F5-8955-6619-4929-093C01C5BFDF}"/>
              </a:ext>
            </a:extLst>
          </p:cNvPr>
          <p:cNvSpPr txBox="1"/>
          <p:nvPr/>
        </p:nvSpPr>
        <p:spPr>
          <a:xfrm>
            <a:off x="3722532" y="4546728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CD5800-7DEB-0D95-9865-8B03C3A7BF1C}"/>
              </a:ext>
            </a:extLst>
          </p:cNvPr>
          <p:cNvSpPr txBox="1"/>
          <p:nvPr/>
        </p:nvSpPr>
        <p:spPr>
          <a:xfrm>
            <a:off x="4044614" y="4549870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90D1FF-68B5-A2AF-5DDE-D37ACA219102}"/>
              </a:ext>
            </a:extLst>
          </p:cNvPr>
          <p:cNvSpPr txBox="1"/>
          <p:nvPr/>
        </p:nvSpPr>
        <p:spPr>
          <a:xfrm>
            <a:off x="4366696" y="4543337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E140489-D424-D4AC-E9DE-C364F34CF96A}"/>
              </a:ext>
            </a:extLst>
          </p:cNvPr>
          <p:cNvSpPr txBox="1"/>
          <p:nvPr/>
        </p:nvSpPr>
        <p:spPr>
          <a:xfrm>
            <a:off x="4679894" y="4545811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45874E5-249B-E49D-D031-78E6EC1E3DF8}"/>
              </a:ext>
            </a:extLst>
          </p:cNvPr>
          <p:cNvSpPr txBox="1"/>
          <p:nvPr/>
        </p:nvSpPr>
        <p:spPr>
          <a:xfrm>
            <a:off x="5019260" y="4545811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44DBD3E-4A81-C053-A3EA-1FCD72240C26}"/>
              </a:ext>
            </a:extLst>
          </p:cNvPr>
          <p:cNvSpPr txBox="1"/>
          <p:nvPr/>
        </p:nvSpPr>
        <p:spPr>
          <a:xfrm>
            <a:off x="5343427" y="4545811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9A123CB-07CE-FDB1-67DF-735A4E2353F5}"/>
              </a:ext>
            </a:extLst>
          </p:cNvPr>
          <p:cNvSpPr txBox="1"/>
          <p:nvPr/>
        </p:nvSpPr>
        <p:spPr>
          <a:xfrm>
            <a:off x="5627938" y="4549870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DC5210E-4D7E-21DA-276A-688E6BDE5B83}"/>
              </a:ext>
            </a:extLst>
          </p:cNvPr>
          <p:cNvSpPr txBox="1"/>
          <p:nvPr/>
        </p:nvSpPr>
        <p:spPr>
          <a:xfrm>
            <a:off x="5990206" y="4549870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DC2D1A5-A01A-C610-6AE2-A789F3A321CA}"/>
              </a:ext>
            </a:extLst>
          </p:cNvPr>
          <p:cNvSpPr txBox="1"/>
          <p:nvPr/>
        </p:nvSpPr>
        <p:spPr>
          <a:xfrm>
            <a:off x="6290835" y="4549870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98F1C0-0F65-E0C1-01FF-034B74C319E8}"/>
              </a:ext>
            </a:extLst>
          </p:cNvPr>
          <p:cNvSpPr txBox="1"/>
          <p:nvPr/>
        </p:nvSpPr>
        <p:spPr>
          <a:xfrm>
            <a:off x="6604669" y="4553607"/>
            <a:ext cx="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52A8B262-3151-117E-C6FA-6BAA767AFF8F}"/>
              </a:ext>
            </a:extLst>
          </p:cNvPr>
          <p:cNvSpPr/>
          <p:nvPr/>
        </p:nvSpPr>
        <p:spPr>
          <a:xfrm>
            <a:off x="1130861" y="2809697"/>
            <a:ext cx="1094941" cy="8217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4FC5D354-84C3-235B-E71B-2982CC81434E}"/>
              </a:ext>
            </a:extLst>
          </p:cNvPr>
          <p:cNvSpPr/>
          <p:nvPr/>
        </p:nvSpPr>
        <p:spPr>
          <a:xfrm>
            <a:off x="1130862" y="4734536"/>
            <a:ext cx="1094941" cy="8217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F3499618-0EF1-BA0E-67E3-B5DBBBB39AF4}"/>
              </a:ext>
            </a:extLst>
          </p:cNvPr>
          <p:cNvSpPr/>
          <p:nvPr/>
        </p:nvSpPr>
        <p:spPr>
          <a:xfrm>
            <a:off x="8758716" y="2698147"/>
            <a:ext cx="1007453" cy="3749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A07FF2C8-1092-3F75-60B9-4CA8A4520D8A}"/>
              </a:ext>
            </a:extLst>
          </p:cNvPr>
          <p:cNvSpPr/>
          <p:nvPr/>
        </p:nvSpPr>
        <p:spPr>
          <a:xfrm>
            <a:off x="8758716" y="3073138"/>
            <a:ext cx="1007453" cy="3749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FE86FC59-1328-0252-5C72-9488D05E9E06}"/>
              </a:ext>
            </a:extLst>
          </p:cNvPr>
          <p:cNvSpPr/>
          <p:nvPr/>
        </p:nvSpPr>
        <p:spPr>
          <a:xfrm>
            <a:off x="8758715" y="3443905"/>
            <a:ext cx="1007453" cy="3749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1B38341-F0F9-F449-A2D6-21227B4676BE}"/>
              </a:ext>
            </a:extLst>
          </p:cNvPr>
          <p:cNvSpPr txBox="1"/>
          <p:nvPr/>
        </p:nvSpPr>
        <p:spPr>
          <a:xfrm>
            <a:off x="8559539" y="2441542"/>
            <a:ext cx="15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Consumer Group 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548FD46-FD0B-21E0-9F54-F2CB773F86BF}"/>
              </a:ext>
            </a:extLst>
          </p:cNvPr>
          <p:cNvSpPr/>
          <p:nvPr/>
        </p:nvSpPr>
        <p:spPr>
          <a:xfrm>
            <a:off x="8474212" y="4886101"/>
            <a:ext cx="1605341" cy="1290712"/>
          </a:xfrm>
          <a:prstGeom prst="rect">
            <a:avLst/>
          </a:prstGeom>
          <a:solidFill>
            <a:schemeClr val="accent3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15ED9494-8B22-4056-EEA9-F4FBD59F6BE5}"/>
              </a:ext>
            </a:extLst>
          </p:cNvPr>
          <p:cNvSpPr/>
          <p:nvPr/>
        </p:nvSpPr>
        <p:spPr>
          <a:xfrm>
            <a:off x="8748804" y="5189839"/>
            <a:ext cx="1007453" cy="3749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A07C8E1A-9E34-89BA-9894-EACE0AF785E0}"/>
              </a:ext>
            </a:extLst>
          </p:cNvPr>
          <p:cNvSpPr/>
          <p:nvPr/>
        </p:nvSpPr>
        <p:spPr>
          <a:xfrm>
            <a:off x="8748804" y="5564830"/>
            <a:ext cx="1007453" cy="3749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75F5DE-BEB8-C361-86E8-23C266E46F09}"/>
              </a:ext>
            </a:extLst>
          </p:cNvPr>
          <p:cNvSpPr txBox="1"/>
          <p:nvPr/>
        </p:nvSpPr>
        <p:spPr>
          <a:xfrm>
            <a:off x="8549627" y="4933234"/>
            <a:ext cx="153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Consumer Group 2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A591D-5249-67D5-2F85-737055ACD4A2}"/>
              </a:ext>
            </a:extLst>
          </p:cNvPr>
          <p:cNvCxnSpPr>
            <a:cxnSpLocks/>
            <a:stCxn id="103" idx="3"/>
            <a:endCxn id="8" idx="1"/>
          </p:cNvCxnSpPr>
          <p:nvPr/>
        </p:nvCxnSpPr>
        <p:spPr>
          <a:xfrm>
            <a:off x="2225802" y="3220549"/>
            <a:ext cx="1112720" cy="105038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0C19A45-14DB-19E3-F9AC-E30BF9C6F78D}"/>
              </a:ext>
            </a:extLst>
          </p:cNvPr>
          <p:cNvCxnSpPr>
            <a:cxnSpLocks/>
            <a:stCxn id="124" idx="3"/>
            <a:endCxn id="8" idx="1"/>
          </p:cNvCxnSpPr>
          <p:nvPr/>
        </p:nvCxnSpPr>
        <p:spPr>
          <a:xfrm flipV="1">
            <a:off x="2225803" y="4270932"/>
            <a:ext cx="1112719" cy="87445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371DF7B-837E-7F3E-A852-422CDEB9050D}"/>
              </a:ext>
            </a:extLst>
          </p:cNvPr>
          <p:cNvCxnSpPr>
            <a:cxnSpLocks/>
            <a:stCxn id="9" idx="3"/>
            <a:endCxn id="125" idx="1"/>
          </p:cNvCxnSpPr>
          <p:nvPr/>
        </p:nvCxnSpPr>
        <p:spPr>
          <a:xfrm flipV="1">
            <a:off x="6938128" y="2885643"/>
            <a:ext cx="1820588" cy="89921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7CFEC2C-8DC5-9FAE-7AD4-F2E5AFD142A2}"/>
              </a:ext>
            </a:extLst>
          </p:cNvPr>
          <p:cNvCxnSpPr>
            <a:cxnSpLocks/>
            <a:stCxn id="63" idx="3"/>
            <a:endCxn id="126" idx="1"/>
          </p:cNvCxnSpPr>
          <p:nvPr/>
        </p:nvCxnSpPr>
        <p:spPr>
          <a:xfrm flipV="1">
            <a:off x="6938128" y="3260634"/>
            <a:ext cx="1820588" cy="98450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E3D76DA-8DE6-0E0A-26EE-649BA37C249F}"/>
              </a:ext>
            </a:extLst>
          </p:cNvPr>
          <p:cNvCxnSpPr>
            <a:cxnSpLocks/>
            <a:stCxn id="83" idx="3"/>
            <a:endCxn id="127" idx="1"/>
          </p:cNvCxnSpPr>
          <p:nvPr/>
        </p:nvCxnSpPr>
        <p:spPr>
          <a:xfrm flipV="1">
            <a:off x="6956468" y="3631401"/>
            <a:ext cx="1802247" cy="107872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B66B1C8-3798-F33C-7AFA-8F3EB66AAB46}"/>
              </a:ext>
            </a:extLst>
          </p:cNvPr>
          <p:cNvCxnSpPr>
            <a:cxnSpLocks/>
            <a:stCxn id="9" idx="3"/>
            <a:endCxn id="131" idx="1"/>
          </p:cNvCxnSpPr>
          <p:nvPr/>
        </p:nvCxnSpPr>
        <p:spPr>
          <a:xfrm>
            <a:off x="6938128" y="3784862"/>
            <a:ext cx="1810676" cy="159247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48ABD65-5035-4A18-B222-BB4100F8ED54}"/>
              </a:ext>
            </a:extLst>
          </p:cNvPr>
          <p:cNvCxnSpPr>
            <a:cxnSpLocks/>
            <a:stCxn id="63" idx="3"/>
            <a:endCxn id="132" idx="1"/>
          </p:cNvCxnSpPr>
          <p:nvPr/>
        </p:nvCxnSpPr>
        <p:spPr>
          <a:xfrm>
            <a:off x="6938128" y="4245137"/>
            <a:ext cx="1810676" cy="15071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E704557-BB84-75CC-CF2C-FC0AA04F0365}"/>
              </a:ext>
            </a:extLst>
          </p:cNvPr>
          <p:cNvCxnSpPr>
            <a:cxnSpLocks/>
            <a:stCxn id="83" idx="3"/>
            <a:endCxn id="132" idx="1"/>
          </p:cNvCxnSpPr>
          <p:nvPr/>
        </p:nvCxnSpPr>
        <p:spPr>
          <a:xfrm>
            <a:off x="6956468" y="4710125"/>
            <a:ext cx="1792336" cy="104220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62A009C-4139-F62E-4570-C5E971A3DF15}"/>
              </a:ext>
            </a:extLst>
          </p:cNvPr>
          <p:cNvSpPr txBox="1"/>
          <p:nvPr/>
        </p:nvSpPr>
        <p:spPr>
          <a:xfrm>
            <a:off x="4921644" y="4847913"/>
            <a:ext cx="157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72D0F78-E915-00FE-593E-34C29F852230}"/>
              </a:ext>
            </a:extLst>
          </p:cNvPr>
          <p:cNvSpPr txBox="1"/>
          <p:nvPr/>
        </p:nvSpPr>
        <p:spPr>
          <a:xfrm>
            <a:off x="3300460" y="3614789"/>
            <a:ext cx="43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C2404EF-3E8E-128B-B1D9-5F41AFE45217}"/>
              </a:ext>
            </a:extLst>
          </p:cNvPr>
          <p:cNvSpPr txBox="1"/>
          <p:nvPr/>
        </p:nvSpPr>
        <p:spPr>
          <a:xfrm>
            <a:off x="3300746" y="4078349"/>
            <a:ext cx="43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4F32038-D0D1-83D6-A772-392C3D86E616}"/>
              </a:ext>
            </a:extLst>
          </p:cNvPr>
          <p:cNvSpPr txBox="1"/>
          <p:nvPr/>
        </p:nvSpPr>
        <p:spPr>
          <a:xfrm>
            <a:off x="3302385" y="4518658"/>
            <a:ext cx="43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700"/>
                            </p:stCondLst>
                            <p:childTnLst>
                              <p:par>
                                <p:cTn id="3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700"/>
                            </p:stCondLst>
                            <p:childTnLst>
                              <p:par>
                                <p:cTn id="3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3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3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300"/>
                            </p:stCondLst>
                            <p:childTnLst>
                              <p:par>
                                <p:cTn id="1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500"/>
                            </p:stCondLst>
                            <p:childTnLst>
                              <p:par>
                                <p:cTn id="1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000"/>
                            </p:stCondLst>
                            <p:childTnLst>
                              <p:par>
                                <p:cTn id="1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000"/>
                            </p:stCondLst>
                            <p:childTnLst>
                              <p:par>
                                <p:cTn id="2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500"/>
                            </p:stCondLst>
                            <p:childTnLst>
                              <p:par>
                                <p:cTn id="2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0"/>
                            </p:stCondLst>
                            <p:childTnLst>
                              <p:par>
                                <p:cTn id="2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500"/>
                            </p:stCondLst>
                            <p:childTnLst>
                              <p:par>
                                <p:cTn id="2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00"/>
                            </p:stCondLst>
                            <p:childTnLst>
                              <p:par>
                                <p:cTn id="2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500"/>
                            </p:stCondLst>
                            <p:childTnLst>
                              <p:par>
                                <p:cTn id="2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8500"/>
                            </p:stCondLst>
                            <p:childTnLst>
                              <p:par>
                                <p:cTn id="2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9000"/>
                            </p:stCondLst>
                            <p:childTnLst>
                              <p:par>
                                <p:cTn id="2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9500"/>
                            </p:stCondLst>
                            <p:childTnLst>
                              <p:par>
                                <p:cTn id="2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2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3500"/>
                            </p:stCondLst>
                            <p:childTnLst>
                              <p:par>
                                <p:cTn id="2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4000"/>
                            </p:stCondLst>
                            <p:childTnLst>
                              <p:par>
                                <p:cTn id="3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4500"/>
                            </p:stCondLst>
                            <p:childTnLst>
                              <p:par>
                                <p:cTn id="3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8" grpId="0" animBg="1"/>
      <p:bldP spid="9" grpId="0" animBg="1"/>
      <p:bldP spid="40" grpId="0"/>
      <p:bldP spid="51" grpId="0"/>
      <p:bldP spid="52" grpId="0"/>
      <p:bldP spid="53" grpId="0"/>
      <p:bldP spid="54" grpId="0"/>
      <p:bldP spid="55" grpId="0"/>
      <p:bldP spid="57" grpId="0"/>
      <p:bldP spid="58" grpId="0"/>
      <p:bldP spid="59" grpId="0"/>
      <p:bldP spid="60" grpId="0"/>
      <p:bldP spid="63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 animBg="1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 animBg="1"/>
      <p:bldP spid="124" grpId="0" animBg="1"/>
      <p:bldP spid="125" grpId="0" animBg="1"/>
      <p:bldP spid="126" grpId="0" animBg="1"/>
      <p:bldP spid="127" grpId="0" animBg="1"/>
      <p:bldP spid="129" grpId="0"/>
      <p:bldP spid="130" grpId="0" animBg="1"/>
      <p:bldP spid="131" grpId="0" animBg="1"/>
      <p:bldP spid="132" grpId="0" animBg="1"/>
      <p:bldP spid="134" grpId="0"/>
      <p:bldP spid="164" grpId="0"/>
      <p:bldP spid="165" grpId="0"/>
      <p:bldP spid="166" grpId="0"/>
      <p:bldP spid="1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62D1940-8234-B1B0-5597-21CFE188F7FA}"/>
              </a:ext>
            </a:extLst>
          </p:cNvPr>
          <p:cNvSpPr/>
          <p:nvPr/>
        </p:nvSpPr>
        <p:spPr>
          <a:xfrm>
            <a:off x="1282045" y="1951348"/>
            <a:ext cx="7607431" cy="3849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655C34F-C1F1-4726-CAA0-21075198A353}"/>
              </a:ext>
            </a:extLst>
          </p:cNvPr>
          <p:cNvSpPr/>
          <p:nvPr/>
        </p:nvSpPr>
        <p:spPr>
          <a:xfrm>
            <a:off x="7046535" y="2370874"/>
            <a:ext cx="1432874" cy="29600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en-GB" sz="4400" b="0" dirty="0">
                <a:latin typeface="Calibri" panose="020F0502020204030204" pitchFamily="34" charset="0"/>
                <a:cs typeface="Calibri" panose="020F0502020204030204" pitchFamily="34" charset="0"/>
              </a:rPr>
              <a:t>Kafka Cluster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5</a:t>
            </a:fld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B3C426A-8A53-9A0F-6044-E899338CD203}"/>
              </a:ext>
            </a:extLst>
          </p:cNvPr>
          <p:cNvSpPr/>
          <p:nvPr/>
        </p:nvSpPr>
        <p:spPr>
          <a:xfrm>
            <a:off x="1725105" y="2366128"/>
            <a:ext cx="1432874" cy="29600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7401EE6-3F97-ED29-8200-C11F5CA9CD52}"/>
              </a:ext>
            </a:extLst>
          </p:cNvPr>
          <p:cNvSpPr/>
          <p:nvPr/>
        </p:nvSpPr>
        <p:spPr>
          <a:xfrm>
            <a:off x="3464350" y="2366128"/>
            <a:ext cx="1432874" cy="29600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A18EF7E-0F81-FBE5-43E2-59692A0C4E25}"/>
              </a:ext>
            </a:extLst>
          </p:cNvPr>
          <p:cNvSpPr/>
          <p:nvPr/>
        </p:nvSpPr>
        <p:spPr>
          <a:xfrm>
            <a:off x="1951348" y="2573518"/>
            <a:ext cx="999242" cy="320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T1-P1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78B9746-F078-C43B-9EAE-0173A12FFD39}"/>
              </a:ext>
            </a:extLst>
          </p:cNvPr>
          <p:cNvSpPr/>
          <p:nvPr/>
        </p:nvSpPr>
        <p:spPr>
          <a:xfrm>
            <a:off x="5203595" y="2366128"/>
            <a:ext cx="1432874" cy="29600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D396167-0F5C-DF40-AD26-39CEF4D42816}"/>
              </a:ext>
            </a:extLst>
          </p:cNvPr>
          <p:cNvSpPr/>
          <p:nvPr/>
        </p:nvSpPr>
        <p:spPr>
          <a:xfrm>
            <a:off x="3681166" y="2573518"/>
            <a:ext cx="999242" cy="320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T1-P1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05B3D58-E76E-71DB-3813-C78E4DEE3ADD}"/>
              </a:ext>
            </a:extLst>
          </p:cNvPr>
          <p:cNvSpPr/>
          <p:nvPr/>
        </p:nvSpPr>
        <p:spPr>
          <a:xfrm>
            <a:off x="5420411" y="2573518"/>
            <a:ext cx="999242" cy="320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T1-P2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413F403-B277-07A4-9277-92EE940922AB}"/>
              </a:ext>
            </a:extLst>
          </p:cNvPr>
          <p:cNvSpPr/>
          <p:nvPr/>
        </p:nvSpPr>
        <p:spPr>
          <a:xfrm>
            <a:off x="1941921" y="3098275"/>
            <a:ext cx="999242" cy="320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T1-P2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0C46225-73E5-F3B0-0F5F-BD49B4176344}"/>
              </a:ext>
            </a:extLst>
          </p:cNvPr>
          <p:cNvSpPr/>
          <p:nvPr/>
        </p:nvSpPr>
        <p:spPr>
          <a:xfrm>
            <a:off x="5420411" y="3634033"/>
            <a:ext cx="999242" cy="320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T1-P3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AB132E3-D0A3-C69D-2A42-DB6846FCA266}"/>
              </a:ext>
            </a:extLst>
          </p:cNvPr>
          <p:cNvSpPr/>
          <p:nvPr/>
        </p:nvSpPr>
        <p:spPr>
          <a:xfrm>
            <a:off x="3662311" y="3623036"/>
            <a:ext cx="999242" cy="320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T1-P3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6C5C106-B37D-40EB-E0DB-B0614CA08BFE}"/>
              </a:ext>
            </a:extLst>
          </p:cNvPr>
          <p:cNvSpPr/>
          <p:nvPr/>
        </p:nvSpPr>
        <p:spPr>
          <a:xfrm>
            <a:off x="5420411" y="3098276"/>
            <a:ext cx="999242" cy="320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T1-P1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BC42EB8-D48B-A149-29EF-B48B3CF1EB7F}"/>
              </a:ext>
            </a:extLst>
          </p:cNvPr>
          <p:cNvSpPr/>
          <p:nvPr/>
        </p:nvSpPr>
        <p:spPr>
          <a:xfrm>
            <a:off x="3681166" y="3098277"/>
            <a:ext cx="999242" cy="320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T1-P2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8C15A244-2445-B415-8617-BA8D139FDCC0}"/>
              </a:ext>
            </a:extLst>
          </p:cNvPr>
          <p:cNvSpPr/>
          <p:nvPr/>
        </p:nvSpPr>
        <p:spPr>
          <a:xfrm>
            <a:off x="5432194" y="4199329"/>
            <a:ext cx="999242" cy="320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T2-P2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9ACC5AB-AEC2-7906-6940-DB06F3729AD5}"/>
              </a:ext>
            </a:extLst>
          </p:cNvPr>
          <p:cNvSpPr/>
          <p:nvPr/>
        </p:nvSpPr>
        <p:spPr>
          <a:xfrm>
            <a:off x="3681166" y="4147795"/>
            <a:ext cx="999242" cy="320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T2-P1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54B03DF-DE40-CD72-1567-D9188595B900}"/>
              </a:ext>
            </a:extLst>
          </p:cNvPr>
          <p:cNvSpPr/>
          <p:nvPr/>
        </p:nvSpPr>
        <p:spPr>
          <a:xfrm>
            <a:off x="1962346" y="4102231"/>
            <a:ext cx="999242" cy="320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T2-P1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F2F6C12-1879-D755-7805-833D96E8ACFA}"/>
              </a:ext>
            </a:extLst>
          </p:cNvPr>
          <p:cNvSpPr/>
          <p:nvPr/>
        </p:nvSpPr>
        <p:spPr>
          <a:xfrm>
            <a:off x="1951348" y="3589583"/>
            <a:ext cx="999242" cy="320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T1-P3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7F7211-7217-F985-8352-33E78A8E76AD}"/>
              </a:ext>
            </a:extLst>
          </p:cNvPr>
          <p:cNvSpPr/>
          <p:nvPr/>
        </p:nvSpPr>
        <p:spPr>
          <a:xfrm>
            <a:off x="3681166" y="4701635"/>
            <a:ext cx="999242" cy="320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T2-P2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CADFC10-6B76-92F9-10CD-A3EC69195C02}"/>
              </a:ext>
            </a:extLst>
          </p:cNvPr>
          <p:cNvSpPr/>
          <p:nvPr/>
        </p:nvSpPr>
        <p:spPr>
          <a:xfrm>
            <a:off x="5420411" y="4737002"/>
            <a:ext cx="999242" cy="320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T2-P3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F0FBD8FA-9020-ACDA-43F4-B244101566D1}"/>
              </a:ext>
            </a:extLst>
          </p:cNvPr>
          <p:cNvSpPr/>
          <p:nvPr/>
        </p:nvSpPr>
        <p:spPr>
          <a:xfrm>
            <a:off x="1941921" y="4658756"/>
            <a:ext cx="999242" cy="320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T2-P3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CB9BEB-4DE3-3D6C-0A34-23FE42DB7E03}"/>
              </a:ext>
            </a:extLst>
          </p:cNvPr>
          <p:cNvSpPr txBox="1"/>
          <p:nvPr/>
        </p:nvSpPr>
        <p:spPr>
          <a:xfrm>
            <a:off x="1828800" y="5410986"/>
            <a:ext cx="113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835307-A9FB-815D-08B9-9B3F763940BF}"/>
              </a:ext>
            </a:extLst>
          </p:cNvPr>
          <p:cNvSpPr txBox="1"/>
          <p:nvPr/>
        </p:nvSpPr>
        <p:spPr>
          <a:xfrm>
            <a:off x="3614393" y="5420910"/>
            <a:ext cx="113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74A7AF-B186-164B-236F-D9045268F942}"/>
              </a:ext>
            </a:extLst>
          </p:cNvPr>
          <p:cNvSpPr txBox="1"/>
          <p:nvPr/>
        </p:nvSpPr>
        <p:spPr>
          <a:xfrm>
            <a:off x="5420411" y="5431712"/>
            <a:ext cx="113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A84704-40C2-71E8-CBB6-9FCBCAE8A79E}"/>
              </a:ext>
            </a:extLst>
          </p:cNvPr>
          <p:cNvSpPr txBox="1"/>
          <p:nvPr/>
        </p:nvSpPr>
        <p:spPr>
          <a:xfrm>
            <a:off x="7226429" y="5431712"/>
            <a:ext cx="113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 4</a:t>
            </a:r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DDF79BDF-5FE1-9811-CED4-2B8B3031C838}"/>
              </a:ext>
            </a:extLst>
          </p:cNvPr>
          <p:cNvCxnSpPr>
            <a:stCxn id="46" idx="3"/>
            <a:endCxn id="53" idx="1"/>
          </p:cNvCxnSpPr>
          <p:nvPr/>
        </p:nvCxnSpPr>
        <p:spPr>
          <a:xfrm>
            <a:off x="2950590" y="2733774"/>
            <a:ext cx="2469821" cy="524758"/>
          </a:xfrm>
          <a:prstGeom prst="curvedConnector3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DE93D9EA-920F-B8F6-4890-F32A7EFBC9E2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2950590" y="2623376"/>
            <a:ext cx="730576" cy="110398"/>
          </a:xfrm>
          <a:prstGeom prst="curvedConnector3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9D6ED41E-A137-1438-3595-7151D2CA2ACD}"/>
              </a:ext>
            </a:extLst>
          </p:cNvPr>
          <p:cNvCxnSpPr>
            <a:stCxn id="54" idx="1"/>
            <a:endCxn id="50" idx="3"/>
          </p:cNvCxnSpPr>
          <p:nvPr/>
        </p:nvCxnSpPr>
        <p:spPr>
          <a:xfrm rot="10800000">
            <a:off x="2941164" y="3258531"/>
            <a:ext cx="740003" cy="2"/>
          </a:xfrm>
          <a:prstGeom prst="curvedConnector3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5D255ED6-A92D-D274-1797-D139514DAF22}"/>
              </a:ext>
            </a:extLst>
          </p:cNvPr>
          <p:cNvCxnSpPr>
            <a:cxnSpLocks/>
            <a:stCxn id="54" idx="3"/>
            <a:endCxn id="49" idx="1"/>
          </p:cNvCxnSpPr>
          <p:nvPr/>
        </p:nvCxnSpPr>
        <p:spPr>
          <a:xfrm flipV="1">
            <a:off x="4680408" y="2733774"/>
            <a:ext cx="740003" cy="5247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11B12B8A-059E-5EBA-9EBE-80EEA0E66B05}"/>
              </a:ext>
            </a:extLst>
          </p:cNvPr>
          <p:cNvCxnSpPr>
            <a:cxnSpLocks/>
          </p:cNvCxnSpPr>
          <p:nvPr/>
        </p:nvCxnSpPr>
        <p:spPr>
          <a:xfrm>
            <a:off x="2961588" y="2733774"/>
            <a:ext cx="4333190" cy="593888"/>
          </a:xfrm>
          <a:prstGeom prst="curvedConnector3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9A67A9CD-3FF0-0EEB-A160-ED6930157B76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950590" y="2733774"/>
            <a:ext cx="4344188" cy="12700"/>
          </a:xfrm>
          <a:prstGeom prst="curvedConnector3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48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52 2.22222E-6 C 0.06537 0.0081 0.05065 0.01597 0.04427 0.02592 C 0.0375 0.03703 0.03438 0.05 0.03099 0.06296 C 0.02787 0.07592 0.03099 0.08703 0.03438 0.09907 C 0.0375 0.10995 0.04245 0.12199 0.05404 0.13194 C 0.06381 0.1419 0.08021 0.15 0.09805 0.15602 C 0.11446 0.16203 0.13412 0.16597 0.15365 0.16805 C 0.17318 0.16991 0.19297 0.16991 0.21081 0.16805 C 0.23047 0.16597 0.24857 0.16111 0.26328 0.15301 C 0.278 0.14606 0.29089 0.13703 0.29753 0.12592 C 0.30586 0.11597 0.30912 0.10208 0.30912 0.09097 C 0.31068 0.08009 0.30912 0.0669 0.30065 0.05602 C 0.29258 0.04606 0.278 0.03796 0.25834 0.03403 C 0.23868 0.03102 0.21888 0.03495 0.20599 0.0419 C 0.19453 0.04907 0.18646 0.05995 0.18464 0.07291 C 0.18464 0.08611 0.18646 0.09791 0.19453 0.1081 C 0.20274 0.11805 0.20104 0.11991 0.23386 0.1331 C 0.26328 0.14699 0.29258 0.14305 0.31068 0.14398 C 0.32852 0.14398 0.34336 0.14004 0.36146 0.13611 C 0.38112 0.13102 0.3974 0.12199 0.40873 0.11389 C 0.42006 0.10602 0.42513 0.09606 0.43164 0.08009 C 0.43672 0.06389 0.43672 0.05602 0.43672 0.04398 C 0.43672 0.03194 0.43672 0.01991 0.43672 0.0081 " pathEditMode="relative" rAng="0" ptsTypes="AAAAAAAAAAAAAAAAAAAAAAA">
                                      <p:cBhvr>
                                        <p:cTn id="1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9" presetID="48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53 -0.00509 C 0.04062 0.00324 0.03606 0.01134 0.03411 0.02153 C 0.03216 0.03287 0.03112 0.0463 0.03008 0.05972 C 0.02916 0.07292 0.03008 0.08449 0.03112 0.09676 C 0.03216 0.1081 0.03359 0.12037 0.03711 0.13079 C 0.0401 0.14097 0.04505 0.14931 0.05052 0.15556 C 0.05547 0.16181 0.06133 0.16574 0.06731 0.16783 C 0.0733 0.16991 0.07929 0.16991 0.08463 0.16783 C 0.09062 0.16574 0.09609 0.16065 0.10052 0.15232 C 0.10494 0.14514 0.10898 0.13588 0.11093 0.12454 C 0.11341 0.11435 0.11445 0.1 0.11445 0.08843 C 0.11497 0.07732 0.11445 0.06366 0.11185 0.05255 C 0.1095 0.04213 0.10494 0.0338 0.09909 0.02986 C 0.0931 0.02685 0.08711 0.03079 0.0832 0.03796 C 0.07968 0.04537 0.07721 0.05648 0.07669 0.06991 C 0.07669 0.08357 0.07721 0.0956 0.07968 0.10625 C 0.08216 0.11644 0.08164 0.11829 0.09166 0.13195 C 0.10052 0.1463 0.1095 0.14213 0.11497 0.14306 C 0.12031 0.14306 0.12474 0.13912 0.13034 0.13496 C 0.13619 0.12986 0.14114 0.12037 0.14466 0.11204 C 0.14804 0.10394 0.14961 0.09375 0.15156 0.07732 C 0.15312 0.06065 0.15312 0.05255 0.15312 0.04005 C 0.15312 0.02778 0.15312 0.01528 0.15312 0.00324 " pathEditMode="relative" rAng="0" ptsTypes="AAAAAAAAAAAAAAAAAAAAA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1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600"/>
                            </p:stCondLst>
                            <p:childTnLst>
                              <p:par>
                                <p:cTn id="29" presetID="48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59 -0.00347 C 0.05312 0.00463 0.04336 0.01273 0.03919 0.02292 C 0.03489 0.03426 0.03281 0.04745 0.0306 0.06065 C 0.02851 0.07384 0.0306 0.08519 0.03281 0.09745 C 0.03489 0.10857 0.03802 0.12083 0.04557 0.13102 C 0.05195 0.1412 0.06263 0.14954 0.07435 0.15556 C 0.08502 0.16181 0.09779 0.16574 0.11055 0.16783 C 0.12331 0.16991 0.1362 0.16991 0.14792 0.16783 C 0.16068 0.16574 0.17239 0.16088 0.18203 0.15255 C 0.19154 0.14537 0.2 0.13634 0.2043 0.125 C 0.20976 0.11482 0.21185 0.1007 0.21185 0.08935 C 0.21302 0.07824 0.21185 0.06458 0.20638 0.05347 C 0.20117 0.04352 0.19154 0.03519 0.17877 0.03125 C 0.16601 0.02801 0.15312 0.03218 0.14466 0.03912 C 0.13724 0.04653 0.1319 0.05764 0.13086 0.07083 C 0.13086 0.08426 0.1319 0.0963 0.13724 0.10671 C 0.14258 0.1169 0.14154 0.11875 0.16289 0.13218 C 0.18203 0.14653 0.20117 0.14236 0.21302 0.14329 C 0.22461 0.14329 0.23424 0.13935 0.24596 0.13542 C 0.25872 0.13009 0.2694 0.12083 0.27682 0.11273 C 0.28424 0.10463 0.2875 0.09445 0.2918 0.07824 C 0.29505 0.06158 0.29505 0.05347 0.29505 0.0412 C 0.29505 0.02894 0.29505 0.01667 0.29505 0.00463 " pathEditMode="relative" rAng="0" ptsTypes="AAAAAAAAAAAAAAAAAAAAAAA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6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6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48" grpId="0" animBg="1"/>
      <p:bldP spid="53" grpId="0" animBg="1"/>
      <p:bldP spid="57" grpId="0" animBg="1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sz="4400" b="0" dirty="0">
                <a:latin typeface="Calibri" panose="020F0502020204030204" pitchFamily="34" charset="0"/>
                <a:cs typeface="Calibri" panose="020F0502020204030204" pitchFamily="34" charset="0"/>
              </a:rPr>
              <a:t>Kafka API’s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F9DC2E-83F4-88C7-A5D8-DAC151BC0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Producer &amp; Consumer API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applications to send and read streams of data to/from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kafka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Streams API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transforming data streams from input to output topics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Connector API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to pull data from source system and write data to sink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Admin API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managing and inspecting topics, brokers,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 rtlCol="0">
            <a:normAutofit/>
          </a:bodyPr>
          <a:lstStyle/>
          <a:p>
            <a:pPr rtl="0"/>
            <a:r>
              <a:rPr lang="en-IN" sz="2400" b="0" i="1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Kafka Streams is a library for building real-time data processing systems that are scalable, fault-tolerant, and highly available. It is built on top of Apache Kafka, a distributed streaming platform that is used for building real-time data pipelines and streaming applications.</a:t>
            </a:r>
            <a:endParaRPr lang="en-GB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 rtlCol="0"/>
          <a:lstStyle/>
          <a:p>
            <a:pPr rtl="0"/>
            <a:r>
              <a:rPr lang="en-GB" dirty="0"/>
              <a:t>“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 rtlCol="0"/>
          <a:lstStyle/>
          <a:p>
            <a:pPr rtl="0"/>
            <a:r>
              <a:rPr lang="en-GB" dirty="0"/>
              <a:t>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BDC45C-2A54-D89D-7CB8-B82EF4FE94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3827" y="4974980"/>
            <a:ext cx="10478204" cy="679450"/>
          </a:xfrm>
        </p:spPr>
        <p:txBody>
          <a:bodyPr/>
          <a:lstStyle/>
          <a:p>
            <a:pPr algn="ctr"/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ChatGPT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rtlCol="0"/>
          <a:lstStyle/>
          <a:p>
            <a:pPr rtl="0"/>
            <a:r>
              <a:rPr lang="en-GB" sz="4400" b="0" dirty="0">
                <a:latin typeface="Calibri" panose="020F0502020204030204" pitchFamily="34" charset="0"/>
                <a:cs typeface="Calibri" panose="020F0502020204030204" pitchFamily="34" charset="0"/>
              </a:rPr>
              <a:t>Consumer API vs Streams 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8</a:t>
            </a:fld>
            <a:endParaRPr lang="en-GB"/>
          </a:p>
        </p:txBody>
      </p:sp>
      <p:graphicFrame>
        <p:nvGraphicFramePr>
          <p:cNvPr id="77" name="Table 77">
            <a:extLst>
              <a:ext uri="{FF2B5EF4-FFF2-40B4-BE49-F238E27FC236}">
                <a16:creationId xmlns:a16="http://schemas.microsoft.com/office/drawing/2014/main" id="{2A65B778-9C9B-83FB-02F2-8D9C9A084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57605"/>
              </p:ext>
            </p:extLst>
          </p:nvPr>
        </p:nvGraphicFramePr>
        <p:xfrm>
          <a:off x="1805757" y="1945640"/>
          <a:ext cx="8128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269447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6094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Consumer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Streams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79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Consumer &amp; Producer is separate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kafka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stream topology can consume and produce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1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 &amp; Batch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Batch processing is not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27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Supports only stateless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Supports stateless and stateful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12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Imperative programming requiring lot of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Fewer lines of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4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Supports writing to different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kafka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Supports only withing a single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kafka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28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>
            <a:normAutofit/>
          </a:bodyPr>
          <a:lstStyle/>
          <a:p>
            <a:pPr rtl="0"/>
            <a:r>
              <a:rPr lang="en-GB" sz="4400" b="0" dirty="0">
                <a:latin typeface="Calibri" panose="020F0502020204030204" pitchFamily="34" charset="0"/>
                <a:cs typeface="Calibri" panose="020F0502020204030204" pitchFamily="34" charset="0"/>
              </a:rPr>
              <a:t>Kafka Stream Concepts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57EF1-017F-1E52-ECDD-8B3F436EFC36}"/>
              </a:ext>
            </a:extLst>
          </p:cNvPr>
          <p:cNvSpPr txBox="1"/>
          <p:nvPr/>
        </p:nvSpPr>
        <p:spPr>
          <a:xfrm>
            <a:off x="1140643" y="2139885"/>
            <a:ext cx="5724644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 stream is an ordered, re-playable, and 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fault-tolerant sequence of immutable data records, 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where a 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data record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is defined as a key-value pair</a:t>
            </a:r>
          </a:p>
          <a:p>
            <a:pPr lv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Stream Topology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Directed graph of processing nodes which defines the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flow of a stream processing application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Stream Processor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It is a node in the processor topology;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Source 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Sink Processor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EFCE5F-C988-B1A9-031F-E4F0DD1AA2B8}"/>
              </a:ext>
            </a:extLst>
          </p:cNvPr>
          <p:cNvSpPr/>
          <p:nvPr/>
        </p:nvSpPr>
        <p:spPr>
          <a:xfrm>
            <a:off x="7098384" y="2062879"/>
            <a:ext cx="631596" cy="603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FB3A78-2F0B-88DE-3A7B-B746D58FAC90}"/>
              </a:ext>
            </a:extLst>
          </p:cNvPr>
          <p:cNvSpPr/>
          <p:nvPr/>
        </p:nvSpPr>
        <p:spPr>
          <a:xfrm>
            <a:off x="9381241" y="2032844"/>
            <a:ext cx="631596" cy="603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BFAE60-4CEF-4AB4-3D98-21B428A2C988}"/>
              </a:ext>
            </a:extLst>
          </p:cNvPr>
          <p:cNvSpPr/>
          <p:nvPr/>
        </p:nvSpPr>
        <p:spPr>
          <a:xfrm>
            <a:off x="8153400" y="3443779"/>
            <a:ext cx="631596" cy="6033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C6E8DC-3310-1671-FC5E-0002B46A0FC2}"/>
              </a:ext>
            </a:extLst>
          </p:cNvPr>
          <p:cNvSpPr/>
          <p:nvPr/>
        </p:nvSpPr>
        <p:spPr>
          <a:xfrm>
            <a:off x="10385779" y="3429000"/>
            <a:ext cx="631596" cy="6033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81DEEE-DC54-93D0-83CF-8B161C7EFB24}"/>
              </a:ext>
            </a:extLst>
          </p:cNvPr>
          <p:cNvSpPr/>
          <p:nvPr/>
        </p:nvSpPr>
        <p:spPr>
          <a:xfrm>
            <a:off x="9427613" y="4920529"/>
            <a:ext cx="631596" cy="6033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507FA6-3A1A-780E-7D91-ED4E9904F039}"/>
              </a:ext>
            </a:extLst>
          </p:cNvPr>
          <p:cNvSpPr/>
          <p:nvPr/>
        </p:nvSpPr>
        <p:spPr>
          <a:xfrm>
            <a:off x="9441551" y="6110400"/>
            <a:ext cx="631596" cy="60331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BEA967-4302-FF9C-B3AF-88B722BC99CF}"/>
              </a:ext>
            </a:extLst>
          </p:cNvPr>
          <p:cNvCxnSpPr>
            <a:cxnSpLocks/>
            <a:stCxn id="15" idx="4"/>
            <a:endCxn id="18" idx="1"/>
          </p:cNvCxnSpPr>
          <p:nvPr/>
        </p:nvCxnSpPr>
        <p:spPr>
          <a:xfrm>
            <a:off x="7414182" y="2666194"/>
            <a:ext cx="831713" cy="8659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27BD11-3886-9283-8B00-6F9486F21B52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8692501" y="2547806"/>
            <a:ext cx="781235" cy="9843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875F1B-2DF6-180C-4CCB-2EA69510D38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978855" y="2485582"/>
            <a:ext cx="722722" cy="943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B720AD-6109-5C3E-F8D5-379B6C4E27D7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8692501" y="3958741"/>
            <a:ext cx="827607" cy="10501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05EBFD-F252-4EDC-0F94-7E391B767F24}"/>
              </a:ext>
            </a:extLst>
          </p:cNvPr>
          <p:cNvCxnSpPr>
            <a:cxnSpLocks/>
            <a:stCxn id="19" idx="4"/>
            <a:endCxn id="20" idx="7"/>
          </p:cNvCxnSpPr>
          <p:nvPr/>
        </p:nvCxnSpPr>
        <p:spPr>
          <a:xfrm flipH="1">
            <a:off x="9966714" y="4032315"/>
            <a:ext cx="734863" cy="9765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FB65ED3-B3F0-C40C-1223-C5D5B2B6C15A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>
            <a:off x="9743411" y="5523844"/>
            <a:ext cx="13938" cy="586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59A682E-3B0D-7C0A-5758-F89FF62A8804}"/>
              </a:ext>
            </a:extLst>
          </p:cNvPr>
          <p:cNvSpPr txBox="1"/>
          <p:nvPr/>
        </p:nvSpPr>
        <p:spPr>
          <a:xfrm>
            <a:off x="8093893" y="1893991"/>
            <a:ext cx="1197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Source Processor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75416615-41B1-B613-CF3F-AAB0CA8C15BA}"/>
              </a:ext>
            </a:extLst>
          </p:cNvPr>
          <p:cNvCxnSpPr>
            <a:stCxn id="59" idx="1"/>
            <a:endCxn id="15" idx="7"/>
          </p:cNvCxnSpPr>
          <p:nvPr/>
        </p:nvCxnSpPr>
        <p:spPr>
          <a:xfrm rot="10800000">
            <a:off x="7637485" y="2151233"/>
            <a:ext cx="456408" cy="35147"/>
          </a:xfrm>
          <a:prstGeom prst="curvedConnector4">
            <a:avLst>
              <a:gd name="adj1" fmla="val 39867"/>
              <a:gd name="adj2" fmla="val 750411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7B3E9D2C-0D33-D511-BE55-D5F15A919A6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782633" y="2074896"/>
            <a:ext cx="691103" cy="46301"/>
          </a:xfrm>
          <a:prstGeom prst="curvedConnector4">
            <a:avLst>
              <a:gd name="adj1" fmla="val 43308"/>
              <a:gd name="adj2" fmla="val -584549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ACF81E-F54D-B0A6-777A-25C7193A3633}"/>
              </a:ext>
            </a:extLst>
          </p:cNvPr>
          <p:cNvSpPr txBox="1"/>
          <p:nvPr/>
        </p:nvSpPr>
        <p:spPr>
          <a:xfrm>
            <a:off x="7909089" y="4454866"/>
            <a:ext cx="1197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Stream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034A9988-3954-E7CE-B9DE-DD6D5F44BA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11809" y="4149774"/>
            <a:ext cx="377737" cy="363915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91B318C-75D8-A19C-867D-2AD6AA2EF094}"/>
              </a:ext>
            </a:extLst>
          </p:cNvPr>
          <p:cNvSpPr txBox="1"/>
          <p:nvPr/>
        </p:nvSpPr>
        <p:spPr>
          <a:xfrm>
            <a:off x="10418767" y="5806327"/>
            <a:ext cx="1197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Sink Processor</a:t>
            </a:r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34B82015-6485-48EC-F662-64A1AB9BB98E}"/>
              </a:ext>
            </a:extLst>
          </p:cNvPr>
          <p:cNvCxnSpPr>
            <a:cxnSpLocks/>
            <a:stCxn id="69" idx="1"/>
            <a:endCxn id="21" idx="6"/>
          </p:cNvCxnSpPr>
          <p:nvPr/>
        </p:nvCxnSpPr>
        <p:spPr>
          <a:xfrm rot="10800000" flipV="1">
            <a:off x="10073147" y="6098714"/>
            <a:ext cx="345620" cy="313343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49764B2C-8660-DE33-3828-99EF8764113E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60744" y="3570902"/>
            <a:ext cx="1317854" cy="507964"/>
          </a:xfrm>
          <a:prstGeom prst="curvedConnector3">
            <a:avLst>
              <a:gd name="adj1" fmla="val 18526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A0F5C5-77D2-FFFA-5C9F-C59F9D67F66C}"/>
              </a:ext>
            </a:extLst>
          </p:cNvPr>
          <p:cNvSpPr txBox="1"/>
          <p:nvPr/>
        </p:nvSpPr>
        <p:spPr>
          <a:xfrm>
            <a:off x="10578076" y="4226445"/>
            <a:ext cx="1197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Stream Processor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91BDB2B7-00EE-6901-7B27-C044623A9AD7}"/>
              </a:ext>
            </a:extLst>
          </p:cNvPr>
          <p:cNvCxnSpPr>
            <a:cxnSpLocks/>
            <a:stCxn id="78" idx="0"/>
            <a:endCxn id="19" idx="6"/>
          </p:cNvCxnSpPr>
          <p:nvPr/>
        </p:nvCxnSpPr>
        <p:spPr>
          <a:xfrm rot="16200000" flipV="1">
            <a:off x="10849137" y="3898897"/>
            <a:ext cx="495787" cy="159309"/>
          </a:xfrm>
          <a:prstGeom prst="curved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5" grpId="0"/>
      <p:bldP spid="69" grpId="0"/>
      <p:bldP spid="78" grpId="0"/>
    </p:bld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1042</Words>
  <Application>Microsoft Macintosh PowerPoint</Application>
  <PresentationFormat>Widescreen</PresentationFormat>
  <Paragraphs>330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Apple Chancery</vt:lpstr>
      <vt:lpstr>Arial</vt:lpstr>
      <vt:lpstr>Calibri</vt:lpstr>
      <vt:lpstr>Courier New</vt:lpstr>
      <vt:lpstr>Menlo</vt:lpstr>
      <vt:lpstr>Tenorite</vt:lpstr>
      <vt:lpstr>Wingdings</vt:lpstr>
      <vt:lpstr>Office Theme</vt:lpstr>
      <vt:lpstr>Kafka Streams</vt:lpstr>
      <vt:lpstr>Agenda</vt:lpstr>
      <vt:lpstr>Why is Kafka Popular?</vt:lpstr>
      <vt:lpstr>Kafka Basics</vt:lpstr>
      <vt:lpstr>Kafka Cluster Architecture</vt:lpstr>
      <vt:lpstr>Kafka API’s</vt:lpstr>
      <vt:lpstr>Kafka Streams is a library for building real-time data processing systems that are scalable, fault-tolerant, and highly available. It is built on top of Apache Kafka, a distributed streaming platform that is used for building real-time data pipelines and streaming applications.</vt:lpstr>
      <vt:lpstr>Consumer API vs Streams API</vt:lpstr>
      <vt:lpstr>Kafka Stream Concepts</vt:lpstr>
      <vt:lpstr>Stream-Table Duality</vt:lpstr>
      <vt:lpstr>Stream Processing Topology</vt:lpstr>
      <vt:lpstr>Stateless Transformation</vt:lpstr>
      <vt:lpstr>Stateful Transformation</vt:lpstr>
      <vt:lpstr>Demo – Stateless Transformation</vt:lpstr>
      <vt:lpstr>Demo – Stateful Transformation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2021-09-06T16:30:14Z</dcterms:created>
  <dcterms:modified xsi:type="dcterms:W3CDTF">2023-02-17T10:10:34Z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