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Rides Taken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3A-4793-868D-02E3ED06457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EB-4C55-B80E-51E01A2143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2528946</c:v>
                </c:pt>
                <c:pt idx="1">
                  <c:v>3065970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B-4C55-B80E-51E01A2143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9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69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51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88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83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46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6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2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1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2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0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6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05F2-6383-4103-8ED9-ABCFAE88C303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E863E-2200-437D-A1EE-53D7046DE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546" y="1076555"/>
            <a:ext cx="8971005" cy="177719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How does Bike-Share Navigates Speedy Success ?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546" y="3190230"/>
            <a:ext cx="8241957" cy="810510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 smtClean="0"/>
              <a:t>Hiten</a:t>
            </a:r>
            <a:r>
              <a:rPr lang="en-US" sz="2200" dirty="0" smtClean="0"/>
              <a:t> Verma</a:t>
            </a:r>
            <a:endParaRPr lang="en-IN" sz="2200" dirty="0"/>
          </a:p>
        </p:txBody>
      </p:sp>
      <p:pic>
        <p:nvPicPr>
          <p:cNvPr id="6" name="Picture 5" descr="Students 4 Best EvidenceNominal, ordinal, or numerical variables ...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8" b="96678" l="1906" r="100000">
                        <a14:foregroundMark x1="32999" y1="60465" x2="32999" y2="60465"/>
                        <a14:foregroundMark x1="26479" y1="75249" x2="26479" y2="75249"/>
                        <a14:foregroundMark x1="10431" y1="72425" x2="10431" y2="72425"/>
                        <a14:foregroundMark x1="90873" y1="7309" x2="90873" y2="7309"/>
                        <a14:foregroundMark x1="26981" y1="29070" x2="26981" y2="29070"/>
                        <a14:foregroundMark x1="29087" y1="36213" x2="29087" y2="36213"/>
                        <a14:foregroundMark x1="19960" y1="19103" x2="19960" y2="19103"/>
                        <a14:foregroundMark x1="25176" y1="25249" x2="25176" y2="25249"/>
                        <a14:foregroundMark x1="31996" y1="31561" x2="31996" y2="31561"/>
                        <a14:foregroundMark x1="32197" y1="30066" x2="32197" y2="30066"/>
                        <a14:foregroundMark x1="37011" y1="35216" x2="37011" y2="35216"/>
                        <a14:foregroundMark x1="37914" y1="27409" x2="37914" y2="27409"/>
                        <a14:foregroundMark x1="20160" y1="23256" x2="20160" y2="23256"/>
                        <a14:foregroundMark x1="22869" y1="32724" x2="22869" y2="32724"/>
                        <a14:backgroundMark x1="20662" y1="35880" x2="20662" y2="35880"/>
                        <a14:backgroundMark x1="25176" y1="35216" x2="25176" y2="35216"/>
                        <a14:backgroundMark x1="30090" y1="36379" x2="30090" y2="36379"/>
                        <a14:backgroundMark x1="22668" y1="38040" x2="22668" y2="38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32" y="3294744"/>
            <a:ext cx="3124512" cy="1705784"/>
          </a:xfrm>
          <a:prstGeom prst="rect">
            <a:avLst/>
          </a:prstGeom>
        </p:spPr>
      </p:pic>
      <p:pic>
        <p:nvPicPr>
          <p:cNvPr id="7" name="Picture 6" descr="Fahrrad Symbol Orange · Kostenlose Vektorgrafik auf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03" y="506627"/>
            <a:ext cx="1571368" cy="1571368"/>
          </a:xfrm>
          <a:prstGeom prst="rect">
            <a:avLst/>
          </a:prstGeom>
        </p:spPr>
      </p:pic>
      <p:pic>
        <p:nvPicPr>
          <p:cNvPr id="4" name="Picture 3" descr="Green graph | Free SV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660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32" y="2853748"/>
            <a:ext cx="4915583" cy="49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88" y="2673178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Thank You!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Case Study: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Cyclistic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– Bike Share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26606"/>
            <a:ext cx="8596668" cy="4397913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2016, </a:t>
            </a:r>
            <a:r>
              <a:rPr lang="en-US" dirty="0" err="1"/>
              <a:t>Cyclistic</a:t>
            </a:r>
            <a:r>
              <a:rPr lang="en-US" dirty="0"/>
              <a:t> launched a successful bike-share offering. Since then, the program has grown to a fleet of 5,824 bicycles that are </a:t>
            </a:r>
            <a:r>
              <a:rPr lang="en-US" dirty="0" err="1"/>
              <a:t>geotracked</a:t>
            </a:r>
            <a:r>
              <a:rPr lang="en-US" dirty="0"/>
              <a:t> and locked into a network of 692 stations across Chicago. The bikes can be unlocked from one station and returned to any other station in the system </a:t>
            </a:r>
            <a:r>
              <a:rPr lang="en-US" dirty="0" smtClean="0"/>
              <a:t>anytime.</a:t>
            </a:r>
          </a:p>
          <a:p>
            <a:r>
              <a:rPr lang="en-US" dirty="0" smtClean="0"/>
              <a:t>Until </a:t>
            </a:r>
            <a:r>
              <a:rPr lang="en-US" dirty="0"/>
              <a:t>now, </a:t>
            </a:r>
            <a:r>
              <a:rPr lang="en-US" dirty="0" err="1"/>
              <a:t>Cyclistic’s</a:t>
            </a:r>
            <a:r>
              <a:rPr lang="en-US" dirty="0"/>
              <a:t> marketing strategy relied on building general awareness and appealing to broad consumer segments. One approach that helped make these things possible was the flexibility of its pricing plans: single-ride passes, full-day passes, and annual memberships. Customers who purchase single-ride or full-day passes are referred to as casual riders. Customers who purchase annual memberships are </a:t>
            </a:r>
            <a:r>
              <a:rPr lang="en-US" dirty="0" err="1"/>
              <a:t>Cyclistic</a:t>
            </a:r>
            <a:r>
              <a:rPr lang="en-US" dirty="0"/>
              <a:t> </a:t>
            </a:r>
            <a:r>
              <a:rPr lang="en-US" dirty="0" smtClean="0"/>
              <a:t>members.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37" y="2147670"/>
            <a:ext cx="359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About the </a:t>
            </a:r>
            <a:r>
              <a:rPr lang="en-US" sz="2400" dirty="0" smtClean="0"/>
              <a:t>company :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72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8097"/>
            <a:ext cx="8596668" cy="4324865"/>
          </a:xfrm>
        </p:spPr>
        <p:txBody>
          <a:bodyPr/>
          <a:lstStyle/>
          <a:p>
            <a:r>
              <a:rPr lang="en-US" u="sng" dirty="0">
                <a:solidFill>
                  <a:schemeClr val="accent2"/>
                </a:solidFill>
              </a:rPr>
              <a:t>Business Goal </a:t>
            </a:r>
            <a:r>
              <a:rPr lang="en-US" dirty="0" smtClean="0"/>
              <a:t>: Design </a:t>
            </a:r>
            <a:r>
              <a:rPr lang="en-US" dirty="0"/>
              <a:t>marketing strategies aimed at converting casual riders into annual </a:t>
            </a:r>
            <a:r>
              <a:rPr lang="en-US" dirty="0" smtClean="0"/>
              <a:t>members</a:t>
            </a:r>
          </a:p>
          <a:p>
            <a:endParaRPr lang="en-US" dirty="0"/>
          </a:p>
          <a:p>
            <a:r>
              <a:rPr lang="en-US" u="sng" dirty="0">
                <a:solidFill>
                  <a:schemeClr val="accent2"/>
                </a:solidFill>
              </a:rPr>
              <a:t>Dataset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divvy-tripdata.s3.amazonaws.com/index.html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solve this problem , the steps involved are: Prepare, Process, Analyze, Share and Act.</a:t>
            </a:r>
          </a:p>
          <a:p>
            <a:endParaRPr lang="en-US" dirty="0" smtClean="0"/>
          </a:p>
          <a:p>
            <a:r>
              <a:rPr lang="en-US" dirty="0" smtClean="0"/>
              <a:t>For this Case-Study (12 Months Data)</a:t>
            </a:r>
          </a:p>
          <a:p>
            <a:pPr lvl="1"/>
            <a:r>
              <a:rPr lang="en-US" dirty="0" smtClean="0"/>
              <a:t>Data is from 1</a:t>
            </a:r>
            <a:r>
              <a:rPr lang="en-US" baseline="30000" dirty="0" smtClean="0"/>
              <a:t>st</a:t>
            </a:r>
            <a:r>
              <a:rPr lang="en-US" dirty="0" smtClean="0"/>
              <a:t>-Jan-2021 to 31</a:t>
            </a:r>
            <a:r>
              <a:rPr lang="en-US" baseline="30000" dirty="0" smtClean="0"/>
              <a:t>st</a:t>
            </a:r>
            <a:r>
              <a:rPr lang="en-US" dirty="0" smtClean="0"/>
              <a:t>-Dec-2021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7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859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Understand the Data: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1027"/>
            <a:ext cx="8596668" cy="462033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How do annual members and casual riders use Cyclistic bikes differently?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906997779"/>
              </p:ext>
            </p:extLst>
          </p:nvPr>
        </p:nvGraphicFramePr>
        <p:xfrm>
          <a:off x="677334" y="1960363"/>
          <a:ext cx="3854548" cy="296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02" y="1960363"/>
            <a:ext cx="6107849" cy="4837238"/>
          </a:xfrm>
          <a:prstGeom prst="rect">
            <a:avLst/>
          </a:prstGeom>
          <a:effectLst/>
        </p:spPr>
      </p:pic>
      <p:sp>
        <p:nvSpPr>
          <p:cNvPr id="25" name="TextBox 24"/>
          <p:cNvSpPr txBox="1"/>
          <p:nvPr/>
        </p:nvSpPr>
        <p:spPr>
          <a:xfrm>
            <a:off x="677334" y="4942154"/>
            <a:ext cx="38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Annual member </a:t>
            </a:r>
            <a:r>
              <a:rPr lang="en-US" dirty="0"/>
              <a:t>(30,65,970) was higher than casual (25,28,946).﻿﻿ ﻿﻿ ﻿﻿</a:t>
            </a:r>
            <a:endParaRPr lang="en-US" dirty="0" smtClean="0"/>
          </a:p>
          <a:p>
            <a:r>
              <a:rPr lang="en-US" dirty="0" smtClean="0"/>
              <a:t>Annual member </a:t>
            </a:r>
            <a:r>
              <a:rPr lang="en-US" dirty="0"/>
              <a:t>accounted for 54.80% of </a:t>
            </a:r>
            <a:r>
              <a:rPr lang="en-US" dirty="0" smtClean="0"/>
              <a:t>Total </a:t>
            </a:r>
            <a:r>
              <a:rPr lang="en-US" dirty="0"/>
              <a:t>of </a:t>
            </a:r>
            <a:r>
              <a:rPr lang="en-US" dirty="0" smtClean="0"/>
              <a:t>rides.</a:t>
            </a:r>
            <a:r>
              <a:rPr lang="en-US" dirty="0"/>
              <a:t>﻿﻿ ﻿﻿ ﻿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4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859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Rides Weekly Preferences 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906997779"/>
              </p:ext>
            </p:extLst>
          </p:nvPr>
        </p:nvGraphicFramePr>
        <p:xfrm>
          <a:off x="677334" y="1960363"/>
          <a:ext cx="3854548" cy="296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4238834" y="16075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/>
            </a:r>
            <a:b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81315" y="1065959"/>
            <a:ext cx="23730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﻿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﻿Average Number of Riders was higher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Annual member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4,37,996)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 casual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3,61,278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of Riders for Annual member and casual diverged the most on Wednesday, when member were 1,98,030 higher than casual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.﻿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97459"/>
            <a:ext cx="8415239" cy="48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859"/>
          </a:xfrm>
        </p:spPr>
        <p:txBody>
          <a:bodyPr/>
          <a:lstStyle/>
          <a:p>
            <a:r>
              <a:rPr lang="en-US" dirty="0" smtClean="0"/>
              <a:t>Rides Per Month: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38834" y="16075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/>
            </a:r>
            <a:b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245"/>
          <a:stretch/>
        </p:blipFill>
        <p:spPr>
          <a:xfrm>
            <a:off x="677334" y="1359243"/>
            <a:ext cx="8668960" cy="49014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77434" y="1099766"/>
            <a:ext cx="34537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</a:rPr>
              <a:t>Riders have almost the same trend i.e. peak during the summer season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</a:rPr>
              <a:t>No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</a:rPr>
              <a:t>. of Rides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</a:rPr>
              <a:t>Annual member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</a:rPr>
              <a:t>and casual diverged the most when the Month was November,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</a:rPr>
              <a:t>when Annual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</a:rPr>
              <a:t>member were 1,46,129 higher than casual.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8527"/>
            <a:ext cx="10777380" cy="5129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859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Average Ride Duration: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8834" y="16075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/>
            </a:r>
            <a:b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70606" y="1175362"/>
            <a:ext cx="5362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Bikes are mostly occupied by casual riders as a comparison to annual member riders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Observation 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9307"/>
            <a:ext cx="8596668" cy="4485503"/>
          </a:xfrm>
        </p:spPr>
        <p:txBody>
          <a:bodyPr>
            <a:normAutofit/>
          </a:bodyPr>
          <a:lstStyle/>
          <a:p>
            <a:r>
              <a:rPr lang="en-US" dirty="0" smtClean="0"/>
              <a:t>Casual </a:t>
            </a:r>
            <a:r>
              <a:rPr lang="en-US" dirty="0"/>
              <a:t>riders use bikes for leisure time and activities, where they are most interested during the summer season over the weekends and at 4-6 pm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While </a:t>
            </a:r>
            <a:r>
              <a:rPr lang="en-US" dirty="0"/>
              <a:t>the Annual member riders are more loyal customers who use bikes daily for commuting purposes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Number of rides are maximum on weekends for casual riders and there is decline of riders as winter approaches. </a:t>
            </a:r>
          </a:p>
          <a:p>
            <a:r>
              <a:rPr lang="en-US" dirty="0" smtClean="0"/>
              <a:t>Annual </a:t>
            </a:r>
            <a:r>
              <a:rPr lang="en-US" dirty="0"/>
              <a:t>members take better care of bikes in terms of timely return (within a day), they are consistent over the weekdays, and have rides uniformly at all geographical locations and are more consistent over all seasons during the year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 though </a:t>
            </a:r>
            <a:r>
              <a:rPr lang="en-US" dirty="0"/>
              <a:t>the number of member riders are greater than the casual riders, the average usage of bikes by casual riders are almost double than those of member riders.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8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Recommendations 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2054"/>
            <a:ext cx="8713802" cy="412441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introduce a “Weekend only memberships”</a:t>
            </a:r>
            <a:r>
              <a:rPr lang="en-US" dirty="0" smtClean="0"/>
              <a:t>, </a:t>
            </a:r>
            <a:r>
              <a:rPr lang="en-US" dirty="0"/>
              <a:t>for casual riders to attract them into membership, where they not only gets to pay less but also gets to keep bikes for longer duration(more than a day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Increase </a:t>
            </a:r>
            <a:r>
              <a:rPr lang="en-US" dirty="0"/>
              <a:t>the charge for one-time users during evenings and </a:t>
            </a:r>
            <a:r>
              <a:rPr lang="en-US" dirty="0" smtClean="0"/>
              <a:t>weekends.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Incorporate </a:t>
            </a:r>
            <a:r>
              <a:rPr lang="en-US" dirty="0"/>
              <a:t>special benefits and incentives </a:t>
            </a:r>
            <a:r>
              <a:rPr lang="en-US" dirty="0" smtClean="0"/>
              <a:t>(Food </a:t>
            </a:r>
            <a:r>
              <a:rPr lang="en-US" dirty="0"/>
              <a:t>coupons, holiday offers, health tracker </a:t>
            </a:r>
            <a:r>
              <a:rPr lang="en-US" dirty="0" err="1"/>
              <a:t>etc</a:t>
            </a:r>
            <a:r>
              <a:rPr lang="en-US" dirty="0"/>
              <a:t>) for annual member riders, to lure casual riders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Marketing can be done on Weekends for casual riders to promote </a:t>
            </a:r>
            <a:r>
              <a:rPr lang="en-US" dirty="0" err="1" smtClean="0"/>
              <a:t>Cyclistic</a:t>
            </a:r>
            <a:r>
              <a:rPr lang="en-US" dirty="0" smtClean="0"/>
              <a:t>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368</TotalTime>
  <Words>602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Segoe UI</vt:lpstr>
      <vt:lpstr>Trebuchet MS</vt:lpstr>
      <vt:lpstr>Wingdings 3</vt:lpstr>
      <vt:lpstr>Facet</vt:lpstr>
      <vt:lpstr>How does Bike-Share Navigates Speedy Success ?</vt:lpstr>
      <vt:lpstr>Case Study: Cyclistic – Bike Share</vt:lpstr>
      <vt:lpstr>PowerPoint Presentation</vt:lpstr>
      <vt:lpstr>Understand the Data:</vt:lpstr>
      <vt:lpstr>Rides Weekly Preferences :</vt:lpstr>
      <vt:lpstr>Rides Per Month:</vt:lpstr>
      <vt:lpstr>Average Ride Duration:</vt:lpstr>
      <vt:lpstr>Observation :</vt:lpstr>
      <vt:lpstr>Recommendations 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Verma</dc:creator>
  <cp:lastModifiedBy>Nikhil Verma</cp:lastModifiedBy>
  <cp:revision>28</cp:revision>
  <dcterms:created xsi:type="dcterms:W3CDTF">2022-03-22T13:34:19Z</dcterms:created>
  <dcterms:modified xsi:type="dcterms:W3CDTF">2022-03-24T07:39:48Z</dcterms:modified>
</cp:coreProperties>
</file>