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6CFD6-9CB0-D560-D71E-6E25C38A2C93}" v="5" dt="2019-04-04T01:59:27.352"/>
    <p1510:client id="{17F7C3FB-FFCC-04BB-2416-40EACA7F319A}" v="2178" dt="2019-04-04T02:03:38.050"/>
    <p1510:client id="{EDF6FF90-BAAE-D27D-1105-A553043EA665}" v="800" dt="2019-04-04T01:50:30.931"/>
    <p1510:client id="{2C392F44-CA38-4D89-916C-D72D5E186EBD}" v="1" dt="2019-04-04T00:22:03.057"/>
    <p1510:client id="{8C3DE8D0-CD9C-67AD-67D4-8D45258FEB82}" v="296" dt="2019-04-04T01:08:05.090"/>
    <p1510:client id="{C6298539-EB99-43B9-A1BF-FBBE0ECFD483}" v="78" dt="2019-04-04T00:23:23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6"/>
  </p:normalViewPr>
  <p:slideViewPr>
    <p:cSldViewPr snapToGrid="0">
      <p:cViewPr varScale="1">
        <p:scale>
          <a:sx n="102" d="100"/>
          <a:sy n="102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666D-AEDC-F542-B148-DA5E8B7860F3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0C047-8B90-144D-936C-E43316733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28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2018 winner of the competition was </a:t>
            </a:r>
            <a:r>
              <a:rPr kumimoji="1" lang="en-US" altLang="zh-CN" dirty="0" err="1"/>
              <a:t>depplab</a:t>
            </a:r>
            <a:r>
              <a:rPr kumimoji="1" lang="en-US" altLang="zh-CN" dirty="0"/>
              <a:t> v3+, it introduced dilated convolution kernels to use in decoder part to increase the receptive field of the conv kernel. And it used pyramid pooling in encoder which is introduced by </a:t>
            </a:r>
            <a:r>
              <a:rPr kumimoji="1" lang="en-US" altLang="zh-CN" dirty="0" err="1"/>
              <a:t>pspnet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0C047-8B90-144D-936C-E43316733E6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8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 module helps provide features of different scales. So that the features not only have local spatial information but also have global context for segmentations.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0C047-8B90-144D-936C-E43316733E6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63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As for our method, we will try to adapting existing state-of-art networks and try to improve it with some ideas like super labels for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training, and data augmentation methods. Also we will potentially try to add time sequence information to the training process since the images are subsampled from a video.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0C047-8B90-144D-936C-E43316733E6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49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2296-477C-F543-92DB-8C161F2E3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CB21D-6127-4A49-BAA5-B41B11FB7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FEAF2-8D0C-A14D-A1AD-9283C82A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97469-8FB6-854C-81AD-88DA9D4C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71393-8B63-644B-A76B-3805CB73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E8B0-B5C1-D146-BE60-8974EF55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FE0F7-EE7F-154F-BE85-9E1A01E03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ED10A-8429-E040-A136-96149707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06FB7-38FB-034C-AF30-05DDAB4D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0B637-E47A-944F-B72E-C3A4C8B2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9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F921F-AE95-4C41-B2D7-6A251521C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C92AF-CC7A-834B-8E3E-24BE24A9A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8CD20-3E40-0D46-B2D5-9386E9BF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A045-81EC-5C4D-BB5D-0C8794F3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2E051-F2D3-B44C-99CC-A1CFD7EE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6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6CC7C-2F6B-9B4E-8A51-0582F07D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63D5-0013-7D40-B467-450E6531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B6684-38A6-6C45-B11E-2448311C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AD474-0602-C343-AE1E-6B895133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28501-AD1F-0B4D-9E2A-15BCA5DE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79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70B71-BC8F-1548-B214-FE1A6A77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48B74-9420-C345-8A55-63E7FC14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BC4F6-18FC-F14A-9848-046BA32E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A54E5-1E65-D449-9B7F-024C70E5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31A7D-6598-6243-A442-D8FD79A9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2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5CBD-7D6E-E343-AC42-D01B566D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051D1-7C65-2A43-A3A9-6894A663A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86F2C-D1A9-AE41-A2F8-B9BCBA11F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78B14-C681-2F48-9868-FDA982B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D28D9-3C96-3A46-B221-880E2925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CA789-3986-9D45-B442-E663B5F1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8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670A0-217F-AA4C-A06A-EA6BEF9A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BEE2C-65CC-2A42-9413-B36A1E09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4C181-0B99-394B-A426-F17CC42B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5D7E64-7CB4-1248-ADD4-BA833B5E2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043C4B-66DE-2640-AD6C-E1719B7BA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E7E149-EF4B-A945-9293-93320FAB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767D3-6C2D-9F48-9CE4-AA4BAE83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99B901-ECFD-FD4C-82D9-BE3082B9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8CB99-3FF0-F14C-8285-C52C7CDD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6081B8-ACFC-7948-8386-E04023BD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1A0518-C748-C948-9873-3CF531F6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1719D9-AE57-D24D-B95A-A202D1F7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0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E2F26-04FB-9743-906C-B3E194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B5030A-D3F8-BE4A-A780-26DA7F5D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4C06C-BC8B-2548-A2DB-887DCB67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73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B4688-1C44-E144-89EC-EF5B3E8A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E1256-D267-7E4A-889E-6A4EB5FA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EAA25-E770-A649-9C73-EBBAC932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655AA-EDA6-5248-9A9B-10D76752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0EB9-D4F5-DD44-BB6A-60A16E14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50609-3B8C-5444-B3D6-2523CA58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03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DA5B1-341D-9D4D-9FC1-461DEA50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40E777-A0E3-8744-A9CF-10BE4387A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D3650-2F75-A04B-9973-83223394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FB17D-8286-9244-9015-ECC74BC7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8093E-B1CC-8D4A-ACB4-CFCB0738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5A0EC-F9C6-C941-A8A6-13F08B5C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80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07FCE9-93E0-8C48-A50F-EE9B85A1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18CAF-5F2D-AC4F-A26D-1AFFE3E9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CE220-2D3B-9B4A-89B8-E8E9920A1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1914-FA25-734E-BB0E-B507CC37CD6F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5DD03-9B1E-3A4F-83C1-D83BB9A0C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E17AA-A1E5-1B49-B334-B90F635F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6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ernaus/robot-surgery-segment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26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tensorflow/models/tree/master/research/deeplab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zhao/PSP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FE82C-92E4-B243-A419-A185A5C7E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5" y="1633456"/>
            <a:ext cx="11010117" cy="1968581"/>
          </a:xfrm>
        </p:spPr>
        <p:txBody>
          <a:bodyPr>
            <a:normAutofit/>
          </a:bodyPr>
          <a:lstStyle/>
          <a:p>
            <a:r>
              <a:rPr lang="en-US" altLang="zh-CN" sz="4400">
                <a:ea typeface="等线 Light"/>
              </a:rPr>
              <a:t>Surgical instrument and anatomy segmentation of endoscope videos for robotic surgery</a:t>
            </a:r>
            <a:endParaRPr kumimoji="1" lang="zh-CN" altLang="en-US" sz="4400">
              <a:ea typeface="等线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57F267-4B93-7A4C-BEF4-707A4DDC0F55}"/>
              </a:ext>
            </a:extLst>
          </p:cNvPr>
          <p:cNvSpPr txBox="1"/>
          <p:nvPr/>
        </p:nvSpPr>
        <p:spPr>
          <a:xfrm>
            <a:off x="2623580" y="4409162"/>
            <a:ext cx="6239207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>
                <a:ea typeface="等线"/>
              </a:rPr>
              <a:t>2019.04.04</a:t>
            </a:r>
            <a:endParaRPr kumimoji="1" lang="en-US" altLang="zh-CN" sz="2400">
              <a:ea typeface="等线"/>
            </a:endParaRPr>
          </a:p>
          <a:p>
            <a:pPr algn="ctr"/>
            <a:endParaRPr kumimoji="1" lang="en-US" altLang="zh-CN" sz="2400">
              <a:ea typeface="等线"/>
            </a:endParaRPr>
          </a:p>
          <a:p>
            <a:pPr algn="ctr"/>
            <a:r>
              <a:rPr kumimoji="1" lang="en-US" altLang="zh-CN" sz="2400">
                <a:ea typeface="等线"/>
              </a:rPr>
              <a:t>Team: </a:t>
            </a:r>
            <a:r>
              <a:rPr kumimoji="1" lang="en-US" altLang="zh-CN" sz="2400" err="1">
                <a:ea typeface="等线"/>
              </a:rPr>
              <a:t>Zhaoshuo</a:t>
            </a:r>
            <a:r>
              <a:rPr kumimoji="1" lang="en-US" altLang="zh-CN" sz="2400">
                <a:ea typeface="等线"/>
              </a:rPr>
              <a:t> Li,  Hao Ding,  </a:t>
            </a:r>
            <a:r>
              <a:rPr kumimoji="1" lang="en-US" altLang="zh-CN" sz="2400" err="1">
                <a:ea typeface="等线"/>
              </a:rPr>
              <a:t>Mingyi</a:t>
            </a:r>
            <a:r>
              <a:rPr kumimoji="1" lang="en-US" altLang="zh-CN" sz="2400">
                <a:ea typeface="等线"/>
              </a:rPr>
              <a:t> Zheng</a:t>
            </a:r>
            <a:endParaRPr lang="zh-CN" altLang="en-US" sz="24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60287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1" y="438409"/>
            <a:ext cx="392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Problem Description</a:t>
            </a:r>
            <a:endParaRPr kumimoji="1" lang="zh-CN" altLang="en-US" sz="3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17B21-CC96-B640-A21B-5E7BA590A514}"/>
              </a:ext>
            </a:extLst>
          </p:cNvPr>
          <p:cNvSpPr txBox="1"/>
          <p:nvPr/>
        </p:nvSpPr>
        <p:spPr>
          <a:xfrm>
            <a:off x="375781" y="1453018"/>
            <a:ext cx="11219234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>
                <a:ea typeface="等线"/>
              </a:rPr>
              <a:t>Motivation:</a:t>
            </a:r>
            <a:br>
              <a:rPr lang="en-US" altLang="zh-CN">
                <a:ea typeface="等线"/>
              </a:rPr>
            </a:br>
            <a:r>
              <a:rPr lang="en-US">
                <a:ea typeface="等线"/>
              </a:rPr>
              <a:t>Semantic segmentation allowing the robot to understand surgeon's action in the context of the current environment.</a:t>
            </a:r>
            <a:endParaRPr lang="en-US" altLang="zh-CN">
              <a:ea typeface="等线"/>
            </a:endParaRPr>
          </a:p>
          <a:p>
            <a:pPr lvl="1" algn="just"/>
            <a:endParaRPr lang="en-US">
              <a:ea typeface="等线"/>
            </a:endParaRPr>
          </a:p>
          <a:p>
            <a:pPr marL="342900" indent="-342900">
              <a:buAutoNum type="arabicPeriod"/>
            </a:pPr>
            <a:r>
              <a:rPr lang="en-US">
                <a:ea typeface="等线"/>
              </a:rPr>
              <a:t>Challenge: 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等线"/>
              </a:rPr>
              <a:t>Similar features between classes: </a:t>
            </a:r>
            <a:r>
              <a:rPr lang="en-US" b="1">
                <a:ea typeface="等线"/>
              </a:rPr>
              <a:t>11 </a:t>
            </a:r>
            <a:r>
              <a:rPr lang="en-US">
                <a:ea typeface="等线"/>
              </a:rPr>
              <a:t>in total, e.g. covered kidney vs. kidney parenchyma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等线"/>
              </a:rPr>
              <a:t>Limited data: </a:t>
            </a:r>
            <a:r>
              <a:rPr lang="en-US" b="1">
                <a:ea typeface="等线"/>
              </a:rPr>
              <a:t>2384 </a:t>
            </a:r>
            <a:r>
              <a:rPr lang="en-US">
                <a:ea typeface="等线"/>
              </a:rPr>
              <a:t>images subsampled from videos</a:t>
            </a:r>
          </a:p>
          <a:p>
            <a:pPr marL="342900" indent="-342900">
              <a:buAutoNum type="arabicPeriod"/>
            </a:pPr>
            <a:endParaRPr lang="en-US">
              <a:ea typeface="等线"/>
            </a:endParaRPr>
          </a:p>
          <a:p>
            <a:pPr marL="342900" indent="-342900">
              <a:buAutoNum type="arabicPeriod"/>
            </a:pPr>
            <a:r>
              <a:rPr lang="en-US">
                <a:ea typeface="等线"/>
              </a:rPr>
              <a:t>Examples:</a:t>
            </a:r>
          </a:p>
          <a:p>
            <a:pPr marL="342900" indent="-342900">
              <a:buAutoNum type="arabicPeriod"/>
            </a:pPr>
            <a:endParaRPr lang="en-US" altLang="zh-CN"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endParaRPr lang="zh-CN" altLang="en-US">
              <a:ea typeface="等线" panose="02010600030101010101" pitchFamily="2" charset="-122"/>
            </a:endParaRPr>
          </a:p>
        </p:txBody>
      </p:sp>
      <p:pic>
        <p:nvPicPr>
          <p:cNvPr id="10" name="Picture 10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94CFB565-0A25-45E3-8719-B0907528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19" y="4478317"/>
            <a:ext cx="2268310" cy="1807028"/>
          </a:xfrm>
          <a:prstGeom prst="rect">
            <a:avLst/>
          </a:prstGeom>
        </p:spPr>
      </p:pic>
      <p:pic>
        <p:nvPicPr>
          <p:cNvPr id="15" name="Picture 15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AB5F83B1-A74B-4FF6-9B38-2A1D84E8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20" y="4471889"/>
            <a:ext cx="2278083" cy="1818508"/>
          </a:xfrm>
          <a:prstGeom prst="rect">
            <a:avLst/>
          </a:prstGeom>
        </p:spPr>
      </p:pic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5D98A48C-6C31-4350-960B-79DB8E6A1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316" y="4469553"/>
            <a:ext cx="2277533" cy="1802977"/>
          </a:xfrm>
          <a:prstGeom prst="rect">
            <a:avLst/>
          </a:prstGeom>
        </p:spPr>
      </p:pic>
      <p:pic>
        <p:nvPicPr>
          <p:cNvPr id="20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E2436FAB-D394-4A21-94A4-5926FDC65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0" y="4480136"/>
            <a:ext cx="2214033" cy="18029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FD92E3-2287-4030-BB9D-106C990A3734}"/>
              </a:ext>
            </a:extLst>
          </p:cNvPr>
          <p:cNvSpPr txBox="1"/>
          <p:nvPr/>
        </p:nvSpPr>
        <p:spPr>
          <a:xfrm>
            <a:off x="2078567" y="63542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Fig1. covered kidney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40A994-762A-4B0E-B09F-9AF132F7B834}"/>
              </a:ext>
            </a:extLst>
          </p:cNvPr>
          <p:cNvSpPr txBox="1"/>
          <p:nvPr/>
        </p:nvSpPr>
        <p:spPr>
          <a:xfrm>
            <a:off x="7243233" y="6354232"/>
            <a:ext cx="31121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Fig2. kidney parenchyma</a:t>
            </a:r>
          </a:p>
        </p:txBody>
      </p:sp>
    </p:spTree>
    <p:extLst>
      <p:ext uri="{BB962C8B-B14F-4D97-AF65-F5344CB8AC3E}">
        <p14:creationId xmlns:p14="http://schemas.microsoft.com/office/powerpoint/2010/main" val="16740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1" y="438409"/>
            <a:ext cx="392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Related Work</a:t>
            </a:r>
            <a:endParaRPr kumimoji="1" lang="zh-CN" altLang="en-US" sz="3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32634-B9EA-6545-B8EF-8EB1B9AE6DBC}"/>
              </a:ext>
            </a:extLst>
          </p:cNvPr>
          <p:cNvSpPr txBox="1"/>
          <p:nvPr/>
        </p:nvSpPr>
        <p:spPr>
          <a:xfrm>
            <a:off x="375781" y="1177446"/>
            <a:ext cx="300755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>
                <a:ea typeface="等线"/>
              </a:rPr>
              <a:t>1. Improved UNet:</a:t>
            </a:r>
            <a:endParaRPr kumimoji="1" lang="zh-CN" altLang="en-US" sz="2800">
              <a:ea typeface="等线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A1823F-722C-0D41-A28C-9726DDF08B36}"/>
              </a:ext>
            </a:extLst>
          </p:cNvPr>
          <p:cNvSpPr txBox="1"/>
          <p:nvPr/>
        </p:nvSpPr>
        <p:spPr>
          <a:xfrm>
            <a:off x="375781" y="1885705"/>
            <a:ext cx="4858635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000">
                <a:ea typeface="等线"/>
              </a:rPr>
              <a:t>Improvement over Unet: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VGG as encoder - </a:t>
            </a:r>
            <a:r>
              <a:rPr lang="en-US" err="1">
                <a:ea typeface="等线"/>
              </a:rPr>
              <a:t>TernausNet</a:t>
            </a:r>
            <a:endParaRPr lang="en-US">
              <a:ea typeface="等线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ea typeface="等线"/>
              </a:rPr>
              <a:t>ResNet for better gradient - LinkNet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a typeface="等线"/>
              </a:rPr>
              <a:t>2017 EndoVisSub winnder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a typeface="等线"/>
                <a:hlinkClick r:id="rId2"/>
              </a:rPr>
              <a:t>https://github.com/ternaus/robot-surgery-segmentation</a:t>
            </a:r>
            <a:endParaRPr lang="en-US" altLang="zh-CN" sz="2000">
              <a:ea typeface="等线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8BBFB-DA54-4E8D-A039-74FFED464046}"/>
              </a:ext>
            </a:extLst>
          </p:cNvPr>
          <p:cNvSpPr txBox="1"/>
          <p:nvPr/>
        </p:nvSpPr>
        <p:spPr>
          <a:xfrm>
            <a:off x="691119" y="6203248"/>
            <a:ext cx="109767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Shvets, Alexey A., et al. "Automatic instrument segmentation in robot-assisted surgery using deep learning." </a:t>
            </a:r>
            <a:r>
              <a:rPr lang="en-US" sz="1200" i="1"/>
              <a:t>2018 17th IEEE International Conference on Machine Learning and Applications (ICMLA)</a:t>
            </a:r>
            <a:r>
              <a:rPr lang="en-US" sz="1200"/>
              <a:t>. IEEE, 2018.</a:t>
            </a:r>
          </a:p>
        </p:txBody>
      </p:sp>
      <p:pic>
        <p:nvPicPr>
          <p:cNvPr id="8" name="Picture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79CE9182-B591-430C-A28E-9032FFBA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38" y="122824"/>
            <a:ext cx="5248073" cy="3159034"/>
          </a:xfrm>
          <a:prstGeom prst="rect">
            <a:avLst/>
          </a:prstGeom>
        </p:spPr>
      </p:pic>
      <p:pic>
        <p:nvPicPr>
          <p:cNvPr id="10" name="Picture 10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8F89FFE-F01A-42C3-AC71-084344773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188" y="3041871"/>
            <a:ext cx="5264284" cy="306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1" y="438409"/>
            <a:ext cx="392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Related Work</a:t>
            </a:r>
            <a:endParaRPr kumimoji="1" lang="zh-CN" altLang="en-US" sz="3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32634-B9EA-6545-B8EF-8EB1B9AE6DBC}"/>
              </a:ext>
            </a:extLst>
          </p:cNvPr>
          <p:cNvSpPr txBox="1"/>
          <p:nvPr/>
        </p:nvSpPr>
        <p:spPr>
          <a:xfrm>
            <a:off x="375781" y="1177446"/>
            <a:ext cx="261001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>
                <a:ea typeface="等线"/>
              </a:rPr>
              <a:t>2. Deeplab v3+:</a:t>
            </a:r>
            <a:endParaRPr kumimoji="1" lang="zh-CN" altLang="en-US" sz="2800">
              <a:ea typeface="等线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8BBFB-DA54-4E8D-A039-74FFED464046}"/>
              </a:ext>
            </a:extLst>
          </p:cNvPr>
          <p:cNvSpPr txBox="1"/>
          <p:nvPr/>
        </p:nvSpPr>
        <p:spPr>
          <a:xfrm>
            <a:off x="691119" y="6203248"/>
            <a:ext cx="10976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3"/>
              </a:rPr>
              <a:t>Encoder-Decoder with Atrous Separable Convolution for Semantic Image Segmentation</a:t>
            </a:r>
            <a:r>
              <a:rPr lang="en-US" sz="1200"/>
              <a:t>, </a:t>
            </a:r>
            <a:r>
              <a:rPr lang="en-US" sz="1200" i="1"/>
              <a:t>Liang-Chieh Chen, Yukun Zhu, George Papandreou, Florian Schroff, and Hartwig Adam, arXiv: 1802.02611, 2018.</a:t>
            </a:r>
            <a:endParaRPr lang="en-US" i="1">
              <a:ea typeface="等线" panose="020F0502020204030204"/>
            </a:endParaRPr>
          </a:p>
          <a:p>
            <a:endParaRPr lang="en-US" sz="1200">
              <a:ea typeface="等线"/>
            </a:endParaRPr>
          </a:p>
        </p:txBody>
      </p:sp>
      <p:pic>
        <p:nvPicPr>
          <p:cNvPr id="4" name="Picture 7" descr="A picture containing screenshot, map&#10;&#10;Description generated with high confidence">
            <a:extLst>
              <a:ext uri="{FF2B5EF4-FFF2-40B4-BE49-F238E27FC236}">
                <a16:creationId xmlns:a16="http://schemas.microsoft.com/office/drawing/2014/main" id="{C44C71FA-1C2A-4115-B17A-4AB8F3EDD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4" b="226"/>
          <a:stretch/>
        </p:blipFill>
        <p:spPr>
          <a:xfrm>
            <a:off x="5535038" y="1390819"/>
            <a:ext cx="6671802" cy="34927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A1823F-722C-0D41-A28C-9726DDF08B36}"/>
              </a:ext>
            </a:extLst>
          </p:cNvPr>
          <p:cNvSpPr txBox="1"/>
          <p:nvPr/>
        </p:nvSpPr>
        <p:spPr>
          <a:xfrm>
            <a:off x="325566" y="1872644"/>
            <a:ext cx="5901093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000" dirty="0">
                <a:ea typeface="等线"/>
              </a:rPr>
              <a:t>Improvement: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dirty="0" err="1">
                <a:ea typeface="等线"/>
              </a:rPr>
              <a:t>Atrous</a:t>
            </a:r>
            <a:r>
              <a:rPr lang="en-US" altLang="zh-CN" dirty="0">
                <a:ea typeface="等线"/>
              </a:rPr>
              <a:t> Conv: increase receptive field</a:t>
            </a:r>
            <a:endParaRPr lang="en-US" dirty="0">
              <a:ea typeface="等线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等线"/>
              </a:rPr>
              <a:t>Decoder module: shaper object boundaries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ea typeface="等线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等线"/>
              </a:rPr>
              <a:t>2018 </a:t>
            </a:r>
            <a:r>
              <a:rPr lang="en-US" sz="2000" dirty="0" err="1">
                <a:ea typeface="等线"/>
              </a:rPr>
              <a:t>EndoVisSub</a:t>
            </a:r>
            <a:r>
              <a:rPr lang="en-US" sz="2000" dirty="0">
                <a:ea typeface="等线"/>
              </a:rPr>
              <a:t> </a:t>
            </a:r>
            <a:r>
              <a:rPr lang="en-US" sz="2000" dirty="0" err="1">
                <a:ea typeface="等线"/>
              </a:rPr>
              <a:t>winnder</a:t>
            </a:r>
            <a:br>
              <a:rPr lang="en-US" sz="2000" dirty="0">
                <a:ea typeface="等线"/>
              </a:rPr>
            </a:br>
            <a:endParaRPr lang="en-US" dirty="0">
              <a:ea typeface="等线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等线"/>
                <a:hlinkClick r:id="rId5"/>
              </a:rPr>
              <a:t>https://github.com/tensorflow/models/tree/master/research/deeplab</a:t>
            </a:r>
            <a:endParaRPr lang="en-US" altLang="zh-CN" sz="2000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52251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1" y="438409"/>
            <a:ext cx="392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Related Work</a:t>
            </a:r>
            <a:endParaRPr kumimoji="1" lang="zh-CN" altLang="en-US" sz="3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32634-B9EA-6545-B8EF-8EB1B9AE6DBC}"/>
              </a:ext>
            </a:extLst>
          </p:cNvPr>
          <p:cNvSpPr txBox="1"/>
          <p:nvPr/>
        </p:nvSpPr>
        <p:spPr>
          <a:xfrm>
            <a:off x="375781" y="1177446"/>
            <a:ext cx="177003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>
                <a:ea typeface="等线"/>
              </a:rPr>
              <a:t>3. PSPNet:</a:t>
            </a:r>
            <a:endParaRPr kumimoji="1" lang="zh-CN" altLang="en-US" sz="2800">
              <a:ea typeface="等线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A1823F-722C-0D41-A28C-9726DDF08B36}"/>
              </a:ext>
            </a:extLst>
          </p:cNvPr>
          <p:cNvSpPr txBox="1"/>
          <p:nvPr/>
        </p:nvSpPr>
        <p:spPr>
          <a:xfrm>
            <a:off x="375781" y="1885705"/>
            <a:ext cx="4624460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>
                <a:ea typeface="等线"/>
              </a:rPr>
              <a:t>Improvement:</a:t>
            </a:r>
            <a:r>
              <a:rPr kumimoji="1" lang="zh-CN" altLang="en-US" sz="2000">
                <a:ea typeface="等线"/>
              </a:rPr>
              <a:t> </a:t>
            </a:r>
            <a:endParaRPr kumimoji="1" lang="en-US" altLang="zh-CN" sz="2000"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>
                <a:ea typeface="等线"/>
              </a:rPr>
              <a:t>introducing</a:t>
            </a:r>
            <a:r>
              <a:rPr kumimoji="1" lang="zh-CN">
                <a:ea typeface="等线"/>
              </a:rPr>
              <a:t> </a:t>
            </a:r>
            <a:r>
              <a:rPr kumimoji="1" lang="en-US" altLang="zh-CN">
                <a:ea typeface="等线"/>
              </a:rPr>
              <a:t>Pyramid pooling module</a:t>
            </a:r>
            <a:endParaRPr lang="en-US" altLang="zh-CN"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more effective global context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ea typeface="等线"/>
              </a:rPr>
              <a:t>Previous PASCAL VOC 2012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ea typeface="等线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ea typeface="等线"/>
                <a:hlinkClick r:id="rId3"/>
              </a:rPr>
              <a:t>https://github.com/hszhao/PSPNet</a:t>
            </a:r>
            <a:endParaRPr lang="en-US" altLang="zh-CN" sz="2000">
              <a:ea typeface="等线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 sz="200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ea typeface="等线"/>
            </a:endParaRPr>
          </a:p>
          <a:p>
            <a:pPr lvl="1"/>
            <a:endParaRPr lang="en-US" altLang="zh-CN" sz="2000">
              <a:ea typeface="等线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A15EA9-BA5B-BD41-BE81-17187B0DA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32" y="1704925"/>
            <a:ext cx="7198047" cy="2363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4BE2B-6EC9-40C4-90BE-1A92323C74EB}"/>
              </a:ext>
            </a:extLst>
          </p:cNvPr>
          <p:cNvSpPr txBox="1"/>
          <p:nvPr/>
        </p:nvSpPr>
        <p:spPr>
          <a:xfrm>
            <a:off x="691119" y="6203248"/>
            <a:ext cx="10976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Zhao, </a:t>
            </a:r>
            <a:r>
              <a:rPr lang="en-US" sz="1200" err="1"/>
              <a:t>Hengshuang</a:t>
            </a:r>
            <a:r>
              <a:rPr lang="en-US" sz="1200"/>
              <a:t>, Shi, Jianping, Qi, Xiaojuan, Wang, </a:t>
            </a:r>
            <a:r>
              <a:rPr lang="en-US" sz="1200" err="1"/>
              <a:t>Xiaogang</a:t>
            </a:r>
            <a:r>
              <a:rPr lang="en-US" sz="1200"/>
              <a:t> and Jia, </a:t>
            </a:r>
            <a:r>
              <a:rPr lang="en-US" sz="1200" err="1"/>
              <a:t>Jiaya</a:t>
            </a:r>
            <a:r>
              <a:rPr lang="en-US" sz="1200"/>
              <a:t> Pyramid Scene Parsing Network. (2016). , cite arxiv:1612.01105Comment: CVPR 2017 .</a:t>
            </a:r>
          </a:p>
          <a:p>
            <a:endParaRPr lang="en-US" sz="1200" i="1">
              <a:ea typeface="等线" panose="020F0502020204030204"/>
            </a:endParaRPr>
          </a:p>
          <a:p>
            <a:endParaRPr lang="en-US" sz="12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21542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0" y="438409"/>
            <a:ext cx="506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Our Method</a:t>
            </a:r>
            <a:r>
              <a:rPr kumimoji="1" lang="zh-CN" altLang="en-US" sz="3000"/>
              <a:t> </a:t>
            </a:r>
            <a:r>
              <a:rPr kumimoji="1" lang="en-US" altLang="zh-CN" sz="3000"/>
              <a:t>(rough</a:t>
            </a:r>
            <a:r>
              <a:rPr kumimoji="1" lang="zh-CN" altLang="en-US" sz="3000"/>
              <a:t> </a:t>
            </a:r>
            <a:r>
              <a:rPr kumimoji="1" lang="en-US" altLang="zh-CN" sz="3000"/>
              <a:t>ideas):</a:t>
            </a:r>
            <a:endParaRPr kumimoji="1" lang="zh-CN" altLang="en-US" sz="3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32634-B9EA-6545-B8EF-8EB1B9AE6DBC}"/>
              </a:ext>
            </a:extLst>
          </p:cNvPr>
          <p:cNvSpPr txBox="1"/>
          <p:nvPr/>
        </p:nvSpPr>
        <p:spPr>
          <a:xfrm>
            <a:off x="375781" y="1177446"/>
            <a:ext cx="11041026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>
                <a:ea typeface="等线"/>
              </a:rPr>
              <a:t>Adapting existing segmentation networks</a:t>
            </a:r>
          </a:p>
          <a:p>
            <a:pPr marL="457200" indent="-457200">
              <a:buAutoNum type="arabicPeriod"/>
            </a:pPr>
            <a:endParaRPr lang="en-US" altLang="zh-CN" sz="2400">
              <a:ea typeface="等线"/>
            </a:endParaRPr>
          </a:p>
          <a:p>
            <a:pPr marL="457200" indent="-457200">
              <a:buAutoNum type="arabicPeriod"/>
            </a:pPr>
            <a:r>
              <a:rPr lang="en-US" altLang="zh-CN" sz="2400">
                <a:ea typeface="等线"/>
              </a:rPr>
              <a:t>Super label training for lower layers</a:t>
            </a:r>
          </a:p>
          <a:p>
            <a:pPr marL="457200" indent="-457200">
              <a:buAutoNum type="arabicPeriod"/>
            </a:pPr>
            <a:endParaRPr lang="en-US" altLang="zh-CN" sz="2400">
              <a:ea typeface="等线"/>
            </a:endParaRPr>
          </a:p>
          <a:p>
            <a:pPr marL="457200" indent="-457200">
              <a:buAutoNum type="arabicPeriod"/>
            </a:pPr>
            <a:r>
              <a:rPr lang="en-US" altLang="zh-CN" sz="2400">
                <a:ea typeface="等线"/>
              </a:rPr>
              <a:t>Data augmentation by transformation and self-supervised pre-training</a:t>
            </a:r>
          </a:p>
          <a:p>
            <a:pPr marL="457200" indent="-457200">
              <a:buAutoNum type="arabicPeriod"/>
            </a:pPr>
            <a:endParaRPr lang="en-US" altLang="zh-CN" sz="2400">
              <a:ea typeface="等线"/>
            </a:endParaRPr>
          </a:p>
          <a:p>
            <a:pPr marL="457200" indent="-457200">
              <a:buAutoNum type="arabicPeriod"/>
            </a:pPr>
            <a:r>
              <a:rPr lang="en-US" altLang="zh-CN" sz="2400">
                <a:ea typeface="等线"/>
              </a:rPr>
              <a:t>Potentially adding time sequence information to the training process</a:t>
            </a:r>
            <a:endParaRPr lang="zh-CN" altLang="en-US" sz="2400">
              <a:ea typeface="等线"/>
            </a:endParaRPr>
          </a:p>
          <a:p>
            <a:pPr marL="457200" indent="-457200">
              <a:buAutoNum type="arabicPeriod"/>
            </a:pPr>
            <a:endParaRPr lang="zh-CN" altLang="en-US" sz="2400">
              <a:ea typeface="等线"/>
            </a:endParaRPr>
          </a:p>
          <a:p>
            <a:pPr marL="457200" indent="-457200">
              <a:buAutoNum type="arabicPeriod"/>
            </a:pPr>
            <a:endParaRPr lang="zh-CN" altLang="en-US" sz="24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02477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BF168-2F92-7A42-9351-87C4D82B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110" y="1996353"/>
            <a:ext cx="4639138" cy="2249690"/>
          </a:xfrm>
        </p:spPr>
        <p:txBody>
          <a:bodyPr>
            <a:normAutofit/>
          </a:bodyPr>
          <a:lstStyle/>
          <a:p>
            <a:pPr algn="ctr"/>
            <a:r>
              <a:rPr lang="en-US" altLang="zh-CN">
                <a:ea typeface="等线 Light"/>
              </a:rPr>
              <a:t>Thanks！</a:t>
            </a:r>
            <a:br>
              <a:rPr lang="en-US" altLang="zh-CN">
                <a:ea typeface="等线 Light"/>
              </a:rPr>
            </a:br>
            <a:br>
              <a:rPr kumimoji="1" lang="en-US" altLang="zh-CN">
                <a:ea typeface="等线 Light"/>
              </a:rPr>
            </a:br>
            <a:r>
              <a:rPr kumimoji="1" lang="en-US" altLang="zh-CN">
                <a:ea typeface="等线 Light"/>
              </a:rPr>
              <a:t>Question？</a:t>
            </a:r>
            <a:endParaRPr lang="zh-CN" altLang="en-US">
              <a:ea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31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270</Words>
  <Application>Microsoft Macintosh PowerPoint</Application>
  <PresentationFormat>宽屏</PresentationFormat>
  <Paragraphs>59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Surgical instrument and anatomy segmentation of endoscope videos for robotic surgery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  Question？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Surgical instrument and anatomy segmentation of  endoscope videos for robotic surgery</dc:title>
  <dc:creator>Hao Ding</dc:creator>
  <cp:lastModifiedBy>Hao Ding</cp:lastModifiedBy>
  <cp:revision>12</cp:revision>
  <dcterms:created xsi:type="dcterms:W3CDTF">2019-04-03T22:32:21Z</dcterms:created>
  <dcterms:modified xsi:type="dcterms:W3CDTF">2019-04-04T17:50:38Z</dcterms:modified>
</cp:coreProperties>
</file>