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4" r:id="rId7"/>
    <p:sldId id="268" r:id="rId8"/>
    <p:sldId id="269" r:id="rId9"/>
    <p:sldId id="266" r:id="rId10"/>
    <p:sldId id="265" r:id="rId11"/>
    <p:sldId id="267" r:id="rId12"/>
    <p:sldId id="260" r:id="rId13"/>
    <p:sldId id="261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7426" autoAdjust="0"/>
    <p:restoredTop sz="99689" autoAdjust="0"/>
  </p:normalViewPr>
  <p:slideViewPr>
    <p:cSldViewPr>
      <p:cViewPr>
        <p:scale>
          <a:sx n="75" d="100"/>
          <a:sy n="75" d="100"/>
        </p:scale>
        <p:origin x="-156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2147EC-7DF8-45A6-93A7-CA4D3CA4404D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FBD98C-BB7C-4650-8946-FB88A948F3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2147EC-7DF8-45A6-93A7-CA4D3CA4404D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FBD98C-BB7C-4650-8946-FB88A948F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2147EC-7DF8-45A6-93A7-CA4D3CA4404D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FBD98C-BB7C-4650-8946-FB88A948F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2147EC-7DF8-45A6-93A7-CA4D3CA4404D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FBD98C-BB7C-4650-8946-FB88A948F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2147EC-7DF8-45A6-93A7-CA4D3CA4404D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FBD98C-BB7C-4650-8946-FB88A948F3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2147EC-7DF8-45A6-93A7-CA4D3CA4404D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FBD98C-BB7C-4650-8946-FB88A948F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2147EC-7DF8-45A6-93A7-CA4D3CA4404D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FBD98C-BB7C-4650-8946-FB88A948F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2147EC-7DF8-45A6-93A7-CA4D3CA4404D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FBD98C-BB7C-4650-8946-FB88A948F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2147EC-7DF8-45A6-93A7-CA4D3CA4404D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FBD98C-BB7C-4650-8946-FB88A948F3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2147EC-7DF8-45A6-93A7-CA4D3CA4404D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FBD98C-BB7C-4650-8946-FB88A948F3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2147EC-7DF8-45A6-93A7-CA4D3CA4404D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FBD98C-BB7C-4650-8946-FB88A948F3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52147EC-7DF8-45A6-93A7-CA4D3CA4404D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5FBD98C-BB7C-4650-8946-FB88A948F3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737616"/>
            <a:ext cx="7406640" cy="14721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Leaf Classification Using Shape, Color, and Texture Features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7772400" cy="1752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Authors:  Abdul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Kadir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Lukito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Edi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Nugroho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Susanto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Paulus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Insap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Santosa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Paper Link:  https://arxiv.org/ftp/arxiv/papers/1401/1401.4447.pdf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0" y="4999672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Group ID:  9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Members: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Arushi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(2015B3A70639P)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Rigvita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Sharma  (2016A7PS0067P)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Hitesh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Sagtani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(2015B3A70655P)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 descr="C:\Users\OWNER\Desktop\nnfl_final\pre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599" y="838200"/>
            <a:ext cx="8074797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OWNER\Desktop\nnfl_final\AN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-1"/>
            <a:ext cx="6629400" cy="61625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14400"/>
            <a:ext cx="7498080" cy="5334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dataset called </a:t>
            </a:r>
            <a:r>
              <a:rPr lang="en-US" sz="2000" dirty="0" err="1" smtClean="0"/>
              <a:t>Flavia</a:t>
            </a:r>
            <a:r>
              <a:rPr lang="en-US" sz="2000" dirty="0" smtClean="0"/>
              <a:t> has been used to test the proposed method. </a:t>
            </a:r>
          </a:p>
          <a:p>
            <a:pPr>
              <a:buNone/>
            </a:pPr>
            <a:r>
              <a:rPr lang="en-US" sz="2000" dirty="0" smtClean="0"/>
              <a:t>	Dataset contains total 3621 images and </a:t>
            </a:r>
            <a:r>
              <a:rPr lang="en-US" sz="2000" dirty="0" smtClean="0"/>
              <a:t>32 </a:t>
            </a:r>
            <a:r>
              <a:rPr lang="en-US" sz="2000" dirty="0" smtClean="0"/>
              <a:t>species and training and testing data is split in 70:30 ratio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Classifiers are also tested on dummy dataset whose predicted values</a:t>
            </a:r>
          </a:p>
          <a:p>
            <a:pPr>
              <a:buNone/>
            </a:pPr>
            <a:r>
              <a:rPr lang="en-US" sz="2000" dirty="0" smtClean="0"/>
              <a:t>Are shown </a:t>
            </a:r>
            <a:endParaRPr lang="en-US" sz="2000" dirty="0" smtClean="0"/>
          </a:p>
          <a:p>
            <a:r>
              <a:rPr lang="en-US" sz="2000" dirty="0" smtClean="0"/>
              <a:t>Performance has been calculated by dividing the number of relevant images by total number of queries.</a:t>
            </a:r>
          </a:p>
          <a:p>
            <a:r>
              <a:rPr lang="en-US" sz="2000" dirty="0" smtClean="0"/>
              <a:t>Performance of the classifiers are as follows:</a:t>
            </a:r>
          </a:p>
          <a:p>
            <a:pPr lvl="1"/>
            <a:r>
              <a:rPr lang="en-US" sz="1600" dirty="0" smtClean="0"/>
              <a:t>MLP  : 78%</a:t>
            </a:r>
          </a:p>
          <a:p>
            <a:pPr lvl="1"/>
            <a:r>
              <a:rPr lang="en-US" sz="1600" dirty="0" smtClean="0"/>
              <a:t>SVM :  77.8%</a:t>
            </a:r>
          </a:p>
          <a:p>
            <a:pPr lvl="1"/>
            <a:r>
              <a:rPr lang="en-US" sz="1600" dirty="0" smtClean="0"/>
              <a:t>PNN:  80.62%</a:t>
            </a:r>
          </a:p>
          <a:p>
            <a:pPr>
              <a:buNone/>
            </a:pPr>
            <a:endParaRPr lang="en-US" sz="2000" dirty="0"/>
          </a:p>
        </p:txBody>
      </p:sp>
      <p:pic>
        <p:nvPicPr>
          <p:cNvPr id="1026" name="Picture 2" descr="C:\Users\OWNER\Desktop\nnfl_final\pnn_r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8403" y="3886200"/>
            <a:ext cx="5545597" cy="1295400"/>
          </a:xfrm>
          <a:prstGeom prst="rect">
            <a:avLst/>
          </a:prstGeom>
          <a:noFill/>
        </p:spPr>
      </p:pic>
      <p:pic>
        <p:nvPicPr>
          <p:cNvPr id="1027" name="Picture 3" descr="C:\Users\OWNER\Desktop\nnfl_final\svm_r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47872" y="5257800"/>
            <a:ext cx="5596128" cy="137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PNN gives 80.62% of accuracy, which is slightly better than the other neural network classifiers like MLP and ML classifier like SVM. </a:t>
            </a:r>
            <a:endParaRPr lang="en-US" dirty="0"/>
          </a:p>
        </p:txBody>
      </p:sp>
      <p:pic>
        <p:nvPicPr>
          <p:cNvPr id="2050" name="Picture 2" descr="C:\Users\OWNER\Desktop\nnfl_final\ann_r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370322"/>
            <a:ext cx="6248400" cy="34876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4000"/>
            <a:ext cx="7498080" cy="48006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this research, shape and vein, color, and texture features have been incorporated to classify a leaf.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neural network called Probabilistic Neural network (PNN) has used as a classifier.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Various features like Fourier descriptors of PFT, three kinds of geometrics features, color moments, vein features, and texture features have been inputted into the identification system.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 by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Arushi</a:t>
            </a:r>
            <a:r>
              <a:rPr lang="en-US" dirty="0" smtClean="0"/>
              <a:t> </a:t>
            </a:r>
            <a:r>
              <a:rPr lang="en-US" dirty="0" err="1" smtClean="0"/>
              <a:t>Madan</a:t>
            </a:r>
            <a:r>
              <a:rPr lang="en-US" dirty="0" smtClean="0"/>
              <a:t>- PPT and Code</a:t>
            </a:r>
          </a:p>
          <a:p>
            <a:r>
              <a:rPr lang="en-US" dirty="0" err="1" smtClean="0"/>
              <a:t>Rigvita</a:t>
            </a:r>
            <a:r>
              <a:rPr lang="en-US" dirty="0" smtClean="0"/>
              <a:t> Sharma- PPT and Code</a:t>
            </a:r>
          </a:p>
          <a:p>
            <a:r>
              <a:rPr lang="en-US" dirty="0" smtClean="0"/>
              <a:t>Hitesh </a:t>
            </a:r>
            <a:r>
              <a:rPr lang="en-US" dirty="0" err="1" smtClean="0"/>
              <a:t>Sagtani</a:t>
            </a:r>
            <a:r>
              <a:rPr lang="en-US" dirty="0" smtClean="0"/>
              <a:t>- PPT and Code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49808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 Extraction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43000"/>
            <a:ext cx="7498080" cy="4800600"/>
          </a:xfrm>
        </p:spPr>
        <p:txBody>
          <a:bodyPr>
            <a:noAutofit/>
          </a:bodyPr>
          <a:lstStyle/>
          <a:p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Shape Features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Geometric Features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/>
            <a:r>
              <a:rPr lang="en-US" sz="1800" u="sng" dirty="0" smtClean="0">
                <a:latin typeface="Times New Roman" pitchFamily="18" charset="0"/>
                <a:cs typeface="Times New Roman" pitchFamily="18" charset="0"/>
              </a:rPr>
              <a:t>Slimness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l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aseline="-25000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/l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800" u="sng" dirty="0" smtClean="0">
                <a:latin typeface="Times New Roman" pitchFamily="18" charset="0"/>
                <a:cs typeface="Times New Roman" pitchFamily="18" charset="0"/>
              </a:rPr>
              <a:t>Roundness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4ℼA/P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Fourier descriptors of PFT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Polar form of the image is used for the computation of the PFT. Normalization of the PFT gives the Fourier descriptors. </a:t>
            </a:r>
          </a:p>
          <a:p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Color Features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Features like mean, standard deviation,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skewness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kurtosis have been used to characterize a color image. </a:t>
            </a:r>
          </a:p>
          <a:p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Vein Features: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Have been extracted by using morphological on the gray scale image by dividing the total pixels of the vein by total pixels on the part of the leaf.</a:t>
            </a:r>
            <a:endParaRPr lang="en-US" sz="2000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Texture Features: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fractal measure called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lacunarity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helps to distinguish between two fractals with the same fractal dimension.</a:t>
            </a:r>
          </a:p>
          <a:p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Feature Normalization: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 is done as a precaution when the feature values vary in different dynamic ranges.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admin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304800"/>
            <a:ext cx="1647825" cy="2085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457200"/>
            <a:ext cx="749808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057400"/>
            <a:ext cx="4495800" cy="2971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First, an image of the leaf is inputted into the system for classification. The features of the leaf are extracted by Feature Extractor. </a:t>
            </a:r>
          </a:p>
          <a:p>
            <a:pPr>
              <a:buNone/>
            </a:pPr>
            <a:endParaRPr lang="en-US" sz="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Then, PNN (that has been trained before classification once) is used to process the features. The result is an index that represents a plant.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admin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3030" y="1447800"/>
            <a:ext cx="3474770" cy="31242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371600" y="4953000"/>
            <a:ext cx="64008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Then, Plant Information Getter translates the index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into the name of the plant.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Architecture of PNN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4114800"/>
            <a:ext cx="7315200" cy="25146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the Summation layer, a vector of probabilities is found by summing up the contributions for each class  and is sent to the output layer.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last layer produces a classification decision, in which a class with maximum probabilities will be assigned 1 while the other classes will be assigned 0.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admin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581150"/>
            <a:ext cx="3810000" cy="20764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95400" y="1371600"/>
            <a:ext cx="4267200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input layer accepts an input vector. </a:t>
            </a:r>
          </a:p>
          <a:p>
            <a:endParaRPr lang="en-US" sz="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pattern layer is used to process the input vector by using weight vector derived from the training dataset. This layer indicates how close the input is to a training input. </a:t>
            </a:r>
          </a:p>
          <a:p>
            <a:endParaRPr lang="en-US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 (Feature extraction)</a:t>
            </a:r>
            <a:endParaRPr lang="en-US" dirty="0"/>
          </a:p>
        </p:txBody>
      </p:sp>
      <p:pic>
        <p:nvPicPr>
          <p:cNvPr id="1026" name="Picture 2" descr="C:\Users\OWNER\Desktop\nnfl_final\featur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399"/>
            <a:ext cx="6096000" cy="53545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OWNER\Desktop\nnfl_final\f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4419600" cy="6553200"/>
          </a:xfrm>
          <a:prstGeom prst="rect">
            <a:avLst/>
          </a:prstGeom>
          <a:noFill/>
        </p:spPr>
      </p:pic>
      <p:pic>
        <p:nvPicPr>
          <p:cNvPr id="2051" name="Picture 3" descr="C:\Users\OWNER\Desktop\nnfl_final\feature_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0"/>
            <a:ext cx="4724400" cy="65928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685800"/>
            <a:ext cx="7498080" cy="37338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First part is preprocessing including normalization and splitting of data into </a:t>
            </a:r>
          </a:p>
          <a:p>
            <a:pPr>
              <a:buNone/>
            </a:pPr>
            <a:r>
              <a:rPr lang="en-US" sz="2500" dirty="0" smtClean="0"/>
              <a:t>	training and test data</a:t>
            </a:r>
          </a:p>
          <a:p>
            <a:r>
              <a:rPr lang="en-US" sz="2500" dirty="0" smtClean="0"/>
              <a:t>We implemented 3 classifiers SVM, PNN and (MLP)Multilayer </a:t>
            </a:r>
            <a:r>
              <a:rPr lang="en-US" sz="2500" dirty="0" err="1" smtClean="0"/>
              <a:t>perceptron</a:t>
            </a:r>
            <a:endParaRPr lang="en-US" sz="2500" dirty="0"/>
          </a:p>
        </p:txBody>
      </p:sp>
      <p:pic>
        <p:nvPicPr>
          <p:cNvPr id="5" name="Picture 2" descr="C:\Users\OWNER\Desktop\nnfl_final\PNN_SV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19400"/>
            <a:ext cx="9144000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333</TotalTime>
  <Words>511</Words>
  <Application>Microsoft Office PowerPoint</Application>
  <PresentationFormat>On-screen Show (4:3)</PresentationFormat>
  <Paragraphs>57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Leaf Classification Using Shape, Color, and Texture Features </vt:lpstr>
      <vt:lpstr>Introduction</vt:lpstr>
      <vt:lpstr>Contribution by Members</vt:lpstr>
      <vt:lpstr>Feature Extraction</vt:lpstr>
      <vt:lpstr>Proposed System</vt:lpstr>
      <vt:lpstr>Architecture of PNN</vt:lpstr>
      <vt:lpstr>Implementation (Feature extraction)</vt:lpstr>
      <vt:lpstr>Slide 8</vt:lpstr>
      <vt:lpstr>Implementation</vt:lpstr>
      <vt:lpstr>Implementation </vt:lpstr>
      <vt:lpstr>Slide 11</vt:lpstr>
      <vt:lpstr>Experimental Results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Leaf Classification Using Shape, Color, and Texture Features</dc:title>
  <dc:creator>admin</dc:creator>
  <cp:lastModifiedBy>OWNER</cp:lastModifiedBy>
  <cp:revision>35</cp:revision>
  <dcterms:created xsi:type="dcterms:W3CDTF">2018-11-18T16:03:22Z</dcterms:created>
  <dcterms:modified xsi:type="dcterms:W3CDTF">2018-11-19T06:24:52Z</dcterms:modified>
</cp:coreProperties>
</file>