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5" r:id="rId11"/>
    <p:sldId id="266" r:id="rId12"/>
  </p:sldIdLst>
  <p:sldSz cx="18288000" cy="10287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lear Sans Regular 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85" autoAdjust="0"/>
    <p:restoredTop sz="72707" autoAdjust="0"/>
  </p:normalViewPr>
  <p:slideViewPr>
    <p:cSldViewPr>
      <p:cViewPr varScale="1">
        <p:scale>
          <a:sx n="58" d="100"/>
          <a:sy n="58" d="100"/>
        </p:scale>
        <p:origin x="960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11.12.2023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11.12.2023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11.12.2023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11.12.2023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11.12.2023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11.12.2023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11.12.2023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11.12.2023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11.12.2023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11.12.2023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11.12.2023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11.12.2023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0802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0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094375" y="2729157"/>
            <a:ext cx="5917225" cy="40722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5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Social Buzz: </a:t>
            </a:r>
          </a:p>
          <a:p>
            <a:pPr algn="ctr">
              <a:lnSpc>
                <a:spcPts val="11059"/>
              </a:lnSpc>
            </a:pPr>
            <a:r>
              <a:rPr lang="en-US" sz="5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Top 5 Content Insights Analysis</a:t>
            </a:r>
            <a:endParaRPr lang="en-US" sz="5400" b="1" spc="-105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072FF02-70BA-5BAB-F2DF-2FC77ADD11C3}"/>
              </a:ext>
            </a:extLst>
          </p:cNvPr>
          <p:cNvSpPr txBox="1"/>
          <p:nvPr/>
        </p:nvSpPr>
        <p:spPr>
          <a:xfrm>
            <a:off x="11252662" y="1961201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+mj-lt"/>
            </a:endParaRPr>
          </a:p>
          <a:p>
            <a:r>
              <a:rPr lang="en-US" sz="2000" dirty="0"/>
              <a:t>Animals and science are the two most popular categories of content, showing that people like “real-life” and “factual” content the most.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8A298C-6979-3D78-F7A5-D985D3F52977}"/>
              </a:ext>
            </a:extLst>
          </p:cNvPr>
          <p:cNvSpPr txBox="1"/>
          <p:nvPr/>
        </p:nvSpPr>
        <p:spPr>
          <a:xfrm>
            <a:off x="11252662" y="4277990"/>
            <a:ext cx="6400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INSIGHT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000" dirty="0"/>
              <a:t>Food is a common theme with the top 5 categories with “Healthy Eating” ranking the highest. You could use this insight to partner with healthy brands and create a campaign to boost engagement.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C01C5B-13F8-74D6-BE2D-14F72929BB55}"/>
              </a:ext>
            </a:extLst>
          </p:cNvPr>
          <p:cNvSpPr txBox="1"/>
          <p:nvPr/>
        </p:nvSpPr>
        <p:spPr>
          <a:xfrm>
            <a:off x="11252662" y="7042706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NEXT STEPS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+mj-lt"/>
            </a:endParaRPr>
          </a:p>
          <a:p>
            <a:r>
              <a:rPr lang="en-US" sz="2000" dirty="0"/>
              <a:t>This analysis is insightful, but it’s time to take this analysis into large scale production for real-time understanding of your business. We can show you how to do this.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884465" y="2157601"/>
            <a:ext cx="8673443" cy="5608278"/>
            <a:chOff x="0" y="0"/>
            <a:chExt cx="11564591" cy="7477702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6"/>
              <a:ext cx="11564591" cy="51795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48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endParaRPr lang="en-US" sz="48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48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endParaRPr lang="en-US" sz="48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48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endParaRPr lang="en-US" sz="48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48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endParaRPr lang="en-US" sz="48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48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endParaRPr lang="en-US" sz="48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48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IN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9AF58-52C6-1E93-9E5F-13430D3A81D1}"/>
              </a:ext>
            </a:extLst>
          </p:cNvPr>
          <p:cNvSpPr txBox="1"/>
          <p:nvPr/>
        </p:nvSpPr>
        <p:spPr>
          <a:xfrm>
            <a:off x="8719949" y="2042874"/>
            <a:ext cx="7358251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Söhne"/>
              </a:rPr>
              <a:t>Social Buzz is a fast growing social platform who seeking advisory support due to handle their rapid scaling. </a:t>
            </a:r>
            <a:r>
              <a:rPr lang="en-US" sz="2800" dirty="0"/>
              <a:t>Accenture has begun a 3 month POC focusing on these tasks.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algn="just"/>
            <a:endParaRPr lang="en-US" sz="2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An audit of their big data practice.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Recommendations for a successful IPO.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An analysis to find Social Buzz’s top 5 most popular categories of content.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574275-C8D4-E9F5-C066-F97ED7735883}"/>
              </a:ext>
            </a:extLst>
          </p:cNvPr>
          <p:cNvSpPr txBox="1"/>
          <p:nvPr/>
        </p:nvSpPr>
        <p:spPr>
          <a:xfrm>
            <a:off x="2428028" y="5013326"/>
            <a:ext cx="71886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b="1" dirty="0">
                <a:solidFill>
                  <a:schemeClr val="bg1"/>
                </a:solidFill>
              </a:rPr>
              <a:t>100,000 + pieces of content everyday.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</a:rPr>
              <a:t>36500000 + posts every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</a:rPr>
              <a:t>80% of the employees are working on maintaining this technology.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sp>
        <p:nvSpPr>
          <p:cNvPr id="20" name="Freeform 20"/>
          <p:cNvSpPr/>
          <p:nvPr/>
        </p:nvSpPr>
        <p:spPr>
          <a:xfrm>
            <a:off x="11443639" y="1050857"/>
            <a:ext cx="2123087" cy="2123082"/>
          </a:xfrm>
          <a:custGeom>
            <a:avLst/>
            <a:gdLst/>
            <a:ahLst/>
            <a:cxnLst/>
            <a:rect l="l" t="t" r="r" b="b"/>
            <a:pathLst>
              <a:path w="6350000" h="6349987">
                <a:moveTo>
                  <a:pt x="3175000" y="6349987"/>
                </a:moveTo>
                <a:cubicBezTo>
                  <a:pt x="1424279" y="6349987"/>
                  <a:pt x="0" y="4925733"/>
                  <a:pt x="0" y="3175038"/>
                </a:cubicBezTo>
                <a:cubicBezTo>
                  <a:pt x="0" y="1424317"/>
                  <a:pt x="1424292" y="0"/>
                  <a:pt x="3175000" y="0"/>
                </a:cubicBezTo>
                <a:cubicBezTo>
                  <a:pt x="4925733" y="0"/>
                  <a:pt x="6350000" y="1424330"/>
                  <a:pt x="6350000" y="3175038"/>
                </a:cubicBezTo>
                <a:cubicBezTo>
                  <a:pt x="6350000" y="4925720"/>
                  <a:pt x="4925733" y="6349987"/>
                  <a:pt x="3175000" y="6349987"/>
                </a:cubicBezTo>
                <a:close/>
                <a:moveTo>
                  <a:pt x="3175000" y="115760"/>
                </a:moveTo>
                <a:cubicBezTo>
                  <a:pt x="1488135" y="115760"/>
                  <a:pt x="115760" y="1488148"/>
                  <a:pt x="115760" y="3175038"/>
                </a:cubicBezTo>
                <a:cubicBezTo>
                  <a:pt x="115760" y="4861915"/>
                  <a:pt x="1488135" y="6234265"/>
                  <a:pt x="3175000" y="6234265"/>
                </a:cubicBezTo>
                <a:cubicBezTo>
                  <a:pt x="4861852" y="6234265"/>
                  <a:pt x="6234265" y="4861890"/>
                  <a:pt x="6234265" y="3175038"/>
                </a:cubicBezTo>
                <a:cubicBezTo>
                  <a:pt x="6234265" y="1488148"/>
                  <a:pt x="4861852" y="115760"/>
                  <a:pt x="3175000" y="115760"/>
                </a:cubicBezTo>
                <a:close/>
              </a:path>
            </a:pathLst>
          </a:custGeom>
          <a:solidFill>
            <a:srgbClr val="2E44D8"/>
          </a:solidFill>
        </p:spPr>
      </p: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sp>
        <p:nvSpPr>
          <p:cNvPr id="30" name="Freeform 30"/>
          <p:cNvSpPr/>
          <p:nvPr/>
        </p:nvSpPr>
        <p:spPr>
          <a:xfrm>
            <a:off x="11443639" y="6953289"/>
            <a:ext cx="2123087" cy="2123082"/>
          </a:xfrm>
          <a:custGeom>
            <a:avLst/>
            <a:gdLst/>
            <a:ahLst/>
            <a:cxnLst/>
            <a:rect l="l" t="t" r="r" b="b"/>
            <a:pathLst>
              <a:path w="6350000" h="6349987">
                <a:moveTo>
                  <a:pt x="3175000" y="6349987"/>
                </a:moveTo>
                <a:cubicBezTo>
                  <a:pt x="1424279" y="6349987"/>
                  <a:pt x="0" y="4925733"/>
                  <a:pt x="0" y="3175038"/>
                </a:cubicBezTo>
                <a:cubicBezTo>
                  <a:pt x="0" y="1424317"/>
                  <a:pt x="1424292" y="0"/>
                  <a:pt x="3175000" y="0"/>
                </a:cubicBezTo>
                <a:cubicBezTo>
                  <a:pt x="4925733" y="0"/>
                  <a:pt x="6350000" y="1424330"/>
                  <a:pt x="6350000" y="3175038"/>
                </a:cubicBezTo>
                <a:cubicBezTo>
                  <a:pt x="6350000" y="4925720"/>
                  <a:pt x="4925733" y="6349987"/>
                  <a:pt x="3175000" y="6349987"/>
                </a:cubicBezTo>
                <a:close/>
                <a:moveTo>
                  <a:pt x="3175000" y="115760"/>
                </a:moveTo>
                <a:cubicBezTo>
                  <a:pt x="1488135" y="115760"/>
                  <a:pt x="115760" y="1488148"/>
                  <a:pt x="115760" y="3175038"/>
                </a:cubicBezTo>
                <a:cubicBezTo>
                  <a:pt x="115760" y="4861915"/>
                  <a:pt x="1488135" y="6234265"/>
                  <a:pt x="3175000" y="6234265"/>
                </a:cubicBezTo>
                <a:cubicBezTo>
                  <a:pt x="4861852" y="6234265"/>
                  <a:pt x="6234265" y="4861890"/>
                  <a:pt x="6234265" y="3175038"/>
                </a:cubicBezTo>
                <a:cubicBezTo>
                  <a:pt x="6234265" y="1488148"/>
                  <a:pt x="4861852" y="115760"/>
                  <a:pt x="3175000" y="115760"/>
                </a:cubicBezTo>
                <a:close/>
              </a:path>
            </a:pathLst>
          </a:custGeom>
          <a:solidFill>
            <a:srgbClr val="2E44D8"/>
          </a:solidFill>
        </p:spPr>
      </p: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AD5050-4DBD-1F4D-5CA8-93C6B9CABF55}"/>
              </a:ext>
            </a:extLst>
          </p:cNvPr>
          <p:cNvSpPr txBox="1"/>
          <p:nvPr/>
        </p:nvSpPr>
        <p:spPr>
          <a:xfrm>
            <a:off x="14020800" y="1543011"/>
            <a:ext cx="41148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+mj-lt"/>
              </a:rPr>
              <a:t>Andrew Fleming</a:t>
            </a:r>
          </a:p>
          <a:p>
            <a:r>
              <a:rPr lang="en-US" sz="2800" dirty="0"/>
              <a:t>Chief Technology Architect</a:t>
            </a:r>
            <a:endParaRPr lang="en-IN" sz="2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19B7088-59B8-FB31-68D4-9EF8FC394F73}"/>
              </a:ext>
            </a:extLst>
          </p:cNvPr>
          <p:cNvSpPr txBox="1"/>
          <p:nvPr/>
        </p:nvSpPr>
        <p:spPr>
          <a:xfrm>
            <a:off x="14020800" y="4609071"/>
            <a:ext cx="41148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+mj-lt"/>
              </a:rPr>
              <a:t>Marcus </a:t>
            </a:r>
            <a:r>
              <a:rPr lang="en-US" sz="4000" b="1" dirty="0" err="1">
                <a:latin typeface="+mj-lt"/>
              </a:rPr>
              <a:t>Rompton</a:t>
            </a:r>
            <a:endParaRPr lang="en-US" sz="4000" b="1" dirty="0">
              <a:latin typeface="+mj-lt"/>
            </a:endParaRPr>
          </a:p>
          <a:p>
            <a:r>
              <a:rPr lang="en-US" sz="2800" dirty="0"/>
              <a:t>Senior Principal</a:t>
            </a:r>
            <a:endParaRPr lang="en-IN" sz="2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74AAF7-D78E-A1A8-1EAD-C1BEB4E355EE}"/>
              </a:ext>
            </a:extLst>
          </p:cNvPr>
          <p:cNvSpPr txBox="1"/>
          <p:nvPr/>
        </p:nvSpPr>
        <p:spPr>
          <a:xfrm>
            <a:off x="14026243" y="7646344"/>
            <a:ext cx="41148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+mj-lt"/>
              </a:rPr>
              <a:t>Hitesh Garg</a:t>
            </a:r>
          </a:p>
          <a:p>
            <a:r>
              <a:rPr lang="en-US" sz="2800" dirty="0"/>
              <a:t>Data Analyst</a:t>
            </a:r>
            <a:endParaRPr lang="en-IN" sz="2800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4A0DE77-E716-77D7-0038-0D1364E8758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799" y="6942395"/>
            <a:ext cx="2096032" cy="2096032"/>
          </a:xfrm>
          <a:prstGeom prst="ellipse">
            <a:avLst/>
          </a:prstGeom>
        </p:spPr>
      </p:pic>
      <p:sp>
        <p:nvSpPr>
          <p:cNvPr id="38" name="Freeform 29">
            <a:extLst>
              <a:ext uri="{FF2B5EF4-FFF2-40B4-BE49-F238E27FC236}">
                <a16:creationId xmlns:a16="http://schemas.microsoft.com/office/drawing/2014/main" id="{75C3FF0E-40F3-0B88-CE49-DA3C3163FBE4}"/>
              </a:ext>
            </a:extLst>
          </p:cNvPr>
          <p:cNvSpPr/>
          <p:nvPr/>
        </p:nvSpPr>
        <p:spPr>
          <a:xfrm>
            <a:off x="11419135" y="1050857"/>
            <a:ext cx="2187334" cy="2087727"/>
          </a:xfrm>
          <a:custGeom>
            <a:avLst/>
            <a:gdLst/>
            <a:ahLst/>
            <a:cxnLst/>
            <a:rect l="l" t="t" r="r" b="b"/>
            <a:pathLst>
              <a:path w="6542159" h="6244242">
                <a:moveTo>
                  <a:pt x="3271080" y="4996"/>
                </a:moveTo>
                <a:cubicBezTo>
                  <a:pt x="2154117" y="0"/>
                  <a:pt x="1119857" y="593026"/>
                  <a:pt x="559929" y="1559521"/>
                </a:cubicBezTo>
                <a:cubicBezTo>
                  <a:pt x="0" y="2526015"/>
                  <a:pt x="0" y="3718228"/>
                  <a:pt x="559929" y="4684723"/>
                </a:cubicBezTo>
                <a:cubicBezTo>
                  <a:pt x="1119857" y="5651217"/>
                  <a:pt x="2154117" y="6244243"/>
                  <a:pt x="3271080" y="6239248"/>
                </a:cubicBezTo>
                <a:cubicBezTo>
                  <a:pt x="4388043" y="6244243"/>
                  <a:pt x="5422303" y="5651217"/>
                  <a:pt x="5982231" y="4684723"/>
                </a:cubicBezTo>
                <a:cubicBezTo>
                  <a:pt x="6542160" y="3718229"/>
                  <a:pt x="6542160" y="2526015"/>
                  <a:pt x="5982231" y="1559521"/>
                </a:cubicBezTo>
                <a:cubicBezTo>
                  <a:pt x="5422303" y="593027"/>
                  <a:pt x="4388043" y="1"/>
                  <a:pt x="3271080" y="4996"/>
                </a:cubicBezTo>
                <a:close/>
              </a:path>
            </a:pathLst>
          </a:custGeom>
          <a:blipFill>
            <a:blip r:embed="rId7"/>
            <a:stretch>
              <a:fillRect l="-164266" t="1917" r="-22903" b="-93994"/>
            </a:stretch>
          </a:blipFill>
          <a:ln>
            <a:solidFill>
              <a:srgbClr val="00BAFF"/>
            </a:solidFill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8E90C75-6648-2892-0135-B9E7241EB3CA}"/>
              </a:ext>
            </a:extLst>
          </p:cNvPr>
          <p:cNvSpPr txBox="1"/>
          <p:nvPr/>
        </p:nvSpPr>
        <p:spPr>
          <a:xfrm>
            <a:off x="4343400" y="1181100"/>
            <a:ext cx="937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Data Understanding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4595AE2-FE92-DA33-B703-86519547ADDB}"/>
              </a:ext>
            </a:extLst>
          </p:cNvPr>
          <p:cNvSpPr txBox="1"/>
          <p:nvPr/>
        </p:nvSpPr>
        <p:spPr>
          <a:xfrm>
            <a:off x="5832972" y="2741041"/>
            <a:ext cx="937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Data Cleaning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8CA2446-6FC3-CBAB-79E1-7EB4107C97E1}"/>
              </a:ext>
            </a:extLst>
          </p:cNvPr>
          <p:cNvSpPr txBox="1"/>
          <p:nvPr/>
        </p:nvSpPr>
        <p:spPr>
          <a:xfrm>
            <a:off x="7832830" y="4130669"/>
            <a:ext cx="937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Data Modelling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E9A0043-B371-28E0-3E6F-55A2F32CF95A}"/>
              </a:ext>
            </a:extLst>
          </p:cNvPr>
          <p:cNvSpPr txBox="1"/>
          <p:nvPr/>
        </p:nvSpPr>
        <p:spPr>
          <a:xfrm>
            <a:off x="9448216" y="6035511"/>
            <a:ext cx="8611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Data Analysis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36BA282-3D89-45A4-22B0-7C81D6EB6985}"/>
              </a:ext>
            </a:extLst>
          </p:cNvPr>
          <p:cNvSpPr txBox="1"/>
          <p:nvPr/>
        </p:nvSpPr>
        <p:spPr>
          <a:xfrm>
            <a:off x="11337710" y="7717075"/>
            <a:ext cx="6137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Uncover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BF253DE-08A1-D544-7D57-0E0FC9F436E8}"/>
              </a:ext>
            </a:extLst>
          </p:cNvPr>
          <p:cNvSpPr txBox="1"/>
          <p:nvPr/>
        </p:nvSpPr>
        <p:spPr>
          <a:xfrm>
            <a:off x="2127159" y="2539957"/>
            <a:ext cx="29722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A100FF"/>
                </a:solidFill>
              </a:rPr>
              <a:t>16</a:t>
            </a:r>
            <a:endParaRPr lang="en-IN" sz="9600" dirty="0">
              <a:solidFill>
                <a:srgbClr val="A100FF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B441A3-F1D8-CC1F-1C81-AE061C7FFDC1}"/>
              </a:ext>
            </a:extLst>
          </p:cNvPr>
          <p:cNvSpPr txBox="1"/>
          <p:nvPr/>
        </p:nvSpPr>
        <p:spPr>
          <a:xfrm>
            <a:off x="1831166" y="4754056"/>
            <a:ext cx="35642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UNIQUE</a:t>
            </a:r>
          </a:p>
          <a:p>
            <a:pPr algn="ctr"/>
            <a:r>
              <a:rPr lang="en-US" sz="3600" dirty="0"/>
              <a:t>CATEGORIES</a:t>
            </a:r>
            <a:endParaRPr lang="en-IN" sz="3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6F52F4-861E-24D0-EE7D-95ECA09662D0}"/>
              </a:ext>
            </a:extLst>
          </p:cNvPr>
          <p:cNvSpPr txBox="1"/>
          <p:nvPr/>
        </p:nvSpPr>
        <p:spPr>
          <a:xfrm>
            <a:off x="12670342" y="2539957"/>
            <a:ext cx="29722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A100FF"/>
                </a:solidFill>
              </a:rPr>
              <a:t>MAY</a:t>
            </a:r>
            <a:endParaRPr lang="en-IN" sz="9600" dirty="0">
              <a:solidFill>
                <a:srgbClr val="A100FF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927BE4-8937-A1B2-D58C-C047933A5EAF}"/>
              </a:ext>
            </a:extLst>
          </p:cNvPr>
          <p:cNvSpPr txBox="1"/>
          <p:nvPr/>
        </p:nvSpPr>
        <p:spPr>
          <a:xfrm>
            <a:off x="12374349" y="4754055"/>
            <a:ext cx="35642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MONTH WITH THE MOST POSTS</a:t>
            </a:r>
            <a:endParaRPr lang="en-IN" sz="3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431F55-58C4-6043-7150-5929419645C6}"/>
              </a:ext>
            </a:extLst>
          </p:cNvPr>
          <p:cNvSpPr txBox="1"/>
          <p:nvPr/>
        </p:nvSpPr>
        <p:spPr>
          <a:xfrm>
            <a:off x="6386851" y="2539957"/>
            <a:ext cx="49960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A100FF"/>
                </a:solidFill>
              </a:rPr>
              <a:t>ANIMAL</a:t>
            </a:r>
            <a:endParaRPr lang="en-IN" sz="9600" dirty="0">
              <a:solidFill>
                <a:srgbClr val="A100F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C067FE-0A17-E6E1-B003-D4133505E10E}"/>
              </a:ext>
            </a:extLst>
          </p:cNvPr>
          <p:cNvSpPr txBox="1"/>
          <p:nvPr/>
        </p:nvSpPr>
        <p:spPr>
          <a:xfrm>
            <a:off x="6744804" y="4781204"/>
            <a:ext cx="42801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MOST </a:t>
            </a:r>
          </a:p>
          <a:p>
            <a:pPr algn="ctr"/>
            <a:r>
              <a:rPr lang="en-US" sz="3600" dirty="0"/>
              <a:t>POPULAR CATEGORY</a:t>
            </a:r>
            <a:endParaRPr lang="en-IN"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8967CAE1-B2F5-03B2-2FAB-E6B0612594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831" y="1089588"/>
            <a:ext cx="12972519" cy="810782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DF67A54C-80F8-74AD-6424-9C400D68B4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201" y="1076882"/>
            <a:ext cx="14578265" cy="813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485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281</Words>
  <Application>Microsoft Office PowerPoint</Application>
  <PresentationFormat>Custom</PresentationFormat>
  <Paragraphs>94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Graphik Regular</vt:lpstr>
      <vt:lpstr>Söhne</vt:lpstr>
      <vt:lpstr>Calibri</vt:lpstr>
      <vt:lpstr>Arial</vt:lpstr>
      <vt:lpstr>Clear Sans Regular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Hitesh Garg</cp:lastModifiedBy>
  <cp:revision>14</cp:revision>
  <dcterms:created xsi:type="dcterms:W3CDTF">2006-08-16T00:00:00Z</dcterms:created>
  <dcterms:modified xsi:type="dcterms:W3CDTF">2023-12-11T12:44:18Z</dcterms:modified>
  <dc:identifier>DAEhDyfaYKE</dc:identifier>
</cp:coreProperties>
</file>