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a327de88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a327de8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a327de88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a327de88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a327de88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a327de88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a327de88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a327de8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a327de88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a327de88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a327de88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a327de88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a327de88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a327de88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a327de88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a327de88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a327de88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a327de88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327de8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327de8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a327de8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327de8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a327de88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a327de88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a327de8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a327de8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a327de8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a327de8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a327de88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a327de88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a327de88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a327de88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a327de8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a327de8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en.wikipedia.org/wiki/Knight%27s_tour" TargetMode="External"/><Relationship Id="rId4" Type="http://schemas.openxmlformats.org/officeDocument/2006/relationships/hyperlink" Target="https://bradfieldcs.com/algos/graphs/knights-tour/" TargetMode="External"/><Relationship Id="rId5" Type="http://schemas.openxmlformats.org/officeDocument/2006/relationships/hyperlink" Target="https://www.quora.com/How-does-the-Warnsdorffs-algorithm-work" TargetMode="External"/><Relationship Id="rId6" Type="http://schemas.openxmlformats.org/officeDocument/2006/relationships/hyperlink" Target="https://stackoverflow.com/questions/19214109/how-to-optimize-knights-tour-algorith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627375"/>
            <a:ext cx="7030500" cy="11919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274E13"/>
                </a:solidFill>
                <a:latin typeface="Times New Roman"/>
                <a:ea typeface="Times New Roman"/>
                <a:cs typeface="Times New Roman"/>
                <a:sym typeface="Times New Roman"/>
              </a:rPr>
              <a:t>DAA PROJECT</a:t>
            </a:r>
            <a:endParaRPr sz="4800" u="sng">
              <a:solidFill>
                <a:srgbClr val="274E13"/>
              </a:solidFill>
              <a:latin typeface="Times New Roman"/>
              <a:ea typeface="Times New Roman"/>
              <a:cs typeface="Times New Roman"/>
              <a:sym typeface="Times New Roman"/>
            </a:endParaRPr>
          </a:p>
        </p:txBody>
      </p:sp>
      <p:sp>
        <p:nvSpPr>
          <p:cNvPr id="278" name="Google Shape;278;p13"/>
          <p:cNvSpPr txBox="1"/>
          <p:nvPr>
            <p:ph idx="1" type="body"/>
          </p:nvPr>
        </p:nvSpPr>
        <p:spPr>
          <a:xfrm>
            <a:off x="0" y="2173650"/>
            <a:ext cx="9144000" cy="30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solidFill>
                  <a:srgbClr val="274E13"/>
                </a:solidFill>
                <a:latin typeface="Times New Roman"/>
                <a:ea typeface="Times New Roman"/>
                <a:cs typeface="Times New Roman"/>
                <a:sym typeface="Times New Roman"/>
              </a:rPr>
              <a:t>KNIGHT’S TOUR </a:t>
            </a:r>
            <a:endParaRPr b="1" sz="2400" u="sng">
              <a:solidFill>
                <a:srgbClr val="274E13"/>
              </a:solidFill>
              <a:latin typeface="Times New Roman"/>
              <a:ea typeface="Times New Roman"/>
              <a:cs typeface="Times New Roman"/>
              <a:sym typeface="Times New Roman"/>
            </a:endParaRPr>
          </a:p>
          <a:p>
            <a:pPr indent="0" lvl="0" marL="0" rtl="0" algn="ctr">
              <a:spcBef>
                <a:spcPts val="1600"/>
              </a:spcBef>
              <a:spcAft>
                <a:spcPts val="0"/>
              </a:spcAft>
              <a:buNone/>
            </a:pPr>
            <a:r>
              <a:rPr lang="en" sz="3000" u="sng">
                <a:solidFill>
                  <a:srgbClr val="274E13"/>
                </a:solidFill>
                <a:latin typeface="Times New Roman"/>
                <a:ea typeface="Times New Roman"/>
                <a:cs typeface="Times New Roman"/>
                <a:sym typeface="Times New Roman"/>
              </a:rPr>
              <a:t>GRAPH TRAVERSAL PROBLEM</a:t>
            </a:r>
            <a:endParaRPr sz="3000" u="sng">
              <a:solidFill>
                <a:srgbClr val="274E13"/>
              </a:solidFill>
              <a:latin typeface="Times New Roman"/>
              <a:ea typeface="Times New Roman"/>
              <a:cs typeface="Times New Roman"/>
              <a:sym typeface="Times New Roman"/>
            </a:endParaRPr>
          </a:p>
          <a:p>
            <a:pPr indent="0" lvl="0" marL="0" rtl="0" algn="ctr">
              <a:spcBef>
                <a:spcPts val="1600"/>
              </a:spcBef>
              <a:spcAft>
                <a:spcPts val="0"/>
              </a:spcAft>
              <a:buNone/>
            </a:pPr>
            <a:r>
              <a:rPr lang="en" sz="1800">
                <a:solidFill>
                  <a:srgbClr val="274E13"/>
                </a:solidFill>
              </a:rPr>
              <a:t>                                                                                       </a:t>
            </a:r>
            <a:r>
              <a:rPr lang="en" sz="1800">
                <a:solidFill>
                  <a:srgbClr val="274E13"/>
                </a:solidFill>
              </a:rPr>
              <a:t>NISHCHAL MN - PES1201701523</a:t>
            </a:r>
            <a:endParaRPr sz="1800">
              <a:solidFill>
                <a:srgbClr val="274E13"/>
              </a:solidFill>
            </a:endParaRPr>
          </a:p>
          <a:p>
            <a:pPr indent="457200" lvl="0" marL="0" rtl="0" algn="r">
              <a:spcBef>
                <a:spcPts val="1600"/>
              </a:spcBef>
              <a:spcAft>
                <a:spcPts val="1600"/>
              </a:spcAft>
              <a:buNone/>
            </a:pPr>
            <a:r>
              <a:rPr lang="en" sz="1800">
                <a:solidFill>
                  <a:srgbClr val="274E13"/>
                </a:solidFill>
              </a:rPr>
              <a:t>    HITESH KUMAR - PES1201701511</a:t>
            </a:r>
            <a:endParaRPr sz="1800">
              <a:solidFill>
                <a:srgbClr val="274E1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64425" y="0"/>
            <a:ext cx="9144000" cy="10458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274E13"/>
                </a:solidFill>
                <a:latin typeface="Times New Roman"/>
                <a:ea typeface="Times New Roman"/>
                <a:cs typeface="Times New Roman"/>
                <a:sym typeface="Times New Roman"/>
              </a:rPr>
              <a:t>IMPLEMENTATION</a:t>
            </a:r>
            <a:endParaRPr sz="4800" u="sng">
              <a:solidFill>
                <a:srgbClr val="274E13"/>
              </a:solidFill>
              <a:latin typeface="Times New Roman"/>
              <a:ea typeface="Times New Roman"/>
              <a:cs typeface="Times New Roman"/>
              <a:sym typeface="Times New Roman"/>
            </a:endParaRPr>
          </a:p>
        </p:txBody>
      </p:sp>
      <p:sp>
        <p:nvSpPr>
          <p:cNvPr id="332" name="Google Shape;332;p22"/>
          <p:cNvSpPr txBox="1"/>
          <p:nvPr>
            <p:ph idx="1" type="body"/>
          </p:nvPr>
        </p:nvSpPr>
        <p:spPr>
          <a:xfrm>
            <a:off x="0" y="1310300"/>
            <a:ext cx="9144000" cy="3945000"/>
          </a:xfrm>
          <a:prstGeom prst="rect">
            <a:avLst/>
          </a:prstGeom>
          <a:effectLst>
            <a:outerShdw blurRad="142875" rotWithShape="0" algn="bl" dir="5999999" dist="19050">
              <a:srgbClr val="000000">
                <a:alpha val="36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b="1" lang="en" sz="1600">
                <a:solidFill>
                  <a:srgbClr val="274E13"/>
                </a:solidFill>
                <a:latin typeface="Times New Roman"/>
                <a:ea typeface="Times New Roman"/>
                <a:cs typeface="Times New Roman"/>
                <a:sym typeface="Times New Roman"/>
              </a:rPr>
              <a:t>Following are implementations for Knight’s tour problem. It prints one of the possible solutions in 2D matrix form. Basically, the output is a 2D 8*8 matrix with numbers from 0 to 63 and these numbers show steps made by Knight.</a:t>
            </a:r>
            <a:endParaRPr b="1" sz="1600">
              <a:solidFill>
                <a:srgbClr val="274E13"/>
              </a:solidFill>
              <a:latin typeface="Times New Roman"/>
              <a:ea typeface="Times New Roman"/>
              <a:cs typeface="Times New Roman"/>
              <a:sym typeface="Times New Roman"/>
            </a:endParaRPr>
          </a:p>
          <a:p>
            <a:pPr indent="0" lvl="0" marL="0" rtl="0" algn="l">
              <a:spcBef>
                <a:spcPts val="800"/>
              </a:spcBef>
              <a:spcAft>
                <a:spcPts val="1600"/>
              </a:spcAft>
              <a:buNone/>
            </a:pPr>
            <a:r>
              <a:t/>
            </a:r>
            <a:endParaRPr b="1" sz="1600">
              <a:solidFill>
                <a:srgbClr val="274E13"/>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nvSpPr>
        <p:spPr>
          <a:xfrm>
            <a:off x="0" y="0"/>
            <a:ext cx="9144000" cy="7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u="sng">
                <a:solidFill>
                  <a:srgbClr val="274E13"/>
                </a:solidFill>
                <a:latin typeface="Times New Roman"/>
                <a:ea typeface="Times New Roman"/>
                <a:cs typeface="Times New Roman"/>
                <a:sym typeface="Times New Roman"/>
              </a:rPr>
              <a:t>BRUTE FORCE</a:t>
            </a:r>
            <a:r>
              <a:rPr b="1" lang="en" sz="2400">
                <a:solidFill>
                  <a:srgbClr val="274E13"/>
                </a:solidFill>
                <a:latin typeface="Times New Roman"/>
                <a:ea typeface="Times New Roman"/>
                <a:cs typeface="Times New Roman"/>
                <a:sym typeface="Times New Roman"/>
              </a:rPr>
              <a:t> </a:t>
            </a:r>
            <a:endParaRPr b="1" sz="2400">
              <a:solidFill>
                <a:srgbClr val="274E13"/>
              </a:solidFill>
              <a:latin typeface="Times New Roman"/>
              <a:ea typeface="Times New Roman"/>
              <a:cs typeface="Times New Roman"/>
              <a:sym typeface="Times New Roman"/>
            </a:endParaRPr>
          </a:p>
          <a:p>
            <a:pPr indent="0" lvl="0" marL="914400" rtl="0" algn="ctr">
              <a:lnSpc>
                <a:spcPct val="115000"/>
              </a:lnSpc>
              <a:spcBef>
                <a:spcPts val="1600"/>
              </a:spcBef>
              <a:spcAft>
                <a:spcPts val="0"/>
              </a:spcAft>
              <a:buNone/>
            </a:pPr>
            <a:r>
              <a:t/>
            </a:r>
            <a:endParaRPr b="1">
              <a:solidFill>
                <a:srgbClr val="20124D"/>
              </a:solidFill>
              <a:latin typeface="Times New Roman"/>
              <a:ea typeface="Times New Roman"/>
              <a:cs typeface="Times New Roman"/>
              <a:sym typeface="Times New Roman"/>
            </a:endParaRPr>
          </a:p>
          <a:p>
            <a:pPr indent="0" lvl="0" marL="914400" rtl="0" algn="ctr">
              <a:lnSpc>
                <a:spcPct val="115000"/>
              </a:lnSpc>
              <a:spcBef>
                <a:spcPts val="1600"/>
              </a:spcBef>
              <a:spcAft>
                <a:spcPts val="0"/>
              </a:spcAft>
              <a:buNone/>
            </a:pPr>
            <a:r>
              <a:t/>
            </a:r>
            <a:endParaRPr sz="1800">
              <a:solidFill>
                <a:srgbClr val="274E13"/>
              </a:solidFill>
              <a:latin typeface="Times New Roman"/>
              <a:ea typeface="Times New Roman"/>
              <a:cs typeface="Times New Roman"/>
              <a:sym typeface="Times New Roman"/>
            </a:endParaRPr>
          </a:p>
          <a:p>
            <a:pPr indent="0" lvl="0" marL="914400" rtl="0" algn="ctr">
              <a:lnSpc>
                <a:spcPct val="115000"/>
              </a:lnSpc>
              <a:spcBef>
                <a:spcPts val="1600"/>
              </a:spcBef>
              <a:spcAft>
                <a:spcPts val="0"/>
              </a:spcAft>
              <a:buNone/>
            </a:pPr>
            <a:r>
              <a:t/>
            </a:r>
            <a:endParaRPr sz="1800">
              <a:solidFill>
                <a:srgbClr val="274E13"/>
              </a:solidFill>
              <a:latin typeface="Times New Roman"/>
              <a:ea typeface="Times New Roman"/>
              <a:cs typeface="Times New Roman"/>
              <a:sym typeface="Times New Roman"/>
            </a:endParaRPr>
          </a:p>
          <a:p>
            <a:pPr indent="0" lvl="0" marL="0" rtl="0" algn="ctr">
              <a:spcBef>
                <a:spcPts val="1600"/>
              </a:spcBef>
              <a:spcAft>
                <a:spcPts val="0"/>
              </a:spcAft>
              <a:buNone/>
            </a:pPr>
            <a:r>
              <a:t/>
            </a:r>
            <a:endParaRPr b="1" sz="1050">
              <a:solidFill>
                <a:srgbClr val="20124D"/>
              </a:solidFill>
              <a:latin typeface="Times New Roman"/>
              <a:ea typeface="Times New Roman"/>
              <a:cs typeface="Times New Roman"/>
              <a:sym typeface="Times New Roman"/>
            </a:endParaRPr>
          </a:p>
        </p:txBody>
      </p:sp>
      <p:pic>
        <p:nvPicPr>
          <p:cNvPr id="338" name="Google Shape;338;p23"/>
          <p:cNvPicPr preferRelativeResize="0"/>
          <p:nvPr/>
        </p:nvPicPr>
        <p:blipFill>
          <a:blip r:embed="rId3">
            <a:alphaModFix/>
          </a:blip>
          <a:stretch>
            <a:fillRect/>
          </a:stretch>
        </p:blipFill>
        <p:spPr>
          <a:xfrm>
            <a:off x="152400" y="741600"/>
            <a:ext cx="4309424" cy="4249500"/>
          </a:xfrm>
          <a:prstGeom prst="rect">
            <a:avLst/>
          </a:prstGeom>
          <a:noFill/>
          <a:ln>
            <a:noFill/>
          </a:ln>
        </p:spPr>
      </p:pic>
      <p:pic>
        <p:nvPicPr>
          <p:cNvPr id="339" name="Google Shape;339;p23"/>
          <p:cNvPicPr preferRelativeResize="0"/>
          <p:nvPr/>
        </p:nvPicPr>
        <p:blipFill>
          <a:blip r:embed="rId4">
            <a:alphaModFix/>
          </a:blip>
          <a:stretch>
            <a:fillRect/>
          </a:stretch>
        </p:blipFill>
        <p:spPr>
          <a:xfrm>
            <a:off x="4614225" y="741600"/>
            <a:ext cx="4529776" cy="4249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nvSpPr>
        <p:spPr>
          <a:xfrm>
            <a:off x="0" y="0"/>
            <a:ext cx="91440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6600"/>
              </a:solidFill>
              <a:latin typeface="Times New Roman"/>
              <a:ea typeface="Times New Roman"/>
              <a:cs typeface="Times New Roman"/>
              <a:sym typeface="Times New Roman"/>
            </a:endParaRPr>
          </a:p>
        </p:txBody>
      </p:sp>
      <p:sp>
        <p:nvSpPr>
          <p:cNvPr id="345" name="Google Shape;345;p24"/>
          <p:cNvSpPr txBox="1"/>
          <p:nvPr/>
        </p:nvSpPr>
        <p:spPr>
          <a:xfrm>
            <a:off x="4436975" y="0"/>
            <a:ext cx="4616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5B0F00"/>
              </a:solidFill>
              <a:latin typeface="Times New Roman"/>
              <a:ea typeface="Times New Roman"/>
              <a:cs typeface="Times New Roman"/>
              <a:sym typeface="Times New Roman"/>
            </a:endParaRPr>
          </a:p>
        </p:txBody>
      </p:sp>
      <p:sp>
        <p:nvSpPr>
          <p:cNvPr id="346" name="Google Shape;346;p24"/>
          <p:cNvSpPr txBox="1"/>
          <p:nvPr/>
        </p:nvSpPr>
        <p:spPr>
          <a:xfrm>
            <a:off x="924425" y="0"/>
            <a:ext cx="6826500" cy="8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rgbClr val="274E13"/>
                </a:solidFill>
                <a:latin typeface="Times New Roman"/>
                <a:ea typeface="Times New Roman"/>
                <a:cs typeface="Times New Roman"/>
                <a:sym typeface="Times New Roman"/>
              </a:rPr>
              <a:t>BACKTRACKING</a:t>
            </a:r>
            <a:endParaRPr b="1" sz="2400" u="sng">
              <a:solidFill>
                <a:srgbClr val="274E13"/>
              </a:solidFill>
              <a:latin typeface="Times New Roman"/>
              <a:ea typeface="Times New Roman"/>
              <a:cs typeface="Times New Roman"/>
              <a:sym typeface="Times New Roman"/>
            </a:endParaRPr>
          </a:p>
        </p:txBody>
      </p:sp>
      <p:pic>
        <p:nvPicPr>
          <p:cNvPr id="347" name="Google Shape;347;p24"/>
          <p:cNvPicPr preferRelativeResize="0"/>
          <p:nvPr/>
        </p:nvPicPr>
        <p:blipFill>
          <a:blip r:embed="rId3">
            <a:alphaModFix/>
          </a:blip>
          <a:stretch>
            <a:fillRect/>
          </a:stretch>
        </p:blipFill>
        <p:spPr>
          <a:xfrm>
            <a:off x="152400" y="827100"/>
            <a:ext cx="4340426" cy="4164000"/>
          </a:xfrm>
          <a:prstGeom prst="rect">
            <a:avLst/>
          </a:prstGeom>
          <a:noFill/>
          <a:ln>
            <a:noFill/>
          </a:ln>
        </p:spPr>
      </p:pic>
      <p:pic>
        <p:nvPicPr>
          <p:cNvPr id="348" name="Google Shape;348;p24"/>
          <p:cNvPicPr preferRelativeResize="0"/>
          <p:nvPr/>
        </p:nvPicPr>
        <p:blipFill>
          <a:blip r:embed="rId4">
            <a:alphaModFix/>
          </a:blip>
          <a:stretch>
            <a:fillRect/>
          </a:stretch>
        </p:blipFill>
        <p:spPr>
          <a:xfrm>
            <a:off x="4751025" y="827100"/>
            <a:ext cx="4188450" cy="416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5"/>
          <p:cNvSpPr txBox="1"/>
          <p:nvPr/>
        </p:nvSpPr>
        <p:spPr>
          <a:xfrm>
            <a:off x="0" y="0"/>
            <a:ext cx="9144000" cy="8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rgbClr val="274E13"/>
                </a:solidFill>
                <a:latin typeface="Times New Roman"/>
                <a:ea typeface="Times New Roman"/>
                <a:cs typeface="Times New Roman"/>
                <a:sym typeface="Times New Roman"/>
              </a:rPr>
              <a:t>WARNSDORFF'S</a:t>
            </a:r>
            <a:r>
              <a:rPr b="1" lang="en" sz="2400" u="sng">
                <a:solidFill>
                  <a:srgbClr val="274E13"/>
                </a:solidFill>
                <a:latin typeface="Times New Roman"/>
                <a:ea typeface="Times New Roman"/>
                <a:cs typeface="Times New Roman"/>
                <a:sym typeface="Times New Roman"/>
              </a:rPr>
              <a:t> ALGORITHM</a:t>
            </a:r>
            <a:endParaRPr b="1" sz="2400" u="sng">
              <a:solidFill>
                <a:srgbClr val="274E13"/>
              </a:solidFill>
              <a:latin typeface="Times New Roman"/>
              <a:ea typeface="Times New Roman"/>
              <a:cs typeface="Times New Roman"/>
              <a:sym typeface="Times New Roman"/>
            </a:endParaRPr>
          </a:p>
        </p:txBody>
      </p:sp>
      <p:sp>
        <p:nvSpPr>
          <p:cNvPr id="354" name="Google Shape;354;p25"/>
          <p:cNvSpPr txBox="1"/>
          <p:nvPr/>
        </p:nvSpPr>
        <p:spPr>
          <a:xfrm>
            <a:off x="5086975" y="0"/>
            <a:ext cx="4056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50">
              <a:solidFill>
                <a:srgbClr val="20124D"/>
              </a:solidFill>
              <a:latin typeface="Times New Roman"/>
              <a:ea typeface="Times New Roman"/>
              <a:cs typeface="Times New Roman"/>
              <a:sym typeface="Times New Roman"/>
            </a:endParaRPr>
          </a:p>
        </p:txBody>
      </p:sp>
      <p:pic>
        <p:nvPicPr>
          <p:cNvPr id="355" name="Google Shape;355;p25"/>
          <p:cNvPicPr preferRelativeResize="0"/>
          <p:nvPr/>
        </p:nvPicPr>
        <p:blipFill>
          <a:blip r:embed="rId3">
            <a:alphaModFix/>
          </a:blip>
          <a:stretch>
            <a:fillRect/>
          </a:stretch>
        </p:blipFill>
        <p:spPr>
          <a:xfrm>
            <a:off x="152400" y="872100"/>
            <a:ext cx="3976900" cy="4119000"/>
          </a:xfrm>
          <a:prstGeom prst="rect">
            <a:avLst/>
          </a:prstGeom>
          <a:noFill/>
          <a:ln>
            <a:noFill/>
          </a:ln>
        </p:spPr>
      </p:pic>
      <p:pic>
        <p:nvPicPr>
          <p:cNvPr id="356" name="Google Shape;356;p25"/>
          <p:cNvPicPr preferRelativeResize="0"/>
          <p:nvPr/>
        </p:nvPicPr>
        <p:blipFill>
          <a:blip r:embed="rId4">
            <a:alphaModFix/>
          </a:blip>
          <a:stretch>
            <a:fillRect/>
          </a:stretch>
        </p:blipFill>
        <p:spPr>
          <a:xfrm>
            <a:off x="4716350" y="872100"/>
            <a:ext cx="3976900" cy="4059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Google Shape;361;p26"/>
          <p:cNvPicPr preferRelativeResize="0"/>
          <p:nvPr/>
        </p:nvPicPr>
        <p:blipFill>
          <a:blip r:embed="rId3">
            <a:alphaModFix/>
          </a:blip>
          <a:stretch>
            <a:fillRect/>
          </a:stretch>
        </p:blipFill>
        <p:spPr>
          <a:xfrm>
            <a:off x="1869425" y="152400"/>
            <a:ext cx="4255276"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7"/>
          <p:cNvSpPr txBox="1"/>
          <p:nvPr/>
        </p:nvSpPr>
        <p:spPr>
          <a:xfrm>
            <a:off x="0" y="0"/>
            <a:ext cx="9144000" cy="9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rgbClr val="274E13"/>
                </a:solidFill>
              </a:rPr>
              <a:t>OUTPUT</a:t>
            </a:r>
            <a:endParaRPr b="1" sz="3000" u="sng">
              <a:solidFill>
                <a:srgbClr val="274E13"/>
              </a:solidFill>
            </a:endParaRPr>
          </a:p>
        </p:txBody>
      </p:sp>
      <p:sp>
        <p:nvSpPr>
          <p:cNvPr id="367" name="Google Shape;367;p27"/>
          <p:cNvSpPr txBox="1"/>
          <p:nvPr/>
        </p:nvSpPr>
        <p:spPr>
          <a:xfrm>
            <a:off x="5086975" y="0"/>
            <a:ext cx="4056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50">
              <a:solidFill>
                <a:srgbClr val="20124D"/>
              </a:solidFill>
              <a:latin typeface="Times New Roman"/>
              <a:ea typeface="Times New Roman"/>
              <a:cs typeface="Times New Roman"/>
              <a:sym typeface="Times New Roman"/>
            </a:endParaRPr>
          </a:p>
        </p:txBody>
      </p:sp>
      <p:pic>
        <p:nvPicPr>
          <p:cNvPr id="368" name="Google Shape;368;p27"/>
          <p:cNvPicPr preferRelativeResize="0"/>
          <p:nvPr/>
        </p:nvPicPr>
        <p:blipFill>
          <a:blip r:embed="rId3">
            <a:alphaModFix/>
          </a:blip>
          <a:stretch>
            <a:fillRect/>
          </a:stretch>
        </p:blipFill>
        <p:spPr>
          <a:xfrm>
            <a:off x="4792325" y="1063825"/>
            <a:ext cx="4110675" cy="3902700"/>
          </a:xfrm>
          <a:prstGeom prst="rect">
            <a:avLst/>
          </a:prstGeom>
          <a:noFill/>
          <a:ln>
            <a:noFill/>
          </a:ln>
        </p:spPr>
      </p:pic>
      <p:pic>
        <p:nvPicPr>
          <p:cNvPr id="369" name="Google Shape;369;p27"/>
          <p:cNvPicPr preferRelativeResize="0"/>
          <p:nvPr/>
        </p:nvPicPr>
        <p:blipFill>
          <a:blip r:embed="rId4">
            <a:alphaModFix/>
          </a:blip>
          <a:stretch>
            <a:fillRect/>
          </a:stretch>
        </p:blipFill>
        <p:spPr>
          <a:xfrm>
            <a:off x="152400" y="1088400"/>
            <a:ext cx="4185500" cy="390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05450" y="0"/>
            <a:ext cx="9144000" cy="10458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274E13"/>
                </a:solidFill>
                <a:latin typeface="Times New Roman"/>
                <a:ea typeface="Times New Roman"/>
                <a:cs typeface="Times New Roman"/>
                <a:sym typeface="Times New Roman"/>
              </a:rPr>
              <a:t>CONCLUSION</a:t>
            </a:r>
            <a:endParaRPr sz="4800" u="sng">
              <a:solidFill>
                <a:srgbClr val="274E13"/>
              </a:solidFill>
              <a:latin typeface="Times New Roman"/>
              <a:ea typeface="Times New Roman"/>
              <a:cs typeface="Times New Roman"/>
              <a:sym typeface="Times New Roman"/>
            </a:endParaRPr>
          </a:p>
        </p:txBody>
      </p:sp>
      <p:sp>
        <p:nvSpPr>
          <p:cNvPr id="375" name="Google Shape;375;p28"/>
          <p:cNvSpPr txBox="1"/>
          <p:nvPr>
            <p:ph idx="1" type="body"/>
          </p:nvPr>
        </p:nvSpPr>
        <p:spPr>
          <a:xfrm>
            <a:off x="0" y="1310300"/>
            <a:ext cx="9144000" cy="3945000"/>
          </a:xfrm>
          <a:prstGeom prst="rect">
            <a:avLst/>
          </a:prstGeom>
          <a:effectLst>
            <a:outerShdw blurRad="142875" rotWithShape="0" algn="bl" dir="5999999" dist="19050">
              <a:srgbClr val="000000">
                <a:alpha val="36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74E13"/>
                </a:solidFill>
                <a:latin typeface="Times New Roman"/>
                <a:ea typeface="Times New Roman"/>
                <a:cs typeface="Times New Roman"/>
                <a:sym typeface="Times New Roman"/>
              </a:rPr>
              <a:t>Considering the running time of the </a:t>
            </a:r>
            <a:r>
              <a:rPr b="1" lang="en" sz="1800">
                <a:solidFill>
                  <a:srgbClr val="274E13"/>
                </a:solidFill>
                <a:latin typeface="Times New Roman"/>
                <a:ea typeface="Times New Roman"/>
                <a:cs typeface="Times New Roman"/>
                <a:sym typeface="Times New Roman"/>
              </a:rPr>
              <a:t>backtracking</a:t>
            </a:r>
            <a:r>
              <a:rPr b="1" lang="en" sz="1800">
                <a:solidFill>
                  <a:srgbClr val="274E13"/>
                </a:solidFill>
                <a:latin typeface="Times New Roman"/>
                <a:ea typeface="Times New Roman"/>
                <a:cs typeface="Times New Roman"/>
                <a:sym typeface="Times New Roman"/>
              </a:rPr>
              <a:t> algorithm , the big-O notation is O(8^(N^2)),but we </a:t>
            </a:r>
            <a:r>
              <a:rPr b="1" lang="en" sz="1800">
                <a:solidFill>
                  <a:srgbClr val="274E13"/>
                </a:solidFill>
                <a:latin typeface="Times New Roman"/>
                <a:ea typeface="Times New Roman"/>
                <a:cs typeface="Times New Roman"/>
                <a:sym typeface="Times New Roman"/>
              </a:rPr>
              <a:t>don't</a:t>
            </a:r>
            <a:r>
              <a:rPr b="1" lang="en" sz="1800">
                <a:solidFill>
                  <a:srgbClr val="274E13"/>
                </a:solidFill>
                <a:latin typeface="Times New Roman"/>
                <a:ea typeface="Times New Roman"/>
                <a:cs typeface="Times New Roman"/>
                <a:sym typeface="Times New Roman"/>
              </a:rPr>
              <a:t> have to make 8 choices for each cell . </a:t>
            </a:r>
            <a:endParaRPr b="1" sz="1800">
              <a:solidFill>
                <a:srgbClr val="274E13"/>
              </a:solidFill>
              <a:latin typeface="Times New Roman"/>
              <a:ea typeface="Times New Roman"/>
              <a:cs typeface="Times New Roman"/>
              <a:sym typeface="Times New Roman"/>
            </a:endParaRPr>
          </a:p>
          <a:p>
            <a:pPr indent="0" lvl="0" marL="0" rtl="0" algn="l">
              <a:spcBef>
                <a:spcPts val="1600"/>
              </a:spcBef>
              <a:spcAft>
                <a:spcPts val="0"/>
              </a:spcAft>
              <a:buNone/>
            </a:pPr>
            <a:r>
              <a:rPr b="1" lang="en" sz="1800">
                <a:solidFill>
                  <a:srgbClr val="274E13"/>
                </a:solidFill>
                <a:latin typeface="Times New Roman"/>
                <a:ea typeface="Times New Roman"/>
                <a:cs typeface="Times New Roman"/>
                <a:sym typeface="Times New Roman"/>
              </a:rPr>
              <a:t>Even considering this our running time will be reduced by a factor and will become O(k^(N^2)) instead of </a:t>
            </a:r>
            <a:r>
              <a:rPr b="1" lang="en" sz="1800">
                <a:solidFill>
                  <a:srgbClr val="274E13"/>
                </a:solidFill>
                <a:latin typeface="Times New Roman"/>
                <a:ea typeface="Times New Roman"/>
                <a:cs typeface="Times New Roman"/>
                <a:sym typeface="Times New Roman"/>
              </a:rPr>
              <a:t>O(8^(N^2)),where k is a small integer constant. This is indeed an extremely a bad running time. </a:t>
            </a:r>
            <a:endParaRPr b="1" sz="1800">
              <a:solidFill>
                <a:srgbClr val="274E13"/>
              </a:solidFill>
              <a:latin typeface="Times New Roman"/>
              <a:ea typeface="Times New Roman"/>
              <a:cs typeface="Times New Roman"/>
              <a:sym typeface="Times New Roman"/>
            </a:endParaRPr>
          </a:p>
          <a:p>
            <a:pPr indent="0" lvl="0" marL="0" rtl="0" algn="l">
              <a:spcBef>
                <a:spcPts val="1600"/>
              </a:spcBef>
              <a:spcAft>
                <a:spcPts val="0"/>
              </a:spcAft>
              <a:buNone/>
            </a:pPr>
            <a:r>
              <a:t/>
            </a:r>
            <a:endParaRPr b="1" sz="1800">
              <a:solidFill>
                <a:srgbClr val="274E13"/>
              </a:solidFill>
              <a:latin typeface="Times New Roman"/>
              <a:ea typeface="Times New Roman"/>
              <a:cs typeface="Times New Roman"/>
              <a:sym typeface="Times New Roman"/>
            </a:endParaRPr>
          </a:p>
          <a:p>
            <a:pPr indent="0" lvl="0" marL="0" rtl="0" algn="l">
              <a:spcBef>
                <a:spcPts val="1600"/>
              </a:spcBef>
              <a:spcAft>
                <a:spcPts val="0"/>
              </a:spcAft>
              <a:buNone/>
            </a:pPr>
            <a:r>
              <a:rPr b="1" lang="en" sz="1800">
                <a:solidFill>
                  <a:srgbClr val="274E13"/>
                </a:solidFill>
                <a:latin typeface="Times New Roman"/>
                <a:ea typeface="Times New Roman"/>
                <a:cs typeface="Times New Roman"/>
                <a:sym typeface="Times New Roman"/>
              </a:rPr>
              <a:t>Warnsdorff's algorithm is the best and efficient way to solve a Knight's tour .</a:t>
            </a:r>
            <a:endParaRPr b="1" sz="1800">
              <a:solidFill>
                <a:srgbClr val="274E13"/>
              </a:solidFill>
              <a:latin typeface="Times New Roman"/>
              <a:ea typeface="Times New Roman"/>
              <a:cs typeface="Times New Roman"/>
              <a:sym typeface="Times New Roman"/>
            </a:endParaRPr>
          </a:p>
          <a:p>
            <a:pPr indent="0" lvl="0" marL="0" rtl="0" algn="l">
              <a:spcBef>
                <a:spcPts val="1600"/>
              </a:spcBef>
              <a:spcAft>
                <a:spcPts val="0"/>
              </a:spcAft>
              <a:buNone/>
            </a:pPr>
            <a:r>
              <a:rPr b="1" lang="en" sz="1800">
                <a:solidFill>
                  <a:srgbClr val="274E13"/>
                </a:solidFill>
                <a:latin typeface="Times New Roman"/>
                <a:ea typeface="Times New Roman"/>
                <a:cs typeface="Times New Roman"/>
                <a:sym typeface="Times New Roman"/>
              </a:rPr>
              <a:t>Warnsdorff's algorithm always gives a closed tour . This algorithm gives the tour in linear time.</a:t>
            </a:r>
            <a:endParaRPr b="1" sz="1800">
              <a:solidFill>
                <a:srgbClr val="274E13"/>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800">
              <a:solidFill>
                <a:srgbClr val="274E13"/>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414500"/>
            <a:ext cx="7030500" cy="8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rgbClr val="4C1130"/>
                </a:solidFill>
              </a:rPr>
              <a:t>REFERENCES</a:t>
            </a:r>
            <a:r>
              <a:rPr lang="en" sz="3600" u="sng">
                <a:solidFill>
                  <a:srgbClr val="4C1130"/>
                </a:solidFill>
              </a:rPr>
              <a:t> </a:t>
            </a:r>
            <a:endParaRPr sz="3600" u="sng">
              <a:solidFill>
                <a:srgbClr val="4C1130"/>
              </a:solidFill>
            </a:endParaRPr>
          </a:p>
        </p:txBody>
      </p:sp>
      <p:sp>
        <p:nvSpPr>
          <p:cNvPr id="381" name="Google Shape;381;p29"/>
          <p:cNvSpPr txBox="1"/>
          <p:nvPr>
            <p:ph idx="1" type="body"/>
          </p:nvPr>
        </p:nvSpPr>
        <p:spPr>
          <a:xfrm>
            <a:off x="329700" y="1761600"/>
            <a:ext cx="8004600" cy="338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B45F06"/>
              </a:buClr>
              <a:buSzPts val="1400"/>
              <a:buFont typeface="Times New Roman"/>
              <a:buAutoNum type="arabicPeriod"/>
            </a:pPr>
            <a:r>
              <a:rPr b="1" lang="en" sz="1400" u="sng">
                <a:solidFill>
                  <a:srgbClr val="B45F06"/>
                </a:solidFill>
                <a:latin typeface="Times New Roman"/>
                <a:ea typeface="Times New Roman"/>
                <a:cs typeface="Times New Roman"/>
                <a:sym typeface="Times New Roman"/>
                <a:hlinkClick r:id="rId3"/>
              </a:rPr>
              <a:t>https://en.wikipedia.org/wiki/Knight%27s_tour</a:t>
            </a:r>
            <a:endParaRPr b="1" sz="1400">
              <a:solidFill>
                <a:srgbClr val="B45F06"/>
              </a:solidFill>
              <a:latin typeface="Times New Roman"/>
              <a:ea typeface="Times New Roman"/>
              <a:cs typeface="Times New Roman"/>
              <a:sym typeface="Times New Roman"/>
            </a:endParaRPr>
          </a:p>
          <a:p>
            <a:pPr indent="-317500" lvl="0" marL="457200" rtl="0" algn="l">
              <a:spcBef>
                <a:spcPts val="0"/>
              </a:spcBef>
              <a:spcAft>
                <a:spcPts val="0"/>
              </a:spcAft>
              <a:buClr>
                <a:srgbClr val="B45F06"/>
              </a:buClr>
              <a:buSzPts val="1400"/>
              <a:buFont typeface="Times New Roman"/>
              <a:buAutoNum type="arabicPeriod"/>
            </a:pPr>
            <a:r>
              <a:rPr b="1" lang="en" sz="1400" u="sng">
                <a:solidFill>
                  <a:srgbClr val="B45F06"/>
                </a:solidFill>
                <a:latin typeface="Times New Roman"/>
                <a:ea typeface="Times New Roman"/>
                <a:cs typeface="Times New Roman"/>
                <a:sym typeface="Times New Roman"/>
                <a:hlinkClick r:id="rId4"/>
              </a:rPr>
              <a:t>https://bradfieldcs.com/algos/graphs/knights-tour/</a:t>
            </a:r>
            <a:endParaRPr b="1" sz="1400">
              <a:solidFill>
                <a:srgbClr val="B45F06"/>
              </a:solidFill>
              <a:latin typeface="Times New Roman"/>
              <a:ea typeface="Times New Roman"/>
              <a:cs typeface="Times New Roman"/>
              <a:sym typeface="Times New Roman"/>
            </a:endParaRPr>
          </a:p>
          <a:p>
            <a:pPr indent="-317500" lvl="0" marL="457200" rtl="0" algn="l">
              <a:spcBef>
                <a:spcPts val="0"/>
              </a:spcBef>
              <a:spcAft>
                <a:spcPts val="0"/>
              </a:spcAft>
              <a:buClr>
                <a:srgbClr val="B45F06"/>
              </a:buClr>
              <a:buSzPts val="1400"/>
              <a:buFont typeface="Times New Roman"/>
              <a:buAutoNum type="arabicPeriod"/>
            </a:pPr>
            <a:r>
              <a:rPr b="1" lang="en" sz="1400" u="sng">
                <a:solidFill>
                  <a:srgbClr val="B45F06"/>
                </a:solidFill>
                <a:latin typeface="Times New Roman"/>
                <a:ea typeface="Times New Roman"/>
                <a:cs typeface="Times New Roman"/>
                <a:sym typeface="Times New Roman"/>
                <a:hlinkClick r:id="rId5"/>
              </a:rPr>
              <a:t>https://www.quora.com/How-does-the-Warnsdorffs-algorithm-work</a:t>
            </a:r>
            <a:endParaRPr b="1" sz="1400">
              <a:solidFill>
                <a:srgbClr val="B45F06"/>
              </a:solidFill>
              <a:latin typeface="Times New Roman"/>
              <a:ea typeface="Times New Roman"/>
              <a:cs typeface="Times New Roman"/>
              <a:sym typeface="Times New Roman"/>
            </a:endParaRPr>
          </a:p>
          <a:p>
            <a:pPr indent="-317500" lvl="0" marL="457200" rtl="0" algn="l">
              <a:spcBef>
                <a:spcPts val="0"/>
              </a:spcBef>
              <a:spcAft>
                <a:spcPts val="0"/>
              </a:spcAft>
              <a:buClr>
                <a:srgbClr val="B45F06"/>
              </a:buClr>
              <a:buSzPts val="1400"/>
              <a:buFont typeface="Times New Roman"/>
              <a:buAutoNum type="arabicPeriod"/>
            </a:pPr>
            <a:r>
              <a:rPr b="1" lang="en" sz="1400" u="sng">
                <a:solidFill>
                  <a:srgbClr val="B45F06"/>
                </a:solidFill>
                <a:latin typeface="Times New Roman"/>
                <a:ea typeface="Times New Roman"/>
                <a:cs typeface="Times New Roman"/>
                <a:sym typeface="Times New Roman"/>
                <a:hlinkClick r:id="rId6"/>
              </a:rPr>
              <a:t>https://stackoverflow.com/questions/19214109/how-to-optimize-knights-tour-algorithm</a:t>
            </a:r>
            <a:endParaRPr b="1" sz="1400">
              <a:solidFill>
                <a:srgbClr val="B45F06"/>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0"/>
          <p:cNvSpPr txBox="1"/>
          <p:nvPr/>
        </p:nvSpPr>
        <p:spPr>
          <a:xfrm>
            <a:off x="-75375" y="1460175"/>
            <a:ext cx="9144000" cy="174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u="sng">
                <a:solidFill>
                  <a:schemeClr val="accent5"/>
                </a:solidFill>
                <a:latin typeface="Times New Roman"/>
                <a:ea typeface="Times New Roman"/>
                <a:cs typeface="Times New Roman"/>
                <a:sym typeface="Times New Roman"/>
              </a:rPr>
              <a:t>THANK YOU</a:t>
            </a:r>
            <a:endParaRPr b="1" sz="4800" u="sng">
              <a:solidFill>
                <a:schemeClr val="accent5"/>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7300" y="182175"/>
            <a:ext cx="7026900" cy="10071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274E13"/>
                </a:solidFill>
                <a:latin typeface="Nunito"/>
                <a:ea typeface="Nunito"/>
                <a:cs typeface="Nunito"/>
                <a:sym typeface="Nunito"/>
              </a:rPr>
              <a:t>ABSTRACT </a:t>
            </a:r>
            <a:endParaRPr sz="4800" u="sng">
              <a:solidFill>
                <a:srgbClr val="274E13"/>
              </a:solidFill>
              <a:latin typeface="Times New Roman"/>
              <a:ea typeface="Times New Roman"/>
              <a:cs typeface="Times New Roman"/>
              <a:sym typeface="Times New Roman"/>
            </a:endParaRPr>
          </a:p>
        </p:txBody>
      </p:sp>
      <p:sp>
        <p:nvSpPr>
          <p:cNvPr id="284" name="Google Shape;284;p14"/>
          <p:cNvSpPr txBox="1"/>
          <p:nvPr>
            <p:ph idx="1" type="body"/>
          </p:nvPr>
        </p:nvSpPr>
        <p:spPr>
          <a:xfrm>
            <a:off x="0" y="1521625"/>
            <a:ext cx="9144000" cy="3733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solidFill>
                  <a:srgbClr val="274E13"/>
                </a:solidFill>
                <a:latin typeface="Times New Roman"/>
                <a:ea typeface="Times New Roman"/>
                <a:cs typeface="Times New Roman"/>
                <a:sym typeface="Times New Roman"/>
              </a:rPr>
              <a:t>The knight’s tour problem is a sub chess puzzle where the objective is to find the combinations made by the knight so that it visits every square of the chess board exactly once.</a:t>
            </a:r>
            <a:endParaRPr b="1" sz="2400">
              <a:solidFill>
                <a:srgbClr val="274E13"/>
              </a:solidFill>
              <a:latin typeface="Times New Roman"/>
              <a:ea typeface="Times New Roman"/>
              <a:cs typeface="Times New Roman"/>
              <a:sym typeface="Times New Roman"/>
            </a:endParaRPr>
          </a:p>
          <a:p>
            <a:pPr indent="457200" lvl="0" marL="0" rtl="0" algn="l">
              <a:spcBef>
                <a:spcPts val="1600"/>
              </a:spcBef>
              <a:spcAft>
                <a:spcPts val="0"/>
              </a:spcAft>
              <a:buNone/>
            </a:pPr>
            <a:r>
              <a:rPr b="1" lang="en" sz="2400">
                <a:solidFill>
                  <a:srgbClr val="274E13"/>
                </a:solidFill>
                <a:latin typeface="Times New Roman"/>
                <a:ea typeface="Times New Roman"/>
                <a:cs typeface="Times New Roman"/>
                <a:sym typeface="Times New Roman"/>
              </a:rPr>
              <a:t>This project consists of three approaches to solve this problem.</a:t>
            </a:r>
            <a:endParaRPr b="1" sz="2400">
              <a:solidFill>
                <a:srgbClr val="274E13"/>
              </a:solidFill>
              <a:latin typeface="Times New Roman"/>
              <a:ea typeface="Times New Roman"/>
              <a:cs typeface="Times New Roman"/>
              <a:sym typeface="Times New Roman"/>
            </a:endParaRPr>
          </a:p>
          <a:p>
            <a:pPr indent="457200" lvl="0" marL="0" rtl="0" algn="l">
              <a:spcBef>
                <a:spcPts val="1600"/>
              </a:spcBef>
              <a:spcAft>
                <a:spcPts val="1600"/>
              </a:spcAft>
              <a:buNone/>
            </a:pPr>
            <a:r>
              <a:rPr b="1" lang="en" sz="2400">
                <a:solidFill>
                  <a:srgbClr val="274E13"/>
                </a:solidFill>
                <a:latin typeface="Times New Roman"/>
                <a:ea typeface="Times New Roman"/>
                <a:cs typeface="Times New Roman"/>
                <a:sym typeface="Times New Roman"/>
              </a:rPr>
              <a:t>The first one is using the brute-force algorithm followed by backtracking . The next approach is using </a:t>
            </a:r>
            <a:r>
              <a:rPr b="1" lang="en" sz="2400">
                <a:solidFill>
                  <a:srgbClr val="274E13"/>
                </a:solidFill>
                <a:latin typeface="Times New Roman"/>
                <a:ea typeface="Times New Roman"/>
                <a:cs typeface="Times New Roman"/>
                <a:sym typeface="Times New Roman"/>
              </a:rPr>
              <a:t>warnsdorff's</a:t>
            </a:r>
            <a:r>
              <a:rPr b="1" lang="en" sz="2400">
                <a:solidFill>
                  <a:srgbClr val="274E13"/>
                </a:solidFill>
                <a:latin typeface="Times New Roman"/>
                <a:ea typeface="Times New Roman"/>
                <a:cs typeface="Times New Roman"/>
                <a:sym typeface="Times New Roman"/>
              </a:rPr>
              <a:t> rule which is a </a:t>
            </a:r>
            <a:r>
              <a:rPr b="1" lang="en" sz="2400">
                <a:solidFill>
                  <a:srgbClr val="274E13"/>
                </a:solidFill>
                <a:latin typeface="Times New Roman"/>
                <a:ea typeface="Times New Roman"/>
                <a:cs typeface="Times New Roman"/>
                <a:sym typeface="Times New Roman"/>
              </a:rPr>
              <a:t>heuristic for finding knight’s tour.</a:t>
            </a:r>
            <a:r>
              <a:rPr b="1" lang="en" sz="2400">
                <a:solidFill>
                  <a:srgbClr val="274E13"/>
                </a:solidFill>
                <a:latin typeface="Times New Roman"/>
                <a:ea typeface="Times New Roman"/>
                <a:cs typeface="Times New Roman"/>
                <a:sym typeface="Times New Roman"/>
              </a:rPr>
              <a:t> </a:t>
            </a:r>
            <a:endParaRPr b="1" sz="2400">
              <a:solidFill>
                <a:srgbClr val="274E1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0" y="182175"/>
            <a:ext cx="9144000" cy="10071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274E13"/>
                </a:solidFill>
                <a:latin typeface="Nunito"/>
                <a:ea typeface="Nunito"/>
                <a:cs typeface="Nunito"/>
                <a:sym typeface="Nunito"/>
              </a:rPr>
              <a:t>PROBLEM DEFINITION</a:t>
            </a:r>
            <a:endParaRPr sz="4800" u="sng">
              <a:solidFill>
                <a:srgbClr val="274E13"/>
              </a:solidFill>
              <a:latin typeface="Times New Roman"/>
              <a:ea typeface="Times New Roman"/>
              <a:cs typeface="Times New Roman"/>
              <a:sym typeface="Times New Roman"/>
            </a:endParaRPr>
          </a:p>
        </p:txBody>
      </p:sp>
      <p:sp>
        <p:nvSpPr>
          <p:cNvPr id="290" name="Google Shape;290;p15"/>
          <p:cNvSpPr txBox="1"/>
          <p:nvPr>
            <p:ph idx="1" type="body"/>
          </p:nvPr>
        </p:nvSpPr>
        <p:spPr>
          <a:xfrm>
            <a:off x="0" y="1521625"/>
            <a:ext cx="9144000" cy="3733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800">
                <a:solidFill>
                  <a:srgbClr val="274E13"/>
                </a:solidFill>
                <a:latin typeface="Times New Roman"/>
                <a:ea typeface="Times New Roman"/>
                <a:cs typeface="Times New Roman"/>
                <a:sym typeface="Times New Roman"/>
              </a:rPr>
              <a:t>Knight’s Tour is a classical problem on the chess board. In this, a knight is moved in sequence of squares such that it visits every squares exactly once. This problem is most often dealt as mathematical problem and a most popular problem appearing in Artificial Intelligence. Knight’s Tour is a more general form of Hamiltonian path problem. </a:t>
            </a:r>
            <a:endParaRPr b="1" sz="1800">
              <a:solidFill>
                <a:srgbClr val="274E13"/>
              </a:solidFill>
              <a:latin typeface="Times New Roman"/>
              <a:ea typeface="Times New Roman"/>
              <a:cs typeface="Times New Roman"/>
              <a:sym typeface="Times New Roman"/>
            </a:endParaRPr>
          </a:p>
          <a:p>
            <a:pPr indent="457200" lvl="0" marL="0" rtl="0" algn="l">
              <a:spcBef>
                <a:spcPts val="1600"/>
              </a:spcBef>
              <a:spcAft>
                <a:spcPts val="1600"/>
              </a:spcAft>
              <a:buNone/>
            </a:pPr>
            <a:r>
              <a:rPr b="1" lang="en" sz="1800">
                <a:solidFill>
                  <a:srgbClr val="274E13"/>
                </a:solidFill>
                <a:latin typeface="Times New Roman"/>
                <a:ea typeface="Times New Roman"/>
                <a:cs typeface="Times New Roman"/>
                <a:sym typeface="Times New Roman"/>
              </a:rPr>
              <a:t>Further, this problem isn’t only applicable to the standard 8x8 chess board. All the boards with size n*n with n&gt;=5 is applicable to the problem. There exists at least one knight’s tour on such board.</a:t>
            </a:r>
            <a:endParaRPr b="1" sz="1800">
              <a:solidFill>
                <a:srgbClr val="274E1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0" y="182175"/>
            <a:ext cx="9144000" cy="10071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274E13"/>
                </a:solidFill>
                <a:latin typeface="Times New Roman"/>
                <a:ea typeface="Times New Roman"/>
                <a:cs typeface="Times New Roman"/>
                <a:sym typeface="Times New Roman"/>
              </a:rPr>
              <a:t>KNIGHT’S MOVE IN A CHESS BOARD</a:t>
            </a:r>
            <a:endParaRPr sz="3600" u="sng">
              <a:solidFill>
                <a:srgbClr val="274E13"/>
              </a:solidFill>
              <a:latin typeface="Times New Roman"/>
              <a:ea typeface="Times New Roman"/>
              <a:cs typeface="Times New Roman"/>
              <a:sym typeface="Times New Roman"/>
            </a:endParaRPr>
          </a:p>
        </p:txBody>
      </p:sp>
      <p:sp>
        <p:nvSpPr>
          <p:cNvPr id="296" name="Google Shape;296;p16"/>
          <p:cNvSpPr txBox="1"/>
          <p:nvPr>
            <p:ph idx="1" type="body"/>
          </p:nvPr>
        </p:nvSpPr>
        <p:spPr>
          <a:xfrm>
            <a:off x="0" y="1521625"/>
            <a:ext cx="9144000" cy="37338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2400">
                <a:solidFill>
                  <a:srgbClr val="274E13"/>
                </a:solidFill>
                <a:latin typeface="Times New Roman"/>
                <a:ea typeface="Times New Roman"/>
                <a:cs typeface="Times New Roman"/>
                <a:sym typeface="Times New Roman"/>
              </a:rPr>
              <a:t>.</a:t>
            </a:r>
            <a:endParaRPr sz="2400">
              <a:solidFill>
                <a:srgbClr val="274E13"/>
              </a:solidFill>
              <a:latin typeface="Times New Roman"/>
              <a:ea typeface="Times New Roman"/>
              <a:cs typeface="Times New Roman"/>
              <a:sym typeface="Times New Roman"/>
            </a:endParaRPr>
          </a:p>
        </p:txBody>
      </p:sp>
      <p:pic>
        <p:nvPicPr>
          <p:cNvPr id="297" name="Google Shape;297;p16"/>
          <p:cNvPicPr preferRelativeResize="0"/>
          <p:nvPr/>
        </p:nvPicPr>
        <p:blipFill>
          <a:blip r:embed="rId3">
            <a:alphaModFix/>
          </a:blip>
          <a:stretch>
            <a:fillRect/>
          </a:stretch>
        </p:blipFill>
        <p:spPr>
          <a:xfrm>
            <a:off x="1990838" y="1635775"/>
            <a:ext cx="5162324" cy="330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0" y="182175"/>
            <a:ext cx="9144000" cy="10071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274E13"/>
                </a:solidFill>
                <a:latin typeface="Nunito"/>
                <a:ea typeface="Nunito"/>
                <a:cs typeface="Nunito"/>
                <a:sym typeface="Nunito"/>
              </a:rPr>
              <a:t>INTRODUCTION</a:t>
            </a:r>
            <a:r>
              <a:rPr lang="en" sz="4800" u="sng">
                <a:solidFill>
                  <a:srgbClr val="274E13"/>
                </a:solidFill>
                <a:latin typeface="Nunito"/>
                <a:ea typeface="Nunito"/>
                <a:cs typeface="Nunito"/>
                <a:sym typeface="Nunito"/>
              </a:rPr>
              <a:t> </a:t>
            </a:r>
            <a:endParaRPr sz="4800" u="sng">
              <a:solidFill>
                <a:srgbClr val="274E13"/>
              </a:solidFill>
              <a:latin typeface="Times New Roman"/>
              <a:ea typeface="Times New Roman"/>
              <a:cs typeface="Times New Roman"/>
              <a:sym typeface="Times New Roman"/>
            </a:endParaRPr>
          </a:p>
        </p:txBody>
      </p:sp>
      <p:sp>
        <p:nvSpPr>
          <p:cNvPr id="303" name="Google Shape;303;p17"/>
          <p:cNvSpPr txBox="1"/>
          <p:nvPr>
            <p:ph idx="1" type="body"/>
          </p:nvPr>
        </p:nvSpPr>
        <p:spPr>
          <a:xfrm>
            <a:off x="0" y="1310300"/>
            <a:ext cx="9144000" cy="3945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2000">
                <a:solidFill>
                  <a:srgbClr val="274E13"/>
                </a:solidFill>
                <a:latin typeface="Times New Roman"/>
                <a:ea typeface="Times New Roman"/>
                <a:cs typeface="Times New Roman"/>
                <a:sym typeface="Times New Roman"/>
              </a:rPr>
              <a:t>Chess is a two player game played on square board. A knight’s tour is a sequence of squares such that all pairs of consecutive squares are adjacent in a graph and no square appears in the sequence more than once. In general, it is a Hamiltonian path problem with nodes as squares of the chessboard and the nodes are adjacent to each other only if a knight can move to the other node in single step. In this problem, we traverse the graph such that every nodes are visited exactly once and no nodes are left unvisited.</a:t>
            </a:r>
            <a:endParaRPr b="1" sz="2000">
              <a:solidFill>
                <a:srgbClr val="274E13"/>
              </a:solidFill>
              <a:latin typeface="Times New Roman"/>
              <a:ea typeface="Times New Roman"/>
              <a:cs typeface="Times New Roman"/>
              <a:sym typeface="Times New Roman"/>
            </a:endParaRPr>
          </a:p>
          <a:p>
            <a:pPr indent="457200" lvl="0" marL="0" rtl="0" algn="l">
              <a:spcBef>
                <a:spcPts val="1600"/>
              </a:spcBef>
              <a:spcAft>
                <a:spcPts val="0"/>
              </a:spcAft>
              <a:buNone/>
            </a:pPr>
            <a:r>
              <a:rPr b="1" lang="en" sz="2000">
                <a:solidFill>
                  <a:srgbClr val="274E13"/>
                </a:solidFill>
                <a:latin typeface="Times New Roman"/>
                <a:ea typeface="Times New Roman"/>
                <a:cs typeface="Times New Roman"/>
                <a:sym typeface="Times New Roman"/>
              </a:rPr>
              <a:t>This project is intended to build a program that solves a Knight’s tour in a chess boards of size 8*8;</a:t>
            </a:r>
            <a:endParaRPr b="1" sz="2000">
              <a:solidFill>
                <a:srgbClr val="274E13"/>
              </a:solidFill>
              <a:latin typeface="Times New Roman"/>
              <a:ea typeface="Times New Roman"/>
              <a:cs typeface="Times New Roman"/>
              <a:sym typeface="Times New Roman"/>
            </a:endParaRPr>
          </a:p>
          <a:p>
            <a:pPr indent="457200" lvl="0" marL="0" rtl="0" algn="l">
              <a:spcBef>
                <a:spcPts val="1600"/>
              </a:spcBef>
              <a:spcAft>
                <a:spcPts val="1600"/>
              </a:spcAft>
              <a:buNone/>
            </a:pPr>
            <a:r>
              <a:t/>
            </a:r>
            <a:endParaRPr b="1" sz="2000">
              <a:solidFill>
                <a:srgbClr val="274E13"/>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0" y="182175"/>
            <a:ext cx="9144000" cy="10071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274E13"/>
                </a:solidFill>
                <a:latin typeface="Nunito"/>
                <a:ea typeface="Nunito"/>
                <a:cs typeface="Nunito"/>
                <a:sym typeface="Nunito"/>
              </a:rPr>
              <a:t>DESIGN</a:t>
            </a:r>
            <a:endParaRPr sz="4800" u="sng">
              <a:solidFill>
                <a:srgbClr val="274E13"/>
              </a:solidFill>
              <a:latin typeface="Times New Roman"/>
              <a:ea typeface="Times New Roman"/>
              <a:cs typeface="Times New Roman"/>
              <a:sym typeface="Times New Roman"/>
            </a:endParaRPr>
          </a:p>
        </p:txBody>
      </p:sp>
      <p:sp>
        <p:nvSpPr>
          <p:cNvPr id="309" name="Google Shape;309;p18"/>
          <p:cNvSpPr txBox="1"/>
          <p:nvPr>
            <p:ph idx="1" type="body"/>
          </p:nvPr>
        </p:nvSpPr>
        <p:spPr>
          <a:xfrm>
            <a:off x="0" y="1310300"/>
            <a:ext cx="9144000" cy="3945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solidFill>
                  <a:srgbClr val="274E13"/>
                </a:solidFill>
                <a:latin typeface="Times New Roman"/>
                <a:ea typeface="Times New Roman"/>
                <a:cs typeface="Times New Roman"/>
                <a:sym typeface="Times New Roman"/>
              </a:rPr>
              <a:t>1.The brute force algorithm tries every </a:t>
            </a:r>
            <a:r>
              <a:rPr b="1" lang="en" sz="1800">
                <a:solidFill>
                  <a:srgbClr val="274E13"/>
                </a:solidFill>
                <a:latin typeface="Times New Roman"/>
                <a:ea typeface="Times New Roman"/>
                <a:cs typeface="Times New Roman"/>
                <a:sym typeface="Times New Roman"/>
              </a:rPr>
              <a:t>possible</a:t>
            </a:r>
            <a:r>
              <a:rPr b="1" lang="en" sz="1800">
                <a:solidFill>
                  <a:srgbClr val="274E13"/>
                </a:solidFill>
                <a:latin typeface="Times New Roman"/>
                <a:ea typeface="Times New Roman"/>
                <a:cs typeface="Times New Roman"/>
                <a:sym typeface="Times New Roman"/>
              </a:rPr>
              <a:t> permutation of moves and see if </a:t>
            </a:r>
            <a:r>
              <a:rPr b="1" lang="en" sz="1800">
                <a:solidFill>
                  <a:srgbClr val="274E13"/>
                </a:solidFill>
                <a:latin typeface="Times New Roman"/>
                <a:ea typeface="Times New Roman"/>
                <a:cs typeface="Times New Roman"/>
                <a:sym typeface="Times New Roman"/>
              </a:rPr>
              <a:t>they are</a:t>
            </a:r>
            <a:r>
              <a:rPr b="1" lang="en" sz="1800">
                <a:solidFill>
                  <a:srgbClr val="274E13"/>
                </a:solidFill>
                <a:latin typeface="Times New Roman"/>
                <a:ea typeface="Times New Roman"/>
                <a:cs typeface="Times New Roman"/>
                <a:sym typeface="Times New Roman"/>
              </a:rPr>
              <a:t> valid.</a:t>
            </a:r>
            <a:endParaRPr b="1" sz="1800">
              <a:solidFill>
                <a:srgbClr val="274E13"/>
              </a:solidFill>
              <a:latin typeface="Times New Roman"/>
              <a:ea typeface="Times New Roman"/>
              <a:cs typeface="Times New Roman"/>
              <a:sym typeface="Times New Roman"/>
            </a:endParaRPr>
          </a:p>
          <a:p>
            <a:pPr indent="0" lvl="0" marL="457200" rtl="0" algn="l">
              <a:spcBef>
                <a:spcPts val="1600"/>
              </a:spcBef>
              <a:spcAft>
                <a:spcPts val="0"/>
              </a:spcAft>
              <a:buNone/>
            </a:pPr>
            <a:r>
              <a:rPr b="1" lang="en" sz="1800">
                <a:solidFill>
                  <a:srgbClr val="274E13"/>
                </a:solidFill>
                <a:latin typeface="Times New Roman"/>
                <a:ea typeface="Times New Roman"/>
                <a:cs typeface="Times New Roman"/>
                <a:sym typeface="Times New Roman"/>
              </a:rPr>
              <a:t>2. Backtracking works in an incremental way to attack problems.</a:t>
            </a:r>
            <a:endParaRPr b="1" sz="1800">
              <a:solidFill>
                <a:srgbClr val="274E13"/>
              </a:solidFill>
              <a:latin typeface="Times New Roman"/>
              <a:ea typeface="Times New Roman"/>
              <a:cs typeface="Times New Roman"/>
              <a:sym typeface="Times New Roman"/>
            </a:endParaRPr>
          </a:p>
          <a:p>
            <a:pPr indent="0" lvl="0" marL="457200" rtl="0" algn="l">
              <a:spcBef>
                <a:spcPts val="1600"/>
              </a:spcBef>
              <a:spcAft>
                <a:spcPts val="0"/>
              </a:spcAft>
              <a:buNone/>
            </a:pPr>
            <a:r>
              <a:rPr b="1" lang="en" sz="1800">
                <a:solidFill>
                  <a:srgbClr val="274E13"/>
                </a:solidFill>
                <a:latin typeface="Times New Roman"/>
                <a:ea typeface="Times New Roman"/>
                <a:cs typeface="Times New Roman"/>
                <a:sym typeface="Times New Roman"/>
              </a:rPr>
              <a:t>Create a solution matrix of the same structure as chessboard.</a:t>
            </a:r>
            <a:endParaRPr b="1" sz="1800">
              <a:solidFill>
                <a:srgbClr val="274E13"/>
              </a:solidFill>
              <a:latin typeface="Times New Roman"/>
              <a:ea typeface="Times New Roman"/>
              <a:cs typeface="Times New Roman"/>
              <a:sym typeface="Times New Roman"/>
            </a:endParaRPr>
          </a:p>
          <a:p>
            <a:pPr indent="0" lvl="0" marL="457200" rtl="0" algn="l">
              <a:spcBef>
                <a:spcPts val="2200"/>
              </a:spcBef>
              <a:spcAft>
                <a:spcPts val="0"/>
              </a:spcAft>
              <a:buNone/>
            </a:pPr>
            <a:r>
              <a:rPr b="1" lang="en" sz="1800">
                <a:solidFill>
                  <a:srgbClr val="274E13"/>
                </a:solidFill>
                <a:latin typeface="Times New Roman"/>
                <a:ea typeface="Times New Roman"/>
                <a:cs typeface="Times New Roman"/>
                <a:sym typeface="Times New Roman"/>
              </a:rPr>
              <a:t>Start from 0,0 and index = 0. (index will represent the no of cells has been covered by the knight)</a:t>
            </a:r>
            <a:endParaRPr b="1" sz="1800">
              <a:solidFill>
                <a:srgbClr val="274E13"/>
              </a:solidFill>
              <a:latin typeface="Times New Roman"/>
              <a:ea typeface="Times New Roman"/>
              <a:cs typeface="Times New Roman"/>
              <a:sym typeface="Times New Roman"/>
            </a:endParaRPr>
          </a:p>
          <a:p>
            <a:pPr indent="0" lvl="0" marL="457200" rtl="0" algn="l">
              <a:spcBef>
                <a:spcPts val="2200"/>
              </a:spcBef>
              <a:spcAft>
                <a:spcPts val="0"/>
              </a:spcAft>
              <a:buNone/>
            </a:pPr>
            <a:r>
              <a:rPr b="1" lang="en" sz="1800">
                <a:solidFill>
                  <a:srgbClr val="274E13"/>
                </a:solidFill>
                <a:latin typeface="Times New Roman"/>
                <a:ea typeface="Times New Roman"/>
                <a:cs typeface="Times New Roman"/>
                <a:sym typeface="Times New Roman"/>
              </a:rPr>
              <a:t>Check current cell is not already used if not then mark that cell (start with 0 and keep incrementing it, it will show us the path for the knight).</a:t>
            </a:r>
            <a:endParaRPr b="1" sz="1800">
              <a:solidFill>
                <a:srgbClr val="274E13"/>
              </a:solidFill>
              <a:latin typeface="Times New Roman"/>
              <a:ea typeface="Times New Roman"/>
              <a:cs typeface="Times New Roman"/>
              <a:sym typeface="Times New Roman"/>
            </a:endParaRPr>
          </a:p>
          <a:p>
            <a:pPr indent="0" lvl="0" marL="457200" rtl="0" algn="l">
              <a:spcBef>
                <a:spcPts val="2200"/>
              </a:spcBef>
              <a:spcAft>
                <a:spcPts val="0"/>
              </a:spcAft>
              <a:buNone/>
            </a:pPr>
            <a:r>
              <a:t/>
            </a:r>
            <a:endParaRPr b="1" sz="1800">
              <a:solidFill>
                <a:srgbClr val="274E13"/>
              </a:solidFill>
              <a:latin typeface="Times New Roman"/>
              <a:ea typeface="Times New Roman"/>
              <a:cs typeface="Times New Roman"/>
              <a:sym typeface="Times New Roman"/>
            </a:endParaRPr>
          </a:p>
          <a:p>
            <a:pPr indent="0" lvl="0" marL="457200" rtl="0" algn="l">
              <a:spcBef>
                <a:spcPts val="2200"/>
              </a:spcBef>
              <a:spcAft>
                <a:spcPts val="0"/>
              </a:spcAft>
              <a:buNone/>
            </a:pPr>
            <a:r>
              <a:t/>
            </a:r>
            <a:endParaRPr b="1" sz="1800">
              <a:solidFill>
                <a:srgbClr val="274E13"/>
              </a:solidFill>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b="1" sz="1800">
              <a:solidFill>
                <a:srgbClr val="274E1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274E13"/>
                </a:solidFill>
                <a:latin typeface="Times New Roman"/>
                <a:ea typeface="Times New Roman"/>
                <a:cs typeface="Times New Roman"/>
                <a:sym typeface="Times New Roman"/>
              </a:rPr>
              <a:t>Check if index = N*N-1, means Knight has covered all the cells. return true and print the solution matrix.</a:t>
            </a:r>
            <a:endParaRPr b="1" sz="1800">
              <a:solidFill>
                <a:srgbClr val="274E13"/>
              </a:solidFill>
              <a:latin typeface="Times New Roman"/>
              <a:ea typeface="Times New Roman"/>
              <a:cs typeface="Times New Roman"/>
              <a:sym typeface="Times New Roman"/>
            </a:endParaRPr>
          </a:p>
          <a:p>
            <a:pPr indent="0" lvl="0" marL="914400" rtl="0" algn="l">
              <a:lnSpc>
                <a:spcPct val="115000"/>
              </a:lnSpc>
              <a:spcBef>
                <a:spcPts val="2200"/>
              </a:spcBef>
              <a:spcAft>
                <a:spcPts val="0"/>
              </a:spcAft>
              <a:buNone/>
            </a:pPr>
            <a:r>
              <a:rPr b="1" lang="en" sz="1800">
                <a:solidFill>
                  <a:srgbClr val="274E13"/>
                </a:solidFill>
                <a:latin typeface="Times New Roman"/>
                <a:ea typeface="Times New Roman"/>
                <a:cs typeface="Times New Roman"/>
                <a:sym typeface="Times New Roman"/>
              </a:rPr>
              <a:t>Now try to solve rest of the problem recursively by making index +1. Check all 8 directions. (Knight can move to 8 cells from its current position.) Check the boundary conditions as well.</a:t>
            </a:r>
            <a:endParaRPr b="1" sz="1800">
              <a:solidFill>
                <a:srgbClr val="274E13"/>
              </a:solidFill>
              <a:latin typeface="Times New Roman"/>
              <a:ea typeface="Times New Roman"/>
              <a:cs typeface="Times New Roman"/>
              <a:sym typeface="Times New Roman"/>
            </a:endParaRPr>
          </a:p>
          <a:p>
            <a:pPr indent="0" lvl="0" marL="914400" rtl="0" algn="l">
              <a:lnSpc>
                <a:spcPct val="115000"/>
              </a:lnSpc>
              <a:spcBef>
                <a:spcPts val="2200"/>
              </a:spcBef>
              <a:spcAft>
                <a:spcPts val="0"/>
              </a:spcAft>
              <a:buNone/>
            </a:pPr>
            <a:r>
              <a:rPr b="1" lang="en" sz="1800">
                <a:solidFill>
                  <a:srgbClr val="274E13"/>
                </a:solidFill>
                <a:latin typeface="Times New Roman"/>
                <a:ea typeface="Times New Roman"/>
                <a:cs typeface="Times New Roman"/>
                <a:sym typeface="Times New Roman"/>
              </a:rPr>
              <a:t>If none of the 8 recursive calls return true, BACKTRACK and undo the changes ( put 0 to corresponding cell in solution matrix) and return false.</a:t>
            </a:r>
            <a:endParaRPr b="1" sz="1800">
              <a:solidFill>
                <a:srgbClr val="274E13"/>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b="1" sz="1800">
              <a:solidFill>
                <a:srgbClr val="274E13"/>
              </a:solidFill>
              <a:latin typeface="Times New Roman"/>
              <a:ea typeface="Times New Roman"/>
              <a:cs typeface="Times New Roman"/>
              <a:sym typeface="Times New Roman"/>
            </a:endParaRPr>
          </a:p>
          <a:p>
            <a:pPr indent="0" lvl="0" marL="457200" rtl="0" algn="l">
              <a:lnSpc>
                <a:spcPct val="115000"/>
              </a:lnSpc>
              <a:spcBef>
                <a:spcPts val="2200"/>
              </a:spcBef>
              <a:spcAft>
                <a:spcPts val="1600"/>
              </a:spcAft>
              <a:buNone/>
            </a:pPr>
            <a:r>
              <a:t/>
            </a:r>
            <a:endParaRPr b="1" sz="1200">
              <a:solidFill>
                <a:srgbClr val="274E1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nvSpPr>
        <p:spPr>
          <a:xfrm>
            <a:off x="0" y="0"/>
            <a:ext cx="9144000" cy="5143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274E13"/>
                </a:solidFill>
                <a:latin typeface="Times New Roman"/>
                <a:ea typeface="Times New Roman"/>
                <a:cs typeface="Times New Roman"/>
                <a:sym typeface="Times New Roman"/>
              </a:rPr>
              <a:t>3.  visiting the squares with the fewest available moves first pushes the knight to visit the squares around the edges of the board first. This ensures that the knight will visit the hard-to- reach corners early and can use the middle squares to hop across the board only when necessary. Utilizing this kind of knowledge to speed up an algorithm is called a heuristic.</a:t>
            </a:r>
            <a:endParaRPr b="1" sz="1800">
              <a:solidFill>
                <a:srgbClr val="274E13"/>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b="1" lang="en" sz="1800">
                <a:solidFill>
                  <a:srgbClr val="274E13"/>
                </a:solidFill>
                <a:latin typeface="Times New Roman"/>
                <a:ea typeface="Times New Roman"/>
                <a:cs typeface="Times New Roman"/>
                <a:sym typeface="Times New Roman"/>
              </a:rPr>
              <a:t>This solution is using warnsdorff's rule which suggests : “Always move to an adjacent, unvisited square with minimal degree”. </a:t>
            </a:r>
            <a:endParaRPr b="1" sz="1800">
              <a:solidFill>
                <a:srgbClr val="274E13"/>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b="1" lang="en" sz="1800">
                <a:solidFill>
                  <a:srgbClr val="274E13"/>
                </a:solidFill>
                <a:latin typeface="Times New Roman"/>
                <a:ea typeface="Times New Roman"/>
                <a:cs typeface="Times New Roman"/>
                <a:sym typeface="Times New Roman"/>
              </a:rPr>
              <a:t>Construct a knights path on a n*n board as follows :</a:t>
            </a:r>
            <a:endParaRPr b="1" sz="1800">
              <a:solidFill>
                <a:srgbClr val="274E13"/>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b="1" lang="en" sz="1800">
                <a:solidFill>
                  <a:srgbClr val="274E13"/>
                </a:solidFill>
                <a:latin typeface="Times New Roman"/>
                <a:ea typeface="Times New Roman"/>
                <a:cs typeface="Times New Roman"/>
                <a:sym typeface="Times New Roman"/>
              </a:rPr>
              <a:t>Let (n+1)th square of the path to be the square which :</a:t>
            </a:r>
            <a:endParaRPr b="1" sz="1800">
              <a:solidFill>
                <a:srgbClr val="274E13"/>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b="1" lang="en" sz="1800">
                <a:solidFill>
                  <a:srgbClr val="274E13"/>
                </a:solidFill>
                <a:latin typeface="Times New Roman"/>
                <a:ea typeface="Times New Roman"/>
                <a:cs typeface="Times New Roman"/>
                <a:sym typeface="Times New Roman"/>
              </a:rPr>
              <a:t>i) is adjacent to the nth square .</a:t>
            </a:r>
            <a:endParaRPr b="1" sz="1800">
              <a:solidFill>
                <a:srgbClr val="274E13"/>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b="1" lang="en" sz="1800">
                <a:solidFill>
                  <a:srgbClr val="274E13"/>
                </a:solidFill>
                <a:latin typeface="Times New Roman"/>
                <a:ea typeface="Times New Roman"/>
                <a:cs typeface="Times New Roman"/>
                <a:sym typeface="Times New Roman"/>
              </a:rPr>
              <a:t>ii) is unvisited ( that hasn't appeared in the path )</a:t>
            </a:r>
            <a:endParaRPr b="1" sz="1800">
              <a:solidFill>
                <a:srgbClr val="274E13"/>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rPr b="1" lang="en" sz="1800">
                <a:solidFill>
                  <a:srgbClr val="274E13"/>
                </a:solidFill>
                <a:latin typeface="Times New Roman"/>
                <a:ea typeface="Times New Roman"/>
                <a:cs typeface="Times New Roman"/>
                <a:sym typeface="Times New Roman"/>
              </a:rPr>
              <a:t>iii) has minimal number of adjacent visited squares .</a:t>
            </a:r>
            <a:endParaRPr b="1" sz="1800">
              <a:solidFill>
                <a:srgbClr val="274E1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64425" y="0"/>
            <a:ext cx="9144000" cy="11493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b="0" lang="en" sz="3000" u="sng">
                <a:solidFill>
                  <a:srgbClr val="274E13"/>
                </a:solidFill>
                <a:latin typeface="Times New Roman"/>
                <a:ea typeface="Times New Roman"/>
                <a:cs typeface="Times New Roman"/>
                <a:sym typeface="Times New Roman"/>
              </a:rPr>
              <a:t>WARNSDORFF</a:t>
            </a:r>
            <a:r>
              <a:rPr b="0" lang="en" sz="3000" u="sng">
                <a:solidFill>
                  <a:srgbClr val="274E13"/>
                </a:solidFill>
                <a:latin typeface="Times New Roman"/>
                <a:ea typeface="Times New Roman"/>
                <a:cs typeface="Times New Roman"/>
                <a:sym typeface="Times New Roman"/>
              </a:rPr>
              <a:t>'S ALGORITHM PICTORIALLY</a:t>
            </a:r>
            <a:endParaRPr b="0" sz="3000" u="sng">
              <a:solidFill>
                <a:srgbClr val="274E13"/>
              </a:solidFill>
              <a:latin typeface="Times New Roman"/>
              <a:ea typeface="Times New Roman"/>
              <a:cs typeface="Times New Roman"/>
              <a:sym typeface="Times New Roman"/>
            </a:endParaRPr>
          </a:p>
        </p:txBody>
      </p:sp>
      <p:sp>
        <p:nvSpPr>
          <p:cNvPr id="325" name="Google Shape;325;p21"/>
          <p:cNvSpPr txBox="1"/>
          <p:nvPr>
            <p:ph idx="1" type="body"/>
          </p:nvPr>
        </p:nvSpPr>
        <p:spPr>
          <a:xfrm>
            <a:off x="0" y="1310300"/>
            <a:ext cx="9144000" cy="3945000"/>
          </a:xfrm>
          <a:prstGeom prst="rect">
            <a:avLst/>
          </a:prstGeom>
          <a:effectLst>
            <a:outerShdw blurRad="142875" rotWithShape="0" algn="bl" dir="5999999" dist="19050">
              <a:srgbClr val="000000">
                <a:alpha val="36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457200" rtl="0" algn="l">
              <a:spcBef>
                <a:spcPts val="0"/>
              </a:spcBef>
              <a:spcAft>
                <a:spcPts val="1600"/>
              </a:spcAft>
              <a:buNone/>
            </a:pPr>
            <a:r>
              <a:rPr lang="en" sz="1800">
                <a:solidFill>
                  <a:srgbClr val="274E13"/>
                </a:solidFill>
                <a:latin typeface="Times New Roman"/>
                <a:ea typeface="Times New Roman"/>
                <a:cs typeface="Times New Roman"/>
                <a:sym typeface="Times New Roman"/>
              </a:rPr>
              <a:t>.</a:t>
            </a:r>
            <a:endParaRPr sz="1800">
              <a:solidFill>
                <a:srgbClr val="274E13"/>
              </a:solidFill>
              <a:latin typeface="Times New Roman"/>
              <a:ea typeface="Times New Roman"/>
              <a:cs typeface="Times New Roman"/>
              <a:sym typeface="Times New Roman"/>
            </a:endParaRPr>
          </a:p>
        </p:txBody>
      </p:sp>
      <p:pic>
        <p:nvPicPr>
          <p:cNvPr id="326" name="Google Shape;326;p21"/>
          <p:cNvPicPr preferRelativeResize="0"/>
          <p:nvPr/>
        </p:nvPicPr>
        <p:blipFill>
          <a:blip r:embed="rId3">
            <a:alphaModFix/>
          </a:blip>
          <a:stretch>
            <a:fillRect/>
          </a:stretch>
        </p:blipFill>
        <p:spPr>
          <a:xfrm>
            <a:off x="2524625" y="1727713"/>
            <a:ext cx="3608000" cy="311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